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1" r:id="rId3"/>
    <p:sldId id="292" r:id="rId5"/>
    <p:sldId id="291" r:id="rId6"/>
    <p:sldId id="372" r:id="rId7"/>
    <p:sldId id="373" r:id="rId8"/>
    <p:sldId id="374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chlitchi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d23b2285d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d23b2285d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d23b2285d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d23b2285d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d23b2285d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d23b2285d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页（自定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 hasCustomPrompt="1"/>
          </p:nvPr>
        </p:nvSpPr>
        <p:spPr>
          <a:xfrm>
            <a:off x="623391" y="620687"/>
            <a:ext cx="10918340" cy="521209"/>
          </a:xfrm>
          <a:prstGeom prst="rect">
            <a:avLst/>
          </a:prstGeom>
        </p:spPr>
        <p:txBody>
          <a:bodyPr lIns="0" tIns="0" rIns="0" bIns="0"/>
          <a:lstStyle>
            <a:lvl1pPr defTabSz="1219200">
              <a:lnSpc>
                <a:spcPct val="100000"/>
              </a:lnSpc>
              <a:tabLst>
                <a:tab pos="1206500" algn="l"/>
              </a:tabLst>
              <a:defRPr sz="3600">
                <a:solidFill>
                  <a:srgbClr val="505050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标题 11"/>
          <p:cNvSpPr txBox="1"/>
          <p:nvPr/>
        </p:nvSpPr>
        <p:spPr>
          <a:xfrm>
            <a:off x="1271464" y="6301697"/>
            <a:ext cx="5472608" cy="4577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ts val="1500"/>
              </a:lnSpc>
              <a:defRPr sz="800">
                <a:solidFill>
                  <a:srgbClr val="505050"/>
                </a:solidFill>
              </a:defRPr>
            </a:lvl1pPr>
          </a:lstStyle>
          <a:p>
            <a:r>
              <a:t>Copyright ©2020 4Paradigm All Rights Reserved.</a:t>
            </a:r>
          </a:p>
        </p:txBody>
      </p:sp>
      <p:pic>
        <p:nvPicPr>
          <p:cNvPr id="94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6128303"/>
            <a:ext cx="592106" cy="5921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388876" y="6385895"/>
            <a:ext cx="153963" cy="1524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505050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 hasCustomPrompt="1"/>
          </p:nvPr>
        </p:nvSpPr>
        <p:spPr>
          <a:xfrm>
            <a:off x="233789" y="276921"/>
            <a:ext cx="10730001" cy="7636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 hasCustomPrompt="1"/>
          </p:nvPr>
        </p:nvSpPr>
        <p:spPr>
          <a:xfrm>
            <a:off x="566957" y="1536633"/>
            <a:ext cx="10730001" cy="4058800"/>
          </a:xfrm>
          <a:prstGeom prst="rect">
            <a:avLst/>
          </a:prstGeom>
        </p:spPr>
        <p:txBody>
          <a:bodyPr lIns="91424" tIns="91424" rIns="91424" bIns="91424"/>
          <a:lstStyle>
            <a:lvl1pPr marL="609600" indent="-423545">
              <a:spcBef>
                <a:spcPts val="0"/>
              </a:spcBef>
              <a:buClr>
                <a:srgbClr val="212121"/>
              </a:buClr>
              <a:buSzPts val="1800"/>
              <a:buChar char="●"/>
              <a:defRPr sz="1800">
                <a:solidFill>
                  <a:srgbClr val="212121"/>
                </a:solidFill>
              </a:defRPr>
            </a:lvl1pPr>
            <a:lvl2pPr marL="1113155" indent="-317500">
              <a:spcBef>
                <a:spcPts val="0"/>
              </a:spcBef>
              <a:buClr>
                <a:srgbClr val="212121"/>
              </a:buClr>
              <a:buSzPts val="1800"/>
              <a:buChar char="○"/>
              <a:defRPr sz="1800">
                <a:solidFill>
                  <a:srgbClr val="212121"/>
                </a:solidFill>
              </a:defRPr>
            </a:lvl2pPr>
            <a:lvl3pPr marL="1786255" indent="-381000">
              <a:spcBef>
                <a:spcPts val="0"/>
              </a:spcBef>
              <a:buClr>
                <a:srgbClr val="212121"/>
              </a:buClr>
              <a:buSzPts val="1800"/>
              <a:buChar char="■"/>
              <a:defRPr sz="1800">
                <a:solidFill>
                  <a:srgbClr val="212121"/>
                </a:solidFill>
              </a:defRPr>
            </a:lvl3pPr>
            <a:lvl4pPr marL="2438400" indent="-423545">
              <a:spcBef>
                <a:spcPts val="0"/>
              </a:spcBef>
              <a:buClr>
                <a:srgbClr val="212121"/>
              </a:buClr>
              <a:buSzPts val="1800"/>
              <a:buChar char="●"/>
              <a:defRPr sz="1800">
                <a:solidFill>
                  <a:srgbClr val="212121"/>
                </a:solidFill>
              </a:defRPr>
            </a:lvl4pPr>
            <a:lvl5pPr marL="3048000" indent="-423545">
              <a:spcBef>
                <a:spcPts val="0"/>
              </a:spcBef>
              <a:buClr>
                <a:srgbClr val="212121"/>
              </a:buClr>
              <a:buSzPts val="1800"/>
              <a:buChar char="○"/>
              <a:defRPr sz="1800">
                <a:solidFill>
                  <a:srgbClr val="21212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11663146" y="6299697"/>
            <a:ext cx="365066" cy="360651"/>
          </a:xfrm>
          <a:prstGeom prst="rect">
            <a:avLst/>
          </a:prstGeom>
        </p:spPr>
        <p:txBody>
          <a:bodyPr lIns="91424" tIns="91424" rIns="91424" bIns="91424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白色线条版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 hasCustomPrompt="1"/>
          </p:nvPr>
        </p:nvSpPr>
        <p:spPr>
          <a:xfrm>
            <a:off x="634990" y="620687"/>
            <a:ext cx="5484862" cy="2808313"/>
          </a:xfrm>
          <a:prstGeom prst="rect">
            <a:avLst/>
          </a:prstGeom>
        </p:spPr>
        <p:txBody>
          <a:bodyPr/>
          <a:lstStyle>
            <a:lvl1pPr>
              <a:lnSpc>
                <a:spcPts val="7000"/>
              </a:lnSpc>
              <a:defRPr sz="5200">
                <a:solidFill>
                  <a:srgbClr val="505050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标题 11"/>
          <p:cNvSpPr txBox="1"/>
          <p:nvPr/>
        </p:nvSpPr>
        <p:spPr>
          <a:xfrm>
            <a:off x="551384" y="5805263"/>
            <a:ext cx="5472608" cy="5862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ts val="1500"/>
              </a:lnSpc>
              <a:defRPr sz="1000">
                <a:solidFill>
                  <a:srgbClr val="00B1AD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Microsoft YaHei Light"/>
                <a:ea typeface="Microsoft YaHei Light"/>
                <a:cs typeface="Microsoft YaHei Light"/>
                <a:sym typeface="Microsoft YaHei Light"/>
              </a:rPr>
              <a:t>第四范式（北京）技术有限公司</a:t>
            </a:r>
            <a:endParaRPr sz="5200">
              <a:solidFill>
                <a:srgbClr val="505050"/>
              </a:solidFill>
            </a:endParaRPr>
          </a:p>
        </p:txBody>
      </p:sp>
      <p:pic>
        <p:nvPicPr>
          <p:cNvPr id="113" name="图片 17" descr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3" y="5121273"/>
            <a:ext cx="1708119" cy="17081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4" name="Body Level One…"/>
          <p:cNvSpPr txBox="1"/>
          <p:nvPr>
            <p:ph type="body" sz="quarter" idx="1" hasCustomPrompt="1"/>
          </p:nvPr>
        </p:nvSpPr>
        <p:spPr>
          <a:xfrm>
            <a:off x="641674" y="4437112"/>
            <a:ext cx="5478180" cy="108029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solidFill>
                  <a:srgbClr val="505050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647700" indent="-190500">
              <a:buFontTx/>
              <a:defRPr sz="2000">
                <a:solidFill>
                  <a:srgbClr val="505050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143000" indent="-228600">
              <a:buFontTx/>
              <a:defRPr sz="2000">
                <a:solidFill>
                  <a:srgbClr val="505050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625600" indent="-254000">
              <a:buFontTx/>
              <a:defRPr sz="2000">
                <a:solidFill>
                  <a:srgbClr val="505050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082800" indent="-254000">
              <a:buFontTx/>
              <a:defRPr sz="2000">
                <a:solidFill>
                  <a:srgbClr val="505050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（全文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03927" y="6384371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9" hasCustomPrompt="1"/>
          </p:nvPr>
        </p:nvSpPr>
        <p:spPr bwMode="gray">
          <a:xfrm>
            <a:off x="695400" y="1628800"/>
            <a:ext cx="10847439" cy="46084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b="0" i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 b="0" i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 b="0" i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600" b="0" i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400" b="0" i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/>
              <a:t>一级标题</a:t>
            </a:r>
            <a:endParaRPr lang="en-US" dirty="0"/>
          </a:p>
          <a:p>
            <a:pPr lvl="1"/>
            <a:r>
              <a:rPr lang="zh-CN" altLang="en-US" dirty="0"/>
              <a:t>二级标题</a:t>
            </a:r>
            <a:endParaRPr lang="en-US" altLang="zh-CN" dirty="0"/>
          </a:p>
          <a:p>
            <a:pPr lvl="2"/>
            <a:r>
              <a:rPr lang="zh-CN" altLang="en-US" dirty="0"/>
              <a:t>三级标题</a:t>
            </a:r>
            <a:endParaRPr lang="en-US" altLang="zh-CN" dirty="0"/>
          </a:p>
          <a:p>
            <a:pPr lvl="3"/>
            <a:r>
              <a:rPr lang="zh-CN" altLang="en-US" dirty="0"/>
              <a:t>四级标题</a:t>
            </a:r>
            <a:endParaRPr lang="en-US" altLang="zh-CN" dirty="0"/>
          </a:p>
          <a:p>
            <a:pPr lvl="4"/>
            <a:r>
              <a:rPr lang="zh-CN" altLang="en-US" dirty="0"/>
              <a:t>五级标题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888" y="6128304"/>
            <a:ext cx="592104" cy="592104"/>
          </a:xfrm>
          <a:prstGeom prst="rect">
            <a:avLst/>
          </a:prstGeom>
        </p:spPr>
      </p:pic>
      <p:sp>
        <p:nvSpPr>
          <p:cNvPr id="1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23392" y="620688"/>
            <a:ext cx="1091833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b="0" i="0" kern="1200" cap="none" spc="0" baseline="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白色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2424" y="5121274"/>
            <a:ext cx="1708118" cy="1708118"/>
          </a:xfrm>
          <a:prstGeom prst="rect">
            <a:avLst/>
          </a:prstGeom>
        </p:spPr>
      </p:pic>
      <p:sp>
        <p:nvSpPr>
          <p:cNvPr id="25" name="标题 11"/>
          <p:cNvSpPr txBox="1"/>
          <p:nvPr userDrawn="1"/>
        </p:nvSpPr>
        <p:spPr>
          <a:xfrm>
            <a:off x="623392" y="2564904"/>
            <a:ext cx="4534138" cy="9018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8000"/>
              </a:lnSpc>
              <a:spcBef>
                <a:spcPct val="0"/>
              </a:spcBef>
              <a:buNone/>
              <a:defRPr sz="10000" b="0" i="0" kern="120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defRPr>
            </a:lvl1pPr>
          </a:lstStyle>
          <a:p>
            <a:r>
              <a:rPr kumimoji="1" lang="en-US" altLang="zh-CN" sz="2800" b="0" i="0" dirty="0">
                <a:solidFill>
                  <a:srgbClr val="00B1AD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AI</a:t>
            </a:r>
            <a:r>
              <a:rPr kumimoji="1" lang="zh-CN" altLang="en-US" sz="2800" b="0" i="0" dirty="0">
                <a:solidFill>
                  <a:srgbClr val="00B1AD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2800" b="0" i="0" dirty="0">
                <a:solidFill>
                  <a:srgbClr val="00B1AD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for</a:t>
            </a:r>
            <a:r>
              <a:rPr kumimoji="1" lang="zh-CN" altLang="en-US" sz="2800" b="0" i="0" dirty="0">
                <a:solidFill>
                  <a:srgbClr val="00B1AD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2800" b="0" i="0" dirty="0">
                <a:solidFill>
                  <a:srgbClr val="00B1AD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everyone.</a:t>
            </a:r>
            <a:endParaRPr kumimoji="1" lang="zh-CN" altLang="en-US" sz="2800" b="0" i="0" dirty="0">
              <a:solidFill>
                <a:srgbClr val="00B1AD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6" name="标题 11"/>
          <p:cNvSpPr txBox="1"/>
          <p:nvPr userDrawn="1"/>
        </p:nvSpPr>
        <p:spPr>
          <a:xfrm>
            <a:off x="6147934" y="624670"/>
            <a:ext cx="5472608" cy="4187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8000"/>
              </a:lnSpc>
              <a:spcBef>
                <a:spcPct val="0"/>
              </a:spcBef>
              <a:buNone/>
              <a:defRPr sz="5200" b="0" i="0" kern="1200">
                <a:solidFill>
                  <a:srgbClr val="505050"/>
                </a:solidFill>
                <a:latin typeface="微软雅黑" charset="-122"/>
                <a:ea typeface="微软雅黑" charset="-122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第四范式（北京）技术有限公司</a:t>
            </a:r>
            <a:endParaRPr kumimoji="1" lang="zh-CN" altLang="en-US" sz="1000" b="0" i="0" kern="120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+mj-cs"/>
            </a:endParaRPr>
          </a:p>
          <a:p>
            <a:pPr algn="r">
              <a:lnSpc>
                <a:spcPts val="1500"/>
              </a:lnSpc>
            </a:pPr>
            <a:endParaRPr kumimoji="1" lang="zh-CN" altLang="en-US" sz="1000" b="0" i="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4" name="标题 11"/>
          <p:cNvSpPr txBox="1"/>
          <p:nvPr userDrawn="1"/>
        </p:nvSpPr>
        <p:spPr>
          <a:xfrm>
            <a:off x="623392" y="2037920"/>
            <a:ext cx="4534138" cy="9018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8000"/>
              </a:lnSpc>
              <a:spcBef>
                <a:spcPct val="0"/>
              </a:spcBef>
              <a:buNone/>
              <a:defRPr sz="10000" b="0" i="0" kern="120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sz="6000" b="0" i="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感谢</a:t>
            </a:r>
            <a:r>
              <a:rPr kumimoji="1" lang="en-US" altLang="zh-CN" sz="6000" b="0" i="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.</a:t>
            </a:r>
            <a:endParaRPr kumimoji="1" lang="zh-CN" altLang="en-US" sz="6000" b="0" i="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2" name="标题 11"/>
          <p:cNvSpPr txBox="1"/>
          <p:nvPr userDrawn="1"/>
        </p:nvSpPr>
        <p:spPr>
          <a:xfrm>
            <a:off x="623392" y="5367955"/>
            <a:ext cx="1924142" cy="994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8000"/>
              </a:lnSpc>
              <a:spcBef>
                <a:spcPct val="0"/>
              </a:spcBef>
              <a:buNone/>
              <a:defRPr sz="5200" b="0" i="0" kern="1200">
                <a:solidFill>
                  <a:srgbClr val="505050"/>
                </a:solidFill>
                <a:latin typeface="微软雅黑" charset="-122"/>
                <a:ea typeface="微软雅黑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北京总部</a:t>
            </a:r>
            <a:endParaRPr kumimoji="1" lang="en-US" altLang="zh-CN" sz="1000" b="0" i="0" kern="120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北京市海淀区清河中街</a:t>
            </a:r>
            <a:r>
              <a:rPr kumimoji="1" lang="en-US" altLang="zh-CN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66</a:t>
            </a: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号</a:t>
            </a:r>
            <a:endParaRPr kumimoji="1" lang="en-US" altLang="zh-CN" sz="1000" b="0" i="0" kern="120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第四范式大厦</a:t>
            </a:r>
            <a:endParaRPr kumimoji="1" lang="en-US" altLang="zh-CN" sz="1000" b="0" i="0" kern="120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00" b="0" i="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2725541" y="5367955"/>
            <a:ext cx="2016224" cy="65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上海总部</a:t>
            </a:r>
            <a:endParaRPr kumimoji="1" lang="en-US" altLang="zh-CN" sz="1000" b="0" i="0" kern="120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上海市浦东新区浦东南路</a:t>
            </a:r>
            <a:r>
              <a:rPr kumimoji="1" lang="en-US" altLang="zh-CN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1111</a:t>
            </a: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号新世纪办公中心</a:t>
            </a:r>
            <a:r>
              <a:rPr kumimoji="1" lang="en-US" altLang="zh-CN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15</a:t>
            </a: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层</a:t>
            </a:r>
            <a:endParaRPr kumimoji="1" lang="en-US" altLang="zh-CN" sz="1000" b="0" i="0" kern="120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+mj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4933689" y="5373216"/>
            <a:ext cx="2088232" cy="65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深圳总部</a:t>
            </a:r>
            <a:endParaRPr kumimoji="1" lang="en-US" altLang="zh-CN" sz="1000" b="0" i="0" kern="120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深圳市南山区自贸西街</a:t>
            </a:r>
            <a:r>
              <a:rPr kumimoji="1" lang="en-US" altLang="zh-CN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151</a:t>
            </a: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号招商前海经贸中心一期</a:t>
            </a:r>
            <a:r>
              <a:rPr kumimoji="1" lang="en-GB" altLang="zh-CN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B</a:t>
            </a: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座</a:t>
            </a:r>
            <a:r>
              <a:rPr kumimoji="1" lang="en-US" altLang="zh-CN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18</a:t>
            </a:r>
            <a:r>
              <a:rPr kumimoji="1" lang="zh-CN" altLang="en-US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层</a:t>
            </a:r>
            <a:r>
              <a:rPr kumimoji="1" lang="en-US" altLang="zh-CN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1802</a:t>
            </a:r>
            <a:endParaRPr kumimoji="1" lang="en-US" altLang="zh-CN" sz="1000" b="0" i="0" kern="120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+mj-cs"/>
            </a:endParaRPr>
          </a:p>
        </p:txBody>
      </p:sp>
      <p:sp>
        <p:nvSpPr>
          <p:cNvPr id="27" name="标题 11"/>
          <p:cNvSpPr txBox="1"/>
          <p:nvPr userDrawn="1"/>
        </p:nvSpPr>
        <p:spPr>
          <a:xfrm>
            <a:off x="623392" y="4782144"/>
            <a:ext cx="1924142" cy="515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8000"/>
              </a:lnSpc>
              <a:spcBef>
                <a:spcPct val="0"/>
              </a:spcBef>
              <a:buNone/>
              <a:defRPr sz="5200" b="0" i="0" kern="1200">
                <a:solidFill>
                  <a:srgbClr val="505050"/>
                </a:solidFill>
                <a:latin typeface="微软雅黑" charset="-122"/>
                <a:ea typeface="微软雅黑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i="0" kern="1200" dirty="0">
                <a:solidFill>
                  <a:srgbClr val="505050"/>
                </a:solidFill>
                <a:latin typeface="微软雅黑" charset="-122"/>
                <a:ea typeface="Microsoft YaHei Light" panose="020B0503020204020204" pitchFamily="34" charset="-122"/>
                <a:cs typeface="+mj-cs"/>
              </a:rPr>
              <a:t>商务咨询</a:t>
            </a:r>
            <a:endParaRPr kumimoji="1" lang="en-US" altLang="zh-CN" sz="1000" b="0" i="0" kern="1200" dirty="0">
              <a:solidFill>
                <a:srgbClr val="505050"/>
              </a:solidFill>
              <a:latin typeface="微软雅黑" charset="-122"/>
              <a:ea typeface="Microsoft YaHei Light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business@4paradigm.com</a:t>
            </a:r>
            <a:endParaRPr kumimoji="1" lang="en-US" altLang="zh-CN" sz="1000" b="0" i="0" kern="1200" dirty="0">
              <a:solidFill>
                <a:srgbClr val="505050"/>
              </a:solidFill>
              <a:latin typeface="微软雅黑" charset="-122"/>
              <a:ea typeface="Microsoft YaHei Light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00" b="0" i="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4" name="标题 11"/>
          <p:cNvSpPr txBox="1"/>
          <p:nvPr userDrawn="1"/>
        </p:nvSpPr>
        <p:spPr>
          <a:xfrm>
            <a:off x="2718583" y="4782144"/>
            <a:ext cx="1924142" cy="515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8000"/>
              </a:lnSpc>
              <a:spcBef>
                <a:spcPct val="0"/>
              </a:spcBef>
              <a:buNone/>
              <a:defRPr sz="5200" b="0" i="0" kern="1200">
                <a:solidFill>
                  <a:srgbClr val="505050"/>
                </a:solidFill>
                <a:latin typeface="微软雅黑" charset="-122"/>
                <a:ea typeface="微软雅黑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kern="1200" dirty="0">
                <a:solidFill>
                  <a:srgbClr val="505050"/>
                </a:solidFill>
                <a:latin typeface="微软雅黑" charset="-122"/>
                <a:ea typeface="Microsoft YaHei Light" panose="020B0503020204020204" pitchFamily="34" charset="-122"/>
                <a:cs typeface="+mj-cs"/>
              </a:rPr>
              <a:t>TEL</a:t>
            </a:r>
            <a:endParaRPr kumimoji="1" lang="en-US" altLang="zh-CN" sz="1000" b="0" i="0" kern="1200" dirty="0">
              <a:solidFill>
                <a:srgbClr val="505050"/>
              </a:solidFill>
              <a:latin typeface="微软雅黑" charset="-122"/>
              <a:ea typeface="Microsoft YaHei Light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400-179-1188</a:t>
            </a:r>
            <a:endParaRPr kumimoji="1" lang="en-US" altLang="zh-CN" sz="1000" b="0" i="0" kern="1200" dirty="0">
              <a:solidFill>
                <a:srgbClr val="505050"/>
              </a:solidFill>
              <a:latin typeface="微软雅黑" charset="-122"/>
              <a:ea typeface="Microsoft YaHei Light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00" b="0" i="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7341223" y="5373216"/>
            <a:ext cx="2088232" cy="1037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i="0" kern="1200" dirty="0">
                <a:solidFill>
                  <a:srgbClr val="505050"/>
                </a:solidFill>
                <a:latin typeface="微软雅黑" charset="-122"/>
                <a:ea typeface="Microsoft YaHei Light" panose="020B0503020204020204" pitchFamily="34" charset="-122"/>
                <a:cs typeface="+mn-cs"/>
              </a:rPr>
              <a:t>新加坡总部</a:t>
            </a:r>
            <a:endParaRPr kumimoji="1" lang="en-US" altLang="zh-CN" sz="1000" b="0" i="0" kern="1200" dirty="0">
              <a:solidFill>
                <a:srgbClr val="505050"/>
              </a:solidFill>
              <a:latin typeface="微软雅黑" charset="-122"/>
              <a:ea typeface="Microsoft YaHei Light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GB" altLang="zh-CN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Fourth Paradigm Southeast Asia PTE LTD 1 </a:t>
            </a:r>
            <a:r>
              <a:rPr kumimoji="1" lang="en-GB" altLang="zh-CN" sz="1000" b="0" i="0" kern="1200" dirty="0" err="1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Fusionopolis</a:t>
            </a:r>
            <a:r>
              <a:rPr kumimoji="1" lang="en-GB" altLang="zh-CN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 Place, #03-20 </a:t>
            </a:r>
            <a:r>
              <a:rPr kumimoji="1" lang="en-GB" altLang="zh-CN" sz="1000" b="0" i="0" kern="1200" dirty="0" err="1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Galaxis</a:t>
            </a:r>
            <a:r>
              <a:rPr kumimoji="1" lang="en-GB" altLang="zh-CN" sz="1000" b="0" i="0" kern="1200" dirty="0">
                <a:solidFill>
                  <a:srgbClr val="50505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j-cs"/>
              </a:rPr>
              <a:t> (West Lobby), Singapore, 138522</a:t>
            </a:r>
            <a:endParaRPr kumimoji="1" lang="en-US" altLang="zh-CN" sz="1000" b="0" i="0" kern="1200" dirty="0">
              <a:solidFill>
                <a:srgbClr val="50505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blue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0" y="0"/>
            <a:ext cx="12189040" cy="685966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Body Level One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2207068" y="2636498"/>
            <a:ext cx="10368400" cy="2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900"/>
              <a:buFont typeface="Arial" panose="020B0604020202020204"/>
              <a:buNone/>
            </a:pPr>
            <a:r>
              <a:rPr lang="zh-CN" b="1" i="1"/>
              <a:t>Project-HAMi</a:t>
            </a:r>
            <a:r>
              <a:rPr lang="zh-CN" sz="1600" i="1"/>
              <a:t>(https://github.com/Project-HAMi/HAMi)</a:t>
            </a:r>
            <a:endParaRPr sz="1600" i="1"/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2400" i="1"/>
              <a:t>Heterogeneous AI Computing Virtualization Middleware(HAMi)</a:t>
            </a:r>
            <a:endParaRPr sz="2400" i="1"/>
          </a:p>
        </p:txBody>
      </p:sp>
      <p:sp>
        <p:nvSpPr>
          <p:cNvPr id="129" name="Google Shape;129;p29"/>
          <p:cNvSpPr txBox="1"/>
          <p:nvPr/>
        </p:nvSpPr>
        <p:spPr>
          <a:xfrm>
            <a:off x="263309" y="5732777"/>
            <a:ext cx="9602800" cy="41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633" rIns="143433" bIns="89633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35" i="1">
                <a:solidFill>
                  <a:srgbClr val="595959"/>
                </a:solidFill>
              </a:rPr>
              <a:t>MengXuan Li(@archlitchi) - </a:t>
            </a:r>
            <a:r>
              <a:rPr lang="zh-CN" sz="1335" i="1">
                <a:solidFill>
                  <a:schemeClr val="dk2"/>
                </a:solidFill>
              </a:rPr>
              <a:t>Senior</a:t>
            </a:r>
            <a:r>
              <a:rPr lang="zh-CN" sz="1335" i="1">
                <a:solidFill>
                  <a:srgbClr val="595959"/>
                </a:solidFill>
              </a:rPr>
              <a:t> Software Engineer at 4paradigm</a:t>
            </a:r>
            <a:endParaRPr sz="1335" i="1">
              <a:solidFill>
                <a:srgbClr val="595959"/>
              </a:solidFill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88595"/>
            <a:ext cx="8953500" cy="304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/>
        </p:nvSpPr>
        <p:spPr>
          <a:xfrm>
            <a:off x="2567305" y="412115"/>
            <a:ext cx="10515600" cy="102616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600">
                <a:solidFill>
                  <a:srgbClr val="505050"/>
                </a:solidFill>
                <a:latin typeface="Microsoft YaHei Light"/>
                <a:ea typeface="Microsoft YaHei Light"/>
                <a:cs typeface="Microsoft YaHei Light"/>
              </a:rPr>
              <a:t>Project-HAMi：</a:t>
            </a:r>
            <a:r>
              <a:rPr lang="en-US" altLang="zh-CN" sz="2600">
                <a:solidFill>
                  <a:srgbClr val="505050"/>
                </a:solidFill>
                <a:latin typeface="Microsoft YaHei Light"/>
                <a:ea typeface="Microsoft YaHei Light"/>
                <a:cs typeface="Microsoft YaHei Light"/>
              </a:rPr>
              <a:t>Architect</a:t>
            </a:r>
            <a:endParaRPr lang="en-US" altLang="zh-CN" sz="2600">
              <a:solidFill>
                <a:srgbClr val="505050"/>
              </a:solidFill>
              <a:latin typeface="Microsoft YaHei Light"/>
              <a:ea typeface="Microsoft YaHei Light"/>
              <a:cs typeface="Microsoft YaHei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5415" y="1484630"/>
            <a:ext cx="8114665" cy="5157470"/>
          </a:xfrm>
          <a:prstGeom prst="rect">
            <a:avLst/>
          </a:prstGeom>
        </p:spPr>
      </p:pic>
      <p:pic>
        <p:nvPicPr>
          <p:cNvPr id="1" name="图片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-27305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2092" y="4292825"/>
            <a:ext cx="6748632" cy="230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51932" y="2492680"/>
            <a:ext cx="4267199" cy="330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3228" y="1340970"/>
            <a:ext cx="6982401" cy="27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/>
          <p:nvPr/>
        </p:nvSpPr>
        <p:spPr>
          <a:xfrm>
            <a:off x="2351405" y="332740"/>
            <a:ext cx="10515600" cy="102616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等线 Light"/>
                <a:ea typeface="等线 Light"/>
                <a:cs typeface="等线 Light"/>
                <a:sym typeface="等线 Light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600">
                <a:solidFill>
                  <a:srgbClr val="505050"/>
                </a:solidFill>
                <a:latin typeface="Microsoft YaHei Light"/>
                <a:ea typeface="Microsoft YaHei Light"/>
                <a:cs typeface="Microsoft YaHei Light"/>
              </a:rPr>
              <a:t>Project-HAMi：</a:t>
            </a:r>
            <a:r>
              <a:rPr lang="en-US" altLang="zh-CN" sz="2600">
                <a:solidFill>
                  <a:srgbClr val="505050"/>
                </a:solidFill>
                <a:latin typeface="Microsoft YaHei Light"/>
                <a:ea typeface="Microsoft YaHei Light"/>
                <a:cs typeface="Microsoft YaHei Light"/>
              </a:rPr>
              <a:t>Architect</a:t>
            </a:r>
            <a:endParaRPr lang="en-US" altLang="zh-CN" sz="2600">
              <a:solidFill>
                <a:srgbClr val="505050"/>
              </a:solidFill>
              <a:latin typeface="Microsoft YaHei Light"/>
              <a:ea typeface="Microsoft YaHei Light"/>
              <a:cs typeface="Microsoft YaHei Light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" y="-243205"/>
            <a:ext cx="1699260" cy="1699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2795905" y="365125"/>
            <a:ext cx="8557895" cy="1325880"/>
          </a:xfrm>
        </p:spPr>
        <p:txBody>
          <a:bodyPr/>
          <a:p>
            <a:r>
              <a:rPr lang="en-US" altLang="zh-CN"/>
              <a:t>Contributing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2132965"/>
            <a:ext cx="10515600" cy="4177030"/>
          </a:xfrm>
        </p:spPr>
        <p:txBody>
          <a:bodyPr>
            <a:normAutofit lnSpcReduction="20000"/>
          </a:bodyPr>
          <a:p>
            <a:r>
              <a:rPr lang="en-US" altLang="zh-CN"/>
              <a:t>Contributing Ladder: </a:t>
            </a:r>
            <a:r>
              <a:rPr lang="en-US" altLang="zh-CN" sz="1200"/>
              <a:t>https://github.com/Project-HAMi/community/blob/main/CONTRIBUTOR-LADDER.md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3200"/>
              <a:t>Roles: </a:t>
            </a:r>
            <a:r>
              <a:rPr lang="en-US" altLang="zh-CN" sz="2400"/>
              <a:t>Contributer, Member, Reviewer, Approver, Maintainer</a:t>
            </a:r>
            <a:endParaRPr lang="en-US" altLang="zh-CN" sz="24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3200"/>
              <a:t>Privileges: </a:t>
            </a:r>
            <a:r>
              <a:rPr lang="en-US" altLang="zh-CN" sz="2000"/>
              <a:t>HAMi-related CNCF activities, HAMi-Hosted events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45085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2795905" y="365125"/>
            <a:ext cx="8557895" cy="1325880"/>
          </a:xfrm>
        </p:spPr>
        <p:txBody>
          <a:bodyPr/>
          <a:p>
            <a:r>
              <a:rPr lang="en-US" altLang="zh-CN"/>
              <a:t>Developing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2132965"/>
            <a:ext cx="10515600" cy="4177030"/>
          </a:xfrm>
        </p:spPr>
        <p:txBody>
          <a:bodyPr>
            <a:normAutofit lnSpcReduction="20000"/>
          </a:bodyPr>
          <a:p>
            <a:r>
              <a:rPr lang="en-US" altLang="zh-CN" sz="2400"/>
              <a:t>Refer to Developer guide in website: </a:t>
            </a:r>
            <a:r>
              <a:rPr lang="en-US" altLang="zh-CN" sz="1400"/>
              <a:t>https://project-hami.io/docs/developers/build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Add Unit Test, Add documents is a good start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New Features need to be discussed in weekly meeting.</a:t>
            </a:r>
            <a:endParaRPr lang="en-US" altLang="zh-CN" sz="2000"/>
          </a:p>
          <a:p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45085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2795905" y="365125"/>
            <a:ext cx="8557895" cy="1325880"/>
          </a:xfrm>
        </p:spPr>
        <p:txBody>
          <a:bodyPr/>
          <a:p>
            <a:r>
              <a:rPr lang="en-US" altLang="zh-CN"/>
              <a:t>HAMi v2.5 new features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2132965"/>
            <a:ext cx="10515600" cy="4177030"/>
          </a:xfrm>
        </p:spPr>
        <p:txBody>
          <a:bodyPr>
            <a:normAutofit lnSpcReduction="20000"/>
          </a:bodyPr>
          <a:p>
            <a:r>
              <a:rPr lang="en-US" altLang="zh-CN" sz="2400"/>
              <a:t>Dynamic MIG/MPS besides HAMi-core for selection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Detailed events for scheduling failure</a:t>
            </a:r>
            <a:endParaRPr lang="en-US" altLang="zh-CN" sz="2400"/>
          </a:p>
          <a:p>
            <a:endParaRPr lang="en-US" altLang="zh-CN" sz="2000"/>
          </a:p>
          <a:p>
            <a:r>
              <a:rPr lang="en-US" altLang="zh-CN" sz="2000"/>
              <a:t>Support </a:t>
            </a:r>
            <a:r>
              <a:rPr lang="zh-CN" sz="2000" i="1">
                <a:sym typeface="+mn-ea"/>
              </a:rPr>
              <a:t>Heterogeneous AI Computing</a:t>
            </a:r>
            <a:r>
              <a:rPr lang="en-US" altLang="zh-CN" sz="2000" i="1">
                <a:sym typeface="+mn-ea"/>
              </a:rPr>
              <a:t> devices in webui.</a:t>
            </a:r>
            <a:endParaRPr lang="en-US" altLang="zh-CN" sz="2000" i="1">
              <a:sym typeface="+mn-ea"/>
            </a:endParaRPr>
          </a:p>
          <a:p>
            <a:pPr marL="0" indent="0">
              <a:buNone/>
            </a:pPr>
            <a:r>
              <a:rPr lang="en-US" altLang="zh-CN" sz="2000"/>
              <a:t> </a:t>
            </a:r>
            <a:endParaRPr lang="en-US" altLang="zh-CN" sz="2000"/>
          </a:p>
          <a:p>
            <a:r>
              <a:rPr lang="en-US" altLang="zh-CN" sz="2000"/>
              <a:t>Support for </a:t>
            </a:r>
            <a:r>
              <a:rPr lang="en-US" altLang="zh-CN" sz="2000"/>
              <a:t>Baidu Kunlun device sharing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Estimated release in Jan/2026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45085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WPS 文字</Application>
  <PresentationFormat/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44" baseType="lpstr">
      <vt:lpstr>Arial</vt:lpstr>
      <vt:lpstr>宋体</vt:lpstr>
      <vt:lpstr>Wingdings</vt:lpstr>
      <vt:lpstr>等线</vt:lpstr>
      <vt:lpstr>苹方-简</vt:lpstr>
      <vt:lpstr>等线 Light</vt:lpstr>
      <vt:lpstr>Arial</vt:lpstr>
      <vt:lpstr>Microsoft YaHei Light</vt:lpstr>
      <vt:lpstr>微软雅黑</vt:lpstr>
      <vt:lpstr>汉仪旗黑</vt:lpstr>
      <vt:lpstr>Microsoft YaHei Light</vt:lpstr>
      <vt:lpstr>微软雅黑</vt:lpstr>
      <vt:lpstr>宋体</vt:lpstr>
      <vt:lpstr>宋体-简</vt:lpstr>
      <vt:lpstr>微软雅黑 Light</vt:lpstr>
      <vt:lpstr>黑体-简</vt:lpstr>
      <vt:lpstr>微软雅黑</vt:lpstr>
      <vt:lpstr>Montserrat</vt:lpstr>
      <vt:lpstr>Helvetica Neue</vt:lpstr>
      <vt:lpstr>Thonburi</vt:lpstr>
      <vt:lpstr>Quattrocento Sans</vt:lpstr>
      <vt:lpstr>Montserrat Medium</vt:lpstr>
      <vt:lpstr>Helvetica Neue Medium</vt:lpstr>
      <vt:lpstr>Times New Roman</vt:lpstr>
      <vt:lpstr>Clarity City</vt:lpstr>
      <vt:lpstr>inherit</vt:lpstr>
      <vt:lpstr>Huawei Sans</vt:lpstr>
      <vt:lpstr>仿宋_GB2312</vt:lpstr>
      <vt:lpstr>OPPOSans B</vt:lpstr>
      <vt:lpstr>OPPOSans R</vt:lpstr>
      <vt:lpstr>Arial Unicode MS</vt:lpstr>
      <vt:lpstr>Helvetica</vt:lpstr>
      <vt:lpstr>方正仿宋_GBK</vt:lpstr>
      <vt:lpstr>Apple Color Emoji</vt:lpstr>
      <vt:lpstr>Calibri Light</vt:lpstr>
      <vt:lpstr>Helvetica Neue</vt:lpstr>
      <vt:lpstr>等线</vt:lpstr>
      <vt:lpstr>Office 主题​​</vt:lpstr>
      <vt:lpstr>Heterogeneous AI Computing Virtualization Middleware(HAMi)</vt:lpstr>
      <vt:lpstr>PowerPoint 演示文稿</vt:lpstr>
      <vt:lpstr>PowerPoint 演示文稿</vt:lpstr>
      <vt:lpstr>PowerPoint 演示文稿</vt:lpstr>
      <vt:lpstr>Contributing</vt:lpstr>
      <vt:lpstr>Developing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第四范式GPU虚拟化产品介绍</dc:title>
  <dc:creator/>
  <cp:lastModifiedBy>LiMengxuan</cp:lastModifiedBy>
  <cp:revision>44</cp:revision>
  <dcterms:created xsi:type="dcterms:W3CDTF">2024-11-29T10:20:29Z</dcterms:created>
  <dcterms:modified xsi:type="dcterms:W3CDTF">2024-11-29T10:20:29Z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2052-5.6.0.8082</vt:lpwstr>
  </property>
</Properties>
</file>