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7" r:id="rId3"/>
    <p:sldId id="257" r:id="rId4"/>
    <p:sldId id="263" r:id="rId5"/>
    <p:sldId id="259" r:id="rId6"/>
    <p:sldId id="258" r:id="rId7"/>
    <p:sldId id="262" r:id="rId8"/>
    <p:sldId id="269" r:id="rId9"/>
    <p:sldId id="270" r:id="rId10"/>
    <p:sldId id="278" r:id="rId11"/>
    <p:sldId id="273" r:id="rId12"/>
    <p:sldId id="268" r:id="rId13"/>
    <p:sldId id="265" r:id="rId14"/>
    <p:sldId id="274" r:id="rId15"/>
    <p:sldId id="266" r:id="rId16"/>
    <p:sldId id="261" r:id="rId17"/>
    <p:sldId id="271" r:id="rId18"/>
    <p:sldId id="272" r:id="rId19"/>
    <p:sldId id="275" r:id="rId20"/>
    <p:sldId id="264" r:id="rId21"/>
    <p:sldId id="26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3" autoAdjust="0"/>
    <p:restoredTop sz="94660"/>
  </p:normalViewPr>
  <p:slideViewPr>
    <p:cSldViewPr>
      <p:cViewPr varScale="1">
        <p:scale>
          <a:sx n="68" d="100"/>
          <a:sy n="68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0098A9-1D0C-437E-9394-D4CFF9473E4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F084EA8-1D02-47E7-8075-A83DCC19913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白规则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2A76F58-0085-4D40-A626-0B407D625FD4}" type="parTrans" cxnId="{5E5DE2AB-B208-4999-9FEB-46909BFDCFA5}">
      <dgm:prSet/>
      <dgm:spPr/>
      <dgm:t>
        <a:bodyPr/>
        <a:lstStyle/>
        <a:p>
          <a:endParaRPr lang="zh-CN" altLang="en-US"/>
        </a:p>
      </dgm:t>
    </dgm:pt>
    <dgm:pt modelId="{002557E5-116F-4F49-AA28-674C6CE6F6EE}" type="sibTrans" cxnId="{5E5DE2AB-B208-4999-9FEB-46909BFDCFA5}">
      <dgm:prSet/>
      <dgm:spPr/>
      <dgm:t>
        <a:bodyPr/>
        <a:lstStyle/>
        <a:p>
          <a:endParaRPr lang="zh-CN" altLang="en-US"/>
        </a:p>
      </dgm:t>
    </dgm:pt>
    <dgm:pt modelId="{91A8045F-925C-4561-ADCC-BE8436EF89E1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黑规则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08EE110-6E0D-4FD9-A4D6-2C47E034F34C}" type="parTrans" cxnId="{5B460B1C-CD62-4E83-95CF-1B4C227091E3}">
      <dgm:prSet/>
      <dgm:spPr/>
      <dgm:t>
        <a:bodyPr/>
        <a:lstStyle/>
        <a:p>
          <a:endParaRPr lang="zh-CN" altLang="en-US"/>
        </a:p>
      </dgm:t>
    </dgm:pt>
    <dgm:pt modelId="{428CEA97-5319-494B-A90A-EC0CEA3B1462}" type="sibTrans" cxnId="{5B460B1C-CD62-4E83-95CF-1B4C227091E3}">
      <dgm:prSet/>
      <dgm:spPr/>
      <dgm:t>
        <a:bodyPr/>
        <a:lstStyle/>
        <a:p>
          <a:endParaRPr lang="zh-CN" altLang="en-US"/>
        </a:p>
      </dgm:t>
    </dgm:pt>
    <dgm:pt modelId="{BA68C65C-BD89-4DDC-B5F4-23CCB33655D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真实网站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6BAD641-471A-4FBF-8F75-FE95BE1532F3}" type="parTrans" cxnId="{9CD00453-793B-4898-A779-CF921D4912DA}">
      <dgm:prSet/>
      <dgm:spPr/>
      <dgm:t>
        <a:bodyPr/>
        <a:lstStyle/>
        <a:p>
          <a:endParaRPr lang="zh-CN" altLang="en-US"/>
        </a:p>
      </dgm:t>
    </dgm:pt>
    <dgm:pt modelId="{985BA6A6-8C6C-48D8-8E05-05BFDB9FFE6D}" type="sibTrans" cxnId="{9CD00453-793B-4898-A779-CF921D4912DA}">
      <dgm:prSet/>
      <dgm:spPr/>
      <dgm:t>
        <a:bodyPr/>
        <a:lstStyle/>
        <a:p>
          <a:endParaRPr lang="zh-CN" altLang="en-US"/>
        </a:p>
      </dgm:t>
    </dgm:pt>
    <dgm:pt modelId="{F9D525AB-4D09-4B5B-9D49-3A2C6026596E}" type="pres">
      <dgm:prSet presAssocID="{C10098A9-1D0C-437E-9394-D4CFF9473E44}" presName="CompostProcess" presStyleCnt="0">
        <dgm:presLayoutVars>
          <dgm:dir/>
          <dgm:resizeHandles val="exact"/>
        </dgm:presLayoutVars>
      </dgm:prSet>
      <dgm:spPr/>
    </dgm:pt>
    <dgm:pt modelId="{E71E8339-942F-4A2C-B777-846858788144}" type="pres">
      <dgm:prSet presAssocID="{C10098A9-1D0C-437E-9394-D4CFF9473E44}" presName="arrow" presStyleLbl="bgShp" presStyleIdx="0" presStyleCnt="1" custLinFactNeighborX="6142" custLinFactNeighborY="-15912"/>
      <dgm:spPr/>
    </dgm:pt>
    <dgm:pt modelId="{EB7A8075-678F-436E-98FA-ACD8FBF34E44}" type="pres">
      <dgm:prSet presAssocID="{C10098A9-1D0C-437E-9394-D4CFF9473E44}" presName="linearProcess" presStyleCnt="0"/>
      <dgm:spPr/>
    </dgm:pt>
    <dgm:pt modelId="{71FA0B5E-586C-4E5F-BE96-C48308C1188D}" type="pres">
      <dgm:prSet presAssocID="{4F084EA8-1D02-47E7-8075-A83DCC19913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AE12D2-388F-41FE-982C-0DBF8113F5C5}" type="pres">
      <dgm:prSet presAssocID="{002557E5-116F-4F49-AA28-674C6CE6F6EE}" presName="sibTrans" presStyleCnt="0"/>
      <dgm:spPr/>
    </dgm:pt>
    <dgm:pt modelId="{8B9C273B-2980-484C-A487-356EF0260041}" type="pres">
      <dgm:prSet presAssocID="{91A8045F-925C-4561-ADCC-BE8436EF89E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A9817-A4B5-4998-A91E-A6AAAD997EC8}" type="pres">
      <dgm:prSet presAssocID="{428CEA97-5319-494B-A90A-EC0CEA3B1462}" presName="sibTrans" presStyleCnt="0"/>
      <dgm:spPr/>
    </dgm:pt>
    <dgm:pt modelId="{E673A21C-E577-4C8C-9F03-8CFE16F0ED9C}" type="pres">
      <dgm:prSet presAssocID="{BA68C65C-BD89-4DDC-B5F4-23CCB33655D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D00453-793B-4898-A779-CF921D4912DA}" srcId="{C10098A9-1D0C-437E-9394-D4CFF9473E44}" destId="{BA68C65C-BD89-4DDC-B5F4-23CCB33655DB}" srcOrd="2" destOrd="0" parTransId="{26BAD641-471A-4FBF-8F75-FE95BE1532F3}" sibTransId="{985BA6A6-8C6C-48D8-8E05-05BFDB9FFE6D}"/>
    <dgm:cxn modelId="{5B460B1C-CD62-4E83-95CF-1B4C227091E3}" srcId="{C10098A9-1D0C-437E-9394-D4CFF9473E44}" destId="{91A8045F-925C-4561-ADCC-BE8436EF89E1}" srcOrd="1" destOrd="0" parTransId="{408EE110-6E0D-4FD9-A4D6-2C47E034F34C}" sibTransId="{428CEA97-5319-494B-A90A-EC0CEA3B1462}"/>
    <dgm:cxn modelId="{ED5325A1-B9C1-4403-8E69-01A629A34AE1}" type="presOf" srcId="{91A8045F-925C-4561-ADCC-BE8436EF89E1}" destId="{8B9C273B-2980-484C-A487-356EF0260041}" srcOrd="0" destOrd="0" presId="urn:microsoft.com/office/officeart/2005/8/layout/hProcess9"/>
    <dgm:cxn modelId="{ECF9EA96-A0D9-4D03-A6E2-B006A1F6D27C}" type="presOf" srcId="{4F084EA8-1D02-47E7-8075-A83DCC19913C}" destId="{71FA0B5E-586C-4E5F-BE96-C48308C1188D}" srcOrd="0" destOrd="0" presId="urn:microsoft.com/office/officeart/2005/8/layout/hProcess9"/>
    <dgm:cxn modelId="{7F4A2800-FC5F-462C-8A7A-F90FBA37AB60}" type="presOf" srcId="{C10098A9-1D0C-437E-9394-D4CFF9473E44}" destId="{F9D525AB-4D09-4B5B-9D49-3A2C6026596E}" srcOrd="0" destOrd="0" presId="urn:microsoft.com/office/officeart/2005/8/layout/hProcess9"/>
    <dgm:cxn modelId="{23774866-4296-498B-BC43-23604F75170E}" type="presOf" srcId="{BA68C65C-BD89-4DDC-B5F4-23CCB33655DB}" destId="{E673A21C-E577-4C8C-9F03-8CFE16F0ED9C}" srcOrd="0" destOrd="0" presId="urn:microsoft.com/office/officeart/2005/8/layout/hProcess9"/>
    <dgm:cxn modelId="{5E5DE2AB-B208-4999-9FEB-46909BFDCFA5}" srcId="{C10098A9-1D0C-437E-9394-D4CFF9473E44}" destId="{4F084EA8-1D02-47E7-8075-A83DCC19913C}" srcOrd="0" destOrd="0" parTransId="{F2A76F58-0085-4D40-A626-0B407D625FD4}" sibTransId="{002557E5-116F-4F49-AA28-674C6CE6F6EE}"/>
    <dgm:cxn modelId="{FE6A6106-56B0-47F1-A95F-12CA666DAF9F}" type="presParOf" srcId="{F9D525AB-4D09-4B5B-9D49-3A2C6026596E}" destId="{E71E8339-942F-4A2C-B777-846858788144}" srcOrd="0" destOrd="0" presId="urn:microsoft.com/office/officeart/2005/8/layout/hProcess9"/>
    <dgm:cxn modelId="{A2BDF39E-DFD9-43DD-88EB-60FFF0787B32}" type="presParOf" srcId="{F9D525AB-4D09-4B5B-9D49-3A2C6026596E}" destId="{EB7A8075-678F-436E-98FA-ACD8FBF34E44}" srcOrd="1" destOrd="0" presId="urn:microsoft.com/office/officeart/2005/8/layout/hProcess9"/>
    <dgm:cxn modelId="{1D740011-160F-4A17-995E-347B44B0EE65}" type="presParOf" srcId="{EB7A8075-678F-436E-98FA-ACD8FBF34E44}" destId="{71FA0B5E-586C-4E5F-BE96-C48308C1188D}" srcOrd="0" destOrd="0" presId="urn:microsoft.com/office/officeart/2005/8/layout/hProcess9"/>
    <dgm:cxn modelId="{AA2958D4-A788-481C-9D36-39A523BD761A}" type="presParOf" srcId="{EB7A8075-678F-436E-98FA-ACD8FBF34E44}" destId="{70AE12D2-388F-41FE-982C-0DBF8113F5C5}" srcOrd="1" destOrd="0" presId="urn:microsoft.com/office/officeart/2005/8/layout/hProcess9"/>
    <dgm:cxn modelId="{D8D2EBC2-2D6C-42C6-93A8-F899176BF6F5}" type="presParOf" srcId="{EB7A8075-678F-436E-98FA-ACD8FBF34E44}" destId="{8B9C273B-2980-484C-A487-356EF0260041}" srcOrd="2" destOrd="0" presId="urn:microsoft.com/office/officeart/2005/8/layout/hProcess9"/>
    <dgm:cxn modelId="{9C299D97-C778-4931-9D41-0956BB341537}" type="presParOf" srcId="{EB7A8075-678F-436E-98FA-ACD8FBF34E44}" destId="{54FA9817-A4B5-4998-A91E-A6AAAD997EC8}" srcOrd="3" destOrd="0" presId="urn:microsoft.com/office/officeart/2005/8/layout/hProcess9"/>
    <dgm:cxn modelId="{A1E402B7-76BE-49CE-BB74-A11F10AAEA42}" type="presParOf" srcId="{EB7A8075-678F-436E-98FA-ACD8FBF34E44}" destId="{E673A21C-E577-4C8C-9F03-8CFE16F0ED9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E8339-942F-4A2C-B777-846858788144}">
      <dsp:nvSpPr>
        <dsp:cNvPr id="0" name=""/>
        <dsp:cNvSpPr/>
      </dsp:nvSpPr>
      <dsp:spPr>
        <a:xfrm>
          <a:off x="971450" y="0"/>
          <a:ext cx="6491252" cy="17004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A0B5E-586C-4E5F-BE96-C48308C1188D}">
      <dsp:nvSpPr>
        <dsp:cNvPr id="0" name=""/>
        <dsp:cNvSpPr/>
      </dsp:nvSpPr>
      <dsp:spPr>
        <a:xfrm>
          <a:off x="94340" y="510145"/>
          <a:ext cx="2291030" cy="68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白规则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27544" y="543349"/>
        <a:ext cx="2224622" cy="613786"/>
      </dsp:txXfrm>
    </dsp:sp>
    <dsp:sp modelId="{8B9C273B-2980-484C-A487-356EF0260041}">
      <dsp:nvSpPr>
        <dsp:cNvPr id="0" name=""/>
        <dsp:cNvSpPr/>
      </dsp:nvSpPr>
      <dsp:spPr>
        <a:xfrm>
          <a:off x="2672868" y="510145"/>
          <a:ext cx="2291030" cy="68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黑规则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706072" y="543349"/>
        <a:ext cx="2224622" cy="613786"/>
      </dsp:txXfrm>
    </dsp:sp>
    <dsp:sp modelId="{E673A21C-E577-4C8C-9F03-8CFE16F0ED9C}">
      <dsp:nvSpPr>
        <dsp:cNvPr id="0" name=""/>
        <dsp:cNvSpPr/>
      </dsp:nvSpPr>
      <dsp:spPr>
        <a:xfrm>
          <a:off x="5251396" y="510145"/>
          <a:ext cx="2291030" cy="6801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微软雅黑" pitchFamily="34" charset="-122"/>
              <a:ea typeface="微软雅黑" pitchFamily="34" charset="-122"/>
            </a:rPr>
            <a:t>真实网站</a:t>
          </a:r>
          <a:endParaRPr lang="zh-CN" altLang="en-US" sz="2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284600" y="543349"/>
        <a:ext cx="2224622" cy="613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83EA147-A9B1-4821-9EC3-D71EC8D648A5}" type="datetimeFigureOut">
              <a:rPr lang="zh-CN" altLang="en-US" smtClean="0"/>
              <a:t>2013/4/7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98F5BF5-3737-484F-B279-7DFE3746A8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传统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与云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4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攻击防御架构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6548877"/>
              </p:ext>
            </p:extLst>
          </p:nvPr>
        </p:nvGraphicFramePr>
        <p:xfrm>
          <a:off x="750665" y="1556792"/>
          <a:ext cx="7636768" cy="170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31840" y="1412776"/>
            <a:ext cx="274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数据流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87368" y="5062565"/>
            <a:ext cx="2157583" cy="616435"/>
            <a:chOff x="60" y="842492"/>
            <a:chExt cx="2442665" cy="1123324"/>
          </a:xfrm>
        </p:grpSpPr>
        <p:sp>
          <p:nvSpPr>
            <p:cNvPr id="11" name="圆角矩形 10"/>
            <p:cNvSpPr/>
            <p:nvPr/>
          </p:nvSpPr>
          <p:spPr>
            <a:xfrm>
              <a:off x="60" y="842492"/>
              <a:ext cx="2442665" cy="11233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54896" y="897329"/>
              <a:ext cx="2332993" cy="1013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dirty="0" smtClean="0">
                  <a:latin typeface="微软雅黑" pitchFamily="34" charset="-122"/>
                  <a:ea typeface="微软雅黑" pitchFamily="34" charset="-122"/>
                </a:rPr>
                <a:t>日志中心</a:t>
              </a:r>
              <a:endParaRPr lang="zh-CN" altLang="en-US" sz="2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2871" y="3645024"/>
            <a:ext cx="2517623" cy="720080"/>
            <a:chOff x="60" y="842492"/>
            <a:chExt cx="2442665" cy="1123324"/>
          </a:xfrm>
        </p:grpSpPr>
        <p:sp>
          <p:nvSpPr>
            <p:cNvPr id="14" name="圆角矩形 13"/>
            <p:cNvSpPr/>
            <p:nvPr/>
          </p:nvSpPr>
          <p:spPr>
            <a:xfrm>
              <a:off x="60" y="842492"/>
              <a:ext cx="2442665" cy="11233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圆角矩形 4"/>
            <p:cNvSpPr/>
            <p:nvPr/>
          </p:nvSpPr>
          <p:spPr>
            <a:xfrm>
              <a:off x="54896" y="897329"/>
              <a:ext cx="2332993" cy="1013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dirty="0" smtClean="0">
                  <a:latin typeface="微软雅黑" pitchFamily="34" charset="-122"/>
                  <a:ea typeface="微软雅黑" pitchFamily="34" charset="-122"/>
                </a:rPr>
                <a:t>正常日志</a:t>
              </a:r>
              <a:endParaRPr lang="zh-CN" altLang="en-US" sz="2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466160" y="3645023"/>
            <a:ext cx="2531495" cy="720081"/>
            <a:chOff x="60" y="842492"/>
            <a:chExt cx="2442665" cy="1123324"/>
          </a:xfrm>
        </p:grpSpPr>
        <p:sp>
          <p:nvSpPr>
            <p:cNvPr id="17" name="圆角矩形 16"/>
            <p:cNvSpPr/>
            <p:nvPr/>
          </p:nvSpPr>
          <p:spPr>
            <a:xfrm>
              <a:off x="60" y="842492"/>
              <a:ext cx="2442665" cy="11233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圆角矩形 4"/>
            <p:cNvSpPr/>
            <p:nvPr/>
          </p:nvSpPr>
          <p:spPr>
            <a:xfrm>
              <a:off x="54896" y="897329"/>
              <a:ext cx="2332993" cy="10136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lvl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kern="1200" dirty="0" smtClean="0">
                  <a:latin typeface="微软雅黑" pitchFamily="34" charset="-122"/>
                  <a:ea typeface="微软雅黑" pitchFamily="34" charset="-122"/>
                </a:rPr>
                <a:t>未知日志</a:t>
              </a:r>
              <a:endParaRPr lang="zh-CN" altLang="en-US" sz="2500" kern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 rot="16200000">
            <a:off x="3042156" y="4349857"/>
            <a:ext cx="680995" cy="50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6200000">
            <a:off x="4266293" y="3014627"/>
            <a:ext cx="680995" cy="50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6200000">
            <a:off x="1601997" y="3014627"/>
            <a:ext cx="680995" cy="501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24612" y="30653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分析与学习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32040" y="306538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分析与学习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96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白规则防御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基础思想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一切输入都是有害的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GET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www.anquanbao.com/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aqbtest.php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?</a:t>
            </a:r>
            <a:r>
              <a:rPr lang="en-US" altLang="zh-CN" sz="200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=1 </a:t>
            </a:r>
          </a:p>
          <a:p>
            <a:pPr marL="457200" lvl="1" indent="0">
              <a:buNone/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可进行交互的输入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URI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请求文件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请求方法控制</a:t>
            </a:r>
            <a:endParaRPr lang="en-US" altLang="zh-CN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参数控制</a:t>
            </a:r>
            <a:endParaRPr lang="en-US" altLang="zh-CN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字符类型可控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数字，字母，符号和不可视符号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长度可控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6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客户端行为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分析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6" y="2132856"/>
            <a:ext cx="8839200" cy="2736304"/>
          </a:xfrm>
        </p:spPr>
      </p:pic>
    </p:spTree>
    <p:extLst>
      <p:ext uri="{BB962C8B-B14F-4D97-AF65-F5344CB8AC3E}">
        <p14:creationId xmlns:p14="http://schemas.microsoft.com/office/powerpoint/2010/main" val="8485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2012.10~2012.12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攻击态势统计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3" y="1556792"/>
            <a:ext cx="8519285" cy="4231358"/>
          </a:xfrm>
        </p:spPr>
      </p:pic>
    </p:spTree>
    <p:extLst>
      <p:ext uri="{BB962C8B-B14F-4D97-AF65-F5344CB8AC3E}">
        <p14:creationId xmlns:p14="http://schemas.microsoft.com/office/powerpoint/2010/main" val="41804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0day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跟踪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TOP10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7575"/>
            <a:ext cx="7924800" cy="3700048"/>
          </a:xfrm>
        </p:spPr>
      </p:pic>
    </p:spTree>
    <p:extLst>
      <p:ext uri="{BB962C8B-B14F-4D97-AF65-F5344CB8AC3E}">
        <p14:creationId xmlns:p14="http://schemas.microsoft.com/office/powerpoint/2010/main" val="371858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Top 10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风险预警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5" y="1564962"/>
            <a:ext cx="8536867" cy="5032390"/>
          </a:xfrm>
        </p:spPr>
      </p:pic>
    </p:spTree>
    <p:extLst>
      <p:ext uri="{BB962C8B-B14F-4D97-AF65-F5344CB8AC3E}">
        <p14:creationId xmlns:p14="http://schemas.microsoft.com/office/powerpoint/2010/main" val="47094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的短板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误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安全策略拦截正常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漏报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安全策略放过攻击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请求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57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我们一直在努力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误报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富文本的攻击检测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WAF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白名单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目录，文件和请求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严格地规则测试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性能测试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单条规则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&lt;1ms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，避免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ReDoS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回归测试 海量日志回放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亿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+)</a:t>
            </a: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灰度发布机制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漏报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Server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的特点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%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号绕过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编码特性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Apache &amp;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Nginx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“+”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App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编码绕过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后端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数据库注释符绕过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数据库的逻辑运算、关键函数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13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收集漏报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扫描器的高危漏洞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白帽子上报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日志的挖掘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添加规则策略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51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4968552" cy="4114800"/>
          </a:xfrm>
        </p:spPr>
        <p:txBody>
          <a:bodyPr/>
          <a:lstStyle/>
          <a:p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刘玄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安全宝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安全技术专家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新浪微博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:@aqbsec-0000</a:t>
            </a:r>
          </a:p>
          <a:p>
            <a:pPr lvl="1"/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Gmail: imiyoo2010@gmail.com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关于我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6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下一代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WAF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如何解决呢？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/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从源头上识别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从源头上控制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1"/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1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21669" y="1940639"/>
            <a:ext cx="2367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Q&amp;A?</a:t>
            </a:r>
            <a:endParaRPr lang="zh-CN" alt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2975107" y="3789040"/>
            <a:ext cx="2821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/>
              <a:t>Thanks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3252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WAF(Web App Firewall)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 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WAF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针对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HTTP/HTTPS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的安全策略来保护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应用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如何保护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? </a:t>
            </a:r>
          </a:p>
          <a:p>
            <a:pPr lvl="1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安全策略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2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HTTP/HTTPS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数据流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单向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9" y="1772816"/>
            <a:ext cx="7583160" cy="3423119"/>
          </a:xfrm>
        </p:spPr>
      </p:pic>
    </p:spTree>
    <p:extLst>
      <p:ext uri="{BB962C8B-B14F-4D97-AF65-F5344CB8AC3E}">
        <p14:creationId xmlns:p14="http://schemas.microsoft.com/office/powerpoint/2010/main" val="39057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传统的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缺陷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单向数据流过滤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需要专门部署和安装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价格昂贵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于企业和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政府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维护成本高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能力受限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特点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模式，安全即服务，免部署，免安装，免维护，免更新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双向数据流过滤机制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基于海量数据的灰度规则和智能调控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能力没有限制，支持横向扩展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2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还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可以做什么？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定制化规则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未知攻击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(0day)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完美防御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客户端行为的分析和跟踪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最新攻击态势的跟踪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互联网网站风险预估和通知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防患于未然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6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安全宝 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09" y="3441194"/>
            <a:ext cx="1529586" cy="707886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安全宝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DNS</a:t>
            </a: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A-DNS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1929026"/>
            <a:ext cx="1861407" cy="707886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调度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A-SCHEDULE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6307" y="5229200"/>
            <a:ext cx="892189" cy="400110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用户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4248" y="5229200"/>
            <a:ext cx="1210588" cy="400110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网站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下箭头 12"/>
          <p:cNvSpPr/>
          <p:nvPr/>
        </p:nvSpPr>
        <p:spPr>
          <a:xfrm flipV="1">
            <a:off x="1452033" y="4365104"/>
            <a:ext cx="33527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0800000" flipV="1">
            <a:off x="2232329" y="4392536"/>
            <a:ext cx="33527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055184" y="2689176"/>
            <a:ext cx="0" cy="7398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743908" y="2282969"/>
            <a:ext cx="0" cy="1506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343367" y="2282969"/>
            <a:ext cx="12609" cy="1506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14896" y="2282969"/>
            <a:ext cx="0" cy="1506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下箭头 23"/>
          <p:cNvSpPr/>
          <p:nvPr/>
        </p:nvSpPr>
        <p:spPr>
          <a:xfrm rot="5400000" flipV="1">
            <a:off x="4551074" y="3455320"/>
            <a:ext cx="335278" cy="38830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7" idx="3"/>
          </p:cNvCxnSpPr>
          <p:nvPr/>
        </p:nvCxnSpPr>
        <p:spPr>
          <a:xfrm>
            <a:off x="2977023" y="2282969"/>
            <a:ext cx="2747105" cy="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3888" y="3789040"/>
            <a:ext cx="432048" cy="1938992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抗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节点集群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3795137"/>
            <a:ext cx="432048" cy="1938992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加速节点集群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7632" y="3795137"/>
            <a:ext cx="440432" cy="1938992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40000"/>
              </a:srgb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安全节点集群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4406" y="28513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生成配置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52036" y="1844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智能调度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7316" y="450912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4368" y="4878452"/>
            <a:ext cx="81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云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WAF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攻击拦截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黑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针对已知攻击的过滤和拦截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规则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针对未知攻击的拦截和防御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访问加速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DNS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分区解析，遍布全国各地的节点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静态内容缓存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(CDN)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DDoS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防御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9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2146</TotalTime>
  <Words>480</Words>
  <Application>Microsoft Office PowerPoint</Application>
  <PresentationFormat>全屏显示(4:3)</PresentationFormat>
  <Paragraphs>124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极目远眺</vt:lpstr>
      <vt:lpstr>传统 WAF与云 WAF</vt:lpstr>
      <vt:lpstr>关于我</vt:lpstr>
      <vt:lpstr>WAF(Web App Firewall)</vt:lpstr>
      <vt:lpstr>HTTP/HTTPS数据流(单向)</vt:lpstr>
      <vt:lpstr>传统的WAF</vt:lpstr>
      <vt:lpstr>云WAF</vt:lpstr>
      <vt:lpstr>还可以做什么？</vt:lpstr>
      <vt:lpstr>安全宝 云WAF</vt:lpstr>
      <vt:lpstr>云WAF 功能</vt:lpstr>
      <vt:lpstr>Web攻击防御架构</vt:lpstr>
      <vt:lpstr>白规则防御</vt:lpstr>
      <vt:lpstr>客户端行为分析</vt:lpstr>
      <vt:lpstr>2012.10~2012.12攻击态势统计</vt:lpstr>
      <vt:lpstr>2012年Web应用0day跟踪TOP10</vt:lpstr>
      <vt:lpstr>Top 10 风险预警</vt:lpstr>
      <vt:lpstr>WAF 的短板</vt:lpstr>
      <vt:lpstr>我们一直在努力</vt:lpstr>
      <vt:lpstr>PowerPoint 演示文稿</vt:lpstr>
      <vt:lpstr>PowerPoint 演示文稿</vt:lpstr>
      <vt:lpstr>下一代WAF？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传统 WAF与云 WAF</dc:title>
  <dc:creator>imiyoo</dc:creator>
  <cp:lastModifiedBy>ChengChong </cp:lastModifiedBy>
  <cp:revision>85</cp:revision>
  <dcterms:created xsi:type="dcterms:W3CDTF">2013-03-22T06:38:22Z</dcterms:created>
  <dcterms:modified xsi:type="dcterms:W3CDTF">2013-04-07T02:17:14Z</dcterms:modified>
</cp:coreProperties>
</file>