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1066" r:id="rId2"/>
    <p:sldId id="1774" r:id="rId3"/>
    <p:sldId id="1780" r:id="rId4"/>
    <p:sldId id="1779" r:id="rId5"/>
    <p:sldId id="1775" r:id="rId6"/>
    <p:sldId id="1778" r:id="rId7"/>
    <p:sldId id="1776" r:id="rId8"/>
    <p:sldId id="1781" r:id="rId9"/>
    <p:sldId id="1782" r:id="rId10"/>
    <p:sldId id="17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01342-33A9-2447-85AF-41EB36CCDF7D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BB1A6-3FBE-E444-A2CD-EA57156212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21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1pPr>
            <a:lvl2pPr marL="742950" indent="-285750" defTabSz="990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2pPr>
            <a:lvl3pPr marL="1143000" indent="-228600" defTabSz="990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3pPr>
            <a:lvl4pPr marL="1600200" indent="-228600" defTabSz="990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4pPr>
            <a:lvl5pPr marL="2057400" indent="-228600" defTabSz="990600" eaLnBrk="0" hangingPunct="0"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5pPr>
            <a:lvl6pPr marL="2514600" indent="-228600" algn="ctr" defTabSz="990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6pPr>
            <a:lvl7pPr marL="2971800" indent="-228600" algn="ctr" defTabSz="990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7pPr>
            <a:lvl8pPr marL="3428365" indent="-228600" algn="ctr" defTabSz="990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8pPr>
            <a:lvl9pPr marL="3885565" indent="-228600" algn="ctr" defTabSz="990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90204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D77FB8F-52EA-4077-8CAC-079659C6BC68}" type="slidenum">
              <a:rPr lang="en-US" altLang="zh-CN" sz="1300">
                <a:solidFill>
                  <a:prstClr val="black"/>
                </a:solidFill>
                <a:ea typeface="宋体" pitchFamily="2" charset="-122"/>
              </a:rPr>
              <a:t>1</a:t>
            </a:fld>
            <a:endParaRPr lang="en-US" altLang="zh-CN" sz="1300">
              <a:solidFill>
                <a:prstClr val="black"/>
              </a:solidFill>
              <a:ea typeface="宋体" pitchFamily="2" charset="-122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FBFC2-FF7D-D488-A82B-C215E0049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CD5F2C-9065-77B9-F662-FF5232589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1B77A-E7BB-F3D3-571D-3E11E933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60F48D-7C85-AC71-E410-92A1A407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1418B-95D9-6C4E-3CEA-121000F3C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2720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382BC-4455-73D1-CEC5-881DDEED0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76C207-943A-F341-9695-03DC2DC1A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497892-FDC2-EC6A-1CDA-00F67D4C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280F0-FBFD-2438-370E-8CB28258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657A6-0A51-8FEB-FF9F-B878FD09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45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F5D1E6-3A6A-87C1-7CB4-6C714E2BF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72CA0-EA65-D1AB-9ADE-BD844F73A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5CFE3-1734-597C-2353-59792C5C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0B7E9-A3D1-C45B-1100-F9D0C087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A9AC68-BAAB-0E28-0A58-51F7D96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177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横条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7272"/>
            <a:ext cx="12192000" cy="1007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476263"/>
            <a:ext cx="10363200" cy="147002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538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 txBox="1"/>
          <p:nvPr userDrawn="1"/>
        </p:nvSpPr>
        <p:spPr>
          <a:xfrm>
            <a:off x="11184566" y="6381329"/>
            <a:ext cx="819117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D170D2-1A8E-464B-828D-562F02CF75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‹#›</a:t>
            </a:fld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503050405090304" pitchFamily="18" charset="0"/>
                <a:ea typeface="+mn-ea"/>
                <a:cs typeface="Times New Roman" panose="02020503050405090304" pitchFamily="18" charset="0"/>
              </a:rPr>
              <a:t>/25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" y="8"/>
            <a:ext cx="12192000" cy="69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lang="en-US" altLang="zh-CN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90204"/>
              </a:defRPr>
            </a:lvl1pPr>
          </a:lstStyle>
          <a:p>
            <a:pPr lvl="0"/>
            <a:r>
              <a:rPr lang="en-US" altLang="zh-CN" dirty="0" err="1"/>
              <a:t>单击此处编辑母版标题样式</a:t>
            </a:r>
            <a:endParaRPr lang="en-US" altLang="zh-CN" dirty="0"/>
          </a:p>
        </p:txBody>
      </p:sp>
      <p:sp>
        <p:nvSpPr>
          <p:cNvPr id="5" name="灯片编号占位符 5"/>
          <p:cNvSpPr txBox="1"/>
          <p:nvPr userDrawn="1"/>
        </p:nvSpPr>
        <p:spPr>
          <a:xfrm>
            <a:off x="6550" y="6381328"/>
            <a:ext cx="819117" cy="365125"/>
          </a:xfrm>
          <a:prstGeom prst="rect">
            <a:avLst/>
          </a:prstGeom>
        </p:spPr>
        <p:txBody>
          <a:bodyPr vert="horz" lIns="91420" tIns="45711" rIns="91420" bIns="45711" rtlCol="0"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503050405090304" pitchFamily="18" charset="0"/>
              <a:ea typeface="+mn-ea"/>
              <a:cs typeface="Times New Roman" panose="02020503050405090304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 flipV="1">
            <a:off x="623393" y="753441"/>
            <a:ext cx="11017224" cy="45719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anose="0202050305040509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03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7E1A2-6812-3967-45D7-DBB9BC35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03567-3C01-A381-E925-3AF020B6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2E155-92A2-FF47-7B0A-B6F1FA698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A97BD-13B6-1C41-D973-97460F59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6135E-A612-CD2E-3D20-A4A11ED6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03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7AE23-DA9B-EFB9-3223-65C1F56FF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687C50-EC94-7CB8-DE35-A9A7D9BC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E712B6-0DB4-CDE7-A679-B3EEBF02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E2749-8587-4AD0-E6D1-A2BA47C5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F2836-0208-908A-FA4A-DCC7101A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100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DAF94-1A6D-AFEB-FB4B-3E0348DB2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80642F-AEA8-B3FB-8377-B88DE76D9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2CEC9-DDE2-C8F9-7019-7D03FA59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2A28D-E110-54F4-8EA8-8A7E6417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4F610-FEAF-2E4D-23BE-E71B1549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8A6ED7-B32C-5CE8-30E5-7B88E4E0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40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BA01F-629F-3C6F-3653-8CDC6DCF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DC656C-EDDB-3892-4BDE-1D8AF5A2D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3E0AAD-0755-9B2D-BE80-D73811958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9D8EBA-24CD-D5FC-35A5-6852B6EB5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54B527-4992-5709-9487-48181E391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F138E3-AE88-5A93-03C2-974F1CB3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0DFF-8B3D-F191-A017-0F4A3762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19804B-9794-4E8B-58DF-42ADD63E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214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07805-5D5A-9A78-9CBB-6644BC21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030DD4-1DBE-A436-6E07-9AFE5621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EC4888-3AF0-E8E8-5E23-267820FE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DE412-6DBE-BA1B-5783-7EE10A15F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108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544E0-EBD7-A101-F6F9-722C80C8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A23482-9AD2-D022-6DB1-237728D4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B4A4AF-A886-D6FA-53F4-29EB4636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75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BBA5B-EBE2-3BBF-A2B8-C7382768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C1212-3A76-CAA9-F018-BFA17608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917EDD-C6DA-7C4A-83CE-C79E4135C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25F0-D459-D5AD-F785-DA12B2CE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A9641-AB58-9274-B49C-6362C7EF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66990-6528-C672-AEEF-FCF3541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4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A0A82-C672-2505-72F9-7355A695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D1F85-A99C-0B1C-9AC5-1E65D5024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106548-EA04-8D8F-B811-DDD4EADE8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6C872-7928-AE5A-EE2B-04FECCD11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E107D-0929-7C07-6F50-46B73AD0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E6D0B-FBE3-4220-5C4C-30086B4C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15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D0C9A6-5E5D-3AD2-E2D6-DADCF374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94CF52-929C-C9A7-4152-196F6E846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459F2-612D-BBE8-8E36-D8838B5AE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8EB9B-F1B6-F64D-B46B-22FB57176707}" type="datetimeFigureOut">
              <a:rPr kumimoji="1" lang="zh-CN" altLang="en-US" smtClean="0"/>
              <a:t>2025/8/24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B16DD-75F8-EA33-EA18-7ACAC26AC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9EADC6-AD59-81B6-809D-B9ED2C31F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988F-3917-5948-BE4E-ACF5933AFED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97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 bwMode="auto">
          <a:xfrm>
            <a:off x="-1239" y="293743"/>
            <a:ext cx="12192000" cy="198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90204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804030504040204" pitchFamily="34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6000" dirty="0">
                <a:solidFill>
                  <a:schemeClr val="tx2"/>
                </a:solidFill>
                <a:sym typeface="Arial" panose="020B0604020202090204" pitchFamily="34" charset="0"/>
              </a:rPr>
              <a:t>AI boosted </a:t>
            </a:r>
            <a:r>
              <a:rPr lang="en-US" altLang="zh-CN" sz="6000" dirty="0" err="1">
                <a:solidFill>
                  <a:schemeClr val="tx2"/>
                </a:solidFill>
                <a:sym typeface="Arial" panose="020B0604020202090204" pitchFamily="34" charset="0"/>
              </a:rPr>
              <a:t>pQFT</a:t>
            </a:r>
            <a:endParaRPr lang="en-US" altLang="zh-CN" sz="6000" dirty="0">
              <a:solidFill>
                <a:schemeClr val="tx2"/>
              </a:solidFill>
              <a:sym typeface="Arial" panose="020B0604020202090204" pitchFamily="34" charset="0"/>
            </a:endParaRPr>
          </a:p>
          <a:p>
            <a:pPr algn="ctr"/>
            <a:r>
              <a:rPr lang="en-US" altLang="zh-CN" sz="6000" dirty="0">
                <a:solidFill>
                  <a:schemeClr val="tx2"/>
                </a:solidFill>
                <a:sym typeface="Arial" panose="020B0604020202090204" pitchFamily="34" charset="0"/>
              </a:rPr>
              <a:t>automatic calculation</a:t>
            </a:r>
          </a:p>
        </p:txBody>
      </p:sp>
      <p:sp>
        <p:nvSpPr>
          <p:cNvPr id="9" name="Content Placeholder 7"/>
          <p:cNvSpPr txBox="1"/>
          <p:nvPr/>
        </p:nvSpPr>
        <p:spPr>
          <a:xfrm>
            <a:off x="1037106" y="3018413"/>
            <a:ext cx="10492741" cy="2520280"/>
          </a:xfrm>
          <a:prstGeom prst="rect">
            <a:avLst/>
          </a:prstGeom>
        </p:spPr>
        <p:txBody>
          <a:bodyPr>
            <a:noAutofit/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</a:pPr>
            <a:r>
              <a:rPr lang="zh-CN" altLang="en-US" sz="4400" b="1" kern="0" dirty="0">
                <a:solidFill>
                  <a:srgbClr val="0F34C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方尤乐，黄瑞钧，李想，母道明，谈澳</a:t>
            </a:r>
            <a:br>
              <a:rPr lang="en-US" altLang="zh-CN" sz="4400" b="1" kern="0" dirty="0">
                <a:solidFill>
                  <a:srgbClr val="0F34C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b="1" kern="0" dirty="0">
                <a:solidFill>
                  <a:srgbClr val="0F34C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3600" b="1" kern="0" dirty="0">
                <a:solidFill>
                  <a:srgbClr val="0F34C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Peking University</a:t>
            </a:r>
            <a:r>
              <a:rPr lang="zh-CN" altLang="en-US" sz="3600" b="1" kern="0" dirty="0">
                <a:solidFill>
                  <a:srgbClr val="0F34C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3600" b="1" kern="0" dirty="0">
              <a:solidFill>
                <a:srgbClr val="0F34C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0" y="489236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dirty="0"/>
              <a:t>Tsinghua University</a:t>
            </a:r>
            <a:r>
              <a:rPr lang="zh-CN" altLang="en-US" dirty="0"/>
              <a:t> </a:t>
            </a:r>
            <a:r>
              <a:rPr lang="en-US" altLang="zh-CN" dirty="0"/>
              <a:t>Hackathon </a:t>
            </a:r>
          </a:p>
          <a:p>
            <a:pPr algn="ctr"/>
            <a:r>
              <a:rPr lang="en-US" altLang="zh-CN" dirty="0"/>
              <a:t>2025/08/24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EFD74-1388-C01B-B796-BE5860C88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D2AE5C-6D8B-467B-DF7D-3848DBEB4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Summary and Outlook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C58DE78B-A5AD-8C16-B346-EC23755E1970}"/>
              </a:ext>
            </a:extLst>
          </p:cNvPr>
          <p:cNvSpPr txBox="1"/>
          <p:nvPr/>
        </p:nvSpPr>
        <p:spPr>
          <a:xfrm>
            <a:off x="759787" y="1131952"/>
            <a:ext cx="11169454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Confirm the complete calculation process</a:t>
            </a:r>
            <a:r>
              <a:rPr lang="zh-CN" altLang="en-US" dirty="0">
                <a:latin typeface="Arial Rounded MT Bold" panose="020F0704030504030204" pitchFamily="34" charset="0"/>
                <a:cs typeface="+mn-lt"/>
              </a:rPr>
              <a:t> </a:t>
            </a:r>
            <a:r>
              <a:rPr lang="en-US" altLang="zh-CN" dirty="0">
                <a:latin typeface="Arial Rounded MT Bold" panose="020F0704030504030204" pitchFamily="34" charset="0"/>
                <a:cs typeface="+mn-lt"/>
              </a:rPr>
              <a:t>for</a:t>
            </a:r>
            <a:r>
              <a:rPr lang="zh-CN" altLang="en-US" dirty="0">
                <a:latin typeface="Arial Rounded MT Bold" panose="020F0704030504030204" pitchFamily="34" charset="0"/>
                <a:cs typeface="+mn-lt"/>
              </a:rPr>
              <a:t> </a:t>
            </a:r>
            <a:r>
              <a:rPr lang="en" altLang="zh-CN" dirty="0">
                <a:latin typeface="Arial Rounded MT Bold" panose="020F0704030504030204" pitchFamily="34" charset="0"/>
                <a:cs typeface="+mn-lt"/>
              </a:rPr>
              <a:t>forward scattering amplitude</a:t>
            </a:r>
            <a:r>
              <a:rPr lang="en-US" altLang="zh-CN" dirty="0">
                <a:latin typeface="Arial Rounded MT Bold" panose="020F0704030504030204" pitchFamily="34" charset="0"/>
                <a:cs typeface="+mn-lt"/>
              </a:rPr>
              <a:t>/total</a:t>
            </a:r>
            <a:r>
              <a:rPr lang="zh-CN" altLang="en-US" dirty="0">
                <a:latin typeface="Arial Rounded MT Bold" panose="020F0704030504030204" pitchFamily="34" charset="0"/>
                <a:cs typeface="+mn-lt"/>
              </a:rPr>
              <a:t> </a:t>
            </a:r>
            <a:r>
              <a:rPr lang="en-US" altLang="zh-CN" dirty="0">
                <a:latin typeface="Arial Rounded MT Bold" panose="020F0704030504030204" pitchFamily="34" charset="0"/>
                <a:cs typeface="+mn-lt"/>
              </a:rPr>
              <a:t>cross</a:t>
            </a:r>
            <a:r>
              <a:rPr lang="zh-CN" altLang="en-US" dirty="0">
                <a:latin typeface="Arial Rounded MT Bold" panose="020F0704030504030204" pitchFamily="34" charset="0"/>
                <a:cs typeface="+mn-lt"/>
              </a:rPr>
              <a:t> </a:t>
            </a:r>
            <a:r>
              <a:rPr lang="en-US" altLang="zh-CN" dirty="0">
                <a:latin typeface="Arial Rounded MT Bold" panose="020F0704030504030204" pitchFamily="34" charset="0"/>
                <a:cs typeface="+mn-lt"/>
              </a:rPr>
              <a:t>section</a:t>
            </a:r>
            <a:endParaRPr lang="en-US" dirty="0">
              <a:latin typeface="Arial Rounded MT Bold" panose="020F0704030504030204" pitchFamily="34" charset="0"/>
              <a:cs typeface="+mn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Create Feynman amplitudes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Complete Algebra </a:t>
            </a:r>
            <a:r>
              <a:rPr lang="en-US" altLang="zh-CN" dirty="0">
                <a:latin typeface="Arial Rounded MT Bold" panose="020F0704030504030204" pitchFamily="34" charset="0"/>
                <a:cs typeface="+mn-lt"/>
              </a:rPr>
              <a:t>Calculation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Decompose to integral families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Reduce to master integrals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Calculate </a:t>
            </a:r>
            <a:r>
              <a:rPr lang="en-US" altLang="zh-CN" dirty="0">
                <a:latin typeface="Arial Rounded MT Bold" panose="020F0704030504030204" pitchFamily="34" charset="0"/>
                <a:cs typeface="+mn-lt"/>
              </a:rPr>
              <a:t>master integrals at given phase points</a:t>
            </a:r>
            <a:endParaRPr lang="en-US" dirty="0">
              <a:latin typeface="Arial Rounded MT Bold" panose="020F0704030504030204" pitchFamily="34" charset="0"/>
              <a:cs typeface="+mn-lt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EABDDD75-0025-716E-B161-C7B035CA24A6}"/>
              </a:ext>
            </a:extLst>
          </p:cNvPr>
          <p:cNvSpPr txBox="1"/>
          <p:nvPr/>
        </p:nvSpPr>
        <p:spPr>
          <a:xfrm>
            <a:off x="759787" y="3140867"/>
            <a:ext cx="10736813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User friendly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Remind users of incomplete input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Save</a:t>
            </a:r>
            <a:r>
              <a:rPr lang="zh-CN" altLang="en-US" dirty="0">
                <a:latin typeface="Arial Rounded MT Bold" panose="020F0704030504030204" pitchFamily="34" charset="0"/>
                <a:cs typeface="+mn-lt"/>
              </a:rPr>
              <a:t> </a:t>
            </a:r>
            <a:r>
              <a:rPr lang="en-US" dirty="0">
                <a:latin typeface="Arial Rounded MT Bold" panose="020F0704030504030204" pitchFamily="34" charset="0"/>
                <a:cs typeface="+mn-lt"/>
              </a:rPr>
              <a:t>complete and verifiable calculation processes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Starting from any intermediate steps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A0789C5-AD3C-902C-D6D7-F49EB8867C34}"/>
              </a:ext>
            </a:extLst>
          </p:cNvPr>
          <p:cNvSpPr txBox="1"/>
          <p:nvPr/>
        </p:nvSpPr>
        <p:spPr>
          <a:xfrm>
            <a:off x="759786" y="4722674"/>
            <a:ext cx="10736813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40" tIns="45720" rIns="91440" bIns="45720" rtlCol="0" anchor="t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Outlook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Measurement beyond total cross section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dirty="0">
                <a:latin typeface="Arial Rounded MT Bold" panose="020F0704030504030204" pitchFamily="34" charset="0"/>
                <a:cs typeface="+mn-lt"/>
              </a:rPr>
              <a:t>Effective Field Theory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 Rounded MT Bold" panose="020F0704030504030204" pitchFamily="34" charset="0"/>
                <a:cs typeface="+mn-lt"/>
              </a:rPr>
              <a:t>(Semi-)Analytic results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dirty="0">
              <a:latin typeface="Arial Rounded MT Bold" panose="020F0704030504030204" pitchFamily="34" charset="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509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Quantum Field Theory</a:t>
            </a:r>
          </a:p>
        </p:txBody>
      </p:sp>
      <p:pic>
        <p:nvPicPr>
          <p:cNvPr id="9" name="图片 8" descr="桌子上有杯子&#10;&#10;已自动生成说明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41" y="2876494"/>
            <a:ext cx="2481182" cy="1854590"/>
          </a:xfrm>
          <a:prstGeom prst="rect">
            <a:avLst/>
          </a:prstGeom>
        </p:spPr>
      </p:pic>
      <p:pic>
        <p:nvPicPr>
          <p:cNvPr id="13" name="图片 12" descr="图片包含 图示&#10;&#10;已自动生成说明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092" y="2213801"/>
            <a:ext cx="2303239" cy="1555631"/>
          </a:xfrm>
          <a:prstGeom prst="rect">
            <a:avLst/>
          </a:prstGeom>
        </p:spPr>
      </p:pic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21205" y="951198"/>
            <a:ext cx="11227786" cy="5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defTabSz="457200">
              <a:lnSpc>
                <a:spcPct val="120000"/>
              </a:lnSpc>
              <a:buFont typeface="Wingdings" panose="05000000000000000000" pitchFamily="2" charset="2"/>
              <a:buChar char="Ø"/>
              <a:defRPr sz="2800">
                <a:solidFill>
                  <a:srgbClr val="080808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/>
              <a:t>QFT as a function from nature to human knowledge:</a:t>
            </a:r>
          </a:p>
        </p:txBody>
      </p:sp>
      <p:sp>
        <p:nvSpPr>
          <p:cNvPr id="3" name="爆炸形 1 2"/>
          <p:cNvSpPr/>
          <p:nvPr/>
        </p:nvSpPr>
        <p:spPr bwMode="auto">
          <a:xfrm>
            <a:off x="8126092" y="4473356"/>
            <a:ext cx="2303238" cy="1555631"/>
          </a:xfrm>
          <a:prstGeom prst="irregularSeal1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rgbClr val="C00000"/>
                </a:solidFill>
                <a:latin typeface="Arial Rounded MT Bold" panose="020F0704030504030204"/>
              </a:rPr>
              <a:t>New</a:t>
            </a:r>
            <a:r>
              <a:rPr lang="zh-CN" altLang="en-US" dirty="0">
                <a:solidFill>
                  <a:srgbClr val="C00000"/>
                </a:solidFill>
                <a:latin typeface="Arial Rounded MT Bold" panose="020F0704030504030204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Arial Rounded MT Bold" panose="020F0704030504030204"/>
              </a:rPr>
              <a:t>Physics?</a:t>
            </a:r>
            <a:endParaRPr lang="zh-CN" altLang="en-US" dirty="0">
              <a:solidFill>
                <a:srgbClr val="C00000"/>
              </a:solidFill>
              <a:latin typeface="Arial Rounded MT Bold" panose="020F0704030504030204"/>
            </a:endParaRPr>
          </a:p>
        </p:txBody>
      </p:sp>
      <p:pic>
        <p:nvPicPr>
          <p:cNvPr id="1026" name="Picture 2" descr="费曼图 - 维基百科，自由的百科全书">
            <a:extLst>
              <a:ext uri="{FF2B5EF4-FFF2-40B4-BE49-F238E27FC236}">
                <a16:creationId xmlns:a16="http://schemas.microsoft.com/office/drawing/2014/main" id="{AADE6E7B-20C9-599F-A47B-894490FE9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056" y="1636652"/>
            <a:ext cx="2188122" cy="136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8148B2-5D05-6CF8-90AB-35F305E74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380" y="3003269"/>
            <a:ext cx="2286000" cy="1905000"/>
          </a:xfrm>
          <a:prstGeom prst="rect">
            <a:avLst/>
          </a:prstGeom>
        </p:spPr>
      </p:pic>
      <p:pic>
        <p:nvPicPr>
          <p:cNvPr id="1028" name="Picture 4" descr="Ads/CFT 的图像结果">
            <a:extLst>
              <a:ext uri="{FF2B5EF4-FFF2-40B4-BE49-F238E27FC236}">
                <a16:creationId xmlns:a16="http://schemas.microsoft.com/office/drawing/2014/main" id="{35737DBC-B045-E60E-6FF3-D3E53090C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80" y="5008374"/>
            <a:ext cx="2286000" cy="17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右箭头 6">
            <a:extLst>
              <a:ext uri="{FF2B5EF4-FFF2-40B4-BE49-F238E27FC236}">
                <a16:creationId xmlns:a16="http://schemas.microsoft.com/office/drawing/2014/main" id="{AFC4FFEB-7B88-1547-5873-62AF072D334E}"/>
              </a:ext>
            </a:extLst>
          </p:cNvPr>
          <p:cNvSpPr/>
          <p:nvPr/>
        </p:nvSpPr>
        <p:spPr>
          <a:xfrm rot="19811248">
            <a:off x="3321719" y="2593366"/>
            <a:ext cx="968966" cy="2654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C02D617F-D013-150A-1E9F-0C20B22F89C4}"/>
              </a:ext>
            </a:extLst>
          </p:cNvPr>
          <p:cNvSpPr/>
          <p:nvPr/>
        </p:nvSpPr>
        <p:spPr>
          <a:xfrm>
            <a:off x="3477464" y="3730731"/>
            <a:ext cx="968966" cy="2654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03CF9C0B-3B3F-B171-1143-D327B15AB09A}"/>
              </a:ext>
            </a:extLst>
          </p:cNvPr>
          <p:cNvSpPr/>
          <p:nvPr/>
        </p:nvSpPr>
        <p:spPr>
          <a:xfrm rot="2110290">
            <a:off x="3396001" y="4875650"/>
            <a:ext cx="968966" cy="265448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7EFFF-A584-0B55-5BAA-B9ADA9BB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7B9C-EFC3-9B18-B5A9-E102326D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Perturbative Calculation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8F935156-950A-46BB-1A2E-510E65A3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5" y="951198"/>
            <a:ext cx="5036731" cy="5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defTabSz="457200">
              <a:lnSpc>
                <a:spcPct val="120000"/>
              </a:lnSpc>
              <a:buFont typeface="Wingdings" panose="05000000000000000000" pitchFamily="2" charset="2"/>
              <a:buChar char="Ø"/>
              <a:defRPr sz="2800">
                <a:solidFill>
                  <a:srgbClr val="080808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/>
              <a:t>One-loop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7561C7E3-F9EB-34F8-ACF4-65AF8BCFA429}"/>
              </a:ext>
            </a:extLst>
          </p:cNvPr>
          <p:cNvSpPr txBox="1"/>
          <p:nvPr/>
        </p:nvSpPr>
        <p:spPr>
          <a:xfrm>
            <a:off x="684114" y="1475831"/>
            <a:ext cx="6736331" cy="12854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rgbClr val="0F34CF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One topology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Simple amplitudes</a:t>
            </a:r>
          </a:p>
          <a:p>
            <a:r>
              <a:rPr lang="en-US" dirty="0">
                <a:solidFill>
                  <a:schemeClr val="tx1"/>
                </a:solidFill>
              </a:rPr>
              <a:t>Known integrals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90E3DCF-A506-036C-C3F6-22863D994D52}"/>
              </a:ext>
            </a:extLst>
          </p:cNvPr>
          <p:cNvSpPr txBox="1"/>
          <p:nvPr/>
        </p:nvSpPr>
        <p:spPr>
          <a:xfrm>
            <a:off x="684114" y="2838970"/>
            <a:ext cx="3473668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Package-X, </a:t>
            </a:r>
            <a:r>
              <a:rPr lang="en-US" altLang="zh-CN" dirty="0" err="1">
                <a:solidFill>
                  <a:srgbClr val="FF0000"/>
                </a:solidFill>
                <a:latin typeface="Arial Rounded MT Bold" panose="020F0704030504030204"/>
              </a:rPr>
              <a:t>MadGraph</a:t>
            </a: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</a:rPr>
              <a:t>, …</a:t>
            </a:r>
            <a:endParaRPr lang="zh-CN" altLang="en-US" sz="1800" dirty="0">
              <a:solidFill>
                <a:srgbClr val="FF0000"/>
              </a:solidFill>
              <a:latin typeface="Arial Rounded MT Bold" panose="020F0704030504030204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DB2D024-3F9C-35F9-484A-13BBACA15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07" y="897080"/>
            <a:ext cx="2203529" cy="203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8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6CF3C-9F58-3E0E-71A3-4815CDF8B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8F415-9F3C-9F8A-20CF-E802FE4F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Perturbative Calculation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648A2FA6-0E5D-0CD5-E8DE-E3E8E4EBB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5" y="951198"/>
            <a:ext cx="11227786" cy="5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defTabSz="457200">
              <a:lnSpc>
                <a:spcPct val="120000"/>
              </a:lnSpc>
              <a:buFont typeface="Wingdings" panose="05000000000000000000" pitchFamily="2" charset="2"/>
              <a:buChar char="Ø"/>
              <a:defRPr sz="2800">
                <a:solidFill>
                  <a:srgbClr val="080808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/>
              <a:t>One-loop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771CFEF-8448-8B62-E916-B3EC3C8B2937}"/>
              </a:ext>
            </a:extLst>
          </p:cNvPr>
          <p:cNvSpPr txBox="1"/>
          <p:nvPr/>
        </p:nvSpPr>
        <p:spPr>
          <a:xfrm>
            <a:off x="684114" y="1475831"/>
            <a:ext cx="6736331" cy="12854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rgbClr val="0F34CF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One topology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Simple amplitudes</a:t>
            </a:r>
          </a:p>
          <a:p>
            <a:r>
              <a:rPr lang="en-US" dirty="0">
                <a:solidFill>
                  <a:schemeClr val="tx1"/>
                </a:solidFill>
              </a:rPr>
              <a:t>Known integrals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64B756E-A955-5091-7B5D-8EC3BBFCB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413" y="980943"/>
            <a:ext cx="5406629" cy="5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defTabSz="457200">
              <a:lnSpc>
                <a:spcPct val="120000"/>
              </a:lnSpc>
              <a:buFont typeface="Wingdings" panose="05000000000000000000" pitchFamily="2" charset="2"/>
              <a:buChar char="Ø"/>
              <a:defRPr sz="2800">
                <a:solidFill>
                  <a:srgbClr val="080808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/>
              <a:t>Higher-loop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3EFFE06-D875-926C-4461-741E152C24AD}"/>
              </a:ext>
            </a:extLst>
          </p:cNvPr>
          <p:cNvSpPr txBox="1"/>
          <p:nvPr/>
        </p:nvSpPr>
        <p:spPr>
          <a:xfrm>
            <a:off x="5798538" y="1511064"/>
            <a:ext cx="3243813" cy="12854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rgbClr val="0F34CF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Multiple topologies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Complex amplitudes</a:t>
            </a:r>
          </a:p>
          <a:p>
            <a:r>
              <a:rPr lang="en-US" dirty="0">
                <a:solidFill>
                  <a:schemeClr val="tx1"/>
                </a:solidFill>
              </a:rPr>
              <a:t>Unknown integrals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042CB2-2BAF-BDBE-4D6D-A0C8E3FD13C5}"/>
              </a:ext>
            </a:extLst>
          </p:cNvPr>
          <p:cNvSpPr txBox="1"/>
          <p:nvPr/>
        </p:nvSpPr>
        <p:spPr>
          <a:xfrm>
            <a:off x="684114" y="2838970"/>
            <a:ext cx="3473668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Package-X, </a:t>
            </a:r>
            <a:r>
              <a:rPr lang="en-US" altLang="zh-CN" dirty="0" err="1">
                <a:solidFill>
                  <a:srgbClr val="FF0000"/>
                </a:solidFill>
                <a:latin typeface="Arial Rounded MT Bold" panose="020F0704030504030204"/>
              </a:rPr>
              <a:t>MadGraph</a:t>
            </a: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</a:rPr>
              <a:t>, …</a:t>
            </a:r>
            <a:endParaRPr lang="zh-CN" altLang="en-US" sz="1800" dirty="0">
              <a:solidFill>
                <a:srgbClr val="FF0000"/>
              </a:solidFill>
              <a:latin typeface="Arial Rounded MT Bold" panose="020F0704030504030204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F7FC9FF-20E6-F5AE-EC7E-5E481E6C6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07" y="897080"/>
            <a:ext cx="2203529" cy="20386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3677F6C-1A9F-9FBF-6B27-8CF91C58D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28" y="1086457"/>
            <a:ext cx="3319438" cy="165971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EB0C0B17-4C8E-F535-E2A8-509A3C619B25}"/>
              </a:ext>
            </a:extLst>
          </p:cNvPr>
          <p:cNvSpPr txBox="1"/>
          <p:nvPr/>
        </p:nvSpPr>
        <p:spPr>
          <a:xfrm>
            <a:off x="5798538" y="2904961"/>
            <a:ext cx="4597290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FeynArts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Calcloop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 Blade, </a:t>
            </a: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Amflow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,…</a:t>
            </a:r>
            <a:endParaRPr lang="zh-CN" altLang="en-US" sz="1800" dirty="0">
              <a:solidFill>
                <a:srgbClr val="FF0000"/>
              </a:solidFill>
              <a:latin typeface="Arial Rounded MT Bold" panose="020F07040305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2105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BE110-5BBB-7E41-C79D-6044907DD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EEB59-E1C3-E49E-DD8A-562EC5E7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Perturbative Calculation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F0391672-15A3-D5DB-E616-8A727B6A7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5" y="951198"/>
            <a:ext cx="11227786" cy="5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defTabSz="457200">
              <a:lnSpc>
                <a:spcPct val="120000"/>
              </a:lnSpc>
              <a:buFont typeface="Wingdings" panose="05000000000000000000" pitchFamily="2" charset="2"/>
              <a:buChar char="Ø"/>
              <a:defRPr sz="2800">
                <a:solidFill>
                  <a:srgbClr val="080808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/>
              <a:t>One-loop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F088751-D1B0-E715-64AB-49CFEFEA679A}"/>
              </a:ext>
            </a:extLst>
          </p:cNvPr>
          <p:cNvSpPr txBox="1"/>
          <p:nvPr/>
        </p:nvSpPr>
        <p:spPr>
          <a:xfrm>
            <a:off x="684114" y="1475831"/>
            <a:ext cx="6736331" cy="12854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rgbClr val="0F34CF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One topology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Simple amplitudes</a:t>
            </a:r>
          </a:p>
          <a:p>
            <a:r>
              <a:rPr lang="en-US" dirty="0">
                <a:solidFill>
                  <a:schemeClr val="tx1"/>
                </a:solidFill>
              </a:rPr>
              <a:t>Known integrals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23F4D35-BF5D-FC99-B002-980A154EF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413" y="980943"/>
            <a:ext cx="5406629" cy="5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defTabSz="457200">
              <a:lnSpc>
                <a:spcPct val="120000"/>
              </a:lnSpc>
              <a:buFont typeface="Wingdings" panose="05000000000000000000" pitchFamily="2" charset="2"/>
              <a:buChar char="Ø"/>
              <a:defRPr sz="2800">
                <a:solidFill>
                  <a:srgbClr val="080808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/>
              <a:t>Higher-loop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75CB571-EE5A-11E1-7B67-3BD3581426ED}"/>
              </a:ext>
            </a:extLst>
          </p:cNvPr>
          <p:cNvSpPr txBox="1"/>
          <p:nvPr/>
        </p:nvSpPr>
        <p:spPr>
          <a:xfrm>
            <a:off x="5798538" y="1511064"/>
            <a:ext cx="3243813" cy="12854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rgbClr val="0F34CF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Multiple topologies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Complex amplitudes</a:t>
            </a:r>
          </a:p>
          <a:p>
            <a:r>
              <a:rPr lang="en-US" dirty="0">
                <a:solidFill>
                  <a:schemeClr val="tx1"/>
                </a:solidFill>
              </a:rPr>
              <a:t>Unknown integrals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C51ECC-4D32-6D3E-F465-788AD46BCAA0}"/>
              </a:ext>
            </a:extLst>
          </p:cNvPr>
          <p:cNvSpPr txBox="1"/>
          <p:nvPr/>
        </p:nvSpPr>
        <p:spPr>
          <a:xfrm>
            <a:off x="684114" y="2838970"/>
            <a:ext cx="3473668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Package-X, </a:t>
            </a:r>
            <a:r>
              <a:rPr lang="en-US" altLang="zh-CN" dirty="0" err="1">
                <a:solidFill>
                  <a:srgbClr val="FF0000"/>
                </a:solidFill>
                <a:latin typeface="Arial Rounded MT Bold" panose="020F0704030504030204"/>
              </a:rPr>
              <a:t>MadGraph</a:t>
            </a: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</a:rPr>
              <a:t>, …</a:t>
            </a:r>
            <a:endParaRPr lang="zh-CN" altLang="en-US" sz="1800" dirty="0">
              <a:solidFill>
                <a:srgbClr val="FF0000"/>
              </a:solidFill>
              <a:latin typeface="Arial Rounded MT Bold" panose="020F0704030504030204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E7FC028-3465-97FE-C848-6151927D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07" y="897080"/>
            <a:ext cx="2203529" cy="20386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E7994B2-95EA-3914-DD41-554725A7D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28" y="1086457"/>
            <a:ext cx="3319438" cy="165971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D360267-BEEE-1DAE-A38E-52EC0059DD07}"/>
              </a:ext>
            </a:extLst>
          </p:cNvPr>
          <p:cNvSpPr txBox="1"/>
          <p:nvPr/>
        </p:nvSpPr>
        <p:spPr>
          <a:xfrm>
            <a:off x="5798538" y="2904961"/>
            <a:ext cx="4597290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FeynArts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Calcloop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 Blade, </a:t>
            </a: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Amflow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,…</a:t>
            </a:r>
            <a:endParaRPr lang="zh-CN" altLang="en-US" sz="1800" dirty="0">
              <a:solidFill>
                <a:srgbClr val="FF0000"/>
              </a:solidFill>
              <a:latin typeface="Arial Rounded MT Bold" panose="020F07040305040302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A846B3-3CCB-3829-CB9C-668302F4473E}"/>
              </a:ext>
            </a:extLst>
          </p:cNvPr>
          <p:cNvSpPr txBox="1"/>
          <p:nvPr/>
        </p:nvSpPr>
        <p:spPr>
          <a:xfrm>
            <a:off x="385224" y="3927263"/>
            <a:ext cx="25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Feynman Amplitudes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C5794F5-EE27-D435-D3AB-E0FA86622291}"/>
              </a:ext>
            </a:extLst>
          </p:cNvPr>
          <p:cNvSpPr txBox="1"/>
          <p:nvPr/>
        </p:nvSpPr>
        <p:spPr>
          <a:xfrm>
            <a:off x="6360007" y="3940211"/>
            <a:ext cx="23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Integral calculation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2FDFE38C-5284-336A-663B-7B0C1159C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5" y="4504280"/>
            <a:ext cx="2134980" cy="10627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4B44DD59-213D-A1C7-C44D-A22F307323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818" y="4519761"/>
            <a:ext cx="1889912" cy="9449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205418F-B661-6205-3977-44FD5FB37D3D}"/>
                  </a:ext>
                </a:extLst>
              </p:cNvPr>
              <p:cNvSpPr txBox="1"/>
              <p:nvPr/>
            </p:nvSpPr>
            <p:spPr>
              <a:xfrm>
                <a:off x="6613441" y="4681048"/>
                <a:ext cx="1574918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205418F-B661-6205-3977-44FD5FB3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41" y="4681048"/>
                <a:ext cx="1574918" cy="665888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30">
            <a:extLst>
              <a:ext uri="{FF2B5EF4-FFF2-40B4-BE49-F238E27FC236}">
                <a16:creationId xmlns:a16="http://schemas.microsoft.com/office/drawing/2014/main" id="{F5801CD6-5849-A2C5-3059-BCC8142E8DFB}"/>
              </a:ext>
            </a:extLst>
          </p:cNvPr>
          <p:cNvSpPr/>
          <p:nvPr/>
        </p:nvSpPr>
        <p:spPr>
          <a:xfrm>
            <a:off x="2903542" y="4872444"/>
            <a:ext cx="593095" cy="32637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5FB7CD-1EAB-28BF-4EFE-281D75AC621E}"/>
              </a:ext>
            </a:extLst>
          </p:cNvPr>
          <p:cNvSpPr txBox="1"/>
          <p:nvPr/>
        </p:nvSpPr>
        <p:spPr>
          <a:xfrm>
            <a:off x="555" y="5626481"/>
            <a:ext cx="328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O(minutes/hours)</a:t>
            </a:r>
            <a:endParaRPr lang="zh-CN" altLang="en-US" dirty="0">
              <a:latin typeface="Arial Rounded MT Bold" panose="020F0704030504030204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0290949-AF56-ED65-048A-A89CC0717EBE}"/>
              </a:ext>
            </a:extLst>
          </p:cNvPr>
          <p:cNvSpPr txBox="1"/>
          <p:nvPr/>
        </p:nvSpPr>
        <p:spPr>
          <a:xfrm>
            <a:off x="3539136" y="3927263"/>
            <a:ext cx="21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Integral reduction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CBDDE9-5DF5-924C-7B0A-8337D61FD6FE}"/>
              </a:ext>
            </a:extLst>
          </p:cNvPr>
          <p:cNvSpPr txBox="1"/>
          <p:nvPr/>
        </p:nvSpPr>
        <p:spPr>
          <a:xfrm>
            <a:off x="2987946" y="5612471"/>
            <a:ext cx="328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O(days/weeks)</a:t>
            </a:r>
            <a:endParaRPr lang="zh-CN" altLang="en-US" dirty="0">
              <a:latin typeface="Arial Rounded MT Bold" panose="020F0704030504030204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8C9190E-402E-7418-0699-D054657C988D}"/>
              </a:ext>
            </a:extLst>
          </p:cNvPr>
          <p:cNvSpPr txBox="1"/>
          <p:nvPr/>
        </p:nvSpPr>
        <p:spPr>
          <a:xfrm>
            <a:off x="5754696" y="5626481"/>
            <a:ext cx="328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O(minutes/hours)</a:t>
            </a:r>
            <a:endParaRPr lang="zh-CN" altLang="en-US" dirty="0">
              <a:latin typeface="Arial Rounded MT Bold" panose="020F0704030504030204"/>
            </a:endParaRPr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CE9989DF-35F2-454A-41FA-008BCCBF1C14}"/>
              </a:ext>
            </a:extLst>
          </p:cNvPr>
          <p:cNvSpPr/>
          <p:nvPr/>
        </p:nvSpPr>
        <p:spPr>
          <a:xfrm>
            <a:off x="5798538" y="4872444"/>
            <a:ext cx="593095" cy="32637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1974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2105-6840-427B-7197-2A52D315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4231D-F161-198C-FD7C-A5132A6A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Perturbative Calculation</a:t>
            </a: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9603C742-0AA0-0157-9563-02E98921D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05" y="951198"/>
            <a:ext cx="11227786" cy="5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defTabSz="457200">
              <a:lnSpc>
                <a:spcPct val="120000"/>
              </a:lnSpc>
              <a:buFont typeface="Wingdings" panose="05000000000000000000" pitchFamily="2" charset="2"/>
              <a:buChar char="Ø"/>
              <a:defRPr sz="2800">
                <a:solidFill>
                  <a:srgbClr val="080808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/>
              <a:t>One-loop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CBC61A1-0ACF-C4CA-C1E3-FD6DC06B1E04}"/>
              </a:ext>
            </a:extLst>
          </p:cNvPr>
          <p:cNvSpPr txBox="1"/>
          <p:nvPr/>
        </p:nvSpPr>
        <p:spPr>
          <a:xfrm>
            <a:off x="684114" y="1475831"/>
            <a:ext cx="6736331" cy="12854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rgbClr val="0F34CF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One topology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Simple amplitudes</a:t>
            </a:r>
          </a:p>
          <a:p>
            <a:r>
              <a:rPr lang="en-US" dirty="0">
                <a:solidFill>
                  <a:schemeClr val="tx1"/>
                </a:solidFill>
              </a:rPr>
              <a:t>Known integrals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4E5B7A09-F724-3995-1AC7-94A0F4304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413" y="980943"/>
            <a:ext cx="5406629" cy="5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 defTabSz="457200">
              <a:lnSpc>
                <a:spcPct val="120000"/>
              </a:lnSpc>
              <a:buFont typeface="Wingdings" panose="05000000000000000000" pitchFamily="2" charset="2"/>
              <a:buChar char="Ø"/>
              <a:defRPr sz="2800">
                <a:solidFill>
                  <a:srgbClr val="080808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/>
              <a:t>Higher-loop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64B1E8E-A965-7FE9-B738-35E4E7900319}"/>
              </a:ext>
            </a:extLst>
          </p:cNvPr>
          <p:cNvSpPr txBox="1"/>
          <p:nvPr/>
        </p:nvSpPr>
        <p:spPr>
          <a:xfrm>
            <a:off x="5798538" y="1511064"/>
            <a:ext cx="3243813" cy="12854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285750" indent="-285750">
              <a:lnSpc>
                <a:spcPct val="150000"/>
              </a:lnSpc>
              <a:buFont typeface="Arial" panose="020B0604020202090204" pitchFamily="34" charset="0"/>
              <a:buChar char="•"/>
              <a:defRPr>
                <a:solidFill>
                  <a:srgbClr val="0F34CF"/>
                </a:solidFill>
                <a:latin typeface="Arial Rounded MT Bold" panose="020F0704030504030204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Multiple topologies</a:t>
            </a:r>
          </a:p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Complex amplitudes</a:t>
            </a:r>
          </a:p>
          <a:p>
            <a:r>
              <a:rPr lang="en-US" dirty="0">
                <a:solidFill>
                  <a:schemeClr val="tx1"/>
                </a:solidFill>
              </a:rPr>
              <a:t>Unknown integrals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4546B-2F92-A71E-8636-D3B57894F051}"/>
              </a:ext>
            </a:extLst>
          </p:cNvPr>
          <p:cNvSpPr txBox="1"/>
          <p:nvPr/>
        </p:nvSpPr>
        <p:spPr>
          <a:xfrm>
            <a:off x="684114" y="2838970"/>
            <a:ext cx="3473668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Package-X, </a:t>
            </a:r>
            <a:r>
              <a:rPr lang="en-US" altLang="zh-CN" dirty="0" err="1">
                <a:solidFill>
                  <a:srgbClr val="FF0000"/>
                </a:solidFill>
                <a:latin typeface="Arial Rounded MT Bold" panose="020F0704030504030204"/>
              </a:rPr>
              <a:t>MadGraph</a:t>
            </a:r>
            <a:r>
              <a:rPr lang="en-US" altLang="zh-CN" dirty="0">
                <a:solidFill>
                  <a:srgbClr val="FF0000"/>
                </a:solidFill>
                <a:latin typeface="Arial Rounded MT Bold" panose="020F0704030504030204"/>
              </a:rPr>
              <a:t>, …</a:t>
            </a:r>
            <a:endParaRPr lang="zh-CN" altLang="en-US" sz="1800" dirty="0">
              <a:solidFill>
                <a:srgbClr val="FF0000"/>
              </a:solidFill>
              <a:latin typeface="Arial Rounded MT Bold" panose="020F0704030504030204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9165A41-8D2F-8D41-4F7A-A7F42B642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07" y="897080"/>
            <a:ext cx="2203529" cy="203863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081A7C8-FC69-48C3-7B33-DBD449CD7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28" y="1086457"/>
            <a:ext cx="3319438" cy="165971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6C06414-1CFD-72AD-849C-4387B95B6875}"/>
              </a:ext>
            </a:extLst>
          </p:cNvPr>
          <p:cNvSpPr txBox="1"/>
          <p:nvPr/>
        </p:nvSpPr>
        <p:spPr>
          <a:xfrm>
            <a:off x="5798538" y="2904961"/>
            <a:ext cx="4597290" cy="454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FeynArts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 </a:t>
            </a: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Calcloop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 Blade, </a:t>
            </a:r>
            <a:r>
              <a:rPr lang="en-US" altLang="zh-CN" sz="1800" dirty="0" err="1">
                <a:solidFill>
                  <a:srgbClr val="FF0000"/>
                </a:solidFill>
                <a:latin typeface="Arial Rounded MT Bold" panose="020F0704030504030204"/>
              </a:rPr>
              <a:t>Amflow</a:t>
            </a:r>
            <a:r>
              <a:rPr lang="en-US" altLang="zh-CN" sz="1800" dirty="0">
                <a:solidFill>
                  <a:srgbClr val="FF0000"/>
                </a:solidFill>
                <a:latin typeface="Arial Rounded MT Bold" panose="020F0704030504030204"/>
              </a:rPr>
              <a:t>,…</a:t>
            </a:r>
            <a:endParaRPr lang="zh-CN" altLang="en-US" sz="1800" dirty="0">
              <a:solidFill>
                <a:srgbClr val="FF0000"/>
              </a:solidFill>
              <a:latin typeface="Arial Rounded MT Bold" panose="020F0704030504030204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B9C13D-54A5-D8A5-3DC9-B3A3795E8397}"/>
              </a:ext>
            </a:extLst>
          </p:cNvPr>
          <p:cNvSpPr txBox="1"/>
          <p:nvPr/>
        </p:nvSpPr>
        <p:spPr>
          <a:xfrm>
            <a:off x="385224" y="3927263"/>
            <a:ext cx="2518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Feynman Amplitudes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F80052D-2851-8E73-892D-5567EE99DC92}"/>
              </a:ext>
            </a:extLst>
          </p:cNvPr>
          <p:cNvSpPr txBox="1"/>
          <p:nvPr/>
        </p:nvSpPr>
        <p:spPr>
          <a:xfrm>
            <a:off x="6228138" y="3952930"/>
            <a:ext cx="234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Integral calculation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F025C8DA-4069-7CD3-C645-D883DD334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5" y="4504280"/>
            <a:ext cx="2134980" cy="106270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913F348-EF20-371A-6298-89651BA8B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6818" y="4519761"/>
            <a:ext cx="1889912" cy="9449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2679AE-9FC1-6E57-9377-CB3B01815687}"/>
                  </a:ext>
                </a:extLst>
              </p:cNvPr>
              <p:cNvSpPr txBox="1"/>
              <p:nvPr/>
            </p:nvSpPr>
            <p:spPr>
              <a:xfrm>
                <a:off x="6613441" y="4681048"/>
                <a:ext cx="1574918" cy="6658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2679AE-9FC1-6E57-9377-CB3B01815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441" y="4681048"/>
                <a:ext cx="1574918" cy="665888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30">
            <a:extLst>
              <a:ext uri="{FF2B5EF4-FFF2-40B4-BE49-F238E27FC236}">
                <a16:creationId xmlns:a16="http://schemas.microsoft.com/office/drawing/2014/main" id="{546754F4-FBCA-A591-0E26-2F300DD30B3C}"/>
              </a:ext>
            </a:extLst>
          </p:cNvPr>
          <p:cNvSpPr/>
          <p:nvPr/>
        </p:nvSpPr>
        <p:spPr>
          <a:xfrm>
            <a:off x="2903542" y="4872444"/>
            <a:ext cx="593095" cy="32637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AE1D042-9E62-0EB3-C60D-2A42125A7336}"/>
              </a:ext>
            </a:extLst>
          </p:cNvPr>
          <p:cNvSpPr txBox="1"/>
          <p:nvPr/>
        </p:nvSpPr>
        <p:spPr>
          <a:xfrm>
            <a:off x="555" y="5626481"/>
            <a:ext cx="328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O(minutes/hours)</a:t>
            </a:r>
            <a:endParaRPr lang="zh-CN" altLang="en-US" dirty="0">
              <a:latin typeface="Arial Rounded MT Bold" panose="020F0704030504030204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563C5-4114-2F53-96F6-3715721C894A}"/>
              </a:ext>
            </a:extLst>
          </p:cNvPr>
          <p:cNvSpPr txBox="1"/>
          <p:nvPr/>
        </p:nvSpPr>
        <p:spPr>
          <a:xfrm>
            <a:off x="3539136" y="3927263"/>
            <a:ext cx="218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Integral reduction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710DE3B-B8F0-8E16-E0BE-A5B71F063B83}"/>
              </a:ext>
            </a:extLst>
          </p:cNvPr>
          <p:cNvSpPr txBox="1"/>
          <p:nvPr/>
        </p:nvSpPr>
        <p:spPr>
          <a:xfrm>
            <a:off x="2987946" y="5612471"/>
            <a:ext cx="328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O(days/weeks)</a:t>
            </a:r>
            <a:endParaRPr lang="zh-CN" altLang="en-US" dirty="0">
              <a:latin typeface="Arial Rounded MT Bold" panose="020F0704030504030204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B5B482A-52FF-4D12-6244-AEC87A3A0900}"/>
              </a:ext>
            </a:extLst>
          </p:cNvPr>
          <p:cNvSpPr txBox="1"/>
          <p:nvPr/>
        </p:nvSpPr>
        <p:spPr>
          <a:xfrm>
            <a:off x="5754696" y="5626481"/>
            <a:ext cx="328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O(minutes/hours)</a:t>
            </a:r>
            <a:endParaRPr lang="zh-CN" altLang="en-US" dirty="0">
              <a:latin typeface="Arial Rounded MT Bold" panose="020F0704030504030204"/>
            </a:endParaRPr>
          </a:p>
        </p:txBody>
      </p:sp>
      <p:sp>
        <p:nvSpPr>
          <p:cNvPr id="38" name="右箭头 37">
            <a:extLst>
              <a:ext uri="{FF2B5EF4-FFF2-40B4-BE49-F238E27FC236}">
                <a16:creationId xmlns:a16="http://schemas.microsoft.com/office/drawing/2014/main" id="{81DA6CF0-5F82-D83E-2588-6529A3553B9A}"/>
              </a:ext>
            </a:extLst>
          </p:cNvPr>
          <p:cNvSpPr/>
          <p:nvPr/>
        </p:nvSpPr>
        <p:spPr>
          <a:xfrm>
            <a:off x="5798538" y="4872444"/>
            <a:ext cx="593095" cy="32637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85E75-AA28-5297-76E0-63D96CD3D1E1}"/>
              </a:ext>
            </a:extLst>
          </p:cNvPr>
          <p:cNvSpPr txBox="1"/>
          <p:nvPr/>
        </p:nvSpPr>
        <p:spPr>
          <a:xfrm>
            <a:off x="9465724" y="3952930"/>
            <a:ext cx="1498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PhD degree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8BA0ED-5C9E-F28E-08CD-E07E6DEC5FBB}"/>
              </a:ext>
            </a:extLst>
          </p:cNvPr>
          <p:cNvSpPr txBox="1"/>
          <p:nvPr/>
        </p:nvSpPr>
        <p:spPr>
          <a:xfrm>
            <a:off x="8477314" y="5655647"/>
            <a:ext cx="3287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 Rounded MT Bold" panose="020F0704030504030204"/>
              </a:rPr>
              <a:t>O(years)</a:t>
            </a:r>
            <a:endParaRPr lang="zh-CN" altLang="en-US" dirty="0">
              <a:latin typeface="Arial Rounded MT Bold" panose="020F0704030504030204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0B8983A-0EE9-2081-EF08-7BC95D9E538B}"/>
              </a:ext>
            </a:extLst>
          </p:cNvPr>
          <p:cNvSpPr/>
          <p:nvPr/>
        </p:nvSpPr>
        <p:spPr>
          <a:xfrm>
            <a:off x="8568908" y="4872444"/>
            <a:ext cx="593095" cy="326373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2050" name="Picture 2" descr="熊毕业 向量例证. 插画 包括有 教育, 设置, 现代, 图标, 向量, 灰浆, 毕业, 读取, 通过, 女用连杉衬裤 - 12023067">
            <a:extLst>
              <a:ext uri="{FF2B5EF4-FFF2-40B4-BE49-F238E27FC236}">
                <a16:creationId xmlns:a16="http://schemas.microsoft.com/office/drawing/2014/main" id="{C4C0482F-6C56-9CC0-294B-19A9E29E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334" y="4341065"/>
            <a:ext cx="1139616" cy="12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09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80F1-FC96-2D97-CF6A-2AC0C425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6DABF-A04C-D651-4343-7C91C5FC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AI boosted automatic calculation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B299C3-D724-AF8C-A86A-1327618B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9" y="1051034"/>
            <a:ext cx="8333224" cy="517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0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32AAC-7C29-3C56-26A6-339C55D4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EBF4C-5793-B97F-15FB-2D214F12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AI boosted automatic calculation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BF6285-5544-A563-62BE-C46C1634B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66649"/>
            <a:ext cx="7772400" cy="500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7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DB78-B69E-C690-F75B-0C9038256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7F873-A76E-DA82-AC82-1670D8F1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AI boosted automatic calculation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93C4A-F09E-B481-329E-F159906E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03" y="870373"/>
            <a:ext cx="5745466" cy="58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1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293</Words>
  <Application>Microsoft Macintosh PowerPoint</Application>
  <PresentationFormat>宽屏</PresentationFormat>
  <Paragraphs>82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华文楷体</vt:lpstr>
      <vt:lpstr>宋体</vt:lpstr>
      <vt:lpstr>Arial</vt:lpstr>
      <vt:lpstr>Arial Rounded MT Bold</vt:lpstr>
      <vt:lpstr>Cambria Math</vt:lpstr>
      <vt:lpstr>Times New Roman</vt:lpstr>
      <vt:lpstr>Wingdings</vt:lpstr>
      <vt:lpstr>Office 主题​​</vt:lpstr>
      <vt:lpstr>PowerPoint 演示文稿</vt:lpstr>
      <vt:lpstr>Quantum Field Theory</vt:lpstr>
      <vt:lpstr>Perturbative Calculation</vt:lpstr>
      <vt:lpstr>Perturbative Calculation</vt:lpstr>
      <vt:lpstr>Perturbative Calculation</vt:lpstr>
      <vt:lpstr>Perturbative Calculation</vt:lpstr>
      <vt:lpstr>AI boosted automatic calculation</vt:lpstr>
      <vt:lpstr>AI boosted automatic calculation</vt:lpstr>
      <vt:lpstr>AI boosted automatic calculation</vt:lpstr>
      <vt:lpstr>Summary and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2025-08-24T04:30:03Z</dcterms:created>
  <dcterms:modified xsi:type="dcterms:W3CDTF">2025-08-24T05:32:30Z</dcterms:modified>
</cp:coreProperties>
</file>