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8" r:id="rId3"/>
    <p:sldId id="380" r:id="rId4"/>
    <p:sldId id="373" r:id="rId5"/>
    <p:sldId id="393" r:id="rId6"/>
    <p:sldId id="394" r:id="rId7"/>
    <p:sldId id="315" r:id="rId8"/>
    <p:sldId id="395" r:id="rId9"/>
    <p:sldId id="379" r:id="rId10"/>
    <p:sldId id="323" r:id="rId11"/>
    <p:sldId id="322" r:id="rId12"/>
    <p:sldId id="320" r:id="rId13"/>
    <p:sldId id="319" r:id="rId14"/>
    <p:sldId id="338" r:id="rId15"/>
    <p:sldId id="396" r:id="rId16"/>
    <p:sldId id="397" r:id="rId17"/>
    <p:sldId id="398" r:id="rId18"/>
    <p:sldId id="399" r:id="rId19"/>
    <p:sldId id="280" r:id="rId20"/>
  </p:sldIdLst>
  <p:sldSz cx="10801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66"/>
    <a:srgbClr val="C4C4C4"/>
    <a:srgbClr val="B2B2B2"/>
    <a:srgbClr val="A9DA74"/>
    <a:srgbClr val="AF8D2F"/>
    <a:srgbClr val="9CB7E4"/>
    <a:srgbClr val="33656F"/>
    <a:srgbClr val="E95605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01" autoAdjust="0"/>
    <p:restoredTop sz="94706" autoAdjust="0"/>
  </p:normalViewPr>
  <p:slideViewPr>
    <p:cSldViewPr>
      <p:cViewPr varScale="1">
        <p:scale>
          <a:sx n="124" d="100"/>
          <a:sy n="124" d="100"/>
        </p:scale>
        <p:origin x="296" y="176"/>
      </p:cViewPr>
      <p:guideLst>
        <p:guide orient="horz" pos="2160"/>
        <p:guide pos="34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4C08A1E-1673-4027-8998-EF5C00E37941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D84322-76A5-4C2E-8E5E-D0551BC3AB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6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E680DEA-77C8-4950-BC57-C71504240A23}" type="slidenum">
              <a:rPr lang="zh-CN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0D90C86-27DD-44DF-8939-C78AFA661618}" type="slidenum">
              <a:rPr lang="zh-CN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0D90C86-27DD-44DF-8939-C78AFA661618}" type="slidenum">
              <a:rPr lang="zh-CN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0D90C86-27DD-44DF-8939-C78AFA661618}" type="slidenum">
              <a:rPr lang="zh-CN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0D90C86-27DD-44DF-8939-C78AFA661618}" type="slidenum">
              <a:rPr lang="zh-CN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0D90C86-27DD-44DF-8939-C78AFA661618}" type="slidenum">
              <a:rPr lang="zh-CN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1ED021C-1085-4C18-9F61-1E5AD7BA78F4}" type="slidenum">
              <a:rPr lang="zh-CN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130428"/>
            <a:ext cx="9181148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4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B6D7D-8654-4659-B157-FCDEE122AF0A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386D9-F0DA-4E5B-BFE3-2B56354CCF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4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0FCD8-4BBA-401A-85AE-55B21934FCC6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D95B1-00F3-4546-8677-0428A5C4CC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5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8" y="274639"/>
            <a:ext cx="243030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D01A5-A243-478B-A90A-76182D6FB242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94076-67E7-4087-8B7D-602E1A5FC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7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上箭头 4"/>
          <p:cNvSpPr/>
          <p:nvPr userDrawn="1"/>
        </p:nvSpPr>
        <p:spPr>
          <a:xfrm flipH="1">
            <a:off x="900113" y="6157913"/>
            <a:ext cx="173037" cy="414337"/>
          </a:xfrm>
          <a:prstGeom prst="upArrow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上箭头 5"/>
          <p:cNvSpPr/>
          <p:nvPr userDrawn="1"/>
        </p:nvSpPr>
        <p:spPr>
          <a:xfrm flipH="1">
            <a:off x="614363" y="5980113"/>
            <a:ext cx="247650" cy="592137"/>
          </a:xfrm>
          <a:prstGeom prst="upArrow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上箭头 6"/>
          <p:cNvSpPr/>
          <p:nvPr userDrawn="1"/>
        </p:nvSpPr>
        <p:spPr>
          <a:xfrm flipH="1">
            <a:off x="307975" y="5857875"/>
            <a:ext cx="300038" cy="714375"/>
          </a:xfrm>
          <a:prstGeom prst="upArrow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85863" y="6429375"/>
            <a:ext cx="84296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17AA4-6B5B-450D-B1EE-B534DC79CBEE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829D8-83D4-4F5B-AFEE-8456D199F6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图片 11" descr="图片包含 游戏机, 画&#10;&#10;描述已自动生成">
            <a:extLst>
              <a:ext uri="{FF2B5EF4-FFF2-40B4-BE49-F238E27FC236}">
                <a16:creationId xmlns:a16="http://schemas.microsoft.com/office/drawing/2014/main" id="{E51EED35-88C5-D449-BA14-EC2DD0D28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35" y="116632"/>
            <a:ext cx="197711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406903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2E389-7AA7-436E-9DC5-9B8D7B488621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A1F7B-BEB4-4A3D-BDAB-BB58B0DB2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7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9" y="1600203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00203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B58BF-7892-4595-8D4A-DF0B9418EB60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3F33A-F849-4AA5-942B-AF50A96076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7F1BD-E205-4D48-A733-E9EBAD886CEF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407C0-FD73-4767-A569-35329A9CEB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27CB3-B2A4-4A0F-87E6-7BEF2183579A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73F86-85C1-4979-AC96-8874B15669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DD86F-562A-4CF5-8F99-673624407CC3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D828A-8FBC-4143-A434-84E2DC43A9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4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266D-F75E-4495-B322-5AF836AF0CE3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8600D-9CE7-4F36-A1EB-F21E5AC1B8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EA822-AC54-4B08-BBE9-759C5C357D66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04C26-5375-4697-AEA1-69B0B26FCB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5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539750" y="274638"/>
            <a:ext cx="9721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39750" y="1600200"/>
            <a:ext cx="97218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356350"/>
            <a:ext cx="2520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5A67422E-C770-4AFF-AC13-51597A9492B7}" type="datetimeFigureOut">
              <a:rPr lang="zh-CN" altLang="en-US" smtClean="0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356350"/>
            <a:ext cx="341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356350"/>
            <a:ext cx="2520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7822EE86-9FC4-49EE-A58C-600EC422155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05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___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Administrator\桌面\0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9"/>
          <a:stretch>
            <a:fillRect/>
          </a:stretch>
        </p:blipFill>
        <p:spPr bwMode="auto">
          <a:xfrm>
            <a:off x="1472605" y="2724457"/>
            <a:ext cx="1047750" cy="128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520355" y="2724458"/>
            <a:ext cx="8292215" cy="1280606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00275" y="2641486"/>
            <a:ext cx="84969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项目实施方案</a:t>
            </a:r>
          </a:p>
        </p:txBody>
      </p:sp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DD336825-6004-B542-9728-EC83D68F7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24" y="757022"/>
            <a:ext cx="3419475" cy="871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9"/>
          <a:stretch>
            <a:fillRect/>
          </a:stretch>
        </p:blipFill>
        <p:spPr bwMode="auto">
          <a:xfrm>
            <a:off x="-2919" y="142875"/>
            <a:ext cx="4899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435006" y="476672"/>
            <a:ext cx="141577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Calibri"/>
                <a:ea typeface="宋体"/>
              </a:rPr>
              <a:t>组织结构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801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spect="1" noChangeArrowheads="1"/>
          </p:cNvSpPr>
          <p:nvPr/>
        </p:nvSpPr>
        <p:spPr bwMode="gray">
          <a:xfrm>
            <a:off x="4092187" y="1484783"/>
            <a:ext cx="2232025" cy="66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 dirty="0">
                <a:latin typeface="Arial" charset="0"/>
                <a:cs typeface="Arial" charset="0"/>
              </a:rPr>
              <a:t>项目经理</a:t>
            </a:r>
          </a:p>
          <a:p>
            <a:pPr algn="ctr"/>
            <a:r>
              <a:rPr lang="zh-CN" altLang="en-US" sz="1200" dirty="0">
                <a:latin typeface="Arial" charset="0"/>
                <a:cs typeface="Arial" charset="0"/>
              </a:rPr>
              <a:t> </a:t>
            </a:r>
            <a:r>
              <a:rPr lang="en-US" altLang="zh-CN" sz="1200" dirty="0">
                <a:cs typeface="Arial" charset="0"/>
              </a:rPr>
              <a:t>XXX</a:t>
            </a:r>
            <a:endParaRPr lang="en-US" altLang="zh-CN" sz="1200" dirty="0">
              <a:latin typeface="Arial" charset="0"/>
              <a:cs typeface="Arial" charset="0"/>
            </a:endParaRPr>
          </a:p>
        </p:txBody>
      </p:sp>
      <p:sp>
        <p:nvSpPr>
          <p:cNvPr id="8" name="Rectangle 8"/>
          <p:cNvSpPr>
            <a:spLocks noChangeAspect="1" noChangeArrowheads="1"/>
          </p:cNvSpPr>
          <p:nvPr/>
        </p:nvSpPr>
        <p:spPr bwMode="gray">
          <a:xfrm>
            <a:off x="1531215" y="3742446"/>
            <a:ext cx="1514227" cy="434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1200" b="1" dirty="0">
                <a:solidFill>
                  <a:schemeClr val="accent3"/>
                </a:solidFill>
                <a:latin typeface="Arial" charset="0"/>
                <a:cs typeface="Arial" charset="0"/>
              </a:rPr>
              <a:t>开发组</a:t>
            </a:r>
          </a:p>
        </p:txBody>
      </p:sp>
      <p:sp>
        <p:nvSpPr>
          <p:cNvPr id="9" name="Rectangle 9"/>
          <p:cNvSpPr>
            <a:spLocks noChangeAspect="1" noChangeArrowheads="1"/>
          </p:cNvSpPr>
          <p:nvPr/>
        </p:nvSpPr>
        <p:spPr bwMode="gray">
          <a:xfrm>
            <a:off x="7949365" y="3717031"/>
            <a:ext cx="1368152" cy="434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1200" b="1" dirty="0">
                <a:solidFill>
                  <a:schemeClr val="accent3"/>
                </a:solidFill>
                <a:latin typeface="Arial" charset="0"/>
                <a:cs typeface="Arial" charset="0"/>
              </a:rPr>
              <a:t>业务组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gray">
          <a:xfrm>
            <a:off x="7949365" y="4315044"/>
            <a:ext cx="1368152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28600" indent="-1143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charset="0"/>
                <a:cs typeface="Arial" charset="0"/>
              </a:rPr>
              <a:t>需求分析师</a:t>
            </a:r>
            <a:endParaRPr lang="en-US" altLang="zh-CN" sz="1200" b="1" u="sng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1200" dirty="0"/>
              <a:t>XXX</a:t>
            </a:r>
          </a:p>
          <a:p>
            <a:pPr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6"/>
                </a:solidFill>
              </a:rPr>
              <a:t>需求工程师</a:t>
            </a:r>
            <a:endParaRPr lang="en-US" altLang="zh-CN" sz="1200" b="1" u="sng" dirty="0">
              <a:solidFill>
                <a:schemeClr val="accent6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1200" dirty="0"/>
              <a:t>XXX</a:t>
            </a:r>
          </a:p>
        </p:txBody>
      </p:sp>
      <p:sp>
        <p:nvSpPr>
          <p:cNvPr id="12" name="Rectangle 16"/>
          <p:cNvSpPr>
            <a:spLocks noChangeAspect="1" noChangeArrowheads="1"/>
          </p:cNvSpPr>
          <p:nvPr/>
        </p:nvSpPr>
        <p:spPr bwMode="gray">
          <a:xfrm>
            <a:off x="4092187" y="2387921"/>
            <a:ext cx="2232025" cy="681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45720"/>
          <a:lstStyle/>
          <a:p>
            <a:pPr algn="ctr" eaLnBrk="0" hangingPunct="0">
              <a:spcBef>
                <a:spcPct val="10000"/>
              </a:spcBef>
            </a:pPr>
            <a:r>
              <a:rPr lang="zh-CN" altLang="en-US" sz="1200" b="1" dirty="0">
                <a:latin typeface="Arial" charset="0"/>
                <a:cs typeface="Arial" charset="0"/>
              </a:rPr>
              <a:t>项目执行协调负责人</a:t>
            </a:r>
            <a:endParaRPr lang="en-US" altLang="zh-CN" sz="1200" b="1" dirty="0">
              <a:latin typeface="Arial" charset="0"/>
              <a:cs typeface="Arial" charset="0"/>
            </a:endParaRPr>
          </a:p>
          <a:p>
            <a:pPr algn="ctr" eaLnBrk="0" hangingPunct="0">
              <a:spcBef>
                <a:spcPct val="10000"/>
              </a:spcBef>
            </a:pPr>
            <a:r>
              <a:rPr lang="en-US" altLang="zh-CN" sz="1200" dirty="0">
                <a:cs typeface="Arial" charset="0"/>
              </a:rPr>
              <a:t>XXX</a:t>
            </a:r>
            <a:endParaRPr lang="en-US" altLang="zh-CN" sz="1200" dirty="0"/>
          </a:p>
        </p:txBody>
      </p:sp>
      <p:cxnSp>
        <p:nvCxnSpPr>
          <p:cNvPr id="13" name="AutoShape 18"/>
          <p:cNvCxnSpPr>
            <a:cxnSpLocks noChangeShapeType="1"/>
            <a:stCxn id="6" idx="2"/>
            <a:endCxn id="12" idx="0"/>
          </p:cNvCxnSpPr>
          <p:nvPr/>
        </p:nvCxnSpPr>
        <p:spPr bwMode="auto">
          <a:xfrm>
            <a:off x="5208200" y="2153120"/>
            <a:ext cx="0" cy="234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 Box 20"/>
          <p:cNvSpPr txBox="1">
            <a:spLocks noChangeArrowheads="1"/>
          </p:cNvSpPr>
          <p:nvPr/>
        </p:nvSpPr>
        <p:spPr bwMode="gray">
          <a:xfrm>
            <a:off x="1355139" y="4344719"/>
            <a:ext cx="151056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28600" indent="-1143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charset="0"/>
                <a:cs typeface="Arial" charset="0"/>
              </a:rPr>
              <a:t>技术经理</a:t>
            </a:r>
            <a:endParaRPr lang="en-US" altLang="zh-CN" sz="1200" b="1" u="sng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charset="0"/>
                <a:cs typeface="Arial" charset="0"/>
              </a:rPr>
              <a:t>XXX</a:t>
            </a:r>
          </a:p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charset="0"/>
                <a:cs typeface="Arial" charset="0"/>
              </a:rPr>
              <a:t>开发经理</a:t>
            </a:r>
            <a:endParaRPr lang="en-US" altLang="zh-CN" sz="1200" b="1" u="sng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charset="0"/>
                <a:cs typeface="Arial" charset="0"/>
              </a:rPr>
              <a:t>XXX</a:t>
            </a:r>
          </a:p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charset="0"/>
                <a:cs typeface="Arial" charset="0"/>
              </a:rPr>
              <a:t>开发工程师</a:t>
            </a:r>
            <a:endParaRPr lang="en-US" altLang="zh-CN" sz="1200" b="1" u="sng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charset="0"/>
                <a:cs typeface="Arial" charset="0"/>
              </a:rPr>
              <a:t>XXX</a:t>
            </a:r>
            <a:endParaRPr lang="zh-CN" altLang="en-US" sz="1200" dirty="0">
              <a:latin typeface="Arial" charset="0"/>
              <a:cs typeface="Arial" charset="0"/>
            </a:endParaRPr>
          </a:p>
        </p:txBody>
      </p:sp>
      <p:sp>
        <p:nvSpPr>
          <p:cNvPr id="15" name="Rectangle 8"/>
          <p:cNvSpPr>
            <a:spLocks noChangeAspect="1" noChangeArrowheads="1"/>
          </p:cNvSpPr>
          <p:nvPr/>
        </p:nvSpPr>
        <p:spPr bwMode="gray">
          <a:xfrm>
            <a:off x="3659395" y="3717031"/>
            <a:ext cx="1441475" cy="434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1200" b="1" dirty="0">
                <a:solidFill>
                  <a:schemeClr val="accent3"/>
                </a:solidFill>
                <a:latin typeface="Arial" charset="0"/>
                <a:cs typeface="Arial" charset="0"/>
              </a:rPr>
              <a:t>数据组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gray">
          <a:xfrm>
            <a:off x="3672742" y="4374161"/>
            <a:ext cx="1570829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28600" indent="-1143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2"/>
                </a:solidFill>
                <a:latin typeface="Arial" charset="0"/>
                <a:cs typeface="Arial" charset="0"/>
              </a:rPr>
              <a:t>数据经理</a:t>
            </a:r>
            <a:endParaRPr lang="en-US" altLang="zh-CN" sz="1200" b="1" u="sng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1200" dirty="0">
                <a:solidFill>
                  <a:schemeClr val="tx2"/>
                </a:solidFill>
                <a:latin typeface="Arial" charset="0"/>
                <a:cs typeface="Arial" charset="0"/>
              </a:rPr>
              <a:t>XXX</a:t>
            </a:r>
          </a:p>
          <a:p>
            <a:pPr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6"/>
                </a:solidFill>
                <a:latin typeface="Arial" charset="0"/>
                <a:cs typeface="Arial" charset="0"/>
              </a:rPr>
              <a:t>数据工程师</a:t>
            </a:r>
            <a:endParaRPr lang="en-US" altLang="zh-CN" sz="1200" b="1" u="sng" dirty="0">
              <a:solidFill>
                <a:schemeClr val="accent6"/>
              </a:solidFill>
              <a:latin typeface="Arial" charset="0"/>
              <a:cs typeface="Arial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1200" dirty="0">
                <a:solidFill>
                  <a:schemeClr val="tx2"/>
                </a:solidFill>
                <a:latin typeface="Arial" charset="0"/>
                <a:cs typeface="Arial" charset="0"/>
              </a:rPr>
              <a:t>XXX</a:t>
            </a:r>
          </a:p>
        </p:txBody>
      </p:sp>
      <p:sp>
        <p:nvSpPr>
          <p:cNvPr id="17" name="Rectangle 8"/>
          <p:cNvSpPr>
            <a:spLocks noChangeAspect="1" noChangeArrowheads="1"/>
          </p:cNvSpPr>
          <p:nvPr/>
        </p:nvSpPr>
        <p:spPr bwMode="gray">
          <a:xfrm>
            <a:off x="5891643" y="3717031"/>
            <a:ext cx="1440160" cy="434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1200" b="1" dirty="0">
                <a:solidFill>
                  <a:schemeClr val="accent3"/>
                </a:solidFill>
                <a:latin typeface="Arial" charset="0"/>
                <a:cs typeface="Arial" charset="0"/>
              </a:rPr>
              <a:t>质量组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gray">
          <a:xfrm>
            <a:off x="5952375" y="4365104"/>
            <a:ext cx="137942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28600" indent="-1143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6"/>
                </a:solidFill>
                <a:latin typeface="Arial" charset="0"/>
                <a:cs typeface="Arial" charset="0"/>
              </a:rPr>
              <a:t>测试组长</a:t>
            </a:r>
            <a:endParaRPr lang="en-US" altLang="zh-CN" sz="1200" b="1" u="sng" dirty="0">
              <a:solidFill>
                <a:schemeClr val="accent6"/>
              </a:solidFill>
              <a:latin typeface="Arial" charset="0"/>
              <a:cs typeface="Arial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charset="0"/>
                <a:cs typeface="Arial" charset="0"/>
              </a:rPr>
              <a:t>XXX</a:t>
            </a:r>
          </a:p>
          <a:p>
            <a:pPr marL="114300" lvl="1" indent="0">
              <a:spcBef>
                <a:spcPct val="10000"/>
              </a:spcBef>
            </a:pPr>
            <a:r>
              <a:rPr lang="zh-CN" altLang="en-US" sz="1200" b="1" u="sng" dirty="0">
                <a:solidFill>
                  <a:schemeClr val="accent6"/>
                </a:solidFill>
                <a:latin typeface="Arial" charset="0"/>
                <a:cs typeface="Arial" charset="0"/>
              </a:rPr>
              <a:t>测试工程师</a:t>
            </a:r>
            <a:endParaRPr lang="en-US" altLang="zh-CN" sz="1200" b="1" u="sng" dirty="0">
              <a:solidFill>
                <a:schemeClr val="accent6"/>
              </a:solidFill>
              <a:latin typeface="Arial" charset="0"/>
              <a:cs typeface="Arial" charset="0"/>
            </a:endParaRPr>
          </a:p>
          <a:p>
            <a:pPr marL="114300" lvl="1" indent="0">
              <a:spcBef>
                <a:spcPct val="10000"/>
              </a:spcBef>
            </a:pPr>
            <a:r>
              <a:rPr lang="en-US" altLang="zh-CN" sz="1200" dirty="0">
                <a:latin typeface="Arial" charset="0"/>
                <a:cs typeface="Arial" charset="0"/>
              </a:rPr>
              <a:t>XXX</a:t>
            </a:r>
            <a:endParaRPr lang="en-US" altLang="zh-CN" sz="1200" dirty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marL="114300" lvl="1" indent="0">
              <a:spcBef>
                <a:spcPct val="10000"/>
              </a:spcBef>
            </a:pPr>
            <a:endParaRPr lang="en-US" altLang="zh-CN" sz="1200" dirty="0"/>
          </a:p>
          <a:p>
            <a:pPr marL="114300" lvl="1" indent="0">
              <a:spcBef>
                <a:spcPct val="10000"/>
              </a:spcBef>
            </a:pPr>
            <a:endParaRPr lang="en-US" altLang="zh-CN" sz="1200" dirty="0"/>
          </a:p>
        </p:txBody>
      </p:sp>
      <p:cxnSp>
        <p:nvCxnSpPr>
          <p:cNvPr id="19" name="Elbow Connector 8"/>
          <p:cNvCxnSpPr>
            <a:stCxn id="12" idx="2"/>
            <a:endCxn id="9" idx="0"/>
          </p:cNvCxnSpPr>
          <p:nvPr/>
        </p:nvCxnSpPr>
        <p:spPr>
          <a:xfrm rot="16200000" flipH="1">
            <a:off x="6596784" y="1680374"/>
            <a:ext cx="648072" cy="34252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0"/>
          <p:cNvCxnSpPr>
            <a:stCxn id="12" idx="2"/>
            <a:endCxn id="8" idx="0"/>
          </p:cNvCxnSpPr>
          <p:nvPr/>
        </p:nvCxnSpPr>
        <p:spPr>
          <a:xfrm rot="5400000">
            <a:off x="3411522" y="1945767"/>
            <a:ext cx="673487" cy="29198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0"/>
          <p:cNvCxnSpPr>
            <a:stCxn id="12" idx="2"/>
            <a:endCxn id="15" idx="0"/>
          </p:cNvCxnSpPr>
          <p:nvPr/>
        </p:nvCxnSpPr>
        <p:spPr>
          <a:xfrm rot="5400000">
            <a:off x="4470131" y="2978962"/>
            <a:ext cx="648072" cy="8280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0"/>
          <p:cNvCxnSpPr>
            <a:stCxn id="12" idx="2"/>
            <a:endCxn id="17" idx="0"/>
          </p:cNvCxnSpPr>
          <p:nvPr/>
        </p:nvCxnSpPr>
        <p:spPr>
          <a:xfrm rot="16200000" flipH="1">
            <a:off x="5585925" y="2691233"/>
            <a:ext cx="648072" cy="14035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1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9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9"/>
          <a:stretch>
            <a:fillRect/>
          </a:stretch>
        </p:blipFill>
        <p:spPr bwMode="auto">
          <a:xfrm>
            <a:off x="1588" y="142875"/>
            <a:ext cx="4899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1435006" y="476672"/>
            <a:ext cx="141577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Calibri"/>
                <a:ea typeface="宋体"/>
              </a:rPr>
              <a:t>职责分工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28763"/>
              </p:ext>
            </p:extLst>
          </p:nvPr>
        </p:nvGraphicFramePr>
        <p:xfrm>
          <a:off x="1584251" y="2132856"/>
          <a:ext cx="72009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角色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职责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58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500313"/>
            <a:ext cx="2928938" cy="100012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52403" y="2564904"/>
            <a:ext cx="4876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项目风险点</a:t>
            </a:r>
          </a:p>
        </p:txBody>
      </p:sp>
      <p:sp>
        <p:nvSpPr>
          <p:cNvPr id="13" name="矩形 12"/>
          <p:cNvSpPr/>
          <p:nvPr/>
        </p:nvSpPr>
        <p:spPr>
          <a:xfrm>
            <a:off x="7900988" y="2500313"/>
            <a:ext cx="2928937" cy="100012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9"/>
          <a:stretch>
            <a:fillRect/>
          </a:stretch>
        </p:blipFill>
        <p:spPr bwMode="auto">
          <a:xfrm>
            <a:off x="1588" y="142875"/>
            <a:ext cx="4899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281115" y="476672"/>
            <a:ext cx="172354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Calibri"/>
                <a:ea typeface="宋体"/>
              </a:rPr>
              <a:t>项目风险点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0389"/>
              </p:ext>
            </p:extLst>
          </p:nvPr>
        </p:nvGraphicFramePr>
        <p:xfrm>
          <a:off x="648147" y="2060848"/>
          <a:ext cx="95770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1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应对措施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9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9"/>
          <a:stretch>
            <a:fillRect/>
          </a:stretch>
        </p:blipFill>
        <p:spPr bwMode="auto">
          <a:xfrm>
            <a:off x="1588" y="142875"/>
            <a:ext cx="4899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1281116" y="476672"/>
            <a:ext cx="172354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实施关键点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94457"/>
              </p:ext>
            </p:extLst>
          </p:nvPr>
        </p:nvGraphicFramePr>
        <p:xfrm>
          <a:off x="648147" y="2060848"/>
          <a:ext cx="95770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1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5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500313"/>
            <a:ext cx="2928938" cy="100012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52403" y="2564904"/>
            <a:ext cx="4876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项目管理规范</a:t>
            </a:r>
          </a:p>
        </p:txBody>
      </p:sp>
      <p:sp>
        <p:nvSpPr>
          <p:cNvPr id="13" name="矩形 12"/>
          <p:cNvSpPr/>
          <p:nvPr/>
        </p:nvSpPr>
        <p:spPr>
          <a:xfrm>
            <a:off x="7900988" y="2500313"/>
            <a:ext cx="2928937" cy="100012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9"/>
          <a:stretch>
            <a:fillRect/>
          </a:stretch>
        </p:blipFill>
        <p:spPr bwMode="auto">
          <a:xfrm>
            <a:off x="1588" y="142875"/>
            <a:ext cx="4899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1127229" y="476672"/>
            <a:ext cx="203132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项目实施约束</a:t>
            </a:r>
          </a:p>
        </p:txBody>
      </p:sp>
    </p:spTree>
    <p:extLst>
      <p:ext uri="{BB962C8B-B14F-4D97-AF65-F5344CB8AC3E}">
        <p14:creationId xmlns:p14="http://schemas.microsoft.com/office/powerpoint/2010/main" val="122366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9"/>
          <a:stretch>
            <a:fillRect/>
          </a:stretch>
        </p:blipFill>
        <p:spPr bwMode="auto">
          <a:xfrm>
            <a:off x="1588" y="142875"/>
            <a:ext cx="4899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1127230" y="476672"/>
            <a:ext cx="203132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项目变更冻结</a:t>
            </a:r>
          </a:p>
        </p:txBody>
      </p:sp>
    </p:spTree>
    <p:extLst>
      <p:ext uri="{BB962C8B-B14F-4D97-AF65-F5344CB8AC3E}">
        <p14:creationId xmlns:p14="http://schemas.microsoft.com/office/powerpoint/2010/main" val="306458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9"/>
          <a:stretch>
            <a:fillRect/>
          </a:stretch>
        </p:blipFill>
        <p:spPr bwMode="auto">
          <a:xfrm>
            <a:off x="1588" y="142875"/>
            <a:ext cx="4899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1435006" y="476672"/>
            <a:ext cx="141577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项目沟通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395289" y="1412875"/>
            <a:ext cx="3960688" cy="302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marL="166688" indent="-166688">
              <a:spcBef>
                <a:spcPct val="20000"/>
              </a:spcBef>
              <a:buFontTx/>
              <a:buChar char="•"/>
            </a:pPr>
            <a:r>
              <a:rPr lang="zh-CN" altLang="en-US" sz="1600" b="1" dirty="0"/>
              <a:t>周会</a:t>
            </a:r>
            <a:endParaRPr lang="en-US" altLang="zh-CN" sz="1600" b="1" dirty="0"/>
          </a:p>
          <a:p>
            <a:pPr lvl="1">
              <a:spcBef>
                <a:spcPct val="50000"/>
              </a:spcBef>
            </a:pPr>
            <a:r>
              <a:rPr lang="zh-CN" altLang="en-US" sz="1600" kern="0" dirty="0">
                <a:latin typeface="+mn-lt"/>
              </a:rPr>
              <a:t>每周</a:t>
            </a:r>
            <a:r>
              <a:rPr lang="en-US" altLang="zh-CN" sz="1600" kern="0" dirty="0">
                <a:latin typeface="+mn-lt"/>
              </a:rPr>
              <a:t>X</a:t>
            </a:r>
            <a:r>
              <a:rPr lang="zh-CN" altLang="en-US" sz="1600" kern="0" dirty="0">
                <a:latin typeface="+mn-lt"/>
              </a:rPr>
              <a:t>上午</a:t>
            </a:r>
            <a:r>
              <a:rPr lang="en-US" altLang="zh-CN" sz="1600" kern="0" dirty="0">
                <a:latin typeface="+mn-lt"/>
              </a:rPr>
              <a:t>,</a:t>
            </a:r>
            <a:r>
              <a:rPr lang="zh-CN" altLang="en-US" sz="1600" kern="0" dirty="0">
                <a:latin typeface="+mn-lt"/>
              </a:rPr>
              <a:t>周会内容主要包括：</a:t>
            </a:r>
            <a:endParaRPr lang="en-US" altLang="zh-CN" sz="1600" kern="0" dirty="0">
              <a:latin typeface="+mn-lt"/>
            </a:endParaRPr>
          </a:p>
          <a:p>
            <a:pPr marL="742950" lvl="1" indent="-285750">
              <a:spcBef>
                <a:spcPct val="50000"/>
              </a:spcBef>
              <a:buFontTx/>
              <a:buChar char="–"/>
            </a:pPr>
            <a:r>
              <a:rPr lang="zh-CN" altLang="en-US" sz="1600" kern="0" dirty="0">
                <a:latin typeface="+mn-lt"/>
              </a:rPr>
              <a:t>内容</a:t>
            </a:r>
            <a:r>
              <a:rPr lang="en-US" altLang="zh-CN" sz="1600" kern="0" dirty="0">
                <a:latin typeface="+mn-lt"/>
              </a:rPr>
              <a:t>1</a:t>
            </a:r>
          </a:p>
          <a:p>
            <a:pPr marL="742950" lvl="1" indent="-285750">
              <a:spcBef>
                <a:spcPct val="50000"/>
              </a:spcBef>
              <a:buFontTx/>
              <a:buChar char="–"/>
            </a:pPr>
            <a:r>
              <a:rPr lang="zh-CN" altLang="en-US" sz="1600" kern="0" dirty="0">
                <a:latin typeface="+mn-lt"/>
              </a:rPr>
              <a:t>内容</a:t>
            </a:r>
            <a:r>
              <a:rPr lang="en-US" altLang="zh-CN" sz="1600" kern="0" dirty="0">
                <a:latin typeface="+mn-lt"/>
              </a:rPr>
              <a:t>2</a:t>
            </a:r>
            <a:endParaRPr lang="zh-CN" altLang="en-US" sz="1600" kern="0" dirty="0">
              <a:latin typeface="+mn-lt"/>
            </a:endParaRPr>
          </a:p>
          <a:p>
            <a:pPr marL="166688" indent="-166688">
              <a:spcBef>
                <a:spcPct val="20000"/>
              </a:spcBef>
              <a:buFontTx/>
              <a:buChar char="•"/>
            </a:pPr>
            <a:r>
              <a:rPr lang="zh-CN" altLang="en-US" sz="1600" b="1" dirty="0"/>
              <a:t>周报 </a:t>
            </a:r>
          </a:p>
          <a:p>
            <a:pPr lvl="1">
              <a:spcBef>
                <a:spcPct val="50000"/>
              </a:spcBef>
            </a:pPr>
            <a:r>
              <a:rPr lang="zh-CN" altLang="en-US" sz="1600" kern="0" dirty="0">
                <a:latin typeface="+mn-lt"/>
              </a:rPr>
              <a:t>每周</a:t>
            </a:r>
            <a:r>
              <a:rPr lang="en-US" altLang="zh-CN" sz="1600" kern="0" dirty="0">
                <a:latin typeface="+mn-lt"/>
              </a:rPr>
              <a:t>X</a:t>
            </a:r>
            <a:r>
              <a:rPr lang="zh-CN" altLang="en-US" sz="1600" kern="0" dirty="0">
                <a:latin typeface="+mn-lt"/>
              </a:rPr>
              <a:t>提交周报，周报内容包括：</a:t>
            </a:r>
          </a:p>
          <a:p>
            <a:pPr marL="742950" lvl="1" indent="-285750">
              <a:spcBef>
                <a:spcPct val="50000"/>
              </a:spcBef>
              <a:buFontTx/>
              <a:buChar char="–"/>
            </a:pPr>
            <a:r>
              <a:rPr lang="zh-CN" altLang="en-US" sz="1600" kern="0" dirty="0">
                <a:latin typeface="+mn-lt"/>
              </a:rPr>
              <a:t>内容</a:t>
            </a:r>
            <a:r>
              <a:rPr lang="en-US" altLang="zh-CN" sz="1600" kern="0" dirty="0">
                <a:latin typeface="+mn-lt"/>
              </a:rPr>
              <a:t>1</a:t>
            </a:r>
          </a:p>
          <a:p>
            <a:pPr marL="742950" lvl="1" indent="-285750">
              <a:spcBef>
                <a:spcPct val="50000"/>
              </a:spcBef>
              <a:buFontTx/>
              <a:buChar char="–"/>
            </a:pPr>
            <a:r>
              <a:rPr lang="zh-CN" altLang="en-US" sz="1600" kern="0" dirty="0">
                <a:latin typeface="+mn-lt"/>
              </a:rPr>
              <a:t>内容</a:t>
            </a:r>
            <a:r>
              <a:rPr lang="en-US" altLang="zh-CN" sz="1600" kern="0" dirty="0">
                <a:latin typeface="+mn-lt"/>
              </a:rPr>
              <a:t>2</a:t>
            </a: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4900613" y="1412875"/>
            <a:ext cx="410445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marL="166688" indent="-166688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 b="1" dirty="0"/>
              <a:t>项目汇报会</a:t>
            </a:r>
            <a:endParaRPr lang="en-US" altLang="zh-CN" sz="1600" b="1" dirty="0"/>
          </a:p>
          <a:p>
            <a:pPr marL="623888" lvl="1" indent="-166688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 kern="0" dirty="0">
                <a:latin typeface="+mn-lt"/>
              </a:rPr>
              <a:t>会议主要内容</a:t>
            </a:r>
            <a:endParaRPr lang="en-US" altLang="zh-CN" sz="1600" kern="0" dirty="0">
              <a:latin typeface="+mn-lt"/>
            </a:endParaRPr>
          </a:p>
          <a:p>
            <a:pPr marL="166688" indent="-166688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 b="1" dirty="0"/>
              <a:t>项目沟通会</a:t>
            </a:r>
            <a:endParaRPr lang="en-US" altLang="zh-CN" sz="1600" b="1" dirty="0"/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 kern="0" dirty="0"/>
              <a:t>会议内容</a:t>
            </a:r>
            <a:endParaRPr lang="en-US" altLang="zh-CN" sz="1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4400525"/>
            <a:ext cx="69127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1600" b="1" dirty="0"/>
              <a:t>业务沟通</a:t>
            </a:r>
            <a:endParaRPr lang="en-US" altLang="zh-CN" sz="1600" b="1" dirty="0"/>
          </a:p>
          <a:p>
            <a:pPr marL="742950" lvl="1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1600" kern="0" dirty="0"/>
              <a:t>沟通内容</a:t>
            </a:r>
            <a:r>
              <a:rPr lang="en-US" altLang="zh-CN" sz="1600" kern="0" dirty="0"/>
              <a:t>1</a:t>
            </a:r>
          </a:p>
          <a:p>
            <a:pPr marL="742950" lvl="1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1600" kern="0" dirty="0"/>
              <a:t>沟通内容</a:t>
            </a:r>
            <a:r>
              <a:rPr lang="en-US" altLang="zh-CN" sz="1600" kern="0" dirty="0"/>
              <a:t>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58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Administrator\桌面\0000.jpg"/>
          <p:cNvPicPr>
            <a:picLocks noChangeAspect="1" noChangeArrowheads="1"/>
          </p:cNvPicPr>
          <p:nvPr/>
        </p:nvPicPr>
        <p:blipFill>
          <a:blip r:embed="rId3" cstate="print"/>
          <a:srcRect r="21429"/>
          <a:stretch>
            <a:fillRect/>
          </a:stretch>
        </p:blipFill>
        <p:spPr bwMode="auto">
          <a:xfrm>
            <a:off x="3281348" y="3286124"/>
            <a:ext cx="1047757" cy="10001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11" name="矩形 10"/>
          <p:cNvSpPr/>
          <p:nvPr/>
        </p:nvSpPr>
        <p:spPr>
          <a:xfrm>
            <a:off x="6686559" y="3286124"/>
            <a:ext cx="4143404" cy="100013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71981" y="3357562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30725" name="TextBox 7"/>
          <p:cNvSpPr txBox="1">
            <a:spLocks noChangeArrowheads="1"/>
          </p:cNvSpPr>
          <p:nvPr/>
        </p:nvSpPr>
        <p:spPr bwMode="auto">
          <a:xfrm>
            <a:off x="7056859" y="3463024"/>
            <a:ext cx="3105558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XXX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有限公司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　　</a:t>
            </a:r>
            <a:r>
              <a:rPr lang="en-US" altLang="zh-CN" sz="1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www.xxx.com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40435" y="2034250"/>
            <a:ext cx="4163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32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项目背景</a:t>
            </a:r>
            <a:r>
              <a:rPr lang="en-US" altLang="zh-CN" sz="32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32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范围</a:t>
            </a:r>
          </a:p>
        </p:txBody>
      </p:sp>
      <p:sp>
        <p:nvSpPr>
          <p:cNvPr id="13" name="矩形 12"/>
          <p:cNvSpPr/>
          <p:nvPr/>
        </p:nvSpPr>
        <p:spPr>
          <a:xfrm>
            <a:off x="3258377" y="2700172"/>
            <a:ext cx="3108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32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项目总体计划</a:t>
            </a:r>
          </a:p>
        </p:txBody>
      </p:sp>
      <p:sp>
        <p:nvSpPr>
          <p:cNvPr id="16" name="矩形 15"/>
          <p:cNvSpPr/>
          <p:nvPr/>
        </p:nvSpPr>
        <p:spPr>
          <a:xfrm>
            <a:off x="3253568" y="3420252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32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项目组织架构</a:t>
            </a:r>
          </a:p>
        </p:txBody>
      </p:sp>
      <p:sp>
        <p:nvSpPr>
          <p:cNvPr id="2" name="矩形 1"/>
          <p:cNvSpPr/>
          <p:nvPr/>
        </p:nvSpPr>
        <p:spPr>
          <a:xfrm>
            <a:off x="3300244" y="4149080"/>
            <a:ext cx="3929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32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项目风险点和对策</a:t>
            </a:r>
          </a:p>
        </p:txBody>
      </p:sp>
      <p:sp>
        <p:nvSpPr>
          <p:cNvPr id="6" name="矩形 5"/>
          <p:cNvSpPr/>
          <p:nvPr/>
        </p:nvSpPr>
        <p:spPr>
          <a:xfrm>
            <a:off x="3300244" y="4898123"/>
            <a:ext cx="3108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32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项目沟通机制</a:t>
            </a:r>
          </a:p>
        </p:txBody>
      </p:sp>
    </p:spTree>
    <p:extLst>
      <p:ext uri="{BB962C8B-B14F-4D97-AF65-F5344CB8AC3E}">
        <p14:creationId xmlns:p14="http://schemas.microsoft.com/office/powerpoint/2010/main" val="19867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500313"/>
            <a:ext cx="2928938" cy="100012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5616" y="2584876"/>
            <a:ext cx="524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sp>
        <p:nvSpPr>
          <p:cNvPr id="13" name="矩形 12"/>
          <p:cNvSpPr/>
          <p:nvPr/>
        </p:nvSpPr>
        <p:spPr>
          <a:xfrm>
            <a:off x="7900988" y="2500313"/>
            <a:ext cx="2928937" cy="100012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9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9"/>
          <a:stretch>
            <a:fillRect/>
          </a:stretch>
        </p:blipFill>
        <p:spPr bwMode="auto">
          <a:xfrm>
            <a:off x="1588" y="142875"/>
            <a:ext cx="4899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矩形 47"/>
          <p:cNvSpPr/>
          <p:nvPr/>
        </p:nvSpPr>
        <p:spPr>
          <a:xfrm>
            <a:off x="1435006" y="476672"/>
            <a:ext cx="141577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336997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9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9"/>
          <a:stretch>
            <a:fillRect/>
          </a:stretch>
        </p:blipFill>
        <p:spPr bwMode="auto">
          <a:xfrm>
            <a:off x="1588" y="142875"/>
            <a:ext cx="4899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矩形 47"/>
          <p:cNvSpPr/>
          <p:nvPr/>
        </p:nvSpPr>
        <p:spPr>
          <a:xfrm>
            <a:off x="1435006" y="476672"/>
            <a:ext cx="141577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项目目标</a:t>
            </a:r>
          </a:p>
        </p:txBody>
      </p:sp>
    </p:spTree>
    <p:extLst>
      <p:ext uri="{BB962C8B-B14F-4D97-AF65-F5344CB8AC3E}">
        <p14:creationId xmlns:p14="http://schemas.microsoft.com/office/powerpoint/2010/main" val="39337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9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9"/>
          <a:stretch>
            <a:fillRect/>
          </a:stretch>
        </p:blipFill>
        <p:spPr bwMode="auto">
          <a:xfrm>
            <a:off x="1588" y="142875"/>
            <a:ext cx="4899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矩形 47"/>
          <p:cNvSpPr/>
          <p:nvPr/>
        </p:nvSpPr>
        <p:spPr>
          <a:xfrm>
            <a:off x="1435006" y="476672"/>
            <a:ext cx="141577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项目范围</a:t>
            </a:r>
          </a:p>
        </p:txBody>
      </p:sp>
      <p:sp>
        <p:nvSpPr>
          <p:cNvPr id="6159" name="矩形 48"/>
          <p:cNvSpPr>
            <a:spLocks noChangeArrowheads="1"/>
          </p:cNvSpPr>
          <p:nvPr/>
        </p:nvSpPr>
        <p:spPr bwMode="auto">
          <a:xfrm>
            <a:off x="576139" y="1412776"/>
            <a:ext cx="9666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/>
              <a:t>从业务功能范围和系统功能两个方面描述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337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500313"/>
            <a:ext cx="2928938" cy="100012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94898" y="2598003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项目总体计划</a:t>
            </a:r>
          </a:p>
        </p:txBody>
      </p:sp>
      <p:sp>
        <p:nvSpPr>
          <p:cNvPr id="13" name="矩形 12"/>
          <p:cNvSpPr/>
          <p:nvPr/>
        </p:nvSpPr>
        <p:spPr>
          <a:xfrm>
            <a:off x="7900988" y="2500313"/>
            <a:ext cx="2928937" cy="100012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9"/>
          <a:stretch>
            <a:fillRect/>
          </a:stretch>
        </p:blipFill>
        <p:spPr bwMode="auto">
          <a:xfrm>
            <a:off x="1588" y="142875"/>
            <a:ext cx="4899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127228" y="476672"/>
            <a:ext cx="203132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Calibri"/>
                <a:ea typeface="宋体"/>
              </a:rPr>
              <a:t>项目总体计划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589044"/>
              </p:ext>
            </p:extLst>
          </p:nvPr>
        </p:nvGraphicFramePr>
        <p:xfrm>
          <a:off x="842963" y="2824163"/>
          <a:ext cx="91154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工作表" r:id="rId4" imgW="9115363" imgH="1209572" progId="Excel.Sheet.12">
                  <p:embed/>
                </p:oleObj>
              </mc:Choice>
              <mc:Fallback>
                <p:oleObj name="工作表" r:id="rId4" imgW="9115363" imgH="12095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2963" y="2824163"/>
                        <a:ext cx="91154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6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500313"/>
            <a:ext cx="2928938" cy="100012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40435" y="2615654"/>
            <a:ext cx="44891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项目的组织机构</a:t>
            </a:r>
          </a:p>
        </p:txBody>
      </p:sp>
      <p:sp>
        <p:nvSpPr>
          <p:cNvPr id="13" name="矩形 12"/>
          <p:cNvSpPr/>
          <p:nvPr/>
        </p:nvSpPr>
        <p:spPr>
          <a:xfrm>
            <a:off x="7900988" y="2500313"/>
            <a:ext cx="2928937" cy="100012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10220</TotalTime>
  <Words>212</Words>
  <Application>Microsoft Macintosh PowerPoint</Application>
  <PresentationFormat>自定义</PresentationFormat>
  <Paragraphs>97</Paragraphs>
  <Slides>19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Arial</vt:lpstr>
      <vt:lpstr>Calibri</vt:lpstr>
      <vt:lpstr>Times New Roman</vt:lpstr>
      <vt:lpstr>Wingdings</vt:lpstr>
      <vt:lpstr>Office 主题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rjq</dc:creator>
  <cp:lastModifiedBy>AM6241</cp:lastModifiedBy>
  <cp:revision>515</cp:revision>
  <dcterms:modified xsi:type="dcterms:W3CDTF">2020-03-30T04:08:24Z</dcterms:modified>
</cp:coreProperties>
</file>