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5"/>
  </p:notesMasterIdLst>
  <p:sldIdLst>
    <p:sldId id="538" r:id="rId2"/>
    <p:sldId id="861" r:id="rId3"/>
    <p:sldId id="860" r:id="rId4"/>
    <p:sldId id="862" r:id="rId5"/>
    <p:sldId id="863" r:id="rId6"/>
    <p:sldId id="784" r:id="rId7"/>
    <p:sldId id="793" r:id="rId8"/>
    <p:sldId id="795" r:id="rId9"/>
    <p:sldId id="799" r:id="rId10"/>
    <p:sldId id="796" r:id="rId11"/>
    <p:sldId id="797" r:id="rId12"/>
    <p:sldId id="798" r:id="rId13"/>
    <p:sldId id="800" r:id="rId14"/>
    <p:sldId id="805" r:id="rId15"/>
    <p:sldId id="801" r:id="rId16"/>
    <p:sldId id="802" r:id="rId17"/>
    <p:sldId id="808" r:id="rId18"/>
    <p:sldId id="803" r:id="rId19"/>
    <p:sldId id="806" r:id="rId20"/>
    <p:sldId id="524" r:id="rId21"/>
    <p:sldId id="804" r:id="rId22"/>
    <p:sldId id="809" r:id="rId23"/>
    <p:sldId id="807" r:id="rId24"/>
    <p:sldId id="859" r:id="rId25"/>
    <p:sldId id="810" r:id="rId26"/>
    <p:sldId id="539" r:id="rId27"/>
    <p:sldId id="294" r:id="rId28"/>
    <p:sldId id="748" r:id="rId29"/>
    <p:sldId id="811" r:id="rId30"/>
    <p:sldId id="812" r:id="rId31"/>
    <p:sldId id="830" r:id="rId32"/>
    <p:sldId id="839" r:id="rId33"/>
    <p:sldId id="537" r:id="rId34"/>
    <p:sldId id="813" r:id="rId35"/>
    <p:sldId id="814" r:id="rId36"/>
    <p:sldId id="815" r:id="rId37"/>
    <p:sldId id="816" r:id="rId38"/>
    <p:sldId id="818" r:id="rId39"/>
    <p:sldId id="819" r:id="rId40"/>
    <p:sldId id="821" r:id="rId41"/>
    <p:sldId id="822" r:id="rId42"/>
    <p:sldId id="820" r:id="rId43"/>
    <p:sldId id="825" r:id="rId44"/>
    <p:sldId id="824" r:id="rId45"/>
    <p:sldId id="829" r:id="rId46"/>
    <p:sldId id="826" r:id="rId47"/>
    <p:sldId id="827" r:id="rId48"/>
    <p:sldId id="857" r:id="rId49"/>
    <p:sldId id="858" r:id="rId50"/>
    <p:sldId id="828" r:id="rId51"/>
    <p:sldId id="831" r:id="rId52"/>
    <p:sldId id="832" r:id="rId53"/>
    <p:sldId id="833" r:id="rId54"/>
    <p:sldId id="834" r:id="rId55"/>
    <p:sldId id="835" r:id="rId56"/>
    <p:sldId id="836" r:id="rId57"/>
    <p:sldId id="837" r:id="rId58"/>
    <p:sldId id="838" r:id="rId59"/>
    <p:sldId id="540" r:id="rId60"/>
    <p:sldId id="840" r:id="rId61"/>
    <p:sldId id="841" r:id="rId62"/>
    <p:sldId id="541" r:id="rId63"/>
    <p:sldId id="842" r:id="rId64"/>
    <p:sldId id="843" r:id="rId65"/>
    <p:sldId id="844" r:id="rId66"/>
    <p:sldId id="845" r:id="rId67"/>
    <p:sldId id="852" r:id="rId68"/>
    <p:sldId id="846" r:id="rId69"/>
    <p:sldId id="847" r:id="rId70"/>
    <p:sldId id="848" r:id="rId71"/>
    <p:sldId id="849" r:id="rId72"/>
    <p:sldId id="850" r:id="rId73"/>
    <p:sldId id="851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3300"/>
    <a:srgbClr val="0033CC"/>
    <a:srgbClr val="C0C0C0"/>
    <a:srgbClr val="5F5F5F"/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89" autoAdjust="0"/>
    <p:restoredTop sz="92393" autoAdjust="0"/>
  </p:normalViewPr>
  <p:slideViewPr>
    <p:cSldViewPr>
      <p:cViewPr>
        <p:scale>
          <a:sx n="75" d="100"/>
          <a:sy n="75" d="100"/>
        </p:scale>
        <p:origin x="-142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8.xml"/><Relationship Id="rId1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B3993876-8D84-4804-99AF-3CD733C5E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/*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临时：对象不在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管理，与数据库无对应的记录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特点：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new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出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持久：对象在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管理， 与数据库有对应的记录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特点：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有</a:t>
            </a:r>
            <a:r>
              <a:rPr kumimoji="1" lang="en-US" altLang="zh-CN" sz="1200" u="sng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oid</a:t>
            </a:r>
            <a:endParaRPr kumimoji="1" lang="en-US" altLang="zh-CN" sz="1200" u="sng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对对象修改会同步到数据库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游离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对象不在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管理，但与数据库有对应的记录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特点：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修改对象，不会影响数据库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993876-8D84-4804-99AF-3CD733C5EC5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A12EE-F10F-4AD0-AC5F-87F2809D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4184C-4BAD-4AD0-AB19-CB5842A5B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5D139-0FE6-4ADC-A13A-1F26A793C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61F19-298F-4366-9651-4A69EC2143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33590-4707-446F-B0F6-115DE485AC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2964A-AC6C-4C6F-A628-BC8434A60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5CB92-FB86-4663-B093-AC6FC3786E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3250D-5C62-4852-9D64-BFC591A32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A9BAE-C2F4-4756-8172-927E041DF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9D9AB-011B-4922-9BEE-463489F67D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182EE-1373-459E-9618-7C5B855276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26E0E28-056E-4926-BEA8-F80AE4AFC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372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4372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2000">
              <a:latin typeface="Arial" charset="0"/>
            </a:endParaRPr>
          </a:p>
        </p:txBody>
      </p:sp>
      <p:pic>
        <p:nvPicPr>
          <p:cNvPr id="1033" name="Picture 11" descr="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2997200"/>
            <a:ext cx="7696200" cy="6477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000" b="1" smtClean="0"/>
              <a:t>Hibernate3</a:t>
            </a:r>
            <a:r>
              <a:rPr lang="zh-CN" altLang="en-US" sz="4000" b="1" smtClean="0"/>
              <a:t>企业培训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3132138" y="4652963"/>
            <a:ext cx="331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讲师：袁杰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064500" cy="1439863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核心</a:t>
            </a:r>
            <a:r>
              <a:rPr lang="en-US" altLang="zh-CN" sz="2900" smtClean="0"/>
              <a:t>API</a:t>
            </a:r>
            <a:r>
              <a:rPr lang="en-US" altLang="zh-CN" sz="2800" smtClean="0"/>
              <a:t>-</a:t>
            </a:r>
            <a:r>
              <a:rPr lang="en-US" altLang="zh-CN" sz="2900" smtClean="0"/>
              <a:t>SessionFactory</a:t>
            </a:r>
            <a:r>
              <a:rPr lang="zh-CN" altLang="en-US" sz="2900" smtClean="0"/>
              <a:t>接口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89138"/>
            <a:ext cx="7696200" cy="4248150"/>
          </a:xfrm>
        </p:spPr>
        <p:txBody>
          <a:bodyPr/>
          <a:lstStyle/>
          <a:p>
            <a:pPr eaLnBrk="1" hangingPunct="1"/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Configuration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对象根据当前的配置信息生成 </a:t>
            </a:r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SessionFactory 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SessionFactory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对象一旦构造完毕，即被赋予特定的配置信息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SessionFactory 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对象中保存了当前的数据库配置信息和所有映射关系以及预定义的</a:t>
            </a:r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语句。同时，</a:t>
            </a:r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SessionFactory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还负责维护</a:t>
            </a:r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的二级缓存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Configuration cfg = new Configuration().configure();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   SessionFactory sf = cfg.</a:t>
            </a:r>
            <a:r>
              <a:rPr lang="en-US" altLang="zh-CN" sz="1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buildSessionFactory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();</a:t>
            </a:r>
            <a:endParaRPr lang="zh-CN" altLang="en-US" sz="180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是线程安全的。 </a:t>
            </a:r>
            <a:endParaRPr lang="en-US" altLang="zh-CN" sz="18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SessionFactory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是生成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的工厂：</a:t>
            </a:r>
            <a:endParaRPr lang="en-US" altLang="zh-CN" sz="18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   Session session = </a:t>
            </a:r>
            <a:r>
              <a:rPr lang="en-US" altLang="zh-CN" sz="1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sf.openSession();</a:t>
            </a:r>
          </a:p>
          <a:p>
            <a:pPr eaLnBrk="1" hangingPunct="1"/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SessionFactory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很消耗资源，一般情况下一个应用中只初始化一个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SessionFactory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对象。</a:t>
            </a:r>
            <a:endParaRPr lang="en-US" altLang="zh-CN" sz="180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064500" cy="1439863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核心</a:t>
            </a:r>
            <a:r>
              <a:rPr lang="en-US" altLang="zh-CN" sz="2900" smtClean="0"/>
              <a:t>API-Session</a:t>
            </a:r>
            <a:r>
              <a:rPr lang="zh-CN" altLang="en-US" sz="2900" smtClean="0"/>
              <a:t>接口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176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Session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是应用程序与数据库之间交互操作的一个单线程对象，是 </a:t>
            </a:r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Hibernate 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运作的中心，所有持久化对象必须在 </a:t>
            </a:r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session 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的管理下才可以进行持久化操作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。此对象的生命周期很短。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对象有一个一级缓存，显式执行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flush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之前，所有的持久层操作的数据都缓存在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对象处。相当于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JDBC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中的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Connection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持久化类与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关联起来后就具有了持久化的能力。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是线程不安全的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类的方法：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取得持久化对象的方法：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get() load()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持久化对象都得保存，更新和删除：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save(),update(),saveOrUpdate(),delete()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开启事务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: beginTransaction().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管理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的方法：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isOpen(),flush(), clear(), evict(), close()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等</a:t>
            </a:r>
          </a:p>
          <a:p>
            <a:pPr eaLnBrk="1" hangingPunct="1">
              <a:lnSpc>
                <a:spcPct val="90000"/>
              </a:lnSpc>
            </a:pPr>
            <a:endParaRPr lang="zh-CN" altLang="en-US" sz="180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064500" cy="1439863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核心</a:t>
            </a:r>
            <a:r>
              <a:rPr lang="en-US" altLang="zh-CN" sz="2900" smtClean="0"/>
              <a:t>API</a:t>
            </a:r>
            <a:r>
              <a:rPr lang="zh-CN" altLang="en-US" sz="2900" smtClean="0"/>
              <a:t>简介</a:t>
            </a:r>
            <a:r>
              <a:rPr lang="en-US" altLang="zh-CN" sz="2900" smtClean="0"/>
              <a:t>-</a:t>
            </a:r>
            <a:r>
              <a:rPr lang="en-US" altLang="en-US" sz="2900" smtClean="0"/>
              <a:t>Transaction</a:t>
            </a:r>
            <a:r>
              <a:rPr lang="zh-CN" altLang="en-US" sz="2900" smtClean="0"/>
              <a:t>接口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916113"/>
            <a:ext cx="7696200" cy="2592387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代表一次原子操作，它具有数据库事务的概念。所有持久层都应该在事务管理下进行，即使是只读操作。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Transaction tx = session.beginTransaction();</a:t>
            </a:r>
          </a:p>
          <a:p>
            <a:pPr eaLnBrk="1" hangingPunct="1"/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常用方法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 eaLnBrk="1" hangingPunct="1"/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commit():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提交相关联的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session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实例</a:t>
            </a:r>
          </a:p>
          <a:p>
            <a:pPr lvl="1" eaLnBrk="1" hangingPunct="1"/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rollback():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撤销事务操作</a:t>
            </a:r>
          </a:p>
          <a:p>
            <a:pPr lvl="1" eaLnBrk="1" hangingPunct="1"/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wasCommitted():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检查事务是否提交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064500" cy="1439863"/>
          </a:xfrm>
        </p:spPr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核心</a:t>
            </a:r>
            <a:r>
              <a:rPr lang="en-US" altLang="zh-CN" sz="2900" smtClean="0"/>
              <a:t>API</a:t>
            </a:r>
            <a:r>
              <a:rPr lang="zh-CN" altLang="en-US" sz="2900" smtClean="0"/>
              <a:t>使用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755650" y="1989138"/>
            <a:ext cx="7416800" cy="4176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/>
              <a:t>public static void main(String[] args) throws Exception{</a:t>
            </a:r>
          </a:p>
          <a:p>
            <a:r>
              <a:rPr lang="en-US" altLang="zh-CN" sz="1400"/>
              <a:t>                // 1. </a:t>
            </a:r>
            <a:r>
              <a:rPr lang="zh-CN" altLang="en-US" sz="1400"/>
              <a:t>加载默认的</a:t>
            </a:r>
            <a:r>
              <a:rPr lang="en-US" altLang="zh-CN" sz="1400"/>
              <a:t>hibernate.cfg.xml</a:t>
            </a:r>
            <a:r>
              <a:rPr lang="zh-CN" altLang="en-US" sz="1400"/>
              <a:t>的配置文件</a:t>
            </a:r>
          </a:p>
          <a:p>
            <a:r>
              <a:rPr lang="zh-CN" altLang="en-US" sz="1400"/>
              <a:t>	  </a:t>
            </a:r>
            <a:r>
              <a:rPr lang="en-US" altLang="zh-CN" sz="1400"/>
              <a:t>Configuration config = new Configuration().configure();</a:t>
            </a:r>
          </a:p>
          <a:p>
            <a:r>
              <a:rPr lang="en-US" altLang="zh-CN" sz="1400"/>
              <a:t>	  // 2. </a:t>
            </a:r>
            <a:r>
              <a:rPr lang="zh-CN" altLang="en-US" sz="1400"/>
              <a:t>加载</a:t>
            </a:r>
            <a:r>
              <a:rPr lang="en-US" altLang="zh-CN" sz="1400"/>
              <a:t>hbm</a:t>
            </a:r>
            <a:r>
              <a:rPr lang="zh-CN" altLang="en-US" sz="1400"/>
              <a:t>文件  </a:t>
            </a:r>
            <a:r>
              <a:rPr lang="en-US" altLang="zh-CN" sz="1400"/>
              <a:t>(Test.hbm.xml)</a:t>
            </a:r>
          </a:p>
          <a:p>
            <a:r>
              <a:rPr lang="en-US" altLang="zh-CN" sz="1400"/>
              <a:t>	  config.addClass(cn.itcast.hibernate.api.Test.class);</a:t>
            </a:r>
          </a:p>
          <a:p>
            <a:r>
              <a:rPr lang="en-US" altLang="zh-CN" sz="1400"/>
              <a:t>	  // 3. </a:t>
            </a:r>
            <a:r>
              <a:rPr lang="zh-CN" altLang="en-US" sz="1400"/>
              <a:t>根据配置生成表</a:t>
            </a:r>
          </a:p>
          <a:p>
            <a:r>
              <a:rPr lang="zh-CN" altLang="en-US" sz="1400"/>
              <a:t>	  </a:t>
            </a:r>
            <a:r>
              <a:rPr lang="en-US" altLang="zh-CN" sz="1400"/>
              <a:t>SchemaExport schema = new SchemaExport(config);</a:t>
            </a:r>
          </a:p>
          <a:p>
            <a:r>
              <a:rPr lang="en-US" altLang="zh-CN" sz="1400"/>
              <a:t>	  schema.create(true, true);</a:t>
            </a:r>
          </a:p>
          <a:p>
            <a:r>
              <a:rPr lang="en-US" altLang="zh-CN" sz="1400"/>
              <a:t>	  // 4. </a:t>
            </a:r>
            <a:r>
              <a:rPr lang="zh-CN" altLang="en-US" sz="1400"/>
              <a:t>构建</a:t>
            </a:r>
            <a:r>
              <a:rPr lang="en-US" altLang="zh-CN" sz="1400"/>
              <a:t>SessionFactory</a:t>
            </a:r>
            <a:r>
              <a:rPr lang="zh-CN" altLang="en-US" sz="1400"/>
              <a:t>对象</a:t>
            </a:r>
          </a:p>
          <a:p>
            <a:r>
              <a:rPr lang="zh-CN" altLang="en-US" sz="1400"/>
              <a:t>	  </a:t>
            </a:r>
            <a:r>
              <a:rPr lang="en-US" altLang="zh-CN" sz="1400"/>
              <a:t>SessionFactory factory = config.buildSessionFactory();</a:t>
            </a:r>
          </a:p>
          <a:p>
            <a:r>
              <a:rPr lang="en-US" altLang="zh-CN" sz="1400"/>
              <a:t>	  Session session = factory.openSession();         // 5. </a:t>
            </a:r>
            <a:r>
              <a:rPr lang="zh-CN" altLang="en-US" sz="1400"/>
              <a:t>建立连接</a:t>
            </a:r>
          </a:p>
          <a:p>
            <a:r>
              <a:rPr lang="zh-CN" altLang="en-US" sz="1400"/>
              <a:t>	  </a:t>
            </a:r>
            <a:r>
              <a:rPr lang="en-US" altLang="zh-CN" sz="1400"/>
              <a:t>Transaction tran = session.beginTransaction(); // 6. </a:t>
            </a:r>
            <a:r>
              <a:rPr lang="zh-CN" altLang="en-US" sz="1400"/>
              <a:t>开启事务</a:t>
            </a:r>
          </a:p>
          <a:p>
            <a:r>
              <a:rPr lang="zh-CN" altLang="en-US" sz="1400"/>
              <a:t>	  </a:t>
            </a:r>
            <a:r>
              <a:rPr lang="en-US" altLang="zh-CN" sz="1400"/>
              <a:t>Test t = new Test();</a:t>
            </a:r>
          </a:p>
          <a:p>
            <a:r>
              <a:rPr lang="en-US" altLang="zh-CN" sz="1400"/>
              <a:t>	  t.setName("test hibbernate");</a:t>
            </a:r>
          </a:p>
          <a:p>
            <a:r>
              <a:rPr lang="en-US" altLang="zh-CN" sz="1400"/>
              <a:t>	  session.save(t);</a:t>
            </a:r>
          </a:p>
          <a:p>
            <a:r>
              <a:rPr lang="en-US" altLang="zh-CN" sz="1400"/>
              <a:t>	  tran.commit(); 	// 7. </a:t>
            </a:r>
            <a:r>
              <a:rPr lang="zh-CN" altLang="en-US" sz="1400"/>
              <a:t>提交事务</a:t>
            </a:r>
          </a:p>
          <a:p>
            <a:r>
              <a:rPr lang="zh-CN" altLang="en-US" sz="1400"/>
              <a:t>	  </a:t>
            </a:r>
            <a:r>
              <a:rPr lang="en-US" altLang="zh-CN" sz="1400"/>
              <a:t>session.close();	// 8. </a:t>
            </a:r>
            <a:r>
              <a:rPr lang="zh-CN" altLang="en-US" sz="1400"/>
              <a:t>关闭会话</a:t>
            </a:r>
          </a:p>
          <a:p>
            <a:r>
              <a:rPr lang="en-US" altLang="zh-CN" sz="1400"/>
              <a:t>}</a:t>
            </a:r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Hibernate3</a:t>
            </a:r>
            <a:r>
              <a:rPr lang="zh-CN" altLang="en-US" smtClean="0"/>
              <a:t>主键生成策略</a:t>
            </a:r>
          </a:p>
        </p:txBody>
      </p:sp>
      <p:graphicFrame>
        <p:nvGraphicFramePr>
          <p:cNvPr id="782497" name="Group 161"/>
          <p:cNvGraphicFramePr>
            <a:graphicFrameLocks noGrp="1"/>
          </p:cNvGraphicFramePr>
          <p:nvPr>
            <p:ph sz="half" idx="2"/>
          </p:nvPr>
        </p:nvGraphicFramePr>
        <p:xfrm>
          <a:off x="755650" y="1844675"/>
          <a:ext cx="7920038" cy="4465447"/>
        </p:xfrm>
        <a:graphic>
          <a:graphicData uri="http://schemas.openxmlformats.org/drawingml/2006/table">
            <a:tbl>
              <a:tblPr/>
              <a:tblGrid>
                <a:gridCol w="1079500"/>
                <a:gridCol w="2881313"/>
                <a:gridCol w="3959225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identity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采用数据库生成的主键，用于为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long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short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类型生成唯一标识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Oracle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不支持自增字段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&lt;id name="id" column="id" type="long"&gt;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&lt;generator class="identity"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&lt;/id&gt;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sequence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DB2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Oracle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均支持的序列，用于为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long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short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或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int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生成唯一标识。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需要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oracle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创建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sequence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&lt;id name="id" column="id" type="long"&gt;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&lt;generator class="sequence"&gt;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&lt;param name="sequence"&gt;seq_name&lt;/param&gt;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&lt;/generator&gt;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&lt;/id&gt;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native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根据底层数据库的能力，从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identity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sequence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hilo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中选择一个，灵活性更强。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&lt;id name="id" column="id"&gt;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&lt;generator class="native"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&lt;/id&gt;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increment</a:t>
                      </a:r>
                      <a:endParaRPr kumimoji="0" lang="zh-CN" altLang="en-US" sz="12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个是由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Hibernate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在内存中生成主键，每次增量为</a:t>
                      </a: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，不依赖于底层的数据库，因此所有的数据库都可以使用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&lt;id name="id" column="id"&gt;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&lt;generator class="increment"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&lt;/id&gt;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uuid.hex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使用一个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128-bit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的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UUID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算法生成字符串类型的标识符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&lt;id name="id" column="id"&gt;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&lt;generator class="uuid.hex" /&gt;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&lt;/id&gt;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uuid.string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hibernate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会算出一个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位的值插入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映射数据类型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16113"/>
            <a:ext cx="6767513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映射数据类型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16113"/>
            <a:ext cx="65532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映射数据类型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046288"/>
            <a:ext cx="7561262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1. </a:t>
            </a:r>
            <a:r>
              <a:rPr lang="zh-CN" altLang="en-US" sz="1800"/>
              <a:t>在实际开发中需要在</a:t>
            </a:r>
            <a:r>
              <a:rPr lang="en-US" altLang="zh-CN" sz="1800"/>
              <a:t>hbm</a:t>
            </a:r>
            <a:r>
              <a:rPr lang="zh-CN" altLang="en-US" sz="1800"/>
              <a:t>文件中使用的</a:t>
            </a:r>
            <a:r>
              <a:rPr lang="en-US" altLang="zh-CN" sz="1800"/>
              <a:t>type</a:t>
            </a:r>
            <a:r>
              <a:rPr lang="zh-CN" altLang="en-US" sz="1800"/>
              <a:t>属性值是指定的类型。那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    么指定的类型一般的是基于</a:t>
            </a:r>
            <a:r>
              <a:rPr lang="en-US" altLang="zh-CN" sz="1800"/>
              <a:t>hibernate</a:t>
            </a:r>
            <a:r>
              <a:rPr lang="zh-CN" altLang="en-US" sz="1800"/>
              <a:t>的类型。</a:t>
            </a:r>
          </a:p>
          <a:p>
            <a:pPr>
              <a:spcBef>
                <a:spcPct val="50000"/>
              </a:spcBef>
            </a:pPr>
            <a:r>
              <a:rPr lang="en-US" altLang="zh-CN" sz="1800"/>
              <a:t>2. </a:t>
            </a:r>
            <a:r>
              <a:rPr lang="zh-CN" altLang="en-US" sz="1800"/>
              <a:t>当然在实际过程中也可以在</a:t>
            </a:r>
            <a:r>
              <a:rPr lang="en-US" altLang="zh-CN" sz="1800"/>
              <a:t>hbm</a:t>
            </a:r>
            <a:r>
              <a:rPr lang="zh-CN" altLang="en-US" sz="1800"/>
              <a:t>文件中指定</a:t>
            </a:r>
            <a:r>
              <a:rPr lang="en-US" altLang="zh-CN" sz="1800"/>
              <a:t>java</a:t>
            </a:r>
            <a:r>
              <a:rPr lang="zh-CN" altLang="en-US" sz="1800"/>
              <a:t>类型。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映射数据类型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827088" y="3500438"/>
            <a:ext cx="7848600" cy="2592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/>
              <a:t>&lt;hibernate-mapping&gt;</a:t>
            </a:r>
          </a:p>
          <a:p>
            <a:r>
              <a:rPr lang="en-US" altLang="zh-CN" sz="1400"/>
              <a:t>    &lt;class name="cn.itcast.hibernate.datatype.DataType" table="datatype"&gt;</a:t>
            </a:r>
          </a:p>
          <a:p>
            <a:r>
              <a:rPr lang="en-US" altLang="zh-CN" sz="1400"/>
              <a:t>     &lt;id name="id" column="id" type="</a:t>
            </a:r>
            <a:r>
              <a:rPr lang="en-US" altLang="zh-CN" sz="1400" b="1">
                <a:solidFill>
                  <a:srgbClr val="FF3300"/>
                </a:solidFill>
              </a:rPr>
              <a:t>long</a:t>
            </a:r>
            <a:r>
              <a:rPr lang="en-US" altLang="zh-CN" sz="1400"/>
              <a:t>"&gt;</a:t>
            </a:r>
          </a:p>
          <a:p>
            <a:r>
              <a:rPr lang="en-US" altLang="zh-CN" sz="1400"/>
              <a:t>       &lt;generator class="increment"&gt;&lt;/generator&gt;</a:t>
            </a:r>
          </a:p>
          <a:p>
            <a:r>
              <a:rPr lang="en-US" altLang="zh-CN" sz="1400"/>
              <a:t>     &lt;/id&gt;</a:t>
            </a:r>
          </a:p>
          <a:p>
            <a:r>
              <a:rPr lang="en-US" altLang="zh-CN" sz="1400"/>
              <a:t>     &lt;property name="tag" column="tag" type="</a:t>
            </a:r>
            <a:r>
              <a:rPr lang="en-US" altLang="zh-CN" sz="1400" b="1">
                <a:solidFill>
                  <a:srgbClr val="FF3300"/>
                </a:solidFill>
              </a:rPr>
              <a:t>boolean</a:t>
            </a:r>
            <a:r>
              <a:rPr lang="en-US" altLang="zh-CN" sz="1400"/>
              <a:t>"&gt;&lt;/property&gt;</a:t>
            </a:r>
          </a:p>
          <a:p>
            <a:r>
              <a:rPr lang="en-US" altLang="zh-CN" sz="1400"/>
              <a:t>     &lt;property name="createDate" column="createDate" type="</a:t>
            </a:r>
            <a:r>
              <a:rPr lang="en-US" altLang="zh-CN" sz="1400" b="1">
                <a:solidFill>
                  <a:srgbClr val="FF3300"/>
                </a:solidFill>
              </a:rPr>
              <a:t>date</a:t>
            </a:r>
            <a:r>
              <a:rPr lang="en-US" altLang="zh-CN" sz="1400"/>
              <a:t>"&gt;&lt;/property&gt;</a:t>
            </a:r>
          </a:p>
          <a:p>
            <a:r>
              <a:rPr lang="en-US" altLang="zh-CN" sz="1400"/>
              <a:t>     &lt;property name="vip" column="vip" type="</a:t>
            </a:r>
            <a:r>
              <a:rPr lang="en-US" altLang="zh-CN" sz="1400" b="1">
                <a:solidFill>
                  <a:srgbClr val="FF3300"/>
                </a:solidFill>
              </a:rPr>
              <a:t>character</a:t>
            </a:r>
            <a:r>
              <a:rPr lang="en-US" altLang="zh-CN" sz="1400"/>
              <a:t>"&gt;&lt;/property&gt;</a:t>
            </a:r>
          </a:p>
          <a:p>
            <a:r>
              <a:rPr lang="en-US" altLang="zh-CN" sz="1400"/>
              <a:t>     &lt;property name="logTime" column="logTime" type="</a:t>
            </a:r>
            <a:r>
              <a:rPr lang="en-US" altLang="zh-CN" sz="1400" b="1">
                <a:solidFill>
                  <a:srgbClr val="FF3300"/>
                </a:solidFill>
              </a:rPr>
              <a:t>timestamp</a:t>
            </a:r>
            <a:r>
              <a:rPr lang="en-US" altLang="zh-CN" sz="1400"/>
              <a:t>"&gt;&lt;/property&gt;</a:t>
            </a:r>
          </a:p>
          <a:p>
            <a:r>
              <a:rPr lang="en-US" altLang="zh-CN" sz="1400"/>
              <a:t>     &lt;property name="description" column="description" type="</a:t>
            </a:r>
            <a:r>
              <a:rPr lang="en-US" altLang="zh-CN" sz="1400" b="1">
                <a:solidFill>
                  <a:srgbClr val="FF3300"/>
                </a:solidFill>
              </a:rPr>
              <a:t>binary</a:t>
            </a:r>
            <a:r>
              <a:rPr lang="en-US" altLang="zh-CN" sz="1400"/>
              <a:t>"&gt;&lt;/property&gt;</a:t>
            </a:r>
          </a:p>
          <a:p>
            <a:r>
              <a:rPr lang="en-US" altLang="zh-CN" sz="1400"/>
              <a:t>  &lt;/class&gt;</a:t>
            </a:r>
          </a:p>
          <a:p>
            <a:r>
              <a:rPr lang="en-US" altLang="zh-CN" sz="1400"/>
              <a:t>&lt;/hibernate-mapping&gt;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827088" y="1989138"/>
            <a:ext cx="7848600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/>
              <a:t>public class DataType {</a:t>
            </a:r>
          </a:p>
          <a:p>
            <a:r>
              <a:rPr lang="en-US" altLang="zh-CN" sz="1400"/>
              <a:t>    private </a:t>
            </a:r>
            <a:r>
              <a:rPr lang="en-US" altLang="zh-CN" sz="1400" b="1">
                <a:solidFill>
                  <a:srgbClr val="FF3300"/>
                </a:solidFill>
              </a:rPr>
              <a:t>long id</a:t>
            </a:r>
            <a:r>
              <a:rPr lang="en-US" altLang="zh-CN" sz="1400"/>
              <a:t>;        private </a:t>
            </a:r>
            <a:r>
              <a:rPr lang="en-US" altLang="zh-CN" sz="1400" b="1">
                <a:solidFill>
                  <a:srgbClr val="FF3300"/>
                </a:solidFill>
              </a:rPr>
              <a:t>boolean tag</a:t>
            </a:r>
            <a:r>
              <a:rPr lang="en-US" altLang="zh-CN" sz="1400"/>
              <a:t>;              private </a:t>
            </a:r>
            <a:r>
              <a:rPr lang="en-US" altLang="zh-CN" sz="1400" b="1">
                <a:solidFill>
                  <a:srgbClr val="FF3300"/>
                </a:solidFill>
              </a:rPr>
              <a:t>Date createDate</a:t>
            </a:r>
            <a:r>
              <a:rPr lang="en-US" altLang="zh-CN" sz="1400"/>
              <a:t>;</a:t>
            </a:r>
          </a:p>
          <a:p>
            <a:r>
              <a:rPr lang="en-US" altLang="zh-CN" sz="1400"/>
              <a:t>    private </a:t>
            </a:r>
            <a:r>
              <a:rPr lang="en-US" altLang="zh-CN" sz="1400" b="1">
                <a:solidFill>
                  <a:srgbClr val="FF3300"/>
                </a:solidFill>
              </a:rPr>
              <a:t>char vip</a:t>
            </a:r>
            <a:r>
              <a:rPr lang="en-US" altLang="zh-CN" sz="1400"/>
              <a:t>;      private </a:t>
            </a:r>
            <a:r>
              <a:rPr lang="en-US" altLang="zh-CN" sz="1400" b="1">
                <a:solidFill>
                  <a:srgbClr val="FF3300"/>
                </a:solidFill>
              </a:rPr>
              <a:t>Timestamp logTime</a:t>
            </a:r>
            <a:r>
              <a:rPr lang="en-US" altLang="zh-CN" sz="1400"/>
              <a:t>;   private </a:t>
            </a:r>
            <a:r>
              <a:rPr lang="en-US" altLang="zh-CN" sz="1400" b="1">
                <a:solidFill>
                  <a:srgbClr val="FF3300"/>
                </a:solidFill>
              </a:rPr>
              <a:t>byte[] description</a:t>
            </a:r>
            <a:r>
              <a:rPr lang="en-US" altLang="zh-CN" sz="1400"/>
              <a:t>;</a:t>
            </a:r>
          </a:p>
          <a:p>
            <a:r>
              <a:rPr lang="zh-CN" altLang="en-US" sz="1400"/>
              <a:t>    </a:t>
            </a:r>
            <a:r>
              <a:rPr lang="en-US" altLang="zh-CN" sz="1400"/>
              <a:t>….</a:t>
            </a:r>
          </a:p>
          <a:p>
            <a:r>
              <a:rPr lang="zh-CN" altLang="en-US" sz="1400"/>
              <a:t>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Hibernate3</a:t>
            </a:r>
            <a:r>
              <a:rPr lang="zh-CN" altLang="en-US" smtClean="0"/>
              <a:t>映射数据类型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696200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800" smtClean="0"/>
              <a:t>流类型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FileInputStream in = new FileInputStream(new File("</a:t>
            </a:r>
            <a:r>
              <a:rPr lang="zh-CN" altLang="en-US" sz="1800" smtClean="0"/>
              <a:t>测试文档</a:t>
            </a:r>
            <a:r>
              <a:rPr lang="en-US" altLang="zh-CN" sz="1800" smtClean="0"/>
              <a:t>.txt"));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/>
              <a:t>	 </a:t>
            </a:r>
            <a:r>
              <a:rPr lang="en-US" altLang="zh-CN" sz="1800" smtClean="0">
                <a:solidFill>
                  <a:srgbClr val="FF3300"/>
                </a:solidFill>
              </a:rPr>
              <a:t>int length = in.available();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/>
              <a:t>	 byte[] b = </a:t>
            </a:r>
            <a:r>
              <a:rPr lang="en-US" altLang="zh-CN" sz="1800" smtClean="0">
                <a:solidFill>
                  <a:srgbClr val="FF3300"/>
                </a:solidFill>
              </a:rPr>
              <a:t>new byte[length];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/>
              <a:t>	 in.read(b);</a:t>
            </a:r>
            <a:endParaRPr lang="zh-CN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1800" smtClean="0"/>
              <a:t>时间戳类型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new Timestamp(System.currentTimeMillis())</a:t>
            </a:r>
            <a:endParaRPr lang="zh-CN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1800" smtClean="0"/>
              <a:t>查询的排序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session.createQuery("from DataType as d order by d.id asc");</a:t>
            </a:r>
            <a:endParaRPr lang="zh-CN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1800" smtClean="0"/>
              <a:t>分页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b="1" smtClean="0">
                <a:solidFill>
                  <a:srgbClr val="FF3300"/>
                </a:solidFill>
              </a:rPr>
              <a:t>query.setFirstResult(2);</a:t>
            </a:r>
            <a:r>
              <a:rPr lang="en-US" altLang="zh-CN" sz="1800" smtClean="0"/>
              <a:t>      </a:t>
            </a:r>
            <a:r>
              <a:rPr lang="en-US" altLang="zh-CN" sz="1800" b="1" smtClean="0">
                <a:solidFill>
                  <a:srgbClr val="FF3300"/>
                </a:solidFill>
              </a:rPr>
              <a:t>query.setMaxResults(2);</a:t>
            </a:r>
            <a:endParaRPr lang="zh-CN" altLang="en-US" sz="1800" b="1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smtClean="0"/>
              <a:t>方法比较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list()/iterator()</a:t>
            </a:r>
            <a:r>
              <a:rPr lang="zh-CN" altLang="en-US" sz="1800" smtClean="0"/>
              <a:t>的区别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55650" y="1989138"/>
          <a:ext cx="7696200" cy="6236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0"/>
              </a:tblGrid>
              <a:tr h="370840">
                <a:tc>
                  <a:txBody>
                    <a:bodyPr/>
                    <a:lstStyle/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List users = new </a:t>
                      </a:r>
                      <a:r>
                        <a:rPr lang="en-US" altLang="zh-CN" dirty="0" err="1" smtClean="0"/>
                        <a:t>ArrayList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User </a:t>
                      </a:r>
                      <a:r>
                        <a:rPr lang="en-US" altLang="zh-CN" dirty="0" err="1" smtClean="0"/>
                        <a:t>user</a:t>
                      </a:r>
                      <a:r>
                        <a:rPr lang="en-US" altLang="zh-CN" dirty="0" smtClean="0"/>
                        <a:t> 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try {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Connection </a:t>
                      </a:r>
                      <a:r>
                        <a:rPr lang="en-US" altLang="zh-CN" dirty="0" err="1" smtClean="0"/>
                        <a:t>conn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DBUtil.getConnection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Statement </a:t>
                      </a:r>
                      <a:r>
                        <a:rPr lang="en-US" altLang="zh-CN" dirty="0" err="1" smtClean="0"/>
                        <a:t>statement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conn.createStatement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ResultSet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resultSet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statement.executeQuery</a:t>
                      </a:r>
                      <a:r>
                        <a:rPr lang="en-US" altLang="zh-CN" dirty="0" smtClean="0"/>
                        <a:t>("select * from users ");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while(</a:t>
                      </a:r>
                      <a:r>
                        <a:rPr lang="en-US" altLang="zh-CN" dirty="0" err="1" smtClean="0"/>
                        <a:t>resultSet.next</a:t>
                      </a:r>
                      <a:r>
                        <a:rPr lang="en-US" altLang="zh-CN" dirty="0" smtClean="0"/>
                        <a:t>()){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    user = new User();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user.setId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resultSet.getInt</a:t>
                      </a:r>
                      <a:r>
                        <a:rPr lang="en-US" altLang="zh-CN" dirty="0" smtClean="0"/>
                        <a:t>(1));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    //</a:t>
                      </a:r>
                      <a:r>
                        <a:rPr lang="zh-CN" altLang="en-US" dirty="0" smtClean="0"/>
                        <a:t>省略其他赋值方法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zh-CN" altLang="en-US" dirty="0" smtClean="0"/>
                        <a:t>        </a:t>
                      </a:r>
                      <a:r>
                        <a:rPr lang="en-US" altLang="zh-CN" dirty="0" smtClean="0"/>
                        <a:t>...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    </a:t>
                      </a:r>
                      <a:r>
                        <a:rPr lang="en-US" altLang="zh-CN" dirty="0" err="1" smtClean="0"/>
                        <a:t>users.add</a:t>
                      </a:r>
                      <a:r>
                        <a:rPr lang="en-US" altLang="zh-CN" dirty="0" smtClean="0"/>
                        <a:t>(User);    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}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statement.close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conn.close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} catch (Exception e) {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e.printStackTrace</a:t>
                      </a:r>
                      <a:r>
                        <a:rPr lang="en-US" altLang="zh-CN" dirty="0" smtClean="0"/>
                        <a:t>();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dirty="0" smtClean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smtClean="0"/>
              <a:t>Hibernate3</a:t>
            </a:r>
            <a:r>
              <a:rPr lang="en-US" altLang="zh-CN" sz="2900" smtClean="0"/>
              <a:t>运行</a:t>
            </a:r>
            <a:r>
              <a:rPr lang="zh-CN" altLang="en-US" sz="2900" smtClean="0"/>
              <a:t>原理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3900"/>
            <a:ext cx="7696200" cy="4098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的运行过程如下：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、应用程序先调用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Configuration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类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该类读取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配置文件及映射文件中的信息，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、并用这些信息生成一个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SessionFactory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、然后从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SessionFactory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对象生成一个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、并用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对象生成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Transaction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、可通过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对象的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get(),load(),save(),update(),delete()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     和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saveOrUpdate()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等方法对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PO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进行加载、保存、更新、删除、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     等操作；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、在查询的情况下，可通过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Session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对象生成一个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Query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对象，然后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     利用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Query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对象执行查询操作；如果没有异常，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Transaction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对象将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     提交这些操作到数据库中。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smtClean="0"/>
              <a:t>Hibernate3</a:t>
            </a:r>
            <a:r>
              <a:rPr lang="en-US" altLang="zh-CN" sz="2900" smtClean="0"/>
              <a:t>运行</a:t>
            </a:r>
            <a:r>
              <a:rPr lang="zh-CN" altLang="en-US" sz="2900" smtClean="0"/>
              <a:t>原理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038350"/>
            <a:ext cx="6913563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smtClean="0"/>
              <a:t>Hibernate3</a:t>
            </a:r>
            <a:r>
              <a:rPr lang="en-US" altLang="zh-CN" sz="2900" smtClean="0"/>
              <a:t>新手</a:t>
            </a:r>
            <a:r>
              <a:rPr lang="zh-CN" altLang="en-US" sz="2900" smtClean="0"/>
              <a:t>容易犯错的地方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84213" y="2060575"/>
            <a:ext cx="813593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1200"/>
              <a:t>1.  </a:t>
            </a:r>
            <a:r>
              <a:rPr lang="zh-CN" altLang="en-US" sz="1200"/>
              <a:t>错误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1200"/>
              <a:t>      </a:t>
            </a:r>
            <a:r>
              <a:rPr lang="en-US" altLang="zh-CN" sz="1200"/>
              <a:t>hibernate.cfg.xml</a:t>
            </a:r>
            <a:r>
              <a:rPr lang="zh-CN" altLang="en-US" sz="1200"/>
              <a:t>报错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200"/>
              <a:t>      </a:t>
            </a:r>
            <a:r>
              <a:rPr lang="en-US" altLang="zh-CN" sz="1200" b="1"/>
              <a:t>No suitable driver found for 12jdbc:mysql://localhost:3306/hibernate</a:t>
            </a:r>
            <a:endParaRPr lang="zh-CN" altLang="en-US" sz="1200" b="1"/>
          </a:p>
          <a:p>
            <a:pPr marL="457200" indent="-457200">
              <a:spcBef>
                <a:spcPct val="50000"/>
              </a:spcBef>
            </a:pPr>
            <a:r>
              <a:rPr lang="en-US" altLang="zh-CN" sz="1200"/>
              <a:t>2.  </a:t>
            </a:r>
            <a:r>
              <a:rPr lang="zh-CN" altLang="en-US" sz="1200"/>
              <a:t>错误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1200"/>
              <a:t>     </a:t>
            </a:r>
            <a:r>
              <a:rPr lang="en-US" altLang="zh-CN" sz="1200" b="1"/>
              <a:t>cn.itcast.hibernate.apis.HibernateTest is not mapped </a:t>
            </a:r>
            <a:endParaRPr lang="zh-CN" altLang="en-US" sz="1200" b="1"/>
          </a:p>
          <a:p>
            <a:pPr marL="457200" indent="-457200">
              <a:spcBef>
                <a:spcPct val="50000"/>
              </a:spcBef>
            </a:pPr>
            <a:r>
              <a:rPr lang="en-US" altLang="zh-CN" sz="1200"/>
              <a:t>3.  </a:t>
            </a:r>
            <a:r>
              <a:rPr lang="zh-CN" altLang="en-US" sz="1200"/>
              <a:t>错误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1200" b="1"/>
              <a:t>     </a:t>
            </a:r>
            <a:r>
              <a:rPr lang="en-US" altLang="zh-CN" sz="1200" b="1"/>
              <a:t>Could not determine type for: String, at table: hibernate_test, for columns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200"/>
              <a:t>4.  </a:t>
            </a:r>
            <a:r>
              <a:rPr lang="zh-CN" altLang="en-US" sz="1200"/>
              <a:t>错误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sz="1200"/>
              <a:t>     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1200"/>
              <a:t>5.  </a:t>
            </a:r>
            <a:r>
              <a:rPr lang="zh-CN" altLang="en-US" sz="1200"/>
              <a:t>错误</a:t>
            </a:r>
          </a:p>
          <a:p>
            <a:pPr marL="457200" indent="-457200">
              <a:spcBef>
                <a:spcPct val="50000"/>
              </a:spcBef>
            </a:pPr>
            <a:endParaRPr lang="zh-CN" altLang="en-US" sz="1200"/>
          </a:p>
          <a:p>
            <a:pPr marL="457200" indent="-457200">
              <a:spcBef>
                <a:spcPct val="50000"/>
              </a:spcBef>
            </a:pPr>
            <a:r>
              <a:rPr lang="en-US" altLang="zh-CN" sz="1200"/>
              <a:t>6.  </a:t>
            </a:r>
            <a:r>
              <a:rPr lang="zh-CN" altLang="en-US" sz="1200"/>
              <a:t>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smtClean="0"/>
              <a:t>Hibernate3</a:t>
            </a:r>
            <a:r>
              <a:rPr lang="en-US" altLang="zh-CN" sz="2900" smtClean="0"/>
              <a:t>练习</a:t>
            </a:r>
            <a:endParaRPr lang="zh-CN" altLang="en-US" sz="2900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4213" y="2060575"/>
            <a:ext cx="7775575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1. </a:t>
            </a:r>
            <a:r>
              <a:rPr lang="zh-CN" altLang="en-US" sz="1600" b="1"/>
              <a:t>练习：</a:t>
            </a:r>
            <a:r>
              <a:rPr lang="en-US" altLang="zh-CN" sz="1600" b="1"/>
              <a:t>session</a:t>
            </a:r>
            <a:r>
              <a:rPr lang="zh-CN" altLang="en-US" sz="1600" b="1"/>
              <a:t>的</a:t>
            </a:r>
            <a:r>
              <a:rPr lang="en-US" altLang="zh-CN" sz="1600" b="1"/>
              <a:t>get()</a:t>
            </a:r>
            <a:r>
              <a:rPr lang="zh-CN" altLang="en-US" sz="1600" b="1"/>
              <a:t>和</a:t>
            </a:r>
            <a:r>
              <a:rPr lang="en-US" altLang="zh-CN" sz="1600" b="1"/>
              <a:t>load()</a:t>
            </a:r>
            <a:r>
              <a:rPr lang="zh-CN" altLang="en-US" sz="1600" b="1"/>
              <a:t>有什么区别</a:t>
            </a:r>
            <a:r>
              <a:rPr lang="en-US" altLang="zh-CN" sz="1600" b="1"/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sz="1800"/>
              <a:t>    </a:t>
            </a:r>
            <a:r>
              <a:rPr lang="en-US" altLang="zh-CN" sz="1400"/>
              <a:t># get()</a:t>
            </a:r>
            <a:r>
              <a:rPr lang="zh-CN" altLang="en-US" sz="1400"/>
              <a:t>如果没有找到持久化类返回</a:t>
            </a:r>
            <a:r>
              <a:rPr lang="en-US" altLang="zh-CN" sz="1400"/>
              <a:t>null</a:t>
            </a:r>
            <a:r>
              <a:rPr lang="zh-CN" altLang="en-US" sz="1400"/>
              <a:t>，有可能导致空指针异常。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     </a:t>
            </a:r>
            <a:r>
              <a:rPr lang="en-US" altLang="zh-CN" sz="1400"/>
              <a:t># load()</a:t>
            </a:r>
            <a:r>
              <a:rPr lang="zh-CN" altLang="en-US" sz="1400"/>
              <a:t>如果没有找到持久化类直接抛出异常。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     </a:t>
            </a:r>
            <a:r>
              <a:rPr lang="en-US" altLang="zh-CN" sz="1400"/>
              <a:t># get()</a:t>
            </a:r>
            <a:r>
              <a:rPr lang="zh-CN" altLang="en-US" sz="1400"/>
              <a:t>是直接加载数据，</a:t>
            </a:r>
            <a:r>
              <a:rPr lang="en-US" altLang="zh-CN" sz="1400"/>
              <a:t>load()</a:t>
            </a:r>
            <a:r>
              <a:rPr lang="zh-CN" altLang="en-US" sz="1400"/>
              <a:t>是延迟加载，当使用被加载数据的时候才发送</a:t>
            </a:r>
            <a:r>
              <a:rPr lang="en-US" altLang="zh-CN" sz="1400"/>
              <a:t>SQL</a:t>
            </a:r>
            <a:r>
              <a:rPr lang="zh-CN" altLang="en-US" sz="140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简而言之：</a:t>
            </a:r>
            <a:r>
              <a:rPr lang="en-US" altLang="zh-CN" sz="1400"/>
              <a:t>Hibernate</a:t>
            </a:r>
            <a:r>
              <a:rPr lang="zh-CN" altLang="en-US" sz="1400"/>
              <a:t>对于</a:t>
            </a:r>
            <a:r>
              <a:rPr lang="en-US" altLang="zh-CN" sz="1400"/>
              <a:t>load()</a:t>
            </a:r>
            <a:r>
              <a:rPr lang="zh-CN" altLang="en-US" sz="1400"/>
              <a:t>认为数据库一定存在，因此可以放心的使用代理进行延迟加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载，如果使用中发现了问题，那么只能抛出异常。而对于</a:t>
            </a:r>
            <a:r>
              <a:rPr lang="en-US" altLang="zh-CN" sz="1400"/>
              <a:t>get</a:t>
            </a:r>
            <a:r>
              <a:rPr lang="zh-CN" altLang="en-US" sz="1400"/>
              <a:t>方法一定要获取真实的数据，否则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返回</a:t>
            </a:r>
            <a:r>
              <a:rPr lang="en-US" altLang="zh-CN" sz="1400"/>
              <a:t>null</a:t>
            </a:r>
            <a:r>
              <a:rPr lang="zh-CN" altLang="en-US" sz="1400"/>
              <a:t>。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55650" y="4437063"/>
            <a:ext cx="7920038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/>
              <a:t>DataType dataType1 = (DataType) session.</a:t>
            </a:r>
            <a:r>
              <a:rPr lang="en-US" altLang="zh-CN" sz="1400" b="1">
                <a:solidFill>
                  <a:srgbClr val="FF3300"/>
                </a:solidFill>
              </a:rPr>
              <a:t>load</a:t>
            </a:r>
            <a:r>
              <a:rPr lang="en-US" altLang="zh-CN" sz="1400"/>
              <a:t>(DataType.class, new Long(1));</a:t>
            </a:r>
          </a:p>
          <a:p>
            <a:r>
              <a:rPr lang="en-US" altLang="zh-CN" sz="1400"/>
              <a:t>DataType dataType2 = (DataType) session.</a:t>
            </a:r>
            <a:r>
              <a:rPr lang="en-US" altLang="zh-CN" sz="1400" b="1">
                <a:solidFill>
                  <a:srgbClr val="FF3300"/>
                </a:solidFill>
              </a:rPr>
              <a:t>load</a:t>
            </a:r>
            <a:r>
              <a:rPr lang="en-US" altLang="zh-CN" sz="1400"/>
              <a:t>(DataType.class, new Long(1));</a:t>
            </a:r>
          </a:p>
          <a:p>
            <a:r>
              <a:rPr lang="en-US" altLang="zh-CN" sz="1400"/>
              <a:t>System.out.println(dataType1);   </a:t>
            </a:r>
            <a:r>
              <a:rPr lang="en-US" altLang="zh-CN" sz="1400" b="1">
                <a:solidFill>
                  <a:srgbClr val="FF3300"/>
                </a:solidFill>
              </a:rPr>
              <a:t>// </a:t>
            </a:r>
            <a:r>
              <a:rPr lang="zh-CN" altLang="en-US" sz="1400" b="1">
                <a:solidFill>
                  <a:srgbClr val="FF3300"/>
                </a:solidFill>
              </a:rPr>
              <a:t>延迟加载，需要使用才发送</a:t>
            </a:r>
            <a:r>
              <a:rPr lang="en-US" altLang="zh-CN" sz="1400" b="1">
                <a:solidFill>
                  <a:srgbClr val="FF3300"/>
                </a:solidFill>
              </a:rPr>
              <a:t>SQL</a:t>
            </a:r>
            <a:r>
              <a:rPr lang="zh-CN" altLang="en-US" sz="1400" b="1">
                <a:solidFill>
                  <a:srgbClr val="FF3300"/>
                </a:solidFill>
              </a:rPr>
              <a:t>语句</a:t>
            </a:r>
          </a:p>
          <a:p>
            <a:r>
              <a:rPr lang="en-US" altLang="zh-CN" sz="1400"/>
              <a:t>System.out.println(dataType2);   </a:t>
            </a:r>
            <a:r>
              <a:rPr lang="en-US" altLang="zh-CN" sz="1400" b="1">
                <a:solidFill>
                  <a:srgbClr val="FF3300"/>
                </a:solidFill>
              </a:rPr>
              <a:t>// </a:t>
            </a:r>
            <a:r>
              <a:rPr lang="zh-CN" altLang="en-US" sz="1400" b="1">
                <a:solidFill>
                  <a:srgbClr val="FF3300"/>
                </a:solidFill>
              </a:rPr>
              <a:t>从一级缓存中获取持久化对象</a:t>
            </a:r>
          </a:p>
          <a:p>
            <a:r>
              <a:rPr lang="en-US" altLang="zh-CN" sz="1400"/>
              <a:t>System.out.println(dataType1 == dataType2);</a:t>
            </a:r>
          </a:p>
          <a:p>
            <a:r>
              <a:rPr lang="en-US" altLang="zh-CN" sz="1400"/>
              <a:t>session.getTransaction().commit();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smtClean="0"/>
              <a:t>Hibernate3</a:t>
            </a:r>
            <a:r>
              <a:rPr lang="en-US" altLang="zh-CN" sz="2900" smtClean="0"/>
              <a:t>练习</a:t>
            </a:r>
            <a:endParaRPr lang="zh-CN" altLang="en-US" sz="2900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84213" y="2060575"/>
            <a:ext cx="806450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1. </a:t>
            </a:r>
            <a:r>
              <a:rPr lang="zh-CN" altLang="en-US" sz="1600" b="1"/>
              <a:t>练习：</a:t>
            </a:r>
            <a:r>
              <a:rPr lang="en-US" altLang="zh-CN" sz="1600" b="1"/>
              <a:t>Query</a:t>
            </a:r>
            <a:r>
              <a:rPr lang="zh-CN" altLang="en-US" sz="1600" b="1"/>
              <a:t>对象在获取表的所有的数据的时候，使用</a:t>
            </a:r>
            <a:r>
              <a:rPr lang="en-US" altLang="zh-CN" sz="1600" b="1"/>
              <a:t>list()</a:t>
            </a:r>
            <a:r>
              <a:rPr lang="zh-CN" altLang="en-US" sz="1600" b="1"/>
              <a:t>和</a:t>
            </a:r>
            <a:r>
              <a:rPr lang="en-US" altLang="zh-CN" sz="1600" b="1"/>
              <a:t> iterator()</a:t>
            </a:r>
            <a:r>
              <a:rPr lang="zh-CN" altLang="en-US" sz="1600" b="1"/>
              <a:t>有什么   </a:t>
            </a:r>
          </a:p>
          <a:p>
            <a:pPr>
              <a:spcBef>
                <a:spcPct val="50000"/>
              </a:spcBef>
            </a:pPr>
            <a:r>
              <a:rPr lang="zh-CN" altLang="en-US" sz="1600" b="1"/>
              <a:t>             区别？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    </a:t>
            </a:r>
            <a:r>
              <a:rPr lang="en-US" altLang="zh-CN" sz="1400"/>
              <a:t># </a:t>
            </a:r>
            <a:r>
              <a:rPr lang="zh-CN" altLang="en-US" sz="1400"/>
              <a:t>编写代码的方式不同 </a:t>
            </a:r>
            <a:r>
              <a:rPr lang="en-US" altLang="zh-CN" sz="1400"/>
              <a:t>list()</a:t>
            </a:r>
            <a:r>
              <a:rPr lang="zh-CN" altLang="en-US" sz="1400"/>
              <a:t>和</a:t>
            </a:r>
            <a:r>
              <a:rPr lang="en-US" altLang="zh-CN" sz="1400"/>
              <a:t>iterator()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     </a:t>
            </a:r>
            <a:r>
              <a:rPr lang="en-US" altLang="zh-CN" sz="1400"/>
              <a:t># </a:t>
            </a:r>
            <a:r>
              <a:rPr lang="zh-CN" altLang="en-US" sz="1400"/>
              <a:t>底层发送的</a:t>
            </a:r>
            <a:r>
              <a:rPr lang="en-US" altLang="zh-CN" sz="1400"/>
              <a:t>SQL</a:t>
            </a:r>
            <a:r>
              <a:rPr lang="zh-CN" altLang="en-US" sz="1400"/>
              <a:t>语句不同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        </a:t>
            </a:r>
            <a:r>
              <a:rPr lang="en-US" altLang="zh-CN" sz="1400"/>
              <a:t>list()</a:t>
            </a:r>
            <a:r>
              <a:rPr lang="zh-CN" altLang="en-US" sz="1400"/>
              <a:t>直接一次性获取到所有持久化类的对象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        </a:t>
            </a:r>
            <a:r>
              <a:rPr lang="en-US" altLang="zh-CN" sz="1400"/>
              <a:t>iterator()</a:t>
            </a:r>
            <a:r>
              <a:rPr lang="zh-CN" altLang="en-US" sz="1400"/>
              <a:t>先获取的是所有的数据的</a:t>
            </a:r>
            <a:r>
              <a:rPr lang="en-US" altLang="zh-CN" sz="1400"/>
              <a:t>id</a:t>
            </a:r>
            <a:r>
              <a:rPr lang="zh-CN" altLang="en-US" sz="1400"/>
              <a:t>值。当真正的遍历使用数据的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        时候再发送</a:t>
            </a:r>
            <a:r>
              <a:rPr lang="en-US" altLang="zh-CN" sz="1400"/>
              <a:t>select</a:t>
            </a:r>
            <a:r>
              <a:rPr lang="zh-CN" altLang="en-US" sz="1400"/>
              <a:t>语句。因此该方法一定要处于</a:t>
            </a:r>
            <a:r>
              <a:rPr lang="en-US" altLang="zh-CN" sz="1400"/>
              <a:t>session</a:t>
            </a:r>
            <a:r>
              <a:rPr lang="zh-CN" altLang="en-US" sz="1400"/>
              <a:t>会话中。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     </a:t>
            </a:r>
            <a:r>
              <a:rPr lang="en-US" altLang="zh-CN" sz="1400"/>
              <a:t># list</a:t>
            </a:r>
            <a:r>
              <a:rPr lang="zh-CN" altLang="en-US" sz="1400"/>
              <a:t>发送的查询语句只有</a:t>
            </a:r>
            <a:r>
              <a:rPr lang="en-US" altLang="zh-CN" sz="1400"/>
              <a:t>1</a:t>
            </a:r>
            <a:r>
              <a:rPr lang="zh-CN" altLang="en-US" sz="1400"/>
              <a:t>条。</a:t>
            </a:r>
            <a:r>
              <a:rPr lang="en-US" altLang="zh-CN" sz="1400"/>
              <a:t>Iterator</a:t>
            </a:r>
            <a:r>
              <a:rPr lang="zh-CN" altLang="en-US" sz="1400"/>
              <a:t>发送多条查询语句，因此</a:t>
            </a:r>
          </a:p>
          <a:p>
            <a:pPr>
              <a:spcBef>
                <a:spcPct val="50000"/>
              </a:spcBef>
            </a:pPr>
            <a:r>
              <a:rPr lang="zh-CN" altLang="en-US" sz="1400"/>
              <a:t>        </a:t>
            </a:r>
            <a:r>
              <a:rPr lang="en-US" altLang="zh-CN" sz="1400"/>
              <a:t>iterator</a:t>
            </a:r>
            <a:r>
              <a:rPr lang="zh-CN" altLang="en-US" sz="1400"/>
              <a:t>的效率低下。懒汉式</a:t>
            </a:r>
            <a:r>
              <a:rPr lang="en-US" altLang="zh-CN" sz="1400"/>
              <a:t>(</a:t>
            </a:r>
            <a:r>
              <a:rPr lang="en-US" altLang="en-US" sz="1400"/>
              <a:t>iterator</a:t>
            </a:r>
            <a:r>
              <a:rPr lang="en-US" altLang="zh-CN" sz="1400"/>
              <a:t>)   </a:t>
            </a:r>
            <a:r>
              <a:rPr lang="zh-CN" altLang="en-US" sz="1400"/>
              <a:t>饿汉式</a:t>
            </a:r>
            <a:r>
              <a:rPr lang="en-US" altLang="zh-CN" sz="1400"/>
              <a:t>(list)</a:t>
            </a:r>
          </a:p>
          <a:p>
            <a:pPr>
              <a:spcBef>
                <a:spcPct val="50000"/>
              </a:spcBef>
            </a:pPr>
            <a:r>
              <a:rPr lang="en-US" altLang="zh-CN" sz="1600" b="1"/>
              <a:t>2. </a:t>
            </a:r>
            <a:r>
              <a:rPr lang="zh-CN" altLang="en-US" sz="1600" b="1"/>
              <a:t>练习：删除表中的所有数据？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smtClean="0"/>
              <a:t>Hibernate3</a:t>
            </a:r>
            <a:r>
              <a:rPr lang="en-US" altLang="zh-CN" sz="2900" smtClean="0"/>
              <a:t>练习</a:t>
            </a:r>
            <a:endParaRPr lang="zh-CN" altLang="en-US" sz="2900" smtClean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84213" y="2060575"/>
            <a:ext cx="77755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3. </a:t>
            </a:r>
            <a:r>
              <a:rPr lang="zh-CN" altLang="en-US" sz="1600" b="1"/>
              <a:t>练习：</a:t>
            </a:r>
            <a:r>
              <a:rPr lang="en-US" altLang="zh-CN" sz="1600" b="1"/>
              <a:t>list</a:t>
            </a:r>
            <a:r>
              <a:rPr lang="zh-CN" altLang="en-US" sz="1600" b="1"/>
              <a:t>和</a:t>
            </a:r>
            <a:r>
              <a:rPr lang="en-US" altLang="zh-CN" sz="1600" b="1"/>
              <a:t>iterator</a:t>
            </a:r>
            <a:r>
              <a:rPr lang="zh-CN" altLang="en-US" sz="1600" b="1"/>
              <a:t>什么时候使用？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            </a:t>
            </a:r>
            <a:r>
              <a:rPr lang="en-US" altLang="zh-CN" sz="1800"/>
              <a:t>list()</a:t>
            </a:r>
            <a:r>
              <a:rPr lang="zh-CN" altLang="en-US" sz="1800"/>
              <a:t>如果表中有少量条数据</a:t>
            </a:r>
          </a:p>
          <a:p>
            <a:pPr>
              <a:spcBef>
                <a:spcPct val="50000"/>
              </a:spcBef>
            </a:pPr>
            <a:r>
              <a:rPr lang="en-US" altLang="zh-CN" sz="1800"/>
              <a:t>            iterator()</a:t>
            </a:r>
            <a:r>
              <a:rPr lang="zh-CN" altLang="en-US" sz="1800"/>
              <a:t>如果表中有</a:t>
            </a:r>
            <a:r>
              <a:rPr lang="en-US" altLang="zh-CN" sz="1800"/>
              <a:t>N W</a:t>
            </a:r>
            <a:r>
              <a:rPr lang="zh-CN" altLang="en-US" sz="1800"/>
              <a:t>条数据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3141663"/>
            <a:ext cx="5040312" cy="64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900" smtClean="0">
                <a:solidFill>
                  <a:schemeClr val="tx2"/>
                </a:solidFill>
                <a:latin typeface="Arial Black" pitchFamily="34" charset="0"/>
              </a:rPr>
              <a:t>第一章</a:t>
            </a:r>
            <a:r>
              <a:rPr lang="en-US" altLang="zh-CN" sz="2900" smtClean="0">
                <a:solidFill>
                  <a:schemeClr val="tx2"/>
                </a:solidFill>
                <a:latin typeface="Arial Black" pitchFamily="34" charset="0"/>
              </a:rPr>
              <a:t>Java</a:t>
            </a:r>
            <a:r>
              <a:rPr lang="zh-CN" altLang="en-US" sz="2900" smtClean="0">
                <a:solidFill>
                  <a:schemeClr val="tx2"/>
                </a:solidFill>
                <a:latin typeface="Arial Black" pitchFamily="34" charset="0"/>
              </a:rPr>
              <a:t>对象持久化概述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z="2900" smtClean="0"/>
              <a:t>Java</a:t>
            </a:r>
            <a:r>
              <a:rPr lang="zh-CN" altLang="en-US" sz="2900" smtClean="0"/>
              <a:t>对象持久化概述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916113"/>
            <a:ext cx="8137525" cy="3600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是什么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面向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环境的对象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关系数据库映射工具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ORM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框架。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200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、开源的持久层框架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ORM(Object/Relational Mapping)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映射工具，建立面向对象的域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   模型和关系数据模型之间的映射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、连接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应用和数据库的中间件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、对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JDBC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进行封装，负责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对象的持久化</a:t>
            </a: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、在分层结构中处于持久化层，封装对数据库的访问细节，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   使业务逻辑层更专注于实现业务逻辑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pPr eaLnBrk="1" hangingPunct="1"/>
            <a:r>
              <a:rPr lang="zh-CN" altLang="en-US" sz="2900" smtClean="0"/>
              <a:t> </a:t>
            </a:r>
            <a:r>
              <a:rPr lang="en-US" altLang="zh-CN" sz="2900" smtClean="0"/>
              <a:t>Java</a:t>
            </a:r>
            <a:r>
              <a:rPr lang="zh-CN" altLang="en-US" sz="2900" smtClean="0"/>
              <a:t>对象持久化概述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137525" cy="3025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 为什么要用</a:t>
            </a: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Hibernate?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   1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很大程度上简化了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JDBC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的操作，并进行了封装。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提高了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Dao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层的代码效率。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</a:t>
            </a:r>
            <a:br>
              <a:rPr lang="zh-CN" altLang="en-US" sz="1800" smtClean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的反射机制，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OOP/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而不是关系。提高了透明性。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   4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的性能非常好，因为它是一个轻量级框架。映射灵活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52513"/>
            <a:ext cx="7696200" cy="766762"/>
          </a:xfrm>
        </p:spPr>
        <p:txBody>
          <a:bodyPr/>
          <a:lstStyle/>
          <a:p>
            <a:pPr eaLnBrk="1" hangingPunct="1"/>
            <a:r>
              <a:rPr lang="zh-CN" altLang="en-US" sz="2900" smtClean="0"/>
              <a:t> </a:t>
            </a:r>
            <a:r>
              <a:rPr lang="en-US" altLang="zh-CN" sz="2900" smtClean="0"/>
              <a:t>Java</a:t>
            </a:r>
            <a:r>
              <a:rPr lang="zh-CN" altLang="en-US" sz="2900" smtClean="0"/>
              <a:t>对象持久化概述</a:t>
            </a:r>
          </a:p>
        </p:txBody>
      </p:sp>
      <p:grpSp>
        <p:nvGrpSpPr>
          <p:cNvPr id="27652" name="Group 8"/>
          <p:cNvGrpSpPr>
            <a:grpSpLocks/>
          </p:cNvGrpSpPr>
          <p:nvPr/>
        </p:nvGrpSpPr>
        <p:grpSpPr bwMode="auto">
          <a:xfrm>
            <a:off x="1187450" y="1730375"/>
            <a:ext cx="6408738" cy="4578350"/>
            <a:chOff x="748" y="1090"/>
            <a:chExt cx="4037" cy="2884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8" y="1090"/>
              <a:ext cx="4037" cy="2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2562" y="202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2562" y="3430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755650" y="1989138"/>
          <a:ext cx="7696200" cy="3082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696200"/>
              </a:tblGrid>
              <a:tr h="3082936">
                <a:tc>
                  <a:txBody>
                    <a:bodyPr/>
                    <a:lstStyle/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Session 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session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HiberanteUtil.getSession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Query 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query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session.createQuery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("from User");</a:t>
                      </a:r>
                    </a:p>
                    <a:p>
                      <a:pPr algn="l" fontAlgn="b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List&lt;User&gt; users =(List&lt;User&gt;)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query.list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();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smtClean="0"/>
              <a:t> </a:t>
            </a:r>
            <a:r>
              <a:rPr lang="en-US" altLang="zh-CN" sz="2900" smtClean="0"/>
              <a:t>Java</a:t>
            </a:r>
            <a:r>
              <a:rPr lang="zh-CN" altLang="en-US" sz="2900" smtClean="0"/>
              <a:t>对象持久化概述</a:t>
            </a:r>
            <a:r>
              <a:rPr lang="en-US" altLang="zh-CN" sz="2900" smtClean="0"/>
              <a:t>(</a:t>
            </a:r>
            <a:r>
              <a:rPr lang="zh-CN" altLang="en-US" sz="2900" smtClean="0"/>
              <a:t>联合主键</a:t>
            </a:r>
            <a:r>
              <a:rPr lang="en-US" altLang="zh-CN" sz="2900" smtClean="0"/>
              <a:t>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pPr eaLnBrk="1" hangingPunct="1"/>
            <a:r>
              <a:rPr lang="zh-CN" altLang="en-US" sz="1800" b="1" smtClean="0"/>
              <a:t>联合主键的映射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(1) </a:t>
            </a:r>
            <a:r>
              <a:rPr lang="zh-CN" altLang="en-US" sz="1800" smtClean="0">
                <a:solidFill>
                  <a:srgbClr val="FF3300"/>
                </a:solidFill>
              </a:rPr>
              <a:t>将主键所对应属性提取出一个类</a:t>
            </a:r>
            <a:r>
              <a:rPr lang="zh-CN" altLang="en-US" sz="1800" smtClean="0"/>
              <a:t>（称之为主键类），并且主键类需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     要实现</a:t>
            </a:r>
            <a:r>
              <a:rPr lang="en-US" altLang="zh-CN" sz="1800" smtClean="0"/>
              <a:t>Serializable</a:t>
            </a:r>
            <a:r>
              <a:rPr lang="zh-CN" altLang="en-US" sz="1800" smtClean="0"/>
              <a:t>接口，重写</a:t>
            </a:r>
            <a:r>
              <a:rPr lang="en-US" altLang="zh-CN" sz="1800" smtClean="0"/>
              <a:t>equals</a:t>
            </a:r>
            <a:r>
              <a:rPr lang="zh-CN" altLang="en-US" sz="1800" smtClean="0"/>
              <a:t>方法与</a:t>
            </a:r>
            <a:r>
              <a:rPr lang="en-US" altLang="zh-CN" sz="1800" smtClean="0"/>
              <a:t>hashCode</a:t>
            </a:r>
            <a:r>
              <a:rPr lang="zh-CN" altLang="en-US" sz="1800" smtClean="0"/>
              <a:t>方法。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      (2) </a:t>
            </a:r>
            <a:r>
              <a:rPr lang="zh-CN" altLang="en-US" sz="1800" smtClean="0">
                <a:solidFill>
                  <a:srgbClr val="FF3300"/>
                </a:solidFill>
              </a:rPr>
              <a:t>类中的每个主键属性都对应到数据表中的每个主键列</a:t>
            </a:r>
            <a:r>
              <a:rPr lang="zh-CN" altLang="en-US" sz="1800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&lt;composite-id&gt;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          &lt;key-property name="name" column="student_name" type="string“/&gt;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           &lt;key-property name="cardID" column="card_id" type="string“/&gt;        &lt;/composite-id&gt; </a:t>
            </a: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smtClean="0"/>
              <a:t> </a:t>
            </a:r>
            <a:r>
              <a:rPr lang="en-US" altLang="zh-CN" sz="2900" smtClean="0"/>
              <a:t>Java</a:t>
            </a:r>
            <a:r>
              <a:rPr lang="zh-CN" altLang="en-US" sz="2900" smtClean="0"/>
              <a:t>对象持久化概述</a:t>
            </a:r>
            <a:r>
              <a:rPr lang="en-US" altLang="zh-CN" sz="2900" smtClean="0"/>
              <a:t>(</a:t>
            </a:r>
            <a:r>
              <a:rPr lang="zh-CN" altLang="en-US" sz="2900" smtClean="0"/>
              <a:t>联合主键实现</a:t>
            </a:r>
            <a:r>
              <a:rPr lang="en-US" altLang="zh-CN" sz="2900" smtClean="0"/>
              <a:t>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89138"/>
            <a:ext cx="44640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24175"/>
            <a:ext cx="4464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5219700" y="23495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6011863" y="2060575"/>
            <a:ext cx="27368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200"/>
              <a:t>联合主键构成的单独类</a:t>
            </a:r>
          </a:p>
          <a:p>
            <a:r>
              <a:rPr lang="zh-CN" altLang="en-US" sz="1200"/>
              <a:t>实现接口</a:t>
            </a:r>
            <a:r>
              <a:rPr lang="en-US" altLang="zh-CN" sz="1200"/>
              <a:t>Serializable</a:t>
            </a:r>
          </a:p>
          <a:p>
            <a:r>
              <a:rPr lang="zh-CN" altLang="en-US" sz="1200"/>
              <a:t>重写</a:t>
            </a:r>
            <a:r>
              <a:rPr lang="en-US" altLang="zh-CN" sz="1200"/>
              <a:t>hashcode()</a:t>
            </a:r>
            <a:r>
              <a:rPr lang="zh-CN" altLang="en-US" sz="1200"/>
              <a:t>和</a:t>
            </a:r>
            <a:r>
              <a:rPr lang="en-US" altLang="zh-CN" sz="1200"/>
              <a:t>equals()</a:t>
            </a:r>
            <a:endParaRPr lang="zh-CN" altLang="en-US" sz="1200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5219700" y="321310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6011863" y="2925763"/>
            <a:ext cx="27368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200"/>
              <a:t>持久化类</a:t>
            </a:r>
          </a:p>
          <a:p>
            <a:r>
              <a:rPr lang="zh-CN" altLang="en-US" sz="1200"/>
              <a:t>引用混合主键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3789363"/>
            <a:ext cx="6840538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755650" y="5445125"/>
            <a:ext cx="7848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/>
              <a:t>注意：此时如果插入混合主键相同的元素对象，那么抛出异常。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smtClean="0"/>
              <a:t> </a:t>
            </a:r>
            <a:r>
              <a:rPr lang="en-US" altLang="zh-CN" sz="2900" smtClean="0"/>
              <a:t>Java</a:t>
            </a:r>
            <a:r>
              <a:rPr lang="zh-CN" altLang="en-US" sz="2900" smtClean="0"/>
              <a:t>对象持久化概述</a:t>
            </a:r>
            <a:r>
              <a:rPr lang="en-US" altLang="zh-CN" sz="2900" smtClean="0"/>
              <a:t>(</a:t>
            </a:r>
            <a:r>
              <a:rPr lang="zh-CN" altLang="en-US" sz="2900" smtClean="0"/>
              <a:t>联合主键</a:t>
            </a:r>
            <a:r>
              <a:rPr lang="en-US" altLang="zh-CN" sz="2900" smtClean="0"/>
              <a:t>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pPr eaLnBrk="1" hangingPunct="1"/>
            <a:r>
              <a:rPr lang="zh-CN" altLang="en-US" sz="1800" b="1" smtClean="0"/>
              <a:t>联合主键问题？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(1) </a:t>
            </a:r>
            <a:r>
              <a:rPr lang="zh-CN" altLang="en-US" sz="1800" smtClean="0">
                <a:solidFill>
                  <a:srgbClr val="FF3300"/>
                </a:solidFill>
              </a:rPr>
              <a:t>联合主键映射后可以进行数据的插入</a:t>
            </a: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      (2) </a:t>
            </a:r>
            <a:r>
              <a:rPr lang="zh-CN" altLang="en-US" sz="1800" smtClean="0">
                <a:solidFill>
                  <a:srgbClr val="FF3300"/>
                </a:solidFill>
              </a:rPr>
              <a:t>联合主键添加后如何查找该持久化对象？</a:t>
            </a: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r>
              <a:rPr lang="en-US" altLang="zh-CN" sz="1800" smtClean="0"/>
              <a:t>(3)</a:t>
            </a:r>
            <a:r>
              <a:rPr lang="en-US" altLang="zh-CN" sz="1800" smtClean="0">
                <a:solidFill>
                  <a:srgbClr val="FF3300"/>
                </a:solidFill>
              </a:rPr>
              <a:t> </a:t>
            </a:r>
            <a:r>
              <a:rPr lang="zh-CN" altLang="en-US" sz="1800" smtClean="0">
                <a:solidFill>
                  <a:srgbClr val="FF3300"/>
                </a:solidFill>
              </a:rPr>
              <a:t>联合主键类为什么要实现</a:t>
            </a:r>
            <a:r>
              <a:rPr lang="en-US" altLang="zh-CN" sz="1800" smtClean="0">
                <a:solidFill>
                  <a:srgbClr val="FF3300"/>
                </a:solidFill>
              </a:rPr>
              <a:t>Serializable</a:t>
            </a:r>
            <a:r>
              <a:rPr lang="zh-CN" altLang="en-US" sz="1800" smtClean="0">
                <a:solidFill>
                  <a:srgbClr val="FF3300"/>
                </a:solidFill>
              </a:rPr>
              <a:t>接口</a:t>
            </a:r>
            <a:r>
              <a:rPr lang="en-US" altLang="zh-CN" sz="1800" smtClean="0">
                <a:solidFill>
                  <a:srgbClr val="FF3300"/>
                </a:solidFill>
              </a:rPr>
              <a:t>?</a:t>
            </a:r>
          </a:p>
          <a:p>
            <a:pPr eaLnBrk="1" hangingPunct="1"/>
            <a:r>
              <a:rPr lang="zh-CN" altLang="en-US" sz="1800" b="1" smtClean="0"/>
              <a:t>问题解决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r>
              <a:rPr lang="en-US" altLang="zh-CN" sz="1800" smtClean="0"/>
              <a:t>(1) </a:t>
            </a:r>
            <a:r>
              <a:rPr lang="zh-CN" altLang="en-US" sz="1800" smtClean="0"/>
              <a:t>继续使用</a:t>
            </a:r>
            <a:r>
              <a:rPr lang="en-US" altLang="zh-CN" sz="1800" smtClean="0"/>
              <a:t>get</a:t>
            </a:r>
            <a:r>
              <a:rPr lang="zh-CN" altLang="en-US" sz="1800" smtClean="0"/>
              <a:t>方式加载持久化的对象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     </a:t>
            </a:r>
            <a:r>
              <a:rPr lang="en-US" altLang="zh-CN" sz="1800" smtClean="0"/>
              <a:t>get(Class clazz, Serializable id) </a:t>
            </a: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      (2) </a:t>
            </a:r>
            <a:r>
              <a:rPr lang="zh-CN" altLang="en-US" sz="1800" smtClean="0"/>
              <a:t>只有主键实现了</a:t>
            </a:r>
            <a:r>
              <a:rPr lang="en-US" altLang="zh-CN" sz="1800" smtClean="0"/>
              <a:t>Serializable</a:t>
            </a:r>
            <a:r>
              <a:rPr lang="zh-CN" altLang="en-US" sz="1800" smtClean="0"/>
              <a:t>接口才可以调用该</a:t>
            </a:r>
            <a:r>
              <a:rPr lang="en-US" altLang="zh-CN" sz="1800" smtClean="0"/>
              <a:t>get()</a:t>
            </a:r>
            <a:r>
              <a:rPr lang="zh-CN" altLang="en-US" sz="1800" smtClean="0"/>
              <a:t>方法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3141663"/>
            <a:ext cx="7696200" cy="6477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b="1" smtClean="0"/>
              <a:t>第二章 对象</a:t>
            </a:r>
            <a:r>
              <a:rPr lang="en-US" altLang="zh-CN" b="1" smtClean="0"/>
              <a:t>-</a:t>
            </a:r>
            <a:r>
              <a:rPr lang="zh-CN" altLang="en-US" b="1" smtClean="0"/>
              <a:t>关系映射基础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/>
              <a:t>对象和关系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</a:t>
            </a:r>
            <a:r>
              <a:rPr lang="zh-CN" altLang="en-US" sz="1800" smtClean="0"/>
              <a:t>对象 </a:t>
            </a:r>
            <a:r>
              <a:rPr lang="en-US" altLang="zh-CN" sz="1800" smtClean="0">
                <a:sym typeface="Wingdings" pitchFamily="2" charset="2"/>
              </a:rPr>
              <a:t> </a:t>
            </a:r>
            <a:r>
              <a:rPr lang="zh-CN" altLang="en-US" sz="1800" smtClean="0">
                <a:sym typeface="Wingdings" pitchFamily="2" charset="2"/>
              </a:rPr>
              <a:t>持久化类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ym typeface="Wingdings" pitchFamily="2" charset="2"/>
              </a:rPr>
              <a:t>     关系 </a:t>
            </a:r>
            <a:r>
              <a:rPr lang="en-US" altLang="zh-CN" sz="1800" smtClean="0">
                <a:sym typeface="Wingdings" pitchFamily="2" charset="2"/>
              </a:rPr>
              <a:t> </a:t>
            </a:r>
            <a:r>
              <a:rPr lang="zh-CN" altLang="en-US" sz="1800" smtClean="0">
                <a:sym typeface="Wingdings" pitchFamily="2" charset="2"/>
              </a:rPr>
              <a:t>基于关系的数据库</a:t>
            </a:r>
            <a:r>
              <a:rPr lang="en-US" altLang="zh-CN" sz="1800" smtClean="0">
                <a:sym typeface="Wingdings" pitchFamily="2" charset="2"/>
              </a:rPr>
              <a:t>(SQL)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>
                <a:sym typeface="Wingdings" pitchFamily="2" charset="2"/>
              </a:rPr>
              <a:t>     </a:t>
            </a:r>
            <a:r>
              <a:rPr lang="zh-CN" altLang="en-US" sz="1800" smtClean="0">
                <a:sym typeface="Wingdings" pitchFamily="2" charset="2"/>
              </a:rPr>
              <a:t>对象 </a:t>
            </a:r>
            <a:r>
              <a:rPr lang="en-US" altLang="zh-CN" sz="1800" smtClean="0">
                <a:sym typeface="Wingdings" pitchFamily="2" charset="2"/>
              </a:rPr>
              <a:t> </a:t>
            </a:r>
            <a:r>
              <a:rPr lang="en-US" altLang="zh-CN" sz="1800" smtClean="0">
                <a:solidFill>
                  <a:srgbClr val="FF3300"/>
                </a:solidFill>
                <a:sym typeface="Wingdings" pitchFamily="2" charset="2"/>
              </a:rPr>
              <a:t>Hibernate</a:t>
            </a:r>
            <a:r>
              <a:rPr lang="en-US" altLang="zh-CN" sz="1800" smtClean="0">
                <a:sym typeface="Wingdings" pitchFamily="2" charset="2"/>
              </a:rPr>
              <a:t>  </a:t>
            </a:r>
            <a:r>
              <a:rPr lang="zh-CN" altLang="en-US" sz="1800" smtClean="0">
                <a:sym typeface="Wingdings" pitchFamily="2" charset="2"/>
              </a:rPr>
              <a:t>关系数据表中</a:t>
            </a: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对象和关系映射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r>
              <a:rPr lang="en-US" altLang="zh-CN" sz="1800" smtClean="0">
                <a:solidFill>
                  <a:srgbClr val="FF3300"/>
                </a:solidFill>
              </a:rPr>
              <a:t># </a:t>
            </a:r>
            <a:r>
              <a:rPr lang="zh-CN" altLang="en-US" sz="1800" smtClean="0">
                <a:solidFill>
                  <a:srgbClr val="FF3300"/>
                </a:solidFill>
              </a:rPr>
              <a:t>一个类根据</a:t>
            </a:r>
            <a:r>
              <a:rPr lang="en-US" altLang="zh-CN" sz="1800" smtClean="0">
                <a:solidFill>
                  <a:srgbClr val="FF3300"/>
                </a:solidFill>
              </a:rPr>
              <a:t>hbm</a:t>
            </a:r>
            <a:r>
              <a:rPr lang="zh-CN" altLang="en-US" sz="1800" smtClean="0">
                <a:solidFill>
                  <a:srgbClr val="FF3300"/>
                </a:solidFill>
              </a:rPr>
              <a:t>文件映射一个数据库表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r>
              <a:rPr lang="en-US" altLang="zh-CN" sz="1800" smtClean="0">
                <a:solidFill>
                  <a:srgbClr val="FF3300"/>
                </a:solidFill>
              </a:rPr>
              <a:t># </a:t>
            </a:r>
            <a:r>
              <a:rPr lang="zh-CN" altLang="en-US" sz="1800" smtClean="0">
                <a:solidFill>
                  <a:srgbClr val="FF3300"/>
                </a:solidFill>
              </a:rPr>
              <a:t>在实际开发中类和类之间是有关系的、而一个类由可以映射一个表，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   因此数据库中的表也是有关系的，是合乎逻辑的。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r>
              <a:rPr lang="en-US" altLang="zh-CN" sz="1800" smtClean="0">
                <a:solidFill>
                  <a:srgbClr val="FF3300"/>
                </a:solidFill>
              </a:rPr>
              <a:t># </a:t>
            </a:r>
            <a:r>
              <a:rPr lang="zh-CN" altLang="en-US" sz="1800" smtClean="0">
                <a:solidFill>
                  <a:srgbClr val="FF3300"/>
                </a:solidFill>
              </a:rPr>
              <a:t>那么在实际的开发中我们就需要使用类和类的关系生成底层表和表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   的关系。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r>
              <a:rPr lang="en-US" altLang="zh-CN" sz="1800" smtClean="0">
                <a:solidFill>
                  <a:srgbClr val="FF3300"/>
                </a:solidFill>
              </a:rPr>
              <a:t># </a:t>
            </a:r>
            <a:r>
              <a:rPr lang="zh-CN" altLang="en-US" sz="1800" smtClean="0">
                <a:solidFill>
                  <a:srgbClr val="FF3300"/>
                </a:solidFill>
              </a:rPr>
              <a:t>那么类和类之间都有什么关系呢？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>
                <a:solidFill>
                  <a:srgbClr val="FF3300"/>
                </a:solidFill>
              </a:rPr>
              <a:t>         1:n(</a:t>
            </a:r>
            <a:r>
              <a:rPr lang="zh-CN" altLang="en-US" sz="1800" smtClean="0">
                <a:solidFill>
                  <a:srgbClr val="FF3300"/>
                </a:solidFill>
              </a:rPr>
              <a:t>重点</a:t>
            </a:r>
            <a:r>
              <a:rPr lang="en-US" altLang="zh-CN" sz="1800" smtClean="0">
                <a:solidFill>
                  <a:srgbClr val="FF3300"/>
                </a:solidFill>
              </a:rPr>
              <a:t>)   n:1   1:1   n:n</a:t>
            </a:r>
            <a:r>
              <a:rPr lang="zh-CN" altLang="en-US" sz="1800" smtClean="0">
                <a:solidFill>
                  <a:srgbClr val="FF3300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1:N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教师和学生关系    一个教师</a:t>
            </a:r>
            <a:r>
              <a:rPr lang="en-US" altLang="zh-CN" sz="1800" b="1" smtClean="0">
                <a:sym typeface="Wingdings" pitchFamily="2" charset="2"/>
              </a:rPr>
              <a:t> </a:t>
            </a:r>
            <a:r>
              <a:rPr lang="zh-CN" altLang="en-US" sz="1800" b="1" smtClean="0"/>
              <a:t>多个学生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对象和关系映射</a:t>
            </a:r>
            <a:r>
              <a:rPr lang="en-US" altLang="zh-CN" sz="1800" b="1" smtClean="0"/>
              <a:t>(Teacher.hbm.xml)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>
              <a:solidFill>
                <a:srgbClr val="FF3300"/>
              </a:solidFill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781300"/>
            <a:ext cx="468153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2781300"/>
            <a:ext cx="288131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4005263"/>
            <a:ext cx="6626225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1:N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教师和学生关系    一个教师</a:t>
            </a:r>
            <a:r>
              <a:rPr lang="en-US" altLang="zh-CN" sz="1800" b="1" smtClean="0">
                <a:sym typeface="Wingdings" pitchFamily="2" charset="2"/>
              </a:rPr>
              <a:t> </a:t>
            </a:r>
            <a:r>
              <a:rPr lang="zh-CN" altLang="en-US" sz="1800" b="1" smtClean="0"/>
              <a:t>多个学生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对象和关系映射</a:t>
            </a:r>
            <a:r>
              <a:rPr lang="en-US" altLang="zh-CN" sz="1800" b="1" smtClean="0"/>
              <a:t>(Student.hbm.xml)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>
              <a:solidFill>
                <a:srgbClr val="FF3300"/>
              </a:solidFill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781300"/>
            <a:ext cx="468153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2781300"/>
            <a:ext cx="288131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4076700"/>
            <a:ext cx="76342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064500" cy="4319587"/>
          </a:xfrm>
        </p:spPr>
        <p:txBody>
          <a:bodyPr/>
          <a:lstStyle/>
          <a:p>
            <a:pPr eaLnBrk="1" hangingPunct="1"/>
            <a:r>
              <a:rPr lang="en-US" altLang="zh-CN" sz="1800" b="1" smtClean="0"/>
              <a:t>1:N</a:t>
            </a:r>
            <a:r>
              <a:rPr lang="zh-CN" altLang="en-US" sz="1800" b="1" smtClean="0"/>
              <a:t>关系保存教师</a:t>
            </a:r>
            <a:endParaRPr lang="en-US" altLang="zh-CN" sz="18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</a:t>
            </a:r>
            <a:r>
              <a:rPr lang="zh-CN" altLang="en-US" sz="1800" smtClean="0"/>
              <a:t>问题：保存教师的时候，教师对象上的学生集合无法存储到学生表？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en-US" altLang="zh-CN" sz="1800" b="1" smtClean="0"/>
              <a:t>1:N</a:t>
            </a:r>
            <a:r>
              <a:rPr lang="zh-CN" altLang="en-US" sz="1800" b="1" smtClean="0"/>
              <a:t>关系修改教师和对应的学生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可以直接更新</a:t>
            </a:r>
            <a:r>
              <a:rPr lang="en-US" altLang="zh-CN" sz="1800" smtClean="0"/>
              <a:t>(</a:t>
            </a:r>
            <a:r>
              <a:rPr lang="zh-CN" altLang="en-US" sz="1800" smtClean="0"/>
              <a:t>是级联保存和更新的</a:t>
            </a:r>
            <a:r>
              <a:rPr lang="en-US" altLang="zh-CN" sz="1800" smtClean="0"/>
              <a:t>)</a:t>
            </a:r>
          </a:p>
          <a:p>
            <a:pPr eaLnBrk="1" hangingPunct="1"/>
            <a:r>
              <a:rPr lang="en-US" altLang="zh-CN" sz="1800" b="1" smtClean="0"/>
              <a:t>1:N</a:t>
            </a:r>
            <a:r>
              <a:rPr lang="zh-CN" altLang="en-US" sz="1800" b="1" smtClean="0"/>
              <a:t>关系加载教师和学生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r>
              <a:rPr lang="en-US" altLang="zh-CN" sz="1800" smtClean="0"/>
              <a:t>hibernate</a:t>
            </a:r>
            <a:r>
              <a:rPr lang="zh-CN" altLang="en-US" sz="1800" smtClean="0"/>
              <a:t>默认在</a:t>
            </a:r>
            <a:r>
              <a:rPr lang="en-US" altLang="zh-CN" sz="1800" smtClean="0"/>
              <a:t>1:N</a:t>
            </a:r>
            <a:r>
              <a:rPr lang="zh-CN" altLang="en-US" sz="1800" smtClean="0"/>
              <a:t>的情况下，考虑到</a:t>
            </a:r>
            <a:r>
              <a:rPr lang="en-US" altLang="zh-CN" sz="1800" smtClean="0"/>
              <a:t>N</a:t>
            </a:r>
            <a:r>
              <a:rPr lang="zh-CN" altLang="en-US" sz="1800" smtClean="0"/>
              <a:t>的一端数据量过大的情况下，加载数据会导致内存溢出，因此采用的懒加载的方式。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      Set&lt;Student&gt; set = teacher.getStudents();  </a:t>
            </a:r>
            <a:r>
              <a:rPr lang="zh-CN" altLang="en-US" sz="1800" smtClean="0"/>
              <a:t>不会给数据库发送查询的</a:t>
            </a:r>
            <a:r>
              <a:rPr lang="en-US" altLang="zh-CN" sz="1800" smtClean="0"/>
              <a:t>SQL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smtClean="0"/>
              <a:t>      </a:t>
            </a:r>
            <a:r>
              <a:rPr lang="zh-CN" altLang="en-US" sz="1800" smtClean="0"/>
              <a:t>直到开发者使用该数据的时候，比如</a:t>
            </a:r>
            <a:r>
              <a:rPr lang="en-US" altLang="zh-CN" sz="1800" smtClean="0"/>
              <a:t>sys</a:t>
            </a:r>
            <a:r>
              <a:rPr lang="zh-CN" altLang="en-US" sz="1800" smtClean="0"/>
              <a:t>输出或循环遍历。因此将该语句放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置到</a:t>
            </a:r>
            <a:r>
              <a:rPr lang="en-US" altLang="zh-CN" sz="1800" smtClean="0"/>
              <a:t>session</a:t>
            </a:r>
            <a:r>
              <a:rPr lang="zh-CN" altLang="en-US" sz="1800" smtClean="0"/>
              <a:t>关闭后会直接抛出异常的</a:t>
            </a:r>
            <a:r>
              <a:rPr lang="en-US" altLang="zh-CN" sz="1800" smtClean="0"/>
              <a:t>!</a:t>
            </a:r>
            <a:endParaRPr lang="zh-CN" altLang="en-US" sz="1800" smtClean="0">
              <a:solidFill>
                <a:srgbClr val="FF3300"/>
              </a:solidFill>
            </a:endParaRPr>
          </a:p>
        </p:txBody>
      </p:sp>
      <p:pic>
        <p:nvPicPr>
          <p:cNvPr id="3584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708275"/>
            <a:ext cx="71294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064500" cy="4319587"/>
          </a:xfrm>
        </p:spPr>
        <p:txBody>
          <a:bodyPr/>
          <a:lstStyle/>
          <a:p>
            <a:pPr eaLnBrk="1" hangingPunct="1"/>
            <a:r>
              <a:rPr lang="zh-CN" altLang="en-US" sz="1800" b="1" smtClean="0"/>
              <a:t>解决</a:t>
            </a:r>
            <a:r>
              <a:rPr lang="en-US" altLang="zh-CN" sz="1800" b="1" smtClean="0"/>
              <a:t>1:N</a:t>
            </a:r>
            <a:r>
              <a:rPr lang="zh-CN" altLang="en-US" sz="1800" b="1" smtClean="0"/>
              <a:t>下懒加载在</a:t>
            </a:r>
            <a:r>
              <a:rPr lang="en-US" altLang="zh-CN" sz="1800" b="1" smtClean="0"/>
              <a:t>session</a:t>
            </a:r>
            <a:r>
              <a:rPr lang="zh-CN" altLang="en-US" sz="1800" b="1" smtClean="0"/>
              <a:t>关闭后的异常问题</a:t>
            </a:r>
          </a:p>
          <a:p>
            <a:pPr eaLnBrk="1" hangingPunct="1"/>
            <a:endParaRPr lang="en-US" altLang="zh-CN" sz="1800" b="1" smtClean="0"/>
          </a:p>
          <a:p>
            <a:pPr eaLnBrk="1" hangingPunct="1"/>
            <a:endParaRPr lang="en-US" altLang="zh-CN" sz="1800" b="1" smtClean="0"/>
          </a:p>
          <a:p>
            <a:pPr eaLnBrk="1" hangingPunct="1"/>
            <a:endParaRPr lang="en-US" altLang="zh-CN" sz="1800" b="1" smtClean="0"/>
          </a:p>
          <a:p>
            <a:pPr eaLnBrk="1" hangingPunct="1"/>
            <a:r>
              <a:rPr lang="zh-CN" altLang="en-US" sz="1800" b="1" smtClean="0"/>
              <a:t>解决方案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r>
              <a:rPr lang="en-US" altLang="zh-CN" sz="1800" smtClean="0"/>
              <a:t># </a:t>
            </a:r>
            <a:r>
              <a:rPr lang="zh-CN" altLang="en-US" sz="1800" smtClean="0"/>
              <a:t>获取到</a:t>
            </a:r>
            <a:r>
              <a:rPr lang="en-US" altLang="zh-CN" sz="1800" smtClean="0"/>
              <a:t>N</a:t>
            </a:r>
            <a:r>
              <a:rPr lang="zh-CN" altLang="en-US" sz="1800" smtClean="0"/>
              <a:t>端数据后直接访问下：既可以直接先输出下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# </a:t>
            </a:r>
            <a:r>
              <a:rPr lang="zh-CN" altLang="en-US" sz="1800" smtClean="0"/>
              <a:t>修改</a:t>
            </a:r>
            <a:r>
              <a:rPr lang="en-US" altLang="zh-CN" sz="1800" smtClean="0"/>
              <a:t>hibernate</a:t>
            </a:r>
            <a:r>
              <a:rPr lang="zh-CN" altLang="en-US" sz="1800" smtClean="0"/>
              <a:t>在</a:t>
            </a:r>
            <a:r>
              <a:rPr lang="en-US" altLang="zh-CN" sz="1800" smtClean="0"/>
              <a:t>1:N</a:t>
            </a:r>
            <a:r>
              <a:rPr lang="zh-CN" altLang="en-US" sz="1800" smtClean="0"/>
              <a:t>上的默认</a:t>
            </a:r>
            <a:r>
              <a:rPr lang="en-US" altLang="zh-CN" sz="1800" smtClean="0"/>
              <a:t>(true)</a:t>
            </a:r>
            <a:r>
              <a:rPr lang="zh-CN" altLang="en-US" sz="1800" smtClean="0"/>
              <a:t>懒加载机制</a:t>
            </a:r>
            <a:r>
              <a:rPr lang="en-US" altLang="zh-CN" sz="1800" smtClean="0"/>
              <a:t>(false),</a:t>
            </a:r>
            <a:r>
              <a:rPr lang="zh-CN" altLang="en-US" sz="1800" smtClean="0"/>
              <a:t>但是这样就打破了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   </a:t>
            </a:r>
            <a:r>
              <a:rPr lang="en-US" altLang="zh-CN" sz="1800" smtClean="0"/>
              <a:t>hibernate</a:t>
            </a:r>
            <a:r>
              <a:rPr lang="zh-CN" altLang="en-US" sz="1800" smtClean="0"/>
              <a:t>的默认加载方式。</a:t>
            </a:r>
            <a:endParaRPr lang="zh-CN" altLang="en-US" sz="1800" smtClean="0">
              <a:solidFill>
                <a:srgbClr val="FF3300"/>
              </a:solidFill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2420938"/>
            <a:ext cx="77089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4687888"/>
            <a:ext cx="6419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1:N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教师和学生关系    一个教师</a:t>
            </a:r>
            <a:r>
              <a:rPr lang="en-US" altLang="zh-CN" sz="1800" b="1" smtClean="0">
                <a:sym typeface="Wingdings" pitchFamily="2" charset="2"/>
              </a:rPr>
              <a:t> </a:t>
            </a:r>
            <a:r>
              <a:rPr lang="zh-CN" altLang="en-US" sz="1800" b="1" smtClean="0"/>
              <a:t>多个学生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根据多的一端学生加载教师信息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当使用</a:t>
            </a:r>
            <a:r>
              <a:rPr lang="en-US" altLang="zh-CN" sz="1800" smtClean="0">
                <a:solidFill>
                  <a:srgbClr val="FF3300"/>
                </a:solidFill>
              </a:rPr>
              <a:t>teacher = student.getTeacher();</a:t>
            </a:r>
            <a:r>
              <a:rPr lang="zh-CN" altLang="en-US" sz="1800" smtClean="0">
                <a:solidFill>
                  <a:srgbClr val="FF3300"/>
                </a:solidFill>
              </a:rPr>
              <a:t>加载教师信息的时候默认也是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懒加载方式，因此可以参见以上的两种方案进行结果。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# </a:t>
            </a:r>
            <a:r>
              <a:rPr lang="zh-CN" altLang="en-US" sz="1800" smtClean="0"/>
              <a:t>输出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# </a:t>
            </a:r>
            <a:r>
              <a:rPr lang="zh-CN" altLang="en-US" sz="1800" smtClean="0"/>
              <a:t>懒加载</a:t>
            </a:r>
            <a:r>
              <a:rPr lang="en-US" altLang="zh-CN" sz="1800" smtClean="0"/>
              <a:t>false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781300"/>
            <a:ext cx="468153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2781300"/>
            <a:ext cx="288131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5389563"/>
            <a:ext cx="73453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开发效率低</a:t>
            </a:r>
            <a:endParaRPr lang="en-US" altLang="zh-CN" dirty="0" smtClean="0"/>
          </a:p>
          <a:p>
            <a:r>
              <a:rPr lang="zh-CN" altLang="en-US" dirty="0" smtClean="0"/>
              <a:t>代码冗余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pstmt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setXX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方法参数冗余的</a:t>
            </a:r>
            <a:r>
              <a:rPr lang="en-US" altLang="zh-CN" dirty="0" err="1" smtClean="0"/>
              <a:t>getXX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的属性很多，代码增加</a:t>
            </a:r>
            <a:endParaRPr lang="en-US" altLang="zh-CN" dirty="0" smtClean="0"/>
          </a:p>
          <a:p>
            <a:r>
              <a:rPr lang="zh-CN" altLang="en-US" dirty="0" smtClean="0"/>
              <a:t>重复性工作多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71538" y="5143512"/>
            <a:ext cx="7056437" cy="792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能否使用对象将</a:t>
            </a:r>
            <a:r>
              <a:rPr lang="en-US" altLang="zh-CN" sz="2000" b="1" dirty="0">
                <a:solidFill>
                  <a:schemeClr val="tx1"/>
                </a:solidFill>
              </a:rPr>
              <a:t>POJO</a:t>
            </a:r>
            <a:r>
              <a:rPr lang="zh-CN" altLang="en-US" sz="2000" b="1" dirty="0">
                <a:solidFill>
                  <a:schemeClr val="tx1"/>
                </a:solidFill>
              </a:rPr>
              <a:t>作为参数，简单的完成增删改查操作？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1:N</a:t>
            </a:r>
            <a:r>
              <a:rPr lang="zh-CN" altLang="en-US" sz="2900" smtClean="0"/>
              <a:t>之特殊情况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1:N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r>
              <a:rPr lang="zh-CN" altLang="en-US" sz="1800" smtClean="0"/>
              <a:t>还记的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、</a:t>
            </a:r>
            <a:r>
              <a:rPr lang="en-US" altLang="zh-CN" sz="1800" smtClean="0"/>
              <a:t>XML</a:t>
            </a:r>
            <a:r>
              <a:rPr lang="zh-CN" altLang="en-US" sz="1800" smtClean="0"/>
              <a:t>中的</a:t>
            </a:r>
            <a:r>
              <a:rPr lang="en-US" altLang="zh-CN" sz="1800" smtClean="0"/>
              <a:t>DOM</a:t>
            </a:r>
            <a:r>
              <a:rPr lang="zh-CN" altLang="en-US" sz="1800" smtClean="0"/>
              <a:t>树吗？其中是否有很多的</a:t>
            </a:r>
            <a:r>
              <a:rPr lang="en-US" altLang="zh-CN" sz="1800" smtClean="0"/>
              <a:t>Node</a:t>
            </a:r>
            <a:r>
              <a:rPr lang="zh-CN" altLang="en-US" sz="1800" smtClean="0"/>
              <a:t>节点？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如果让你使用类描述一个节点，那么应该怎么描述呢？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思考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对于以上的类描述。我们发现其中</a:t>
            </a:r>
            <a:r>
              <a:rPr lang="en-US" altLang="zh-CN" sz="1800" smtClean="0">
                <a:solidFill>
                  <a:srgbClr val="FF3300"/>
                </a:solidFill>
              </a:rPr>
              <a:t>Node</a:t>
            </a:r>
            <a:r>
              <a:rPr lang="zh-CN" altLang="en-US" sz="1800" smtClean="0">
                <a:solidFill>
                  <a:srgbClr val="FF3300"/>
                </a:solidFill>
              </a:rPr>
              <a:t>和</a:t>
            </a:r>
            <a:r>
              <a:rPr lang="en-US" altLang="zh-CN" sz="1800" smtClean="0">
                <a:solidFill>
                  <a:srgbClr val="FF3300"/>
                </a:solidFill>
              </a:rPr>
              <a:t>Node</a:t>
            </a:r>
            <a:r>
              <a:rPr lang="zh-CN" altLang="en-US" sz="1800" smtClean="0">
                <a:solidFill>
                  <a:srgbClr val="FF3300"/>
                </a:solidFill>
              </a:rPr>
              <a:t>类本身具备</a:t>
            </a:r>
            <a:r>
              <a:rPr lang="en-US" altLang="zh-CN" sz="1800" smtClean="0">
                <a:solidFill>
                  <a:srgbClr val="FF3300"/>
                </a:solidFill>
              </a:rPr>
              <a:t>1:N</a:t>
            </a:r>
            <a:r>
              <a:rPr lang="zh-CN" altLang="en-US" sz="1800" smtClean="0">
                <a:solidFill>
                  <a:srgbClr val="FF3300"/>
                </a:solidFill>
              </a:rPr>
              <a:t>的关系，如此的类应该如何写映射文件呢？</a:t>
            </a:r>
            <a:endParaRPr lang="zh-CN" altLang="en-US" sz="1800" smtClean="0"/>
          </a:p>
        </p:txBody>
      </p:sp>
      <p:pic>
        <p:nvPicPr>
          <p:cNvPr id="3891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3068638"/>
            <a:ext cx="4826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1:N</a:t>
            </a:r>
            <a:r>
              <a:rPr lang="zh-CN" altLang="en-US" sz="2900" smtClean="0"/>
              <a:t>之特殊情况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/>
              <a:t>思考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对于以上的类描述。我们发现其中</a:t>
            </a:r>
            <a:r>
              <a:rPr lang="en-US" altLang="zh-CN" sz="1800" smtClean="0">
                <a:solidFill>
                  <a:srgbClr val="FF3300"/>
                </a:solidFill>
              </a:rPr>
              <a:t>Node</a:t>
            </a:r>
            <a:r>
              <a:rPr lang="zh-CN" altLang="en-US" sz="1800" smtClean="0">
                <a:solidFill>
                  <a:srgbClr val="FF3300"/>
                </a:solidFill>
              </a:rPr>
              <a:t>和</a:t>
            </a:r>
            <a:r>
              <a:rPr lang="en-US" altLang="zh-CN" sz="1800" smtClean="0">
                <a:solidFill>
                  <a:srgbClr val="FF3300"/>
                </a:solidFill>
              </a:rPr>
              <a:t>Node</a:t>
            </a:r>
            <a:r>
              <a:rPr lang="zh-CN" altLang="en-US" sz="1800" smtClean="0">
                <a:solidFill>
                  <a:srgbClr val="FF3300"/>
                </a:solidFill>
              </a:rPr>
              <a:t>类本身具备</a:t>
            </a:r>
            <a:r>
              <a:rPr lang="en-US" altLang="zh-CN" sz="1800" smtClean="0">
                <a:solidFill>
                  <a:srgbClr val="FF3300"/>
                </a:solidFill>
              </a:rPr>
              <a:t>1:N</a:t>
            </a:r>
            <a:r>
              <a:rPr lang="zh-CN" altLang="en-US" sz="1800" smtClean="0">
                <a:solidFill>
                  <a:srgbClr val="FF3300"/>
                </a:solidFill>
              </a:rPr>
              <a:t>的关系，如此的类应该如何写映射文件呢？</a:t>
            </a:r>
            <a:endParaRPr lang="zh-CN" altLang="en-US" sz="1800" smtClean="0"/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068638"/>
            <a:ext cx="8137525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800" b="1" smtClean="0"/>
              <a:t>建立</a:t>
            </a:r>
            <a:r>
              <a:rPr lang="en-US" altLang="zh-CN" sz="1800" b="1" smtClean="0"/>
              <a:t>Node</a:t>
            </a:r>
            <a:r>
              <a:rPr lang="zh-CN" altLang="en-US" sz="1800" b="1" smtClean="0"/>
              <a:t>节点的保存方法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smtClean="0"/>
              <a:t>     </a:t>
            </a:r>
            <a:r>
              <a:rPr lang="zh-CN" altLang="en-US" sz="1800" smtClean="0"/>
              <a:t>发现始终必须要有一个节点为根节点，即没有父节点，那么该节点的父节点默认是</a:t>
            </a:r>
            <a:r>
              <a:rPr lang="en-US" altLang="zh-CN" sz="1800" smtClean="0"/>
              <a:t>NULL</a:t>
            </a:r>
            <a:r>
              <a:rPr lang="zh-CN" altLang="en-US" sz="1800" smtClean="0"/>
              <a:t>，如何使得该根节点的父节点是建表时候的默认值呢</a:t>
            </a:r>
            <a:r>
              <a:rPr lang="en-US" altLang="zh-CN" sz="180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 smtClean="0"/>
              <a:t>建表语句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/>
              <a:t>     </a:t>
            </a:r>
            <a:r>
              <a:rPr lang="en-US" altLang="zh-CN" sz="1600" smtClean="0"/>
              <a:t>CREATE TABLE node(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600" smtClean="0"/>
              <a:t>   	id INT PRIMARY KEY,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600" smtClean="0"/>
              <a:t>   	NAME VARCHAR(150),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600" smtClean="0"/>
              <a:t>   	parent_id INT DEFAULT 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smtClean="0"/>
              <a:t>      </a:t>
            </a:r>
            <a:r>
              <a:rPr lang="en-US" altLang="zh-CN" sz="1600" smtClean="0"/>
              <a:t>); </a:t>
            </a:r>
            <a:r>
              <a:rPr lang="zh-CN" altLang="en-US" sz="1600" smtClean="0"/>
              <a:t>这里不能使用</a:t>
            </a:r>
            <a:r>
              <a:rPr lang="en-US" altLang="zh-CN" sz="1600" smtClean="0"/>
              <a:t>SchemaExport</a:t>
            </a:r>
            <a:r>
              <a:rPr lang="zh-CN" altLang="en-US" sz="1600" smtClean="0"/>
              <a:t>生成表，需要手工建立，且使用以下属性。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 smtClean="0"/>
              <a:t>Hibernate</a:t>
            </a:r>
            <a:r>
              <a:rPr lang="zh-CN" altLang="en-US" sz="1800" b="1" smtClean="0"/>
              <a:t>生成</a:t>
            </a:r>
            <a:r>
              <a:rPr lang="en-US" altLang="zh-CN" sz="1800" b="1" smtClean="0"/>
              <a:t>SQL</a:t>
            </a:r>
            <a:r>
              <a:rPr lang="zh-CN" altLang="en-US" sz="1800" b="1" smtClean="0"/>
              <a:t>的优化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r>
              <a:rPr lang="zh-CN" altLang="en-US" sz="1800" smtClean="0"/>
              <a:t>在</a:t>
            </a:r>
            <a:r>
              <a:rPr lang="en-US" altLang="zh-CN" sz="1800" smtClean="0"/>
              <a:t>hbm</a:t>
            </a:r>
            <a:r>
              <a:rPr lang="zh-CN" altLang="en-US" sz="1800" smtClean="0"/>
              <a:t>的映射文件中，在编写</a:t>
            </a:r>
            <a:r>
              <a:rPr lang="en-US" altLang="zh-CN" sz="1800" smtClean="0"/>
              <a:t>&lt;class&gt;</a:t>
            </a:r>
            <a:r>
              <a:rPr lang="zh-CN" altLang="en-US" sz="1800" smtClean="0"/>
              <a:t>标签的时候，可以使用以下两个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/>
              <a:t>      属性来优化生成的</a:t>
            </a:r>
            <a:r>
              <a:rPr lang="en-US" altLang="zh-CN" sz="1800" smtClean="0"/>
              <a:t>SQL</a:t>
            </a:r>
            <a:r>
              <a:rPr lang="zh-CN" altLang="en-US" sz="1800" smtClean="0"/>
              <a:t>语句：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>
                <a:solidFill>
                  <a:srgbClr val="FF3300"/>
                </a:solidFill>
              </a:rPr>
              <a:t>dynamic-insert=“true”</a:t>
            </a:r>
            <a:r>
              <a:rPr lang="zh-CN" altLang="en-US" sz="1800" smtClean="0"/>
              <a:t>，</a:t>
            </a:r>
            <a:r>
              <a:rPr lang="en-US" altLang="zh-CN" sz="1800" smtClean="0"/>
              <a:t>dynamic-update=“true”</a:t>
            </a:r>
            <a:endParaRPr lang="zh-CN" altLang="en-US" sz="1800" b="1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Hibernate3中持久化对象的状态</a:t>
            </a:r>
            <a:endParaRPr lang="en-US" altLang="zh-CN" sz="290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1600" b="1" smtClean="0"/>
              <a:t>瞬时对象（Transient Objects）</a:t>
            </a:r>
            <a:r>
              <a:rPr lang="zh-CN" altLang="en-US" sz="1600" b="1" smtClean="0"/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       </a:t>
            </a:r>
            <a:r>
              <a:rPr lang="zh-CN" altLang="zh-CN" sz="1400" smtClean="0"/>
              <a:t>使用new操作符初始化的对象不是立刻就持久化的</a:t>
            </a:r>
            <a:r>
              <a:rPr lang="zh-CN" altLang="en-US" sz="1400" smtClean="0"/>
              <a:t>，</a:t>
            </a:r>
            <a:r>
              <a:rPr lang="zh-CN" altLang="zh-CN" sz="1400" smtClean="0"/>
              <a:t>他们的状态是瞬时的</a:t>
            </a:r>
            <a:r>
              <a:rPr lang="zh-CN" altLang="en-US" sz="140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       (1) </a:t>
            </a:r>
            <a:r>
              <a:rPr lang="zh-CN" altLang="en-US" sz="1400" smtClean="0"/>
              <a:t>不处于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的缓存中，也可以说，不被任何一个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实例关联。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       (2) </a:t>
            </a:r>
            <a:r>
              <a:rPr lang="zh-CN" altLang="en-US" sz="1400" smtClean="0"/>
              <a:t>在数据库中没有对应的记录。</a:t>
            </a:r>
            <a:endParaRPr lang="en-US" altLang="zh-CN" sz="1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1600" b="1" smtClean="0"/>
              <a:t>持久化对象（</a:t>
            </a:r>
            <a:r>
              <a:rPr lang="en-US" altLang="zh-CN" sz="1600" b="1" smtClean="0"/>
              <a:t>Persist Objects</a:t>
            </a:r>
            <a:r>
              <a:rPr lang="zh-CN" altLang="en-US" sz="1600" b="1" smtClean="0"/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       持久实例是任何具有数据库标识的实例。它有持久化管理器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统一管理，持久实例是在事务中进行操作的</a:t>
            </a:r>
            <a:r>
              <a:rPr lang="en-US" altLang="zh-CN" sz="1400" smtClean="0"/>
              <a:t>———</a:t>
            </a:r>
            <a:r>
              <a:rPr lang="zh-CN" altLang="en-US" sz="1400" smtClean="0"/>
              <a:t>他们的状态在事务结束时同数据库进行同步。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       </a:t>
            </a:r>
            <a:r>
              <a:rPr lang="en-US" altLang="zh-CN" sz="1400" smtClean="0"/>
              <a:t>(1) </a:t>
            </a:r>
            <a:r>
              <a:rPr lang="zh-CN" altLang="en-US" sz="1400" smtClean="0"/>
              <a:t>位于一个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实例的缓存中，也可以说，持久化对象总是被一个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实例关联。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       (2) </a:t>
            </a:r>
            <a:r>
              <a:rPr lang="zh-CN" altLang="en-US" sz="1400" smtClean="0"/>
              <a:t>持久化对象和数据库中的相关记录对应。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       (3) Session</a:t>
            </a:r>
            <a:r>
              <a:rPr lang="zh-CN" altLang="en-US" sz="1400" smtClean="0"/>
              <a:t>在清理缓存时，会根据持久化对象的属性变化，来同步更新数据库。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600" b="1" smtClean="0"/>
              <a:t>离线对象（</a:t>
            </a:r>
            <a:r>
              <a:rPr lang="en-US" altLang="zh-CN" sz="1600" b="1" smtClean="0"/>
              <a:t>Detached Objects</a:t>
            </a:r>
            <a:r>
              <a:rPr lang="zh-CN" altLang="en-US" sz="1600" b="1" smtClean="0"/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b="1" smtClean="0"/>
              <a:t>      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关闭之后，持久化对象就变为离线对象。离线表示这个对象不能再与数据库保持同步，他们不再受</a:t>
            </a:r>
            <a:r>
              <a:rPr lang="en-US" altLang="zh-CN" sz="1400" smtClean="0"/>
              <a:t>Hibernate</a:t>
            </a:r>
            <a:r>
              <a:rPr lang="zh-CN" altLang="en-US" sz="1400" smtClean="0"/>
              <a:t>管理。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       </a:t>
            </a:r>
            <a:r>
              <a:rPr lang="en-US" altLang="zh-CN" sz="1400" smtClean="0"/>
              <a:t>(1) </a:t>
            </a:r>
            <a:r>
              <a:rPr lang="zh-CN" altLang="en-US" sz="1400" smtClean="0"/>
              <a:t>不再位于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的缓存中，也可以说，游离对象不被</a:t>
            </a:r>
            <a:r>
              <a:rPr lang="en-US" altLang="zh-CN" sz="1400" smtClean="0"/>
              <a:t>Session</a:t>
            </a:r>
            <a:r>
              <a:rPr lang="zh-CN" altLang="en-US" sz="1400" smtClean="0"/>
              <a:t>关联。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400" smtClean="0"/>
              <a:t>       (2) </a:t>
            </a:r>
            <a:r>
              <a:rPr lang="zh-CN" altLang="en-US" sz="1400" smtClean="0"/>
              <a:t>游离对象是由持久化对象转变过来的，因此在数据库中可能还存在与它对应的记录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400" smtClean="0"/>
              <a:t>          （前提条件是没有其他程序删除了这条记录）。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中持久化对象的状态转换过程</a:t>
            </a:r>
            <a:endParaRPr lang="en-US" altLang="zh-CN" sz="2900" smtClean="0"/>
          </a:p>
        </p:txBody>
      </p:sp>
      <p:pic>
        <p:nvPicPr>
          <p:cNvPr id="43012" name="Picture 3" descr="0d338744ebf81a4c3fd1071cd72a6059242da6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916113"/>
            <a:ext cx="6265862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Hibernate3</a:t>
            </a:r>
            <a:r>
              <a:rPr lang="zh-CN" altLang="en-US" smtClean="0"/>
              <a:t>中持久化对象的状态转换</a:t>
            </a:r>
            <a:endParaRPr lang="en-US" altLang="zh-CN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7352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600" smtClean="0"/>
              <a:t>Session session = SessionUtils.getSession();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smtClean="0"/>
              <a:t>Transaction transaction = session.beginTransaction();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smtClean="0"/>
              <a:t>		</a:t>
            </a:r>
            <a:endParaRPr lang="zh-CN" alt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FF3300"/>
                </a:solidFill>
              </a:rPr>
              <a:t>User  user = (User) session.get(User.class, 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FF3300"/>
                </a:solidFill>
              </a:rPr>
              <a:t>user.setName(“jack”);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FF3300"/>
                </a:solidFill>
              </a:rPr>
              <a:t>user.setAge(30);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FF3300"/>
                </a:solidFill>
              </a:rPr>
              <a:t>user.setBirthday(new Date());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600" b="1" smtClean="0">
              <a:solidFill>
                <a:srgbClr val="FF33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smtClean="0"/>
              <a:t>transaction.commit();	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419475" y="4437063"/>
            <a:ext cx="5040313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400" b="1"/>
              <a:t>思考：这里没有使用</a:t>
            </a:r>
            <a:r>
              <a:rPr lang="en-US" altLang="zh-CN" sz="1400" b="1"/>
              <a:t>session.update(user)</a:t>
            </a:r>
            <a:r>
              <a:rPr lang="zh-CN" altLang="en-US" sz="1400" b="1"/>
              <a:t>语句，为什么</a:t>
            </a:r>
          </a:p>
          <a:p>
            <a:r>
              <a:rPr lang="zh-CN" altLang="en-US" sz="1400" b="1"/>
              <a:t>还可以将对象的属性修改体验到数据库表中呢？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Session缓存即一级缓存</a:t>
            </a:r>
            <a:endParaRPr lang="en-US" altLang="zh-CN" sz="290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smtClean="0"/>
              <a:t>Session</a:t>
            </a:r>
            <a:r>
              <a:rPr lang="zh-CN" altLang="en-US" sz="1800" b="1" smtClean="0"/>
              <a:t>缓存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    </a:t>
            </a:r>
            <a:r>
              <a:rPr lang="en-US" altLang="zh-CN" sz="1800" smtClean="0"/>
              <a:t>Hibernate</a:t>
            </a:r>
            <a:r>
              <a:rPr lang="zh-CN" altLang="en-US" sz="1800" smtClean="0"/>
              <a:t>的一级缓存是由</a:t>
            </a:r>
            <a:r>
              <a:rPr lang="en-US" altLang="zh-CN" sz="1800" smtClean="0"/>
              <a:t>Session</a:t>
            </a:r>
            <a:r>
              <a:rPr lang="zh-CN" altLang="en-US" sz="1800" smtClean="0"/>
              <a:t>提供的，因此它存在于</a:t>
            </a:r>
            <a:r>
              <a:rPr lang="en-US" altLang="zh-CN" sz="1800" smtClean="0"/>
              <a:t>Session</a:t>
            </a:r>
            <a:r>
              <a:rPr lang="zh-CN" altLang="en-US" sz="1800" smtClean="0"/>
              <a:t>的整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    个生命周期中，当程序调用</a:t>
            </a:r>
            <a:r>
              <a:rPr lang="en-US" altLang="zh-CN" sz="1800" smtClean="0"/>
              <a:t>save()/update()/saveOrupdate()/get()</a:t>
            </a:r>
            <a:r>
              <a:rPr lang="zh-CN" altLang="en-US" sz="1800" smtClean="0"/>
              <a:t>等及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    查询接口方法</a:t>
            </a:r>
            <a:r>
              <a:rPr lang="en-US" altLang="zh-CN" sz="1800" smtClean="0"/>
              <a:t>list()/iterator()</a:t>
            </a:r>
            <a:r>
              <a:rPr lang="zh-CN" altLang="en-US" sz="1800" smtClean="0"/>
              <a:t>方法时候，如果</a:t>
            </a:r>
            <a:r>
              <a:rPr lang="en-US" altLang="zh-CN" sz="1800" smtClean="0"/>
              <a:t>session</a:t>
            </a:r>
            <a:r>
              <a:rPr lang="zh-CN" altLang="en-US" sz="1800" smtClean="0"/>
              <a:t>中不存在该对象，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    那么会先将本次的对象存储到一级缓存中便于以后使用，当</a:t>
            </a:r>
            <a:r>
              <a:rPr lang="en-US" altLang="zh-CN" sz="1800" smtClean="0"/>
              <a:t>Session</a:t>
            </a:r>
            <a:r>
              <a:rPr lang="zh-CN" altLang="en-US" sz="1800" smtClean="0"/>
              <a:t>关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    闭时同时清空一级缓存数据。</a:t>
            </a:r>
            <a:r>
              <a:rPr lang="en-US" altLang="zh-CN" sz="1800" smtClean="0"/>
              <a:t>clear()/evict()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b="1" smtClean="0"/>
              <a:t>Session</a:t>
            </a:r>
            <a:r>
              <a:rPr lang="zh-CN" altLang="en-US" sz="1800" b="1" smtClean="0"/>
              <a:t>的缓存作用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  减少访问数据库的次数，进而提高效率。保证缓存中的对象与数据库的记录保持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  同步，当缓存的对象改变后，</a:t>
            </a:r>
            <a:r>
              <a:rPr lang="en-US" altLang="zh-CN" sz="1600" smtClean="0"/>
              <a:t>session</a:t>
            </a:r>
            <a:r>
              <a:rPr lang="zh-CN" altLang="en-US" sz="1600" smtClean="0"/>
              <a:t>不会立即执行</a:t>
            </a:r>
            <a:r>
              <a:rPr lang="en-US" altLang="zh-CN" sz="1600" smtClean="0"/>
              <a:t>sql</a:t>
            </a:r>
            <a:r>
              <a:rPr lang="zh-CN" altLang="en-US" sz="1600" smtClean="0"/>
              <a:t>，而是将多个</a:t>
            </a:r>
            <a:r>
              <a:rPr lang="en-US" altLang="zh-CN" sz="1600" smtClean="0"/>
              <a:t>sql</a:t>
            </a:r>
            <a:r>
              <a:rPr lang="zh-CN" altLang="en-US" sz="1600" smtClean="0"/>
              <a:t>语句合并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  为一条</a:t>
            </a:r>
            <a:r>
              <a:rPr lang="en-US" altLang="zh-CN" sz="1600" smtClean="0"/>
              <a:t>sql</a:t>
            </a:r>
            <a:r>
              <a:rPr lang="zh-CN" altLang="en-US" sz="1600" smtClean="0"/>
              <a:t>进行执行，提高效率。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b="1" smtClean="0"/>
              <a:t>session</a:t>
            </a:r>
            <a:r>
              <a:rPr lang="zh-CN" altLang="en-US" sz="1800" b="1" smtClean="0"/>
              <a:t>的缓存举例</a:t>
            </a: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 当用户需要对指定的对象进行修改的时候，如果对于同一个属性修改了多次，其实</a:t>
            </a:r>
            <a:r>
              <a:rPr lang="en-US" altLang="zh-CN" sz="1600" smtClean="0"/>
              <a:t>hibernate</a:t>
            </a:r>
            <a:r>
              <a:rPr lang="zh-CN" altLang="en-US" sz="1600" smtClean="0"/>
              <a:t>的</a:t>
            </a:r>
            <a:r>
              <a:rPr lang="en-US" altLang="zh-CN" sz="1600" smtClean="0"/>
              <a:t>session</a:t>
            </a:r>
            <a:r>
              <a:rPr lang="zh-CN" altLang="en-US" sz="1600" smtClean="0"/>
              <a:t>缓存并不是执行多个</a:t>
            </a:r>
            <a:r>
              <a:rPr lang="en-US" altLang="zh-CN" sz="1600" smtClean="0"/>
              <a:t>update</a:t>
            </a:r>
            <a:r>
              <a:rPr lang="zh-CN" altLang="en-US" sz="1600" smtClean="0"/>
              <a:t>语句，而是以最后一个更新为准而发送一条更新的</a:t>
            </a:r>
            <a:r>
              <a:rPr lang="en-US" altLang="zh-CN" sz="1600" smtClean="0"/>
              <a:t>sql</a:t>
            </a:r>
            <a:r>
              <a:rPr lang="zh-CN" altLang="en-US" sz="1600" smtClean="0"/>
              <a:t>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Session缓存问题</a:t>
            </a:r>
            <a:endParaRPr lang="en-US" altLang="zh-CN" sz="290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public void cache(){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Session session = SessionUtils.getCurrentSession();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session.beginTransaction();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smtClean="0"/>
              <a:t>	</a:t>
            </a:r>
            <a:r>
              <a:rPr lang="en-US" altLang="zh-CN" sz="1400" smtClean="0"/>
              <a:t>Query query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DataType dataType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       DataType dataType1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// </a:t>
            </a:r>
            <a:r>
              <a:rPr lang="zh-CN" altLang="en-US" sz="1400" smtClean="0"/>
              <a:t>获取要修改的对象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smtClean="0"/>
              <a:t>		</a:t>
            </a:r>
            <a:r>
              <a:rPr lang="en-US" altLang="zh-CN" sz="1400" smtClean="0"/>
              <a:t>dataType = (DataType) </a:t>
            </a:r>
            <a:r>
              <a:rPr lang="en-US" altLang="zh-CN" sz="1400" b="1" smtClean="0">
                <a:solidFill>
                  <a:srgbClr val="FF3300"/>
                </a:solidFill>
              </a:rPr>
              <a:t>session.get(DataType.class, new Long(1));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// session.evict(dataType);</a:t>
            </a:r>
            <a:r>
              <a:rPr lang="zh-CN" altLang="en-US" sz="1400" smtClean="0"/>
              <a:t>和</a:t>
            </a:r>
            <a:r>
              <a:rPr lang="en-US" altLang="zh-CN" sz="1400" smtClean="0"/>
              <a:t>session.clear();</a:t>
            </a:r>
            <a:r>
              <a:rPr lang="zh-CN" altLang="en-US" sz="1400" smtClean="0"/>
              <a:t>方法会清理缓存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smtClean="0"/>
              <a:t>		</a:t>
            </a:r>
            <a:r>
              <a:rPr lang="en-US" altLang="zh-CN" sz="1400" smtClean="0"/>
              <a:t>dataType1 = (DataType) </a:t>
            </a:r>
            <a:r>
              <a:rPr lang="en-US" altLang="zh-CN" sz="1400" b="1" smtClean="0">
                <a:solidFill>
                  <a:srgbClr val="FF3300"/>
                </a:solidFill>
              </a:rPr>
              <a:t>session.get(DataType.class, new Long(1));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System.out.println(dataType == dataType1);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session.getTransaction().commit();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} catch (Exception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                  e.printStackTrace();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                  session.getTransaction().rollback();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}</a:t>
            </a:r>
            <a:endParaRPr lang="zh-CN" altLang="en-US" sz="1400" smtClean="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995738" y="2635250"/>
            <a:ext cx="4679950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 b="1"/>
              <a:t>Get</a:t>
            </a:r>
            <a:r>
              <a:rPr lang="zh-CN" altLang="en-US" sz="1400" b="1"/>
              <a:t>（）先将获取的对象存储到一级缓存，当再次加载同</a:t>
            </a:r>
          </a:p>
          <a:p>
            <a:r>
              <a:rPr lang="zh-CN" altLang="en-US" sz="1400" b="1"/>
              <a:t>一个持久化对象的时候先检测一级缓存中是否有该对象，</a:t>
            </a:r>
          </a:p>
          <a:p>
            <a:r>
              <a:rPr lang="zh-CN" altLang="en-US" sz="1400" b="1"/>
              <a:t>如果有直接获取，不会发送</a:t>
            </a:r>
            <a:r>
              <a:rPr lang="en-US" altLang="zh-CN" sz="1400" b="1"/>
              <a:t>SQL</a:t>
            </a:r>
            <a:r>
              <a:rPr lang="zh-CN" altLang="en-US" sz="1400" b="1"/>
              <a:t>语句，否则才发送</a:t>
            </a:r>
            <a:r>
              <a:rPr lang="en-US" altLang="zh-CN" sz="1400" b="1"/>
              <a:t>SQL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Session缓存问题</a:t>
            </a:r>
            <a:endParaRPr lang="en-US" altLang="zh-CN" sz="290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public void cache(){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Session session = SessionUtils.getCurrentSession();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session.beginTransaction();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Query query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smtClean="0"/>
              <a:t>		</a:t>
            </a:r>
            <a:r>
              <a:rPr lang="en-US" altLang="zh-CN" sz="1400" smtClean="0"/>
              <a:t>query = session.createQuery("from DataType");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List list = </a:t>
            </a:r>
            <a:r>
              <a:rPr lang="en-US" altLang="zh-CN" sz="1400" b="1" smtClean="0">
                <a:solidFill>
                  <a:srgbClr val="FF3300"/>
                </a:solidFill>
              </a:rPr>
              <a:t>query.list();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System.out.println(list);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// session.clear();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Iterator&lt;DataType&gt; it = </a:t>
            </a:r>
            <a:r>
              <a:rPr lang="en-US" altLang="zh-CN" sz="1400" b="1" smtClean="0">
                <a:solidFill>
                  <a:srgbClr val="FF3300"/>
                </a:solidFill>
              </a:rPr>
              <a:t>query.iterate();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while(it.hasNext()){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     System.out.println(it.next());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session.getTransaction().commit();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} catch (Exception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                  e.printStackTrace();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                  session.getTransaction().rollback();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}</a:t>
            </a:r>
            <a:endParaRPr lang="zh-CN" altLang="en-US" sz="1400" smtClean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643438" y="4652963"/>
            <a:ext cx="4105275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 b="1"/>
              <a:t>List()</a:t>
            </a:r>
            <a:r>
              <a:rPr lang="zh-CN" altLang="en-US" sz="1400" b="1"/>
              <a:t>查询出来的结果会被缓存起来，那么当</a:t>
            </a:r>
            <a:endParaRPr lang="en-US" altLang="zh-CN" sz="1400" b="1"/>
          </a:p>
          <a:p>
            <a:r>
              <a:rPr lang="en-US" altLang="zh-CN" sz="1400" b="1"/>
              <a:t>terator()</a:t>
            </a:r>
            <a:r>
              <a:rPr lang="zh-CN" altLang="en-US" sz="1400" b="1"/>
              <a:t>再查看的时候会先发送查询</a:t>
            </a:r>
            <a:r>
              <a:rPr lang="en-US" altLang="zh-CN" sz="1400" b="1"/>
              <a:t>id</a:t>
            </a:r>
            <a:r>
              <a:rPr lang="zh-CN" altLang="en-US" sz="1400" b="1"/>
              <a:t>的</a:t>
            </a:r>
            <a:r>
              <a:rPr lang="en-US" altLang="zh-CN" sz="1400" b="1"/>
              <a:t>SQL</a:t>
            </a:r>
            <a:r>
              <a:rPr lang="zh-CN" altLang="en-US" sz="1400" b="1"/>
              <a:t>，</a:t>
            </a:r>
          </a:p>
          <a:p>
            <a:r>
              <a:rPr lang="zh-CN" altLang="en-US" sz="1400" b="1"/>
              <a:t>但是查询实体的</a:t>
            </a:r>
            <a:r>
              <a:rPr lang="en-US" altLang="zh-CN" sz="1400" b="1"/>
              <a:t>SQL</a:t>
            </a:r>
            <a:r>
              <a:rPr lang="zh-CN" altLang="en-US" sz="1400" b="1"/>
              <a:t>不会发出，因为它首先回去一</a:t>
            </a:r>
          </a:p>
          <a:p>
            <a:r>
              <a:rPr lang="zh-CN" altLang="en-US" sz="1400" b="1"/>
              <a:t>级缓存中获取已经缓存的数据。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Session缓存问题</a:t>
            </a:r>
            <a:endParaRPr lang="en-US" altLang="zh-CN" sz="290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public void cache(){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Session session = SessionUtils.getCurrentSession();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session.beginTransaction();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smtClean="0"/>
              <a:t>	</a:t>
            </a:r>
            <a:r>
              <a:rPr lang="en-US" altLang="zh-CN" sz="1400" smtClean="0"/>
              <a:t>Query query =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try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400" smtClean="0"/>
              <a:t>		</a:t>
            </a:r>
            <a:r>
              <a:rPr lang="en-US" altLang="zh-CN" sz="1400" smtClean="0"/>
              <a:t>query = session.createQuery("from DataType");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Iterator&lt;DataType&gt; it = </a:t>
            </a:r>
            <a:r>
              <a:rPr lang="en-US" altLang="zh-CN" sz="1400" b="1" smtClean="0">
                <a:solidFill>
                  <a:srgbClr val="FF3300"/>
                </a:solidFill>
              </a:rPr>
              <a:t>query.iterate();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while(it.hasNext()){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	DataType dataType = it.next();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	dataType.setVip('K');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	</a:t>
            </a:r>
            <a:r>
              <a:rPr lang="en-US" altLang="zh-CN" sz="1400" b="1" smtClean="0">
                <a:solidFill>
                  <a:srgbClr val="FF3300"/>
                </a:solidFill>
              </a:rPr>
              <a:t>session.flush();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 smtClean="0">
                <a:solidFill>
                  <a:srgbClr val="FF3300"/>
                </a:solidFill>
              </a:rPr>
              <a:t>			session.clear();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	session.getTransaction().commit();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} catch (Exception 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                  e.printStackTrace();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                  session.getTransaction().rollback();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smtClean="0"/>
              <a:t>	}</a:t>
            </a:r>
            <a:endParaRPr lang="zh-CN" altLang="en-US" sz="1400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4643438" y="4652963"/>
            <a:ext cx="4321175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400" b="1"/>
              <a:t>Iterator()</a:t>
            </a:r>
            <a:r>
              <a:rPr lang="zh-CN" altLang="en-US" sz="1400" b="1"/>
              <a:t>方法加载的所有的持久化类对象要进行</a:t>
            </a:r>
          </a:p>
          <a:p>
            <a:r>
              <a:rPr lang="zh-CN" altLang="en-US" sz="1400" b="1"/>
              <a:t>批处理修改的时候，每一个对象都要先缓存再修改，</a:t>
            </a:r>
          </a:p>
          <a:p>
            <a:r>
              <a:rPr lang="zh-CN" altLang="en-US" sz="1400" b="1"/>
              <a:t>因此在循环中需要释放一级缓存中的内存占用，避免</a:t>
            </a:r>
          </a:p>
          <a:p>
            <a:r>
              <a:rPr lang="zh-CN" altLang="en-US" sz="1400" b="1"/>
              <a:t>内存溢出。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Hibernate</a:t>
            </a:r>
            <a:r>
              <a:rPr lang="zh-CN" altLang="en-US" b="1" dirty="0" smtClean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Hibernate</a:t>
            </a:r>
            <a:r>
              <a:rPr lang="zh-CN" altLang="en-US" sz="1800" dirty="0" smtClean="0"/>
              <a:t>作者</a:t>
            </a:r>
            <a:r>
              <a:rPr lang="en-US" altLang="zh-CN" sz="1800" dirty="0" smtClean="0"/>
              <a:t>——Gavin King</a:t>
            </a:r>
          </a:p>
          <a:p>
            <a:pPr lvl="1"/>
            <a:r>
              <a:rPr lang="en-US" altLang="zh-CN" sz="1800" dirty="0" smtClean="0"/>
              <a:t>Hibernate</a:t>
            </a:r>
            <a:r>
              <a:rPr lang="zh-CN" altLang="en-US" sz="1800" dirty="0" smtClean="0"/>
              <a:t>创始人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《 Hibernate in action 》</a:t>
            </a:r>
            <a:r>
              <a:rPr lang="zh-CN" altLang="en-US" sz="1800" dirty="0" smtClean="0"/>
              <a:t>作者</a:t>
            </a:r>
            <a:endParaRPr lang="en-US" altLang="zh-CN" sz="1800" dirty="0" smtClean="0"/>
          </a:p>
          <a:p>
            <a:pPr lvl="1"/>
            <a:r>
              <a:rPr lang="zh-CN" altLang="en-US" sz="1800" smtClean="0"/>
              <a:t>参加</a:t>
            </a:r>
            <a:r>
              <a:rPr lang="zh-CN" altLang="en-US" sz="1800" dirty="0" smtClean="0"/>
              <a:t>了</a:t>
            </a:r>
            <a:r>
              <a:rPr lang="en-US" altLang="zh-CN" sz="1800" dirty="0" err="1" smtClean="0"/>
              <a:t>XDoclet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Middlegen</a:t>
            </a:r>
            <a:r>
              <a:rPr lang="zh-CN" altLang="en-US" sz="1800" dirty="0" smtClean="0"/>
              <a:t>的开发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2003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月加入</a:t>
            </a:r>
            <a:r>
              <a:rPr lang="en-US" altLang="zh-CN" sz="1800" dirty="0" err="1" smtClean="0"/>
              <a:t>JBoss</a:t>
            </a:r>
            <a:r>
              <a:rPr lang="zh-CN" altLang="en-US" sz="1800" dirty="0" smtClean="0"/>
              <a:t>，全职进行</a:t>
            </a:r>
            <a:r>
              <a:rPr lang="en-US" altLang="zh-CN" sz="1800" dirty="0" smtClean="0"/>
              <a:t>Hibernate</a:t>
            </a:r>
            <a:r>
              <a:rPr lang="zh-CN" altLang="en-US" sz="1800" dirty="0" smtClean="0"/>
              <a:t>开发</a:t>
            </a:r>
            <a:endParaRPr lang="en-US" altLang="zh-CN" sz="1800" dirty="0" smtClean="0"/>
          </a:p>
          <a:p>
            <a:r>
              <a:rPr lang="en-US" altLang="zh-CN" sz="1800" dirty="0" smtClean="0"/>
              <a:t>Hibernate</a:t>
            </a:r>
          </a:p>
          <a:p>
            <a:pPr lvl="1"/>
            <a:r>
              <a:rPr lang="zh-CN" altLang="en-US" sz="1800" dirty="0" smtClean="0"/>
              <a:t>一个开发源代码的对象关系映射框架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</a:t>
            </a:r>
            <a:r>
              <a:rPr lang="en-US" altLang="zh-CN" sz="1800" dirty="0" smtClean="0"/>
              <a:t>JDBC</a:t>
            </a:r>
            <a:r>
              <a:rPr lang="zh-CN" altLang="en-US" sz="1800" dirty="0" smtClean="0"/>
              <a:t>进行了非常轻量级的对象封装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将</a:t>
            </a:r>
            <a:r>
              <a:rPr lang="en-US" altLang="zh-CN" sz="1800" dirty="0" err="1" smtClean="0"/>
              <a:t>JavaBean</a:t>
            </a:r>
            <a:r>
              <a:rPr lang="zh-CN" altLang="en-US" sz="1800" dirty="0" smtClean="0"/>
              <a:t>对象和数据库的表建立对应关系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dirty="0" smtClean="0"/>
              <a:t>不同</a:t>
            </a:r>
            <a:r>
              <a:rPr lang="en-US" altLang="zh-CN" sz="2900" dirty="0" smtClean="0"/>
              <a:t>Session</a:t>
            </a:r>
            <a:r>
              <a:rPr lang="zh-CN" altLang="en-US" sz="2900" dirty="0" smtClean="0"/>
              <a:t>是否共享缓存数据？</a:t>
            </a:r>
            <a:endParaRPr lang="en-US" altLang="zh-CN" sz="2900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064500" cy="4098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Session session1=sessionFactory.openSession();Session session2=sessionFactory.openSession();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Transaction tx1 = session1.beginTransaction();     Transaction tx2 = session2.beginTransaction();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//Customer</a:t>
            </a:r>
            <a:r>
              <a:rPr lang="zh-CN" altLang="en-US" sz="1400" smtClean="0"/>
              <a:t>对象被</a:t>
            </a:r>
            <a:r>
              <a:rPr lang="en-US" altLang="zh-CN" sz="1400" smtClean="0"/>
              <a:t>session1</a:t>
            </a:r>
            <a:r>
              <a:rPr lang="zh-CN" altLang="en-US" sz="1400" smtClean="0"/>
              <a:t>关联</a:t>
            </a:r>
            <a:endParaRPr lang="en-US" altLang="zh-CN" sz="1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 smtClean="0">
                <a:solidFill>
                  <a:srgbClr val="FF3300"/>
                </a:solidFill>
              </a:rPr>
              <a:t>Customer c=(Customer)session1.get(Customer.class,new Long(1));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//Customer</a:t>
            </a:r>
            <a:r>
              <a:rPr lang="zh-CN" altLang="en-US" sz="1400" smtClean="0"/>
              <a:t>对象被</a:t>
            </a:r>
            <a:r>
              <a:rPr lang="en-US" altLang="zh-CN" sz="1400" smtClean="0"/>
              <a:t>session2</a:t>
            </a:r>
            <a:r>
              <a:rPr lang="zh-CN" altLang="en-US" sz="1400" smtClean="0"/>
              <a:t>关联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b="1" smtClean="0">
                <a:solidFill>
                  <a:srgbClr val="FF3300"/>
                </a:solidFill>
              </a:rPr>
              <a:t>session2.update(c); </a:t>
            </a:r>
            <a:endParaRPr lang="zh-CN" altLang="en-US" sz="1400" b="1" smtClean="0">
              <a:solidFill>
                <a:srgbClr val="FF33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c.setName("Jack"); //</a:t>
            </a:r>
            <a:r>
              <a:rPr lang="zh-CN" altLang="en-US" sz="1400" smtClean="0"/>
              <a:t>修改</a:t>
            </a:r>
            <a:r>
              <a:rPr lang="en-US" altLang="zh-CN" sz="1400" smtClean="0"/>
              <a:t>Customer</a:t>
            </a:r>
            <a:r>
              <a:rPr lang="zh-CN" altLang="en-US" sz="1400" smtClean="0"/>
              <a:t>对象的属性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tx1.commit(); //</a:t>
            </a:r>
            <a:r>
              <a:rPr lang="zh-CN" altLang="en-US" sz="1400" smtClean="0"/>
              <a:t>执行</a:t>
            </a:r>
            <a:r>
              <a:rPr lang="en-US" altLang="zh-CN" sz="1400" smtClean="0"/>
              <a:t>update</a:t>
            </a:r>
            <a:r>
              <a:rPr lang="zh-CN" altLang="en-US" sz="1400" smtClean="0"/>
              <a:t>语句    </a:t>
            </a:r>
            <a:r>
              <a:rPr lang="en-US" altLang="zh-CN" sz="1400" smtClean="0"/>
              <a:t>tx2.commit();  //</a:t>
            </a:r>
            <a:r>
              <a:rPr lang="zh-CN" altLang="en-US" sz="1400" smtClean="0"/>
              <a:t>执行</a:t>
            </a:r>
            <a:r>
              <a:rPr lang="en-US" altLang="zh-CN" sz="1400" smtClean="0"/>
              <a:t>update</a:t>
            </a:r>
            <a:r>
              <a:rPr lang="zh-CN" altLang="en-US" sz="1400" smtClean="0"/>
              <a:t>语句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session1.close();   session2.close();</a:t>
            </a:r>
            <a:endParaRPr lang="zh-CN" altLang="en-US" sz="1400" smtClean="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827088" y="4437063"/>
            <a:ext cx="7848600" cy="15128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400"/>
              <a:t>当执行</a:t>
            </a:r>
            <a:r>
              <a:rPr lang="en-US" altLang="zh-CN" sz="1400"/>
              <a:t>session1</a:t>
            </a:r>
            <a:r>
              <a:rPr lang="zh-CN" altLang="en-US" sz="1400"/>
              <a:t>的</a:t>
            </a:r>
            <a:r>
              <a:rPr lang="en-US" altLang="zh-CN" sz="1400"/>
              <a:t>load()</a:t>
            </a:r>
            <a:r>
              <a:rPr lang="zh-CN" altLang="en-US" sz="1400"/>
              <a:t>方法时，</a:t>
            </a:r>
            <a:r>
              <a:rPr lang="en-US" altLang="zh-CN" sz="1400"/>
              <a:t>OID</a:t>
            </a:r>
            <a:r>
              <a:rPr lang="zh-CN" altLang="en-US" sz="1400"/>
              <a:t>为</a:t>
            </a:r>
            <a:r>
              <a:rPr lang="en-US" altLang="zh-CN" sz="1400"/>
              <a:t>1</a:t>
            </a:r>
            <a:r>
              <a:rPr lang="zh-CN" altLang="en-US" sz="1400"/>
              <a:t>的</a:t>
            </a:r>
            <a:r>
              <a:rPr lang="en-US" altLang="zh-CN" sz="1400"/>
              <a:t>Customer</a:t>
            </a:r>
            <a:r>
              <a:rPr lang="zh-CN" altLang="en-US" sz="1400"/>
              <a:t>对象被加入到</a:t>
            </a:r>
            <a:r>
              <a:rPr lang="en-US" altLang="zh-CN" sz="1400"/>
              <a:t>session1</a:t>
            </a:r>
            <a:r>
              <a:rPr lang="zh-CN" altLang="en-US" sz="1400"/>
              <a:t>的缓存中，因此它</a:t>
            </a:r>
          </a:p>
          <a:p>
            <a:r>
              <a:rPr lang="zh-CN" altLang="en-US" sz="1400"/>
              <a:t>是</a:t>
            </a:r>
            <a:r>
              <a:rPr lang="en-US" altLang="zh-CN" sz="1400"/>
              <a:t>session1</a:t>
            </a:r>
            <a:r>
              <a:rPr lang="zh-CN" altLang="en-US" sz="1400"/>
              <a:t>的持久化对象，此时它还没有被</a:t>
            </a:r>
            <a:r>
              <a:rPr lang="en-US" altLang="zh-CN" sz="1400"/>
              <a:t>session2</a:t>
            </a:r>
            <a:r>
              <a:rPr lang="zh-CN" altLang="en-US" sz="1400"/>
              <a:t>关联，因此相对于</a:t>
            </a:r>
            <a:r>
              <a:rPr lang="en-US" altLang="zh-CN" sz="1400"/>
              <a:t>session2</a:t>
            </a:r>
            <a:r>
              <a:rPr lang="zh-CN" altLang="en-US" sz="1400"/>
              <a:t>，它处于游离状</a:t>
            </a:r>
          </a:p>
          <a:p>
            <a:r>
              <a:rPr lang="zh-CN" altLang="en-US" sz="1400"/>
              <a:t>态。当执行</a:t>
            </a:r>
            <a:r>
              <a:rPr lang="en-US" altLang="zh-CN" sz="1400"/>
              <a:t>session2</a:t>
            </a:r>
            <a:r>
              <a:rPr lang="zh-CN" altLang="en-US" sz="1400"/>
              <a:t>的</a:t>
            </a:r>
            <a:r>
              <a:rPr lang="en-US" altLang="zh-CN" sz="1400"/>
              <a:t>update()</a:t>
            </a:r>
            <a:r>
              <a:rPr lang="zh-CN" altLang="en-US" sz="1400"/>
              <a:t>方法时，</a:t>
            </a:r>
            <a:r>
              <a:rPr lang="en-US" altLang="zh-CN" sz="1400"/>
              <a:t>Customer</a:t>
            </a:r>
            <a:r>
              <a:rPr lang="zh-CN" altLang="en-US" sz="1400"/>
              <a:t>对象被加入到</a:t>
            </a:r>
            <a:r>
              <a:rPr lang="en-US" altLang="zh-CN" sz="1400"/>
              <a:t>session2</a:t>
            </a:r>
            <a:r>
              <a:rPr lang="zh-CN" altLang="en-US" sz="1400"/>
              <a:t>的缓存中，因此也成</a:t>
            </a:r>
          </a:p>
          <a:p>
            <a:r>
              <a:rPr lang="zh-CN" altLang="en-US" sz="1400"/>
              <a:t>为</a:t>
            </a:r>
            <a:r>
              <a:rPr lang="en-US" altLang="zh-CN" sz="1400"/>
              <a:t>session2</a:t>
            </a:r>
            <a:r>
              <a:rPr lang="zh-CN" altLang="en-US" sz="1400"/>
              <a:t>的持久化对象。接下来修改</a:t>
            </a:r>
            <a:r>
              <a:rPr lang="en-US" altLang="zh-CN" sz="1400"/>
              <a:t>Customer</a:t>
            </a:r>
            <a:r>
              <a:rPr lang="zh-CN" altLang="en-US" sz="1400"/>
              <a:t>对象的</a:t>
            </a:r>
            <a:r>
              <a:rPr lang="en-US" altLang="zh-CN" sz="1400"/>
              <a:t>name</a:t>
            </a:r>
            <a:r>
              <a:rPr lang="zh-CN" altLang="en-US" sz="1400"/>
              <a:t>属性，会导致两个</a:t>
            </a:r>
            <a:r>
              <a:rPr lang="en-US" altLang="zh-CN" sz="1400"/>
              <a:t>Session</a:t>
            </a:r>
            <a:r>
              <a:rPr lang="zh-CN" altLang="en-US" sz="1400"/>
              <a:t>实例在</a:t>
            </a:r>
          </a:p>
          <a:p>
            <a:r>
              <a:rPr lang="zh-CN" altLang="en-US" sz="1400"/>
              <a:t>清理各自的缓存时，都执行相同的</a:t>
            </a:r>
            <a:r>
              <a:rPr lang="en-US" altLang="zh-CN" sz="1400"/>
              <a:t>update</a:t>
            </a:r>
            <a:r>
              <a:rPr lang="zh-CN" altLang="en-US" sz="1400"/>
              <a:t>语句：</a:t>
            </a:r>
          </a:p>
          <a:p>
            <a:r>
              <a:rPr lang="en-US" altLang="zh-CN" sz="1400"/>
              <a:t>update CUSTOMERS set NAME='Jack' …… where ID=1;</a:t>
            </a:r>
            <a:endParaRPr lang="zh-CN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1:1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1:1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人</a:t>
            </a:r>
            <a:r>
              <a:rPr lang="en-US" altLang="zh-CN" sz="1800" b="1" smtClean="0"/>
              <a:t>(person)</a:t>
            </a:r>
            <a:r>
              <a:rPr lang="zh-CN" altLang="en-US" sz="1800" b="1" smtClean="0"/>
              <a:t>和</a:t>
            </a:r>
            <a:r>
              <a:rPr lang="en-US" altLang="zh-CN" sz="1800" b="1" smtClean="0"/>
              <a:t>IdCard    </a:t>
            </a:r>
            <a:r>
              <a:rPr lang="zh-CN" altLang="en-US" sz="1800" b="1" smtClean="0"/>
              <a:t>一个成人</a:t>
            </a:r>
            <a:r>
              <a:rPr lang="en-US" altLang="zh-CN" sz="1800" b="1" smtClean="0">
                <a:sym typeface="Wingdings" pitchFamily="2" charset="2"/>
              </a:rPr>
              <a:t> </a:t>
            </a:r>
            <a:r>
              <a:rPr lang="zh-CN" altLang="en-US" sz="1800" b="1" smtClean="0"/>
              <a:t>一个身份证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对象和关系映射</a:t>
            </a:r>
            <a:r>
              <a:rPr lang="en-US" altLang="zh-CN" sz="1800" b="1" smtClean="0"/>
              <a:t>(Person.hbm.xml)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>
              <a:solidFill>
                <a:srgbClr val="FF3300"/>
              </a:solidFill>
            </a:endParaRP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2781300"/>
            <a:ext cx="32067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2781300"/>
            <a:ext cx="309721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4149725"/>
            <a:ext cx="7561263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1:1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1:1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人</a:t>
            </a:r>
            <a:r>
              <a:rPr lang="en-US" altLang="zh-CN" sz="1800" b="1" smtClean="0"/>
              <a:t>(person)</a:t>
            </a:r>
            <a:r>
              <a:rPr lang="zh-CN" altLang="en-US" sz="1800" b="1" smtClean="0"/>
              <a:t>和</a:t>
            </a:r>
            <a:r>
              <a:rPr lang="en-US" altLang="zh-CN" sz="1800" b="1" smtClean="0"/>
              <a:t>IdCard    </a:t>
            </a:r>
            <a:r>
              <a:rPr lang="zh-CN" altLang="en-US" sz="1800" b="1" smtClean="0"/>
              <a:t>一个成人</a:t>
            </a:r>
            <a:r>
              <a:rPr lang="en-US" altLang="zh-CN" sz="1800" b="1" smtClean="0">
                <a:sym typeface="Wingdings" pitchFamily="2" charset="2"/>
              </a:rPr>
              <a:t> </a:t>
            </a:r>
            <a:r>
              <a:rPr lang="zh-CN" altLang="en-US" sz="1800" b="1" smtClean="0"/>
              <a:t>一个身份证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对象和关系映射</a:t>
            </a:r>
            <a:r>
              <a:rPr lang="en-US" altLang="zh-CN" sz="1800" b="1" smtClean="0"/>
              <a:t>(IdCard.hbm.xml)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>
              <a:solidFill>
                <a:srgbClr val="FF3300"/>
              </a:solidFill>
            </a:endParaRPr>
          </a:p>
        </p:txBody>
      </p:sp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5338" y="2781300"/>
            <a:ext cx="32067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781300"/>
            <a:ext cx="30972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4076700"/>
            <a:ext cx="72009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1:1</a:t>
            </a:r>
            <a:r>
              <a:rPr lang="zh-CN" altLang="en-US" sz="2900" smtClean="0"/>
              <a:t>之特殊情况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1:1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/>
              <a:t>      人</a:t>
            </a:r>
            <a:r>
              <a:rPr lang="en-US" altLang="zh-CN" sz="1600" smtClean="0"/>
              <a:t>(person)</a:t>
            </a:r>
            <a:r>
              <a:rPr lang="zh-CN" altLang="en-US" sz="1600" smtClean="0"/>
              <a:t>和</a:t>
            </a:r>
            <a:r>
              <a:rPr lang="en-US" altLang="zh-CN" sz="1600" smtClean="0"/>
              <a:t>IdCard    </a:t>
            </a:r>
            <a:r>
              <a:rPr lang="zh-CN" altLang="en-US" sz="1600" smtClean="0"/>
              <a:t>一个成人</a:t>
            </a:r>
            <a:r>
              <a:rPr lang="en-US" altLang="zh-CN" sz="1600" smtClean="0">
                <a:sym typeface="Wingdings" pitchFamily="2" charset="2"/>
              </a:rPr>
              <a:t> </a:t>
            </a:r>
            <a:r>
              <a:rPr lang="zh-CN" altLang="en-US" sz="1600" smtClean="0"/>
              <a:t>一个身份证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400" smtClean="0"/>
              <a:t>思考：是否可以在一对一的时候两个表的主键相同进而简化数据库维护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smtClean="0"/>
              <a:t>      两个主键呢</a:t>
            </a:r>
            <a:r>
              <a:rPr lang="en-US" altLang="zh-CN" sz="1400" smtClean="0"/>
              <a:t>?    </a:t>
            </a:r>
            <a:r>
              <a:rPr lang="en-US" altLang="zh-CN" sz="1400" smtClean="0">
                <a:solidFill>
                  <a:srgbClr val="FF3300"/>
                </a:solidFill>
              </a:rPr>
              <a:t>YES</a:t>
            </a:r>
            <a:r>
              <a:rPr lang="en-US" altLang="zh-CN" sz="1400" smtClean="0"/>
              <a:t>    </a:t>
            </a:r>
            <a:r>
              <a:rPr lang="zh-CN" altLang="en-US" sz="1400" smtClean="0"/>
              <a:t>怎么做呢</a:t>
            </a:r>
            <a:r>
              <a:rPr lang="en-US" altLang="zh-CN" sz="1400" smtClean="0"/>
              <a:t>?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400" smtClean="0">
              <a:solidFill>
                <a:srgbClr val="FF3300"/>
              </a:solidFill>
            </a:endParaRPr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4263" y="2708275"/>
            <a:ext cx="32067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708275"/>
            <a:ext cx="3097212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4149725"/>
            <a:ext cx="75612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n:n</a:t>
            </a:r>
            <a:r>
              <a:rPr lang="zh-CN" altLang="en-US" sz="2900" smtClean="0"/>
              <a:t>映射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n:n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/>
              <a:t>      用户</a:t>
            </a:r>
            <a:r>
              <a:rPr lang="en-US" altLang="zh-CN" sz="1600" smtClean="0"/>
              <a:t>(user)</a:t>
            </a:r>
            <a:r>
              <a:rPr lang="zh-CN" altLang="en-US" sz="1600" smtClean="0"/>
              <a:t>和角色</a:t>
            </a:r>
            <a:r>
              <a:rPr lang="en-US" altLang="zh-CN" sz="1600" smtClean="0"/>
              <a:t>(Role)    </a:t>
            </a:r>
            <a:r>
              <a:rPr lang="zh-CN" altLang="en-US" sz="1600" smtClean="0"/>
              <a:t>多个用户</a:t>
            </a:r>
            <a:r>
              <a:rPr lang="en-US" altLang="zh-CN" sz="1600" smtClean="0">
                <a:sym typeface="Wingdings" pitchFamily="2" charset="2"/>
              </a:rPr>
              <a:t> </a:t>
            </a:r>
            <a:r>
              <a:rPr lang="zh-CN" altLang="en-US" sz="1600" smtClean="0"/>
              <a:t>多个角色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本质还是</a:t>
            </a:r>
            <a:r>
              <a:rPr lang="en-US" altLang="zh-CN" sz="1800" b="1" smtClean="0"/>
              <a:t>Set</a:t>
            </a:r>
            <a:r>
              <a:rPr lang="zh-CN" altLang="en-US" sz="1800" b="1" smtClean="0"/>
              <a:t>集合的映射</a:t>
            </a:r>
            <a:r>
              <a:rPr lang="en-US" altLang="zh-CN" sz="1800" b="1" smtClean="0"/>
              <a:t>(User.hbm.xml)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 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400" smtClean="0">
              <a:solidFill>
                <a:srgbClr val="FF3300"/>
              </a:solidFill>
            </a:endParaRPr>
          </a:p>
        </p:txBody>
      </p:sp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744788"/>
            <a:ext cx="36004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2752725"/>
            <a:ext cx="34734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3933825"/>
            <a:ext cx="6408738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</a:t>
            </a:r>
            <a:r>
              <a:rPr lang="zh-CN" altLang="en-US" sz="2900" smtClean="0"/>
              <a:t>中对象映射关系</a:t>
            </a:r>
            <a:r>
              <a:rPr lang="en-US" altLang="zh-CN" sz="2900" smtClean="0"/>
              <a:t>n:n</a:t>
            </a:r>
            <a:endParaRPr lang="zh-CN" altLang="en-US" sz="290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n:n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/>
              <a:t>      用户</a:t>
            </a:r>
            <a:r>
              <a:rPr lang="en-US" altLang="zh-CN" sz="1600" smtClean="0"/>
              <a:t>(user)</a:t>
            </a:r>
            <a:r>
              <a:rPr lang="zh-CN" altLang="en-US" sz="1600" smtClean="0"/>
              <a:t>和角色</a:t>
            </a:r>
            <a:r>
              <a:rPr lang="en-US" altLang="zh-CN" sz="1600" smtClean="0"/>
              <a:t>(Role)    </a:t>
            </a:r>
            <a:r>
              <a:rPr lang="zh-CN" altLang="en-US" sz="1600" smtClean="0"/>
              <a:t>多个用户</a:t>
            </a:r>
            <a:r>
              <a:rPr lang="en-US" altLang="zh-CN" sz="1600" smtClean="0">
                <a:sym typeface="Wingdings" pitchFamily="2" charset="2"/>
              </a:rPr>
              <a:t> </a:t>
            </a:r>
            <a:r>
              <a:rPr lang="zh-CN" altLang="en-US" sz="1600" smtClean="0"/>
              <a:t>多个角色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本质还是</a:t>
            </a:r>
            <a:r>
              <a:rPr lang="en-US" altLang="zh-CN" sz="1800" b="1" smtClean="0"/>
              <a:t>Set</a:t>
            </a:r>
            <a:r>
              <a:rPr lang="zh-CN" altLang="en-US" sz="1800" b="1" smtClean="0"/>
              <a:t>集合的映射</a:t>
            </a:r>
            <a:r>
              <a:rPr lang="en-US" altLang="zh-CN" sz="1800" b="1" smtClean="0"/>
              <a:t>(Role.hbm.xml)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   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400" smtClean="0">
              <a:solidFill>
                <a:srgbClr val="FF3300"/>
              </a:solidFill>
            </a:endParaRP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744788"/>
            <a:ext cx="352901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2752725"/>
            <a:ext cx="347186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3933825"/>
            <a:ext cx="669766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M</a:t>
            </a:r>
            <a:r>
              <a:rPr lang="en-US" altLang="zh-CN" sz="2900" smtClean="0"/>
              <a:t>ap</a:t>
            </a:r>
            <a:r>
              <a:rPr lang="zh-CN" altLang="en-US" sz="2900" smtClean="0"/>
              <a:t>、</a:t>
            </a:r>
            <a:r>
              <a:rPr lang="en-US" altLang="zh-CN" sz="2900" smtClean="0"/>
              <a:t>Set</a:t>
            </a:r>
            <a:r>
              <a:rPr lang="zh-CN" altLang="en-US" sz="2900" smtClean="0"/>
              <a:t>和</a:t>
            </a:r>
            <a:r>
              <a:rPr lang="en-US" altLang="zh-CN" sz="2900" smtClean="0"/>
              <a:t>List</a:t>
            </a:r>
            <a:r>
              <a:rPr lang="zh-CN" altLang="en-US" sz="2900" smtClean="0"/>
              <a:t>的映射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/>
              <a:t>持久化类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 </a:t>
            </a:r>
            <a:endParaRPr lang="en-US" altLang="zh-CN" sz="1800" smtClean="0"/>
          </a:p>
          <a:p>
            <a:pPr eaLnBrk="1" hangingPunct="1"/>
            <a:r>
              <a:rPr lang="en-US" altLang="zh-CN" sz="1800" b="1" smtClean="0"/>
              <a:t>Map</a:t>
            </a:r>
            <a:r>
              <a:rPr lang="zh-CN" altLang="en-US" sz="1800" b="1" smtClean="0"/>
              <a:t>的</a:t>
            </a:r>
            <a:r>
              <a:rPr lang="en-US" altLang="zh-CN" sz="1800" b="1" smtClean="0"/>
              <a:t>String</a:t>
            </a:r>
            <a:r>
              <a:rPr lang="zh-CN" altLang="en-US" sz="1800" b="1" smtClean="0"/>
              <a:t>类型和对象类型映射关系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365625"/>
            <a:ext cx="4681537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5319713"/>
            <a:ext cx="5834062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2349500"/>
            <a:ext cx="5616575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M</a:t>
            </a:r>
            <a:r>
              <a:rPr lang="en-US" altLang="zh-CN" sz="2900" smtClean="0"/>
              <a:t>ap</a:t>
            </a:r>
            <a:r>
              <a:rPr lang="zh-CN" altLang="en-US" sz="2900" smtClean="0"/>
              <a:t>、</a:t>
            </a:r>
            <a:r>
              <a:rPr lang="en-US" altLang="zh-CN" sz="2900" smtClean="0"/>
              <a:t>Set</a:t>
            </a:r>
            <a:r>
              <a:rPr lang="zh-CN" altLang="en-US" sz="2900" smtClean="0"/>
              <a:t>和</a:t>
            </a:r>
            <a:r>
              <a:rPr lang="en-US" altLang="zh-CN" sz="2900" smtClean="0"/>
              <a:t>List</a:t>
            </a:r>
            <a:r>
              <a:rPr lang="zh-CN" altLang="en-US" sz="2900" smtClean="0"/>
              <a:t>的映射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/>
              <a:t>持久化类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 </a:t>
            </a:r>
            <a:endParaRPr lang="en-US" altLang="zh-CN" sz="1800" smtClean="0"/>
          </a:p>
          <a:p>
            <a:pPr eaLnBrk="1" hangingPunct="1"/>
            <a:r>
              <a:rPr lang="en-US" altLang="zh-CN" sz="1800" b="1" smtClean="0"/>
              <a:t>List</a:t>
            </a:r>
            <a:r>
              <a:rPr lang="zh-CN" altLang="en-US" sz="1800" b="1" smtClean="0"/>
              <a:t>的</a:t>
            </a:r>
            <a:r>
              <a:rPr lang="en-US" altLang="zh-CN" sz="1800" b="1" smtClean="0"/>
              <a:t>String</a:t>
            </a:r>
            <a:r>
              <a:rPr lang="zh-CN" altLang="en-US" sz="1800" b="1" smtClean="0"/>
              <a:t>类型和对象类型映射关系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/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349500"/>
            <a:ext cx="5616575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4370388"/>
            <a:ext cx="6121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M</a:t>
            </a:r>
            <a:r>
              <a:rPr lang="en-US" altLang="zh-CN" sz="2900" smtClean="0"/>
              <a:t>ap</a:t>
            </a:r>
            <a:r>
              <a:rPr lang="zh-CN" altLang="en-US" sz="2900" smtClean="0"/>
              <a:t>、</a:t>
            </a:r>
            <a:r>
              <a:rPr lang="en-US" altLang="zh-CN" sz="2900" smtClean="0"/>
              <a:t>Set</a:t>
            </a:r>
            <a:r>
              <a:rPr lang="zh-CN" altLang="en-US" sz="2900" smtClean="0"/>
              <a:t>和</a:t>
            </a:r>
            <a:r>
              <a:rPr lang="en-US" altLang="zh-CN" sz="2900" smtClean="0"/>
              <a:t>List</a:t>
            </a:r>
            <a:r>
              <a:rPr lang="zh-CN" altLang="en-US" sz="2900" smtClean="0"/>
              <a:t>的映射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/>
              <a:t>持久化类 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/>
              <a:t>       </a:t>
            </a:r>
            <a:endParaRPr lang="en-US" altLang="zh-CN" sz="1800" smtClean="0"/>
          </a:p>
          <a:p>
            <a:pPr eaLnBrk="1" hangingPunct="1"/>
            <a:r>
              <a:rPr lang="en-US" altLang="zh-CN" sz="1800" b="1" smtClean="0"/>
              <a:t>Set</a:t>
            </a:r>
            <a:r>
              <a:rPr lang="zh-CN" altLang="en-US" sz="1800" b="1" smtClean="0"/>
              <a:t>的</a:t>
            </a:r>
            <a:r>
              <a:rPr lang="en-US" altLang="zh-CN" sz="1800" b="1" smtClean="0"/>
              <a:t>String</a:t>
            </a:r>
            <a:r>
              <a:rPr lang="zh-CN" altLang="en-US" sz="1800" b="1" smtClean="0"/>
              <a:t>类型映射关系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800" smtClean="0"/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349500"/>
            <a:ext cx="5616575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4365625"/>
            <a:ext cx="49625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187450" y="5373688"/>
            <a:ext cx="65532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b="1">
                <a:solidFill>
                  <a:srgbClr val="FF3300"/>
                </a:solidFill>
              </a:rPr>
              <a:t>Array</a:t>
            </a:r>
            <a:r>
              <a:rPr lang="zh-CN" altLang="en-US" sz="1600" b="1">
                <a:solidFill>
                  <a:srgbClr val="FF3300"/>
                </a:solidFill>
              </a:rPr>
              <a:t>（数组）映射：标签使用</a:t>
            </a:r>
            <a:r>
              <a:rPr lang="en-US" altLang="zh-CN" sz="1600" b="1">
                <a:solidFill>
                  <a:srgbClr val="FF3300"/>
                </a:solidFill>
              </a:rPr>
              <a:t>&lt;array&gt;</a:t>
            </a:r>
            <a:r>
              <a:rPr lang="zh-CN" altLang="en-US" sz="1600" b="1">
                <a:solidFill>
                  <a:srgbClr val="FF3300"/>
                </a:solidFill>
              </a:rPr>
              <a:t>其他与</a:t>
            </a:r>
            <a:r>
              <a:rPr lang="en-US" altLang="zh-CN" sz="1600" b="1">
                <a:solidFill>
                  <a:srgbClr val="FF3300"/>
                </a:solidFill>
              </a:rPr>
              <a:t>List</a:t>
            </a:r>
            <a:r>
              <a:rPr lang="zh-CN" altLang="en-US" sz="1600" b="1">
                <a:solidFill>
                  <a:srgbClr val="FF3300"/>
                </a:solidFill>
              </a:rPr>
              <a:t>基本一致</a:t>
            </a:r>
            <a:r>
              <a:rPr lang="zh-CN" altLang="en-US" b="1">
                <a:solidFill>
                  <a:srgbClr val="FF33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3357563"/>
            <a:ext cx="7696200" cy="57626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b="1" smtClean="0"/>
              <a:t>第三章 组件映射和继承映射</a:t>
            </a:r>
            <a:endParaRPr lang="en-US" altLang="zh-CN" b="1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架构体验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 smtClean="0"/>
              <a:t>构造</a:t>
            </a:r>
            <a:r>
              <a:rPr lang="en-US" altLang="zh-CN" sz="2000" dirty="0" err="1" smtClean="0"/>
              <a:t>userlibrary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     hibernate3.jar+jpa+required</a:t>
            </a:r>
          </a:p>
          <a:p>
            <a:pPr eaLnBrk="1" hangingPunct="1"/>
            <a:r>
              <a:rPr lang="zh-CN" altLang="en-US" sz="2000" dirty="0" smtClean="0"/>
              <a:t>给项目加入</a:t>
            </a:r>
            <a:r>
              <a:rPr lang="en-US" altLang="zh-CN" sz="2000" dirty="0" smtClean="0"/>
              <a:t>Hibernate3</a:t>
            </a:r>
            <a:r>
              <a:rPr lang="zh-CN" altLang="en-US" sz="2000" dirty="0" smtClean="0"/>
              <a:t>能力</a:t>
            </a:r>
          </a:p>
          <a:p>
            <a:pPr eaLnBrk="1" hangingPunct="1"/>
            <a:r>
              <a:rPr lang="zh-CN" altLang="en-US" sz="2000" dirty="0" smtClean="0"/>
              <a:t>配置文件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组件映射</a:t>
            </a:r>
            <a:endParaRPr lang="en-US" altLang="zh-CN" sz="290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600" b="1" smtClean="0"/>
              <a:t>回顾</a:t>
            </a:r>
            <a:r>
              <a:rPr lang="en-US" altLang="zh-CN" sz="1600" b="1" smtClean="0"/>
              <a:t>1:1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  一个人一个</a:t>
            </a:r>
            <a:r>
              <a:rPr lang="en-US" altLang="zh-CN" sz="1600" smtClean="0"/>
              <a:t>IDCard</a:t>
            </a:r>
            <a:r>
              <a:rPr lang="zh-CN" altLang="en-US" sz="1600" smtClean="0"/>
              <a:t>，一个持久化类对应一个底层的关系表。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  当维护一个类的时候，如果一个类中包含了另一个类我们称之为组合关系，如何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  按照组合关系将两个类生成到一个关系表呢？解决方案：组合映射。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600" b="1" smtClean="0"/>
              <a:t>组合类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600" b="1" smtClean="0"/>
              <a:t>映射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b="1" smtClean="0"/>
              <a:t>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3248025"/>
            <a:ext cx="2371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3249613"/>
            <a:ext cx="274637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4292600"/>
            <a:ext cx="6276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继承映射</a:t>
            </a:r>
            <a:endParaRPr lang="en-US" altLang="zh-CN" sz="290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600" b="1" smtClean="0"/>
              <a:t>父类和子类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smtClean="0"/>
              <a:t>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600" b="1" smtClean="0"/>
              <a:t>映射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 smtClean="0"/>
          </a:p>
        </p:txBody>
      </p:sp>
      <p:pic>
        <p:nvPicPr>
          <p:cNvPr id="6042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349500"/>
            <a:ext cx="2428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2349500"/>
            <a:ext cx="360045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3573463"/>
            <a:ext cx="5834062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10"/>
          <p:cNvSpPr>
            <a:spLocks noChangeArrowheads="1"/>
          </p:cNvSpPr>
          <p:nvPr/>
        </p:nvSpPr>
        <p:spPr bwMode="auto">
          <a:xfrm>
            <a:off x="1258888" y="5373688"/>
            <a:ext cx="7561262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400"/>
              <a:t>注意：当</a:t>
            </a:r>
            <a:r>
              <a:rPr lang="en-US" altLang="zh-CN" sz="1400"/>
              <a:t>Animal</a:t>
            </a:r>
            <a:r>
              <a:rPr lang="zh-CN" altLang="en-US" sz="1400"/>
              <a:t>的子类有很多的时候，就会有很多子类对应的表，那么如何查询出来所有的</a:t>
            </a:r>
          </a:p>
          <a:p>
            <a:r>
              <a:rPr lang="en-US" altLang="zh-CN" sz="1400"/>
              <a:t>Animal</a:t>
            </a:r>
            <a:r>
              <a:rPr lang="zh-CN" altLang="en-US" sz="1400"/>
              <a:t>子类对象的记录？ </a:t>
            </a:r>
            <a:r>
              <a:rPr lang="en-US" altLang="zh-CN" sz="1400"/>
              <a:t>HQL “</a:t>
            </a:r>
            <a:r>
              <a:rPr lang="en-US" altLang="zh-CN" sz="1400" b="1">
                <a:solidFill>
                  <a:srgbClr val="FF3300"/>
                </a:solidFill>
              </a:rPr>
              <a:t>from Animal</a:t>
            </a:r>
            <a:r>
              <a:rPr lang="zh-CN" altLang="en-US" sz="1400"/>
              <a:t>”</a:t>
            </a:r>
            <a:r>
              <a:rPr lang="en-US" altLang="zh-CN" sz="1400"/>
              <a:t>,</a:t>
            </a:r>
            <a:r>
              <a:rPr lang="zh-CN" altLang="en-US" sz="1400"/>
              <a:t>此时报错为没有指定的</a:t>
            </a:r>
            <a:r>
              <a:rPr lang="en-US" altLang="zh-CN" sz="1400"/>
              <a:t>hbm</a:t>
            </a:r>
            <a:r>
              <a:rPr lang="zh-CN" altLang="en-US" sz="1400"/>
              <a:t>文件，因此需要</a:t>
            </a:r>
          </a:p>
          <a:p>
            <a:r>
              <a:rPr lang="zh-CN" altLang="en-US" sz="1400"/>
              <a:t>在</a:t>
            </a:r>
            <a:r>
              <a:rPr lang="en-US" altLang="zh-CN" sz="1400"/>
              <a:t>HQL</a:t>
            </a:r>
            <a:r>
              <a:rPr lang="zh-CN" altLang="en-US" sz="1400"/>
              <a:t>语句查询的时候指定全类名。</a:t>
            </a:r>
            <a:r>
              <a:rPr lang="en-US" altLang="zh-CN" sz="1400"/>
              <a:t>HQL  “</a:t>
            </a:r>
            <a:r>
              <a:rPr lang="en-US" altLang="zh-CN" sz="1400" b="1">
                <a:solidFill>
                  <a:srgbClr val="FF3300"/>
                </a:solidFill>
              </a:rPr>
              <a:t>from cn.itcast.extend.Animal</a:t>
            </a:r>
            <a:r>
              <a:rPr lang="en-US" altLang="zh-CN" sz="1400"/>
              <a:t>”</a:t>
            </a:r>
            <a:r>
              <a:rPr lang="zh-CN" altLang="en-US" sz="1400"/>
              <a:t>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3141663"/>
            <a:ext cx="7696200" cy="576262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b="1" smtClean="0"/>
              <a:t>第四章 持久化对象检索方式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持久化对象检索方式</a:t>
            </a:r>
            <a:endParaRPr lang="en-US" altLang="zh-CN" sz="290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600" b="1" smtClean="0"/>
              <a:t>OID</a:t>
            </a:r>
            <a:r>
              <a:rPr lang="zh-CN" altLang="en-US" sz="1600" b="1" smtClean="0"/>
              <a:t>方式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       该方式就是根据每一个持久化类对象的</a:t>
            </a:r>
            <a:r>
              <a:rPr lang="en-US" altLang="zh-CN" sz="1600" smtClean="0"/>
              <a:t>id</a:t>
            </a:r>
            <a:r>
              <a:rPr lang="zh-CN" altLang="en-US" sz="1600" smtClean="0"/>
              <a:t>来加载数据库表中与之对应的持久化对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       象。如：</a:t>
            </a:r>
            <a:r>
              <a:rPr lang="en-US" altLang="zh-CN" sz="1600" smtClean="0"/>
              <a:t>get(Class,Serializable)/load(Class,Serializable)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600" b="1" smtClean="0"/>
              <a:t>对象导航方式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       根据已经查询出来的持久化对象，使用</a:t>
            </a:r>
            <a:r>
              <a:rPr lang="en-US" altLang="zh-CN" sz="1600" smtClean="0"/>
              <a:t>get()</a:t>
            </a:r>
            <a:r>
              <a:rPr lang="zh-CN" altLang="en-US" sz="1600" smtClean="0"/>
              <a:t>导航的获取其他与之相关联的对象。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       如：</a:t>
            </a:r>
            <a:r>
              <a:rPr lang="en-US" altLang="zh-CN" sz="1600" smtClean="0"/>
              <a:t>Teacher t1 = session.get(,1);  t1.getStudent();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b="1" smtClean="0">
                <a:solidFill>
                  <a:srgbClr val="FF3300"/>
                </a:solidFill>
              </a:rPr>
              <a:t>HQL</a:t>
            </a:r>
            <a:r>
              <a:rPr lang="zh-CN" altLang="en-US" sz="1600" b="1" smtClean="0">
                <a:solidFill>
                  <a:srgbClr val="FF3300"/>
                </a:solidFill>
              </a:rPr>
              <a:t>方式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      </a:t>
            </a:r>
            <a:r>
              <a:rPr lang="en-US" altLang="zh-CN" sz="1600" smtClean="0"/>
              <a:t>Hibernate</a:t>
            </a:r>
            <a:r>
              <a:rPr lang="zh-CN" altLang="en-US" sz="1600" smtClean="0"/>
              <a:t>提供了</a:t>
            </a:r>
            <a:r>
              <a:rPr lang="en-US" altLang="zh-CN" sz="1600" smtClean="0"/>
              <a:t>Query</a:t>
            </a:r>
            <a:r>
              <a:rPr lang="zh-CN" altLang="en-US" sz="1600" smtClean="0"/>
              <a:t>接口，该接口主要是为了</a:t>
            </a:r>
            <a:r>
              <a:rPr lang="en-US" altLang="zh-CN" sz="1600" smtClean="0"/>
              <a:t>HQL</a:t>
            </a:r>
            <a:r>
              <a:rPr lang="zh-CN" altLang="en-US" sz="1600" smtClean="0"/>
              <a:t>进行检索对象提供的一个场所。</a:t>
            </a:r>
            <a:r>
              <a:rPr lang="en-US" altLang="zh-CN" sz="1600" smtClean="0"/>
              <a:t>From  </a:t>
            </a:r>
            <a:r>
              <a:rPr lang="zh-CN" altLang="en-US" sz="1600" smtClean="0"/>
              <a:t>类 </a:t>
            </a:r>
            <a:r>
              <a:rPr lang="en-US" altLang="zh-CN" sz="1600" smtClean="0"/>
              <a:t>as c where </a:t>
            </a:r>
            <a:endParaRPr lang="en-US" altLang="zh-CN" sz="1600" b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1600" b="1" smtClean="0"/>
              <a:t>QBC</a:t>
            </a:r>
            <a:r>
              <a:rPr lang="zh-CN" altLang="en-US" sz="1600" b="1" smtClean="0"/>
              <a:t>方式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b="1" smtClean="0"/>
              <a:t>      </a:t>
            </a:r>
            <a:r>
              <a:rPr lang="zh-CN" altLang="en-US" sz="1600" smtClean="0"/>
              <a:t>使用</a:t>
            </a:r>
            <a:r>
              <a:rPr lang="en-US" altLang="zh-CN" sz="1600" smtClean="0"/>
              <a:t>QBC(</a:t>
            </a:r>
            <a:r>
              <a:rPr lang="en-US" altLang="zh-CN" sz="1600" b="1" smtClean="0">
                <a:solidFill>
                  <a:srgbClr val="FF3300"/>
                </a:solidFill>
              </a:rPr>
              <a:t>Query By Ctriteria </a:t>
            </a:r>
            <a:r>
              <a:rPr lang="zh-CN" altLang="en-US" sz="1600" b="1" smtClean="0">
                <a:solidFill>
                  <a:srgbClr val="FF3300"/>
                </a:solidFill>
              </a:rPr>
              <a:t>即条件查询</a:t>
            </a:r>
            <a:r>
              <a:rPr lang="en-US" altLang="zh-CN" sz="1600" smtClean="0"/>
              <a:t>)</a:t>
            </a:r>
            <a:r>
              <a:rPr lang="zh-CN" altLang="en-US" sz="1600" smtClean="0"/>
              <a:t>的</a:t>
            </a:r>
            <a:r>
              <a:rPr lang="en-US" altLang="zh-CN" sz="1600" smtClean="0"/>
              <a:t>API</a:t>
            </a:r>
            <a:r>
              <a:rPr lang="zh-CN" altLang="en-US" sz="1600" smtClean="0"/>
              <a:t>类进行持久化对象的检索。更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      加面向对象。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600" smtClean="0"/>
              <a:t>  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en-US" altLang="zh-CN" sz="2900" smtClean="0"/>
              <a:t>HQL</a:t>
            </a:r>
            <a:r>
              <a:rPr lang="zh-CN" altLang="en-US" sz="2900" smtClean="0"/>
              <a:t>检索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500" b="1" smtClean="0"/>
              <a:t>查询全部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smtClean="0"/>
              <a:t>       </a:t>
            </a:r>
            <a:r>
              <a:rPr lang="en-US" altLang="zh-CN" sz="1500" smtClean="0"/>
              <a:t>Query q1 = session.createQuery("</a:t>
            </a:r>
            <a:r>
              <a:rPr lang="en-US" altLang="zh-CN" sz="1500" b="1" smtClean="0">
                <a:solidFill>
                  <a:srgbClr val="FF3300"/>
                </a:solidFill>
              </a:rPr>
              <a:t>from Customer</a:t>
            </a:r>
            <a:r>
              <a:rPr lang="en-US" altLang="zh-CN" sz="15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500" b="1" smtClean="0"/>
              <a:t>排序查询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smtClean="0"/>
              <a:t>       </a:t>
            </a:r>
            <a:r>
              <a:rPr lang="en-US" altLang="zh-CN" sz="1500" smtClean="0"/>
              <a:t>q1 = session.createQuery("</a:t>
            </a:r>
            <a:r>
              <a:rPr lang="en-US" altLang="zh-CN" sz="1500" b="1" smtClean="0">
                <a:solidFill>
                  <a:srgbClr val="FF3300"/>
                </a:solidFill>
              </a:rPr>
              <a:t>from Customer as c order by c.age desc</a:t>
            </a:r>
            <a:r>
              <a:rPr lang="en-US" altLang="zh-CN" sz="150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500" b="1" smtClean="0"/>
              <a:t>指定列查询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smtClean="0"/>
              <a:t>      </a:t>
            </a:r>
            <a:r>
              <a:rPr lang="en-US" altLang="zh-CN" sz="1500" smtClean="0"/>
              <a:t>q1 = session.createQuery("</a:t>
            </a:r>
            <a:r>
              <a:rPr lang="en-US" altLang="zh-CN" sz="1500" b="1" smtClean="0">
                <a:solidFill>
                  <a:srgbClr val="FF3300"/>
                </a:solidFill>
              </a:rPr>
              <a:t>select c.name, c.age from Customer as c order by c.age desc</a:t>
            </a:r>
            <a:r>
              <a:rPr lang="en-US" altLang="zh-CN" sz="1500" smtClean="0"/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smtClean="0"/>
              <a:t>      </a:t>
            </a:r>
            <a:r>
              <a:rPr lang="en-US" altLang="zh-CN" sz="1500" smtClean="0"/>
              <a:t>List list2 = q1.list(); // </a:t>
            </a:r>
            <a:r>
              <a:rPr lang="zh-CN" altLang="en-US" sz="1500" smtClean="0"/>
              <a:t>查询的集合不是对象集合，是每一行的</a:t>
            </a:r>
            <a:r>
              <a:rPr lang="en-US" altLang="zh-CN" sz="1500" smtClean="0"/>
              <a:t>Object[]</a:t>
            </a:r>
            <a:r>
              <a:rPr lang="zh-CN" altLang="en-US" sz="1500" smtClean="0"/>
              <a:t>对象集合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500" b="1" smtClean="0"/>
              <a:t>指定列封装查询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b="1" smtClean="0"/>
              <a:t>      </a:t>
            </a:r>
            <a:r>
              <a:rPr lang="en-US" altLang="zh-CN" sz="1500" smtClean="0"/>
              <a:t>q1 = session.createQuery("</a:t>
            </a:r>
            <a:r>
              <a:rPr lang="en-US" altLang="zh-CN" sz="1500" b="1" smtClean="0">
                <a:solidFill>
                  <a:srgbClr val="FF3300"/>
                </a:solidFill>
              </a:rPr>
              <a:t>select new Customer(c.name, c.age) from Customer as c order by c.age desc</a:t>
            </a:r>
            <a:r>
              <a:rPr lang="en-US" altLang="zh-CN" sz="1500" smtClean="0"/>
              <a:t>");</a:t>
            </a:r>
            <a:endParaRPr lang="zh-CN" altLang="en-US" sz="15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500" b="1" smtClean="0"/>
              <a:t>条件查询</a:t>
            </a:r>
            <a:r>
              <a:rPr lang="en-US" altLang="zh-CN" sz="1500" b="1" smtClean="0"/>
              <a:t>【</a:t>
            </a:r>
            <a:r>
              <a:rPr lang="zh-CN" altLang="en-US" sz="1500" b="1" smtClean="0"/>
              <a:t>命名参数查询。类比？查询</a:t>
            </a:r>
            <a:r>
              <a:rPr lang="en-US" altLang="zh-CN" sz="1500" b="1" smtClean="0"/>
              <a:t>】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b="1" smtClean="0"/>
              <a:t>      </a:t>
            </a:r>
            <a:r>
              <a:rPr lang="en-US" altLang="zh-CN" sz="1500" smtClean="0"/>
              <a:t>q1 = session.createQuery("</a:t>
            </a:r>
            <a:r>
              <a:rPr lang="en-US" altLang="zh-CN" sz="1500" b="1" smtClean="0">
                <a:solidFill>
                  <a:srgbClr val="FF3300"/>
                </a:solidFill>
              </a:rPr>
              <a:t>from Customer c where c.age &gt; :age</a:t>
            </a:r>
            <a:r>
              <a:rPr lang="en-US" altLang="zh-CN" sz="1500" smtClean="0"/>
              <a:t>")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smtClean="0"/>
              <a:t>			     .setInteger("age", 40);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smtClean="0"/>
              <a:t>      </a:t>
            </a:r>
            <a:r>
              <a:rPr lang="en-US" altLang="zh-CN" sz="1500" smtClean="0"/>
              <a:t>q1 = session.createQuery("</a:t>
            </a:r>
            <a:r>
              <a:rPr lang="en-US" altLang="zh-CN" sz="1500" b="1" smtClean="0">
                <a:solidFill>
                  <a:srgbClr val="FF3300"/>
                </a:solidFill>
              </a:rPr>
              <a:t>from Customer c where c.age &gt; :age and c.name =:name</a:t>
            </a:r>
            <a:r>
              <a:rPr lang="en-US" altLang="zh-CN" sz="1500" smtClean="0"/>
              <a:t>")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smtClean="0"/>
              <a:t>		     .setInteger("age", 40)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smtClean="0"/>
              <a:t>		     .setString("name","</a:t>
            </a:r>
            <a:r>
              <a:rPr lang="zh-CN" altLang="en-US" sz="1500" smtClean="0"/>
              <a:t>王武</a:t>
            </a:r>
            <a:r>
              <a:rPr lang="en-US" altLang="zh-CN" sz="1500" smtClean="0"/>
              <a:t>");</a:t>
            </a:r>
            <a:endParaRPr lang="zh-CN" altLang="en-US" sz="15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smtClean="0"/>
              <a:t>  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en-US" altLang="zh-CN" sz="2900" smtClean="0"/>
              <a:t>HQL</a:t>
            </a:r>
            <a:r>
              <a:rPr lang="zh-CN" altLang="en-US" sz="2900" smtClean="0"/>
              <a:t>检索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pPr eaLnBrk="1" hangingPunct="1"/>
            <a:r>
              <a:rPr lang="zh-CN" altLang="en-US" sz="1600" b="1" smtClean="0"/>
              <a:t>单一行对象查询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/>
              <a:t>       </a:t>
            </a:r>
            <a:r>
              <a:rPr lang="en-US" altLang="zh-CN" sz="1600" smtClean="0"/>
              <a:t>Object obj1 = session.createQuery("</a:t>
            </a:r>
            <a:r>
              <a:rPr lang="en-US" altLang="zh-CN" sz="1600" b="1" smtClean="0">
                <a:solidFill>
                  <a:srgbClr val="FF3300"/>
                </a:solidFill>
              </a:rPr>
              <a:t>from Customer c where c.age &gt; :age and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FF3300"/>
                </a:solidFill>
              </a:rPr>
              <a:t>       c.name =:name</a:t>
            </a:r>
            <a:r>
              <a:rPr lang="en-US" altLang="zh-CN" sz="1600" smtClean="0"/>
              <a:t>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smtClean="0"/>
              <a:t>       .setInteger("age", 40)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smtClean="0"/>
              <a:t>	 .setString("name","</a:t>
            </a:r>
            <a:r>
              <a:rPr lang="zh-CN" altLang="en-US" sz="1600" smtClean="0"/>
              <a:t>王武</a:t>
            </a:r>
            <a:r>
              <a:rPr lang="en-US" altLang="zh-CN" sz="1600" smtClean="0"/>
              <a:t>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smtClean="0"/>
              <a:t>	 .uniqueResult();</a:t>
            </a:r>
          </a:p>
          <a:p>
            <a:pPr eaLnBrk="1" hangingPunct="1"/>
            <a:r>
              <a:rPr lang="zh-CN" altLang="en-US" sz="1600" b="1" smtClean="0"/>
              <a:t>分页查询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 smtClean="0"/>
              <a:t>       </a:t>
            </a:r>
            <a:r>
              <a:rPr lang="en-US" altLang="zh-CN" sz="1600" smtClean="0"/>
              <a:t>setFirstResult()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smtClean="0"/>
              <a:t>       setMaxResults()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Q</a:t>
            </a:r>
            <a:r>
              <a:rPr lang="en-US" altLang="zh-CN" sz="2900" smtClean="0"/>
              <a:t>BC</a:t>
            </a:r>
            <a:r>
              <a:rPr lang="zh-CN" altLang="en-US" sz="2900" smtClean="0"/>
              <a:t>检索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pPr eaLnBrk="1" hangingPunct="1"/>
            <a:r>
              <a:rPr lang="en-US" altLang="zh-CN" sz="1600" b="1" smtClean="0"/>
              <a:t>QBC【</a:t>
            </a:r>
            <a:r>
              <a:rPr lang="zh-CN" altLang="en-US" sz="1600" b="1" smtClean="0"/>
              <a:t>面向对象的条件查询</a:t>
            </a:r>
            <a:r>
              <a:rPr lang="en-US" altLang="zh-CN" sz="1600" b="1" smtClean="0"/>
              <a:t>】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/>
              <a:t>       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Criteria 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、 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Criterion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、 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Expression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、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Restrictions</a:t>
            </a:r>
            <a:endParaRPr lang="zh-CN" altLang="en-US" sz="1600" smtClean="0"/>
          </a:p>
          <a:p>
            <a:pPr eaLnBrk="1" hangingPunct="1"/>
            <a:r>
              <a:rPr lang="zh-CN" altLang="en-US" sz="1600" b="1" smtClean="0"/>
              <a:t>查询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400" b="1" smtClean="0"/>
              <a:t>       </a:t>
            </a:r>
            <a:r>
              <a:rPr lang="en-US" altLang="zh-CN" sz="1400" smtClean="0"/>
              <a:t>Criteria cra = session.createCriteria(Customer.class);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       Criterion tr1 = Restrictions.between("age", 20, 40);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	 cra.add(tr1);    list2 = cra.list();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       cra = session.createCriteria(Customer.class)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                .add(Restrictions.in("name",new String[]{"</a:t>
            </a:r>
            <a:r>
              <a:rPr lang="zh-CN" altLang="en-US" sz="1400" smtClean="0"/>
              <a:t>张三</a:t>
            </a:r>
            <a:r>
              <a:rPr lang="en-US" altLang="zh-CN" sz="1400" smtClean="0"/>
              <a:t>","</a:t>
            </a:r>
            <a:r>
              <a:rPr lang="zh-CN" altLang="en-US" sz="1400" smtClean="0"/>
              <a:t>李四</a:t>
            </a:r>
            <a:r>
              <a:rPr lang="en-US" altLang="zh-CN" sz="1400" smtClean="0"/>
              <a:t>"}));  cra.list());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       cra = session.createCriteria(Customer.class).add(Restrictions.like("name", "</a:t>
            </a:r>
            <a:r>
              <a:rPr lang="zh-CN" altLang="en-US" sz="1400" smtClean="0"/>
              <a:t>王</a:t>
            </a:r>
            <a:r>
              <a:rPr lang="en-US" altLang="zh-CN" sz="1400" smtClean="0"/>
              <a:t>%"));  cra.list();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       cra = session.createCriteria(Customer.class);  cra.addOrder(Order.desc("age"));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 smtClean="0"/>
              <a:t>       cra.setFirstResult(0);  cra.setMaxResults(2);  cra.list();</a:t>
            </a:r>
            <a:r>
              <a:rPr lang="zh-CN" altLang="en-US" sz="2000" smtClean="0"/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数据库连接池配置</a:t>
            </a:r>
            <a:endParaRPr lang="en-US" altLang="zh-CN" sz="2900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smtClean="0"/>
              <a:t>Hibernate3</a:t>
            </a:r>
            <a:r>
              <a:rPr lang="zh-CN" altLang="en-US" sz="1800" b="1" smtClean="0"/>
              <a:t>的数据库连接池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   </a:t>
            </a:r>
            <a:r>
              <a:rPr lang="en-US" altLang="zh-CN" sz="1800" smtClean="0"/>
              <a:t>hibernate</a:t>
            </a:r>
            <a:r>
              <a:rPr lang="zh-CN" altLang="en-US" sz="1800" smtClean="0"/>
              <a:t>默认支持的数据库连接池是</a:t>
            </a:r>
            <a:r>
              <a:rPr lang="en-US" altLang="zh-CN" sz="1800" smtClean="0"/>
              <a:t>C3P0</a:t>
            </a:r>
            <a:r>
              <a:rPr lang="zh-CN" altLang="en-US" sz="1800" smtClean="0"/>
              <a:t>，开发者需要使用的话可以直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   接在下载的</a:t>
            </a:r>
            <a:r>
              <a:rPr lang="en-US" altLang="zh-CN" sz="1800" smtClean="0"/>
              <a:t>hibernate</a:t>
            </a:r>
            <a:r>
              <a:rPr lang="zh-CN" altLang="en-US" sz="1800" smtClean="0"/>
              <a:t>包中的</a:t>
            </a:r>
            <a:r>
              <a:rPr lang="en-US" altLang="zh-CN" sz="1800" smtClean="0"/>
              <a:t>lib\optional</a:t>
            </a:r>
            <a:r>
              <a:rPr lang="zh-CN" altLang="en-US" sz="1800" smtClean="0"/>
              <a:t>目录下找到</a:t>
            </a:r>
            <a:r>
              <a:rPr lang="en-US" altLang="zh-CN" sz="1800" smtClean="0"/>
              <a:t>C3P0</a:t>
            </a:r>
            <a:r>
              <a:rPr lang="zh-CN" altLang="en-US" sz="1800" smtClean="0"/>
              <a:t>并引入自己的项目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   中，而项目其他的地方都不用改变。开发者也不能直接体验到是否正真的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smtClean="0"/>
              <a:t>     使用了连接池中的连接对象。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800" b="1" smtClean="0"/>
              <a:t>查询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r>
              <a:rPr lang="zh-CN" altLang="en-US" sz="1800" smtClean="0"/>
              <a:t>参数的理解和使用可以参考</a:t>
            </a:r>
            <a:r>
              <a:rPr lang="en-US" altLang="zh-CN" sz="1800" smtClean="0"/>
              <a:t>hibernate</a:t>
            </a:r>
            <a:r>
              <a:rPr lang="zh-CN" altLang="en-US" sz="1800" smtClean="0"/>
              <a:t>中的</a:t>
            </a:r>
            <a:r>
              <a:rPr lang="en-US" altLang="zh-CN" sz="1800" smtClean="0"/>
              <a:t>Environment</a:t>
            </a:r>
            <a:r>
              <a:rPr lang="zh-CN" altLang="en-US" sz="1800" smtClean="0"/>
              <a:t>类的常量。</a:t>
            </a:r>
          </a:p>
        </p:txBody>
      </p:sp>
      <p:pic>
        <p:nvPicPr>
          <p:cNvPr id="665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4365625"/>
            <a:ext cx="72009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2900" smtClean="0"/>
              <a:t>Hibernate3中</a:t>
            </a:r>
            <a:r>
              <a:rPr lang="zh-CN" altLang="en-US" sz="2900" smtClean="0"/>
              <a:t>二级缓存机制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098925"/>
          </a:xfrm>
        </p:spPr>
        <p:txBody>
          <a:bodyPr/>
          <a:lstStyle/>
          <a:p>
            <a:pPr eaLnBrk="1" hangingPunct="1"/>
            <a:r>
              <a:rPr lang="en-US" altLang="zh-CN" sz="1600" b="1" smtClean="0"/>
              <a:t>Session</a:t>
            </a:r>
            <a:r>
              <a:rPr lang="zh-CN" altLang="en-US" sz="1600" b="1" smtClean="0"/>
              <a:t>缓存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/>
              <a:t>       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Hibernate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中提供的第一级缓存指的是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Session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缓存，但是由于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Session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对象的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   生命周期通常是在一个事务中进行的，因此有些人也称之为事务范围的缓存。一级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   缓存是必须的，不允许开发者且事实上也不能被开发者进行卸载，在一级缓存中持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   久化的每一个类对象上都维护了一个唯一的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OID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标识。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600" smtClean="0"/>
          </a:p>
          <a:p>
            <a:pPr eaLnBrk="1" hangingPunct="1"/>
            <a:r>
              <a:rPr lang="en-US" altLang="zh-CN" sz="1600" b="1" smtClean="0"/>
              <a:t>SessionFactory</a:t>
            </a:r>
            <a:r>
              <a:rPr lang="zh-CN" altLang="en-US" sz="1600" b="1" smtClean="0"/>
              <a:t>缓存</a:t>
            </a:r>
            <a:r>
              <a:rPr lang="en-US" altLang="zh-CN" sz="1600" b="1" smtClean="0"/>
              <a:t>【</a:t>
            </a:r>
            <a:r>
              <a:rPr lang="zh-CN" altLang="en-US" sz="1600" b="1" smtClean="0"/>
              <a:t>该类的对象是静态的</a:t>
            </a:r>
            <a:r>
              <a:rPr lang="en-US" altLang="zh-CN" sz="1600" b="1" smtClean="0"/>
              <a:t>】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 smtClean="0"/>
              <a:t>       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Hibernate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中提供的第二级缓存指的是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SessionFactory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缓存，是支持可插拔式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   的缓存。该缓存主要是由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SessionFactory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进行管理。由于</a:t>
            </a:r>
            <a:r>
              <a:rPr lang="en-US" altLang="zh-CN" sz="1600" smtClean="0">
                <a:solidFill>
                  <a:srgbClr val="000000"/>
                </a:solidFill>
                <a:latin typeface="Courier New" pitchFamily="49" charset="0"/>
              </a:rPr>
              <a:t>SessionFactory</a:t>
            </a: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   生命周期是整个应用的进程，因此这个缓存中存储的是对象的散列数据，第二级缓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smtClean="0">
                <a:solidFill>
                  <a:srgbClr val="000000"/>
                </a:solidFill>
                <a:latin typeface="Courier New" pitchFamily="49" charset="0"/>
              </a:rPr>
              <a:t>   存是可选的，可以在每一个类或集合上进行细粒度的控制。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 smtClean="0"/>
              <a:t>   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中二级缓存机制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2276475"/>
            <a:ext cx="4464050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架构体验总结</a:t>
            </a:r>
            <a:endParaRPr lang="en-US" altLang="zh-CN" sz="29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/>
              <a:t>简化了</a:t>
            </a:r>
            <a:r>
              <a:rPr lang="en-US" altLang="zh-CN" sz="1800" b="1" smtClean="0"/>
              <a:t>JDBC</a:t>
            </a:r>
            <a:r>
              <a:rPr lang="zh-CN" altLang="en-US" sz="1800" b="1" smtClean="0"/>
              <a:t>或</a:t>
            </a:r>
            <a:r>
              <a:rPr lang="en-US" altLang="zh-CN" sz="1800" b="1" smtClean="0"/>
              <a:t>C3P0</a:t>
            </a:r>
            <a:r>
              <a:rPr lang="zh-CN" altLang="en-US" sz="1800" b="1" smtClean="0"/>
              <a:t>和</a:t>
            </a:r>
            <a:r>
              <a:rPr lang="en-US" altLang="zh-CN" sz="1800" b="1" smtClean="0"/>
              <a:t>DBUtils</a:t>
            </a:r>
            <a:r>
              <a:rPr lang="zh-CN" altLang="en-US" sz="1800" b="1" smtClean="0"/>
              <a:t>实现的</a:t>
            </a:r>
            <a:r>
              <a:rPr lang="en-US" altLang="zh-CN" sz="1800" b="1" smtClean="0"/>
              <a:t>dao</a:t>
            </a:r>
            <a:r>
              <a:rPr lang="zh-CN" altLang="en-US" sz="1800" b="1" smtClean="0"/>
              <a:t>层体系</a:t>
            </a:r>
          </a:p>
          <a:p>
            <a:pPr eaLnBrk="1" hangingPunct="1"/>
            <a:r>
              <a:rPr lang="zh-CN" altLang="en-US" sz="1800" b="1" smtClean="0"/>
              <a:t>主配置文件</a:t>
            </a:r>
            <a:r>
              <a:rPr lang="en-US" altLang="zh-CN" sz="1800" b="1" smtClean="0"/>
              <a:t>hibernate.cfg.xml    		src</a:t>
            </a:r>
            <a:r>
              <a:rPr lang="zh-CN" altLang="en-US" sz="1800" b="1" smtClean="0"/>
              <a:t>路径下</a:t>
            </a:r>
            <a:r>
              <a:rPr lang="en-US" altLang="zh-CN" sz="1800" b="1" smtClean="0"/>
              <a:t>(</a:t>
            </a:r>
            <a:r>
              <a:rPr lang="zh-CN" altLang="en-US" sz="1800" b="1" smtClean="0"/>
              <a:t>引入映射文件</a:t>
            </a:r>
            <a:r>
              <a:rPr lang="en-US" altLang="zh-CN" sz="1800" b="1" smtClean="0"/>
              <a:t>)</a:t>
            </a:r>
          </a:p>
          <a:p>
            <a:pPr eaLnBrk="1" hangingPunct="1"/>
            <a:r>
              <a:rPr lang="zh-CN" altLang="en-US" sz="1800" b="1" smtClean="0"/>
              <a:t>持久化类映射文件</a:t>
            </a:r>
            <a:r>
              <a:rPr lang="en-US" altLang="zh-CN" sz="1800" b="1" smtClean="0"/>
              <a:t>User.hbm.xml  	</a:t>
            </a:r>
            <a:r>
              <a:rPr lang="zh-CN" altLang="en-US" sz="1800" b="1" smtClean="0"/>
              <a:t>类路径或</a:t>
            </a:r>
            <a:r>
              <a:rPr lang="en-US" altLang="zh-CN" sz="1800" b="1" smtClean="0"/>
              <a:t>src</a:t>
            </a:r>
            <a:r>
              <a:rPr lang="zh-CN" altLang="en-US" sz="1800" b="1" smtClean="0"/>
              <a:t>路径</a:t>
            </a:r>
          </a:p>
          <a:p>
            <a:pPr eaLnBrk="1" hangingPunct="1"/>
            <a:r>
              <a:rPr lang="en-US" altLang="zh-CN" sz="1800" b="1" smtClean="0"/>
              <a:t>CRUD</a:t>
            </a:r>
            <a:r>
              <a:rPr lang="zh-CN" altLang="en-US" sz="1800" b="1" smtClean="0"/>
              <a:t>均是基于对象</a:t>
            </a:r>
            <a:r>
              <a:rPr lang="en-US" altLang="zh-CN" sz="1800" b="1" smtClean="0"/>
              <a:t>(</a:t>
            </a:r>
            <a:r>
              <a:rPr lang="zh-CN" altLang="en-US" sz="1800" b="1" smtClean="0"/>
              <a:t>查询是基于</a:t>
            </a:r>
            <a:r>
              <a:rPr lang="en-US" altLang="zh-CN" sz="1800" b="1" smtClean="0"/>
              <a:t>HQL)</a:t>
            </a:r>
          </a:p>
          <a:p>
            <a:pPr eaLnBrk="1" hangingPunct="1"/>
            <a:r>
              <a:rPr lang="en-US" altLang="zh-CN" sz="1800" b="1" smtClean="0"/>
              <a:t>SessionFactory</a:t>
            </a:r>
            <a:r>
              <a:rPr lang="zh-CN" altLang="en-US" sz="1800" b="1" smtClean="0"/>
              <a:t>、</a:t>
            </a:r>
            <a:r>
              <a:rPr lang="en-US" altLang="zh-CN" sz="1800" b="1" smtClean="0"/>
              <a:t>Session</a:t>
            </a:r>
            <a:r>
              <a:rPr lang="zh-CN" altLang="en-US" sz="1800" b="1" smtClean="0"/>
              <a:t>等</a:t>
            </a:r>
            <a:r>
              <a:rPr lang="en-US" altLang="zh-CN" sz="1800" b="1" smtClean="0"/>
              <a:t>API</a:t>
            </a:r>
            <a:r>
              <a:rPr lang="zh-CN" altLang="en-US" sz="1800" b="1" smtClean="0"/>
              <a:t>类</a:t>
            </a:r>
          </a:p>
          <a:p>
            <a:pPr eaLnBrk="1" hangingPunct="1"/>
            <a:r>
              <a:rPr lang="zh-CN" altLang="en-US" sz="1800" b="1" smtClean="0"/>
              <a:t>思考：如何学习</a:t>
            </a:r>
            <a:r>
              <a:rPr lang="en-US" altLang="zh-CN" sz="1800" b="1" smtClean="0"/>
              <a:t>Hibernate3</a:t>
            </a:r>
            <a:r>
              <a:rPr lang="zh-CN" altLang="en-US" sz="1800" b="1" smtClean="0"/>
              <a:t>这样的持久层框架呢？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r>
              <a:rPr lang="en-US" altLang="zh-CN" sz="1800" smtClean="0">
                <a:solidFill>
                  <a:srgbClr val="FF3300"/>
                </a:solidFill>
              </a:rPr>
              <a:t># </a:t>
            </a:r>
            <a:r>
              <a:rPr lang="zh-CN" altLang="en-US" sz="1800" smtClean="0">
                <a:solidFill>
                  <a:srgbClr val="FF3300"/>
                </a:solidFill>
              </a:rPr>
              <a:t>主配置和映射配置文件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r>
              <a:rPr lang="en-US" altLang="zh-CN" sz="1800" smtClean="0">
                <a:solidFill>
                  <a:srgbClr val="FF3300"/>
                </a:solidFill>
              </a:rPr>
              <a:t># Hibernate</a:t>
            </a:r>
            <a:r>
              <a:rPr lang="zh-CN" altLang="en-US" sz="1800" smtClean="0">
                <a:solidFill>
                  <a:srgbClr val="FF3300"/>
                </a:solidFill>
              </a:rPr>
              <a:t>提供的</a:t>
            </a:r>
            <a:r>
              <a:rPr lang="en-US" altLang="zh-CN" sz="1800" smtClean="0">
                <a:solidFill>
                  <a:srgbClr val="FF3300"/>
                </a:solidFill>
              </a:rPr>
              <a:t>API</a:t>
            </a:r>
            <a:r>
              <a:rPr lang="zh-CN" altLang="en-US" sz="1800" smtClean="0">
                <a:solidFill>
                  <a:srgbClr val="FF3300"/>
                </a:solidFill>
              </a:rPr>
              <a:t>类</a:t>
            </a:r>
            <a:endParaRPr lang="en-US" altLang="zh-CN" sz="1800" smtClean="0">
              <a:solidFill>
                <a:srgbClr val="FF3300"/>
              </a:solidFill>
            </a:endParaRPr>
          </a:p>
          <a:p>
            <a:pPr eaLnBrk="1" hangingPunct="1"/>
            <a:endParaRPr lang="zh-CN" altLang="en-US" sz="18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中二级缓存机制体验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/>
              <a:t>环境准备</a:t>
            </a:r>
            <a:r>
              <a:rPr lang="en-US" altLang="zh-CN" sz="1800" b="1" smtClean="0"/>
              <a:t>1:N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映射</a:t>
            </a:r>
            <a:r>
              <a:rPr lang="en-US" altLang="zh-CN" sz="1800" b="1" smtClean="0"/>
              <a:t>(Club.hbm.xml)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endParaRPr lang="zh-CN" altLang="en-US" sz="1800" smtClean="0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425700"/>
            <a:ext cx="540067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3290888"/>
            <a:ext cx="460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4338638"/>
            <a:ext cx="4897438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中二级缓存机制体验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/>
              <a:t>环境准备</a:t>
            </a:r>
            <a:r>
              <a:rPr lang="en-US" altLang="zh-CN" sz="1800" b="1" smtClean="0"/>
              <a:t>1:N</a:t>
            </a:r>
            <a:r>
              <a:rPr lang="zh-CN" altLang="en-US" sz="1800" b="1" smtClean="0"/>
              <a:t>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zh-CN" altLang="en-US" sz="1800" b="1" smtClean="0"/>
              <a:t>映射</a:t>
            </a:r>
            <a:r>
              <a:rPr lang="en-US" altLang="zh-CN" sz="1800" b="1" smtClean="0"/>
              <a:t>(Member.hbm.xml)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endParaRPr lang="zh-CN" altLang="en-US" sz="1800" smtClean="0"/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425700"/>
            <a:ext cx="540067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3290888"/>
            <a:ext cx="460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4365625"/>
            <a:ext cx="56959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中二级缓存机制体验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b="1" smtClean="0"/>
              <a:t>hibernate.cfg.xml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/>
            <a:r>
              <a:rPr lang="en-US" altLang="zh-CN" sz="1800" b="1" smtClean="0"/>
              <a:t>src/ehcache.xml</a:t>
            </a:r>
            <a:endParaRPr lang="zh-CN" altLang="en-US" sz="18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endParaRPr lang="zh-CN" altLang="en-US" sz="1800" smtClean="0"/>
          </a:p>
        </p:txBody>
      </p:sp>
      <p:pic>
        <p:nvPicPr>
          <p:cNvPr id="7475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420938"/>
            <a:ext cx="662463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Rectangle 8"/>
          <p:cNvSpPr>
            <a:spLocks noChangeArrowheads="1"/>
          </p:cNvSpPr>
          <p:nvPr/>
        </p:nvSpPr>
        <p:spPr bwMode="auto">
          <a:xfrm>
            <a:off x="1187450" y="4005263"/>
            <a:ext cx="6553200" cy="216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/>
              <a:t>&lt;?xml version="1.0" encoding="utf-8"?&gt;</a:t>
            </a:r>
          </a:p>
          <a:p>
            <a:r>
              <a:rPr lang="en-US" altLang="zh-CN" sz="1200" b="1">
                <a:solidFill>
                  <a:srgbClr val="FF3300"/>
                </a:solidFill>
              </a:rPr>
              <a:t>&lt;ehcache&gt;</a:t>
            </a:r>
          </a:p>
          <a:p>
            <a:r>
              <a:rPr lang="en-US" altLang="zh-CN" sz="1200"/>
              <a:t>  &lt;</a:t>
            </a:r>
            <a:r>
              <a:rPr lang="en-US" altLang="zh-CN" sz="1200" b="1">
                <a:solidFill>
                  <a:srgbClr val="FF3300"/>
                </a:solidFill>
              </a:rPr>
              <a:t>diskStore</a:t>
            </a:r>
            <a:r>
              <a:rPr lang="en-US" altLang="zh-CN" sz="1200"/>
              <a:t> path="c:/ehcache"/&gt;</a:t>
            </a:r>
          </a:p>
          <a:p>
            <a:r>
              <a:rPr lang="en-US" altLang="zh-CN" sz="1200"/>
              <a:t>  &lt;</a:t>
            </a:r>
            <a:r>
              <a:rPr lang="en-US" altLang="zh-CN" sz="1200" b="1">
                <a:solidFill>
                  <a:srgbClr val="FF3300"/>
                </a:solidFill>
              </a:rPr>
              <a:t>defaultCache</a:t>
            </a:r>
            <a:r>
              <a:rPr lang="en-US" altLang="zh-CN" sz="1200"/>
              <a:t> maxElementsInMemory="200" eternal="false" </a:t>
            </a:r>
          </a:p>
          <a:p>
            <a:r>
              <a:rPr lang="en-US" altLang="zh-CN" sz="1200"/>
              <a:t>                        timeToIdleSeconds="40" timeToLiveSeconds="60" </a:t>
            </a:r>
          </a:p>
          <a:p>
            <a:r>
              <a:rPr lang="en-US" altLang="zh-CN" sz="1200"/>
              <a:t>                        overflowToDisk="true"/&gt;</a:t>
            </a:r>
          </a:p>
          <a:p>
            <a:r>
              <a:rPr lang="en-US" altLang="zh-CN" sz="1200"/>
              <a:t>  &lt;</a:t>
            </a:r>
            <a:r>
              <a:rPr lang="en-US" altLang="zh-CN" sz="1200" b="1">
                <a:solidFill>
                  <a:srgbClr val="FF3300"/>
                </a:solidFill>
              </a:rPr>
              <a:t>cache</a:t>
            </a:r>
            <a:r>
              <a:rPr lang="en-US" altLang="zh-CN" sz="1200"/>
              <a:t> name="</a:t>
            </a:r>
            <a:r>
              <a:rPr lang="en-US" altLang="zh-CN" sz="1200" b="1">
                <a:solidFill>
                  <a:srgbClr val="FF3300"/>
                </a:solidFill>
              </a:rPr>
              <a:t>cn.itcast.hibernate.ehcache.Member</a:t>
            </a:r>
            <a:r>
              <a:rPr lang="en-US" altLang="zh-CN" sz="1200"/>
              <a:t>" </a:t>
            </a:r>
          </a:p>
          <a:p>
            <a:r>
              <a:rPr lang="en-US" altLang="zh-CN" sz="1200"/>
              <a:t>                        maxElementsInMemory="200" eternal="false" </a:t>
            </a:r>
          </a:p>
          <a:p>
            <a:r>
              <a:rPr lang="en-US" altLang="zh-CN" sz="1200"/>
              <a:t>                        timeToIdleSeconds="40" timeToLiveSeconds="60" </a:t>
            </a:r>
          </a:p>
          <a:p>
            <a:r>
              <a:rPr lang="en-US" altLang="zh-CN" sz="1200"/>
              <a:t>                        overflowToDisk="true"/&gt;</a:t>
            </a:r>
          </a:p>
          <a:p>
            <a:r>
              <a:rPr lang="en-US" altLang="zh-CN" sz="1200" b="1">
                <a:solidFill>
                  <a:srgbClr val="FF3300"/>
                </a:solidFill>
              </a:rPr>
              <a:t>&lt;/ehcache&gt;</a:t>
            </a:r>
            <a:endParaRPr lang="zh-CN" altLang="en-US" sz="1200" b="1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中二级缓存机制体验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smtClean="0"/>
              <a:t>必须引入包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smtClean="0"/>
              <a:t>      </a:t>
            </a: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smtClean="0">
                <a:solidFill>
                  <a:srgbClr val="FF3300"/>
                </a:solidFill>
              </a:rPr>
              <a:t>      </a:t>
            </a:r>
            <a:endParaRPr lang="zh-CN" altLang="en-US" sz="1800" smtClean="0"/>
          </a:p>
        </p:txBody>
      </p:sp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420938"/>
            <a:ext cx="2952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核心</a:t>
            </a:r>
            <a:r>
              <a:rPr lang="en-US" altLang="zh-CN" sz="2900" smtClean="0"/>
              <a:t>API-Configuration</a:t>
            </a:r>
            <a:r>
              <a:rPr lang="zh-CN" altLang="en-US" sz="2900" smtClean="0"/>
              <a:t>类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Configuration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类负责管理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的配置信息。包括如下内容：</a:t>
            </a:r>
          </a:p>
          <a:p>
            <a:pPr lvl="1" eaLnBrk="1" hangingPunct="1"/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运行的底层信息：数据库的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URL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、用户名、密码、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JDBC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驱动类，数据库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Dialect,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数据库连接池等</a:t>
            </a:r>
          </a:p>
          <a:p>
            <a:pPr lvl="1" eaLnBrk="1" hangingPunct="1">
              <a:buFontTx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（对应 </a:t>
            </a:r>
            <a:r>
              <a:rPr lang="en-US" altLang="zh-CN" sz="1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hibernate.cfg.xml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文件）。</a:t>
            </a:r>
          </a:p>
          <a:p>
            <a:pPr lvl="1" eaLnBrk="1" hangingPunct="1"/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持久化类与数据表的映射关系（</a:t>
            </a:r>
            <a:r>
              <a:rPr lang="zh-CN" altLang="en-US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sz="18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1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hbm.xml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文件）</a:t>
            </a:r>
          </a:p>
          <a:p>
            <a:pPr eaLnBrk="1" hangingPunct="1"/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创建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Configuration 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的两种方式</a:t>
            </a:r>
          </a:p>
          <a:p>
            <a:pPr lvl="1" eaLnBrk="1" hangingPunct="1"/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属性文件（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hibernate.</a:t>
            </a:r>
            <a:r>
              <a:rPr lang="en-US" altLang="zh-CN" sz="1800" b="1" smtClean="0">
                <a:latin typeface="楷体_GB2312" pitchFamily="49" charset="-122"/>
                <a:ea typeface="楷体_GB2312" pitchFamily="49" charset="-122"/>
              </a:rPr>
              <a:t>properties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altLang="zh-CN" sz="1800" smtClean="0"/>
              <a:t>    </a:t>
            </a:r>
            <a:r>
              <a:rPr lang="en-US" altLang="zh-CN" sz="1800" b="1" smtClean="0"/>
              <a:t>Configuration cfg = new Configuration();</a:t>
            </a:r>
            <a:endParaRPr lang="en-US" altLang="zh-CN" sz="18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Xml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文件（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hibernate.cfg.</a:t>
            </a:r>
            <a:r>
              <a:rPr lang="en-US" altLang="zh-CN" sz="18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xml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1" hangingPunct="1">
              <a:buFontTx/>
              <a:buNone/>
            </a:pPr>
            <a:r>
              <a:rPr lang="zh-CN" altLang="en-US" sz="1800" smtClean="0"/>
              <a:t>    </a:t>
            </a:r>
            <a:r>
              <a:rPr lang="en-US" altLang="zh-CN" sz="1800" b="1" smtClean="0">
                <a:solidFill>
                  <a:srgbClr val="FF3300"/>
                </a:solidFill>
              </a:rPr>
              <a:t>Configuration cfg = new Configuration().configure();</a:t>
            </a:r>
            <a:endParaRPr lang="en-US" altLang="zh-CN" sz="1800" b="1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900" smtClean="0"/>
              <a:t>Hibernate3</a:t>
            </a:r>
            <a:r>
              <a:rPr lang="zh-CN" altLang="en-US" sz="2900" smtClean="0"/>
              <a:t>核心</a:t>
            </a:r>
            <a:r>
              <a:rPr lang="en-US" altLang="zh-CN" sz="2900" smtClean="0"/>
              <a:t>API-</a:t>
            </a:r>
            <a:r>
              <a:rPr lang="en-US" altLang="en-US" sz="2900" smtClean="0"/>
              <a:t>SchemaExport</a:t>
            </a:r>
            <a:r>
              <a:rPr lang="zh-CN" altLang="en-US" sz="2900" smtClean="0"/>
              <a:t>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SchemaExport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类主要负责根据类或者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hbm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文件映射生成持久化类对应的表结构：</a:t>
            </a:r>
          </a:p>
          <a:p>
            <a:pPr lvl="1" eaLnBrk="1" hangingPunct="1"/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create(boolean script, boolean export) </a:t>
            </a:r>
          </a:p>
          <a:p>
            <a:pPr lvl="1" eaLnBrk="1" hangingPunct="1">
              <a:buFontTx/>
              <a:buNone/>
            </a:pP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  参数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：是否生成脚本  参数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：是否导出到数据库</a:t>
            </a:r>
          </a:p>
          <a:p>
            <a:pPr eaLnBrk="1" hangingPunct="1"/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创建</a:t>
            </a:r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SchemaExport</a:t>
            </a:r>
            <a:r>
              <a:rPr lang="zh-CN" altLang="en-US" sz="1800" smtClean="0">
                <a:latin typeface="楷体_GB2312" pitchFamily="49" charset="-122"/>
                <a:ea typeface="楷体_GB2312" pitchFamily="49" charset="-122"/>
              </a:rPr>
              <a:t>的方式</a:t>
            </a:r>
          </a:p>
          <a:p>
            <a:pPr lvl="1" eaLnBrk="1" hangingPunct="1"/>
            <a:r>
              <a:rPr lang="en-US" altLang="zh-CN" sz="1800" smtClean="0">
                <a:latin typeface="楷体_GB2312" pitchFamily="49" charset="-122"/>
                <a:ea typeface="楷体_GB2312" pitchFamily="49" charset="-122"/>
              </a:rPr>
              <a:t>SchemaExport schema = new SchemaExport(config);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14070127</TotalTime>
  <Words>5654</Words>
  <Application>Microsoft PowerPoint</Application>
  <PresentationFormat>全屏显示(4:3)</PresentationFormat>
  <Paragraphs>806</Paragraphs>
  <Slides>73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1_Studio</vt:lpstr>
      <vt:lpstr>幻灯片 1</vt:lpstr>
      <vt:lpstr>JDBC操作</vt:lpstr>
      <vt:lpstr>Hibernate 操作</vt:lpstr>
      <vt:lpstr>JDBC缺点</vt:lpstr>
      <vt:lpstr>Hibernate简介</vt:lpstr>
      <vt:lpstr>Hibernate3架构体验</vt:lpstr>
      <vt:lpstr>Hibernate3架构体验总结</vt:lpstr>
      <vt:lpstr>Hibernate3核心API-Configuration类</vt:lpstr>
      <vt:lpstr>Hibernate3核心API-SchemaExport类</vt:lpstr>
      <vt:lpstr>Hibernate3核心API-SessionFactory接口</vt:lpstr>
      <vt:lpstr>Hibernate3核心API-Session接口</vt:lpstr>
      <vt:lpstr>Hibernate3核心API简介-Transaction接口</vt:lpstr>
      <vt:lpstr>Hibernate3核心API使用</vt:lpstr>
      <vt:lpstr>Hibernate3主键生成策略</vt:lpstr>
      <vt:lpstr>Hibernate3映射数据类型</vt:lpstr>
      <vt:lpstr>Hibernate3映射数据类型</vt:lpstr>
      <vt:lpstr>Hibernate3映射数据类型</vt:lpstr>
      <vt:lpstr>Hibernate3映射数据类型</vt:lpstr>
      <vt:lpstr>Hibernate3映射数据类型</vt:lpstr>
      <vt:lpstr>Hibernate3运行原理</vt:lpstr>
      <vt:lpstr>Hibernate3运行原理</vt:lpstr>
      <vt:lpstr>Hibernate3新手容易犯错的地方</vt:lpstr>
      <vt:lpstr>Hibernate3练习</vt:lpstr>
      <vt:lpstr>Hibernate3练习</vt:lpstr>
      <vt:lpstr>Hibernate3练习</vt:lpstr>
      <vt:lpstr>幻灯片 26</vt:lpstr>
      <vt:lpstr> Java对象持久化概述</vt:lpstr>
      <vt:lpstr> Java对象持久化概述</vt:lpstr>
      <vt:lpstr> Java对象持久化概述</vt:lpstr>
      <vt:lpstr> Java对象持久化概述(联合主键)</vt:lpstr>
      <vt:lpstr> Java对象持久化概述(联合主键实现)</vt:lpstr>
      <vt:lpstr> Java对象持久化概述(联合主键)</vt:lpstr>
      <vt:lpstr>幻灯片 33</vt:lpstr>
      <vt:lpstr>Hibernate3中对象映射关系</vt:lpstr>
      <vt:lpstr>Hibernate3中对象映射关系1:N</vt:lpstr>
      <vt:lpstr>Hibernate3中对象映射关系1:N</vt:lpstr>
      <vt:lpstr>Hibernate3中对象映射关系1:N</vt:lpstr>
      <vt:lpstr>Hibernate3中对象映射关系1:N</vt:lpstr>
      <vt:lpstr>Hibernate3中对象映射关系1:N</vt:lpstr>
      <vt:lpstr>Hibernate3中对象映射关系1:N之特殊情况</vt:lpstr>
      <vt:lpstr>Hibernate3中对象映射关系1:N之特殊情况</vt:lpstr>
      <vt:lpstr>Hibernate3中对象映射关系1:N</vt:lpstr>
      <vt:lpstr>Hibernate3中持久化对象的状态</vt:lpstr>
      <vt:lpstr>Hibernate3中持久化对象的状态转换过程</vt:lpstr>
      <vt:lpstr>Hibernate3中持久化对象的状态转换</vt:lpstr>
      <vt:lpstr>Hibernate3中Session缓存即一级缓存</vt:lpstr>
      <vt:lpstr>Hibernate3中Session缓存问题</vt:lpstr>
      <vt:lpstr>Hibernate3中Session缓存问题</vt:lpstr>
      <vt:lpstr>Hibernate3中Session缓存问题</vt:lpstr>
      <vt:lpstr>不同Session是否共享缓存数据？</vt:lpstr>
      <vt:lpstr>Hibernate3中对象映射关系1:1</vt:lpstr>
      <vt:lpstr>Hibernate3中对象映射关系1:1</vt:lpstr>
      <vt:lpstr>Hibernate3中对象映射关系1:1之特殊情况</vt:lpstr>
      <vt:lpstr>Hibernate3中对象映射关系n:n映射</vt:lpstr>
      <vt:lpstr>Hibernate3中对象映射关系n:n</vt:lpstr>
      <vt:lpstr>Hibernate3中Map、Set和List的映射</vt:lpstr>
      <vt:lpstr>Hibernate3中Map、Set和List的映射</vt:lpstr>
      <vt:lpstr>Hibernate3中Map、Set和List的映射</vt:lpstr>
      <vt:lpstr>幻灯片 59</vt:lpstr>
      <vt:lpstr>Hibernate3中组件映射</vt:lpstr>
      <vt:lpstr>Hibernate3中继承映射</vt:lpstr>
      <vt:lpstr>幻灯片 62</vt:lpstr>
      <vt:lpstr>Hibernate3中持久化对象检索方式</vt:lpstr>
      <vt:lpstr>Hibernate3中HQL检索</vt:lpstr>
      <vt:lpstr>Hibernate3中HQL检索</vt:lpstr>
      <vt:lpstr>Hibernate3中QBC检索</vt:lpstr>
      <vt:lpstr>Hibernate3中数据库连接池配置</vt:lpstr>
      <vt:lpstr>Hibernate3中二级缓存机制</vt:lpstr>
      <vt:lpstr>Hibernate3中二级缓存机制</vt:lpstr>
      <vt:lpstr>Hibernate3中二级缓存机制体验</vt:lpstr>
      <vt:lpstr>Hibernate3中二级缓存机制体验</vt:lpstr>
      <vt:lpstr>Hibernate3中二级缓存机制体验</vt:lpstr>
      <vt:lpstr>Hibernate3中二级缓存机制体验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Object/Relational Mapping with Hibernate</dc:title>
  <dc:creator>AdminTH</dc:creator>
  <cp:lastModifiedBy>AdminTH</cp:lastModifiedBy>
  <cp:revision>6181</cp:revision>
  <cp:lastPrinted>1601-01-01T00:00:00Z</cp:lastPrinted>
  <dcterms:created xsi:type="dcterms:W3CDTF">2003-09-04T09:56:35Z</dcterms:created>
  <dcterms:modified xsi:type="dcterms:W3CDTF">2014-09-23T00:52:57Z</dcterms:modified>
</cp:coreProperties>
</file>