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6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2017-09-01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361555" cy="4351338"/>
          </a:xfrm>
        </p:spPr>
        <p:txBody>
          <a:bodyPr/>
          <a:lstStyle/>
          <a:p>
            <a:r>
              <a:rPr lang="zh-CN" altLang="en-US" dirty="0" smtClean="0"/>
              <a:t>更好的继承并表现对业务领域知识的理解；</a:t>
            </a:r>
            <a:endParaRPr lang="en-US" altLang="zh-CN" dirty="0" smtClean="0"/>
          </a:p>
          <a:p>
            <a:r>
              <a:rPr lang="zh-CN" altLang="en-US" dirty="0" smtClean="0"/>
              <a:t>粒度比组件细，比函数粗，控制共性和个性业务逻辑的手段好；</a:t>
            </a:r>
            <a:endParaRPr lang="en-US" altLang="zh-CN" dirty="0" smtClean="0"/>
          </a:p>
          <a:p>
            <a:r>
              <a:rPr lang="zh-CN" altLang="en-US" dirty="0" smtClean="0"/>
              <a:t>能够形成积累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762999" cy="4351338"/>
          </a:xfrm>
        </p:spPr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挡和手动挡（转移注意力）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在性能方面提供的特性（</a:t>
            </a:r>
            <a:r>
              <a:rPr lang="en-US" altLang="zh-CN" dirty="0" err="1" smtClean="0"/>
              <a:t>FetchType.</a:t>
            </a:r>
            <a:r>
              <a:rPr lang="en-US" altLang="zh-CN" i="1" dirty="0" err="1" smtClean="0"/>
              <a:t>LAZY</a:t>
            </a:r>
            <a:r>
              <a:rPr lang="zh-CN" altLang="en-US" i="1" dirty="0" smtClean="0"/>
              <a:t>、二级缓存、延迟提交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当前状态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过程文档（</a:t>
            </a:r>
            <a:r>
              <a:rPr lang="en-US" altLang="zh-CN" dirty="0"/>
              <a:t> word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122</a:t>
            </a:r>
            <a:r>
              <a:rPr lang="zh-CN" altLang="en-US" dirty="0" smtClean="0"/>
              <a:t>页；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模型</a:t>
            </a:r>
            <a:r>
              <a:rPr lang="zh-CN" altLang="en-US" dirty="0"/>
              <a:t>（</a:t>
            </a:r>
            <a:r>
              <a:rPr lang="en-US" altLang="zh-CN" dirty="0"/>
              <a:t>Rose</a:t>
            </a:r>
            <a:r>
              <a:rPr lang="zh-CN" altLang="en-US" dirty="0"/>
              <a:t>） </a:t>
            </a:r>
            <a:r>
              <a:rPr lang="en-US" altLang="zh-CN" dirty="0" smtClean="0"/>
              <a:t>6.48 MB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28597</a:t>
            </a:r>
            <a:r>
              <a:rPr lang="zh-CN" altLang="en-US" dirty="0" smtClean="0"/>
              <a:t>行（其中</a:t>
            </a:r>
            <a:r>
              <a:rPr lang="en-US" altLang="zh-CN" dirty="0" smtClean="0"/>
              <a:t>engine 9743</a:t>
            </a:r>
            <a:r>
              <a:rPr lang="zh-CN" altLang="en-US" dirty="0" smtClean="0"/>
              <a:t>行）；</a:t>
            </a:r>
            <a:endParaRPr lang="en-US" altLang="zh-CN" dirty="0" smtClean="0"/>
          </a:p>
          <a:p>
            <a:r>
              <a:rPr lang="zh-CN" altLang="en-US" dirty="0" smtClean="0"/>
              <a:t>         数据库表</a:t>
            </a:r>
            <a:r>
              <a:rPr lang="en-US" altLang="zh-CN" dirty="0"/>
              <a:t>7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张，外键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业务上涵盖了门诊、住院，包括了医嘱、病历、患者入出转、费用、药房、检查、手术、病案室等；</a:t>
            </a:r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0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不仅仅为了功能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9" y="1823642"/>
            <a:ext cx="7514286" cy="11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99" y="3552702"/>
            <a:ext cx="8685714" cy="3247619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45873" y="2965388"/>
            <a:ext cx="5207928" cy="5049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为了保证核心代码的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可重入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，增加了代码的复杂度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4931" y="5061489"/>
            <a:ext cx="7548376" cy="129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54931" y="4045264"/>
            <a:ext cx="7548376" cy="401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5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数据的状态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277418" y="2525446"/>
            <a:ext cx="2743200" cy="171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归档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52099" y="2525446"/>
            <a:ext cx="2743200" cy="171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即时态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  <a:endCxn id="4" idx="2"/>
          </p:cNvCxnSpPr>
          <p:nvPr/>
        </p:nvCxnSpPr>
        <p:spPr>
          <a:xfrm>
            <a:off x="4195299" y="3384090"/>
            <a:ext cx="3082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14819" y="27701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2099" y="4639713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外键，唯一性索引，统一物理数据库；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保证即时业务数据的质量；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防止低质量编码产生的风险；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7418" y="477846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没有外键、没有唯一性索引，可以分库；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保证数据迁移的方便性；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5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核心部分的代码特点一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81712"/>
            <a:ext cx="6556220" cy="4773536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105179" y="2165529"/>
            <a:ext cx="2532770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核心部分的写操作会在应用部分没有设置值时设置默认值，这样既保证在应用默认值时减少应用部分的代码量，也可以应对应用部分的差异。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626835" y="5460641"/>
            <a:ext cx="2704563" cy="102204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335586" y="21972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487986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2640386" y="25020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626835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档案室应用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7369" y="2349688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挂号和收费应用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765575" y="3971499"/>
            <a:ext cx="1760561" cy="887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758149" y="18016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10549" y="19540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2"/>
            <a:endCxn id="5" idx="1"/>
          </p:cNvCxnSpPr>
          <p:nvPr/>
        </p:nvCxnSpPr>
        <p:spPr>
          <a:xfrm>
            <a:off x="5486644" y="3359624"/>
            <a:ext cx="492473" cy="2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23100" y="3512024"/>
            <a:ext cx="2133358" cy="194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5" idx="2"/>
          </p:cNvCxnSpPr>
          <p:nvPr/>
        </p:nvCxnSpPr>
        <p:spPr>
          <a:xfrm>
            <a:off x="1247178" y="3359623"/>
            <a:ext cx="3379657" cy="261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flipH="1">
            <a:off x="7326288" y="4858603"/>
            <a:ext cx="1319568" cy="10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 flipH="1">
            <a:off x="8645856" y="2811666"/>
            <a:ext cx="1319567" cy="11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剪去单角的矩形 28"/>
          <p:cNvSpPr/>
          <p:nvPr/>
        </p:nvSpPr>
        <p:spPr>
          <a:xfrm>
            <a:off x="7185424" y="2389126"/>
            <a:ext cx="914400" cy="9144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简易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>
            <a:off x="7642624" y="3303526"/>
            <a:ext cx="873579" cy="6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直接访问存储器 32"/>
          <p:cNvSpPr/>
          <p:nvPr/>
        </p:nvSpPr>
        <p:spPr>
          <a:xfrm>
            <a:off x="8516203" y="5745707"/>
            <a:ext cx="1978925" cy="620205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8628914" y="4832844"/>
            <a:ext cx="876752" cy="9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526136" y="2983076"/>
            <a:ext cx="1405721" cy="27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987420" y="3594214"/>
            <a:ext cx="5171540" cy="21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卡片 45"/>
          <p:cNvSpPr/>
          <p:nvPr/>
        </p:nvSpPr>
        <p:spPr>
          <a:xfrm>
            <a:off x="1266094" y="5497580"/>
            <a:ext cx="914400" cy="8046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019869" y="3637512"/>
            <a:ext cx="1107742" cy="16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80303" y="3508051"/>
            <a:ext cx="873737" cy="17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166064" y="2175756"/>
            <a:ext cx="1685498" cy="1052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6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技术路线的选择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999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552</Words>
  <Application>Microsoft Office PowerPoint</Application>
  <PresentationFormat>宽屏</PresentationFormat>
  <Paragraphs>86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  <vt:lpstr>核心部分的代码特点一</vt:lpstr>
      <vt:lpstr>部署结构</vt:lpstr>
      <vt:lpstr>技术路线的选择</vt:lpstr>
      <vt:lpstr>面向对象</vt:lpstr>
      <vt:lpstr>Hibernate</vt:lpstr>
      <vt:lpstr>当前状态</vt:lpstr>
      <vt:lpstr>不仅仅为了功能</vt:lpstr>
      <vt:lpstr>数据的状态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2017-09-04T00:51:47Z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