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2017/8/30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8/30/2017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愿景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19059" y="3584990"/>
            <a:ext cx="206062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73512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3" name="直接连接符 12"/>
          <p:cNvCxnSpPr>
            <a:stCxn id="10" idx="6"/>
            <a:endCxn id="3" idx="2"/>
          </p:cNvCxnSpPr>
          <p:nvPr/>
        </p:nvCxnSpPr>
        <p:spPr>
          <a:xfrm>
            <a:off x="3960115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93647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医嘱</a:t>
            </a:r>
          </a:p>
        </p:txBody>
      </p:sp>
      <p:sp>
        <p:nvSpPr>
          <p:cNvPr id="19" name="椭圆 18"/>
          <p:cNvSpPr/>
          <p:nvPr/>
        </p:nvSpPr>
        <p:spPr>
          <a:xfrm>
            <a:off x="5613769" y="2394273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2960" y="2772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病历</a:t>
            </a:r>
          </a:p>
        </p:txBody>
      </p: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5749369" y="2668061"/>
            <a:ext cx="5594" cy="9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54025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33216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费用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779679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604717" y="51401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24852" y="5518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患者</a:t>
            </a:r>
          </a:p>
        </p:txBody>
      </p:sp>
      <p:cxnSp>
        <p:nvCxnSpPr>
          <p:cNvPr id="28" name="直接连接符 27"/>
          <p:cNvCxnSpPr>
            <a:stCxn id="3" idx="4"/>
            <a:endCxn id="26" idx="0"/>
          </p:cNvCxnSpPr>
          <p:nvPr/>
        </p:nvCxnSpPr>
        <p:spPr>
          <a:xfrm flipH="1">
            <a:off x="5748019" y="4499390"/>
            <a:ext cx="1350" cy="6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1300" y="1888127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医生站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5283" y="520931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护士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8279" y="188395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8280" y="5352836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35" name="矩形 34"/>
          <p:cNvSpPr/>
          <p:nvPr/>
        </p:nvSpPr>
        <p:spPr>
          <a:xfrm>
            <a:off x="8752279" y="35236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379" y="344646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挂号和</a:t>
            </a:r>
            <a:r>
              <a:rPr lang="zh-CN" altLang="en-US" dirty="0" smtClean="0">
                <a:solidFill>
                  <a:schemeClr val="tx1"/>
                </a:solidFill>
              </a:rPr>
              <a:t>收费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愿景（续）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1" y="1825625"/>
            <a:ext cx="9778999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、核心不包括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和交互逻辑（舍得）；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、属于核心的逻辑通过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界定边界（以优秀的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表达内涵而不是文档）；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、核心逻辑和实体的扩展要严格评审；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、核心要应对功能、扩展性</a:t>
            </a:r>
            <a:r>
              <a:rPr lang="zh-CN" altLang="en-US" dirty="0"/>
              <a:t>、</a:t>
            </a:r>
            <a:r>
              <a:rPr lang="zh-CN" altLang="en-US" dirty="0" smtClean="0"/>
              <a:t>性能、以及与二次开发团队的磨合等多种要求，有复杂性；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、核心部分的结构、代码风格会区别于其他部分，需要的人员能力比较高，数量不会多（</a:t>
            </a:r>
            <a:r>
              <a:rPr lang="en-US" altLang="zh-CN" dirty="0" smtClean="0"/>
              <a:t>3-10</a:t>
            </a:r>
            <a:r>
              <a:rPr lang="zh-CN" altLang="en-US" dirty="0" smtClean="0"/>
              <a:t>人）；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应用逻辑和领域逻辑的例子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494" y="3899156"/>
            <a:ext cx="671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costDomainService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createChargeBill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（创建财务账户）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893" y="252453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register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（挂号）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93" y="5028168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cashierAppService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initAccount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（预存住院费）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0002" y="5979332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State_NeedIntoWard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待接诊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002" y="3225952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State_WaitingDiagnose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待门诊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93" y="2892494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registrationDomainService.register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9882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OrderDomainService</a:t>
            </a:r>
            <a:endParaRPr lang="en-US" altLang="zh-CN" dirty="0" smtClean="0"/>
          </a:p>
          <a:p>
            <a:r>
              <a:rPr lang="en-US" altLang="zh-CN" dirty="0" err="1" smtClean="0"/>
              <a:t>OrderExecuteDomainService</a:t>
            </a:r>
            <a:endParaRPr lang="en-US" altLang="zh-CN" dirty="0" smtClean="0"/>
          </a:p>
          <a:p>
            <a:r>
              <a:rPr lang="en-US" altLang="zh-CN" dirty="0" err="1" smtClean="0"/>
              <a:t>MedicalRecordDomainService</a:t>
            </a:r>
            <a:endParaRPr lang="en-US" altLang="zh-CN" dirty="0" smtClean="0"/>
          </a:p>
          <a:p>
            <a:r>
              <a:rPr lang="en-US" altLang="zh-CN" dirty="0" err="1" smtClean="0"/>
              <a:t>CostDomainService</a:t>
            </a:r>
            <a:endParaRPr lang="en-US" altLang="zh-CN" dirty="0" smtClean="0"/>
          </a:p>
          <a:p>
            <a:r>
              <a:rPr lang="en-US" altLang="zh-CN" dirty="0" err="1"/>
              <a:t>VisitDomainService</a:t>
            </a:r>
            <a:endParaRPr lang="en-US" altLang="zh-CN" dirty="0" smtClean="0"/>
          </a:p>
          <a:p>
            <a:r>
              <a:rPr lang="en-US" altLang="zh-CN" dirty="0" err="1" smtClean="0"/>
              <a:t>TreatmentDomainService</a:t>
            </a:r>
            <a:endParaRPr lang="en-US" altLang="zh-CN" dirty="0" smtClean="0"/>
          </a:p>
          <a:p>
            <a:r>
              <a:rPr lang="en-US" altLang="zh-CN" dirty="0" err="1" smtClean="0"/>
              <a:t>OrganizationAdminDomainService</a:t>
            </a:r>
            <a:endParaRPr lang="en-US" altLang="zh-CN" dirty="0" smtClean="0"/>
          </a:p>
          <a:p>
            <a:r>
              <a:rPr lang="en-US" altLang="zh-CN" dirty="0" err="1"/>
              <a:t>UserAdminDomainService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4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应用和核心的互动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96267" y="41112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5" name="直接连接符 4"/>
          <p:cNvCxnSpPr>
            <a:stCxn id="4" idx="4"/>
          </p:cNvCxnSpPr>
          <p:nvPr/>
        </p:nvCxnSpPr>
        <p:spPr>
          <a:xfrm flipH="1">
            <a:off x="5431869" y="4386858"/>
            <a:ext cx="7700" cy="45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27222" y="48453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核心</a:t>
            </a:r>
          </a:p>
        </p:txBody>
      </p:sp>
      <p:sp>
        <p:nvSpPr>
          <p:cNvPr id="8" name="椭圆 7"/>
          <p:cNvSpPr/>
          <p:nvPr/>
        </p:nvSpPr>
        <p:spPr>
          <a:xfrm>
            <a:off x="3594467" y="50256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9" name="直接连接符 8"/>
          <p:cNvCxnSpPr>
            <a:endCxn id="6" idx="1"/>
          </p:cNvCxnSpPr>
          <p:nvPr/>
        </p:nvCxnSpPr>
        <p:spPr>
          <a:xfrm>
            <a:off x="3886200" y="5197332"/>
            <a:ext cx="841022" cy="2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7222" y="2399690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cxnSp>
        <p:nvCxnSpPr>
          <p:cNvPr id="13" name="直接连接符 12"/>
          <p:cNvCxnSpPr>
            <a:stCxn id="12" idx="2"/>
          </p:cNvCxnSpPr>
          <p:nvPr/>
        </p:nvCxnSpPr>
        <p:spPr>
          <a:xfrm flipH="1">
            <a:off x="5431869" y="3149531"/>
            <a:ext cx="7701" cy="80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新月形 15"/>
          <p:cNvSpPr/>
          <p:nvPr/>
        </p:nvSpPr>
        <p:spPr>
          <a:xfrm rot="5400000">
            <a:off x="5368369" y="3855092"/>
            <a:ext cx="127000" cy="342900"/>
          </a:xfrm>
          <a:prstGeom prst="moo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7575853" y="2459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应用库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12" idx="3"/>
            <a:endCxn id="17" idx="2"/>
          </p:cNvCxnSpPr>
          <p:nvPr/>
        </p:nvCxnSpPr>
        <p:spPr>
          <a:xfrm flipV="1">
            <a:off x="6151917" y="2765436"/>
            <a:ext cx="1423936" cy="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"/>
          <p:cNvSpPr txBox="1">
            <a:spLocks noGrp="1"/>
          </p:cNvSpPr>
          <p:nvPr>
            <p:ph idx="1"/>
          </p:nvPr>
        </p:nvSpPr>
        <p:spPr>
          <a:xfrm>
            <a:off x="5869935" y="1474910"/>
            <a:ext cx="604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、应用有自己的存储，也包括对核心进行扩展时创建的存储；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863886" y="2006489"/>
            <a:ext cx="711967" cy="7589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弧形箭头 35"/>
          <p:cNvSpPr/>
          <p:nvPr/>
        </p:nvSpPr>
        <p:spPr>
          <a:xfrm flipV="1">
            <a:off x="6261419" y="2844525"/>
            <a:ext cx="731520" cy="2229498"/>
          </a:xfrm>
          <a:prstGeom prst="curvedLeftArrow">
            <a:avLst>
              <a:gd name="adj1" fmla="val 25000"/>
              <a:gd name="adj2" fmla="val 57522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内容占位符 3"/>
          <p:cNvSpPr txBox="1">
            <a:spLocks/>
          </p:cNvSpPr>
          <p:nvPr/>
        </p:nvSpPr>
        <p:spPr>
          <a:xfrm>
            <a:off x="7103887" y="3728441"/>
            <a:ext cx="452545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EDA</a:t>
            </a:r>
            <a:r>
              <a:rPr lang="zh-CN" altLang="en-US" dirty="0" smtClean="0"/>
              <a:t>实现回调，通过该手段进行扩展；</a:t>
            </a:r>
            <a:endParaRPr lang="zh-CN" altLang="en-US" dirty="0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352097" y="2989777"/>
            <a:ext cx="2336511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 smtClean="0"/>
              <a:t>、除了复杂的写操作，关乎性能并结合应用数据的批量数据获取可以谨慎采用表关联（</a:t>
            </a:r>
            <a:r>
              <a:rPr lang="zh-CN" altLang="en-US" b="1" dirty="0" smtClean="0"/>
              <a:t>应用库和核心库在一个物理库中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4982369" y="606389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核心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>
            <a:stCxn id="6" idx="2"/>
          </p:cNvCxnSpPr>
          <p:nvPr/>
        </p:nvCxnSpPr>
        <p:spPr>
          <a:xfrm flipH="1">
            <a:off x="5439568" y="5595163"/>
            <a:ext cx="2" cy="4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flipH="1">
            <a:off x="3037090" y="2802897"/>
            <a:ext cx="2942027" cy="3626385"/>
          </a:xfrm>
          <a:prstGeom prst="arc">
            <a:avLst>
              <a:gd name="adj1" fmla="val 16199310"/>
              <a:gd name="adj2" fmla="val 54111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306711" y="6250675"/>
            <a:ext cx="201392" cy="17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306711" y="6429284"/>
            <a:ext cx="201392" cy="2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5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核心部分的代码特点一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781712"/>
            <a:ext cx="6556220" cy="4773536"/>
          </a:xfrm>
          <a:prstGeom prst="rect">
            <a:avLst/>
          </a:prstGeom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105179" y="2165529"/>
            <a:ext cx="2532770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核心部分的写操作会在应用部分没有设置值时设置默认值，这样既保证在应用默认值时减少应用部分的代码量，也可以应对应用部分的差异。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306</Words>
  <Application>Microsoft Office PowerPoint</Application>
  <PresentationFormat>宽屏</PresentationFormat>
  <Paragraphs>47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WelcomeDoc</vt:lpstr>
      <vt:lpstr>技术交流</vt:lpstr>
      <vt:lpstr>愿景</vt:lpstr>
      <vt:lpstr>愿景（续）</vt:lpstr>
      <vt:lpstr>应用逻辑和领域逻辑的例子</vt:lpstr>
      <vt:lpstr>当前的核心API</vt:lpstr>
      <vt:lpstr>应用和核心的互动</vt:lpstr>
      <vt:lpstr>核心部分的代码特点一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2017-08-30T01:42:12Z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