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3">
  <p:sldMasterIdLst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B4A6"/>
    <a:srgbClr val="734F29"/>
    <a:srgbClr val="D24726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280" autoAdjust="0"/>
  </p:normalViewPr>
  <p:slideViewPr>
    <p:cSldViewPr snapToGrid="0">
      <p:cViewPr varScale="1">
        <p:scale>
          <a:sx n="86" d="100"/>
          <a:sy n="86" d="100"/>
        </p:scale>
        <p:origin x="2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2017/9/1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9/1/2017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epend/hospit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技术交流</a:t>
            </a:r>
            <a:endParaRPr lang="zh-CN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</a:rPr>
              <a:t>技术发展部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王德刚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2017-09-01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8361555" cy="4351338"/>
          </a:xfrm>
        </p:spPr>
        <p:txBody>
          <a:bodyPr/>
          <a:lstStyle/>
          <a:p>
            <a:r>
              <a:rPr lang="zh-CN" altLang="en-US" dirty="0" smtClean="0"/>
              <a:t>更好的继承并表现对业务领域知识的理解；</a:t>
            </a:r>
            <a:endParaRPr lang="en-US" altLang="zh-CN" dirty="0" smtClean="0"/>
          </a:p>
          <a:p>
            <a:r>
              <a:rPr lang="zh-CN" altLang="en-US" dirty="0" smtClean="0"/>
              <a:t>粒度比组件细，比函数粗，控制共性和个性业务逻辑的手段好；</a:t>
            </a:r>
            <a:endParaRPr lang="en-US" altLang="zh-CN" dirty="0" smtClean="0"/>
          </a:p>
          <a:p>
            <a:r>
              <a:rPr lang="zh-CN" altLang="en-US" dirty="0" smtClean="0"/>
              <a:t>能够形成积累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05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8762999" cy="4351338"/>
          </a:xfrm>
        </p:spPr>
        <p:txBody>
          <a:bodyPr/>
          <a:lstStyle/>
          <a:p>
            <a:r>
              <a:rPr lang="zh-CN" altLang="en-US" dirty="0"/>
              <a:t>自动</a:t>
            </a:r>
            <a:r>
              <a:rPr lang="zh-CN" altLang="en-US" dirty="0" smtClean="0"/>
              <a:t>挡和手动挡（转移注意力）</a:t>
            </a:r>
            <a:endParaRPr lang="en-US" altLang="zh-CN" dirty="0" smtClean="0"/>
          </a:p>
          <a:p>
            <a:r>
              <a:rPr lang="en-US" altLang="zh-CN" dirty="0" smtClean="0"/>
              <a:t>Hibernate</a:t>
            </a:r>
            <a:r>
              <a:rPr lang="zh-CN" altLang="en-US" dirty="0" smtClean="0"/>
              <a:t>在性能方面提供的特性（</a:t>
            </a:r>
            <a:r>
              <a:rPr lang="en-US" altLang="zh-CN" dirty="0" err="1" smtClean="0"/>
              <a:t>FetchType.</a:t>
            </a:r>
            <a:r>
              <a:rPr lang="en-US" altLang="zh-CN" i="1" dirty="0" err="1" smtClean="0"/>
              <a:t>LAZY</a:t>
            </a:r>
            <a:r>
              <a:rPr lang="zh-CN" altLang="en-US" i="1" dirty="0" smtClean="0"/>
              <a:t>、二级缓存、延迟提交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493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当前状态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173237" cy="4447761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Svn</a:t>
            </a:r>
            <a:r>
              <a:rPr lang="zh-CN" altLang="en-US" dirty="0" smtClean="0"/>
              <a:t>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github.com/jdepend/hospital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（共保存了</a:t>
            </a:r>
            <a:r>
              <a:rPr lang="en-US" altLang="zh-CN" dirty="0"/>
              <a:t>4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个快照）</a:t>
            </a:r>
            <a:endParaRPr lang="en-US" altLang="zh-CN" dirty="0" smtClean="0"/>
          </a:p>
          <a:p>
            <a:r>
              <a:rPr lang="zh-CN" altLang="en-US" dirty="0"/>
              <a:t>成果</a:t>
            </a:r>
            <a:r>
              <a:rPr lang="zh-CN" altLang="en-US" dirty="0" smtClean="0"/>
              <a:t>物：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过程文档（</a:t>
            </a:r>
            <a:r>
              <a:rPr lang="en-US" altLang="zh-CN" dirty="0"/>
              <a:t> word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122</a:t>
            </a:r>
            <a:r>
              <a:rPr lang="zh-CN" altLang="en-US" dirty="0" smtClean="0"/>
              <a:t>页；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模型</a:t>
            </a:r>
            <a:r>
              <a:rPr lang="zh-CN" altLang="en-US" dirty="0"/>
              <a:t>（</a:t>
            </a:r>
            <a:r>
              <a:rPr lang="en-US" altLang="zh-CN" dirty="0"/>
              <a:t>Rose</a:t>
            </a:r>
            <a:r>
              <a:rPr lang="zh-CN" altLang="en-US" dirty="0"/>
              <a:t>） </a:t>
            </a:r>
            <a:r>
              <a:rPr lang="en-US" altLang="zh-CN" dirty="0" smtClean="0"/>
              <a:t>6.48 MB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28597</a:t>
            </a:r>
            <a:r>
              <a:rPr lang="zh-CN" altLang="en-US" dirty="0" smtClean="0"/>
              <a:t>行（其中</a:t>
            </a:r>
            <a:r>
              <a:rPr lang="en-US" altLang="zh-CN" dirty="0" smtClean="0"/>
              <a:t>engine 9743</a:t>
            </a:r>
            <a:r>
              <a:rPr lang="zh-CN" altLang="en-US" dirty="0" smtClean="0"/>
              <a:t>行）；</a:t>
            </a:r>
            <a:endParaRPr lang="en-US" altLang="zh-CN" dirty="0" smtClean="0"/>
          </a:p>
          <a:p>
            <a:r>
              <a:rPr lang="zh-CN" altLang="en-US" dirty="0" smtClean="0"/>
              <a:t>         数据库表</a:t>
            </a:r>
            <a:r>
              <a:rPr lang="en-US" altLang="zh-CN" dirty="0"/>
              <a:t>7</a:t>
            </a:r>
            <a:r>
              <a:rPr lang="en-US" altLang="zh-CN" dirty="0" smtClean="0"/>
              <a:t>2</a:t>
            </a:r>
            <a:r>
              <a:rPr lang="zh-CN" altLang="en-US" dirty="0" smtClean="0"/>
              <a:t>张，外键</a:t>
            </a:r>
            <a:r>
              <a:rPr lang="en-US" altLang="zh-CN" dirty="0" smtClean="0"/>
              <a:t>168</a:t>
            </a:r>
            <a:r>
              <a:rPr lang="zh-CN" altLang="en-US" dirty="0" smtClean="0"/>
              <a:t>个；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业务上涵盖了门诊、住院，包括了医嘱、病历、患者入出转、费用、药房、检查、手术、病案室等；</a:t>
            </a:r>
            <a:endParaRPr lang="en-US" altLang="zh-CN" dirty="0" smtClean="0"/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09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愿景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719059" y="3584990"/>
            <a:ext cx="206062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核心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73512" y="3904367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13" name="直接连接符 12"/>
          <p:cNvCxnSpPr>
            <a:stCxn id="10" idx="6"/>
            <a:endCxn id="3" idx="2"/>
          </p:cNvCxnSpPr>
          <p:nvPr/>
        </p:nvCxnSpPr>
        <p:spPr>
          <a:xfrm>
            <a:off x="3960115" y="4042190"/>
            <a:ext cx="758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493647" y="42825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医嘱</a:t>
            </a:r>
          </a:p>
        </p:txBody>
      </p:sp>
      <p:sp>
        <p:nvSpPr>
          <p:cNvPr id="19" name="椭圆 18"/>
          <p:cNvSpPr/>
          <p:nvPr/>
        </p:nvSpPr>
        <p:spPr>
          <a:xfrm>
            <a:off x="5613769" y="2394273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92960" y="2772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病历</a:t>
            </a:r>
          </a:p>
        </p:txBody>
      </p:sp>
      <p:cxnSp>
        <p:nvCxnSpPr>
          <p:cNvPr id="21" name="直接连接符 20"/>
          <p:cNvCxnSpPr>
            <a:endCxn id="3" idx="0"/>
          </p:cNvCxnSpPr>
          <p:nvPr/>
        </p:nvCxnSpPr>
        <p:spPr>
          <a:xfrm flipH="1">
            <a:off x="5749369" y="2668061"/>
            <a:ext cx="5594" cy="91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554025" y="3904367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333216" y="42825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费用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6779679" y="4042190"/>
            <a:ext cx="758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604717" y="5140167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24852" y="55183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患者</a:t>
            </a:r>
          </a:p>
        </p:txBody>
      </p:sp>
      <p:cxnSp>
        <p:nvCxnSpPr>
          <p:cNvPr id="28" name="直接连接符 27"/>
          <p:cNvCxnSpPr>
            <a:stCxn id="3" idx="4"/>
            <a:endCxn id="26" idx="0"/>
          </p:cNvCxnSpPr>
          <p:nvPr/>
        </p:nvCxnSpPr>
        <p:spPr>
          <a:xfrm flipH="1">
            <a:off x="5748019" y="4499390"/>
            <a:ext cx="1350" cy="64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781300" y="1888127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医生站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15283" y="5209314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护士</a:t>
            </a:r>
            <a:r>
              <a:rPr lang="zh-CN" altLang="en-US" dirty="0" smtClean="0">
                <a:solidFill>
                  <a:schemeClr val="tx1"/>
                </a:solidFill>
              </a:rPr>
              <a:t>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28279" y="1883954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检查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28280" y="5352836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药房</a:t>
            </a:r>
          </a:p>
        </p:txBody>
      </p:sp>
      <p:sp>
        <p:nvSpPr>
          <p:cNvPr id="35" name="矩形 34"/>
          <p:cNvSpPr/>
          <p:nvPr/>
        </p:nvSpPr>
        <p:spPr>
          <a:xfrm>
            <a:off x="8752279" y="3523622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病案室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7379" y="3446462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挂号和</a:t>
            </a:r>
            <a:r>
              <a:rPr lang="zh-CN" altLang="en-US" dirty="0" smtClean="0">
                <a:solidFill>
                  <a:schemeClr val="tx1"/>
                </a:solidFill>
              </a:rPr>
              <a:t>收费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愿景（续）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838201" y="1825625"/>
            <a:ext cx="9778999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、核心不包括</a:t>
            </a:r>
            <a:r>
              <a:rPr lang="en-US" altLang="zh-CN" dirty="0" smtClean="0"/>
              <a:t>UI</a:t>
            </a:r>
            <a:r>
              <a:rPr lang="zh-CN" altLang="en-US" dirty="0" smtClean="0"/>
              <a:t>和交互逻辑（舍得）；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、属于核心的逻辑通过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界定边界（以优秀的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表达内涵而不是文档）；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、核心逻辑和实体的扩展要严格评审；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、核心要应对功能、扩展性</a:t>
            </a:r>
            <a:r>
              <a:rPr lang="zh-CN" altLang="en-US" dirty="0"/>
              <a:t>、</a:t>
            </a:r>
            <a:r>
              <a:rPr lang="zh-CN" altLang="en-US" dirty="0" smtClean="0"/>
              <a:t>性能、以及与二次开发团队的磨合等多种要求，有复杂性；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、核心部分的结构、代码风格会区别于其他部分，需要的人员能力比较高，数量不会多（</a:t>
            </a:r>
            <a:r>
              <a:rPr lang="en-US" altLang="zh-CN" dirty="0" smtClean="0"/>
              <a:t>3-10</a:t>
            </a:r>
            <a:r>
              <a:rPr lang="zh-CN" altLang="en-US" dirty="0" smtClean="0"/>
              <a:t>人）；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2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应用逻辑和领域逻辑的例子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73494" y="3899156"/>
            <a:ext cx="6718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costDomainService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createChargeBill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（创建财务账户）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893" y="2524535"/>
            <a:ext cx="5381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registrationAppService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register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（挂号）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893" y="5028168"/>
            <a:ext cx="598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cashierAppService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initAccount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（预存住院费）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30002" y="5979332"/>
            <a:ext cx="6805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visit.setState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</a:t>
            </a:r>
            <a:r>
              <a:rPr lang="en-US" altLang="zh-CN" b="1" i="1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State_NeedIntoWard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);[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待接诊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]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0002" y="3225952"/>
            <a:ext cx="7218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visit.setState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</a:t>
            </a:r>
            <a:r>
              <a:rPr lang="en-US" altLang="zh-CN" b="1" i="1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State_WaitingDiagnose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);[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待门诊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]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893" y="2892494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registrationDomainService.register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4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当前的核心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798829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OrderDomainService</a:t>
            </a:r>
            <a:endParaRPr lang="en-US" altLang="zh-CN" dirty="0" smtClean="0"/>
          </a:p>
          <a:p>
            <a:r>
              <a:rPr lang="en-US" altLang="zh-CN" dirty="0" err="1" smtClean="0"/>
              <a:t>OrderExecuteDomainService</a:t>
            </a:r>
            <a:endParaRPr lang="en-US" altLang="zh-CN" dirty="0" smtClean="0"/>
          </a:p>
          <a:p>
            <a:r>
              <a:rPr lang="en-US" altLang="zh-CN" dirty="0" err="1" smtClean="0"/>
              <a:t>MedicalRecordDomainService</a:t>
            </a:r>
            <a:endParaRPr lang="en-US" altLang="zh-CN" dirty="0" smtClean="0"/>
          </a:p>
          <a:p>
            <a:r>
              <a:rPr lang="en-US" altLang="zh-CN" dirty="0" err="1" smtClean="0"/>
              <a:t>CostDomainService</a:t>
            </a:r>
            <a:endParaRPr lang="en-US" altLang="zh-CN" dirty="0" smtClean="0"/>
          </a:p>
          <a:p>
            <a:r>
              <a:rPr lang="en-US" altLang="zh-CN" dirty="0" err="1"/>
              <a:t>VisitDomainService</a:t>
            </a:r>
            <a:endParaRPr lang="en-US" altLang="zh-CN" dirty="0" smtClean="0"/>
          </a:p>
          <a:p>
            <a:r>
              <a:rPr lang="en-US" altLang="zh-CN" dirty="0" err="1" smtClean="0"/>
              <a:t>TreatmentDomainService</a:t>
            </a:r>
            <a:endParaRPr lang="en-US" altLang="zh-CN" dirty="0" smtClean="0"/>
          </a:p>
          <a:p>
            <a:r>
              <a:rPr lang="en-US" altLang="zh-CN" dirty="0" err="1" smtClean="0"/>
              <a:t>OrganizationAdminDomainService</a:t>
            </a:r>
            <a:endParaRPr lang="en-US" altLang="zh-CN" dirty="0" smtClean="0"/>
          </a:p>
          <a:p>
            <a:r>
              <a:rPr lang="en-US" altLang="zh-CN" dirty="0" err="1"/>
              <a:t>UserAdminDomainService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84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应用和核心的互动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296267" y="4111212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5" name="直接连接符 4"/>
          <p:cNvCxnSpPr>
            <a:stCxn id="4" idx="4"/>
          </p:cNvCxnSpPr>
          <p:nvPr/>
        </p:nvCxnSpPr>
        <p:spPr>
          <a:xfrm flipH="1">
            <a:off x="5431869" y="4386858"/>
            <a:ext cx="7700" cy="458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727222" y="4845322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核心</a:t>
            </a:r>
          </a:p>
        </p:txBody>
      </p:sp>
      <p:sp>
        <p:nvSpPr>
          <p:cNvPr id="8" name="椭圆 7"/>
          <p:cNvSpPr/>
          <p:nvPr/>
        </p:nvSpPr>
        <p:spPr>
          <a:xfrm>
            <a:off x="3594467" y="5025612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9" name="直接连接符 8"/>
          <p:cNvCxnSpPr>
            <a:endCxn id="6" idx="1"/>
          </p:cNvCxnSpPr>
          <p:nvPr/>
        </p:nvCxnSpPr>
        <p:spPr>
          <a:xfrm>
            <a:off x="3886200" y="5197332"/>
            <a:ext cx="841022" cy="22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727222" y="2399690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应用</a:t>
            </a:r>
          </a:p>
        </p:txBody>
      </p:sp>
      <p:cxnSp>
        <p:nvCxnSpPr>
          <p:cNvPr id="13" name="直接连接符 12"/>
          <p:cNvCxnSpPr>
            <a:stCxn id="12" idx="2"/>
          </p:cNvCxnSpPr>
          <p:nvPr/>
        </p:nvCxnSpPr>
        <p:spPr>
          <a:xfrm flipH="1">
            <a:off x="5431869" y="3149531"/>
            <a:ext cx="7701" cy="80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新月形 15"/>
          <p:cNvSpPr/>
          <p:nvPr/>
        </p:nvSpPr>
        <p:spPr>
          <a:xfrm rot="5400000">
            <a:off x="5368369" y="3855092"/>
            <a:ext cx="127000" cy="342900"/>
          </a:xfrm>
          <a:prstGeom prst="moo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磁盘 16"/>
          <p:cNvSpPr/>
          <p:nvPr/>
        </p:nvSpPr>
        <p:spPr>
          <a:xfrm>
            <a:off x="7575853" y="2459112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应用库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直接连接符 18"/>
          <p:cNvCxnSpPr>
            <a:stCxn id="12" idx="3"/>
            <a:endCxn id="17" idx="2"/>
          </p:cNvCxnSpPr>
          <p:nvPr/>
        </p:nvCxnSpPr>
        <p:spPr>
          <a:xfrm flipV="1">
            <a:off x="6151917" y="2765436"/>
            <a:ext cx="1423936" cy="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3"/>
          <p:cNvSpPr txBox="1">
            <a:spLocks noGrp="1"/>
          </p:cNvSpPr>
          <p:nvPr>
            <p:ph idx="1"/>
          </p:nvPr>
        </p:nvSpPr>
        <p:spPr>
          <a:xfrm>
            <a:off x="5869935" y="1474910"/>
            <a:ext cx="6044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、应用有自己的存储，也包括对核心进行扩展时创建的存储；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6863886" y="2006489"/>
            <a:ext cx="711967" cy="7589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弧形箭头 35"/>
          <p:cNvSpPr/>
          <p:nvPr/>
        </p:nvSpPr>
        <p:spPr>
          <a:xfrm flipV="1">
            <a:off x="6261419" y="2844525"/>
            <a:ext cx="731520" cy="2229498"/>
          </a:xfrm>
          <a:prstGeom prst="curvedLeftArrow">
            <a:avLst>
              <a:gd name="adj1" fmla="val 25000"/>
              <a:gd name="adj2" fmla="val 57522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内容占位符 3"/>
          <p:cNvSpPr txBox="1">
            <a:spLocks/>
          </p:cNvSpPr>
          <p:nvPr/>
        </p:nvSpPr>
        <p:spPr>
          <a:xfrm>
            <a:off x="7103887" y="3728441"/>
            <a:ext cx="4525452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r>
              <a:rPr lang="zh-CN" altLang="en-US" dirty="0" smtClean="0"/>
              <a:t>、通过</a:t>
            </a:r>
            <a:r>
              <a:rPr lang="en-US" altLang="zh-CN" dirty="0" smtClean="0"/>
              <a:t>EDA</a:t>
            </a:r>
            <a:r>
              <a:rPr lang="zh-CN" altLang="en-US" dirty="0" smtClean="0"/>
              <a:t>实现回调，通过该手段进行扩展；</a:t>
            </a:r>
            <a:endParaRPr lang="zh-CN" altLang="en-US" dirty="0"/>
          </a:p>
        </p:txBody>
      </p:sp>
      <p:sp>
        <p:nvSpPr>
          <p:cNvPr id="38" name="内容占位符 3"/>
          <p:cNvSpPr txBox="1">
            <a:spLocks/>
          </p:cNvSpPr>
          <p:nvPr/>
        </p:nvSpPr>
        <p:spPr>
          <a:xfrm>
            <a:off x="352097" y="2989777"/>
            <a:ext cx="2336511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</a:t>
            </a:r>
            <a:r>
              <a:rPr lang="zh-CN" altLang="en-US" dirty="0" smtClean="0"/>
              <a:t>、除了复杂的写操作，关乎性能并结合应用数据的批量数据获取可以谨慎采用表关联（</a:t>
            </a:r>
            <a:r>
              <a:rPr lang="zh-CN" altLang="en-US" b="1" dirty="0" smtClean="0"/>
              <a:t>应用库和核心库在一个物理库中</a:t>
            </a:r>
            <a:r>
              <a:rPr lang="zh-CN" altLang="en-US" dirty="0" smtClean="0"/>
              <a:t>）；</a:t>
            </a:r>
            <a:endParaRPr lang="zh-CN" altLang="en-US" dirty="0"/>
          </a:p>
        </p:txBody>
      </p:sp>
      <p:sp>
        <p:nvSpPr>
          <p:cNvPr id="40" name="流程图: 磁盘 39"/>
          <p:cNvSpPr/>
          <p:nvPr/>
        </p:nvSpPr>
        <p:spPr>
          <a:xfrm>
            <a:off x="4982369" y="6063890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核心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库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直接连接符 40"/>
          <p:cNvCxnSpPr>
            <a:stCxn id="6" idx="2"/>
          </p:cNvCxnSpPr>
          <p:nvPr/>
        </p:nvCxnSpPr>
        <p:spPr>
          <a:xfrm flipH="1">
            <a:off x="5439568" y="5595163"/>
            <a:ext cx="2" cy="43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弧形 42"/>
          <p:cNvSpPr/>
          <p:nvPr/>
        </p:nvSpPr>
        <p:spPr>
          <a:xfrm flipH="1">
            <a:off x="3037090" y="2802897"/>
            <a:ext cx="2942027" cy="3626385"/>
          </a:xfrm>
          <a:prstGeom prst="arc">
            <a:avLst>
              <a:gd name="adj1" fmla="val 16199310"/>
              <a:gd name="adj2" fmla="val 54111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4306711" y="6250675"/>
            <a:ext cx="201392" cy="178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306711" y="6429284"/>
            <a:ext cx="201392" cy="200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25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核心部分的代码特点一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781712"/>
            <a:ext cx="6556220" cy="4773536"/>
          </a:xfrm>
          <a:prstGeom prst="rect">
            <a:avLst/>
          </a:prstGeom>
        </p:spPr>
      </p:pic>
      <p:sp>
        <p:nvSpPr>
          <p:cNvPr id="8" name="内容占位符 3"/>
          <p:cNvSpPr txBox="1">
            <a:spLocks/>
          </p:cNvSpPr>
          <p:nvPr/>
        </p:nvSpPr>
        <p:spPr>
          <a:xfrm>
            <a:off x="8105179" y="2165529"/>
            <a:ext cx="2532770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核心部分的写操作会在应用部分没有设置值时设置默认值，这样既保证在应用默认值时减少应用部分的代码量，也可以应对应用部分的差异。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33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部署结构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4626835" y="5460641"/>
            <a:ext cx="2704563" cy="102204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2335586" y="2197289"/>
            <a:ext cx="1719617" cy="10099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2487986" y="2349689"/>
            <a:ext cx="1719617" cy="10099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/>
          <p:cNvSpPr/>
          <p:nvPr/>
        </p:nvSpPr>
        <p:spPr>
          <a:xfrm>
            <a:off x="2640386" y="2502089"/>
            <a:ext cx="1719617" cy="10099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门诊应用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4626835" y="2349689"/>
            <a:ext cx="1719617" cy="10099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档案室应用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387369" y="2349688"/>
            <a:ext cx="1719617" cy="10099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挂号和收费应用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7765575" y="3971499"/>
            <a:ext cx="1760561" cy="88710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对外</a:t>
            </a:r>
            <a:r>
              <a:rPr lang="zh-CN" altLang="en-US" dirty="0">
                <a:solidFill>
                  <a:schemeClr val="tx1"/>
                </a:solidFill>
              </a:rPr>
              <a:t>引擎</a:t>
            </a:r>
          </a:p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9758149" y="1801657"/>
            <a:ext cx="1760561" cy="971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910549" y="1954057"/>
            <a:ext cx="1760561" cy="971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外部系统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9" idx="2"/>
            <a:endCxn id="5" idx="1"/>
          </p:cNvCxnSpPr>
          <p:nvPr/>
        </p:nvCxnSpPr>
        <p:spPr>
          <a:xfrm>
            <a:off x="5486644" y="3359624"/>
            <a:ext cx="492473" cy="210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423100" y="3512024"/>
            <a:ext cx="2133358" cy="194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5" idx="2"/>
          </p:cNvCxnSpPr>
          <p:nvPr/>
        </p:nvCxnSpPr>
        <p:spPr>
          <a:xfrm>
            <a:off x="1247178" y="3359623"/>
            <a:ext cx="3379657" cy="261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2"/>
          </p:cNvCxnSpPr>
          <p:nvPr/>
        </p:nvCxnSpPr>
        <p:spPr>
          <a:xfrm flipH="1">
            <a:off x="7326288" y="4858603"/>
            <a:ext cx="1319568" cy="107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2" idx="0"/>
          </p:cNvCxnSpPr>
          <p:nvPr/>
        </p:nvCxnSpPr>
        <p:spPr>
          <a:xfrm flipH="1">
            <a:off x="8645856" y="2811666"/>
            <a:ext cx="1319567" cy="115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剪去单角的矩形 28"/>
          <p:cNvSpPr/>
          <p:nvPr/>
        </p:nvSpPr>
        <p:spPr>
          <a:xfrm>
            <a:off x="7185424" y="2389126"/>
            <a:ext cx="914400" cy="91440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简易</a:t>
            </a:r>
            <a:r>
              <a:rPr lang="en-US" altLang="zh-CN" dirty="0" smtClean="0">
                <a:solidFill>
                  <a:schemeClr val="tx1"/>
                </a:solidFill>
              </a:rPr>
              <a:t>WEB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9" idx="1"/>
          </p:cNvCxnSpPr>
          <p:nvPr/>
        </p:nvCxnSpPr>
        <p:spPr>
          <a:xfrm>
            <a:off x="7642624" y="3303526"/>
            <a:ext cx="873579" cy="66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直接访问存储器 32"/>
          <p:cNvSpPr/>
          <p:nvPr/>
        </p:nvSpPr>
        <p:spPr>
          <a:xfrm>
            <a:off x="8516203" y="5745707"/>
            <a:ext cx="1978925" cy="620205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MQ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endCxn id="33" idx="0"/>
          </p:cNvCxnSpPr>
          <p:nvPr/>
        </p:nvCxnSpPr>
        <p:spPr>
          <a:xfrm>
            <a:off x="8628914" y="4832844"/>
            <a:ext cx="876752" cy="91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9526136" y="2983076"/>
            <a:ext cx="1405721" cy="276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987420" y="3594214"/>
            <a:ext cx="5171540" cy="216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卡片 45"/>
          <p:cNvSpPr/>
          <p:nvPr/>
        </p:nvSpPr>
        <p:spPr>
          <a:xfrm>
            <a:off x="1266094" y="5497580"/>
            <a:ext cx="914400" cy="8046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Cache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2019869" y="3637512"/>
            <a:ext cx="1107742" cy="165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80303" y="3508051"/>
            <a:ext cx="873737" cy="171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过程 50"/>
          <p:cNvSpPr/>
          <p:nvPr/>
        </p:nvSpPr>
        <p:spPr>
          <a:xfrm>
            <a:off x="166064" y="2175756"/>
            <a:ext cx="1685498" cy="10529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46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技术路线的选择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79995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480</Words>
  <Application>Microsoft Office PowerPoint</Application>
  <PresentationFormat>宽屏</PresentationFormat>
  <Paragraphs>75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Microsoft YaHei UI</vt:lpstr>
      <vt:lpstr>宋体</vt:lpstr>
      <vt:lpstr>Arial</vt:lpstr>
      <vt:lpstr>Calibri</vt:lpstr>
      <vt:lpstr>Courier New</vt:lpstr>
      <vt:lpstr>Segoe UI</vt:lpstr>
      <vt:lpstr>Segoe UI Light</vt:lpstr>
      <vt:lpstr>WelcomeDoc</vt:lpstr>
      <vt:lpstr>技术交流</vt:lpstr>
      <vt:lpstr>愿景</vt:lpstr>
      <vt:lpstr>愿景（续）</vt:lpstr>
      <vt:lpstr>应用逻辑和领域逻辑的例子</vt:lpstr>
      <vt:lpstr>当前的核心API</vt:lpstr>
      <vt:lpstr>应用和核心的互动</vt:lpstr>
      <vt:lpstr>核心部分的代码特点一</vt:lpstr>
      <vt:lpstr>部署结构</vt:lpstr>
      <vt:lpstr>技术路线的选择</vt:lpstr>
      <vt:lpstr>面向对象</vt:lpstr>
      <vt:lpstr>Hibernate</vt:lpstr>
      <vt:lpstr>当前状态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2017-07-04T07:46:56Z</dcterms:created>
  <dcterms:modified xsi:type="dcterms:W3CDTF">2017-09-01T04:54:12Z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