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48" r:id="rId2"/>
  </p:sldMasterIdLst>
  <p:notesMasterIdLst>
    <p:notesMasterId r:id="rId19"/>
  </p:notesMasterIdLst>
  <p:handoutMasterIdLst>
    <p:handoutMasterId r:id="rId20"/>
  </p:handoutMasterIdLst>
  <p:sldIdLst>
    <p:sldId id="271" r:id="rId3"/>
    <p:sldId id="275" r:id="rId4"/>
    <p:sldId id="690" r:id="rId5"/>
    <p:sldId id="691" r:id="rId6"/>
    <p:sldId id="692" r:id="rId7"/>
    <p:sldId id="696" r:id="rId8"/>
    <p:sldId id="697" r:id="rId9"/>
    <p:sldId id="698" r:id="rId10"/>
    <p:sldId id="699" r:id="rId11"/>
    <p:sldId id="700" r:id="rId12"/>
    <p:sldId id="701" r:id="rId13"/>
    <p:sldId id="702" r:id="rId14"/>
    <p:sldId id="703" r:id="rId15"/>
    <p:sldId id="693" r:id="rId16"/>
    <p:sldId id="694" r:id="rId17"/>
    <p:sldId id="695" r:id="rId18"/>
  </p:sldIdLst>
  <p:sldSz cx="9144000" cy="6858000" type="screen4x3"/>
  <p:notesSz cx="6731000" cy="9855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C01"/>
    <a:srgbClr val="707070"/>
    <a:srgbClr val="EC9301"/>
    <a:srgbClr val="6FD900"/>
    <a:srgbClr val="949494"/>
    <a:srgbClr val="8E8E8E"/>
    <a:srgbClr val="848484"/>
    <a:srgbClr val="999999"/>
    <a:srgbClr val="969696"/>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9" autoAdjust="0"/>
    <p:restoredTop sz="82195" autoAdjust="0"/>
  </p:normalViewPr>
  <p:slideViewPr>
    <p:cSldViewPr snapToGrid="0">
      <p:cViewPr>
        <p:scale>
          <a:sx n="125" d="100"/>
          <a:sy n="125" d="100"/>
        </p:scale>
        <p:origin x="-552" y="24"/>
      </p:cViewPr>
      <p:guideLst>
        <p:guide orient="horz" pos="1107"/>
        <p:guide orient="horz" pos="398"/>
        <p:guide orient="horz" pos="4100"/>
        <p:guide orient="horz" pos="3796"/>
        <p:guide orient="horz" pos="4236"/>
        <p:guide pos="5556"/>
        <p:guide pos="23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2976" y="-90"/>
      </p:cViewPr>
      <p:guideLst>
        <p:guide orient="horz" pos="3104"/>
        <p:guide pos="212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1" y="0"/>
            <a:ext cx="2916967" cy="492225"/>
          </a:xfrm>
          <a:prstGeom prst="rect">
            <a:avLst/>
          </a:prstGeom>
          <a:noFill/>
          <a:ln w="9525">
            <a:noFill/>
            <a:miter lim="800000"/>
            <a:headEnd/>
            <a:tailEnd/>
          </a:ln>
          <a:effectLst/>
        </p:spPr>
        <p:txBody>
          <a:bodyPr vert="horz" wrap="square" lIns="87490" tIns="43745" rIns="87490" bIns="43745" numCol="1" anchor="t" anchorCtr="0" compatLnSpc="1">
            <a:prstTxWarp prst="textNoShape">
              <a:avLst/>
            </a:prstTxWarp>
          </a:bodyPr>
          <a:lstStyle>
            <a:lvl1pPr>
              <a:defRPr sz="1100"/>
            </a:lvl1pPr>
          </a:lstStyle>
          <a:p>
            <a:pPr>
              <a:defRPr/>
            </a:pPr>
            <a:endParaRPr lang="en-US"/>
          </a:p>
        </p:txBody>
      </p:sp>
      <p:sp>
        <p:nvSpPr>
          <p:cNvPr id="25603" name="Rectangle 3"/>
          <p:cNvSpPr>
            <a:spLocks noGrp="1" noChangeArrowheads="1"/>
          </p:cNvSpPr>
          <p:nvPr>
            <p:ph type="dt" sz="quarter" idx="1"/>
          </p:nvPr>
        </p:nvSpPr>
        <p:spPr bwMode="auto">
          <a:xfrm>
            <a:off x="3812529" y="0"/>
            <a:ext cx="2916967" cy="492225"/>
          </a:xfrm>
          <a:prstGeom prst="rect">
            <a:avLst/>
          </a:prstGeom>
          <a:noFill/>
          <a:ln w="9525">
            <a:noFill/>
            <a:miter lim="800000"/>
            <a:headEnd/>
            <a:tailEnd/>
          </a:ln>
          <a:effectLst/>
        </p:spPr>
        <p:txBody>
          <a:bodyPr vert="horz" wrap="square" lIns="87490" tIns="43745" rIns="87490" bIns="43745" numCol="1" anchor="t" anchorCtr="0" compatLnSpc="1">
            <a:prstTxWarp prst="textNoShape">
              <a:avLst/>
            </a:prstTxWarp>
          </a:bodyPr>
          <a:lstStyle>
            <a:lvl1pPr algn="r">
              <a:defRPr sz="1100"/>
            </a:lvl1pPr>
          </a:lstStyle>
          <a:p>
            <a:pPr>
              <a:defRPr/>
            </a:pPr>
            <a:fld id="{486C2372-4FB4-43E3-98EB-1B6B0B563107}" type="datetimeFigureOut">
              <a:rPr lang="en-US"/>
              <a:pPr>
                <a:defRPr/>
              </a:pPr>
              <a:t>7/17/2015</a:t>
            </a:fld>
            <a:endParaRPr lang="en-US"/>
          </a:p>
        </p:txBody>
      </p:sp>
      <p:sp>
        <p:nvSpPr>
          <p:cNvPr id="25604" name="Rectangle 4"/>
          <p:cNvSpPr>
            <a:spLocks noGrp="1" noChangeArrowheads="1"/>
          </p:cNvSpPr>
          <p:nvPr>
            <p:ph type="ftr" sz="quarter" idx="2"/>
          </p:nvPr>
        </p:nvSpPr>
        <p:spPr bwMode="auto">
          <a:xfrm>
            <a:off x="1" y="9361446"/>
            <a:ext cx="2916967" cy="492225"/>
          </a:xfrm>
          <a:prstGeom prst="rect">
            <a:avLst/>
          </a:prstGeom>
          <a:noFill/>
          <a:ln w="9525">
            <a:noFill/>
            <a:miter lim="800000"/>
            <a:headEnd/>
            <a:tailEnd/>
          </a:ln>
          <a:effectLst/>
        </p:spPr>
        <p:txBody>
          <a:bodyPr vert="horz" wrap="square" lIns="87490" tIns="43745" rIns="87490" bIns="43745" numCol="1" anchor="b" anchorCtr="0" compatLnSpc="1">
            <a:prstTxWarp prst="textNoShape">
              <a:avLst/>
            </a:prstTxWarp>
          </a:bodyPr>
          <a:lstStyle>
            <a:lvl1pPr>
              <a:defRPr sz="1100"/>
            </a:lvl1pPr>
          </a:lstStyle>
          <a:p>
            <a:pPr>
              <a:defRPr/>
            </a:pPr>
            <a:endParaRPr lang="en-US"/>
          </a:p>
        </p:txBody>
      </p:sp>
      <p:sp>
        <p:nvSpPr>
          <p:cNvPr id="25605" name="Rectangle 5"/>
          <p:cNvSpPr>
            <a:spLocks noGrp="1" noChangeArrowheads="1"/>
          </p:cNvSpPr>
          <p:nvPr>
            <p:ph type="sldNum" sz="quarter" idx="3"/>
          </p:nvPr>
        </p:nvSpPr>
        <p:spPr bwMode="auto">
          <a:xfrm>
            <a:off x="3812529" y="9361446"/>
            <a:ext cx="2916967" cy="492225"/>
          </a:xfrm>
          <a:prstGeom prst="rect">
            <a:avLst/>
          </a:prstGeom>
          <a:noFill/>
          <a:ln w="9525">
            <a:noFill/>
            <a:miter lim="800000"/>
            <a:headEnd/>
            <a:tailEnd/>
          </a:ln>
          <a:effectLst/>
        </p:spPr>
        <p:txBody>
          <a:bodyPr vert="horz" wrap="square" lIns="87490" tIns="43745" rIns="87490" bIns="43745" numCol="1" anchor="b" anchorCtr="0" compatLnSpc="1">
            <a:prstTxWarp prst="textNoShape">
              <a:avLst/>
            </a:prstTxWarp>
          </a:bodyPr>
          <a:lstStyle>
            <a:lvl1pPr algn="r">
              <a:defRPr sz="1100"/>
            </a:lvl1pPr>
          </a:lstStyle>
          <a:p>
            <a:pPr>
              <a:defRPr/>
            </a:pPr>
            <a:fld id="{5D5613AA-5C72-4418-AC3A-2C84DB5ECEDE}" type="slidenum">
              <a:rPr lang="en-US"/>
              <a:pPr>
                <a:defRPr/>
              </a:pPr>
              <a:t>‹#›</a:t>
            </a:fld>
            <a:endParaRPr lang="en-US"/>
          </a:p>
        </p:txBody>
      </p:sp>
    </p:spTree>
    <p:extLst>
      <p:ext uri="{BB962C8B-B14F-4D97-AF65-F5344CB8AC3E}">
        <p14:creationId xmlns:p14="http://schemas.microsoft.com/office/powerpoint/2010/main" val="1524198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1" y="0"/>
            <a:ext cx="2916967" cy="492225"/>
          </a:xfrm>
          <a:prstGeom prst="rect">
            <a:avLst/>
          </a:prstGeom>
          <a:noFill/>
          <a:ln w="9525">
            <a:noFill/>
            <a:miter lim="800000"/>
            <a:headEnd/>
            <a:tailEnd/>
          </a:ln>
          <a:effectLst/>
        </p:spPr>
        <p:txBody>
          <a:bodyPr vert="horz" wrap="square" lIns="87490" tIns="43745" rIns="87490" bIns="43745" numCol="1" anchor="t" anchorCtr="0" compatLnSpc="1">
            <a:prstTxWarp prst="textNoShape">
              <a:avLst/>
            </a:prstTxWarp>
          </a:bodyPr>
          <a:lstStyle>
            <a:lvl1pPr>
              <a:defRPr sz="1100"/>
            </a:lvl1pPr>
          </a:lstStyle>
          <a:p>
            <a:pPr>
              <a:defRPr/>
            </a:pPr>
            <a:endParaRPr lang="en-US"/>
          </a:p>
        </p:txBody>
      </p:sp>
      <p:sp>
        <p:nvSpPr>
          <p:cNvPr id="25603" name="Rectangle 3"/>
          <p:cNvSpPr>
            <a:spLocks noGrp="1" noChangeArrowheads="1"/>
          </p:cNvSpPr>
          <p:nvPr>
            <p:ph type="dt" idx="1"/>
          </p:nvPr>
        </p:nvSpPr>
        <p:spPr bwMode="auto">
          <a:xfrm>
            <a:off x="3812529" y="0"/>
            <a:ext cx="2916967" cy="492225"/>
          </a:xfrm>
          <a:prstGeom prst="rect">
            <a:avLst/>
          </a:prstGeom>
          <a:noFill/>
          <a:ln w="9525">
            <a:noFill/>
            <a:miter lim="800000"/>
            <a:headEnd/>
            <a:tailEnd/>
          </a:ln>
          <a:effectLst/>
        </p:spPr>
        <p:txBody>
          <a:bodyPr vert="horz" wrap="square" lIns="87490" tIns="43745" rIns="87490" bIns="43745" numCol="1" anchor="t" anchorCtr="0" compatLnSpc="1">
            <a:prstTxWarp prst="textNoShape">
              <a:avLst/>
            </a:prstTxWarp>
          </a:bodyPr>
          <a:lstStyle>
            <a:lvl1pPr algn="r">
              <a:defRPr sz="11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903288" y="739775"/>
            <a:ext cx="4924425" cy="3694113"/>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72800" y="4680723"/>
            <a:ext cx="5385402" cy="4434611"/>
          </a:xfrm>
          <a:prstGeom prst="rect">
            <a:avLst/>
          </a:prstGeom>
          <a:noFill/>
          <a:ln w="9525">
            <a:noFill/>
            <a:miter lim="800000"/>
            <a:headEnd/>
            <a:tailEnd/>
          </a:ln>
          <a:effectLst/>
        </p:spPr>
        <p:txBody>
          <a:bodyPr vert="horz" wrap="square" lIns="87490" tIns="43745" rIns="87490" bIns="43745" numCol="1" anchor="t" anchorCtr="0" compatLnSpc="1">
            <a:prstTxWarp prst="textNoShape">
              <a:avLst/>
            </a:prstTxWarp>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25606" name="Rectangle 6"/>
          <p:cNvSpPr>
            <a:spLocks noGrp="1" noChangeArrowheads="1"/>
          </p:cNvSpPr>
          <p:nvPr>
            <p:ph type="ftr" sz="quarter" idx="4"/>
          </p:nvPr>
        </p:nvSpPr>
        <p:spPr bwMode="auto">
          <a:xfrm>
            <a:off x="1" y="9361446"/>
            <a:ext cx="2916967" cy="492225"/>
          </a:xfrm>
          <a:prstGeom prst="rect">
            <a:avLst/>
          </a:prstGeom>
          <a:noFill/>
          <a:ln w="9525">
            <a:noFill/>
            <a:miter lim="800000"/>
            <a:headEnd/>
            <a:tailEnd/>
          </a:ln>
          <a:effectLst/>
        </p:spPr>
        <p:txBody>
          <a:bodyPr vert="horz" wrap="square" lIns="87490" tIns="43745" rIns="87490" bIns="43745" numCol="1" anchor="b" anchorCtr="0" compatLnSpc="1">
            <a:prstTxWarp prst="textNoShape">
              <a:avLst/>
            </a:prstTxWarp>
          </a:bodyPr>
          <a:lstStyle>
            <a:lvl1pPr>
              <a:defRPr sz="1100"/>
            </a:lvl1pPr>
          </a:lstStyle>
          <a:p>
            <a:pPr>
              <a:defRPr/>
            </a:pPr>
            <a:endParaRPr lang="en-US"/>
          </a:p>
        </p:txBody>
      </p:sp>
      <p:sp>
        <p:nvSpPr>
          <p:cNvPr id="25607" name="Rectangle 7"/>
          <p:cNvSpPr>
            <a:spLocks noGrp="1" noChangeArrowheads="1"/>
          </p:cNvSpPr>
          <p:nvPr>
            <p:ph type="sldNum" sz="quarter" idx="5"/>
          </p:nvPr>
        </p:nvSpPr>
        <p:spPr bwMode="auto">
          <a:xfrm>
            <a:off x="3812529" y="9361446"/>
            <a:ext cx="2916967" cy="492225"/>
          </a:xfrm>
          <a:prstGeom prst="rect">
            <a:avLst/>
          </a:prstGeom>
          <a:noFill/>
          <a:ln w="9525">
            <a:noFill/>
            <a:miter lim="800000"/>
            <a:headEnd/>
            <a:tailEnd/>
          </a:ln>
          <a:effectLst/>
        </p:spPr>
        <p:txBody>
          <a:bodyPr vert="horz" wrap="square" lIns="87490" tIns="43745" rIns="87490" bIns="43745" numCol="1" anchor="b" anchorCtr="0" compatLnSpc="1">
            <a:prstTxWarp prst="textNoShape">
              <a:avLst/>
            </a:prstTxWarp>
          </a:bodyPr>
          <a:lstStyle>
            <a:lvl1pPr algn="r">
              <a:defRPr sz="1100"/>
            </a:lvl1pPr>
          </a:lstStyle>
          <a:p>
            <a:pPr>
              <a:defRPr/>
            </a:pPr>
            <a:fld id="{FDBF02BE-90BD-464A-A19D-3B269663630A}" type="slidenum">
              <a:rPr lang="en-US"/>
              <a:pPr>
                <a:defRPr/>
              </a:pPr>
              <a:t>‹#›</a:t>
            </a:fld>
            <a:endParaRPr lang="en-US"/>
          </a:p>
        </p:txBody>
      </p:sp>
    </p:spTree>
    <p:extLst>
      <p:ext uri="{BB962C8B-B14F-4D97-AF65-F5344CB8AC3E}">
        <p14:creationId xmlns:p14="http://schemas.microsoft.com/office/powerpoint/2010/main" val="13985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ub_Name">
    <p:spTree>
      <p:nvGrpSpPr>
        <p:cNvPr id="1" name=""/>
        <p:cNvGrpSpPr/>
        <p:nvPr/>
      </p:nvGrpSpPr>
      <p:grpSpPr>
        <a:xfrm>
          <a:off x="0" y="0"/>
          <a:ext cx="0" cy="0"/>
          <a:chOff x="0" y="0"/>
          <a:chExt cx="0" cy="0"/>
        </a:xfrm>
      </p:grpSpPr>
      <p:sp>
        <p:nvSpPr>
          <p:cNvPr id="17" name="Content Placeholder 14"/>
          <p:cNvSpPr>
            <a:spLocks noGrp="1"/>
          </p:cNvSpPr>
          <p:nvPr>
            <p:ph sz="quarter" idx="11" hasCustomPrompt="1"/>
          </p:nvPr>
        </p:nvSpPr>
        <p:spPr>
          <a:xfrm>
            <a:off x="366712" y="4123430"/>
            <a:ext cx="8453438" cy="457200"/>
          </a:xfrm>
          <a:prstGeom prst="rect">
            <a:avLst/>
          </a:prstGeom>
        </p:spPr>
        <p:txBody>
          <a:bodyPr/>
          <a:lstStyle>
            <a:lvl1pPr marL="0" indent="0" algn="ctr">
              <a:buNone/>
              <a:defRPr sz="2400">
                <a:solidFill>
                  <a:schemeClr val="tx1">
                    <a:lumMod val="65000"/>
                    <a:lumOff val="35000"/>
                  </a:schemeClr>
                </a:solidFill>
              </a:defRPr>
            </a:lvl1pPr>
          </a:lstStyle>
          <a:p>
            <a:pPr algn="ctr"/>
            <a:r>
              <a:rPr lang="de-DE" sz="2400" dirty="0" err="1" smtClean="0">
                <a:latin typeface="Arial" panose="020B0604020202020204" pitchFamily="34" charset="0"/>
              </a:rPr>
              <a:t>Presenter‘s</a:t>
            </a:r>
            <a:r>
              <a:rPr lang="de-DE" sz="2400" dirty="0" smtClean="0">
                <a:latin typeface="Arial" panose="020B0604020202020204" pitchFamily="34" charset="0"/>
              </a:rPr>
              <a:t> Name</a:t>
            </a:r>
            <a:endParaRPr lang="en-US" sz="2400" dirty="0">
              <a:latin typeface="Arial" panose="020B0604020202020204" pitchFamily="34" charset="0"/>
            </a:endParaRPr>
          </a:p>
        </p:txBody>
      </p:sp>
      <p:sp>
        <p:nvSpPr>
          <p:cNvPr id="15" name="Content Placeholder 14"/>
          <p:cNvSpPr>
            <a:spLocks noGrp="1"/>
          </p:cNvSpPr>
          <p:nvPr>
            <p:ph sz="quarter" idx="10" hasCustomPrompt="1"/>
          </p:nvPr>
        </p:nvSpPr>
        <p:spPr>
          <a:xfrm>
            <a:off x="1371600" y="3331135"/>
            <a:ext cx="6400800" cy="460035"/>
          </a:xfrm>
          <a:prstGeom prst="rect">
            <a:avLst/>
          </a:prstGeom>
        </p:spPr>
        <p:txBody>
          <a:bodyPr/>
          <a:lstStyle>
            <a:lvl1pPr marL="0" indent="0" algn="ctr">
              <a:buNone/>
              <a:defRPr sz="2800" b="1">
                <a:solidFill>
                  <a:schemeClr val="tx1">
                    <a:lumMod val="65000"/>
                    <a:lumOff val="35000"/>
                  </a:schemeClr>
                </a:solidFill>
              </a:defRPr>
            </a:lvl1pPr>
          </a:lstStyle>
          <a:p>
            <a:pPr lvl="0"/>
            <a:r>
              <a:rPr lang="en-US" dirty="0" smtClean="0"/>
              <a:t>Subtitle</a:t>
            </a:r>
            <a:endParaRPr lang="en-US" dirty="0"/>
          </a:p>
        </p:txBody>
      </p:sp>
      <p:sp>
        <p:nvSpPr>
          <p:cNvPr id="9" name="Title 8"/>
          <p:cNvSpPr>
            <a:spLocks noGrp="1"/>
          </p:cNvSpPr>
          <p:nvPr>
            <p:ph type="title" hasCustomPrompt="1"/>
          </p:nvPr>
        </p:nvSpPr>
        <p:spPr>
          <a:xfrm>
            <a:off x="685801" y="1564379"/>
            <a:ext cx="7772400" cy="1470025"/>
          </a:xfrm>
          <a:prstGeom prst="rect">
            <a:avLst/>
          </a:prstGeom>
        </p:spPr>
        <p:txBody>
          <a:bodyPr/>
          <a:lstStyle>
            <a:lvl1pPr algn="ctr">
              <a:defRPr sz="3200" b="1">
                <a:solidFill>
                  <a:schemeClr val="tx1">
                    <a:lumMod val="65000"/>
                    <a:lumOff val="35000"/>
                  </a:schemeClr>
                </a:solidFill>
              </a:defRPr>
            </a:lvl1pPr>
          </a:lstStyle>
          <a:p>
            <a:pPr eaLnBrk="1" hangingPunct="1"/>
            <a:r>
              <a:rPr lang="en-US" sz="3200" kern="0" dirty="0" smtClean="0">
                <a:solidFill>
                  <a:srgbClr val="ED8C01"/>
                </a:solidFill>
              </a:rPr>
              <a:t>Title</a:t>
            </a:r>
            <a:endParaRPr lang="en-US" sz="3200" kern="0" dirty="0">
              <a:solidFill>
                <a:srgbClr val="ED8C01"/>
              </a:solidFill>
            </a:endParaRPr>
          </a:p>
        </p:txBody>
      </p:sp>
      <p:sp>
        <p:nvSpPr>
          <p:cNvPr id="3" name="Content Placeholder 2"/>
          <p:cNvSpPr>
            <a:spLocks noGrp="1"/>
          </p:cNvSpPr>
          <p:nvPr>
            <p:ph sz="quarter" idx="12" hasCustomPrompt="1"/>
          </p:nvPr>
        </p:nvSpPr>
        <p:spPr>
          <a:xfrm>
            <a:off x="1132114" y="4746639"/>
            <a:ext cx="6691086" cy="914400"/>
          </a:xfrm>
          <a:prstGeom prst="rect">
            <a:avLst/>
          </a:prstGeom>
        </p:spPr>
        <p:txBody>
          <a:bodyPr/>
          <a:lstStyle>
            <a:lvl1pPr marL="0" indent="0" algn="ctr">
              <a:buNone/>
              <a:defRPr>
                <a:solidFill>
                  <a:schemeClr val="tx1">
                    <a:lumMod val="65000"/>
                    <a:lumOff val="35000"/>
                  </a:schemeClr>
                </a:solidFill>
              </a:defRPr>
            </a:lvl1pPr>
          </a:lstStyle>
          <a:p>
            <a:pPr lvl="0"/>
            <a:r>
              <a:rPr lang="de-DE" dirty="0" smtClean="0"/>
              <a:t>Affiliation</a:t>
            </a:r>
            <a:endParaRPr lang="de-DE" dirty="0"/>
          </a:p>
        </p:txBody>
      </p:sp>
    </p:spTree>
    <p:extLst>
      <p:ext uri="{BB962C8B-B14F-4D97-AF65-F5344CB8AC3E}">
        <p14:creationId xmlns:p14="http://schemas.microsoft.com/office/powerpoint/2010/main" val="11003230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241300"/>
            <a:ext cx="8569325" cy="562264"/>
          </a:xfrm>
        </p:spPr>
        <p:txBody>
          <a:bodyPr/>
          <a:lstStyle>
            <a:lvl1pPr>
              <a:defRPr>
                <a:solidFill>
                  <a:schemeClr val="tx1">
                    <a:lumMod val="65000"/>
                    <a:lumOff val="35000"/>
                  </a:schemeClr>
                </a:solidFill>
              </a:defRPr>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de-DE" dirty="0"/>
          </a:p>
        </p:txBody>
      </p:sp>
      <p:sp>
        <p:nvSpPr>
          <p:cNvPr id="10" name="Text Placeholder 9"/>
          <p:cNvSpPr>
            <a:spLocks noGrp="1"/>
          </p:cNvSpPr>
          <p:nvPr>
            <p:ph type="body" sz="quarter" idx="10" hasCustomPrompt="1"/>
          </p:nvPr>
        </p:nvSpPr>
        <p:spPr>
          <a:xfrm>
            <a:off x="283024" y="704428"/>
            <a:ext cx="1394546" cy="499485"/>
          </a:xfrm>
          <a:prstGeom prst="rect">
            <a:avLst/>
          </a:prstGeom>
        </p:spPr>
        <p:txBody>
          <a:bodyPr/>
          <a:lstStyle>
            <a:lvl1pPr marL="0" indent="0">
              <a:buNone/>
              <a:defRPr sz="2000">
                <a:solidFill>
                  <a:schemeClr val="bg1">
                    <a:lumMod val="65000"/>
                  </a:schemeClr>
                </a:solidFill>
              </a:defRPr>
            </a:lvl1pPr>
          </a:lstStyle>
          <a:p>
            <a:pPr lvl="0"/>
            <a:r>
              <a:rPr lang="de-DE" dirty="0" err="1" smtClean="0"/>
              <a:t>Figure</a:t>
            </a:r>
            <a:endParaRPr lang="de-DE"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869"/>
            <a:ext cx="9153524"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931674"/>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l" rtl="0" eaLnBrk="0" fontAlgn="base" hangingPunct="0">
        <a:spcBef>
          <a:spcPct val="0"/>
        </a:spcBef>
        <a:spcAft>
          <a:spcPct val="0"/>
        </a:spcAft>
        <a:defRPr sz="2800">
          <a:solidFill>
            <a:srgbClr val="EC9313"/>
          </a:solidFill>
          <a:latin typeface="+mj-lt"/>
          <a:ea typeface="+mj-ea"/>
          <a:cs typeface="+mj-cs"/>
        </a:defRPr>
      </a:lvl1pPr>
      <a:lvl2pPr algn="l" rtl="0" eaLnBrk="0" fontAlgn="base" hangingPunct="0">
        <a:spcBef>
          <a:spcPct val="0"/>
        </a:spcBef>
        <a:spcAft>
          <a:spcPct val="0"/>
        </a:spcAft>
        <a:defRPr sz="2800">
          <a:solidFill>
            <a:srgbClr val="EC9313"/>
          </a:solidFill>
          <a:latin typeface="Arial" charset="0"/>
        </a:defRPr>
      </a:lvl2pPr>
      <a:lvl3pPr algn="l" rtl="0" eaLnBrk="0" fontAlgn="base" hangingPunct="0">
        <a:spcBef>
          <a:spcPct val="0"/>
        </a:spcBef>
        <a:spcAft>
          <a:spcPct val="0"/>
        </a:spcAft>
        <a:defRPr sz="2800">
          <a:solidFill>
            <a:srgbClr val="EC9313"/>
          </a:solidFill>
          <a:latin typeface="Arial" charset="0"/>
        </a:defRPr>
      </a:lvl3pPr>
      <a:lvl4pPr algn="l" rtl="0" eaLnBrk="0" fontAlgn="base" hangingPunct="0">
        <a:spcBef>
          <a:spcPct val="0"/>
        </a:spcBef>
        <a:spcAft>
          <a:spcPct val="0"/>
        </a:spcAft>
        <a:defRPr sz="2800">
          <a:solidFill>
            <a:srgbClr val="EC9313"/>
          </a:solidFill>
          <a:latin typeface="Arial" charset="0"/>
        </a:defRPr>
      </a:lvl4pPr>
      <a:lvl5pPr algn="l" rtl="0" eaLnBrk="0" fontAlgn="base" hangingPunct="0">
        <a:spcBef>
          <a:spcPct val="0"/>
        </a:spcBef>
        <a:spcAft>
          <a:spcPct val="0"/>
        </a:spcAft>
        <a:defRPr sz="2800">
          <a:solidFill>
            <a:srgbClr val="EC9313"/>
          </a:solidFill>
          <a:latin typeface="Arial" charset="0"/>
        </a:defRPr>
      </a:lvl5pPr>
      <a:lvl6pPr marL="457200" algn="l" rtl="0" fontAlgn="base">
        <a:spcBef>
          <a:spcPct val="0"/>
        </a:spcBef>
        <a:spcAft>
          <a:spcPct val="0"/>
        </a:spcAft>
        <a:defRPr sz="3200" b="1">
          <a:solidFill>
            <a:srgbClr val="EC9313"/>
          </a:solidFill>
          <a:latin typeface="Arial" charset="0"/>
        </a:defRPr>
      </a:lvl6pPr>
      <a:lvl7pPr marL="914400" algn="l" rtl="0" fontAlgn="base">
        <a:spcBef>
          <a:spcPct val="0"/>
        </a:spcBef>
        <a:spcAft>
          <a:spcPct val="0"/>
        </a:spcAft>
        <a:defRPr sz="3200" b="1">
          <a:solidFill>
            <a:srgbClr val="EC9313"/>
          </a:solidFill>
          <a:latin typeface="Arial" charset="0"/>
        </a:defRPr>
      </a:lvl7pPr>
      <a:lvl8pPr marL="1371600" algn="l" rtl="0" fontAlgn="base">
        <a:spcBef>
          <a:spcPct val="0"/>
        </a:spcBef>
        <a:spcAft>
          <a:spcPct val="0"/>
        </a:spcAft>
        <a:defRPr sz="3200" b="1">
          <a:solidFill>
            <a:srgbClr val="EC9313"/>
          </a:solidFill>
          <a:latin typeface="Arial" charset="0"/>
        </a:defRPr>
      </a:lvl8pPr>
      <a:lvl9pPr marL="1828800" algn="l" rtl="0" fontAlgn="base">
        <a:spcBef>
          <a:spcPct val="0"/>
        </a:spcBef>
        <a:spcAft>
          <a:spcPct val="0"/>
        </a:spcAft>
        <a:defRPr sz="3200" b="1">
          <a:solidFill>
            <a:srgbClr val="EC9313"/>
          </a:solidFill>
          <a:latin typeface="Arial" charset="0"/>
        </a:defRPr>
      </a:lvl9pPr>
    </p:titleStyle>
    <p:bodyStyle>
      <a:lvl1pPr marL="269875" indent="-269875" algn="l" rtl="0" eaLnBrk="0" fontAlgn="base" hangingPunct="0">
        <a:lnSpc>
          <a:spcPct val="110000"/>
        </a:lnSpc>
        <a:spcBef>
          <a:spcPct val="20000"/>
        </a:spcBef>
        <a:spcAft>
          <a:spcPct val="0"/>
        </a:spcAft>
        <a:buClr>
          <a:srgbClr val="ED8C01"/>
        </a:buClr>
        <a:buFont typeface="Wingdings" pitchFamily="2" charset="2"/>
        <a:buChar char="§"/>
        <a:defRPr sz="2400">
          <a:solidFill>
            <a:schemeClr val="tx1"/>
          </a:solidFill>
          <a:latin typeface="+mn-lt"/>
          <a:ea typeface="+mn-ea"/>
          <a:cs typeface="+mn-cs"/>
        </a:defRPr>
      </a:lvl1pPr>
      <a:lvl2pPr marL="720725" indent="-271463" algn="l" rtl="0" eaLnBrk="0" fontAlgn="base" hangingPunct="0">
        <a:lnSpc>
          <a:spcPct val="110000"/>
        </a:lnSpc>
        <a:spcBef>
          <a:spcPct val="20000"/>
        </a:spcBef>
        <a:spcAft>
          <a:spcPct val="0"/>
        </a:spcAft>
        <a:buClr>
          <a:srgbClr val="626262"/>
        </a:buClr>
        <a:buFont typeface="Wingdings" pitchFamily="2" charset="2"/>
        <a:buChar char="§"/>
        <a:defRPr sz="2000">
          <a:solidFill>
            <a:schemeClr val="tx1"/>
          </a:solidFill>
          <a:latin typeface="+mn-lt"/>
        </a:defRPr>
      </a:lvl2pPr>
      <a:lvl3pPr marL="1163638" indent="-263525" algn="l" rtl="0" eaLnBrk="0" fontAlgn="base" hangingPunct="0">
        <a:lnSpc>
          <a:spcPct val="110000"/>
        </a:lnSpc>
        <a:spcBef>
          <a:spcPct val="20000"/>
        </a:spcBef>
        <a:spcAft>
          <a:spcPct val="0"/>
        </a:spcAft>
        <a:buClr>
          <a:srgbClr val="626262"/>
        </a:buClr>
        <a:buFont typeface="Wingdings" pitchFamily="2" charset="2"/>
        <a:buChar char="§"/>
        <a:defRPr sz="2000">
          <a:solidFill>
            <a:schemeClr val="tx1"/>
          </a:solidFill>
          <a:latin typeface="+mn-lt"/>
        </a:defRPr>
      </a:lvl3pPr>
      <a:lvl4pPr marL="1614488" indent="-271463" algn="l" rtl="0" eaLnBrk="0" fontAlgn="base" hangingPunct="0">
        <a:lnSpc>
          <a:spcPct val="110000"/>
        </a:lnSpc>
        <a:spcBef>
          <a:spcPct val="20000"/>
        </a:spcBef>
        <a:spcAft>
          <a:spcPct val="0"/>
        </a:spcAft>
        <a:buClr>
          <a:srgbClr val="626262"/>
        </a:buClr>
        <a:buFont typeface="Wingdings" pitchFamily="2" charset="2"/>
        <a:buChar char="§"/>
        <a:defRPr sz="2000">
          <a:solidFill>
            <a:schemeClr val="tx1"/>
          </a:solidFill>
          <a:latin typeface="+mn-lt"/>
        </a:defRPr>
      </a:lvl4pPr>
      <a:lvl5pPr marL="1974850" indent="-180975" algn="l" rtl="0" eaLnBrk="0" fontAlgn="base" hangingPunct="0">
        <a:lnSpc>
          <a:spcPct val="110000"/>
        </a:lnSpc>
        <a:spcBef>
          <a:spcPct val="20000"/>
        </a:spcBef>
        <a:spcAft>
          <a:spcPct val="0"/>
        </a:spcAft>
        <a:buClr>
          <a:srgbClr val="626262"/>
        </a:buClr>
        <a:buFont typeface="Wingdings" pitchFamily="2" charset="2"/>
        <a:buChar char="§"/>
        <a:defRPr sz="2000">
          <a:solidFill>
            <a:schemeClr val="tx1"/>
          </a:solidFill>
          <a:latin typeface="+mn-lt"/>
        </a:defRPr>
      </a:lvl5pPr>
      <a:lvl6pPr marL="24320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6pPr>
      <a:lvl7pPr marL="28892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7pPr>
      <a:lvl8pPr marL="33464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8pPr>
      <a:lvl9pPr marL="38036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5" y="241300"/>
            <a:ext cx="85693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Titelmasterformat</a:t>
            </a:r>
            <a:r>
              <a:rPr lang="en-US" dirty="0" smtClean="0"/>
              <a:t> upper line here</a:t>
            </a:r>
            <a:br>
              <a:rPr lang="en-US" dirty="0" smtClean="0"/>
            </a:br>
            <a:r>
              <a:rPr lang="en-US" dirty="0" smtClean="0"/>
              <a:t>second line here</a:t>
            </a:r>
          </a:p>
        </p:txBody>
      </p:sp>
      <p:sp>
        <p:nvSpPr>
          <p:cNvPr id="1035" name="Line 11"/>
          <p:cNvSpPr>
            <a:spLocks noChangeShapeType="1"/>
          </p:cNvSpPr>
          <p:nvPr userDrawn="1"/>
        </p:nvSpPr>
        <p:spPr bwMode="auto">
          <a:xfrm flipH="1">
            <a:off x="0" y="6178550"/>
            <a:ext cx="9144000" cy="0"/>
          </a:xfrm>
          <a:prstGeom prst="line">
            <a:avLst/>
          </a:prstGeom>
          <a:noFill/>
          <a:ln w="28575">
            <a:solidFill>
              <a:schemeClr val="bg2">
                <a:lumMod val="40000"/>
                <a:lumOff val="60000"/>
              </a:schemeClr>
            </a:solidFill>
            <a:round/>
            <a:headEnd/>
            <a:tailEnd/>
          </a:ln>
          <a:effectLst/>
        </p:spPr>
        <p:txBody>
          <a:bodyPr/>
          <a:lstStyle/>
          <a:p>
            <a:pPr>
              <a:defRPr/>
            </a:pPr>
            <a:endParaRPr lang="de-DE"/>
          </a:p>
        </p:txBody>
      </p:sp>
      <p:sp>
        <p:nvSpPr>
          <p:cNvPr id="1037" name="Text Box 13"/>
          <p:cNvSpPr txBox="1">
            <a:spLocks noChangeArrowheads="1"/>
          </p:cNvSpPr>
          <p:nvPr userDrawn="1"/>
        </p:nvSpPr>
        <p:spPr bwMode="auto">
          <a:xfrm>
            <a:off x="277812" y="6226266"/>
            <a:ext cx="3532187" cy="528350"/>
          </a:xfrm>
          <a:prstGeom prst="rect">
            <a:avLst/>
          </a:prstGeom>
          <a:noFill/>
          <a:ln w="9525">
            <a:noFill/>
            <a:miter lim="800000"/>
            <a:headEnd/>
            <a:tailEnd/>
          </a:ln>
          <a:effectLst/>
        </p:spPr>
        <p:txBody>
          <a:bodyPr wrap="square">
            <a:spAutoFit/>
          </a:bodyPr>
          <a:lstStyle/>
          <a:p>
            <a:pPr>
              <a:lnSpc>
                <a:spcPts val="1700"/>
              </a:lnSpc>
              <a:defRPr/>
            </a:pPr>
            <a:r>
              <a:rPr lang="en-US" sz="1000" kern="1200" dirty="0" err="1" smtClean="0">
                <a:solidFill>
                  <a:schemeClr val="tx1">
                    <a:lumMod val="65000"/>
                    <a:lumOff val="35000"/>
                  </a:schemeClr>
                </a:solidFill>
                <a:latin typeface="Arial" charset="0"/>
                <a:ea typeface="+mn-ea"/>
                <a:cs typeface="+mn-cs"/>
              </a:rPr>
              <a:t>Meinard</a:t>
            </a:r>
            <a:r>
              <a:rPr lang="en-US" sz="1000" kern="1200" baseline="0" dirty="0" smtClean="0">
                <a:solidFill>
                  <a:schemeClr val="tx1">
                    <a:lumMod val="65000"/>
                    <a:lumOff val="35000"/>
                  </a:schemeClr>
                </a:solidFill>
                <a:latin typeface="Arial" charset="0"/>
                <a:ea typeface="+mn-ea"/>
                <a:cs typeface="+mn-cs"/>
              </a:rPr>
              <a:t> Müller: </a:t>
            </a:r>
            <a:r>
              <a:rPr lang="en-US" sz="1000" kern="1200" dirty="0" smtClean="0">
                <a:solidFill>
                  <a:schemeClr val="tx1">
                    <a:lumMod val="65000"/>
                    <a:lumOff val="35000"/>
                  </a:schemeClr>
                </a:solidFill>
                <a:latin typeface="Arial" charset="0"/>
                <a:ea typeface="+mn-ea"/>
                <a:cs typeface="+mn-cs"/>
              </a:rPr>
              <a:t>Fundamentals of Music Processing</a:t>
            </a:r>
          </a:p>
          <a:p>
            <a:pPr marL="0" marR="0" indent="0" algn="l" defTabSz="914400" rtl="0" eaLnBrk="1" fontAlgn="base" latinLnBrk="0" hangingPunct="1">
              <a:lnSpc>
                <a:spcPts val="1700"/>
              </a:lnSpc>
              <a:spcBef>
                <a:spcPct val="0"/>
              </a:spcBef>
              <a:spcAft>
                <a:spcPct val="0"/>
              </a:spcAft>
              <a:buClrTx/>
              <a:buSzTx/>
              <a:buFontTx/>
              <a:buNone/>
              <a:tabLst/>
              <a:defRPr/>
            </a:pPr>
            <a:r>
              <a:rPr lang="en-US" sz="1000" kern="1200" dirty="0" smtClean="0">
                <a:solidFill>
                  <a:schemeClr val="tx1">
                    <a:lumMod val="65000"/>
                    <a:lumOff val="35000"/>
                  </a:schemeClr>
                </a:solidFill>
                <a:latin typeface="Arial" charset="0"/>
                <a:ea typeface="+mn-ea"/>
                <a:cs typeface="+mn-cs"/>
              </a:rPr>
              <a:t>© Springer </a:t>
            </a:r>
            <a:r>
              <a:rPr lang="de-DE" sz="1000" dirty="0" smtClean="0">
                <a:solidFill>
                  <a:schemeClr val="tx1">
                    <a:lumMod val="65000"/>
                    <a:lumOff val="35000"/>
                  </a:schemeClr>
                </a:solidFill>
              </a:rPr>
              <a:t>International </a:t>
            </a:r>
            <a:r>
              <a:rPr lang="de-DE" sz="1000" baseline="0" dirty="0" smtClean="0">
                <a:solidFill>
                  <a:schemeClr val="tx1">
                    <a:lumMod val="65000"/>
                    <a:lumOff val="35000"/>
                  </a:schemeClr>
                </a:solidFill>
              </a:rPr>
              <a:t> </a:t>
            </a:r>
            <a:r>
              <a:rPr lang="de-DE" sz="1000" dirty="0" smtClean="0">
                <a:solidFill>
                  <a:schemeClr val="tx1">
                    <a:lumMod val="65000"/>
                    <a:lumOff val="35000"/>
                  </a:schemeClr>
                </a:solidFill>
              </a:rPr>
              <a:t>Publishing </a:t>
            </a:r>
            <a:r>
              <a:rPr lang="de-DE" sz="1000" dirty="0" err="1" smtClean="0">
                <a:solidFill>
                  <a:schemeClr val="tx1">
                    <a:lumMod val="65000"/>
                    <a:lumOff val="35000"/>
                  </a:schemeClr>
                </a:solidFill>
              </a:rPr>
              <a:t>Switzerland</a:t>
            </a:r>
            <a:r>
              <a:rPr lang="en-US" sz="1000" kern="1200" dirty="0" smtClean="0">
                <a:solidFill>
                  <a:schemeClr val="tx1">
                    <a:lumMod val="65000"/>
                    <a:lumOff val="35000"/>
                  </a:schemeClr>
                </a:solidFill>
                <a:latin typeface="Arial" charset="0"/>
                <a:ea typeface="+mn-ea"/>
                <a:cs typeface="+mn-cs"/>
              </a:rPr>
              <a:t>, 2015</a:t>
            </a:r>
          </a:p>
        </p:txBody>
      </p:sp>
      <p:sp>
        <p:nvSpPr>
          <p:cNvPr id="9" name="Text Box 13"/>
          <p:cNvSpPr txBox="1">
            <a:spLocks noChangeArrowheads="1"/>
          </p:cNvSpPr>
          <p:nvPr userDrawn="1"/>
        </p:nvSpPr>
        <p:spPr bwMode="auto">
          <a:xfrm>
            <a:off x="4681536" y="6231753"/>
            <a:ext cx="4214361" cy="528350"/>
          </a:xfrm>
          <a:prstGeom prst="rect">
            <a:avLst/>
          </a:prstGeom>
          <a:noFill/>
          <a:ln w="9525">
            <a:noFill/>
            <a:miter lim="800000"/>
            <a:headEnd/>
            <a:tailEnd/>
          </a:ln>
          <a:effectLst/>
        </p:spPr>
        <p:txBody>
          <a:bodyPr wrap="square">
            <a:spAutoFit/>
          </a:bodyPr>
          <a:lstStyle/>
          <a:p>
            <a:pPr marL="0" marR="0" indent="0" algn="r" defTabSz="914400" rtl="0" eaLnBrk="1" fontAlgn="base" latinLnBrk="0" hangingPunct="1">
              <a:lnSpc>
                <a:spcPts val="1700"/>
              </a:lnSpc>
              <a:spcBef>
                <a:spcPct val="0"/>
              </a:spcBef>
              <a:spcAft>
                <a:spcPct val="0"/>
              </a:spcAft>
              <a:buClrTx/>
              <a:buSzTx/>
              <a:buFontTx/>
              <a:buNone/>
              <a:tabLst/>
              <a:defRPr/>
            </a:pPr>
            <a:r>
              <a:rPr lang="en-US" sz="1000" kern="1200" dirty="0" smtClean="0">
                <a:solidFill>
                  <a:schemeClr val="tx1">
                    <a:lumMod val="65000"/>
                    <a:lumOff val="35000"/>
                  </a:schemeClr>
                </a:solidFill>
                <a:latin typeface="Arial" charset="0"/>
                <a:ea typeface="+mn-ea"/>
                <a:cs typeface="+mn-cs"/>
              </a:rPr>
              <a:t>Preface</a:t>
            </a:r>
          </a:p>
          <a:p>
            <a:pPr marL="0" marR="0" indent="0" algn="r" defTabSz="914400" rtl="0" eaLnBrk="1" fontAlgn="base" latinLnBrk="0" hangingPunct="1">
              <a:lnSpc>
                <a:spcPts val="1700"/>
              </a:lnSpc>
              <a:spcBef>
                <a:spcPct val="0"/>
              </a:spcBef>
              <a:spcAft>
                <a:spcPct val="0"/>
              </a:spcAft>
              <a:buClrTx/>
              <a:buSzTx/>
              <a:buFontTx/>
              <a:buNone/>
              <a:tabLst/>
              <a:defRPr/>
            </a:pPr>
            <a:r>
              <a:rPr lang="en-US" sz="1000" kern="1200" dirty="0" smtClean="0">
                <a:solidFill>
                  <a:schemeClr val="tx1">
                    <a:lumMod val="65000"/>
                    <a:lumOff val="35000"/>
                  </a:schemeClr>
                </a:solidFill>
                <a:latin typeface="Arial" charset="0"/>
                <a:ea typeface="+mn-ea"/>
                <a:cs typeface="+mn-cs"/>
              </a:rPr>
              <a:t>Slide </a:t>
            </a:r>
            <a:r>
              <a:rPr lang="en-US" sz="1000" kern="1200" baseline="0" dirty="0" smtClean="0">
                <a:solidFill>
                  <a:schemeClr val="tx1">
                    <a:lumMod val="65000"/>
                    <a:lumOff val="35000"/>
                  </a:schemeClr>
                </a:solidFill>
                <a:latin typeface="Arial" charset="0"/>
                <a:ea typeface="+mn-ea"/>
                <a:cs typeface="+mn-cs"/>
              </a:rPr>
              <a:t> </a:t>
            </a:r>
            <a:fld id="{782BC965-5642-458D-B384-0F50C1C1F05B}" type="slidenum">
              <a:rPr lang="en-US" sz="1000" smtClean="0">
                <a:solidFill>
                  <a:schemeClr val="tx1">
                    <a:lumMod val="65000"/>
                    <a:lumOff val="35000"/>
                  </a:schemeClr>
                </a:solidFill>
                <a:latin typeface="+mn-lt"/>
              </a:rPr>
              <a:pPr marL="0" marR="0" indent="0" algn="r" defTabSz="914400" rtl="0" eaLnBrk="1" fontAlgn="base" latinLnBrk="0" hangingPunct="1">
                <a:lnSpc>
                  <a:spcPts val="1700"/>
                </a:lnSpc>
                <a:spcBef>
                  <a:spcPct val="0"/>
                </a:spcBef>
                <a:spcAft>
                  <a:spcPct val="0"/>
                </a:spcAft>
                <a:buClrTx/>
                <a:buSzTx/>
                <a:buFontTx/>
                <a:buNone/>
                <a:tabLst/>
                <a:defRPr/>
              </a:pPr>
              <a:t>‹#›</a:t>
            </a:fld>
            <a:endParaRPr lang="en-US" sz="1000" dirty="0">
              <a:solidFill>
                <a:schemeClr val="tx1">
                  <a:lumMod val="65000"/>
                  <a:lumOff val="35000"/>
                </a:schemeClr>
              </a:solidFill>
              <a:latin typeface="+mn-lt"/>
            </a:endParaRPr>
          </a:p>
        </p:txBody>
      </p: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l" rtl="0" eaLnBrk="0" fontAlgn="base" hangingPunct="0">
        <a:spcBef>
          <a:spcPct val="0"/>
        </a:spcBef>
        <a:spcAft>
          <a:spcPct val="0"/>
        </a:spcAft>
        <a:defRPr sz="2800">
          <a:solidFill>
            <a:schemeClr val="tx1">
              <a:lumMod val="65000"/>
              <a:lumOff val="35000"/>
            </a:schemeClr>
          </a:solidFill>
          <a:latin typeface="+mj-lt"/>
          <a:ea typeface="+mj-ea"/>
          <a:cs typeface="+mj-cs"/>
        </a:defRPr>
      </a:lvl1pPr>
      <a:lvl2pPr algn="l" rtl="0" eaLnBrk="0" fontAlgn="base" hangingPunct="0">
        <a:spcBef>
          <a:spcPct val="0"/>
        </a:spcBef>
        <a:spcAft>
          <a:spcPct val="0"/>
        </a:spcAft>
        <a:defRPr sz="2800">
          <a:solidFill>
            <a:srgbClr val="EC9313"/>
          </a:solidFill>
          <a:latin typeface="Arial" charset="0"/>
        </a:defRPr>
      </a:lvl2pPr>
      <a:lvl3pPr algn="l" rtl="0" eaLnBrk="0" fontAlgn="base" hangingPunct="0">
        <a:spcBef>
          <a:spcPct val="0"/>
        </a:spcBef>
        <a:spcAft>
          <a:spcPct val="0"/>
        </a:spcAft>
        <a:defRPr sz="2800">
          <a:solidFill>
            <a:srgbClr val="EC9313"/>
          </a:solidFill>
          <a:latin typeface="Arial" charset="0"/>
        </a:defRPr>
      </a:lvl3pPr>
      <a:lvl4pPr algn="l" rtl="0" eaLnBrk="0" fontAlgn="base" hangingPunct="0">
        <a:spcBef>
          <a:spcPct val="0"/>
        </a:spcBef>
        <a:spcAft>
          <a:spcPct val="0"/>
        </a:spcAft>
        <a:defRPr sz="2800">
          <a:solidFill>
            <a:srgbClr val="EC9313"/>
          </a:solidFill>
          <a:latin typeface="Arial" charset="0"/>
        </a:defRPr>
      </a:lvl4pPr>
      <a:lvl5pPr algn="l" rtl="0" eaLnBrk="0" fontAlgn="base" hangingPunct="0">
        <a:spcBef>
          <a:spcPct val="0"/>
        </a:spcBef>
        <a:spcAft>
          <a:spcPct val="0"/>
        </a:spcAft>
        <a:defRPr sz="2800">
          <a:solidFill>
            <a:srgbClr val="EC9313"/>
          </a:solidFill>
          <a:latin typeface="Arial" charset="0"/>
        </a:defRPr>
      </a:lvl5pPr>
      <a:lvl6pPr marL="457200" algn="l" rtl="0" fontAlgn="base">
        <a:spcBef>
          <a:spcPct val="0"/>
        </a:spcBef>
        <a:spcAft>
          <a:spcPct val="0"/>
        </a:spcAft>
        <a:defRPr sz="3200" b="1">
          <a:solidFill>
            <a:srgbClr val="EC9313"/>
          </a:solidFill>
          <a:latin typeface="Arial" charset="0"/>
        </a:defRPr>
      </a:lvl6pPr>
      <a:lvl7pPr marL="914400" algn="l" rtl="0" fontAlgn="base">
        <a:spcBef>
          <a:spcPct val="0"/>
        </a:spcBef>
        <a:spcAft>
          <a:spcPct val="0"/>
        </a:spcAft>
        <a:defRPr sz="3200" b="1">
          <a:solidFill>
            <a:srgbClr val="EC9313"/>
          </a:solidFill>
          <a:latin typeface="Arial" charset="0"/>
        </a:defRPr>
      </a:lvl7pPr>
      <a:lvl8pPr marL="1371600" algn="l" rtl="0" fontAlgn="base">
        <a:spcBef>
          <a:spcPct val="0"/>
        </a:spcBef>
        <a:spcAft>
          <a:spcPct val="0"/>
        </a:spcAft>
        <a:defRPr sz="3200" b="1">
          <a:solidFill>
            <a:srgbClr val="EC9313"/>
          </a:solidFill>
          <a:latin typeface="Arial" charset="0"/>
        </a:defRPr>
      </a:lvl8pPr>
      <a:lvl9pPr marL="1828800" algn="l" rtl="0" fontAlgn="base">
        <a:spcBef>
          <a:spcPct val="0"/>
        </a:spcBef>
        <a:spcAft>
          <a:spcPct val="0"/>
        </a:spcAft>
        <a:defRPr sz="3200" b="1">
          <a:solidFill>
            <a:srgbClr val="EC9313"/>
          </a:solidFill>
          <a:latin typeface="Arial" charset="0"/>
        </a:defRPr>
      </a:lvl9pPr>
    </p:titleStyle>
    <p:bodyStyle>
      <a:lvl1pPr marL="269875" indent="-269875" algn="l" rtl="0" eaLnBrk="0" fontAlgn="base" hangingPunct="0">
        <a:lnSpc>
          <a:spcPct val="110000"/>
        </a:lnSpc>
        <a:spcBef>
          <a:spcPct val="20000"/>
        </a:spcBef>
        <a:spcAft>
          <a:spcPct val="0"/>
        </a:spcAft>
        <a:buClr>
          <a:srgbClr val="ED8C01"/>
        </a:buClr>
        <a:buFont typeface="Wingdings" pitchFamily="2" charset="2"/>
        <a:buChar char="§"/>
        <a:defRPr sz="2400">
          <a:solidFill>
            <a:schemeClr val="tx1"/>
          </a:solidFill>
          <a:latin typeface="+mn-lt"/>
          <a:ea typeface="+mn-ea"/>
          <a:cs typeface="+mn-cs"/>
        </a:defRPr>
      </a:lvl1pPr>
      <a:lvl2pPr marL="720725" indent="-271463" algn="l" rtl="0" eaLnBrk="0" fontAlgn="base" hangingPunct="0">
        <a:lnSpc>
          <a:spcPct val="110000"/>
        </a:lnSpc>
        <a:spcBef>
          <a:spcPct val="20000"/>
        </a:spcBef>
        <a:spcAft>
          <a:spcPct val="0"/>
        </a:spcAft>
        <a:buClr>
          <a:srgbClr val="707070"/>
        </a:buClr>
        <a:buFont typeface="Wingdings" pitchFamily="2" charset="2"/>
        <a:buChar char="§"/>
        <a:defRPr sz="2000">
          <a:solidFill>
            <a:schemeClr val="tx1"/>
          </a:solidFill>
          <a:latin typeface="+mn-lt"/>
        </a:defRPr>
      </a:lvl2pPr>
      <a:lvl3pPr marL="1163638" indent="-263525" algn="l" rtl="0" eaLnBrk="0" fontAlgn="base" hangingPunct="0">
        <a:lnSpc>
          <a:spcPct val="110000"/>
        </a:lnSpc>
        <a:spcBef>
          <a:spcPct val="20000"/>
        </a:spcBef>
        <a:spcAft>
          <a:spcPct val="0"/>
        </a:spcAft>
        <a:buClr>
          <a:srgbClr val="707070"/>
        </a:buClr>
        <a:buFont typeface="Wingdings" pitchFamily="2" charset="2"/>
        <a:buChar char="§"/>
        <a:defRPr sz="2000">
          <a:solidFill>
            <a:schemeClr val="tx1"/>
          </a:solidFill>
          <a:latin typeface="+mn-lt"/>
        </a:defRPr>
      </a:lvl3pPr>
      <a:lvl4pPr marL="1614488" indent="-271463" algn="l" rtl="0" eaLnBrk="0" fontAlgn="base" hangingPunct="0">
        <a:lnSpc>
          <a:spcPct val="110000"/>
        </a:lnSpc>
        <a:spcBef>
          <a:spcPct val="20000"/>
        </a:spcBef>
        <a:spcAft>
          <a:spcPct val="0"/>
        </a:spcAft>
        <a:buClr>
          <a:srgbClr val="707070"/>
        </a:buClr>
        <a:buFont typeface="Wingdings" pitchFamily="2" charset="2"/>
        <a:buChar char="§"/>
        <a:defRPr sz="2000">
          <a:solidFill>
            <a:schemeClr val="tx1"/>
          </a:solidFill>
          <a:latin typeface="+mn-lt"/>
        </a:defRPr>
      </a:lvl4pPr>
      <a:lvl5pPr marL="1974850" indent="-180975" algn="l" rtl="0" eaLnBrk="0" fontAlgn="base" hangingPunct="0">
        <a:lnSpc>
          <a:spcPct val="110000"/>
        </a:lnSpc>
        <a:spcBef>
          <a:spcPct val="20000"/>
        </a:spcBef>
        <a:spcAft>
          <a:spcPct val="0"/>
        </a:spcAft>
        <a:buClr>
          <a:srgbClr val="707070"/>
        </a:buClr>
        <a:buFont typeface="Wingdings" pitchFamily="2" charset="2"/>
        <a:buChar char="§"/>
        <a:defRPr sz="2000">
          <a:solidFill>
            <a:schemeClr val="tx1"/>
          </a:solidFill>
          <a:latin typeface="+mn-lt"/>
        </a:defRPr>
      </a:lvl5pPr>
      <a:lvl6pPr marL="24320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6pPr>
      <a:lvl7pPr marL="28892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7pPr>
      <a:lvl8pPr marL="33464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8pPr>
      <a:lvl9pPr marL="3803650" indent="-133350" algn="l" rtl="0" fontAlgn="base">
        <a:spcBef>
          <a:spcPct val="20000"/>
        </a:spcBef>
        <a:spcAft>
          <a:spcPct val="0"/>
        </a:spcAft>
        <a:buClr>
          <a:srgbClr val="626262"/>
        </a:buClr>
        <a:buFont typeface="Wingdings" pitchFamily="2" charset="2"/>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3405"/>
            <a:ext cx="9144000" cy="1470025"/>
          </a:xfrm>
        </p:spPr>
        <p:txBody>
          <a:bodyPr/>
          <a:lstStyle/>
          <a:p>
            <a:r>
              <a:rPr lang="en-US" sz="3600" dirty="0" smtClean="0"/>
              <a:t>Fundamentals of Music Processing</a:t>
            </a:r>
            <a:endParaRPr lang="en-US" sz="3600" dirty="0"/>
          </a:p>
        </p:txBody>
      </p:sp>
      <p:sp>
        <p:nvSpPr>
          <p:cNvPr id="3" name="Content Placeholder 2"/>
          <p:cNvSpPr>
            <a:spLocks noGrp="1"/>
          </p:cNvSpPr>
          <p:nvPr>
            <p:ph sz="quarter" idx="10"/>
          </p:nvPr>
        </p:nvSpPr>
        <p:spPr>
          <a:xfrm>
            <a:off x="1371600" y="2499462"/>
            <a:ext cx="6400800" cy="460035"/>
          </a:xfrm>
        </p:spPr>
        <p:txBody>
          <a:bodyPr/>
          <a:lstStyle/>
          <a:p>
            <a:r>
              <a:rPr lang="en-US" altLang="de-DE" dirty="0" smtClean="0"/>
              <a:t>Preface</a:t>
            </a:r>
            <a:endParaRPr lang="en-US" dirty="0"/>
          </a:p>
        </p:txBody>
      </p:sp>
      <p:sp>
        <p:nvSpPr>
          <p:cNvPr id="4" name="Content Placeholder 3"/>
          <p:cNvSpPr>
            <a:spLocks noGrp="1"/>
          </p:cNvSpPr>
          <p:nvPr>
            <p:ph sz="quarter" idx="11"/>
          </p:nvPr>
        </p:nvSpPr>
        <p:spPr>
          <a:xfrm>
            <a:off x="366712" y="3511184"/>
            <a:ext cx="8453438" cy="457200"/>
          </a:xfrm>
        </p:spPr>
        <p:txBody>
          <a:bodyPr/>
          <a:lstStyle/>
          <a:p>
            <a:r>
              <a:rPr lang="en-US" dirty="0" err="1" smtClean="0"/>
              <a:t>Meinard</a:t>
            </a:r>
            <a:r>
              <a:rPr lang="en-US" dirty="0" smtClean="0"/>
              <a:t> Müller</a:t>
            </a:r>
            <a:endParaRPr lang="en-US" dirty="0"/>
          </a:p>
        </p:txBody>
      </p:sp>
      <p:sp>
        <p:nvSpPr>
          <p:cNvPr id="5" name="Content Placeholder 3"/>
          <p:cNvSpPr>
            <a:spLocks noGrp="1"/>
          </p:cNvSpPr>
          <p:nvPr>
            <p:ph sz="quarter" idx="11"/>
          </p:nvPr>
        </p:nvSpPr>
        <p:spPr>
          <a:xfrm>
            <a:off x="373972" y="3924836"/>
            <a:ext cx="8453438" cy="457200"/>
          </a:xfrm>
        </p:spPr>
        <p:txBody>
          <a:bodyPr/>
          <a:lstStyle/>
          <a:p>
            <a:r>
              <a:rPr lang="en-US" dirty="0" smtClean="0"/>
              <a:t>International Audio Laboratories Erlangen</a:t>
            </a:r>
            <a:endParaRPr lang="en-US" dirty="0"/>
          </a:p>
        </p:txBody>
      </p:sp>
      <p:sp>
        <p:nvSpPr>
          <p:cNvPr id="7" name="AutoShape 4" descr="Image result for Spring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6" descr="Image result for Springe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1" name="Picture 8" descr="Spring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400" y="5789121"/>
            <a:ext cx="2273300" cy="8411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7175499" y="5770985"/>
            <a:ext cx="1725413" cy="859257"/>
          </a:xfrm>
          <a:prstGeom prst="rect">
            <a:avLst/>
          </a:prstGeom>
        </p:spPr>
      </p:pic>
      <p:sp>
        <p:nvSpPr>
          <p:cNvPr id="13" name="Content Placeholder 3"/>
          <p:cNvSpPr>
            <a:spLocks noGrp="1"/>
          </p:cNvSpPr>
          <p:nvPr>
            <p:ph sz="quarter" idx="11"/>
          </p:nvPr>
        </p:nvSpPr>
        <p:spPr>
          <a:xfrm>
            <a:off x="366712" y="4539884"/>
            <a:ext cx="8453438" cy="457200"/>
          </a:xfrm>
        </p:spPr>
        <p:txBody>
          <a:bodyPr/>
          <a:lstStyle/>
          <a:p>
            <a:r>
              <a:rPr lang="en-US" sz="2000" dirty="0" smtClean="0">
                <a:latin typeface="Arial" panose="020B0604020202020204" pitchFamily="34" charset="0"/>
                <a:cs typeface="Arial" panose="020B0604020202020204" pitchFamily="34" charset="0"/>
              </a:rPr>
              <a:t>www.music-processing.de</a:t>
            </a:r>
            <a:endParaRPr 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5</a:t>
            </a:r>
            <a:r>
              <a:rPr lang="de-DE" dirty="0"/>
              <a:t>: </a:t>
            </a:r>
            <a:r>
              <a:rPr lang="de-DE" dirty="0" err="1"/>
              <a:t>Chord</a:t>
            </a:r>
            <a:r>
              <a:rPr lang="de-DE" dirty="0"/>
              <a:t> Recognition</a:t>
            </a:r>
          </a:p>
        </p:txBody>
      </p:sp>
      <p:sp>
        <p:nvSpPr>
          <p:cNvPr id="14" name="TextBox 13"/>
          <p:cNvSpPr txBox="1"/>
          <p:nvPr/>
        </p:nvSpPr>
        <p:spPr>
          <a:xfrm>
            <a:off x="561297" y="1087840"/>
            <a:ext cx="5157630" cy="1323439"/>
          </a:xfrm>
          <a:prstGeom prst="rect">
            <a:avLst/>
          </a:prstGeom>
          <a:noFill/>
        </p:spPr>
        <p:txBody>
          <a:bodyPr wrap="none" rtlCol="0">
            <a:spAutoFit/>
          </a:bodyPr>
          <a:lstStyle/>
          <a:p>
            <a:r>
              <a:rPr lang="de-DE" sz="2000" dirty="0"/>
              <a:t>5</a:t>
            </a:r>
            <a:r>
              <a:rPr lang="de-DE" sz="2000" dirty="0" smtClean="0"/>
              <a:t>.1	</a:t>
            </a:r>
            <a:r>
              <a:rPr lang="en-US" sz="2000" dirty="0"/>
              <a:t>Basic Theory of Harmony</a:t>
            </a:r>
          </a:p>
          <a:p>
            <a:r>
              <a:rPr lang="en-US" sz="2000" dirty="0" smtClean="0"/>
              <a:t>5.2	Template-Based </a:t>
            </a:r>
            <a:r>
              <a:rPr lang="en-US" sz="2000" dirty="0"/>
              <a:t>Chord Recognition</a:t>
            </a:r>
          </a:p>
          <a:p>
            <a:r>
              <a:rPr lang="en-US" sz="2000" dirty="0" smtClean="0"/>
              <a:t>5.3	HMM-Based </a:t>
            </a:r>
            <a:r>
              <a:rPr lang="en-US" sz="2000" dirty="0"/>
              <a:t>Chord Recognition</a:t>
            </a:r>
          </a:p>
          <a:p>
            <a:r>
              <a:rPr lang="en-US" sz="2000" dirty="0" smtClean="0"/>
              <a:t>5.4	Further </a:t>
            </a:r>
            <a:r>
              <a:rPr lang="en-US" sz="2000" dirty="0"/>
              <a:t>Notes</a:t>
            </a:r>
          </a:p>
        </p:txBody>
      </p:sp>
      <p:pic>
        <p:nvPicPr>
          <p:cNvPr id="7" name="Picture 2" descr="ChordReco_Tea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8726" y="1061607"/>
            <a:ext cx="1698872" cy="15926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61297" y="2984492"/>
            <a:ext cx="8176302" cy="2308324"/>
          </a:xfrm>
          <a:prstGeom prst="rect">
            <a:avLst/>
          </a:prstGeom>
        </p:spPr>
        <p:txBody>
          <a:bodyPr wrap="square">
            <a:spAutoFit/>
          </a:bodyPr>
          <a:lstStyle/>
          <a:p>
            <a:pPr algn="just"/>
            <a:r>
              <a:rPr lang="en-US" dirty="0"/>
              <a:t>In Chapter 5, we consider the problem of analyzing harmonic properties of a piece of music by determining a descriptive progression of chords from a given audio recording. We take this opportunity to first discuss some basic theory of harmony including concepts such as intervals, chords, and scales. Then, motivated by the automated chord recognition scenario, we introduce template-based matching procedures and hidden Markov models—a concept of central importance for the analysis of temporal patterns in time-dependent data streams including speech, gestures, and music.</a:t>
            </a:r>
            <a:endParaRPr lang="de-DE" dirty="0"/>
          </a:p>
        </p:txBody>
      </p:sp>
    </p:spTree>
    <p:extLst>
      <p:ext uri="{BB962C8B-B14F-4D97-AF65-F5344CB8AC3E}">
        <p14:creationId xmlns:p14="http://schemas.microsoft.com/office/powerpoint/2010/main" val="3569056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6</a:t>
            </a:r>
            <a:r>
              <a:rPr lang="de-DE" dirty="0"/>
              <a:t>: Tempo </a:t>
            </a:r>
            <a:r>
              <a:rPr lang="de-DE" dirty="0" err="1"/>
              <a:t>and</a:t>
            </a:r>
            <a:r>
              <a:rPr lang="de-DE" dirty="0"/>
              <a:t> Beat Tracking</a:t>
            </a:r>
          </a:p>
        </p:txBody>
      </p:sp>
      <p:sp>
        <p:nvSpPr>
          <p:cNvPr id="14" name="TextBox 13"/>
          <p:cNvSpPr txBox="1"/>
          <p:nvPr/>
        </p:nvSpPr>
        <p:spPr>
          <a:xfrm>
            <a:off x="561297" y="1087840"/>
            <a:ext cx="3887924" cy="1323439"/>
          </a:xfrm>
          <a:prstGeom prst="rect">
            <a:avLst/>
          </a:prstGeom>
          <a:noFill/>
        </p:spPr>
        <p:txBody>
          <a:bodyPr wrap="none" rtlCol="0">
            <a:spAutoFit/>
          </a:bodyPr>
          <a:lstStyle/>
          <a:p>
            <a:r>
              <a:rPr lang="de-DE" sz="2000" dirty="0"/>
              <a:t>6</a:t>
            </a:r>
            <a:r>
              <a:rPr lang="de-DE" sz="2000" dirty="0" smtClean="0"/>
              <a:t>.1	</a:t>
            </a:r>
            <a:r>
              <a:rPr lang="en-US" sz="2000" dirty="0"/>
              <a:t>Onset Detection</a:t>
            </a:r>
          </a:p>
          <a:p>
            <a:r>
              <a:rPr lang="en-US" sz="2000" dirty="0" smtClean="0"/>
              <a:t>6.2	Tempo </a:t>
            </a:r>
            <a:r>
              <a:rPr lang="en-US" sz="2000" dirty="0"/>
              <a:t>Analysis</a:t>
            </a:r>
          </a:p>
          <a:p>
            <a:r>
              <a:rPr lang="en-US" sz="2000" dirty="0" smtClean="0"/>
              <a:t>6.3	Beat </a:t>
            </a:r>
            <a:r>
              <a:rPr lang="en-US" sz="2000" dirty="0"/>
              <a:t>and Pulse Tracking</a:t>
            </a:r>
          </a:p>
          <a:p>
            <a:r>
              <a:rPr lang="en-US" sz="2000" dirty="0" smtClean="0"/>
              <a:t>6.4	Further </a:t>
            </a:r>
            <a:r>
              <a:rPr lang="en-US" sz="2000" dirty="0"/>
              <a:t>Notes</a:t>
            </a:r>
          </a:p>
        </p:txBody>
      </p:sp>
      <p:sp>
        <p:nvSpPr>
          <p:cNvPr id="3" name="Rectangle 2"/>
          <p:cNvSpPr/>
          <p:nvPr/>
        </p:nvSpPr>
        <p:spPr>
          <a:xfrm>
            <a:off x="561297" y="2984492"/>
            <a:ext cx="8176302" cy="2031325"/>
          </a:xfrm>
          <a:prstGeom prst="rect">
            <a:avLst/>
          </a:prstGeom>
        </p:spPr>
        <p:txBody>
          <a:bodyPr wrap="square">
            <a:spAutoFit/>
          </a:bodyPr>
          <a:lstStyle/>
          <a:p>
            <a:pPr algn="just"/>
            <a:r>
              <a:rPr lang="en-US" dirty="0"/>
              <a:t>Tempo and beat are further fundamental properties of music. In Chapter 6, we introduce the basic ideas on how to extract tempo-related information from audio recordings. In this scenario, a first challenge is to locate note onset information—a task that requires methods for detecting changes in energy and spectral content. To derive tempo and beat information, note onset candidates are then analyzed with regard to quasiperiodic patterns. This leads us to the study of general methods for local periodicity analysis of time series.</a:t>
            </a:r>
            <a:endParaRPr lang="de-DE" dirty="0"/>
          </a:p>
        </p:txBody>
      </p:sp>
      <p:pic>
        <p:nvPicPr>
          <p:cNvPr id="8" name="Picture 2" descr="BeatTempo_Tea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061607"/>
            <a:ext cx="2184398" cy="94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9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7</a:t>
            </a:r>
            <a:r>
              <a:rPr lang="de-DE" dirty="0"/>
              <a:t>: Content-</a:t>
            </a:r>
            <a:r>
              <a:rPr lang="de-DE" dirty="0" err="1"/>
              <a:t>Based</a:t>
            </a:r>
            <a:r>
              <a:rPr lang="de-DE" dirty="0"/>
              <a:t> Audio </a:t>
            </a:r>
            <a:r>
              <a:rPr lang="de-DE" dirty="0" err="1"/>
              <a:t>Retrieval</a:t>
            </a:r>
            <a:endParaRPr lang="de-DE" dirty="0"/>
          </a:p>
        </p:txBody>
      </p:sp>
      <p:sp>
        <p:nvSpPr>
          <p:cNvPr id="14" name="TextBox 13"/>
          <p:cNvSpPr txBox="1"/>
          <p:nvPr/>
        </p:nvSpPr>
        <p:spPr>
          <a:xfrm>
            <a:off x="561297" y="1087840"/>
            <a:ext cx="3474284" cy="1323439"/>
          </a:xfrm>
          <a:prstGeom prst="rect">
            <a:avLst/>
          </a:prstGeom>
          <a:noFill/>
        </p:spPr>
        <p:txBody>
          <a:bodyPr wrap="none" rtlCol="0">
            <a:spAutoFit/>
          </a:bodyPr>
          <a:lstStyle/>
          <a:p>
            <a:r>
              <a:rPr lang="de-DE" sz="2000" dirty="0" smtClean="0"/>
              <a:t>7.1	</a:t>
            </a:r>
            <a:r>
              <a:rPr lang="en-US" sz="2000" dirty="0"/>
              <a:t>Audio Identification</a:t>
            </a:r>
          </a:p>
          <a:p>
            <a:r>
              <a:rPr lang="en-US" sz="2000" dirty="0" smtClean="0"/>
              <a:t>7.2	Audio </a:t>
            </a:r>
            <a:r>
              <a:rPr lang="en-US" sz="2000" dirty="0"/>
              <a:t>Matching</a:t>
            </a:r>
          </a:p>
          <a:p>
            <a:r>
              <a:rPr lang="en-US" sz="2000" dirty="0" smtClean="0"/>
              <a:t>7.3	Version </a:t>
            </a:r>
            <a:r>
              <a:rPr lang="en-US" sz="2000" dirty="0"/>
              <a:t>Identification</a:t>
            </a:r>
          </a:p>
          <a:p>
            <a:r>
              <a:rPr lang="en-US" sz="2000" dirty="0" smtClean="0"/>
              <a:t>7.4	Further </a:t>
            </a:r>
            <a:r>
              <a:rPr lang="en-US" sz="2000" dirty="0"/>
              <a:t>Notes</a:t>
            </a:r>
          </a:p>
        </p:txBody>
      </p:sp>
      <p:sp>
        <p:nvSpPr>
          <p:cNvPr id="3" name="Rectangle 2"/>
          <p:cNvSpPr/>
          <p:nvPr/>
        </p:nvSpPr>
        <p:spPr>
          <a:xfrm>
            <a:off x="561297" y="2984492"/>
            <a:ext cx="8176302" cy="2862322"/>
          </a:xfrm>
          <a:prstGeom prst="rect">
            <a:avLst/>
          </a:prstGeom>
        </p:spPr>
        <p:txBody>
          <a:bodyPr wrap="square">
            <a:spAutoFit/>
          </a:bodyPr>
          <a:lstStyle/>
          <a:p>
            <a:pPr algn="just"/>
            <a:r>
              <a:rPr lang="en-US" dirty="0"/>
              <a:t>One important topic in information retrieval is concerned with the development of search engines that enable users to explore music collections in a flexible and intuitive way. In Chapter 7, we discuss audio retrieval strategies that follow the query-by-example paradigm: given an audio query, the task is to retrieve all documents that are somehow similar or related to the query. Starting with audio identification, a technique used in many commercial applications such as </a:t>
            </a:r>
            <a:r>
              <a:rPr lang="en-US" dirty="0" err="1"/>
              <a:t>Shazam</a:t>
            </a:r>
            <a:r>
              <a:rPr lang="en-US" dirty="0"/>
              <a:t>, we study various retrieval strategies to handle different degrees of similarity. Furthermore, considering efficiency issues, we discuss fundamental indexing techniques based on inverted lists—a concept originally used in text retrieval.</a:t>
            </a:r>
            <a:endParaRPr lang="de-DE" dirty="0"/>
          </a:p>
        </p:txBody>
      </p:sp>
      <p:pic>
        <p:nvPicPr>
          <p:cNvPr id="7" name="Picture 2" descr="AudioRetr_Tea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061606"/>
            <a:ext cx="2031997" cy="95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073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8</a:t>
            </a:r>
            <a:r>
              <a:rPr lang="de-DE" dirty="0"/>
              <a:t>: </a:t>
            </a:r>
            <a:r>
              <a:rPr lang="de-DE" dirty="0" err="1"/>
              <a:t>Musically</a:t>
            </a:r>
            <a:r>
              <a:rPr lang="de-DE" dirty="0"/>
              <a:t> </a:t>
            </a:r>
            <a:r>
              <a:rPr lang="de-DE" dirty="0" err="1"/>
              <a:t>Informed</a:t>
            </a:r>
            <a:r>
              <a:rPr lang="de-DE" dirty="0"/>
              <a:t> Audio </a:t>
            </a:r>
            <a:r>
              <a:rPr lang="de-DE" dirty="0" err="1"/>
              <a:t>Decomposition</a:t>
            </a:r>
            <a:endParaRPr lang="de-DE" dirty="0"/>
          </a:p>
        </p:txBody>
      </p:sp>
      <p:sp>
        <p:nvSpPr>
          <p:cNvPr id="14" name="TextBox 13"/>
          <p:cNvSpPr txBox="1"/>
          <p:nvPr/>
        </p:nvSpPr>
        <p:spPr>
          <a:xfrm>
            <a:off x="561297" y="1087840"/>
            <a:ext cx="4958665" cy="1323439"/>
          </a:xfrm>
          <a:prstGeom prst="rect">
            <a:avLst/>
          </a:prstGeom>
          <a:noFill/>
        </p:spPr>
        <p:txBody>
          <a:bodyPr wrap="none" rtlCol="0">
            <a:spAutoFit/>
          </a:bodyPr>
          <a:lstStyle/>
          <a:p>
            <a:r>
              <a:rPr lang="de-DE" sz="2000" dirty="0" smtClean="0"/>
              <a:t>8.1	</a:t>
            </a:r>
            <a:r>
              <a:rPr lang="en-US" sz="2000" dirty="0"/>
              <a:t>Harmonic-Percussive Separation</a:t>
            </a:r>
          </a:p>
          <a:p>
            <a:r>
              <a:rPr lang="en-US" sz="2000" dirty="0" smtClean="0"/>
              <a:t>8.2	Melody </a:t>
            </a:r>
            <a:r>
              <a:rPr lang="en-US" sz="2000" dirty="0"/>
              <a:t>Extraction</a:t>
            </a:r>
          </a:p>
          <a:p>
            <a:r>
              <a:rPr lang="en-US" sz="2000" dirty="0" smtClean="0"/>
              <a:t>8.3	NMF-Based </a:t>
            </a:r>
            <a:r>
              <a:rPr lang="en-US" sz="2000" dirty="0"/>
              <a:t>Audio Decomposition</a:t>
            </a:r>
          </a:p>
          <a:p>
            <a:r>
              <a:rPr lang="en-US" sz="2000" dirty="0" smtClean="0"/>
              <a:t>8.4	Further </a:t>
            </a:r>
            <a:r>
              <a:rPr lang="en-US" sz="2000" dirty="0"/>
              <a:t>Notes</a:t>
            </a:r>
          </a:p>
        </p:txBody>
      </p:sp>
      <p:sp>
        <p:nvSpPr>
          <p:cNvPr id="3" name="Rectangle 2"/>
          <p:cNvSpPr/>
          <p:nvPr/>
        </p:nvSpPr>
        <p:spPr>
          <a:xfrm>
            <a:off x="561297" y="2984492"/>
            <a:ext cx="8176302" cy="2862322"/>
          </a:xfrm>
          <a:prstGeom prst="rect">
            <a:avLst/>
          </a:prstGeom>
        </p:spPr>
        <p:txBody>
          <a:bodyPr wrap="square">
            <a:spAutoFit/>
          </a:bodyPr>
          <a:lstStyle/>
          <a:p>
            <a:pPr algn="just"/>
            <a:r>
              <a:rPr lang="en-US" dirty="0"/>
              <a:t>In the final Chapter 8 on audio decomposition, we present a challenging research direction that is closely related to source separation. Within this wide research area, we consider three </a:t>
            </a:r>
            <a:r>
              <a:rPr lang="en-US" dirty="0" err="1"/>
              <a:t>subproblems</a:t>
            </a:r>
            <a:r>
              <a:rPr lang="en-US" dirty="0"/>
              <a:t>: harmonic–percussive separation, main melody extraction, and score-informed audio decomposition. Within these scenarios, we discuss a number of key techniques including instantaneous frequency estimation, fundamental frequency (F0) estimation, spectrogram inversion, and nonnegative matrix factorization (NMF). Furthermore, we encounter a number of acoustic and musical properties of audio recordings that have been introduced and discussed in previous chapters, which rounds off the book.</a:t>
            </a:r>
            <a:endParaRPr lang="de-DE" dirty="0"/>
          </a:p>
        </p:txBody>
      </p:sp>
      <p:sp>
        <p:nvSpPr>
          <p:cNvPr id="4" name="AutoShape 2" descr="AudioDeco_Teas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8" name="Picture 4" descr="AudioDeco_Tea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9517" y="1062440"/>
            <a:ext cx="2178082" cy="104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7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Preface</a:t>
            </a:r>
            <a:endParaRPr lang="de-DE" dirty="0"/>
          </a:p>
        </p:txBody>
      </p:sp>
      <p:sp>
        <p:nvSpPr>
          <p:cNvPr id="3" name="Text Placeholder 2"/>
          <p:cNvSpPr>
            <a:spLocks noGrp="1"/>
          </p:cNvSpPr>
          <p:nvPr>
            <p:ph type="body" sz="quarter" idx="10"/>
          </p:nvPr>
        </p:nvSpPr>
        <p:spPr/>
        <p:txBody>
          <a:bodyPr/>
          <a:lstStyle/>
          <a:p>
            <a:r>
              <a:rPr lang="de-DE" dirty="0" smtClean="0"/>
              <a:t>View 1</a:t>
            </a:r>
            <a:endParaRPr lang="de-DE"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62" y="1781535"/>
            <a:ext cx="8699294" cy="337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381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Preface</a:t>
            </a:r>
            <a:endParaRPr lang="de-DE" dirty="0"/>
          </a:p>
        </p:txBody>
      </p:sp>
      <p:sp>
        <p:nvSpPr>
          <p:cNvPr id="3" name="Text Placeholder 2"/>
          <p:cNvSpPr>
            <a:spLocks noGrp="1"/>
          </p:cNvSpPr>
          <p:nvPr>
            <p:ph type="body" sz="quarter" idx="10"/>
          </p:nvPr>
        </p:nvSpPr>
        <p:spPr/>
        <p:txBody>
          <a:bodyPr/>
          <a:lstStyle/>
          <a:p>
            <a:r>
              <a:rPr lang="de-DE" dirty="0" smtClean="0"/>
              <a:t>View 2</a:t>
            </a:r>
            <a:endParaRPr lang="de-DE" dirty="0"/>
          </a:p>
        </p:txBody>
      </p:sp>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80" y="1781535"/>
            <a:ext cx="8712811" cy="337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602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Preface</a:t>
            </a:r>
            <a:endParaRPr lang="de-DE" dirty="0"/>
          </a:p>
        </p:txBody>
      </p:sp>
      <p:sp>
        <p:nvSpPr>
          <p:cNvPr id="3" name="Text Placeholder 2"/>
          <p:cNvSpPr>
            <a:spLocks noGrp="1"/>
          </p:cNvSpPr>
          <p:nvPr>
            <p:ph type="body" sz="quarter" idx="10"/>
          </p:nvPr>
        </p:nvSpPr>
        <p:spPr/>
        <p:txBody>
          <a:bodyPr/>
          <a:lstStyle/>
          <a:p>
            <a:r>
              <a:rPr lang="de-DE" dirty="0" smtClean="0"/>
              <a:t>View 3</a:t>
            </a:r>
            <a:endParaRPr lang="de-DE" dirty="0"/>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56" y="1750580"/>
            <a:ext cx="8933558" cy="3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6152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Book: </a:t>
            </a:r>
            <a:r>
              <a:rPr lang="de-DE" dirty="0" err="1" smtClean="0"/>
              <a:t>Fundamentals</a:t>
            </a:r>
            <a:r>
              <a:rPr lang="de-DE" dirty="0" smtClean="0"/>
              <a:t> </a:t>
            </a:r>
            <a:r>
              <a:rPr lang="de-DE" dirty="0" err="1"/>
              <a:t>of</a:t>
            </a:r>
            <a:r>
              <a:rPr lang="de-DE" dirty="0"/>
              <a:t> Music Processing</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52" y="1347107"/>
            <a:ext cx="1747461" cy="232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614061" y="1372383"/>
            <a:ext cx="5226367" cy="1938992"/>
          </a:xfrm>
          <a:prstGeom prst="rect">
            <a:avLst/>
          </a:prstGeom>
          <a:noFill/>
        </p:spPr>
        <p:txBody>
          <a:bodyPr wrap="none" rtlCol="0">
            <a:spAutoFit/>
          </a:bodyPr>
          <a:lstStyle/>
          <a:p>
            <a:r>
              <a:rPr lang="en-US" sz="2000" dirty="0" err="1"/>
              <a:t>Meinard</a:t>
            </a:r>
            <a:r>
              <a:rPr lang="en-US" sz="2000" dirty="0"/>
              <a:t> </a:t>
            </a:r>
            <a:r>
              <a:rPr lang="en-US" sz="2000" dirty="0" smtClean="0"/>
              <a:t>Müller</a:t>
            </a:r>
            <a:endParaRPr lang="en-US" sz="2000" dirty="0"/>
          </a:p>
          <a:p>
            <a:r>
              <a:rPr lang="en-US" sz="2000" dirty="0"/>
              <a:t>Fundamentals of Music Processing</a:t>
            </a:r>
          </a:p>
          <a:p>
            <a:r>
              <a:rPr lang="en-US" sz="2000" dirty="0"/>
              <a:t>Audio, Analysis, Algorithms, </a:t>
            </a:r>
            <a:r>
              <a:rPr lang="en-US" sz="2000" dirty="0" smtClean="0"/>
              <a:t>Applications</a:t>
            </a:r>
            <a:endParaRPr lang="en-US" sz="2000" dirty="0"/>
          </a:p>
          <a:p>
            <a:r>
              <a:rPr lang="en-US" sz="2000" dirty="0"/>
              <a:t>483 p., 249 illus., 30 illus. in </a:t>
            </a:r>
            <a:r>
              <a:rPr lang="en-US" sz="2000" dirty="0" smtClean="0"/>
              <a:t>color, hardcover</a:t>
            </a:r>
            <a:endParaRPr lang="en-US" sz="2000" dirty="0"/>
          </a:p>
          <a:p>
            <a:r>
              <a:rPr lang="en-US" sz="2000" dirty="0"/>
              <a:t>ISBN: 978-3-319-21944-8</a:t>
            </a:r>
          </a:p>
          <a:p>
            <a:r>
              <a:rPr lang="en-US" sz="2000" dirty="0"/>
              <a:t>Springer, 2015</a:t>
            </a:r>
            <a:endParaRPr lang="de-DE" sz="2000" dirty="0"/>
          </a:p>
        </p:txBody>
      </p:sp>
      <p:sp>
        <p:nvSpPr>
          <p:cNvPr id="13" name="TextBox 12"/>
          <p:cNvSpPr txBox="1"/>
          <p:nvPr/>
        </p:nvSpPr>
        <p:spPr>
          <a:xfrm>
            <a:off x="3614061" y="3599577"/>
            <a:ext cx="3150478" cy="707886"/>
          </a:xfrm>
          <a:prstGeom prst="rect">
            <a:avLst/>
          </a:prstGeom>
          <a:noFill/>
        </p:spPr>
        <p:txBody>
          <a:bodyPr wrap="none" rtlCol="0">
            <a:spAutoFit/>
          </a:bodyPr>
          <a:lstStyle/>
          <a:p>
            <a:r>
              <a:rPr lang="de-DE" sz="2000" dirty="0" err="1" smtClean="0"/>
              <a:t>Accompanying</a:t>
            </a:r>
            <a:r>
              <a:rPr lang="de-DE" sz="2000" dirty="0" smtClean="0"/>
              <a:t> </a:t>
            </a:r>
            <a:r>
              <a:rPr lang="de-DE" sz="2000" dirty="0" err="1" smtClean="0"/>
              <a:t>website</a:t>
            </a:r>
            <a:r>
              <a:rPr lang="de-DE" sz="2000" dirty="0" smtClean="0"/>
              <a:t>: </a:t>
            </a:r>
          </a:p>
          <a:p>
            <a:r>
              <a:rPr lang="de-DE" sz="2000" dirty="0" smtClean="0"/>
              <a:t>www.music-processing.de</a:t>
            </a:r>
            <a:endParaRPr lang="de-DE" sz="2000" dirty="0"/>
          </a:p>
        </p:txBody>
      </p:sp>
      <p:pic>
        <p:nvPicPr>
          <p:cNvPr id="1026" name="Picture 2" descr="Z:\Private\Publications\Mueller_Book_FundamentalsMusicProcessing\Springer\Buchdruck_Cover_Endorsement\CoverFront_97833192194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552" y="1347106"/>
            <a:ext cx="2835048" cy="425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967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Preface</a:t>
            </a:r>
            <a:endParaRPr lang="de-DE" dirty="0"/>
          </a:p>
        </p:txBody>
      </p:sp>
      <p:sp>
        <p:nvSpPr>
          <p:cNvPr id="6" name="Rectangle 5"/>
          <p:cNvSpPr/>
          <p:nvPr/>
        </p:nvSpPr>
        <p:spPr>
          <a:xfrm>
            <a:off x="561297" y="1087840"/>
            <a:ext cx="8176302" cy="2862322"/>
          </a:xfrm>
          <a:prstGeom prst="rect">
            <a:avLst/>
          </a:prstGeom>
        </p:spPr>
        <p:txBody>
          <a:bodyPr wrap="square">
            <a:spAutoFit/>
          </a:bodyPr>
          <a:lstStyle/>
          <a:p>
            <a:pPr algn="just"/>
            <a:r>
              <a:rPr lang="en-US" dirty="0"/>
              <a:t>This textbook provides both profound technological knowledge and a comprehensive treatment of essential topics in music processing and music information retrieval. Including numerous examples, figures, and exercises, this book is suited for students, lecturers, and researchers working in audio engineering, computer science, multimedia, and musicology</a:t>
            </a:r>
            <a:r>
              <a:rPr lang="en-US" dirty="0" smtClean="0"/>
              <a:t>.</a:t>
            </a:r>
          </a:p>
          <a:p>
            <a:pPr algn="just"/>
            <a:endParaRPr lang="en-US" dirty="0"/>
          </a:p>
          <a:p>
            <a:pPr algn="just"/>
            <a:r>
              <a:rPr lang="en-US" dirty="0"/>
              <a:t>In the following, we give an overview of the book's content. The preface of the book contains further information on the overall structure of the book, the interconnections between the various topics and techniques, as well as suggestions on how this book may be used as a basis for different </a:t>
            </a:r>
            <a:r>
              <a:rPr lang="en-US" dirty="0" smtClean="0"/>
              <a:t>courses.</a:t>
            </a:r>
            <a:endParaRPr lang="en-US" dirty="0"/>
          </a:p>
        </p:txBody>
      </p:sp>
    </p:spTree>
    <p:extLst>
      <p:ext uri="{BB962C8B-B14F-4D97-AF65-F5344CB8AC3E}">
        <p14:creationId xmlns:p14="http://schemas.microsoft.com/office/powerpoint/2010/main" val="657114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Preface</a:t>
            </a:r>
            <a:endParaRPr lang="de-DE" dirty="0"/>
          </a:p>
        </p:txBody>
      </p:sp>
      <p:sp>
        <p:nvSpPr>
          <p:cNvPr id="6" name="Rectangle 5"/>
          <p:cNvSpPr/>
          <p:nvPr/>
        </p:nvSpPr>
        <p:spPr>
          <a:xfrm>
            <a:off x="561297" y="1087840"/>
            <a:ext cx="8176302" cy="4801314"/>
          </a:xfrm>
          <a:prstGeom prst="rect">
            <a:avLst/>
          </a:prstGeom>
        </p:spPr>
        <p:txBody>
          <a:bodyPr wrap="square">
            <a:spAutoFit/>
          </a:bodyPr>
          <a:lstStyle/>
          <a:p>
            <a:pPr algn="just"/>
            <a:r>
              <a:rPr lang="en-US" dirty="0"/>
              <a:t>This textbook consists of eight chapters. The first two chapters cover fundamental material on music representations and the Fourier transform—concepts that are required throughout the book. These two chapters make the book self-contained to a great extent. In the subsequent chapters, concrete music processing tasks serve as starting points for our investigations. Each of these chapters is organized in a similar fashion. A chapter starts with a general description of the music processing scenario at hand and integrates the topic into a wider context. Motivated by the scenario at hand, each chapter discusses important techniques and algorithms that are generally applicable to a wide range of analysis, classification, and retrieval problems. All these techniques are treated in a mathematically rigorous way. At the same time, the techniques are immediately applied to a concrete music processing task. By mixing theory and practice, the book's goal is to convey both profound technological knowledge as well as a solid understanding of music processing applications. Each of the chapters ends with a section that includes links to the research literature, hints for further reading, a list of references, and exercises. We </a:t>
            </a:r>
            <a:r>
              <a:rPr lang="en-US" dirty="0" err="1"/>
              <a:t>nove</a:t>
            </a:r>
            <a:r>
              <a:rPr lang="en-US" dirty="0"/>
              <a:t> give an overview of the individual chapters and the main topics.</a:t>
            </a:r>
          </a:p>
        </p:txBody>
      </p:sp>
    </p:spTree>
    <p:extLst>
      <p:ext uri="{BB962C8B-B14F-4D97-AF65-F5344CB8AC3E}">
        <p14:creationId xmlns:p14="http://schemas.microsoft.com/office/powerpoint/2010/main" val="2551138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Preface</a:t>
            </a:r>
            <a:endParaRPr lang="de-DE" dirty="0"/>
          </a:p>
        </p:txBody>
      </p:sp>
      <p:sp>
        <p:nvSpPr>
          <p:cNvPr id="3" name="Text Placeholder 2"/>
          <p:cNvSpPr>
            <a:spLocks noGrp="1"/>
          </p:cNvSpPr>
          <p:nvPr>
            <p:ph type="body" sz="quarter" idx="10"/>
          </p:nvPr>
        </p:nvSpPr>
        <p:spPr/>
        <p:txBody>
          <a:bodyPr/>
          <a:lstStyle/>
          <a:p>
            <a:r>
              <a:rPr lang="de-DE" dirty="0" err="1" smtClean="0"/>
              <a:t>Overview</a:t>
            </a:r>
            <a:endParaRPr lang="de-DE"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9777" y="545562"/>
            <a:ext cx="4075366" cy="5390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9582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1</a:t>
            </a:r>
            <a:r>
              <a:rPr lang="de-DE" dirty="0"/>
              <a:t>: Music </a:t>
            </a:r>
            <a:r>
              <a:rPr lang="de-DE" dirty="0" err="1"/>
              <a:t>Representations</a:t>
            </a:r>
            <a:endParaRPr lang="de-DE" dirty="0"/>
          </a:p>
        </p:txBody>
      </p:sp>
      <p:sp>
        <p:nvSpPr>
          <p:cNvPr id="14" name="TextBox 13"/>
          <p:cNvSpPr txBox="1"/>
          <p:nvPr/>
        </p:nvSpPr>
        <p:spPr>
          <a:xfrm>
            <a:off x="561297" y="1087840"/>
            <a:ext cx="4456669" cy="1323439"/>
          </a:xfrm>
          <a:prstGeom prst="rect">
            <a:avLst/>
          </a:prstGeom>
          <a:noFill/>
        </p:spPr>
        <p:txBody>
          <a:bodyPr wrap="none" rtlCol="0">
            <a:spAutoFit/>
          </a:bodyPr>
          <a:lstStyle/>
          <a:p>
            <a:r>
              <a:rPr lang="de-DE" sz="2000" dirty="0" smtClean="0"/>
              <a:t>1.1	Sheet </a:t>
            </a:r>
            <a:r>
              <a:rPr lang="de-DE" sz="2000" dirty="0"/>
              <a:t>Music </a:t>
            </a:r>
            <a:r>
              <a:rPr lang="de-DE" sz="2000" dirty="0" err="1" smtClean="0"/>
              <a:t>Representations</a:t>
            </a:r>
            <a:endParaRPr lang="de-DE" sz="2000" dirty="0" smtClean="0"/>
          </a:p>
          <a:p>
            <a:r>
              <a:rPr lang="en-US" sz="2000" dirty="0" smtClean="0"/>
              <a:t>1.2 	Symbolic </a:t>
            </a:r>
            <a:r>
              <a:rPr lang="en-US" sz="2000" dirty="0"/>
              <a:t>Representations</a:t>
            </a:r>
          </a:p>
          <a:p>
            <a:r>
              <a:rPr lang="en-US" sz="2000" dirty="0" smtClean="0"/>
              <a:t>1.3 	Audio </a:t>
            </a:r>
            <a:r>
              <a:rPr lang="en-US" sz="2000" dirty="0"/>
              <a:t>Representation</a:t>
            </a:r>
          </a:p>
          <a:p>
            <a:r>
              <a:rPr lang="en-US" sz="2000" dirty="0" smtClean="0"/>
              <a:t>1.4	Further Notes</a:t>
            </a:r>
          </a:p>
        </p:txBody>
      </p:sp>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808" y="1087840"/>
            <a:ext cx="1985768" cy="104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561297" y="2997192"/>
            <a:ext cx="8176302" cy="1754326"/>
          </a:xfrm>
          <a:prstGeom prst="rect">
            <a:avLst/>
          </a:prstGeom>
        </p:spPr>
        <p:txBody>
          <a:bodyPr wrap="square">
            <a:spAutoFit/>
          </a:bodyPr>
          <a:lstStyle/>
          <a:p>
            <a:pPr algn="just"/>
            <a:r>
              <a:rPr lang="en-US" dirty="0"/>
              <a:t>Musical information can be represented in many different ways. In Chapter 1, we consider three widely used music representations: sheet music, symbolic, and audio representations. This first chapter also introduces basic terminology that is used throughout the book. In particular, we discuss musical and acoustic properties of audio signals including aspects such as frequency, pitch, dynamics, and timbre.</a:t>
            </a:r>
            <a:endParaRPr lang="de-DE" dirty="0"/>
          </a:p>
        </p:txBody>
      </p:sp>
    </p:spTree>
    <p:extLst>
      <p:ext uri="{BB962C8B-B14F-4D97-AF65-F5344CB8AC3E}">
        <p14:creationId xmlns:p14="http://schemas.microsoft.com/office/powerpoint/2010/main" val="395190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2: </a:t>
            </a:r>
            <a:r>
              <a:rPr lang="de-DE" dirty="0"/>
              <a:t>Fourier Analysis </a:t>
            </a:r>
            <a:r>
              <a:rPr lang="de-DE" dirty="0" err="1"/>
              <a:t>of</a:t>
            </a:r>
            <a:r>
              <a:rPr lang="de-DE" dirty="0"/>
              <a:t> Signals</a:t>
            </a:r>
          </a:p>
        </p:txBody>
      </p:sp>
      <p:sp>
        <p:nvSpPr>
          <p:cNvPr id="14" name="TextBox 13"/>
          <p:cNvSpPr txBox="1"/>
          <p:nvPr/>
        </p:nvSpPr>
        <p:spPr>
          <a:xfrm>
            <a:off x="561297" y="1087840"/>
            <a:ext cx="5356403" cy="1938992"/>
          </a:xfrm>
          <a:prstGeom prst="rect">
            <a:avLst/>
          </a:prstGeom>
          <a:noFill/>
        </p:spPr>
        <p:txBody>
          <a:bodyPr wrap="none" rtlCol="0">
            <a:spAutoFit/>
          </a:bodyPr>
          <a:lstStyle/>
          <a:p>
            <a:r>
              <a:rPr lang="de-DE" sz="2000" dirty="0" smtClean="0"/>
              <a:t>2.1	</a:t>
            </a:r>
            <a:r>
              <a:rPr lang="en-US" sz="2000" dirty="0"/>
              <a:t>The Fourier Transform in a Nutshell</a:t>
            </a:r>
          </a:p>
          <a:p>
            <a:r>
              <a:rPr lang="en-US" sz="2000" dirty="0" smtClean="0"/>
              <a:t>2.2	Signals </a:t>
            </a:r>
            <a:r>
              <a:rPr lang="en-US" sz="2000" dirty="0"/>
              <a:t>and Signal Spaces</a:t>
            </a:r>
          </a:p>
          <a:p>
            <a:r>
              <a:rPr lang="en-US" sz="2000" dirty="0" smtClean="0"/>
              <a:t>2.3	Fourier </a:t>
            </a:r>
            <a:r>
              <a:rPr lang="en-US" sz="2000" dirty="0"/>
              <a:t>Transform</a:t>
            </a:r>
          </a:p>
          <a:p>
            <a:r>
              <a:rPr lang="en-US" sz="2000" dirty="0" smtClean="0"/>
              <a:t>2.4	Discrete </a:t>
            </a:r>
            <a:r>
              <a:rPr lang="en-US" sz="2000" dirty="0"/>
              <a:t>Fourier Transform (DFT)</a:t>
            </a:r>
          </a:p>
          <a:p>
            <a:r>
              <a:rPr lang="en-US" sz="2000" dirty="0" smtClean="0"/>
              <a:t>2.5	Short-Time </a:t>
            </a:r>
            <a:r>
              <a:rPr lang="en-US" sz="2000" dirty="0"/>
              <a:t>Fourier Transform (STFT)</a:t>
            </a:r>
          </a:p>
          <a:p>
            <a:r>
              <a:rPr lang="en-US" sz="2000" dirty="0" smtClean="0"/>
              <a:t>2.6	Further Notes</a:t>
            </a:r>
          </a:p>
        </p:txBody>
      </p:sp>
      <p:sp>
        <p:nvSpPr>
          <p:cNvPr id="3" name="Rectangle 2"/>
          <p:cNvSpPr/>
          <p:nvPr/>
        </p:nvSpPr>
        <p:spPr>
          <a:xfrm>
            <a:off x="561297" y="3251192"/>
            <a:ext cx="8176302" cy="2585323"/>
          </a:xfrm>
          <a:prstGeom prst="rect">
            <a:avLst/>
          </a:prstGeom>
        </p:spPr>
        <p:txBody>
          <a:bodyPr wrap="square">
            <a:spAutoFit/>
          </a:bodyPr>
          <a:lstStyle/>
          <a:p>
            <a:pPr algn="just"/>
            <a:r>
              <a:rPr lang="en-US" dirty="0"/>
              <a:t>Important technical terminology is covered in Chapter 2. In particular, we approach the Fourier transform—which is perhaps the most fundamental tool in signal processing—from various perspectives. For the reader who is more interested in the musical aspects of the book, Section 2.1 provides a summary of the most important facts on the Fourier transform. In particular, the notion of a spectrogram, which yields a time–frequency representation of an audio signal, is introduced. The remainder of the chapter treats the Fourier transform in greater mathematical depth and also includes the fast Fourier transform (FFT)—an algorithm of great beauty and high practical relevance.</a:t>
            </a:r>
            <a:endParaRPr lang="de-DE" dirty="0"/>
          </a:p>
        </p:txBody>
      </p:sp>
      <p:pic>
        <p:nvPicPr>
          <p:cNvPr id="8" name="Picture 2" descr="FourierTr_Tea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0814" y="1061606"/>
            <a:ext cx="1952762" cy="97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454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3: </a:t>
            </a:r>
            <a:r>
              <a:rPr lang="de-DE" dirty="0"/>
              <a:t>Music </a:t>
            </a:r>
            <a:r>
              <a:rPr lang="de-DE" dirty="0" err="1"/>
              <a:t>Synchronization</a:t>
            </a:r>
            <a:endParaRPr lang="de-DE" dirty="0"/>
          </a:p>
        </p:txBody>
      </p:sp>
      <p:sp>
        <p:nvSpPr>
          <p:cNvPr id="14" name="TextBox 13"/>
          <p:cNvSpPr txBox="1"/>
          <p:nvPr/>
        </p:nvSpPr>
        <p:spPr>
          <a:xfrm>
            <a:off x="561297" y="1087840"/>
            <a:ext cx="3750194" cy="1323439"/>
          </a:xfrm>
          <a:prstGeom prst="rect">
            <a:avLst/>
          </a:prstGeom>
          <a:noFill/>
        </p:spPr>
        <p:txBody>
          <a:bodyPr wrap="none" rtlCol="0">
            <a:spAutoFit/>
          </a:bodyPr>
          <a:lstStyle/>
          <a:p>
            <a:r>
              <a:rPr lang="de-DE" sz="2000" dirty="0"/>
              <a:t>3</a:t>
            </a:r>
            <a:r>
              <a:rPr lang="de-DE" sz="2000" dirty="0" smtClean="0"/>
              <a:t>.1	</a:t>
            </a:r>
            <a:r>
              <a:rPr lang="en-US" sz="2000" dirty="0"/>
              <a:t>Audio Features</a:t>
            </a:r>
          </a:p>
          <a:p>
            <a:r>
              <a:rPr lang="en-US" sz="2000" dirty="0" smtClean="0"/>
              <a:t>3.2 	Dynamic </a:t>
            </a:r>
            <a:r>
              <a:rPr lang="en-US" sz="2000" dirty="0"/>
              <a:t>Time Warping</a:t>
            </a:r>
          </a:p>
          <a:p>
            <a:r>
              <a:rPr lang="en-US" sz="2000" dirty="0" smtClean="0"/>
              <a:t>3.3	Applications</a:t>
            </a:r>
            <a:endParaRPr lang="en-US" sz="2000" dirty="0"/>
          </a:p>
          <a:p>
            <a:r>
              <a:rPr lang="en-US" sz="2000" dirty="0" smtClean="0"/>
              <a:t>3.4	Further </a:t>
            </a:r>
            <a:r>
              <a:rPr lang="en-US" sz="2000" dirty="0"/>
              <a:t>Notes</a:t>
            </a:r>
          </a:p>
        </p:txBody>
      </p:sp>
      <p:pic>
        <p:nvPicPr>
          <p:cNvPr id="7" name="Picture 2" descr="MusicSync_Tea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4685" y="1061606"/>
            <a:ext cx="1516461" cy="13496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61297" y="2984492"/>
            <a:ext cx="8176302" cy="3139321"/>
          </a:xfrm>
          <a:prstGeom prst="rect">
            <a:avLst/>
          </a:prstGeom>
        </p:spPr>
        <p:txBody>
          <a:bodyPr wrap="square">
            <a:spAutoFit/>
          </a:bodyPr>
          <a:lstStyle/>
          <a:p>
            <a:pPr algn="just"/>
            <a:r>
              <a:rPr lang="en-US" dirty="0"/>
              <a:t>As a first music processing task, we study in Chapter 3 the problem of music synchronization. The objective is to temporally align compatible representations of the same piece of music. Considering this scenario, we explain the need for musically informed audio features. In particular, we introduce the concept of </a:t>
            </a:r>
            <a:r>
              <a:rPr lang="en-US" dirty="0" err="1"/>
              <a:t>chroma</a:t>
            </a:r>
            <a:r>
              <a:rPr lang="en-US" dirty="0"/>
              <a:t>-based music features, which capture properties that are related to harmony and melody. Furthermore, we study an alignment technique known as dynamic time warping (DTW), a concept that is applicable for the analysis of general time series. For its efficient computation, we discuss an algorithm based on dynamic programming—a widely used method for solving a complex problem by breaking it down into a collection of simpler </a:t>
            </a:r>
            <a:r>
              <a:rPr lang="en-US" dirty="0" err="1"/>
              <a:t>subproblems</a:t>
            </a:r>
            <a:r>
              <a:rPr lang="en-US" dirty="0"/>
              <a:t>.</a:t>
            </a:r>
            <a:endParaRPr lang="de-DE" dirty="0"/>
          </a:p>
        </p:txBody>
      </p:sp>
    </p:spTree>
    <p:extLst>
      <p:ext uri="{BB962C8B-B14F-4D97-AF65-F5344CB8AC3E}">
        <p14:creationId xmlns:p14="http://schemas.microsoft.com/office/powerpoint/2010/main" val="87192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Chapter 4: </a:t>
            </a:r>
            <a:r>
              <a:rPr lang="de-DE" dirty="0"/>
              <a:t>Music </a:t>
            </a:r>
            <a:r>
              <a:rPr lang="de-DE" dirty="0" err="1"/>
              <a:t>Structure</a:t>
            </a:r>
            <a:r>
              <a:rPr lang="de-DE" dirty="0"/>
              <a:t> Analysis</a:t>
            </a:r>
          </a:p>
        </p:txBody>
      </p:sp>
      <p:sp>
        <p:nvSpPr>
          <p:cNvPr id="14" name="TextBox 13"/>
          <p:cNvSpPr txBox="1"/>
          <p:nvPr/>
        </p:nvSpPr>
        <p:spPr>
          <a:xfrm>
            <a:off x="561297" y="1087840"/>
            <a:ext cx="4429418" cy="1938992"/>
          </a:xfrm>
          <a:prstGeom prst="rect">
            <a:avLst/>
          </a:prstGeom>
          <a:noFill/>
        </p:spPr>
        <p:txBody>
          <a:bodyPr wrap="none" rtlCol="0">
            <a:spAutoFit/>
          </a:bodyPr>
          <a:lstStyle/>
          <a:p>
            <a:r>
              <a:rPr lang="de-DE" sz="2000" dirty="0" smtClean="0"/>
              <a:t>4.1	</a:t>
            </a:r>
            <a:r>
              <a:rPr lang="en-US" sz="2000" dirty="0"/>
              <a:t>General Principles</a:t>
            </a:r>
          </a:p>
          <a:p>
            <a:r>
              <a:rPr lang="en-US" sz="2000" dirty="0" smtClean="0"/>
              <a:t>4.2	Self-Similarity </a:t>
            </a:r>
            <a:r>
              <a:rPr lang="en-US" sz="2000" dirty="0"/>
              <a:t>Matrices</a:t>
            </a:r>
          </a:p>
          <a:p>
            <a:r>
              <a:rPr lang="en-US" sz="2000" dirty="0" smtClean="0"/>
              <a:t>4.3	Audio </a:t>
            </a:r>
            <a:r>
              <a:rPr lang="en-US" sz="2000" dirty="0" err="1"/>
              <a:t>Thumbnailing</a:t>
            </a:r>
            <a:endParaRPr lang="en-US" sz="2000" dirty="0"/>
          </a:p>
          <a:p>
            <a:r>
              <a:rPr lang="en-US" sz="2000" dirty="0" smtClean="0"/>
              <a:t>4.4	Novelty-Based </a:t>
            </a:r>
            <a:r>
              <a:rPr lang="en-US" sz="2000" dirty="0"/>
              <a:t>Segmentation</a:t>
            </a:r>
          </a:p>
          <a:p>
            <a:r>
              <a:rPr lang="en-US" sz="2000" dirty="0" smtClean="0"/>
              <a:t>4.5	Evaluation</a:t>
            </a:r>
            <a:endParaRPr lang="en-US" sz="2000" dirty="0"/>
          </a:p>
          <a:p>
            <a:r>
              <a:rPr lang="en-US" sz="2000" dirty="0" smtClean="0"/>
              <a:t>4.6	Further </a:t>
            </a:r>
            <a:r>
              <a:rPr lang="en-US" sz="2000" dirty="0"/>
              <a:t>Notes</a:t>
            </a:r>
          </a:p>
        </p:txBody>
      </p:sp>
      <p:sp>
        <p:nvSpPr>
          <p:cNvPr id="3" name="Rectangle 2"/>
          <p:cNvSpPr/>
          <p:nvPr/>
        </p:nvSpPr>
        <p:spPr>
          <a:xfrm>
            <a:off x="561297" y="3225792"/>
            <a:ext cx="8176302" cy="2585323"/>
          </a:xfrm>
          <a:prstGeom prst="rect">
            <a:avLst/>
          </a:prstGeom>
        </p:spPr>
        <p:txBody>
          <a:bodyPr wrap="square">
            <a:spAutoFit/>
          </a:bodyPr>
          <a:lstStyle/>
          <a:p>
            <a:pPr algn="just"/>
            <a:r>
              <a:rPr lang="en-US" dirty="0"/>
              <a:t>In Chapter 4, we address a central and well-researched area within MIR known as music structure analysis. Given a music recording, the objective is to identify important structural elements and to temporally segment the recording according to these elements. Within this scenario, we discuss fundamental segmentation principles based on repetitions, homogeneity, and novelty—principles that also apply to other types of multimedia beyond music. As an important technical tool, we study in detail the concept of self-similarity matrices and discuss their structural properties. Finally, we briefly touch the topic of evaluation, introducing the notions of precision, recall, and F-measure. </a:t>
            </a:r>
            <a:endParaRPr lang="de-DE" dirty="0"/>
          </a:p>
        </p:txBody>
      </p:sp>
      <p:pic>
        <p:nvPicPr>
          <p:cNvPr id="8" name="Picture 2" descr="AudioStru_Tea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875" y="1061606"/>
            <a:ext cx="1597317" cy="159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2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_Master">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1290</Words>
  <Application>Microsoft Office PowerPoint</Application>
  <PresentationFormat>On-screen Show (4:3)</PresentationFormat>
  <Paragraphs>80</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Title_Master</vt:lpstr>
      <vt:lpstr>Standarddesign</vt:lpstr>
      <vt:lpstr>Fundamentals of Music Processing</vt:lpstr>
      <vt:lpstr>Book: Fundamentals of Music Processing</vt:lpstr>
      <vt:lpstr>Preface</vt:lpstr>
      <vt:lpstr>Preface</vt:lpstr>
      <vt:lpstr>Preface</vt:lpstr>
      <vt:lpstr>Chapter 1: Music Representations</vt:lpstr>
      <vt:lpstr>Chapter 2: Fourier Analysis of Signals</vt:lpstr>
      <vt:lpstr>Chapter 3: Music Synchronization</vt:lpstr>
      <vt:lpstr>Chapter 4: Music Structure Analysis</vt:lpstr>
      <vt:lpstr>Chapter 5: Chord Recognition</vt:lpstr>
      <vt:lpstr>Chapter 6: Tempo and Beat Tracking</vt:lpstr>
      <vt:lpstr>Chapter 7: Content-Based Audio Retrieval</vt:lpstr>
      <vt:lpstr>Chapter 8: Musically Informed Audio Decomposition</vt:lpstr>
      <vt:lpstr>Preface</vt:lpstr>
      <vt:lpstr>Preface</vt:lpstr>
      <vt:lpstr>Preface</vt:lpstr>
    </vt:vector>
  </TitlesOfParts>
  <Company>Fraunhofer IIS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tro</dc:creator>
  <cp:lastModifiedBy>Meinard Müller</cp:lastModifiedBy>
  <cp:revision>246</cp:revision>
  <cp:lastPrinted>2014-01-16T14:37:49Z</cp:lastPrinted>
  <dcterms:created xsi:type="dcterms:W3CDTF">2013-07-10T07:58:44Z</dcterms:created>
  <dcterms:modified xsi:type="dcterms:W3CDTF">2015-07-17T07:57:39Z</dcterms:modified>
</cp:coreProperties>
</file>