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C2EF-01A1-F3B6-5A0D-CFB61B069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3E568-2F6B-36A7-DA12-10C11AEB7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EF89-560E-18B1-A69A-55C602E5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76BD-8451-CD9F-15BB-41516FA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F4ED-1DCE-A1D0-C167-0C557C5D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58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CD5D-9ACD-BF7B-2FDA-5C4D68C1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801A2-ABD3-4952-0AE6-F78CF6226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28D0-127A-5F1D-B7B4-A9E544B5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842B-ACC4-A091-E596-C401EDEE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0CD8-47DB-7DE8-6FF1-C1563EB4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015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25BA0-C76A-0B86-AFA1-7A0E612F4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3253C-71B4-2617-A22F-3E0862729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75CA-1D29-BFCB-58CB-FD93767E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6488-A09E-E770-4127-88D6E1BA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FC2A-B1FB-0402-0BB4-0EF8B08C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12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66FB-4323-584F-D976-246D4BA9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E405-C56F-B536-1961-66AF95E1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1C53-6960-A41C-CC9C-4C704ECE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276D-9DCF-4D16-887D-70F71E83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890C-A0B1-F377-9AD4-B9258FC8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88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822D-ACDD-8444-A203-109C315C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2E47E-8EE5-DE88-9B09-DD90BF24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FB5-A32A-B9E4-CF55-566E46F0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3910-B1A9-D10B-4066-97476405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ECDA5-6B44-45BC-498F-C1BCC739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3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CA7E-E8AF-BE90-807E-9494C134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3906-590B-BE3C-DDB1-AC20BC1AE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42CF0-32A1-AB47-499F-B1B284090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B5A2-D423-8CD0-2DEF-19BDA5B9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04CA0-5B98-0528-7A5F-1C6107D2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0A746-A4E1-E9AE-EBC7-E5CC4D34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65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BDF-073E-C03E-9202-1D28DE41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BF76-53DD-7828-D23A-AD15B20E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63B23-6A96-A906-FA3C-2D243651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C9E29-267B-45F8-54E2-64C77782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630C6-5350-7CD7-7D72-EBA9E7E31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B809-A7BD-9FE4-D6FB-E3D7BC35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CFB33-0615-3FD0-7607-9A016479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4DB14-F8B7-F468-EBC4-2E98BFF4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84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4B4D-46B7-8593-9B0E-40E88A9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08CE5-EE98-4638-F7B6-94F13122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9221E-672E-5193-4963-8AADF6E7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8C83-9F61-0109-E7B5-5AB64512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14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9DC12-3DA2-B033-AC05-3D86B2CC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BA4B-B5FB-2648-4B79-277E0A80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AA8B8-1A75-B023-8384-9A305B55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8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0FC1-D4A2-A851-A3DF-B315352C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842E-3D51-3E54-B7D9-73A57F7D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9F855-22ED-D316-90D9-3A227557C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B2B23-F788-3FC7-724E-65F911C1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B032-8C5C-0AD2-67E6-7C0F253B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CA06F-5BB1-8EE9-0E74-6272979B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1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4133-ECAB-D0E5-DD70-AD9B6D97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3EBE8-2972-7AE6-B170-EA9C50C12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EE835-4E5F-9EAA-08E5-CC6B7868E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CD391-894E-6CDB-7EAC-D9DB3147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5CA97-F923-FF03-E296-23768604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A4FF5-94A6-E0B7-556D-E4006476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55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5AC47-B329-9C5F-65EB-BB052C5F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EC58-32F2-4830-EC9E-BFF3F587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58C4-8BC4-F71E-6D95-367589222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EE14-1BA0-4227-9E7E-A40EEC7C434A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249FA-4323-A71A-DF77-B1D28C4CC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5100-D545-53BB-C003-71DE3DAA5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9C6E-D011-46D5-96E3-0DD39D4CF0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73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C1B745B-9422-6301-3B3E-A868B23F4136}"/>
              </a:ext>
            </a:extLst>
          </p:cNvPr>
          <p:cNvSpPr/>
          <p:nvPr/>
        </p:nvSpPr>
        <p:spPr>
          <a:xfrm>
            <a:off x="4774406" y="129588"/>
            <a:ext cx="2643188" cy="6000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Review Checklist</a:t>
            </a:r>
            <a:endParaRPr lang="en-SG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6443A6C-8ECA-C577-BFAD-DE05A38DEF93}"/>
              </a:ext>
            </a:extLst>
          </p:cNvPr>
          <p:cNvSpPr/>
          <p:nvPr/>
        </p:nvSpPr>
        <p:spPr>
          <a:xfrm>
            <a:off x="747114" y="1190621"/>
            <a:ext cx="1669254" cy="7620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&amp; Design</a:t>
            </a:r>
            <a:endParaRPr lang="en-SG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F26158DE-CC42-FAF3-43FE-2B4412017A04}"/>
              </a:ext>
            </a:extLst>
          </p:cNvPr>
          <p:cNvSpPr/>
          <p:nvPr/>
        </p:nvSpPr>
        <p:spPr>
          <a:xfrm>
            <a:off x="3734387" y="1190621"/>
            <a:ext cx="1669254" cy="7620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Authorization</a:t>
            </a:r>
            <a:endParaRPr lang="en-SG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3B8DCE4-6CD9-3D0F-84F5-BD4ECFB6A636}"/>
              </a:ext>
            </a:extLst>
          </p:cNvPr>
          <p:cNvSpPr/>
          <p:nvPr/>
        </p:nvSpPr>
        <p:spPr>
          <a:xfrm>
            <a:off x="6933606" y="1190620"/>
            <a:ext cx="1669254" cy="76200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endParaRPr lang="en-SG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E5F582E-B902-C778-47E4-DB3ED850238E}"/>
              </a:ext>
            </a:extLst>
          </p:cNvPr>
          <p:cNvSpPr/>
          <p:nvPr/>
        </p:nvSpPr>
        <p:spPr>
          <a:xfrm>
            <a:off x="3755443" y="4348152"/>
            <a:ext cx="1669255" cy="762001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Handling</a:t>
            </a:r>
            <a:endParaRPr lang="en-SG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76A3B4CA-FFD4-8193-4958-1DBAF43ED72D}"/>
              </a:ext>
            </a:extLst>
          </p:cNvPr>
          <p:cNvSpPr/>
          <p:nvPr/>
        </p:nvSpPr>
        <p:spPr>
          <a:xfrm>
            <a:off x="9933254" y="4348154"/>
            <a:ext cx="1669255" cy="76200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&amp; Auditing</a:t>
            </a:r>
            <a:endParaRPr lang="en-SG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3BD84A4-8E50-654A-2CAE-32829712D7FC}"/>
              </a:ext>
            </a:extLst>
          </p:cNvPr>
          <p:cNvSpPr/>
          <p:nvPr/>
        </p:nvSpPr>
        <p:spPr>
          <a:xfrm>
            <a:off x="747113" y="4348153"/>
            <a:ext cx="1669255" cy="762001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  <a:endParaRPr lang="en-SG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4B27442-ADA5-AD54-2A7D-5D47BE028314}"/>
              </a:ext>
            </a:extLst>
          </p:cNvPr>
          <p:cNvSpPr/>
          <p:nvPr/>
        </p:nvSpPr>
        <p:spPr>
          <a:xfrm>
            <a:off x="9938739" y="1190620"/>
            <a:ext cx="1669255" cy="76200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Management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94AFAB-3225-6CC3-D438-6BCFF1E57640}"/>
              </a:ext>
            </a:extLst>
          </p:cNvPr>
          <p:cNvSpPr txBox="1"/>
          <p:nvPr/>
        </p:nvSpPr>
        <p:spPr>
          <a:xfrm>
            <a:off x="163110" y="2165204"/>
            <a:ext cx="2703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logic &amp; data flow clear?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the program fail gracefully?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there both client and server-side controls?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business validation applied and reviewed?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domain-specific flaws considered?</a:t>
            </a: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13E09-6FF6-EACC-B1E9-C4C627B12A56}"/>
              </a:ext>
            </a:extLst>
          </p:cNvPr>
          <p:cNvSpPr txBox="1"/>
          <p:nvPr/>
        </p:nvSpPr>
        <p:spPr>
          <a:xfrm>
            <a:off x="3150381" y="2165204"/>
            <a:ext cx="2837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authorization checked for each request?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authorization checks granular?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access to pages &amp; data denied by default?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there clear roles for authorization?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25A2A-0A14-E8B2-1B09-2232A56C472F}"/>
              </a:ext>
            </a:extLst>
          </p:cNvPr>
          <p:cNvSpPr txBox="1"/>
          <p:nvPr/>
        </p:nvSpPr>
        <p:spPr>
          <a:xfrm>
            <a:off x="6305550" y="2165204"/>
            <a:ext cx="2925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failure messages for invalid usernames/passwords NOT leak information?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password requirements (length/complexity) appropriate?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invalid login attempts handled with lockouts &amp; rate limits?</a:t>
            </a:r>
            <a:endParaRPr lang="en-SG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A14A8-C8CA-CFC4-934F-A2F946105483}"/>
              </a:ext>
            </a:extLst>
          </p:cNvPr>
          <p:cNvSpPr txBox="1"/>
          <p:nvPr/>
        </p:nvSpPr>
        <p:spPr>
          <a:xfrm>
            <a:off x="9553575" y="2175771"/>
            <a:ext cx="2638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session cookies expire in a reasonably short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session data validated?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session storage secure?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session limits (e.g. inactivity timeout) enforced?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logouts invalidating the session?</a:t>
            </a:r>
            <a:endParaRPr lang="en-SG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82C84-0FEB-47FC-EF31-B85870096D8C}"/>
              </a:ext>
            </a:extLst>
          </p:cNvPr>
          <p:cNvSpPr txBox="1"/>
          <p:nvPr/>
        </p:nvSpPr>
        <p:spPr>
          <a:xfrm>
            <a:off x="193518" y="5175468"/>
            <a:ext cx="28418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hashing, salts and encryption used for storing passwords &amp; usernames?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data transmitted over secure connection?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least privilege principle enforced?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AA401-7A3C-010C-9F4D-1FF186982C4B}"/>
              </a:ext>
            </a:extLst>
          </p:cNvPr>
          <p:cNvSpPr txBox="1"/>
          <p:nvPr/>
        </p:nvSpPr>
        <p:spPr>
          <a:xfrm>
            <a:off x="3176468" y="5156037"/>
            <a:ext cx="3066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all methods have appropriate exceptions?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error messages leak information?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resources released &amp; transactions rolled back upon errors?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F898A-D5E4-EE9D-3F1E-0B6DEE1D499C}"/>
              </a:ext>
            </a:extLst>
          </p:cNvPr>
          <p:cNvSpPr txBox="1"/>
          <p:nvPr/>
        </p:nvSpPr>
        <p:spPr>
          <a:xfrm>
            <a:off x="9349248" y="5175468"/>
            <a:ext cx="2837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sensitive information (e.g. passwords) NOT logged?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unusual activities (e.g. multiple login attempts from suspicious IPs) logged?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 logs have enough detail to reconstruct events for audits?</a:t>
            </a:r>
            <a:endParaRPr lang="en-SG" sz="14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742087F-6720-C876-F704-D22E2403D1F1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1581742" y="429625"/>
            <a:ext cx="3192665" cy="760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0DFC7E7-5033-AFD7-31C4-CA3B4020668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102028" y="196649"/>
            <a:ext cx="460958" cy="1526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68CB427-54ED-944D-2558-F33EBBF23DC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01638" y="124024"/>
            <a:ext cx="460957" cy="1672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84E0FCE-7D1B-D6FD-9024-275C640AAF7A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7417594" y="429626"/>
            <a:ext cx="3355773" cy="760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2A372FF-E90F-FC75-5814-D2BAAA12B54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417594" y="429626"/>
            <a:ext cx="2515660" cy="4299529"/>
          </a:xfrm>
          <a:prstGeom prst="bentConnector3">
            <a:avLst>
              <a:gd name="adj1" fmla="val 74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3FE7D7-215C-4DF3-B65F-72BF4067B2F7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rot="10800000" flipV="1">
            <a:off x="2416368" y="429626"/>
            <a:ext cx="2358038" cy="4299528"/>
          </a:xfrm>
          <a:prstGeom prst="bentConnector3">
            <a:avLst>
              <a:gd name="adj1" fmla="val 79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5C522E-D8C9-4053-9F28-EA1DC60F26A3}"/>
              </a:ext>
            </a:extLst>
          </p:cNvPr>
          <p:cNvCxnSpPr>
            <a:cxnSpLocks/>
          </p:cNvCxnSpPr>
          <p:nvPr/>
        </p:nvCxnSpPr>
        <p:spPr>
          <a:xfrm rot="5400000">
            <a:off x="3533792" y="1814818"/>
            <a:ext cx="3618489" cy="1505929"/>
          </a:xfrm>
          <a:prstGeom prst="bentConnector3">
            <a:avLst>
              <a:gd name="adj1" fmla="val 89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E56A4FCF-255B-4D35-A7FA-EE86F8B8CB90}"/>
              </a:ext>
            </a:extLst>
          </p:cNvPr>
          <p:cNvSpPr/>
          <p:nvPr/>
        </p:nvSpPr>
        <p:spPr>
          <a:xfrm>
            <a:off x="6936178" y="4348152"/>
            <a:ext cx="1669255" cy="76200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Injection Attack</a:t>
            </a:r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8D011-EB88-4E99-AB9E-C0D4B799DBDE}"/>
              </a:ext>
            </a:extLst>
          </p:cNvPr>
          <p:cNvSpPr txBox="1"/>
          <p:nvPr/>
        </p:nvSpPr>
        <p:spPr>
          <a:xfrm>
            <a:off x="6384015" y="5175468"/>
            <a:ext cx="28469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the size and data type of inputs checked and enforced?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Is the length of input checked to conform to expected length?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 multiple layers of validation used? (e.g. not just client-side validation)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E118C91-AD6B-4304-93EE-C33E72597C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4159" y="1730379"/>
            <a:ext cx="3618489" cy="1674806"/>
          </a:xfrm>
          <a:prstGeom prst="bentConnector3">
            <a:avLst>
              <a:gd name="adj1" fmla="val 89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6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285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Xian CHAI (GOVTECH)</dc:creator>
  <cp:lastModifiedBy>Li Xian CHAI (GOVTECH)</cp:lastModifiedBy>
  <cp:revision>11</cp:revision>
  <dcterms:created xsi:type="dcterms:W3CDTF">2023-07-18T03:29:01Z</dcterms:created>
  <dcterms:modified xsi:type="dcterms:W3CDTF">2023-09-26T02:38:30Z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aa7e78-45b1-4890-b8a3-003d1d728a3e_Enabled">
    <vt:lpwstr>true</vt:lpwstr>
  </property>
  <property fmtid="{D5CDD505-2E9C-101B-9397-08002B2CF9AE}" pid="3" name="MSIP_Label_4aaa7e78-45b1-4890-b8a3-003d1d728a3e_SetDate">
    <vt:lpwstr>2023-09-26T02:38:22Z</vt:lpwstr>
  </property>
  <property fmtid="{D5CDD505-2E9C-101B-9397-08002B2CF9AE}" pid="4" name="MSIP_Label_4aaa7e78-45b1-4890-b8a3-003d1d728a3e_Method">
    <vt:lpwstr>Privileged</vt:lpwstr>
  </property>
  <property fmtid="{D5CDD505-2E9C-101B-9397-08002B2CF9AE}" pid="5" name="MSIP_Label_4aaa7e78-45b1-4890-b8a3-003d1d728a3e_Name">
    <vt:lpwstr>Non Sensitive</vt:lpwstr>
  </property>
  <property fmtid="{D5CDD505-2E9C-101B-9397-08002B2CF9AE}" pid="6" name="MSIP_Label_4aaa7e78-45b1-4890-b8a3-003d1d728a3e_SiteId">
    <vt:lpwstr>0b11c524-9a1c-4e1b-84cb-6336aefc2243</vt:lpwstr>
  </property>
  <property fmtid="{D5CDD505-2E9C-101B-9397-08002B2CF9AE}" pid="7" name="MSIP_Label_4aaa7e78-45b1-4890-b8a3-003d1d728a3e_ActionId">
    <vt:lpwstr>a9fc5e16-cba1-4592-8baa-8045df8654dd</vt:lpwstr>
  </property>
  <property fmtid="{D5CDD505-2E9C-101B-9397-08002B2CF9AE}" pid="8" name="MSIP_Label_4aaa7e78-45b1-4890-b8a3-003d1d728a3e_ContentBits">
    <vt:lpwstr>0</vt:lpwstr>
  </property>
</Properties>
</file>