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7" r:id="rId3"/>
    <p:sldId id="258" r:id="rId4"/>
    <p:sldId id="271" r:id="rId5"/>
    <p:sldId id="272" r:id="rId6"/>
    <p:sldId id="259" r:id="rId7"/>
    <p:sldId id="261" r:id="rId8"/>
    <p:sldId id="268" r:id="rId9"/>
    <p:sldId id="270" r:id="rId10"/>
    <p:sldId id="269" r:id="rId11"/>
    <p:sldId id="262" r:id="rId12"/>
    <p:sldId id="260" r:id="rId13"/>
    <p:sldId id="265" r:id="rId14"/>
    <p:sldId id="266" r:id="rId15"/>
    <p:sldId id="274" r:id="rId16"/>
    <p:sldId id="275" r:id="rId17"/>
    <p:sldId id="263" r:id="rId18"/>
    <p:sldId id="256" r:id="rId19"/>
    <p:sldId id="26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29" autoAdjust="0"/>
  </p:normalViewPr>
  <p:slideViewPr>
    <p:cSldViewPr snapToGrid="0">
      <p:cViewPr varScale="1">
        <p:scale>
          <a:sx n="97" d="100"/>
          <a:sy n="97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13F56-B31F-4425-864F-7474D9385D5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4A78-5518-42C1-8C3A-CFF8F79D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Cumming and Zhang,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C4A78-5518-42C1-8C3A-CFF8F79D65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https://deliverypdf.ssrn.com/delivery.php?ID=868103003064113116125098064075096092048007037010053025100074085005030121088003017112095073066067079075095036079089087094111001084097011091109010086117125023083091116098017004084103004026029&amp;EXT=pdf&amp;INDEX=TRUE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C4A78-5518-42C1-8C3A-CFF8F79D65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E8F3-E05C-E5C4-DDB9-D0098B8B3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EA9C7-C6E7-A3FF-21EB-504DFBA66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5B00-D5BC-7F3D-0D08-961AD799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B534-FE16-B1B0-A5AB-0A11522B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416A7-6962-390C-98E0-53D76FA3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111F-0516-D11C-A460-2CF4B31D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4361-C62E-B4EF-D44B-014298F7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96E8-25FC-3DE6-0EF6-8570BBB7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406F-C536-B2D9-99ED-08996611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2FCA-1982-AC8C-4616-2F383C41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EC23E-3F8A-D6D7-9A6A-5F914729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C9B6-EDCD-A9FF-8B91-C21EBD36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CD42-1F97-33D9-3738-6E5BA37D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FDA5-2F11-E292-C875-ED49CA18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D810-E84E-0BE1-0804-8D13BA5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A364-85D5-D9AC-C8D0-63248A10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AB19-35B2-8BCE-C8FA-C9BD3479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8544-FA51-F68B-51C2-A3F7EFE8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4190-F6DD-B65A-1120-EB01A2E8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95D7E-5D33-23AB-7765-84892550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012C-5BC0-95D1-E99C-6981AC1C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527D-6F07-1995-8EBA-1B3539C1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15A6-4A57-C4E5-C4CC-5E55F071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88FD-0C61-DCDB-250E-AFD58BA1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9363-B92F-0F05-E763-A82E24F2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822A-62AB-C148-943B-EDBE6EAC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FD57-8BEF-1CB3-C50A-623E833DA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428EA-79DF-FACC-B694-FB490C87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F08AC-C0F7-460F-2352-7EA18438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2925-D119-629A-B0CF-7AFA10E6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910D5-D17F-292B-76F1-40CDC1DB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0915-7A15-55CE-F8B1-79C6EEC8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3ECE4-7EA6-4DB9-D705-2040B583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AC8B6-8E2A-F1CD-1083-F89A00D5A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CB2AD-3EBB-46AC-3AAC-8CC11096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EA4D6-FE98-58AD-EE1D-282D0BE74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1CEF5-9D26-64A1-BC59-01A992A1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25780-EE86-7F39-0B01-9A6A4EFD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8B25E-5DD6-56D1-E9DC-D4EB92F2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422E-D5B0-6CCD-CDCD-62E36D79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86350-C564-9DF3-2FD9-732D2B5B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C7698-531E-1171-9CF4-41A3B2E6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F4B81-6689-FF5D-842C-82FAF5F1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7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11AF3-8DA9-9E34-99A4-C4579907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6A73F-93B9-4496-41DE-8600B38B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C3C-08BE-21FE-1949-26948531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898F-3E25-56FA-2E3A-99A72496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BDA6-D468-A325-1808-1B8AA68E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C699F-DFFC-EB70-2842-1B5CAB2A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4DCB2-D382-26E6-F9DA-603FEC81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7B422-DE75-C544-060F-F59277A7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B3BAD-7598-F3B0-6A02-04371E7B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2CE1-B09A-D24E-281B-A641C475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17F8F-7E1B-F718-F27D-CE9C1D103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F97B2-816F-5D21-44ED-2B614A059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6EFB3-13CD-50F6-C373-7D12CE11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2C8D-28B5-3C89-6E4D-BE9329C9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C75B-BCA8-5B63-FE15-BBCB98E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D9CB2-38C2-2C22-8EC9-EADE7328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0115-6C4A-F02C-2496-458C733A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434D-9611-2F63-FFF2-591E0389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2F62-806E-4F4F-8A60-4874E03D13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FA54A-BFA3-D0E1-3B7F-84D0D155B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CED4-A36A-020C-4620-77040FB4A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9CAB-BB04-4C01-A893-EDEFDB3F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an in this almost 20-year-old picture is world's richest businessman now,  read and be inspired - Technology News">
            <a:extLst>
              <a:ext uri="{FF2B5EF4-FFF2-40B4-BE49-F238E27FC236}">
                <a16:creationId xmlns:a16="http://schemas.microsoft.com/office/drawing/2014/main" id="{F2F0C17E-A26E-4CE1-12E3-F89EB87EB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7563"/>
            <a:ext cx="7232650" cy="4025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9AB70-B87E-3670-B164-4ECDC2373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0" y="2087563"/>
            <a:ext cx="3211513" cy="402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7B0C2-F069-E6E5-7761-4016D799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From Business Idea to Company</a:t>
            </a:r>
            <a:br>
              <a:rPr lang="en-US" dirty="0"/>
            </a:br>
            <a:r>
              <a:rPr lang="en-US" dirty="0"/>
              <a:t>Chapters 14-16</a:t>
            </a:r>
          </a:p>
        </p:txBody>
      </p:sp>
    </p:spTree>
    <p:extLst>
      <p:ext uri="{BB962C8B-B14F-4D97-AF65-F5344CB8AC3E}">
        <p14:creationId xmlns:p14="http://schemas.microsoft.com/office/powerpoint/2010/main" val="2157016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2D62-DEF0-3EC6-977E-8E3E43D6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is difficult!!!</a:t>
            </a:r>
            <a:br>
              <a:rPr lang="en-US" dirty="0"/>
            </a:br>
            <a:r>
              <a:rPr lang="en-US" dirty="0"/>
              <a:t>Underpricing..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12F5-F799-A373-A188-47A69CDC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Good for investment bank: Easy to sell all shares</a:t>
            </a:r>
          </a:p>
          <a:p>
            <a:pPr lvl="1"/>
            <a:r>
              <a:rPr lang="en-US" dirty="0"/>
              <a:t>Good for insiders: Gain money</a:t>
            </a:r>
          </a:p>
          <a:p>
            <a:pPr lvl="2"/>
            <a:r>
              <a:rPr lang="en-US" dirty="0"/>
              <a:t>But: “Left money on table”</a:t>
            </a:r>
          </a:p>
          <a:p>
            <a:pPr lvl="1"/>
            <a:r>
              <a:rPr lang="en-US" dirty="0"/>
              <a:t>Difficult to price a firm! Underpricing worse with high info-asymmetry</a:t>
            </a:r>
          </a:p>
          <a:p>
            <a:pPr lvl="1"/>
            <a:r>
              <a:rPr lang="en-US" dirty="0"/>
              <a:t>Reward for insider information</a:t>
            </a:r>
          </a:p>
          <a:p>
            <a:pPr lvl="1"/>
            <a:r>
              <a:rPr lang="en-US" dirty="0"/>
              <a:t>Winner’s curse</a:t>
            </a:r>
          </a:p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1892621-6C78-2D20-7019-A01D628AC2E6}"/>
              </a:ext>
            </a:extLst>
          </p:cNvPr>
          <p:cNvSpPr/>
          <p:nvPr/>
        </p:nvSpPr>
        <p:spPr>
          <a:xfrm>
            <a:off x="10382862" y="5272549"/>
            <a:ext cx="1671485" cy="15854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96F4-DCD0-2AFD-E7CE-5EDE99B5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6A40-EC1A-5DCF-9EFE-66A16712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4541"/>
            <a:ext cx="10515600" cy="41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Doidge, Karolyi, </a:t>
            </a:r>
            <a:r>
              <a:rPr lang="en-US" sz="1100" dirty="0" err="1"/>
              <a:t>Stulz</a:t>
            </a:r>
            <a:r>
              <a:rPr lang="en-US" sz="1100" dirty="0"/>
              <a:t> (2015)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B659E-9F2C-384F-23FC-F8AF61A7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116121"/>
            <a:ext cx="9772747" cy="59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6DE8-D3F0-4586-D8CF-202D0536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raising capital: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29DE-C102-989F-3901-4DC8B23F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Debt (“leverage”)</a:t>
            </a:r>
          </a:p>
          <a:p>
            <a:pPr lvl="1"/>
            <a:r>
              <a:rPr lang="en-US" dirty="0"/>
              <a:t>Loans</a:t>
            </a:r>
          </a:p>
          <a:p>
            <a:pPr lvl="1"/>
            <a:r>
              <a:rPr lang="en-US" dirty="0"/>
              <a:t>Bonds</a:t>
            </a:r>
          </a:p>
          <a:p>
            <a:pPr lvl="1"/>
            <a:r>
              <a:rPr lang="en-US" dirty="0"/>
              <a:t>You have to pay the money back + interest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Equity (Stocks)</a:t>
            </a:r>
          </a:p>
          <a:p>
            <a:pPr lvl="1"/>
            <a:r>
              <a:rPr lang="en-US" dirty="0"/>
              <a:t>Think “selling a piece of your company”</a:t>
            </a:r>
          </a:p>
          <a:p>
            <a:pPr lvl="1"/>
            <a:r>
              <a:rPr lang="en-US" dirty="0"/>
              <a:t>Shareholders / Stockholders</a:t>
            </a:r>
            <a:br>
              <a:rPr lang="en-US" dirty="0"/>
            </a:br>
            <a:r>
              <a:rPr lang="en-US" dirty="0"/>
              <a:t>	NOT </a:t>
            </a:r>
            <a:r>
              <a:rPr lang="en-US" b="1" dirty="0"/>
              <a:t>stake</a:t>
            </a:r>
            <a:r>
              <a:rPr lang="en-US" dirty="0"/>
              <a:t>holders</a:t>
            </a:r>
            <a:br>
              <a:rPr lang="en-US" dirty="0"/>
            </a:br>
            <a:r>
              <a:rPr lang="en-US" dirty="0"/>
              <a:t>OWN parts of the company</a:t>
            </a:r>
          </a:p>
          <a:p>
            <a:pPr lvl="1"/>
            <a:r>
              <a:rPr lang="en-US" dirty="0"/>
              <a:t>Only get money if any is left (dividends, buybacks)</a:t>
            </a:r>
          </a:p>
          <a:p>
            <a:pPr lvl="1"/>
            <a:r>
              <a:rPr lang="en-US" dirty="0"/>
              <a:t>Last in line to get paid when firm goes bankrupt (“residual claims”)</a:t>
            </a:r>
          </a:p>
          <a:p>
            <a:pPr lvl="2"/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68CCE73-2EDC-035B-9E86-7EBE591FE0BB}"/>
              </a:ext>
            </a:extLst>
          </p:cNvPr>
          <p:cNvSpPr/>
          <p:nvPr/>
        </p:nvSpPr>
        <p:spPr>
          <a:xfrm>
            <a:off x="8101780" y="1347019"/>
            <a:ext cx="3333136" cy="322498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326A-864E-8CBB-93DA-662FA034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E13A-8F03-1A11-A03E-D53C08F6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debt vs. how much equity you choose does not matter!</a:t>
            </a:r>
          </a:p>
          <a:p>
            <a:r>
              <a:rPr lang="en-US" dirty="0"/>
              <a:t>Modigliani and Miller (Nobel Prize)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BC878887-A98B-3822-E789-6E7F469E9F23}"/>
              </a:ext>
            </a:extLst>
          </p:cNvPr>
          <p:cNvSpPr/>
          <p:nvPr/>
        </p:nvSpPr>
        <p:spPr>
          <a:xfrm>
            <a:off x="9134166" y="3429000"/>
            <a:ext cx="1671485" cy="15854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E2A8-E8BA-8225-F39B-F067823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2A2F-175E-248D-E8E7-8CFD52DD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Debt has a tax advantage</a:t>
            </a:r>
          </a:p>
          <a:p>
            <a:r>
              <a:rPr lang="en-US" dirty="0"/>
              <a:t>Bankruptcy costs</a:t>
            </a:r>
          </a:p>
          <a:p>
            <a:pPr lvl="1"/>
            <a:r>
              <a:rPr lang="en-US" dirty="0"/>
              <a:t>Direct</a:t>
            </a:r>
          </a:p>
          <a:p>
            <a:pPr lvl="1"/>
            <a:r>
              <a:rPr lang="en-US" dirty="0"/>
              <a:t>Indirect</a:t>
            </a:r>
          </a:p>
          <a:p>
            <a:pPr lvl="1"/>
            <a:endParaRPr lang="en-US" dirty="0"/>
          </a:p>
          <a:p>
            <a:r>
              <a:rPr lang="en-US" dirty="0"/>
              <a:t>Optimal capital structure:</a:t>
            </a:r>
          </a:p>
          <a:p>
            <a:pPr lvl="1"/>
            <a:r>
              <a:rPr lang="en-US" dirty="0"/>
              <a:t>Maximize tax advantage while minimizing your probability of financial distress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BEFB0686-5D18-19DB-B347-98F3E34E86F9}"/>
              </a:ext>
            </a:extLst>
          </p:cNvPr>
          <p:cNvSpPr/>
          <p:nvPr/>
        </p:nvSpPr>
        <p:spPr>
          <a:xfrm>
            <a:off x="10402528" y="235180"/>
            <a:ext cx="1671485" cy="15854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1E1E-7936-F550-0BA3-2B5A1A75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004A-E3CB-7C21-2A24-82E831CB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Issuing Equity:</a:t>
            </a:r>
          </a:p>
          <a:p>
            <a:pPr lvl="1"/>
            <a:r>
              <a:rPr lang="en-US" dirty="0"/>
              <a:t>Signals to the market that shares are </a:t>
            </a:r>
            <a:r>
              <a:rPr lang="en-US" b="1" dirty="0" err="1"/>
              <a:t>OVER</a:t>
            </a:r>
            <a:r>
              <a:rPr lang="en-US" dirty="0" err="1"/>
              <a:t>priced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Decreases share price</a:t>
            </a:r>
          </a:p>
        </p:txBody>
      </p:sp>
    </p:spTree>
    <p:extLst>
      <p:ext uri="{BB962C8B-B14F-4D97-AF65-F5344CB8AC3E}">
        <p14:creationId xmlns:p14="http://schemas.microsoft.com/office/powerpoint/2010/main" val="23357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9A8807-84A9-A335-37E0-18D328CD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528637"/>
            <a:ext cx="120777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2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5B5B-472B-DCFD-326F-6971877A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8955"/>
            <a:ext cx="10515600" cy="3080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Graham, Leary, Roberts (2013)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8D03B-8F2F-0234-138F-AA13FFAD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15" y="835025"/>
            <a:ext cx="80423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BCF12-882F-7B0B-1A96-F34DFF998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51" b="37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5B3A8-B182-78E0-E75F-4F0B23704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The wacc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7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A6F6-BE12-7939-065B-C233BDC5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8DB5-13AB-9C6D-9B05-39C1E89E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668" cy="4351338"/>
          </a:xfrm>
        </p:spPr>
        <p:txBody>
          <a:bodyPr/>
          <a:lstStyle/>
          <a:p>
            <a:r>
              <a:rPr lang="en-US" dirty="0"/>
              <a:t>Is a weighted average</a:t>
            </a:r>
          </a:p>
          <a:p>
            <a:r>
              <a:rPr lang="en-US" dirty="0"/>
              <a:t>Takes the tax benefit of debt into account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Wacc</a:t>
            </a:r>
            <a:r>
              <a:rPr lang="en-US" dirty="0"/>
              <a:t> = weight(debt)*cost(debt)*(1-tax rate) + weight(equity)*cost(equity)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4811235E-5A23-0405-709A-1002A095D6DE}"/>
              </a:ext>
            </a:extLst>
          </p:cNvPr>
          <p:cNvSpPr/>
          <p:nvPr/>
        </p:nvSpPr>
        <p:spPr>
          <a:xfrm>
            <a:off x="10156721" y="365125"/>
            <a:ext cx="1671485" cy="15854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22DA-F74F-9B22-57B6-1B0AB9CE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an idea, but limited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0A12-4721-F0E3-06F1-CE0C1CEE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Capital Rationing: </a:t>
            </a:r>
            <a:r>
              <a:rPr lang="en-US" dirty="0"/>
              <a:t>A firm has positive NPV projects but cannot find the necessary financing</a:t>
            </a:r>
          </a:p>
          <a:p>
            <a:pPr marL="0" indent="0">
              <a:buNone/>
            </a:pPr>
            <a:r>
              <a:rPr lang="en-US" b="1" dirty="0"/>
              <a:t>Soft Rationing: </a:t>
            </a:r>
            <a:r>
              <a:rPr lang="en-US" dirty="0"/>
              <a:t>Different units in a business are allocated a certain amount of financing </a:t>
            </a:r>
          </a:p>
          <a:p>
            <a:pPr marL="0" indent="0">
              <a:buNone/>
            </a:pPr>
            <a:r>
              <a:rPr lang="en-US" b="1" dirty="0"/>
              <a:t>Hard rationing: </a:t>
            </a:r>
            <a:r>
              <a:rPr lang="en-US" dirty="0"/>
              <a:t>A business cannot raise financing for a project under any circumstances</a:t>
            </a:r>
            <a:endParaRPr lang="en-US" b="1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9CFB415B-DB02-1165-95F7-4DB3547237AF}"/>
              </a:ext>
            </a:extLst>
          </p:cNvPr>
          <p:cNvSpPr/>
          <p:nvPr/>
        </p:nvSpPr>
        <p:spPr>
          <a:xfrm>
            <a:off x="10323869" y="5129981"/>
            <a:ext cx="1671485" cy="15854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622F-0B02-6A27-94F5-975BFC74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wacc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48FD-5B16-3C73-FD21-BF0CCA93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Wacc</a:t>
            </a:r>
            <a:r>
              <a:rPr lang="en-US" dirty="0"/>
              <a:t> can be used as a discount rate in the NPV calculation</a:t>
            </a:r>
          </a:p>
          <a:p>
            <a:pPr lvl="1"/>
            <a:r>
              <a:rPr lang="en-US" dirty="0"/>
              <a:t>THINK THROUGH THIS: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wacc</a:t>
            </a:r>
            <a:r>
              <a:rPr lang="en-US" dirty="0"/>
              <a:t> is higher, what does this mean for NPV?</a:t>
            </a:r>
          </a:p>
          <a:p>
            <a:pPr lvl="2"/>
            <a:r>
              <a:rPr lang="en-US" dirty="0"/>
              <a:t>If tax rate is higher (lower), what does that mean for </a:t>
            </a:r>
            <a:r>
              <a:rPr lang="en-US" dirty="0" err="1"/>
              <a:t>wacc</a:t>
            </a:r>
            <a:r>
              <a:rPr lang="en-US" dirty="0"/>
              <a:t>?</a:t>
            </a:r>
          </a:p>
          <a:p>
            <a:pPr lvl="3"/>
            <a:r>
              <a:rPr lang="en-US" dirty="0"/>
              <a:t>What does that mean for NPV?</a:t>
            </a:r>
          </a:p>
          <a:p>
            <a:r>
              <a:rPr lang="en-US" dirty="0" err="1"/>
              <a:t>Wacc</a:t>
            </a:r>
            <a:r>
              <a:rPr lang="en-US" dirty="0"/>
              <a:t> can be used as a discount rate when valuing companies</a:t>
            </a:r>
          </a:p>
          <a:p>
            <a:pPr lvl="1"/>
            <a:r>
              <a:rPr lang="en-US" dirty="0"/>
              <a:t>More on this later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DC849B0-F987-4645-C055-8EF32BEE3E98}"/>
              </a:ext>
            </a:extLst>
          </p:cNvPr>
          <p:cNvSpPr/>
          <p:nvPr/>
        </p:nvSpPr>
        <p:spPr>
          <a:xfrm>
            <a:off x="10518057" y="5272549"/>
            <a:ext cx="1671485" cy="15854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879B-8A57-3027-3E9A-4686ABF0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get money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0549-3ACF-E865-67FC-D7BF0459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own savings</a:t>
            </a:r>
          </a:p>
          <a:p>
            <a:r>
              <a:rPr lang="en-US" dirty="0"/>
              <a:t>Angel investors</a:t>
            </a:r>
          </a:p>
          <a:p>
            <a:pPr lvl="1"/>
            <a:r>
              <a:rPr lang="en-US" dirty="0"/>
              <a:t>Often friends, family</a:t>
            </a:r>
          </a:p>
          <a:p>
            <a:pPr lvl="1"/>
            <a:r>
              <a:rPr lang="en-US" dirty="0"/>
              <a:t>Use their own money</a:t>
            </a:r>
          </a:p>
          <a:p>
            <a:pPr lvl="1"/>
            <a:r>
              <a:rPr lang="en-US" dirty="0"/>
              <a:t>May lend money (debt) or “buy in” (equity)</a:t>
            </a:r>
          </a:p>
          <a:p>
            <a:r>
              <a:rPr lang="en-US" dirty="0"/>
              <a:t>Venture Capitalists (think “Shark Tank”) </a:t>
            </a:r>
            <a:r>
              <a:rPr lang="en-US" dirty="0">
                <a:sym typeface="Wingdings" panose="05000000000000000000" pitchFamily="2" charset="2"/>
              </a:rPr>
              <a:t> equity</a:t>
            </a:r>
            <a:endParaRPr lang="en-US" dirty="0"/>
          </a:p>
          <a:p>
            <a:r>
              <a:rPr lang="en-US" dirty="0"/>
              <a:t>Private Equity </a:t>
            </a:r>
            <a:r>
              <a:rPr lang="en-US" dirty="0">
                <a:sym typeface="Wingdings" panose="05000000000000000000" pitchFamily="2" charset="2"/>
              </a:rPr>
              <a:t> equity</a:t>
            </a:r>
          </a:p>
          <a:p>
            <a:r>
              <a:rPr lang="en-US" dirty="0">
                <a:sym typeface="Wingdings" panose="05000000000000000000" pitchFamily="2" charset="2"/>
              </a:rPr>
              <a:t>Banks: Loans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FF46151-5965-AB07-E805-5DA03DC08A13}"/>
              </a:ext>
            </a:extLst>
          </p:cNvPr>
          <p:cNvSpPr/>
          <p:nvPr/>
        </p:nvSpPr>
        <p:spPr>
          <a:xfrm>
            <a:off x="10392696" y="5188974"/>
            <a:ext cx="1671485" cy="15854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0882-E70E-46BB-4779-90EB43B8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34" y="6300316"/>
            <a:ext cx="2759110" cy="223629"/>
          </a:xfrm>
        </p:spPr>
        <p:txBody>
          <a:bodyPr>
            <a:noAutofit/>
          </a:bodyPr>
          <a:lstStyle/>
          <a:p>
            <a:r>
              <a:rPr lang="en-US" sz="1200" dirty="0"/>
              <a:t>Cumming and Zhang,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DA0C1-F208-5156-1093-611559CC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" y="-133084"/>
            <a:ext cx="6665334" cy="4431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77D33-89EB-7698-4F72-E85551DB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11" y="2426262"/>
            <a:ext cx="6083689" cy="44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4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D36A5-A4E3-A45A-85C0-6F1DF8B7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131" y="157029"/>
            <a:ext cx="6179737" cy="65439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237D55-7989-8B68-D5A9-60C1FB738A94}"/>
              </a:ext>
            </a:extLst>
          </p:cNvPr>
          <p:cNvSpPr/>
          <p:nvPr/>
        </p:nvSpPr>
        <p:spPr>
          <a:xfrm>
            <a:off x="3006131" y="1145512"/>
            <a:ext cx="4771293" cy="2612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7BD7-7DAC-5181-4C1B-F68E2952C3F8}"/>
              </a:ext>
            </a:extLst>
          </p:cNvPr>
          <p:cNvSpPr/>
          <p:nvPr/>
        </p:nvSpPr>
        <p:spPr>
          <a:xfrm>
            <a:off x="3006130" y="5653496"/>
            <a:ext cx="4771293" cy="2612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7975-4DCA-652F-2536-7C4DB43ED3BC}"/>
              </a:ext>
            </a:extLst>
          </p:cNvPr>
          <p:cNvSpPr/>
          <p:nvPr/>
        </p:nvSpPr>
        <p:spPr>
          <a:xfrm>
            <a:off x="3006130" y="4075419"/>
            <a:ext cx="4771293" cy="2612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42A6D-9ED1-2BA0-F30A-FC91CAEC8E69}"/>
              </a:ext>
            </a:extLst>
          </p:cNvPr>
          <p:cNvSpPr txBox="1"/>
          <p:nvPr/>
        </p:nvSpPr>
        <p:spPr>
          <a:xfrm>
            <a:off x="530942" y="1145512"/>
            <a:ext cx="1759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be advised that these are simple summary statistics, NOT causal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7137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D592-914D-0AD1-CA4A-DA387E4B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public: IPO (Initial Public Offering)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4653-3338-1C62-FDE8-EC757972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sell X shares of your firm for $Y</a:t>
            </a:r>
          </a:p>
          <a:p>
            <a:pPr lvl="1"/>
            <a:r>
              <a:rPr lang="en-US" dirty="0"/>
              <a:t>Determined based on financial model</a:t>
            </a:r>
          </a:p>
          <a:p>
            <a:pPr lvl="1"/>
            <a:r>
              <a:rPr lang="en-US" dirty="0"/>
              <a:t>Roadshow</a:t>
            </a:r>
          </a:p>
          <a:p>
            <a:pPr lvl="1"/>
            <a:r>
              <a:rPr lang="en-US" dirty="0"/>
              <a:t>Prospectus / Red Herring</a:t>
            </a:r>
          </a:p>
          <a:p>
            <a:pPr marL="0" indent="0">
              <a:buNone/>
            </a:pPr>
            <a:r>
              <a:rPr lang="en-US" dirty="0"/>
              <a:t>+ Advantages:</a:t>
            </a:r>
          </a:p>
          <a:p>
            <a:pPr lvl="1"/>
            <a:r>
              <a:rPr lang="en-US" dirty="0"/>
              <a:t>Ability to raise lots of money</a:t>
            </a:r>
          </a:p>
          <a:p>
            <a:pPr>
              <a:buFontTx/>
              <a:buChar char="-"/>
            </a:pPr>
            <a:r>
              <a:rPr lang="en-US" dirty="0"/>
              <a:t>Disadvantages:</a:t>
            </a:r>
          </a:p>
          <a:p>
            <a:pPr lvl="1"/>
            <a:r>
              <a:rPr lang="en-US" dirty="0"/>
              <a:t>Underpricing</a:t>
            </a:r>
          </a:p>
          <a:p>
            <a:pPr lvl="1"/>
            <a:r>
              <a:rPr lang="en-US" dirty="0"/>
              <a:t>Greater regulatory burden</a:t>
            </a:r>
          </a:p>
          <a:p>
            <a:pPr lvl="1"/>
            <a:r>
              <a:rPr lang="en-US" dirty="0"/>
              <a:t>Listening to shareholders</a:t>
            </a:r>
          </a:p>
          <a:p>
            <a:pPr lvl="1"/>
            <a:r>
              <a:rPr lang="en-US" dirty="0"/>
              <a:t>Costs of listing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F160D24-BF44-34AF-0D44-DAB6954A4F97}"/>
              </a:ext>
            </a:extLst>
          </p:cNvPr>
          <p:cNvSpPr/>
          <p:nvPr/>
        </p:nvSpPr>
        <p:spPr>
          <a:xfrm>
            <a:off x="10520515" y="5139813"/>
            <a:ext cx="1671485" cy="15854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9A34-C9A2-1265-B804-F8119C25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 underpricing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F397-748D-3646-BE13-CAD52E82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offer shares for $50, they immediately go up to $60 after offering</a:t>
            </a:r>
          </a:p>
        </p:txBody>
      </p:sp>
    </p:spTree>
    <p:extLst>
      <p:ext uri="{BB962C8B-B14F-4D97-AF65-F5344CB8AC3E}">
        <p14:creationId xmlns:p14="http://schemas.microsoft.com/office/powerpoint/2010/main" val="412712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4F5C-54F9-66E9-CBD8-A353E59B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hart: Twitter Avoids Facebook's IPO Mistake by Making Another | Statista">
            <a:extLst>
              <a:ext uri="{FF2B5EF4-FFF2-40B4-BE49-F238E27FC236}">
                <a16:creationId xmlns:a16="http://schemas.microsoft.com/office/drawing/2014/main" id="{1AA5677A-DAD5-59A1-6A79-687EFD84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450"/>
            <a:ext cx="91440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CD562-533C-B3D7-6C1B-9318AE68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all bankers idiots?</a:t>
            </a:r>
          </a:p>
        </p:txBody>
      </p:sp>
      <p:pic>
        <p:nvPicPr>
          <p:cNvPr id="3074" name="Picture 2" descr="Investment Banker cartoons, Investment Banker cartoon, funny, Investment  Banker picture, Investment Banker pictur… | Investing, Investment quotes,  Finance investing">
            <a:extLst>
              <a:ext uri="{FF2B5EF4-FFF2-40B4-BE49-F238E27FC236}">
                <a16:creationId xmlns:a16="http://schemas.microsoft.com/office/drawing/2014/main" id="{5954C7CC-CDD5-ABAB-DA87-B3E4A844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9743" y="643467"/>
            <a:ext cx="523680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5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541</Words>
  <Application>Microsoft Office PowerPoint</Application>
  <PresentationFormat>Widescreen</PresentationFormat>
  <Paragraphs>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From Business Idea to Company Chapters 14-16</vt:lpstr>
      <vt:lpstr>You have an idea, but limited money</vt:lpstr>
      <vt:lpstr>Where do you get money from?</vt:lpstr>
      <vt:lpstr>Cumming and Zhang, 2016</vt:lpstr>
      <vt:lpstr>PowerPoint Presentation</vt:lpstr>
      <vt:lpstr>Going public: IPO (Initial Public Offering)</vt:lpstr>
      <vt:lpstr>IPO underpricing</vt:lpstr>
      <vt:lpstr>PowerPoint Presentation</vt:lpstr>
      <vt:lpstr>Are all bankers idiots?</vt:lpstr>
      <vt:lpstr>Pricing is difficult!!! Underpricing..</vt:lpstr>
      <vt:lpstr>PowerPoint Presentation</vt:lpstr>
      <vt:lpstr>Two ways of raising capital: </vt:lpstr>
      <vt:lpstr>IN THEORY</vt:lpstr>
      <vt:lpstr>IN REALITY</vt:lpstr>
      <vt:lpstr>IN REALITY</vt:lpstr>
      <vt:lpstr>PowerPoint Presentation</vt:lpstr>
      <vt:lpstr>PowerPoint Presentation</vt:lpstr>
      <vt:lpstr>The wacc</vt:lpstr>
      <vt:lpstr>The cost of capital</vt:lpstr>
      <vt:lpstr>Using the wacc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Business Idea to Company</dc:title>
  <dc:creator>Kirmse,Tanja</dc:creator>
  <cp:lastModifiedBy>Kirmse,Tanja</cp:lastModifiedBy>
  <cp:revision>38</cp:revision>
  <dcterms:created xsi:type="dcterms:W3CDTF">2022-07-22T20:32:59Z</dcterms:created>
  <dcterms:modified xsi:type="dcterms:W3CDTF">2022-10-11T15:37:28Z</dcterms:modified>
</cp:coreProperties>
</file>