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4" r:id="rId3"/>
    <p:sldId id="265" r:id="rId4"/>
    <p:sldId id="266" r:id="rId5"/>
    <p:sldId id="283" r:id="rId6"/>
    <p:sldId id="290" r:id="rId7"/>
    <p:sldId id="270" r:id="rId8"/>
    <p:sldId id="259" r:id="rId9"/>
    <p:sldId id="276" r:id="rId10"/>
    <p:sldId id="260" r:id="rId11"/>
    <p:sldId id="277" r:id="rId12"/>
    <p:sldId id="291" r:id="rId13"/>
    <p:sldId id="275" r:id="rId14"/>
    <p:sldId id="286" r:id="rId15"/>
    <p:sldId id="29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0"/>
    <p:restoredTop sz="85543"/>
  </p:normalViewPr>
  <p:slideViewPr>
    <p:cSldViewPr>
      <p:cViewPr varScale="1">
        <p:scale>
          <a:sx n="94" d="100"/>
          <a:sy n="94" d="100"/>
        </p:scale>
        <p:origin x="2286" y="78"/>
      </p:cViewPr>
      <p:guideLst>
        <p:guide orient="horz" pos="2160"/>
        <p:guide pos="2880"/>
      </p:guideLst>
    </p:cSldViewPr>
  </p:slideViewPr>
  <p:notesTextViewPr>
    <p:cViewPr>
      <p:scale>
        <a:sx n="1" d="1"/>
        <a:sy n="1" d="1"/>
      </p:scale>
      <p:origin x="0" y="0"/>
    </p:cViewPr>
  </p:notesTextViewPr>
  <p:sorterViewPr>
    <p:cViewPr>
      <p:scale>
        <a:sx n="185" d="100"/>
        <a:sy n="185" d="100"/>
      </p:scale>
      <p:origin x="0" y="15928"/>
    </p:cViewPr>
  </p:sorterViewPr>
  <p:notesViewPr>
    <p:cSldViewPr>
      <p:cViewPr varScale="1">
        <p:scale>
          <a:sx n="94" d="100"/>
          <a:sy n="94" d="100"/>
        </p:scale>
        <p:origin x="23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Bhupesh" userId="e538245b-71cc-4440-8bef-76394d9c453e" providerId="ADAL" clId="{01C4F936-A21F-EE49-A2B9-4A45A01E52A6}"/>
    <pc:docChg chg="delSld modSld">
      <pc:chgData name="Shetty,Bhupesh" userId="e538245b-71cc-4440-8bef-76394d9c453e" providerId="ADAL" clId="{01C4F936-A21F-EE49-A2B9-4A45A01E52A6}" dt="2020-11-16T20:05:38.395" v="11" actId="2696"/>
      <pc:docMkLst>
        <pc:docMk/>
      </pc:docMkLst>
      <pc:sldChg chg="modSp del mod">
        <pc:chgData name="Shetty,Bhupesh" userId="e538245b-71cc-4440-8bef-76394d9c453e" providerId="ADAL" clId="{01C4F936-A21F-EE49-A2B9-4A45A01E52A6}" dt="2020-11-16T20:04:03.629" v="9" actId="2696"/>
        <pc:sldMkLst>
          <pc:docMk/>
          <pc:sldMk cId="490949748" sldId="262"/>
        </pc:sldMkLst>
        <pc:spChg chg="mod">
          <ac:chgData name="Shetty,Bhupesh" userId="e538245b-71cc-4440-8bef-76394d9c453e" providerId="ADAL" clId="{01C4F936-A21F-EE49-A2B9-4A45A01E52A6}" dt="2020-11-16T20:03:47.777" v="8" actId="20577"/>
          <ac:spMkLst>
            <pc:docMk/>
            <pc:sldMk cId="490949748" sldId="262"/>
            <ac:spMk id="3" creationId="{88A68083-6F12-774F-8003-0B0550816456}"/>
          </ac:spMkLst>
        </pc:spChg>
      </pc:sldChg>
      <pc:sldChg chg="del">
        <pc:chgData name="Shetty,Bhupesh" userId="e538245b-71cc-4440-8bef-76394d9c453e" providerId="ADAL" clId="{01C4F936-A21F-EE49-A2B9-4A45A01E52A6}" dt="2020-11-16T20:05:20.767" v="10" actId="2696"/>
        <pc:sldMkLst>
          <pc:docMk/>
          <pc:sldMk cId="3900098643" sldId="279"/>
        </pc:sldMkLst>
      </pc:sldChg>
      <pc:sldChg chg="del">
        <pc:chgData name="Shetty,Bhupesh" userId="e538245b-71cc-4440-8bef-76394d9c453e" providerId="ADAL" clId="{01C4F936-A21F-EE49-A2B9-4A45A01E52A6}" dt="2020-11-16T20:05:38.395" v="11" actId="2696"/>
        <pc:sldMkLst>
          <pc:docMk/>
          <pc:sldMk cId="2585144831"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7E9C-02CB-5447-AE7F-FB995B3435FC}" type="datetimeFigureOut">
              <a:rPr lang="en-US" smtClean="0"/>
              <a:t>3/12/2023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8D823-4684-8543-9EE5-01EF0C6ADFB6}" type="slidenum">
              <a:rPr lang="en-US" smtClean="0"/>
              <a:t>‹#›</a:t>
            </a:fld>
            <a:endParaRPr lang="en-US"/>
          </a:p>
        </p:txBody>
      </p:sp>
    </p:spTree>
    <p:extLst>
      <p:ext uri="{BB962C8B-B14F-4D97-AF65-F5344CB8AC3E}">
        <p14:creationId xmlns:p14="http://schemas.microsoft.com/office/powerpoint/2010/main" val="188728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1</a:t>
            </a:fld>
            <a:endParaRPr lang="en-US"/>
          </a:p>
        </p:txBody>
      </p:sp>
    </p:spTree>
    <p:extLst>
      <p:ext uri="{BB962C8B-B14F-4D97-AF65-F5344CB8AC3E}">
        <p14:creationId xmlns:p14="http://schemas.microsoft.com/office/powerpoint/2010/main" val="87861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graph that does not require too much background info, and thus other help information. But some people may not really know what IPO is, depending on where you want to publish it.</a:t>
            </a:r>
          </a:p>
        </p:txBody>
      </p:sp>
      <p:sp>
        <p:nvSpPr>
          <p:cNvPr id="4" name="Slide Number Placeholder 3"/>
          <p:cNvSpPr>
            <a:spLocks noGrp="1"/>
          </p:cNvSpPr>
          <p:nvPr>
            <p:ph type="sldNum" sz="quarter" idx="5"/>
          </p:nvPr>
        </p:nvSpPr>
        <p:spPr/>
        <p:txBody>
          <a:bodyPr/>
          <a:lstStyle/>
          <a:p>
            <a:fld id="{7D58D823-4684-8543-9EE5-01EF0C6ADFB6}" type="slidenum">
              <a:rPr lang="en-US" smtClean="0"/>
              <a:t>3</a:t>
            </a:fld>
            <a:endParaRPr lang="en-US"/>
          </a:p>
        </p:txBody>
      </p:sp>
    </p:spTree>
    <p:extLst>
      <p:ext uri="{BB962C8B-B14F-4D97-AF65-F5344CB8AC3E}">
        <p14:creationId xmlns:p14="http://schemas.microsoft.com/office/powerpoint/2010/main" val="212882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Supposed that we are looking at the graph as a final product, what information do you think is needed to understand the graph? “we” and “policy”</a:t>
            </a:r>
          </a:p>
        </p:txBody>
      </p:sp>
      <p:sp>
        <p:nvSpPr>
          <p:cNvPr id="4" name="Slide Number Placeholder 3"/>
          <p:cNvSpPr>
            <a:spLocks noGrp="1"/>
          </p:cNvSpPr>
          <p:nvPr>
            <p:ph type="sldNum" sz="quarter" idx="5"/>
          </p:nvPr>
        </p:nvSpPr>
        <p:spPr/>
        <p:txBody>
          <a:bodyPr/>
          <a:lstStyle/>
          <a:p>
            <a:fld id="{7D58D823-4684-8543-9EE5-01EF0C6ADFB6}" type="slidenum">
              <a:rPr lang="en-US" smtClean="0"/>
              <a:t>4</a:t>
            </a:fld>
            <a:endParaRPr lang="en-US"/>
          </a:p>
        </p:txBody>
      </p:sp>
    </p:spTree>
    <p:extLst>
      <p:ext uri="{BB962C8B-B14F-4D97-AF65-F5344CB8AC3E}">
        <p14:creationId xmlns:p14="http://schemas.microsoft.com/office/powerpoint/2010/main" val="78856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5</a:t>
            </a:fld>
            <a:endParaRPr lang="en-US"/>
          </a:p>
        </p:txBody>
      </p:sp>
    </p:spTree>
    <p:extLst>
      <p:ext uri="{BB962C8B-B14F-4D97-AF65-F5344CB8AC3E}">
        <p14:creationId xmlns:p14="http://schemas.microsoft.com/office/powerpoint/2010/main" val="342882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haruki</a:t>
            </a:r>
            <a:r>
              <a:rPr lang="en-US" dirty="0"/>
              <a:t> </a:t>
            </a:r>
            <a:r>
              <a:rPr lang="en-US" dirty="0" err="1"/>
              <a:t>murakami</a:t>
            </a:r>
            <a:endParaRPr lang="en-US" dirty="0"/>
          </a:p>
          <a:p>
            <a:r>
              <a:rPr lang="en-US" dirty="0" err="1"/>
              <a:t>Lotr</a:t>
            </a:r>
            <a:r>
              <a:rPr lang="en-US" dirty="0"/>
              <a:t>: Frodo, </a:t>
            </a:r>
            <a:r>
              <a:rPr lang="en-US" dirty="0" err="1"/>
              <a:t>gandaulf</a:t>
            </a:r>
            <a:r>
              <a:rPr lang="en-US" dirty="0"/>
              <a:t> both died; Gollum; undying lands</a:t>
            </a:r>
          </a:p>
        </p:txBody>
      </p:sp>
      <p:sp>
        <p:nvSpPr>
          <p:cNvPr id="4" name="Slide Number Placeholder 3"/>
          <p:cNvSpPr>
            <a:spLocks noGrp="1"/>
          </p:cNvSpPr>
          <p:nvPr>
            <p:ph type="sldNum" sz="quarter" idx="5"/>
          </p:nvPr>
        </p:nvSpPr>
        <p:spPr/>
        <p:txBody>
          <a:bodyPr/>
          <a:lstStyle/>
          <a:p>
            <a:fld id="{7D58D823-4684-8543-9EE5-01EF0C6ADFB6}" type="slidenum">
              <a:rPr lang="en-US" smtClean="0"/>
              <a:t>8</a:t>
            </a:fld>
            <a:endParaRPr lang="en-US"/>
          </a:p>
        </p:txBody>
      </p:sp>
    </p:spTree>
    <p:extLst>
      <p:ext uri="{BB962C8B-B14F-4D97-AF65-F5344CB8AC3E}">
        <p14:creationId xmlns:p14="http://schemas.microsoft.com/office/powerpoint/2010/main" val="287681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Sankey diagram; midland</a:t>
            </a:r>
          </a:p>
        </p:txBody>
      </p:sp>
      <p:sp>
        <p:nvSpPr>
          <p:cNvPr id="4" name="Slide Number Placeholder 3"/>
          <p:cNvSpPr>
            <a:spLocks noGrp="1"/>
          </p:cNvSpPr>
          <p:nvPr>
            <p:ph type="sldNum" sz="quarter" idx="5"/>
          </p:nvPr>
        </p:nvSpPr>
        <p:spPr/>
        <p:txBody>
          <a:bodyPr/>
          <a:lstStyle/>
          <a:p>
            <a:fld id="{7D58D823-4684-8543-9EE5-01EF0C6ADFB6}" type="slidenum">
              <a:rPr lang="en-US" smtClean="0"/>
              <a:t>9</a:t>
            </a:fld>
            <a:endParaRPr lang="en-US"/>
          </a:p>
        </p:txBody>
      </p:sp>
    </p:spTree>
    <p:extLst>
      <p:ext uri="{BB962C8B-B14F-4D97-AF65-F5344CB8AC3E}">
        <p14:creationId xmlns:p14="http://schemas.microsoft.com/office/powerpoint/2010/main" val="264322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410D6-87CF-4193-AC28-FBDC3059D469}"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410D6-87CF-4193-AC28-FBDC3059D469}"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410D6-87CF-4193-AC28-FBDC3059D469}"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983F0-455B-4D51-A669-FB985CC52D6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410D6-87CF-4193-AC28-FBDC3059D469}"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410D6-87CF-4193-AC28-FBDC3059D469}"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85410D6-87CF-4193-AC28-FBDC3059D469}" type="datetimeFigureOut">
              <a:rPr lang="en-US" smtClean="0"/>
              <a:t>3/12/2023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6A983F0-455B-4D51-A669-FB985CC52D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 250 Information Visualization</a:t>
            </a:r>
          </a:p>
        </p:txBody>
      </p:sp>
      <p:sp>
        <p:nvSpPr>
          <p:cNvPr id="3" name="Subtitle 2"/>
          <p:cNvSpPr>
            <a:spLocks noGrp="1"/>
          </p:cNvSpPr>
          <p:nvPr>
            <p:ph type="subTitle" idx="1"/>
          </p:nvPr>
        </p:nvSpPr>
        <p:spPr/>
        <p:txBody>
          <a:bodyPr>
            <a:normAutofit/>
          </a:bodyPr>
          <a:lstStyle/>
          <a:p>
            <a:r>
              <a:rPr lang="en-US" dirty="0"/>
              <a:t>Week 10A: Storytelling in visualization</a:t>
            </a:r>
          </a:p>
        </p:txBody>
      </p:sp>
    </p:spTree>
    <p:extLst>
      <p:ext uri="{BB962C8B-B14F-4D97-AF65-F5344CB8AC3E}">
        <p14:creationId xmlns:p14="http://schemas.microsoft.com/office/powerpoint/2010/main" val="16593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779D57-9A95-DC4C-B9BB-A844BECFB563}"/>
              </a:ext>
            </a:extLst>
          </p:cNvPr>
          <p:cNvSpPr>
            <a:spLocks noGrp="1"/>
          </p:cNvSpPr>
          <p:nvPr>
            <p:ph type="title"/>
          </p:nvPr>
        </p:nvSpPr>
        <p:spPr/>
        <p:txBody>
          <a:bodyPr/>
          <a:lstStyle/>
          <a:p>
            <a:pPr algn="ctr"/>
            <a:r>
              <a:rPr lang="en-US" dirty="0"/>
              <a:t>What is a story? </a:t>
            </a:r>
          </a:p>
        </p:txBody>
      </p:sp>
      <p:sp>
        <p:nvSpPr>
          <p:cNvPr id="6" name="Content Placeholder 5">
            <a:extLst>
              <a:ext uri="{FF2B5EF4-FFF2-40B4-BE49-F238E27FC236}">
                <a16:creationId xmlns:a16="http://schemas.microsoft.com/office/drawing/2014/main" id="{F74B8673-6732-2545-920B-CCBCCAC0C1DA}"/>
              </a:ext>
            </a:extLst>
          </p:cNvPr>
          <p:cNvSpPr>
            <a:spLocks noGrp="1"/>
          </p:cNvSpPr>
          <p:nvPr>
            <p:ph idx="1"/>
          </p:nvPr>
        </p:nvSpPr>
        <p:spPr/>
        <p:txBody>
          <a:bodyPr/>
          <a:lstStyle/>
          <a:p>
            <a:pPr lvl="1"/>
            <a:r>
              <a:rPr lang="en-US" b="1" dirty="0"/>
              <a:t>Who</a:t>
            </a:r>
            <a:r>
              <a:rPr lang="en-US" dirty="0"/>
              <a:t> is in the story?</a:t>
            </a:r>
          </a:p>
          <a:p>
            <a:pPr lvl="1"/>
            <a:r>
              <a:rPr lang="en-US" b="1" dirty="0"/>
              <a:t>What</a:t>
            </a:r>
            <a:r>
              <a:rPr lang="en-US" dirty="0"/>
              <a:t> has happened? What are the results?</a:t>
            </a:r>
          </a:p>
          <a:p>
            <a:pPr lvl="1"/>
            <a:r>
              <a:rPr lang="en-US" b="1" dirty="0"/>
              <a:t>Where</a:t>
            </a:r>
            <a:r>
              <a:rPr lang="en-US" dirty="0"/>
              <a:t> is this taking place?</a:t>
            </a:r>
          </a:p>
          <a:p>
            <a:pPr lvl="1"/>
            <a:r>
              <a:rPr lang="en-US" b="1" dirty="0"/>
              <a:t>When</a:t>
            </a:r>
            <a:r>
              <a:rPr lang="en-US" dirty="0"/>
              <a:t> did it happen (time of day, day, month, year)? </a:t>
            </a:r>
          </a:p>
          <a:p>
            <a:pPr lvl="1"/>
            <a:r>
              <a:rPr lang="en-US" b="1" dirty="0"/>
              <a:t>Why</a:t>
            </a:r>
            <a:r>
              <a:rPr lang="en-US" dirty="0"/>
              <a:t> did this event take place? Why is this important in the big picture? </a:t>
            </a:r>
          </a:p>
        </p:txBody>
      </p:sp>
    </p:spTree>
    <p:extLst>
      <p:ext uri="{BB962C8B-B14F-4D97-AF65-F5344CB8AC3E}">
        <p14:creationId xmlns:p14="http://schemas.microsoft.com/office/powerpoint/2010/main" val="1290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E884-8500-144A-AAFD-20F63A1F2232}"/>
              </a:ext>
            </a:extLst>
          </p:cNvPr>
          <p:cNvSpPr>
            <a:spLocks noGrp="1"/>
          </p:cNvSpPr>
          <p:nvPr>
            <p:ph type="title"/>
          </p:nvPr>
        </p:nvSpPr>
        <p:spPr>
          <a:xfrm>
            <a:off x="457200" y="533400"/>
            <a:ext cx="8229600" cy="685800"/>
          </a:xfrm>
        </p:spPr>
        <p:txBody>
          <a:bodyPr>
            <a:normAutofit fontScale="90000"/>
          </a:bodyPr>
          <a:lstStyle/>
          <a:p>
            <a:pPr algn="ctr"/>
            <a:r>
              <a:rPr lang="en-US" dirty="0"/>
              <a:t>What makes a good story?</a:t>
            </a:r>
          </a:p>
        </p:txBody>
      </p:sp>
      <p:sp>
        <p:nvSpPr>
          <p:cNvPr id="3" name="Content Placeholder 2">
            <a:extLst>
              <a:ext uri="{FF2B5EF4-FFF2-40B4-BE49-F238E27FC236}">
                <a16:creationId xmlns:a16="http://schemas.microsoft.com/office/drawing/2014/main" id="{51093C57-7B33-0D41-AB08-80FFD7D281FC}"/>
              </a:ext>
            </a:extLst>
          </p:cNvPr>
          <p:cNvSpPr>
            <a:spLocks noGrp="1"/>
          </p:cNvSpPr>
          <p:nvPr>
            <p:ph idx="1"/>
          </p:nvPr>
        </p:nvSpPr>
        <p:spPr>
          <a:xfrm>
            <a:off x="76200" y="1295400"/>
            <a:ext cx="8818880" cy="5029200"/>
          </a:xfrm>
        </p:spPr>
        <p:txBody>
          <a:bodyPr>
            <a:noAutofit/>
          </a:bodyPr>
          <a:lstStyle/>
          <a:p>
            <a:r>
              <a:rPr lang="en-US" sz="1800" i="0" dirty="0">
                <a:solidFill>
                  <a:srgbClr val="374151"/>
                </a:solidFill>
                <a:effectLst/>
                <a:latin typeface="Söhne"/>
              </a:rPr>
              <a:t>Compelling</a:t>
            </a:r>
            <a:r>
              <a:rPr lang="en-US" sz="1800" b="0" i="0" dirty="0">
                <a:solidFill>
                  <a:srgbClr val="374151"/>
                </a:solidFill>
                <a:effectLst/>
                <a:latin typeface="Söhne"/>
              </a:rPr>
              <a:t>: A clear and </a:t>
            </a:r>
            <a:r>
              <a:rPr lang="en-US" sz="1800" b="1" i="0" dirty="0">
                <a:solidFill>
                  <a:srgbClr val="374151"/>
                </a:solidFill>
                <a:effectLst/>
                <a:latin typeface="Söhne"/>
              </a:rPr>
              <a:t>engaging</a:t>
            </a:r>
            <a:r>
              <a:rPr lang="en-US" sz="1800" b="0" i="0" dirty="0">
                <a:solidFill>
                  <a:srgbClr val="374151"/>
                </a:solidFill>
                <a:effectLst/>
                <a:latin typeface="Söhne"/>
              </a:rPr>
              <a:t> plot that keeps the reader interested.</a:t>
            </a:r>
          </a:p>
          <a:p>
            <a:r>
              <a:rPr lang="en-US" sz="1800" b="0" i="0" dirty="0">
                <a:solidFill>
                  <a:srgbClr val="374151"/>
                </a:solidFill>
                <a:effectLst/>
                <a:latin typeface="Söhne"/>
              </a:rPr>
              <a:t>Well-developed characters: </a:t>
            </a:r>
            <a:r>
              <a:rPr lang="en-US" sz="1800" b="1" i="0" dirty="0">
                <a:solidFill>
                  <a:srgbClr val="374151"/>
                </a:solidFill>
                <a:effectLst/>
                <a:latin typeface="Söhne"/>
              </a:rPr>
              <a:t>Complex</a:t>
            </a:r>
            <a:r>
              <a:rPr lang="en-US" sz="1800" b="0" i="0" dirty="0">
                <a:solidFill>
                  <a:srgbClr val="374151"/>
                </a:solidFill>
                <a:effectLst/>
                <a:latin typeface="Söhne"/>
              </a:rPr>
              <a:t>, </a:t>
            </a:r>
            <a:r>
              <a:rPr lang="en-US" sz="1800" b="1" i="0" dirty="0">
                <a:solidFill>
                  <a:srgbClr val="374151"/>
                </a:solidFill>
                <a:effectLst/>
                <a:latin typeface="Söhne"/>
              </a:rPr>
              <a:t>interesting</a:t>
            </a:r>
            <a:r>
              <a:rPr lang="en-US" sz="1800" b="0" i="0" dirty="0">
                <a:solidFill>
                  <a:srgbClr val="374151"/>
                </a:solidFill>
                <a:effectLst/>
                <a:latin typeface="Söhne"/>
              </a:rPr>
              <a:t>, believable, with realistic motivations and flaws.</a:t>
            </a:r>
          </a:p>
          <a:p>
            <a:r>
              <a:rPr lang="en-US" sz="1800" b="0" i="0" dirty="0">
                <a:solidFill>
                  <a:srgbClr val="374151"/>
                </a:solidFill>
                <a:effectLst/>
                <a:latin typeface="Söhne"/>
              </a:rPr>
              <a:t>Emotional resonance: A good story should evoke strong emotions in the reader, whether it's through humor, drama, suspense, or other means.</a:t>
            </a:r>
          </a:p>
          <a:p>
            <a:r>
              <a:rPr lang="en-US" sz="1800" b="0" i="0" dirty="0">
                <a:solidFill>
                  <a:srgbClr val="374151"/>
                </a:solidFill>
                <a:effectLst/>
                <a:latin typeface="Söhne"/>
              </a:rPr>
              <a:t>Meaningful themes: Resonate with the reader and </a:t>
            </a:r>
            <a:r>
              <a:rPr lang="en-US" sz="1800" b="1" i="0" dirty="0">
                <a:solidFill>
                  <a:srgbClr val="374151"/>
                </a:solidFill>
                <a:effectLst/>
                <a:latin typeface="Söhne"/>
              </a:rPr>
              <a:t>offer insight </a:t>
            </a:r>
            <a:r>
              <a:rPr lang="en-US" sz="1800" b="0" i="0" dirty="0">
                <a:solidFill>
                  <a:srgbClr val="374151"/>
                </a:solidFill>
                <a:effectLst/>
                <a:latin typeface="Söhne"/>
              </a:rPr>
              <a:t>into the human experience.</a:t>
            </a:r>
          </a:p>
          <a:p>
            <a:r>
              <a:rPr lang="en-US" sz="1800" b="0" i="0" dirty="0">
                <a:solidFill>
                  <a:srgbClr val="374151"/>
                </a:solidFill>
                <a:effectLst/>
                <a:latin typeface="Söhne"/>
              </a:rPr>
              <a:t>Authenticity: The story should feel authentic and true to life, </a:t>
            </a:r>
            <a:r>
              <a:rPr lang="en-US" sz="1800" b="1" i="0" dirty="0">
                <a:solidFill>
                  <a:srgbClr val="374151"/>
                </a:solidFill>
                <a:effectLst/>
                <a:latin typeface="Söhne"/>
              </a:rPr>
              <a:t>realistic</a:t>
            </a:r>
            <a:r>
              <a:rPr lang="en-US" sz="1800" b="0" i="0" dirty="0">
                <a:solidFill>
                  <a:srgbClr val="374151"/>
                </a:solidFill>
                <a:effectLst/>
                <a:latin typeface="Söhne"/>
              </a:rPr>
              <a:t>.</a:t>
            </a:r>
          </a:p>
          <a:p>
            <a:r>
              <a:rPr lang="en-US" sz="1800" b="0" i="0" dirty="0">
                <a:solidFill>
                  <a:srgbClr val="374151"/>
                </a:solidFill>
                <a:effectLst/>
                <a:latin typeface="Söhne"/>
              </a:rPr>
              <a:t>Surprise and originality: </a:t>
            </a:r>
            <a:r>
              <a:rPr lang="en-US" sz="1800" b="1" i="0" dirty="0">
                <a:solidFill>
                  <a:srgbClr val="374151"/>
                </a:solidFill>
                <a:effectLst/>
                <a:latin typeface="Söhne"/>
              </a:rPr>
              <a:t>Unexpected</a:t>
            </a:r>
            <a:r>
              <a:rPr lang="en-US" sz="1800" b="0" i="0" dirty="0">
                <a:solidFill>
                  <a:srgbClr val="374151"/>
                </a:solidFill>
                <a:effectLst/>
                <a:latin typeface="Söhne"/>
              </a:rPr>
              <a:t> twists and turns that keep the reader guessing, and it should offer something fresh and original that hasn't been seen before.</a:t>
            </a:r>
          </a:p>
          <a:p>
            <a:r>
              <a:rPr lang="en-US" sz="1800" b="0" i="0" dirty="0">
                <a:solidFill>
                  <a:srgbClr val="374151"/>
                </a:solidFill>
                <a:effectLst/>
                <a:latin typeface="Söhne"/>
              </a:rPr>
              <a:t>Consistency: The characters and events should </a:t>
            </a:r>
            <a:r>
              <a:rPr lang="en-US" sz="1800" b="1" i="0" dirty="0">
                <a:solidFill>
                  <a:srgbClr val="374151"/>
                </a:solidFill>
                <a:effectLst/>
                <a:latin typeface="Söhne"/>
              </a:rPr>
              <a:t>make sense </a:t>
            </a:r>
            <a:r>
              <a:rPr lang="en-US" sz="1800" b="0" i="0" dirty="0">
                <a:solidFill>
                  <a:srgbClr val="374151"/>
                </a:solidFill>
                <a:effectLst/>
                <a:latin typeface="Söhne"/>
              </a:rPr>
              <a:t>within the context of the story.</a:t>
            </a:r>
          </a:p>
          <a:p>
            <a:r>
              <a:rPr lang="en-US" sz="1800" b="0" i="0" dirty="0">
                <a:solidFill>
                  <a:srgbClr val="374151"/>
                </a:solidFill>
                <a:effectLst/>
                <a:latin typeface="Söhne"/>
              </a:rPr>
              <a:t>Memorable: A good story should leave a lasting impression on the reader, with characters and scenes that are </a:t>
            </a:r>
            <a:r>
              <a:rPr lang="en-US" sz="1800" b="1" i="0" dirty="0">
                <a:solidFill>
                  <a:srgbClr val="374151"/>
                </a:solidFill>
                <a:effectLst/>
                <a:latin typeface="Söhne"/>
              </a:rPr>
              <a:t>unforgettable</a:t>
            </a:r>
            <a:r>
              <a:rPr lang="en-US" sz="1800" b="0" i="0" dirty="0">
                <a:solidFill>
                  <a:srgbClr val="374151"/>
                </a:solidFill>
                <a:effectLst/>
                <a:latin typeface="Söhne"/>
              </a:rPr>
              <a:t> long after the story has ended.</a:t>
            </a:r>
          </a:p>
          <a:p>
            <a:pPr marL="0" indent="0" algn="ctr">
              <a:buNone/>
            </a:pPr>
            <a:endParaRPr lang="en-US" sz="1800" b="1" i="0" dirty="0">
              <a:solidFill>
                <a:srgbClr val="374151"/>
              </a:solidFill>
              <a:effectLst/>
              <a:latin typeface="Söhne"/>
            </a:endParaRPr>
          </a:p>
          <a:p>
            <a:pPr marL="0" indent="0" algn="ctr">
              <a:buNone/>
            </a:pPr>
            <a:r>
              <a:rPr lang="en-US" sz="1800" b="1" i="0" dirty="0">
                <a:solidFill>
                  <a:srgbClr val="374151"/>
                </a:solidFill>
                <a:effectLst/>
                <a:latin typeface="Söhne"/>
              </a:rPr>
              <a:t>Keeps the reader engaged and interested </a:t>
            </a:r>
            <a:r>
              <a:rPr lang="en-US" sz="1800" b="1" i="0" dirty="0">
                <a:solidFill>
                  <a:srgbClr val="374151"/>
                </a:solidFill>
                <a:effectLst/>
                <a:latin typeface="Söhne"/>
                <a:sym typeface="Wingdings" panose="05000000000000000000" pitchFamily="2" charset="2"/>
              </a:rPr>
              <a:t> Interesting</a:t>
            </a:r>
            <a:endParaRPr lang="en-US" sz="1800" b="1" i="0" dirty="0">
              <a:solidFill>
                <a:srgbClr val="374151"/>
              </a:solidFill>
              <a:effectLst/>
              <a:latin typeface="Söhne"/>
            </a:endParaRPr>
          </a:p>
          <a:p>
            <a:pPr marL="0" indent="0" algn="ctr">
              <a:buNone/>
            </a:pPr>
            <a:r>
              <a:rPr lang="en-US" sz="1800" b="1" dirty="0">
                <a:solidFill>
                  <a:srgbClr val="374151"/>
                </a:solidFill>
                <a:latin typeface="Söhne"/>
              </a:rPr>
              <a:t>Offers insight and new experience </a:t>
            </a:r>
            <a:r>
              <a:rPr lang="en-US" sz="1800" b="1" dirty="0">
                <a:solidFill>
                  <a:srgbClr val="374151"/>
                </a:solidFill>
                <a:latin typeface="Söhne"/>
                <a:sym typeface="Wingdings" panose="05000000000000000000" pitchFamily="2" charset="2"/>
              </a:rPr>
              <a:t> Informative and thought-provoking</a:t>
            </a:r>
            <a:endParaRPr lang="en-US" sz="1800" b="1" dirty="0">
              <a:solidFill>
                <a:srgbClr val="374151"/>
              </a:solidFill>
              <a:latin typeface="Söhne"/>
            </a:endParaRPr>
          </a:p>
        </p:txBody>
      </p:sp>
    </p:spTree>
    <p:extLst>
      <p:ext uri="{BB962C8B-B14F-4D97-AF65-F5344CB8AC3E}">
        <p14:creationId xmlns:p14="http://schemas.microsoft.com/office/powerpoint/2010/main" val="116483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1342-2A1C-7C9C-6D55-10C9F406C372}"/>
              </a:ext>
            </a:extLst>
          </p:cNvPr>
          <p:cNvSpPr>
            <a:spLocks noGrp="1"/>
          </p:cNvSpPr>
          <p:nvPr>
            <p:ph type="title"/>
          </p:nvPr>
        </p:nvSpPr>
        <p:spPr/>
        <p:txBody>
          <a:bodyPr/>
          <a:lstStyle/>
          <a:p>
            <a:pPr algn="ctr"/>
            <a:r>
              <a:rPr lang="en-US" dirty="0"/>
              <a:t>Values of Good Stories</a:t>
            </a:r>
          </a:p>
        </p:txBody>
      </p:sp>
      <p:sp>
        <p:nvSpPr>
          <p:cNvPr id="4" name="TextBox 3">
            <a:extLst>
              <a:ext uri="{FF2B5EF4-FFF2-40B4-BE49-F238E27FC236}">
                <a16:creationId xmlns:a16="http://schemas.microsoft.com/office/drawing/2014/main" id="{E07C3079-44DE-0208-7D42-807A48D636E2}"/>
              </a:ext>
            </a:extLst>
          </p:cNvPr>
          <p:cNvSpPr txBox="1"/>
          <p:nvPr/>
        </p:nvSpPr>
        <p:spPr>
          <a:xfrm>
            <a:off x="772160" y="1676400"/>
            <a:ext cx="7924800" cy="4524315"/>
          </a:xfrm>
          <a:prstGeom prst="rect">
            <a:avLst/>
          </a:prstGeom>
          <a:noFill/>
        </p:spPr>
        <p:txBody>
          <a:bodyPr wrap="square">
            <a:spAutoFit/>
          </a:bodyPr>
          <a:lstStyle/>
          <a:p>
            <a:r>
              <a:rPr lang="en-US" dirty="0"/>
              <a:t>E</a:t>
            </a:r>
            <a:r>
              <a:rPr lang="en-US" b="1" dirty="0"/>
              <a:t>ntertaining</a:t>
            </a:r>
            <a:r>
              <a:rPr lang="en-US" dirty="0"/>
              <a:t>, help people to escape their daily lives and immerse themselves in a different world, as a source of enjoyment and pleasure.</a:t>
            </a:r>
          </a:p>
          <a:p>
            <a:endParaRPr lang="en-US" dirty="0"/>
          </a:p>
          <a:p>
            <a:r>
              <a:rPr lang="en-US" b="1" dirty="0"/>
              <a:t>Educational</a:t>
            </a:r>
            <a:r>
              <a:rPr lang="en-US" dirty="0"/>
              <a:t>, help readers to learn about different cultures, perspectives, and ways of life, teach valuable lessons and provide insights into the human experience. Memorable! A higher-level organizing framework.</a:t>
            </a:r>
          </a:p>
          <a:p>
            <a:endParaRPr lang="en-US" dirty="0"/>
          </a:p>
          <a:p>
            <a:r>
              <a:rPr lang="en-US" b="1" dirty="0"/>
              <a:t>Inspirational</a:t>
            </a:r>
            <a:r>
              <a:rPr lang="en-US" dirty="0"/>
              <a:t>: encourage people to pursue their dreams and overcome obstacles and to see the world in a new light.</a:t>
            </a:r>
          </a:p>
          <a:p>
            <a:endParaRPr lang="en-US" dirty="0"/>
          </a:p>
          <a:p>
            <a:r>
              <a:rPr lang="en-US" b="1" dirty="0"/>
              <a:t>Empathy</a:t>
            </a:r>
            <a:r>
              <a:rPr lang="en-US" dirty="0"/>
              <a:t>: build empathy and understanding between people from different backgrounds. By exploring the experiences of characters from different walks of life, readers can develop a deeper appreciation for the diversity of the world around them.</a:t>
            </a:r>
          </a:p>
          <a:p>
            <a:endParaRPr lang="en-US" dirty="0"/>
          </a:p>
          <a:p>
            <a:r>
              <a:rPr lang="en-US" b="1" dirty="0"/>
              <a:t>Connect people: </a:t>
            </a:r>
            <a:r>
              <a:rPr lang="en-US" dirty="0"/>
              <a:t>Help to build community and foster a sense of belonging.</a:t>
            </a:r>
          </a:p>
        </p:txBody>
      </p:sp>
    </p:spTree>
    <p:extLst>
      <p:ext uri="{BB962C8B-B14F-4D97-AF65-F5344CB8AC3E}">
        <p14:creationId xmlns:p14="http://schemas.microsoft.com/office/powerpoint/2010/main" val="426093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6277-C01E-9A47-AA22-913B06A49011}"/>
              </a:ext>
            </a:extLst>
          </p:cNvPr>
          <p:cNvSpPr>
            <a:spLocks noGrp="1"/>
          </p:cNvSpPr>
          <p:nvPr>
            <p:ph type="title"/>
          </p:nvPr>
        </p:nvSpPr>
        <p:spPr/>
        <p:txBody>
          <a:bodyPr/>
          <a:lstStyle/>
          <a:p>
            <a:pPr algn="ctr"/>
            <a:r>
              <a:rPr lang="en-US" dirty="0"/>
              <a:t>Stories and </a:t>
            </a:r>
            <a:r>
              <a:rPr lang="en-US" dirty="0" err="1"/>
              <a:t>InfoVis</a:t>
            </a:r>
            <a:endParaRPr lang="en-US" dirty="0"/>
          </a:p>
        </p:txBody>
      </p:sp>
      <p:sp>
        <p:nvSpPr>
          <p:cNvPr id="3" name="Content Placeholder 2">
            <a:extLst>
              <a:ext uri="{FF2B5EF4-FFF2-40B4-BE49-F238E27FC236}">
                <a16:creationId xmlns:a16="http://schemas.microsoft.com/office/drawing/2014/main" id="{A8F666C1-559A-6644-BB65-21903F5E365F}"/>
              </a:ext>
            </a:extLst>
          </p:cNvPr>
          <p:cNvSpPr>
            <a:spLocks noGrp="1"/>
          </p:cNvSpPr>
          <p:nvPr>
            <p:ph idx="1"/>
          </p:nvPr>
        </p:nvSpPr>
        <p:spPr/>
        <p:txBody>
          <a:bodyPr/>
          <a:lstStyle/>
          <a:p>
            <a:r>
              <a:rPr lang="en-US" dirty="0"/>
              <a:t>To make graph effective, we need to think about the visualization as a type of story.</a:t>
            </a:r>
          </a:p>
          <a:p>
            <a:r>
              <a:rPr lang="en-US" dirty="0"/>
              <a:t>Not everything we have talked about stories can be applied to </a:t>
            </a:r>
            <a:r>
              <a:rPr lang="en-US" dirty="0" err="1"/>
              <a:t>InfoVis</a:t>
            </a:r>
            <a:r>
              <a:rPr lang="en-US" dirty="0"/>
              <a:t> because </a:t>
            </a:r>
            <a:r>
              <a:rPr lang="en-US" dirty="0" err="1"/>
              <a:t>InfoVis</a:t>
            </a:r>
            <a:r>
              <a:rPr lang="en-US" dirty="0"/>
              <a:t> is distinctly different from literary stories.</a:t>
            </a:r>
          </a:p>
          <a:p>
            <a:pPr lvl="1"/>
            <a:r>
              <a:rPr lang="en-US" dirty="0"/>
              <a:t>Because the different media and audience of </a:t>
            </a:r>
            <a:r>
              <a:rPr lang="en-US" dirty="0" err="1"/>
              <a:t>InfoVis</a:t>
            </a:r>
            <a:r>
              <a:rPr lang="en-US" dirty="0"/>
              <a:t> and literary stories, how the narrative is constructed is distinctly different.</a:t>
            </a:r>
          </a:p>
        </p:txBody>
      </p:sp>
    </p:spTree>
    <p:extLst>
      <p:ext uri="{BB962C8B-B14F-4D97-AF65-F5344CB8AC3E}">
        <p14:creationId xmlns:p14="http://schemas.microsoft.com/office/powerpoint/2010/main" val="324771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8F53-0170-C440-8683-124188E0A939}"/>
              </a:ext>
            </a:extLst>
          </p:cNvPr>
          <p:cNvSpPr>
            <a:spLocks noGrp="1"/>
          </p:cNvSpPr>
          <p:nvPr>
            <p:ph type="title"/>
          </p:nvPr>
        </p:nvSpPr>
        <p:spPr/>
        <p:txBody>
          <a:bodyPr/>
          <a:lstStyle/>
          <a:p>
            <a:pPr algn="ctr"/>
            <a:r>
              <a:rPr lang="en-US" dirty="0"/>
              <a:t>5 </a:t>
            </a:r>
            <a:r>
              <a:rPr lang="en-US" dirty="0" err="1"/>
              <a:t>Ws</a:t>
            </a:r>
            <a:r>
              <a:rPr lang="en-US" dirty="0"/>
              <a:t> in </a:t>
            </a:r>
            <a:r>
              <a:rPr lang="en-US" dirty="0" err="1"/>
              <a:t>InfoVis</a:t>
            </a:r>
            <a:endParaRPr lang="en-US" dirty="0"/>
          </a:p>
        </p:txBody>
      </p:sp>
      <p:sp>
        <p:nvSpPr>
          <p:cNvPr id="3" name="Content Placeholder 2">
            <a:extLst>
              <a:ext uri="{FF2B5EF4-FFF2-40B4-BE49-F238E27FC236}">
                <a16:creationId xmlns:a16="http://schemas.microsoft.com/office/drawing/2014/main" id="{A264479E-E92D-4A44-8759-1A5E73CC9F20}"/>
              </a:ext>
            </a:extLst>
          </p:cNvPr>
          <p:cNvSpPr>
            <a:spLocks noGrp="1"/>
          </p:cNvSpPr>
          <p:nvPr>
            <p:ph idx="1"/>
          </p:nvPr>
        </p:nvSpPr>
        <p:spPr/>
        <p:txBody>
          <a:bodyPr/>
          <a:lstStyle/>
          <a:p>
            <a:r>
              <a:rPr lang="en-US" dirty="0"/>
              <a:t>Given a dataset, some questions may not make a good sense to ask.</a:t>
            </a:r>
          </a:p>
          <a:p>
            <a:r>
              <a:rPr lang="en-US" dirty="0"/>
              <a:t>Engaging, interesting, insightful, thought-provoking are good features to achieve as a communication process.</a:t>
            </a:r>
          </a:p>
        </p:txBody>
      </p:sp>
    </p:spTree>
    <p:extLst>
      <p:ext uri="{BB962C8B-B14F-4D97-AF65-F5344CB8AC3E}">
        <p14:creationId xmlns:p14="http://schemas.microsoft.com/office/powerpoint/2010/main" val="196318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F2809-B1D8-DF98-263B-A9EF321ED1C3}"/>
              </a:ext>
            </a:extLst>
          </p:cNvPr>
          <p:cNvPicPr>
            <a:picLocks noChangeAspect="1"/>
          </p:cNvPicPr>
          <p:nvPr/>
        </p:nvPicPr>
        <p:blipFill rotWithShape="1">
          <a:blip r:embed="rId2"/>
          <a:srcRect l="5833" t="14445" r="29167" b="17407"/>
          <a:stretch/>
        </p:blipFill>
        <p:spPr>
          <a:xfrm>
            <a:off x="114300" y="990600"/>
            <a:ext cx="8953500" cy="5280269"/>
          </a:xfrm>
          <a:prstGeom prst="rect">
            <a:avLst/>
          </a:prstGeom>
        </p:spPr>
      </p:pic>
      <p:sp>
        <p:nvSpPr>
          <p:cNvPr id="5" name="TextBox 4">
            <a:extLst>
              <a:ext uri="{FF2B5EF4-FFF2-40B4-BE49-F238E27FC236}">
                <a16:creationId xmlns:a16="http://schemas.microsoft.com/office/drawing/2014/main" id="{A90CA938-A2BF-88D3-6FD1-622441AF0F2D}"/>
              </a:ext>
            </a:extLst>
          </p:cNvPr>
          <p:cNvSpPr txBox="1"/>
          <p:nvPr/>
        </p:nvSpPr>
        <p:spPr>
          <a:xfrm>
            <a:off x="2305050" y="6397868"/>
            <a:ext cx="4572000" cy="369332"/>
          </a:xfrm>
          <a:prstGeom prst="rect">
            <a:avLst/>
          </a:prstGeom>
          <a:noFill/>
        </p:spPr>
        <p:txBody>
          <a:bodyPr wrap="square">
            <a:spAutoFit/>
          </a:bodyPr>
          <a:lstStyle/>
          <a:p>
            <a:pPr algn="ctr"/>
            <a:r>
              <a:rPr lang="en-US" dirty="0"/>
              <a:t>https://youtu.be/S4PYI6TzqYk</a:t>
            </a:r>
          </a:p>
        </p:txBody>
      </p:sp>
    </p:spTree>
    <p:extLst>
      <p:ext uri="{BB962C8B-B14F-4D97-AF65-F5344CB8AC3E}">
        <p14:creationId xmlns:p14="http://schemas.microsoft.com/office/powerpoint/2010/main" val="282498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101B-4C40-6048-B17A-7FDCDC677903}"/>
              </a:ext>
            </a:extLst>
          </p:cNvPr>
          <p:cNvSpPr>
            <a:spLocks noGrp="1"/>
          </p:cNvSpPr>
          <p:nvPr>
            <p:ph type="title"/>
          </p:nvPr>
        </p:nvSpPr>
        <p:spPr/>
        <p:txBody>
          <a:bodyPr>
            <a:normAutofit/>
          </a:bodyPr>
          <a:lstStyle/>
          <a:p>
            <a:r>
              <a:rPr lang="en-US" dirty="0"/>
              <a:t>What do you think this graph means?</a:t>
            </a:r>
          </a:p>
        </p:txBody>
      </p:sp>
      <p:pic>
        <p:nvPicPr>
          <p:cNvPr id="5" name="Content Placeholder 4" descr="A screenshot of a social media post&#10;&#10;Description automatically generated">
            <a:extLst>
              <a:ext uri="{FF2B5EF4-FFF2-40B4-BE49-F238E27FC236}">
                <a16:creationId xmlns:a16="http://schemas.microsoft.com/office/drawing/2014/main" id="{A2BF1DC9-CD1D-A04E-ABB0-1CB1AC14BE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190"/>
          <a:stretch/>
        </p:blipFill>
        <p:spPr>
          <a:xfrm>
            <a:off x="1524000" y="2578100"/>
            <a:ext cx="6096000" cy="1701800"/>
          </a:xfrm>
        </p:spPr>
      </p:pic>
    </p:spTree>
    <p:extLst>
      <p:ext uri="{BB962C8B-B14F-4D97-AF65-F5344CB8AC3E}">
        <p14:creationId xmlns:p14="http://schemas.microsoft.com/office/powerpoint/2010/main" val="139721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4992-E6B8-DE4B-BF79-A323A423B0AA}"/>
              </a:ext>
            </a:extLst>
          </p:cNvPr>
          <p:cNvSpPr>
            <a:spLocks noGrp="1"/>
          </p:cNvSpPr>
          <p:nvPr>
            <p:ph type="title"/>
          </p:nvPr>
        </p:nvSpPr>
        <p:spPr/>
        <p:txBody>
          <a:bodyPr/>
          <a:lstStyle/>
          <a:p>
            <a:pPr algn="ctr"/>
            <a:r>
              <a:rPr lang="en-US" dirty="0"/>
              <a:t>Answer</a:t>
            </a:r>
          </a:p>
        </p:txBody>
      </p:sp>
      <p:pic>
        <p:nvPicPr>
          <p:cNvPr id="5" name="Content Placeholder 4" descr="A screenshot of a social media post&#10;&#10;Description automatically generated">
            <a:extLst>
              <a:ext uri="{FF2B5EF4-FFF2-40B4-BE49-F238E27FC236}">
                <a16:creationId xmlns:a16="http://schemas.microsoft.com/office/drawing/2014/main" id="{84993711-25DC-D84C-9B98-23F5A7EB9D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2425700"/>
            <a:ext cx="6096000" cy="2006600"/>
          </a:xfrm>
        </p:spPr>
      </p:pic>
    </p:spTree>
    <p:extLst>
      <p:ext uri="{BB962C8B-B14F-4D97-AF65-F5344CB8AC3E}">
        <p14:creationId xmlns:p14="http://schemas.microsoft.com/office/powerpoint/2010/main" val="10707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408B-3232-8A45-A5AD-4FD3DA8A8C74}"/>
              </a:ext>
            </a:extLst>
          </p:cNvPr>
          <p:cNvSpPr>
            <a:spLocks noGrp="1"/>
          </p:cNvSpPr>
          <p:nvPr>
            <p:ph type="title"/>
          </p:nvPr>
        </p:nvSpPr>
        <p:spPr/>
        <p:txBody>
          <a:bodyPr>
            <a:normAutofit fontScale="90000"/>
          </a:bodyPr>
          <a:lstStyle/>
          <a:p>
            <a:r>
              <a:rPr lang="en-US" dirty="0"/>
              <a:t>Attention guiding function of titles and annotations</a:t>
            </a:r>
          </a:p>
        </p:txBody>
      </p:sp>
      <p:pic>
        <p:nvPicPr>
          <p:cNvPr id="5" name="Content Placeholder 4" descr="A close up of a map&#10;&#10;Description automatically generated">
            <a:extLst>
              <a:ext uri="{FF2B5EF4-FFF2-40B4-BE49-F238E27FC236}">
                <a16:creationId xmlns:a16="http://schemas.microsoft.com/office/drawing/2014/main" id="{6FBB6069-397F-A54A-8A1F-3919217BE0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52600"/>
            <a:ext cx="8229600" cy="4292706"/>
          </a:xfrm>
        </p:spPr>
      </p:pic>
    </p:spTree>
    <p:extLst>
      <p:ext uri="{BB962C8B-B14F-4D97-AF65-F5344CB8AC3E}">
        <p14:creationId xmlns:p14="http://schemas.microsoft.com/office/powerpoint/2010/main" val="297269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6A28-27D8-3F49-8FD1-231C7C18D15E}"/>
              </a:ext>
            </a:extLst>
          </p:cNvPr>
          <p:cNvSpPr>
            <a:spLocks noGrp="1"/>
          </p:cNvSpPr>
          <p:nvPr>
            <p:ph type="title"/>
          </p:nvPr>
        </p:nvSpPr>
        <p:spPr/>
        <p:txBody>
          <a:bodyPr>
            <a:normAutofit/>
          </a:bodyPr>
          <a:lstStyle/>
          <a:p>
            <a:pPr algn="ctr"/>
            <a:r>
              <a:rPr lang="en-US" dirty="0"/>
              <a:t>Title as attention guidance</a:t>
            </a:r>
          </a:p>
        </p:txBody>
      </p:sp>
      <p:pic>
        <p:nvPicPr>
          <p:cNvPr id="5" name="Content Placeholder 4" descr="A close up of a map&#10;&#10;Description automatically generated">
            <a:extLst>
              <a:ext uri="{FF2B5EF4-FFF2-40B4-BE49-F238E27FC236}">
                <a16:creationId xmlns:a16="http://schemas.microsoft.com/office/drawing/2014/main" id="{7510B1FB-2696-1B4A-9EF3-7A889DEF4C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4976" y="1676400"/>
            <a:ext cx="7374048" cy="4137660"/>
          </a:xfrm>
        </p:spPr>
      </p:pic>
    </p:spTree>
    <p:extLst>
      <p:ext uri="{BB962C8B-B14F-4D97-AF65-F5344CB8AC3E}">
        <p14:creationId xmlns:p14="http://schemas.microsoft.com/office/powerpoint/2010/main" val="107816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DF34-A003-3845-8820-85DCE702417A}"/>
              </a:ext>
            </a:extLst>
          </p:cNvPr>
          <p:cNvSpPr>
            <a:spLocks noGrp="1"/>
          </p:cNvSpPr>
          <p:nvPr>
            <p:ph type="title"/>
          </p:nvPr>
        </p:nvSpPr>
        <p:spPr/>
        <p:txBody>
          <a:bodyPr>
            <a:normAutofit/>
          </a:bodyPr>
          <a:lstStyle/>
          <a:p>
            <a:pPr algn="ctr"/>
            <a:r>
              <a:rPr lang="en-US" dirty="0"/>
              <a:t>Aspect Ratio</a:t>
            </a:r>
          </a:p>
        </p:txBody>
      </p:sp>
      <p:pic>
        <p:nvPicPr>
          <p:cNvPr id="7" name="Content Placeholder 6" descr="A map with text&#10;&#10;Description automatically generated">
            <a:extLst>
              <a:ext uri="{FF2B5EF4-FFF2-40B4-BE49-F238E27FC236}">
                <a16:creationId xmlns:a16="http://schemas.microsoft.com/office/drawing/2014/main" id="{95286F8F-9F7E-104E-9301-56E3D20622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286000"/>
            <a:ext cx="3060700" cy="2070100"/>
          </a:xfrm>
        </p:spPr>
      </p:pic>
      <p:pic>
        <p:nvPicPr>
          <p:cNvPr id="9" name="Content Placeholder 8" descr="A screenshot of a cell phone&#10;&#10;Description automatically generated">
            <a:extLst>
              <a:ext uri="{FF2B5EF4-FFF2-40B4-BE49-F238E27FC236}">
                <a16:creationId xmlns:a16="http://schemas.microsoft.com/office/drawing/2014/main" id="{1B0D2380-B3C5-3D4C-BB16-8778DBE9EA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40302" y="2794000"/>
            <a:ext cx="3086100" cy="1054100"/>
          </a:xfrm>
        </p:spPr>
      </p:pic>
      <p:sp>
        <p:nvSpPr>
          <p:cNvPr id="10" name="TextBox 9">
            <a:extLst>
              <a:ext uri="{FF2B5EF4-FFF2-40B4-BE49-F238E27FC236}">
                <a16:creationId xmlns:a16="http://schemas.microsoft.com/office/drawing/2014/main" id="{2AA952E3-56D1-C849-A8B5-434DDDD7BB9D}"/>
              </a:ext>
            </a:extLst>
          </p:cNvPr>
          <p:cNvSpPr txBox="1"/>
          <p:nvPr/>
        </p:nvSpPr>
        <p:spPr>
          <a:xfrm>
            <a:off x="914400" y="4933434"/>
            <a:ext cx="7772400" cy="369332"/>
          </a:xfrm>
          <a:prstGeom prst="rect">
            <a:avLst/>
          </a:prstGeom>
          <a:noFill/>
        </p:spPr>
        <p:txBody>
          <a:bodyPr wrap="square" rtlCol="0">
            <a:spAutoFit/>
          </a:bodyPr>
          <a:lstStyle/>
          <a:p>
            <a:pPr algn="ctr"/>
            <a:r>
              <a:rPr lang="en-US" dirty="0"/>
              <a:t>A line chart is the most readable when the slopes average to 45 degrees.</a:t>
            </a:r>
          </a:p>
        </p:txBody>
      </p:sp>
    </p:spTree>
    <p:extLst>
      <p:ext uri="{BB962C8B-B14F-4D97-AF65-F5344CB8AC3E}">
        <p14:creationId xmlns:p14="http://schemas.microsoft.com/office/powerpoint/2010/main" val="369222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D83C-ADCF-C946-B123-58041C60E7A5}"/>
              </a:ext>
            </a:extLst>
          </p:cNvPr>
          <p:cNvSpPr>
            <a:spLocks noGrp="1"/>
          </p:cNvSpPr>
          <p:nvPr>
            <p:ph type="title"/>
          </p:nvPr>
        </p:nvSpPr>
        <p:spPr/>
        <p:txBody>
          <a:bodyPr/>
          <a:lstStyle/>
          <a:p>
            <a:pPr algn="ctr"/>
            <a:r>
              <a:rPr lang="en-US" dirty="0"/>
              <a:t>Storytelling</a:t>
            </a:r>
          </a:p>
        </p:txBody>
      </p:sp>
      <p:sp>
        <p:nvSpPr>
          <p:cNvPr id="3" name="Content Placeholder 2">
            <a:extLst>
              <a:ext uri="{FF2B5EF4-FFF2-40B4-BE49-F238E27FC236}">
                <a16:creationId xmlns:a16="http://schemas.microsoft.com/office/drawing/2014/main" id="{3E49C863-2033-4E4D-A4E7-D26686ABB185}"/>
              </a:ext>
            </a:extLst>
          </p:cNvPr>
          <p:cNvSpPr>
            <a:spLocks noGrp="1"/>
          </p:cNvSpPr>
          <p:nvPr>
            <p:ph idx="1"/>
          </p:nvPr>
        </p:nvSpPr>
        <p:spPr/>
        <p:txBody>
          <a:bodyPr/>
          <a:lstStyle/>
          <a:p>
            <a:pPr lvl="1"/>
            <a:r>
              <a:rPr lang="en-US" dirty="0"/>
              <a:t>What is a story?</a:t>
            </a:r>
          </a:p>
          <a:p>
            <a:pPr lvl="1"/>
            <a:r>
              <a:rPr lang="en-US" dirty="0"/>
              <a:t>Why is story important?</a:t>
            </a:r>
          </a:p>
          <a:p>
            <a:pPr lvl="1"/>
            <a:r>
              <a:rPr lang="en-US" dirty="0"/>
              <a:t>What does storytelling mean for </a:t>
            </a:r>
            <a:r>
              <a:rPr lang="en-US" dirty="0" err="1"/>
              <a:t>InfoVis</a:t>
            </a:r>
            <a:r>
              <a:rPr lang="en-US" dirty="0"/>
              <a:t>?</a:t>
            </a:r>
          </a:p>
        </p:txBody>
      </p:sp>
    </p:spTree>
    <p:extLst>
      <p:ext uri="{BB962C8B-B14F-4D97-AF65-F5344CB8AC3E}">
        <p14:creationId xmlns:p14="http://schemas.microsoft.com/office/powerpoint/2010/main" val="212495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09E4-1164-184F-81CC-F0C649ECD724}"/>
              </a:ext>
            </a:extLst>
          </p:cNvPr>
          <p:cNvSpPr>
            <a:spLocks noGrp="1"/>
          </p:cNvSpPr>
          <p:nvPr>
            <p:ph type="title"/>
          </p:nvPr>
        </p:nvSpPr>
        <p:spPr/>
        <p:txBody>
          <a:bodyPr/>
          <a:lstStyle/>
          <a:p>
            <a:pPr algn="ctr"/>
            <a:r>
              <a:rPr lang="en-US" dirty="0"/>
              <a:t>What is a story? (I)</a:t>
            </a:r>
          </a:p>
        </p:txBody>
      </p:sp>
      <p:pic>
        <p:nvPicPr>
          <p:cNvPr id="6" name="Content Placeholder 5" descr="A close up of a logo&#10;&#10;Description automatically generated">
            <a:extLst>
              <a:ext uri="{FF2B5EF4-FFF2-40B4-BE49-F238E27FC236}">
                <a16:creationId xmlns:a16="http://schemas.microsoft.com/office/drawing/2014/main" id="{1699319F-0F6D-DF4E-842C-96F88B25BC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05000" y="1295400"/>
            <a:ext cx="5334000" cy="5364481"/>
          </a:xfrm>
        </p:spPr>
      </p:pic>
    </p:spTree>
    <p:extLst>
      <p:ext uri="{BB962C8B-B14F-4D97-AF65-F5344CB8AC3E}">
        <p14:creationId xmlns:p14="http://schemas.microsoft.com/office/powerpoint/2010/main" val="203882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device&#10;&#10;Description automatically generated">
            <a:extLst>
              <a:ext uri="{FF2B5EF4-FFF2-40B4-BE49-F238E27FC236}">
                <a16:creationId xmlns:a16="http://schemas.microsoft.com/office/drawing/2014/main" id="{A2EA7F1E-3CD3-A24C-9EA2-1E451FF03F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 y="1905000"/>
            <a:ext cx="9067800" cy="3300679"/>
          </a:xfrm>
        </p:spPr>
      </p:pic>
    </p:spTree>
    <p:extLst>
      <p:ext uri="{BB962C8B-B14F-4D97-AF65-F5344CB8AC3E}">
        <p14:creationId xmlns:p14="http://schemas.microsoft.com/office/powerpoint/2010/main" val="2090359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22628</TotalTime>
  <Words>649</Words>
  <Application>Microsoft Office PowerPoint</Application>
  <PresentationFormat>On-screen Show (4:3)</PresentationFormat>
  <Paragraphs>60</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Söhne</vt:lpstr>
      <vt:lpstr>Arial</vt:lpstr>
      <vt:lpstr>Calibri</vt:lpstr>
      <vt:lpstr>Clarity</vt:lpstr>
      <vt:lpstr>INFO 250 Information Visualization</vt:lpstr>
      <vt:lpstr>What do you think this graph means?</vt:lpstr>
      <vt:lpstr>Answer</vt:lpstr>
      <vt:lpstr>Attention guiding function of titles and annotations</vt:lpstr>
      <vt:lpstr>Title as attention guidance</vt:lpstr>
      <vt:lpstr>Aspect Ratio</vt:lpstr>
      <vt:lpstr>Storytelling</vt:lpstr>
      <vt:lpstr>What is a story? (I)</vt:lpstr>
      <vt:lpstr>PowerPoint Presentation</vt:lpstr>
      <vt:lpstr>What is a story? </vt:lpstr>
      <vt:lpstr>What makes a good story?</vt:lpstr>
      <vt:lpstr>Values of Good Stories</vt:lpstr>
      <vt:lpstr>Stories and InfoVis</vt:lpstr>
      <vt:lpstr>5 Ws in InfoVis</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Chen,Chaomei</cp:lastModifiedBy>
  <cp:revision>468</cp:revision>
  <cp:lastPrinted>2019-08-07T14:40:55Z</cp:lastPrinted>
  <dcterms:created xsi:type="dcterms:W3CDTF">2015-03-29T18:23:27Z</dcterms:created>
  <dcterms:modified xsi:type="dcterms:W3CDTF">2023-03-12T21:17:19Z</dcterms:modified>
</cp:coreProperties>
</file>