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58" r:id="rId1"/>
  </p:sldMasterIdLst>
  <p:notesMasterIdLst>
    <p:notesMasterId r:id="rId21"/>
  </p:notesMasterIdLst>
  <p:sldIdLst>
    <p:sldId id="256" r:id="rId2"/>
    <p:sldId id="329" r:id="rId3"/>
    <p:sldId id="330" r:id="rId4"/>
    <p:sldId id="331" r:id="rId5"/>
    <p:sldId id="257" r:id="rId6"/>
    <p:sldId id="258" r:id="rId7"/>
    <p:sldId id="259" r:id="rId8"/>
    <p:sldId id="268" r:id="rId9"/>
    <p:sldId id="269" r:id="rId10"/>
    <p:sldId id="328" r:id="rId11"/>
    <p:sldId id="270" r:id="rId12"/>
    <p:sldId id="260" r:id="rId13"/>
    <p:sldId id="266" r:id="rId14"/>
    <p:sldId id="273" r:id="rId15"/>
    <p:sldId id="261" r:id="rId16"/>
    <p:sldId id="262" r:id="rId17"/>
    <p:sldId id="263"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7"/>
    <p:restoredTop sz="96405"/>
  </p:normalViewPr>
  <p:slideViewPr>
    <p:cSldViewPr>
      <p:cViewPr varScale="1">
        <p:scale>
          <a:sx n="110" d="100"/>
          <a:sy n="110" d="100"/>
        </p:scale>
        <p:origin x="1758" y="108"/>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ersonal\Fidelity\stripe-7581-fidelity.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Sheet3!$A$2:$B$14</cx:f>
        <cx:lvl ptCount="13">
          <cx:pt idx="0">1</cx:pt>
          <cx:pt idx="1">1</cx:pt>
          <cx:pt idx="2">9</cx:pt>
          <cx:pt idx="3">2</cx:pt>
          <cx:pt idx="4">3</cx:pt>
          <cx:pt idx="5">4</cx:pt>
          <cx:pt idx="6">3</cx:pt>
          <cx:pt idx="7">1</cx:pt>
          <cx:pt idx="8">1</cx:pt>
          <cx:pt idx="9">1</cx:pt>
          <cx:pt idx="10">1</cx:pt>
          <cx:pt idx="11"/>
          <cx:pt idx="12"/>
        </cx:lvl>
        <cx:lvl ptCount="13">
          <cx:pt idx="0">Computer Science</cx:pt>
          <cx:pt idx="1">Custom-Designed </cx:pt>
          <cx:pt idx="2">Data Science</cx:pt>
          <cx:pt idx="3">Economics  </cx:pt>
          <cx:pt idx="4">Economics &amp; Data Science</cx:pt>
          <cx:pt idx="5">Finance</cx:pt>
          <cx:pt idx="6">Information Systems</cx:pt>
          <cx:pt idx="7">Mathematics</cx:pt>
          <cx:pt idx="8">Philosophy, Politics &amp; Econ</cx:pt>
          <cx:pt idx="9">Psychology</cx:pt>
          <cx:pt idx="10">Software Engineering</cx:pt>
          <cx:pt idx="11"/>
          <cx:pt idx="12"/>
        </cx:lvl>
      </cx:strDim>
      <cx:numDim type="size">
        <cx:f>Sheet3!$C$2:$C$14</cx:f>
        <cx:lvl ptCount="13" formatCode="0.0%">
          <cx:pt idx="0">0.037037037037037035</cx:pt>
          <cx:pt idx="1">0.037037037037037035</cx:pt>
          <cx:pt idx="2">0.33333333333333331</cx:pt>
          <cx:pt idx="3">0.07407407407407407</cx:pt>
          <cx:pt idx="4">0.1111111111111111</cx:pt>
          <cx:pt idx="5">0.14814814814814814</cx:pt>
          <cx:pt idx="6">0.1111111111111111</cx:pt>
          <cx:pt idx="7">0.037037037037037035</cx:pt>
          <cx:pt idx="8">0.037037037037037035</cx:pt>
          <cx:pt idx="9">0.037037037037037035</cx:pt>
          <cx:pt idx="10">0.037037037037037035</cx:pt>
        </cx:lvl>
      </cx:numDim>
    </cx:data>
  </cx:chartData>
  <cx:chart>
    <cx:title pos="t" align="ctr" overlay="0">
      <cx:tx>
        <cx:txData>
          <cx:v>Majors of the Class</cx:v>
        </cx:txData>
      </cx:tx>
      <cx:txPr>
        <a:bodyPr spcFirstLastPara="1" vertOverflow="ellipsis" horzOverflow="overflow" wrap="square" lIns="0" tIns="0" rIns="0" bIns="0" anchor="ctr" anchorCtr="1"/>
        <a:lstStyle/>
        <a:p>
          <a:pPr algn="ctr" rtl="0">
            <a:defRPr/>
          </a:pPr>
          <a:r>
            <a:rPr lang="en-US" sz="2800" b="1" i="0" u="none" strike="noStrike" baseline="0" dirty="0">
              <a:solidFill>
                <a:sysClr val="windowText" lastClr="000000">
                  <a:lumMod val="65000"/>
                  <a:lumOff val="35000"/>
                </a:sysClr>
              </a:solidFill>
              <a:latin typeface="Calibri" panose="020F0502020204030204"/>
            </a:rPr>
            <a:t>Majors of the Class</a:t>
          </a:r>
        </a:p>
      </cx:txPr>
    </cx:title>
    <cx:plotArea>
      <cx:plotAreaRegion>
        <cx:series layoutId="treemap" uniqueId="{EF5F8A8B-CA9C-4F38-9499-579B9E7F8FD6}">
          <cx:tx>
            <cx:txData>
              <cx:f>Sheet3!$C$1</cx:f>
              <cx:v>%</cx:v>
            </cx:txData>
          </cx:tx>
          <cx:dataLabels pos="inEnd">
            <cx:txPr>
              <a:bodyPr spcFirstLastPara="1" vertOverflow="ellipsis" horzOverflow="overflow" wrap="square" lIns="0" tIns="0" rIns="0" bIns="0" anchor="ctr" anchorCtr="1"/>
              <a:lstStyle/>
              <a:p>
                <a:pPr algn="ctr" rtl="0">
                  <a:defRPr sz="1200" b="1"/>
                </a:pPr>
                <a:endParaRPr lang="en-US" sz="1200" b="1" i="0" u="none" strike="noStrike" baseline="0">
                  <a:solidFill>
                    <a:srgbClr val="FFFFFF"/>
                  </a:solidFill>
                  <a:latin typeface="Arial"/>
                </a:endParaRPr>
              </a:p>
            </cx:txPr>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2C4EB-2411-AD4E-9D9A-6AB88512FCAA}"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F90E2E9C-9A81-454E-B2E8-E52B055C2611}">
      <dgm:prSet phldrT="[Text]"/>
      <dgm:spPr/>
      <dgm:t>
        <a:bodyPr/>
        <a:lstStyle/>
        <a:p>
          <a:r>
            <a:rPr lang="en-US" dirty="0"/>
            <a:t>Data</a:t>
          </a:r>
        </a:p>
      </dgm:t>
    </dgm:pt>
    <dgm:pt modelId="{4AE7CED1-10D4-D44B-B833-38C897E5B00C}" type="parTrans" cxnId="{960A26E7-91B0-7741-9ADF-E37BB12D4DC0}">
      <dgm:prSet/>
      <dgm:spPr/>
      <dgm:t>
        <a:bodyPr/>
        <a:lstStyle/>
        <a:p>
          <a:endParaRPr lang="en-US"/>
        </a:p>
      </dgm:t>
    </dgm:pt>
    <dgm:pt modelId="{5868792E-D1E5-644F-ADFF-71B3E228876E}" type="sibTrans" cxnId="{960A26E7-91B0-7741-9ADF-E37BB12D4DC0}">
      <dgm:prSet/>
      <dgm:spPr/>
      <dgm:t>
        <a:bodyPr/>
        <a:lstStyle/>
        <a:p>
          <a:endParaRPr lang="en-US"/>
        </a:p>
      </dgm:t>
    </dgm:pt>
    <dgm:pt modelId="{E317AE0F-EFE3-7E48-8C36-45610619E8EE}">
      <dgm:prSet phldrT="[Text]"/>
      <dgm:spPr/>
      <dgm:t>
        <a:bodyPr/>
        <a:lstStyle/>
        <a:p>
          <a:r>
            <a:rPr lang="en-US" dirty="0"/>
            <a:t>Method</a:t>
          </a:r>
        </a:p>
      </dgm:t>
    </dgm:pt>
    <dgm:pt modelId="{DC2D19DB-607D-E549-9E47-9FD45C704260}" type="parTrans" cxnId="{B99A5316-9FC0-4946-A1A2-73139BD28B0F}">
      <dgm:prSet/>
      <dgm:spPr/>
      <dgm:t>
        <a:bodyPr/>
        <a:lstStyle/>
        <a:p>
          <a:endParaRPr lang="en-US"/>
        </a:p>
      </dgm:t>
    </dgm:pt>
    <dgm:pt modelId="{847662FC-4E93-6044-9D32-9782B0D2E3F3}" type="sibTrans" cxnId="{B99A5316-9FC0-4946-A1A2-73139BD28B0F}">
      <dgm:prSet/>
      <dgm:spPr/>
      <dgm:t>
        <a:bodyPr/>
        <a:lstStyle/>
        <a:p>
          <a:endParaRPr lang="en-US"/>
        </a:p>
      </dgm:t>
    </dgm:pt>
    <dgm:pt modelId="{5F3A9C83-750A-F64B-ACAC-A1697CB3133B}">
      <dgm:prSet phldrT="[Text]"/>
      <dgm:spPr/>
      <dgm:t>
        <a:bodyPr/>
        <a:lstStyle/>
        <a:p>
          <a:r>
            <a:rPr lang="en-US" dirty="0"/>
            <a:t>Tool</a:t>
          </a:r>
        </a:p>
      </dgm:t>
    </dgm:pt>
    <dgm:pt modelId="{23A1319A-12FB-3947-A3ED-CBA5D94AC3C4}" type="parTrans" cxnId="{CDCF634C-AB3B-734E-AE78-EE4146B05CF5}">
      <dgm:prSet/>
      <dgm:spPr/>
      <dgm:t>
        <a:bodyPr/>
        <a:lstStyle/>
        <a:p>
          <a:endParaRPr lang="en-US"/>
        </a:p>
      </dgm:t>
    </dgm:pt>
    <dgm:pt modelId="{03D64280-557B-E14D-9129-2D6C12877F6C}" type="sibTrans" cxnId="{CDCF634C-AB3B-734E-AE78-EE4146B05CF5}">
      <dgm:prSet/>
      <dgm:spPr/>
      <dgm:t>
        <a:bodyPr/>
        <a:lstStyle/>
        <a:p>
          <a:endParaRPr lang="en-US"/>
        </a:p>
      </dgm:t>
    </dgm:pt>
    <dgm:pt modelId="{EC9D328B-AFE0-2A40-B51F-55FA36257AB6}">
      <dgm:prSet/>
      <dgm:spPr/>
      <dgm:t>
        <a:bodyPr/>
        <a:lstStyle/>
        <a:p>
          <a:r>
            <a:rPr lang="en-US" dirty="0"/>
            <a:t>Story-telling</a:t>
          </a:r>
        </a:p>
      </dgm:t>
    </dgm:pt>
    <dgm:pt modelId="{2630F19B-FA70-4C48-B0E6-858E064F53D0}" type="parTrans" cxnId="{D9C65CEF-AB7B-1D4E-945E-B76FCF6A9AA0}">
      <dgm:prSet/>
      <dgm:spPr/>
      <dgm:t>
        <a:bodyPr/>
        <a:lstStyle/>
        <a:p>
          <a:endParaRPr lang="en-US"/>
        </a:p>
      </dgm:t>
    </dgm:pt>
    <dgm:pt modelId="{3FEED2DF-DA95-F743-BCF7-4CBF1C1E6564}" type="sibTrans" cxnId="{D9C65CEF-AB7B-1D4E-945E-B76FCF6A9AA0}">
      <dgm:prSet/>
      <dgm:spPr/>
      <dgm:t>
        <a:bodyPr/>
        <a:lstStyle/>
        <a:p>
          <a:endParaRPr lang="en-US"/>
        </a:p>
      </dgm:t>
    </dgm:pt>
    <dgm:pt modelId="{0AADF48A-0663-844A-9B90-C60C18E132A2}" type="pres">
      <dgm:prSet presAssocID="{28C2C4EB-2411-AD4E-9D9A-6AB88512FCAA}" presName="cycle" presStyleCnt="0">
        <dgm:presLayoutVars>
          <dgm:dir/>
          <dgm:resizeHandles val="exact"/>
        </dgm:presLayoutVars>
      </dgm:prSet>
      <dgm:spPr/>
    </dgm:pt>
    <dgm:pt modelId="{105B30BD-25BC-794B-97BE-E267143C8DBE}" type="pres">
      <dgm:prSet presAssocID="{F90E2E9C-9A81-454E-B2E8-E52B055C2611}" presName="node" presStyleLbl="node1" presStyleIdx="0" presStyleCnt="4">
        <dgm:presLayoutVars>
          <dgm:bulletEnabled val="1"/>
        </dgm:presLayoutVars>
      </dgm:prSet>
      <dgm:spPr/>
    </dgm:pt>
    <dgm:pt modelId="{1BE96219-1DCC-0B43-BD04-99D6D038C3E4}" type="pres">
      <dgm:prSet presAssocID="{F90E2E9C-9A81-454E-B2E8-E52B055C2611}" presName="spNode" presStyleCnt="0"/>
      <dgm:spPr/>
    </dgm:pt>
    <dgm:pt modelId="{E4528CBF-608D-E64E-9FFF-7E736A4BC9EF}" type="pres">
      <dgm:prSet presAssocID="{5868792E-D1E5-644F-ADFF-71B3E228876E}" presName="sibTrans" presStyleLbl="sibTrans1D1" presStyleIdx="0" presStyleCnt="4"/>
      <dgm:spPr/>
    </dgm:pt>
    <dgm:pt modelId="{9B20A6D9-AB92-A548-BF38-9C1DA132A23B}" type="pres">
      <dgm:prSet presAssocID="{E317AE0F-EFE3-7E48-8C36-45610619E8EE}" presName="node" presStyleLbl="node1" presStyleIdx="1" presStyleCnt="4">
        <dgm:presLayoutVars>
          <dgm:bulletEnabled val="1"/>
        </dgm:presLayoutVars>
      </dgm:prSet>
      <dgm:spPr/>
    </dgm:pt>
    <dgm:pt modelId="{E1ADD27F-932E-B94E-8215-1175CB7F3B5F}" type="pres">
      <dgm:prSet presAssocID="{E317AE0F-EFE3-7E48-8C36-45610619E8EE}" presName="spNode" presStyleCnt="0"/>
      <dgm:spPr/>
    </dgm:pt>
    <dgm:pt modelId="{AA20ED74-624F-0449-944C-7EB3AE11BD39}" type="pres">
      <dgm:prSet presAssocID="{847662FC-4E93-6044-9D32-9782B0D2E3F3}" presName="sibTrans" presStyleLbl="sibTrans1D1" presStyleIdx="1" presStyleCnt="4"/>
      <dgm:spPr/>
    </dgm:pt>
    <dgm:pt modelId="{5EA92E22-B871-0846-B937-F911AC84C5B5}" type="pres">
      <dgm:prSet presAssocID="{5F3A9C83-750A-F64B-ACAC-A1697CB3133B}" presName="node" presStyleLbl="node1" presStyleIdx="2" presStyleCnt="4">
        <dgm:presLayoutVars>
          <dgm:bulletEnabled val="1"/>
        </dgm:presLayoutVars>
      </dgm:prSet>
      <dgm:spPr/>
    </dgm:pt>
    <dgm:pt modelId="{AA18DDFE-6905-9141-B067-25A753B7413E}" type="pres">
      <dgm:prSet presAssocID="{5F3A9C83-750A-F64B-ACAC-A1697CB3133B}" presName="spNode" presStyleCnt="0"/>
      <dgm:spPr/>
    </dgm:pt>
    <dgm:pt modelId="{F620D0B4-796B-5042-B8FC-F11B1ACC15DC}" type="pres">
      <dgm:prSet presAssocID="{03D64280-557B-E14D-9129-2D6C12877F6C}" presName="sibTrans" presStyleLbl="sibTrans1D1" presStyleIdx="2" presStyleCnt="4"/>
      <dgm:spPr/>
    </dgm:pt>
    <dgm:pt modelId="{6935C573-B5FB-9146-8960-1AB030DECBD2}" type="pres">
      <dgm:prSet presAssocID="{EC9D328B-AFE0-2A40-B51F-55FA36257AB6}" presName="node" presStyleLbl="node1" presStyleIdx="3" presStyleCnt="4" custScaleX="161480">
        <dgm:presLayoutVars>
          <dgm:bulletEnabled val="1"/>
        </dgm:presLayoutVars>
      </dgm:prSet>
      <dgm:spPr/>
    </dgm:pt>
    <dgm:pt modelId="{2103F5DA-EC6E-8446-BA8D-E79E6EC8F637}" type="pres">
      <dgm:prSet presAssocID="{EC9D328B-AFE0-2A40-B51F-55FA36257AB6}" presName="spNode" presStyleCnt="0"/>
      <dgm:spPr/>
    </dgm:pt>
    <dgm:pt modelId="{1AC29D12-FA50-234C-B0F0-60E74B2E5489}" type="pres">
      <dgm:prSet presAssocID="{3FEED2DF-DA95-F743-BCF7-4CBF1C1E6564}" presName="sibTrans" presStyleLbl="sibTrans1D1" presStyleIdx="3" presStyleCnt="4"/>
      <dgm:spPr/>
    </dgm:pt>
  </dgm:ptLst>
  <dgm:cxnLst>
    <dgm:cxn modelId="{B99A5316-9FC0-4946-A1A2-73139BD28B0F}" srcId="{28C2C4EB-2411-AD4E-9D9A-6AB88512FCAA}" destId="{E317AE0F-EFE3-7E48-8C36-45610619E8EE}" srcOrd="1" destOrd="0" parTransId="{DC2D19DB-607D-E549-9E47-9FD45C704260}" sibTransId="{847662FC-4E93-6044-9D32-9782B0D2E3F3}"/>
    <dgm:cxn modelId="{EBC97C1B-C1CD-ED44-AB78-EB21100FCCF7}" type="presOf" srcId="{847662FC-4E93-6044-9D32-9782B0D2E3F3}" destId="{AA20ED74-624F-0449-944C-7EB3AE11BD39}" srcOrd="0" destOrd="0" presId="urn:microsoft.com/office/officeart/2005/8/layout/cycle6"/>
    <dgm:cxn modelId="{94628127-D69D-E14C-BB26-DAD43ADB5BB4}" type="presOf" srcId="{5868792E-D1E5-644F-ADFF-71B3E228876E}" destId="{E4528CBF-608D-E64E-9FFF-7E736A4BC9EF}" srcOrd="0" destOrd="0" presId="urn:microsoft.com/office/officeart/2005/8/layout/cycle6"/>
    <dgm:cxn modelId="{05A9483D-7178-B149-87F3-04A284DCA2C3}" type="presOf" srcId="{3FEED2DF-DA95-F743-BCF7-4CBF1C1E6564}" destId="{1AC29D12-FA50-234C-B0F0-60E74B2E5489}" srcOrd="0" destOrd="0" presId="urn:microsoft.com/office/officeart/2005/8/layout/cycle6"/>
    <dgm:cxn modelId="{B04BFF5B-49B3-F846-B6EE-C2D969E10415}" type="presOf" srcId="{5F3A9C83-750A-F64B-ACAC-A1697CB3133B}" destId="{5EA92E22-B871-0846-B937-F911AC84C5B5}" srcOrd="0" destOrd="0" presId="urn:microsoft.com/office/officeart/2005/8/layout/cycle6"/>
    <dgm:cxn modelId="{CDCF634C-AB3B-734E-AE78-EE4146B05CF5}" srcId="{28C2C4EB-2411-AD4E-9D9A-6AB88512FCAA}" destId="{5F3A9C83-750A-F64B-ACAC-A1697CB3133B}" srcOrd="2" destOrd="0" parTransId="{23A1319A-12FB-3947-A3ED-CBA5D94AC3C4}" sibTransId="{03D64280-557B-E14D-9129-2D6C12877F6C}"/>
    <dgm:cxn modelId="{20F59C53-4F5A-2E4D-8B16-AFEE87ABD32C}" type="presOf" srcId="{28C2C4EB-2411-AD4E-9D9A-6AB88512FCAA}" destId="{0AADF48A-0663-844A-9B90-C60C18E132A2}" srcOrd="0" destOrd="0" presId="urn:microsoft.com/office/officeart/2005/8/layout/cycle6"/>
    <dgm:cxn modelId="{C6198886-3330-0340-8397-E8F2A243E9EE}" type="presOf" srcId="{E317AE0F-EFE3-7E48-8C36-45610619E8EE}" destId="{9B20A6D9-AB92-A548-BF38-9C1DA132A23B}" srcOrd="0" destOrd="0" presId="urn:microsoft.com/office/officeart/2005/8/layout/cycle6"/>
    <dgm:cxn modelId="{6D9CAAAE-91E5-8F46-805F-7CF0D6C4C4FB}" type="presOf" srcId="{03D64280-557B-E14D-9129-2D6C12877F6C}" destId="{F620D0B4-796B-5042-B8FC-F11B1ACC15DC}" srcOrd="0" destOrd="0" presId="urn:microsoft.com/office/officeart/2005/8/layout/cycle6"/>
    <dgm:cxn modelId="{1A7A10BE-7630-DB4C-A02F-D744A11749A4}" type="presOf" srcId="{EC9D328B-AFE0-2A40-B51F-55FA36257AB6}" destId="{6935C573-B5FB-9146-8960-1AB030DECBD2}" srcOrd="0" destOrd="0" presId="urn:microsoft.com/office/officeart/2005/8/layout/cycle6"/>
    <dgm:cxn modelId="{414256D9-04E8-7746-8760-C98AF90D630E}" type="presOf" srcId="{F90E2E9C-9A81-454E-B2E8-E52B055C2611}" destId="{105B30BD-25BC-794B-97BE-E267143C8DBE}" srcOrd="0" destOrd="0" presId="urn:microsoft.com/office/officeart/2005/8/layout/cycle6"/>
    <dgm:cxn modelId="{960A26E7-91B0-7741-9ADF-E37BB12D4DC0}" srcId="{28C2C4EB-2411-AD4E-9D9A-6AB88512FCAA}" destId="{F90E2E9C-9A81-454E-B2E8-E52B055C2611}" srcOrd="0" destOrd="0" parTransId="{4AE7CED1-10D4-D44B-B833-38C897E5B00C}" sibTransId="{5868792E-D1E5-644F-ADFF-71B3E228876E}"/>
    <dgm:cxn modelId="{D9C65CEF-AB7B-1D4E-945E-B76FCF6A9AA0}" srcId="{28C2C4EB-2411-AD4E-9D9A-6AB88512FCAA}" destId="{EC9D328B-AFE0-2A40-B51F-55FA36257AB6}" srcOrd="3" destOrd="0" parTransId="{2630F19B-FA70-4C48-B0E6-858E064F53D0}" sibTransId="{3FEED2DF-DA95-F743-BCF7-4CBF1C1E6564}"/>
    <dgm:cxn modelId="{74D703EC-E86A-5249-B804-CC36FE056C8B}" type="presParOf" srcId="{0AADF48A-0663-844A-9B90-C60C18E132A2}" destId="{105B30BD-25BC-794B-97BE-E267143C8DBE}" srcOrd="0" destOrd="0" presId="urn:microsoft.com/office/officeart/2005/8/layout/cycle6"/>
    <dgm:cxn modelId="{ADBC8569-6DF3-7D4F-894B-A73A48101504}" type="presParOf" srcId="{0AADF48A-0663-844A-9B90-C60C18E132A2}" destId="{1BE96219-1DCC-0B43-BD04-99D6D038C3E4}" srcOrd="1" destOrd="0" presId="urn:microsoft.com/office/officeart/2005/8/layout/cycle6"/>
    <dgm:cxn modelId="{A7E46A42-3AD6-684F-A012-52963D8E9560}" type="presParOf" srcId="{0AADF48A-0663-844A-9B90-C60C18E132A2}" destId="{E4528CBF-608D-E64E-9FFF-7E736A4BC9EF}" srcOrd="2" destOrd="0" presId="urn:microsoft.com/office/officeart/2005/8/layout/cycle6"/>
    <dgm:cxn modelId="{0427C7F3-1150-2C4A-BF7C-8AEA3F4A82B0}" type="presParOf" srcId="{0AADF48A-0663-844A-9B90-C60C18E132A2}" destId="{9B20A6D9-AB92-A548-BF38-9C1DA132A23B}" srcOrd="3" destOrd="0" presId="urn:microsoft.com/office/officeart/2005/8/layout/cycle6"/>
    <dgm:cxn modelId="{4B0B7888-84A8-664C-A454-36218DF6B64E}" type="presParOf" srcId="{0AADF48A-0663-844A-9B90-C60C18E132A2}" destId="{E1ADD27F-932E-B94E-8215-1175CB7F3B5F}" srcOrd="4" destOrd="0" presId="urn:microsoft.com/office/officeart/2005/8/layout/cycle6"/>
    <dgm:cxn modelId="{BEC9E9AC-04AA-8C4C-A8D6-8A4396D241D0}" type="presParOf" srcId="{0AADF48A-0663-844A-9B90-C60C18E132A2}" destId="{AA20ED74-624F-0449-944C-7EB3AE11BD39}" srcOrd="5" destOrd="0" presId="urn:microsoft.com/office/officeart/2005/8/layout/cycle6"/>
    <dgm:cxn modelId="{42BBB8CB-4EA5-FB49-AED7-D595D0F74A01}" type="presParOf" srcId="{0AADF48A-0663-844A-9B90-C60C18E132A2}" destId="{5EA92E22-B871-0846-B937-F911AC84C5B5}" srcOrd="6" destOrd="0" presId="urn:microsoft.com/office/officeart/2005/8/layout/cycle6"/>
    <dgm:cxn modelId="{7CF591BE-6156-E34F-98AD-EC05222A35D7}" type="presParOf" srcId="{0AADF48A-0663-844A-9B90-C60C18E132A2}" destId="{AA18DDFE-6905-9141-B067-25A753B7413E}" srcOrd="7" destOrd="0" presId="urn:microsoft.com/office/officeart/2005/8/layout/cycle6"/>
    <dgm:cxn modelId="{84090F0F-CE3E-084C-91BE-5DB7BA78629C}" type="presParOf" srcId="{0AADF48A-0663-844A-9B90-C60C18E132A2}" destId="{F620D0B4-796B-5042-B8FC-F11B1ACC15DC}" srcOrd="8" destOrd="0" presId="urn:microsoft.com/office/officeart/2005/8/layout/cycle6"/>
    <dgm:cxn modelId="{A06E761A-DF04-3E4F-8DFA-D00F742B7984}" type="presParOf" srcId="{0AADF48A-0663-844A-9B90-C60C18E132A2}" destId="{6935C573-B5FB-9146-8960-1AB030DECBD2}" srcOrd="9" destOrd="0" presId="urn:microsoft.com/office/officeart/2005/8/layout/cycle6"/>
    <dgm:cxn modelId="{B9E214C0-5175-664E-BAF2-CAAE9D1C93D8}" type="presParOf" srcId="{0AADF48A-0663-844A-9B90-C60C18E132A2}" destId="{2103F5DA-EC6E-8446-BA8D-E79E6EC8F637}" srcOrd="10" destOrd="0" presId="urn:microsoft.com/office/officeart/2005/8/layout/cycle6"/>
    <dgm:cxn modelId="{0A21DFDE-EF9E-5241-BF90-9685387542A9}" type="presParOf" srcId="{0AADF48A-0663-844A-9B90-C60C18E132A2}" destId="{1AC29D12-FA50-234C-B0F0-60E74B2E5489}"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2C4EB-2411-AD4E-9D9A-6AB88512FCAA}"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F90E2E9C-9A81-454E-B2E8-E52B055C2611}">
      <dgm:prSet phldrT="[Text]"/>
      <dgm:spPr/>
      <dgm:t>
        <a:bodyPr/>
        <a:lstStyle/>
        <a:p>
          <a:r>
            <a:rPr lang="en-US" dirty="0"/>
            <a:t>Data</a:t>
          </a:r>
        </a:p>
      </dgm:t>
    </dgm:pt>
    <dgm:pt modelId="{4AE7CED1-10D4-D44B-B833-38C897E5B00C}" type="parTrans" cxnId="{960A26E7-91B0-7741-9ADF-E37BB12D4DC0}">
      <dgm:prSet/>
      <dgm:spPr/>
      <dgm:t>
        <a:bodyPr/>
        <a:lstStyle/>
        <a:p>
          <a:endParaRPr lang="en-US"/>
        </a:p>
      </dgm:t>
    </dgm:pt>
    <dgm:pt modelId="{5868792E-D1E5-644F-ADFF-71B3E228876E}" type="sibTrans" cxnId="{960A26E7-91B0-7741-9ADF-E37BB12D4DC0}">
      <dgm:prSet/>
      <dgm:spPr/>
      <dgm:t>
        <a:bodyPr/>
        <a:lstStyle/>
        <a:p>
          <a:endParaRPr lang="en-US"/>
        </a:p>
      </dgm:t>
    </dgm:pt>
    <dgm:pt modelId="{E317AE0F-EFE3-7E48-8C36-45610619E8EE}">
      <dgm:prSet phldrT="[Text]"/>
      <dgm:spPr/>
      <dgm:t>
        <a:bodyPr/>
        <a:lstStyle/>
        <a:p>
          <a:r>
            <a:rPr lang="en-US" dirty="0"/>
            <a:t>Method</a:t>
          </a:r>
        </a:p>
      </dgm:t>
    </dgm:pt>
    <dgm:pt modelId="{DC2D19DB-607D-E549-9E47-9FD45C704260}" type="parTrans" cxnId="{B99A5316-9FC0-4946-A1A2-73139BD28B0F}">
      <dgm:prSet/>
      <dgm:spPr/>
      <dgm:t>
        <a:bodyPr/>
        <a:lstStyle/>
        <a:p>
          <a:endParaRPr lang="en-US"/>
        </a:p>
      </dgm:t>
    </dgm:pt>
    <dgm:pt modelId="{847662FC-4E93-6044-9D32-9782B0D2E3F3}" type="sibTrans" cxnId="{B99A5316-9FC0-4946-A1A2-73139BD28B0F}">
      <dgm:prSet/>
      <dgm:spPr/>
      <dgm:t>
        <a:bodyPr/>
        <a:lstStyle/>
        <a:p>
          <a:endParaRPr lang="en-US"/>
        </a:p>
      </dgm:t>
    </dgm:pt>
    <dgm:pt modelId="{5F3A9C83-750A-F64B-ACAC-A1697CB3133B}">
      <dgm:prSet phldrT="[Text]"/>
      <dgm:spPr/>
      <dgm:t>
        <a:bodyPr/>
        <a:lstStyle/>
        <a:p>
          <a:r>
            <a:rPr lang="en-US" dirty="0"/>
            <a:t>Tool</a:t>
          </a:r>
        </a:p>
      </dgm:t>
    </dgm:pt>
    <dgm:pt modelId="{23A1319A-12FB-3947-A3ED-CBA5D94AC3C4}" type="parTrans" cxnId="{CDCF634C-AB3B-734E-AE78-EE4146B05CF5}">
      <dgm:prSet/>
      <dgm:spPr/>
      <dgm:t>
        <a:bodyPr/>
        <a:lstStyle/>
        <a:p>
          <a:endParaRPr lang="en-US"/>
        </a:p>
      </dgm:t>
    </dgm:pt>
    <dgm:pt modelId="{03D64280-557B-E14D-9129-2D6C12877F6C}" type="sibTrans" cxnId="{CDCF634C-AB3B-734E-AE78-EE4146B05CF5}">
      <dgm:prSet/>
      <dgm:spPr/>
      <dgm:t>
        <a:bodyPr/>
        <a:lstStyle/>
        <a:p>
          <a:endParaRPr lang="en-US"/>
        </a:p>
      </dgm:t>
    </dgm:pt>
    <dgm:pt modelId="{EC9D328B-AFE0-2A40-B51F-55FA36257AB6}">
      <dgm:prSet/>
      <dgm:spPr/>
      <dgm:t>
        <a:bodyPr/>
        <a:lstStyle/>
        <a:p>
          <a:r>
            <a:rPr lang="en-US" dirty="0"/>
            <a:t>Story-telling</a:t>
          </a:r>
        </a:p>
      </dgm:t>
    </dgm:pt>
    <dgm:pt modelId="{2630F19B-FA70-4C48-B0E6-858E064F53D0}" type="parTrans" cxnId="{D9C65CEF-AB7B-1D4E-945E-B76FCF6A9AA0}">
      <dgm:prSet/>
      <dgm:spPr/>
      <dgm:t>
        <a:bodyPr/>
        <a:lstStyle/>
        <a:p>
          <a:endParaRPr lang="en-US"/>
        </a:p>
      </dgm:t>
    </dgm:pt>
    <dgm:pt modelId="{3FEED2DF-DA95-F743-BCF7-4CBF1C1E6564}" type="sibTrans" cxnId="{D9C65CEF-AB7B-1D4E-945E-B76FCF6A9AA0}">
      <dgm:prSet/>
      <dgm:spPr/>
      <dgm:t>
        <a:bodyPr/>
        <a:lstStyle/>
        <a:p>
          <a:endParaRPr lang="en-US"/>
        </a:p>
      </dgm:t>
    </dgm:pt>
    <dgm:pt modelId="{0AADF48A-0663-844A-9B90-C60C18E132A2}" type="pres">
      <dgm:prSet presAssocID="{28C2C4EB-2411-AD4E-9D9A-6AB88512FCAA}" presName="cycle" presStyleCnt="0">
        <dgm:presLayoutVars>
          <dgm:dir/>
          <dgm:resizeHandles val="exact"/>
        </dgm:presLayoutVars>
      </dgm:prSet>
      <dgm:spPr/>
    </dgm:pt>
    <dgm:pt modelId="{105B30BD-25BC-794B-97BE-E267143C8DBE}" type="pres">
      <dgm:prSet presAssocID="{F90E2E9C-9A81-454E-B2E8-E52B055C2611}" presName="node" presStyleLbl="node1" presStyleIdx="0" presStyleCnt="4">
        <dgm:presLayoutVars>
          <dgm:bulletEnabled val="1"/>
        </dgm:presLayoutVars>
      </dgm:prSet>
      <dgm:spPr/>
    </dgm:pt>
    <dgm:pt modelId="{1BE96219-1DCC-0B43-BD04-99D6D038C3E4}" type="pres">
      <dgm:prSet presAssocID="{F90E2E9C-9A81-454E-B2E8-E52B055C2611}" presName="spNode" presStyleCnt="0"/>
      <dgm:spPr/>
    </dgm:pt>
    <dgm:pt modelId="{E4528CBF-608D-E64E-9FFF-7E736A4BC9EF}" type="pres">
      <dgm:prSet presAssocID="{5868792E-D1E5-644F-ADFF-71B3E228876E}" presName="sibTrans" presStyleLbl="sibTrans1D1" presStyleIdx="0" presStyleCnt="4"/>
      <dgm:spPr/>
    </dgm:pt>
    <dgm:pt modelId="{9B20A6D9-AB92-A548-BF38-9C1DA132A23B}" type="pres">
      <dgm:prSet presAssocID="{E317AE0F-EFE3-7E48-8C36-45610619E8EE}" presName="node" presStyleLbl="node1" presStyleIdx="1" presStyleCnt="4">
        <dgm:presLayoutVars>
          <dgm:bulletEnabled val="1"/>
        </dgm:presLayoutVars>
      </dgm:prSet>
      <dgm:spPr/>
    </dgm:pt>
    <dgm:pt modelId="{E1ADD27F-932E-B94E-8215-1175CB7F3B5F}" type="pres">
      <dgm:prSet presAssocID="{E317AE0F-EFE3-7E48-8C36-45610619E8EE}" presName="spNode" presStyleCnt="0"/>
      <dgm:spPr/>
    </dgm:pt>
    <dgm:pt modelId="{AA20ED74-624F-0449-944C-7EB3AE11BD39}" type="pres">
      <dgm:prSet presAssocID="{847662FC-4E93-6044-9D32-9782B0D2E3F3}" presName="sibTrans" presStyleLbl="sibTrans1D1" presStyleIdx="1" presStyleCnt="4"/>
      <dgm:spPr/>
    </dgm:pt>
    <dgm:pt modelId="{5EA92E22-B871-0846-B937-F911AC84C5B5}" type="pres">
      <dgm:prSet presAssocID="{5F3A9C83-750A-F64B-ACAC-A1697CB3133B}" presName="node" presStyleLbl="node1" presStyleIdx="2" presStyleCnt="4">
        <dgm:presLayoutVars>
          <dgm:bulletEnabled val="1"/>
        </dgm:presLayoutVars>
      </dgm:prSet>
      <dgm:spPr/>
    </dgm:pt>
    <dgm:pt modelId="{AA18DDFE-6905-9141-B067-25A753B7413E}" type="pres">
      <dgm:prSet presAssocID="{5F3A9C83-750A-F64B-ACAC-A1697CB3133B}" presName="spNode" presStyleCnt="0"/>
      <dgm:spPr/>
    </dgm:pt>
    <dgm:pt modelId="{F620D0B4-796B-5042-B8FC-F11B1ACC15DC}" type="pres">
      <dgm:prSet presAssocID="{03D64280-557B-E14D-9129-2D6C12877F6C}" presName="sibTrans" presStyleLbl="sibTrans1D1" presStyleIdx="2" presStyleCnt="4"/>
      <dgm:spPr/>
    </dgm:pt>
    <dgm:pt modelId="{6935C573-B5FB-9146-8960-1AB030DECBD2}" type="pres">
      <dgm:prSet presAssocID="{EC9D328B-AFE0-2A40-B51F-55FA36257AB6}" presName="node" presStyleLbl="node1" presStyleIdx="3" presStyleCnt="4" custScaleX="173369">
        <dgm:presLayoutVars>
          <dgm:bulletEnabled val="1"/>
        </dgm:presLayoutVars>
      </dgm:prSet>
      <dgm:spPr/>
    </dgm:pt>
    <dgm:pt modelId="{2103F5DA-EC6E-8446-BA8D-E79E6EC8F637}" type="pres">
      <dgm:prSet presAssocID="{EC9D328B-AFE0-2A40-B51F-55FA36257AB6}" presName="spNode" presStyleCnt="0"/>
      <dgm:spPr/>
    </dgm:pt>
    <dgm:pt modelId="{1AC29D12-FA50-234C-B0F0-60E74B2E5489}" type="pres">
      <dgm:prSet presAssocID="{3FEED2DF-DA95-F743-BCF7-4CBF1C1E6564}" presName="sibTrans" presStyleLbl="sibTrans1D1" presStyleIdx="3" presStyleCnt="4"/>
      <dgm:spPr/>
    </dgm:pt>
  </dgm:ptLst>
  <dgm:cxnLst>
    <dgm:cxn modelId="{B99A5316-9FC0-4946-A1A2-73139BD28B0F}" srcId="{28C2C4EB-2411-AD4E-9D9A-6AB88512FCAA}" destId="{E317AE0F-EFE3-7E48-8C36-45610619E8EE}" srcOrd="1" destOrd="0" parTransId="{DC2D19DB-607D-E549-9E47-9FD45C704260}" sibTransId="{847662FC-4E93-6044-9D32-9782B0D2E3F3}"/>
    <dgm:cxn modelId="{EBC97C1B-C1CD-ED44-AB78-EB21100FCCF7}" type="presOf" srcId="{847662FC-4E93-6044-9D32-9782B0D2E3F3}" destId="{AA20ED74-624F-0449-944C-7EB3AE11BD39}" srcOrd="0" destOrd="0" presId="urn:microsoft.com/office/officeart/2005/8/layout/cycle6"/>
    <dgm:cxn modelId="{94628127-D69D-E14C-BB26-DAD43ADB5BB4}" type="presOf" srcId="{5868792E-D1E5-644F-ADFF-71B3E228876E}" destId="{E4528CBF-608D-E64E-9FFF-7E736A4BC9EF}" srcOrd="0" destOrd="0" presId="urn:microsoft.com/office/officeart/2005/8/layout/cycle6"/>
    <dgm:cxn modelId="{05A9483D-7178-B149-87F3-04A284DCA2C3}" type="presOf" srcId="{3FEED2DF-DA95-F743-BCF7-4CBF1C1E6564}" destId="{1AC29D12-FA50-234C-B0F0-60E74B2E5489}" srcOrd="0" destOrd="0" presId="urn:microsoft.com/office/officeart/2005/8/layout/cycle6"/>
    <dgm:cxn modelId="{B04BFF5B-49B3-F846-B6EE-C2D969E10415}" type="presOf" srcId="{5F3A9C83-750A-F64B-ACAC-A1697CB3133B}" destId="{5EA92E22-B871-0846-B937-F911AC84C5B5}" srcOrd="0" destOrd="0" presId="urn:microsoft.com/office/officeart/2005/8/layout/cycle6"/>
    <dgm:cxn modelId="{CDCF634C-AB3B-734E-AE78-EE4146B05CF5}" srcId="{28C2C4EB-2411-AD4E-9D9A-6AB88512FCAA}" destId="{5F3A9C83-750A-F64B-ACAC-A1697CB3133B}" srcOrd="2" destOrd="0" parTransId="{23A1319A-12FB-3947-A3ED-CBA5D94AC3C4}" sibTransId="{03D64280-557B-E14D-9129-2D6C12877F6C}"/>
    <dgm:cxn modelId="{20F59C53-4F5A-2E4D-8B16-AFEE87ABD32C}" type="presOf" srcId="{28C2C4EB-2411-AD4E-9D9A-6AB88512FCAA}" destId="{0AADF48A-0663-844A-9B90-C60C18E132A2}" srcOrd="0" destOrd="0" presId="urn:microsoft.com/office/officeart/2005/8/layout/cycle6"/>
    <dgm:cxn modelId="{C6198886-3330-0340-8397-E8F2A243E9EE}" type="presOf" srcId="{E317AE0F-EFE3-7E48-8C36-45610619E8EE}" destId="{9B20A6D9-AB92-A548-BF38-9C1DA132A23B}" srcOrd="0" destOrd="0" presId="urn:microsoft.com/office/officeart/2005/8/layout/cycle6"/>
    <dgm:cxn modelId="{6D9CAAAE-91E5-8F46-805F-7CF0D6C4C4FB}" type="presOf" srcId="{03D64280-557B-E14D-9129-2D6C12877F6C}" destId="{F620D0B4-796B-5042-B8FC-F11B1ACC15DC}" srcOrd="0" destOrd="0" presId="urn:microsoft.com/office/officeart/2005/8/layout/cycle6"/>
    <dgm:cxn modelId="{1A7A10BE-7630-DB4C-A02F-D744A11749A4}" type="presOf" srcId="{EC9D328B-AFE0-2A40-B51F-55FA36257AB6}" destId="{6935C573-B5FB-9146-8960-1AB030DECBD2}" srcOrd="0" destOrd="0" presId="urn:microsoft.com/office/officeart/2005/8/layout/cycle6"/>
    <dgm:cxn modelId="{414256D9-04E8-7746-8760-C98AF90D630E}" type="presOf" srcId="{F90E2E9C-9A81-454E-B2E8-E52B055C2611}" destId="{105B30BD-25BC-794B-97BE-E267143C8DBE}" srcOrd="0" destOrd="0" presId="urn:microsoft.com/office/officeart/2005/8/layout/cycle6"/>
    <dgm:cxn modelId="{960A26E7-91B0-7741-9ADF-E37BB12D4DC0}" srcId="{28C2C4EB-2411-AD4E-9D9A-6AB88512FCAA}" destId="{F90E2E9C-9A81-454E-B2E8-E52B055C2611}" srcOrd="0" destOrd="0" parTransId="{4AE7CED1-10D4-D44B-B833-38C897E5B00C}" sibTransId="{5868792E-D1E5-644F-ADFF-71B3E228876E}"/>
    <dgm:cxn modelId="{D9C65CEF-AB7B-1D4E-945E-B76FCF6A9AA0}" srcId="{28C2C4EB-2411-AD4E-9D9A-6AB88512FCAA}" destId="{EC9D328B-AFE0-2A40-B51F-55FA36257AB6}" srcOrd="3" destOrd="0" parTransId="{2630F19B-FA70-4C48-B0E6-858E064F53D0}" sibTransId="{3FEED2DF-DA95-F743-BCF7-4CBF1C1E6564}"/>
    <dgm:cxn modelId="{74D703EC-E86A-5249-B804-CC36FE056C8B}" type="presParOf" srcId="{0AADF48A-0663-844A-9B90-C60C18E132A2}" destId="{105B30BD-25BC-794B-97BE-E267143C8DBE}" srcOrd="0" destOrd="0" presId="urn:microsoft.com/office/officeart/2005/8/layout/cycle6"/>
    <dgm:cxn modelId="{ADBC8569-6DF3-7D4F-894B-A73A48101504}" type="presParOf" srcId="{0AADF48A-0663-844A-9B90-C60C18E132A2}" destId="{1BE96219-1DCC-0B43-BD04-99D6D038C3E4}" srcOrd="1" destOrd="0" presId="urn:microsoft.com/office/officeart/2005/8/layout/cycle6"/>
    <dgm:cxn modelId="{A7E46A42-3AD6-684F-A012-52963D8E9560}" type="presParOf" srcId="{0AADF48A-0663-844A-9B90-C60C18E132A2}" destId="{E4528CBF-608D-E64E-9FFF-7E736A4BC9EF}" srcOrd="2" destOrd="0" presId="urn:microsoft.com/office/officeart/2005/8/layout/cycle6"/>
    <dgm:cxn modelId="{0427C7F3-1150-2C4A-BF7C-8AEA3F4A82B0}" type="presParOf" srcId="{0AADF48A-0663-844A-9B90-C60C18E132A2}" destId="{9B20A6D9-AB92-A548-BF38-9C1DA132A23B}" srcOrd="3" destOrd="0" presId="urn:microsoft.com/office/officeart/2005/8/layout/cycle6"/>
    <dgm:cxn modelId="{4B0B7888-84A8-664C-A454-36218DF6B64E}" type="presParOf" srcId="{0AADF48A-0663-844A-9B90-C60C18E132A2}" destId="{E1ADD27F-932E-B94E-8215-1175CB7F3B5F}" srcOrd="4" destOrd="0" presId="urn:microsoft.com/office/officeart/2005/8/layout/cycle6"/>
    <dgm:cxn modelId="{BEC9E9AC-04AA-8C4C-A8D6-8A4396D241D0}" type="presParOf" srcId="{0AADF48A-0663-844A-9B90-C60C18E132A2}" destId="{AA20ED74-624F-0449-944C-7EB3AE11BD39}" srcOrd="5" destOrd="0" presId="urn:microsoft.com/office/officeart/2005/8/layout/cycle6"/>
    <dgm:cxn modelId="{42BBB8CB-4EA5-FB49-AED7-D595D0F74A01}" type="presParOf" srcId="{0AADF48A-0663-844A-9B90-C60C18E132A2}" destId="{5EA92E22-B871-0846-B937-F911AC84C5B5}" srcOrd="6" destOrd="0" presId="urn:microsoft.com/office/officeart/2005/8/layout/cycle6"/>
    <dgm:cxn modelId="{7CF591BE-6156-E34F-98AD-EC05222A35D7}" type="presParOf" srcId="{0AADF48A-0663-844A-9B90-C60C18E132A2}" destId="{AA18DDFE-6905-9141-B067-25A753B7413E}" srcOrd="7" destOrd="0" presId="urn:microsoft.com/office/officeart/2005/8/layout/cycle6"/>
    <dgm:cxn modelId="{84090F0F-CE3E-084C-91BE-5DB7BA78629C}" type="presParOf" srcId="{0AADF48A-0663-844A-9B90-C60C18E132A2}" destId="{F620D0B4-796B-5042-B8FC-F11B1ACC15DC}" srcOrd="8" destOrd="0" presId="urn:microsoft.com/office/officeart/2005/8/layout/cycle6"/>
    <dgm:cxn modelId="{A06E761A-DF04-3E4F-8DFA-D00F742B7984}" type="presParOf" srcId="{0AADF48A-0663-844A-9B90-C60C18E132A2}" destId="{6935C573-B5FB-9146-8960-1AB030DECBD2}" srcOrd="9" destOrd="0" presId="urn:microsoft.com/office/officeart/2005/8/layout/cycle6"/>
    <dgm:cxn modelId="{B9E214C0-5175-664E-BAF2-CAAE9D1C93D8}" type="presParOf" srcId="{0AADF48A-0663-844A-9B90-C60C18E132A2}" destId="{2103F5DA-EC6E-8446-BA8D-E79E6EC8F637}" srcOrd="10" destOrd="0" presId="urn:microsoft.com/office/officeart/2005/8/layout/cycle6"/>
    <dgm:cxn modelId="{0A21DFDE-EF9E-5241-BF90-9685387542A9}" type="presParOf" srcId="{0AADF48A-0663-844A-9B90-C60C18E132A2}" destId="{1AC29D12-FA50-234C-B0F0-60E74B2E5489}"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30BD-25BC-794B-97BE-E267143C8DBE}">
      <dsp:nvSpPr>
        <dsp:cNvPr id="0" name=""/>
        <dsp:cNvSpPr/>
      </dsp:nvSpPr>
      <dsp:spPr>
        <a:xfrm>
          <a:off x="1575418" y="564638"/>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p>
      </dsp:txBody>
      <dsp:txXfrm>
        <a:off x="1616089" y="605309"/>
        <a:ext cx="1200440" cy="751816"/>
      </dsp:txXfrm>
    </dsp:sp>
    <dsp:sp modelId="{E4528CBF-608D-E64E-9FFF-7E736A4BC9EF}">
      <dsp:nvSpPr>
        <dsp:cNvPr id="0" name=""/>
        <dsp:cNvSpPr/>
      </dsp:nvSpPr>
      <dsp:spPr>
        <a:xfrm>
          <a:off x="838502" y="981217"/>
          <a:ext cx="2755614" cy="2755614"/>
        </a:xfrm>
        <a:custGeom>
          <a:avLst/>
          <a:gdLst/>
          <a:ahLst/>
          <a:cxnLst/>
          <a:rect l="0" t="0" r="0" b="0"/>
          <a:pathLst>
            <a:path>
              <a:moveTo>
                <a:pt x="2027952" y="163037"/>
              </a:moveTo>
              <a:arcTo wR="1377807" hR="1377807" stAng="178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20A6D9-AB92-A548-BF38-9C1DA132A23B}">
      <dsp:nvSpPr>
        <dsp:cNvPr id="0" name=""/>
        <dsp:cNvSpPr/>
      </dsp:nvSpPr>
      <dsp:spPr>
        <a:xfrm>
          <a:off x="2953226"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Method</a:t>
          </a:r>
        </a:p>
      </dsp:txBody>
      <dsp:txXfrm>
        <a:off x="2993897" y="1983116"/>
        <a:ext cx="1200440" cy="751816"/>
      </dsp:txXfrm>
    </dsp:sp>
    <dsp:sp modelId="{AA20ED74-624F-0449-944C-7EB3AE11BD39}">
      <dsp:nvSpPr>
        <dsp:cNvPr id="0" name=""/>
        <dsp:cNvSpPr/>
      </dsp:nvSpPr>
      <dsp:spPr>
        <a:xfrm>
          <a:off x="838502" y="981217"/>
          <a:ext cx="2755614" cy="2755614"/>
        </a:xfrm>
        <a:custGeom>
          <a:avLst/>
          <a:gdLst/>
          <a:ahLst/>
          <a:cxnLst/>
          <a:rect l="0" t="0" r="0" b="0"/>
          <a:pathLst>
            <a:path>
              <a:moveTo>
                <a:pt x="2687924" y="1804358"/>
              </a:moveTo>
              <a:arcTo wR="1377807" hR="1377807" stAng="10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A92E22-B871-0846-B937-F911AC84C5B5}">
      <dsp:nvSpPr>
        <dsp:cNvPr id="0" name=""/>
        <dsp:cNvSpPr/>
      </dsp:nvSpPr>
      <dsp:spPr>
        <a:xfrm>
          <a:off x="1575418" y="3320253"/>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Tool</a:t>
          </a:r>
        </a:p>
      </dsp:txBody>
      <dsp:txXfrm>
        <a:off x="1616089" y="3360924"/>
        <a:ext cx="1200440" cy="751816"/>
      </dsp:txXfrm>
    </dsp:sp>
    <dsp:sp modelId="{F620D0B4-796B-5042-B8FC-F11B1ACC15DC}">
      <dsp:nvSpPr>
        <dsp:cNvPr id="0" name=""/>
        <dsp:cNvSpPr/>
      </dsp:nvSpPr>
      <dsp:spPr>
        <a:xfrm>
          <a:off x="838502" y="981217"/>
          <a:ext cx="2755614" cy="2755614"/>
        </a:xfrm>
        <a:custGeom>
          <a:avLst/>
          <a:gdLst/>
          <a:ahLst/>
          <a:cxnLst/>
          <a:rect l="0" t="0" r="0" b="0"/>
          <a:pathLst>
            <a:path>
              <a:moveTo>
                <a:pt x="727662" y="2592576"/>
              </a:moveTo>
              <a:arcTo wR="1377807" hR="1377807" stAng="70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5C573-B5FB-9146-8960-1AB030DECBD2}">
      <dsp:nvSpPr>
        <dsp:cNvPr id="0" name=""/>
        <dsp:cNvSpPr/>
      </dsp:nvSpPr>
      <dsp:spPr>
        <a:xfrm>
          <a:off x="-196408" y="1942445"/>
          <a:ext cx="2069821"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Story-telling</a:t>
          </a:r>
        </a:p>
      </dsp:txBody>
      <dsp:txXfrm>
        <a:off x="-155737" y="1983116"/>
        <a:ext cx="1988479" cy="751816"/>
      </dsp:txXfrm>
    </dsp:sp>
    <dsp:sp modelId="{1AC29D12-FA50-234C-B0F0-60E74B2E5489}">
      <dsp:nvSpPr>
        <dsp:cNvPr id="0" name=""/>
        <dsp:cNvSpPr/>
      </dsp:nvSpPr>
      <dsp:spPr>
        <a:xfrm>
          <a:off x="838502" y="981217"/>
          <a:ext cx="2755614" cy="2755614"/>
        </a:xfrm>
        <a:custGeom>
          <a:avLst/>
          <a:gdLst/>
          <a:ahLst/>
          <a:cxnLst/>
          <a:rect l="0" t="0" r="0" b="0"/>
          <a:pathLst>
            <a:path>
              <a:moveTo>
                <a:pt x="67690" y="951256"/>
              </a:moveTo>
              <a:arcTo wR="1377807" hR="1377807" stAng="118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30BD-25BC-794B-97BE-E267143C8DBE}">
      <dsp:nvSpPr>
        <dsp:cNvPr id="0" name=""/>
        <dsp:cNvSpPr/>
      </dsp:nvSpPr>
      <dsp:spPr>
        <a:xfrm>
          <a:off x="1613516" y="564638"/>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p>
      </dsp:txBody>
      <dsp:txXfrm>
        <a:off x="1654187" y="605309"/>
        <a:ext cx="1200440" cy="751816"/>
      </dsp:txXfrm>
    </dsp:sp>
    <dsp:sp modelId="{E4528CBF-608D-E64E-9FFF-7E736A4BC9EF}">
      <dsp:nvSpPr>
        <dsp:cNvPr id="0" name=""/>
        <dsp:cNvSpPr/>
      </dsp:nvSpPr>
      <dsp:spPr>
        <a:xfrm>
          <a:off x="876600" y="981217"/>
          <a:ext cx="2755614" cy="2755614"/>
        </a:xfrm>
        <a:custGeom>
          <a:avLst/>
          <a:gdLst/>
          <a:ahLst/>
          <a:cxnLst/>
          <a:rect l="0" t="0" r="0" b="0"/>
          <a:pathLst>
            <a:path>
              <a:moveTo>
                <a:pt x="2027952" y="163037"/>
              </a:moveTo>
              <a:arcTo wR="1377807" hR="1377807" stAng="178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20A6D9-AB92-A548-BF38-9C1DA132A23B}">
      <dsp:nvSpPr>
        <dsp:cNvPr id="0" name=""/>
        <dsp:cNvSpPr/>
      </dsp:nvSpPr>
      <dsp:spPr>
        <a:xfrm>
          <a:off x="2991323" y="1942445"/>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Method</a:t>
          </a:r>
        </a:p>
      </dsp:txBody>
      <dsp:txXfrm>
        <a:off x="3031994" y="1983116"/>
        <a:ext cx="1200440" cy="751816"/>
      </dsp:txXfrm>
    </dsp:sp>
    <dsp:sp modelId="{AA20ED74-624F-0449-944C-7EB3AE11BD39}">
      <dsp:nvSpPr>
        <dsp:cNvPr id="0" name=""/>
        <dsp:cNvSpPr/>
      </dsp:nvSpPr>
      <dsp:spPr>
        <a:xfrm>
          <a:off x="876600" y="981217"/>
          <a:ext cx="2755614" cy="2755614"/>
        </a:xfrm>
        <a:custGeom>
          <a:avLst/>
          <a:gdLst/>
          <a:ahLst/>
          <a:cxnLst/>
          <a:rect l="0" t="0" r="0" b="0"/>
          <a:pathLst>
            <a:path>
              <a:moveTo>
                <a:pt x="2687924" y="1804358"/>
              </a:moveTo>
              <a:arcTo wR="1377807" hR="1377807" stAng="10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A92E22-B871-0846-B937-F911AC84C5B5}">
      <dsp:nvSpPr>
        <dsp:cNvPr id="0" name=""/>
        <dsp:cNvSpPr/>
      </dsp:nvSpPr>
      <dsp:spPr>
        <a:xfrm>
          <a:off x="1613516" y="3320253"/>
          <a:ext cx="1281782"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Tool</a:t>
          </a:r>
        </a:p>
      </dsp:txBody>
      <dsp:txXfrm>
        <a:off x="1654187" y="3360924"/>
        <a:ext cx="1200440" cy="751816"/>
      </dsp:txXfrm>
    </dsp:sp>
    <dsp:sp modelId="{F620D0B4-796B-5042-B8FC-F11B1ACC15DC}">
      <dsp:nvSpPr>
        <dsp:cNvPr id="0" name=""/>
        <dsp:cNvSpPr/>
      </dsp:nvSpPr>
      <dsp:spPr>
        <a:xfrm>
          <a:off x="876600" y="981217"/>
          <a:ext cx="2755614" cy="2755614"/>
        </a:xfrm>
        <a:custGeom>
          <a:avLst/>
          <a:gdLst/>
          <a:ahLst/>
          <a:cxnLst/>
          <a:rect l="0" t="0" r="0" b="0"/>
          <a:pathLst>
            <a:path>
              <a:moveTo>
                <a:pt x="727662" y="2592576"/>
              </a:moveTo>
              <a:arcTo wR="1377807" hR="1377807" stAng="7089342"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5C573-B5FB-9146-8960-1AB030DECBD2}">
      <dsp:nvSpPr>
        <dsp:cNvPr id="0" name=""/>
        <dsp:cNvSpPr/>
      </dsp:nvSpPr>
      <dsp:spPr>
        <a:xfrm>
          <a:off x="-234506" y="1942445"/>
          <a:ext cx="2222213" cy="833158"/>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Story-telling</a:t>
          </a:r>
        </a:p>
      </dsp:txBody>
      <dsp:txXfrm>
        <a:off x="-193835" y="1983116"/>
        <a:ext cx="2140871" cy="751816"/>
      </dsp:txXfrm>
    </dsp:sp>
    <dsp:sp modelId="{1AC29D12-FA50-234C-B0F0-60E74B2E5489}">
      <dsp:nvSpPr>
        <dsp:cNvPr id="0" name=""/>
        <dsp:cNvSpPr/>
      </dsp:nvSpPr>
      <dsp:spPr>
        <a:xfrm>
          <a:off x="876600" y="981217"/>
          <a:ext cx="2755614" cy="2755614"/>
        </a:xfrm>
        <a:custGeom>
          <a:avLst/>
          <a:gdLst/>
          <a:ahLst/>
          <a:cxnLst/>
          <a:rect l="0" t="0" r="0" b="0"/>
          <a:pathLst>
            <a:path>
              <a:moveTo>
                <a:pt x="67690" y="951256"/>
              </a:moveTo>
              <a:arcTo wR="1377807" hR="1377807" stAng="11882061" swAng="262859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1761A-D25A-B443-B9B3-09E4DD9F15A7}" type="datetimeFigureOut">
              <a:rPr lang="en-US" smtClean="0"/>
              <a:t>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68936-6F97-A24D-A0DD-739FF25744C4}" type="slidenum">
              <a:rPr lang="en-US" smtClean="0"/>
              <a:t>‹#›</a:t>
            </a:fld>
            <a:endParaRPr lang="en-US"/>
          </a:p>
        </p:txBody>
      </p:sp>
    </p:spTree>
    <p:extLst>
      <p:ext uri="{BB962C8B-B14F-4D97-AF65-F5344CB8AC3E}">
        <p14:creationId xmlns:p14="http://schemas.microsoft.com/office/powerpoint/2010/main" val="235525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68936-6F97-A24D-A0DD-739FF25744C4}" type="slidenum">
              <a:rPr lang="en-US" smtClean="0"/>
              <a:t>7</a:t>
            </a:fld>
            <a:endParaRPr lang="en-US"/>
          </a:p>
        </p:txBody>
      </p:sp>
    </p:spTree>
    <p:extLst>
      <p:ext uri="{BB962C8B-B14F-4D97-AF65-F5344CB8AC3E}">
        <p14:creationId xmlns:p14="http://schemas.microsoft.com/office/powerpoint/2010/main" val="265754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Argument 1: All components are important. Do not just think visualization as some fancy tools and methods. Design and story is as important as technical implementations. </a:t>
            </a:r>
          </a:p>
          <a:p>
            <a:r>
              <a:rPr lang="en-US" dirty="0"/>
              <a:t>Argument 2: No hierarchical relationships among the elements, but data is the most important: (1) normally first step and (2) the basis of the rest of the work.</a:t>
            </a:r>
          </a:p>
        </p:txBody>
      </p:sp>
      <p:sp>
        <p:nvSpPr>
          <p:cNvPr id="4" name="Slide Number Placeholder 3"/>
          <p:cNvSpPr>
            <a:spLocks noGrp="1"/>
          </p:cNvSpPr>
          <p:nvPr>
            <p:ph type="sldNum" sz="quarter" idx="5"/>
          </p:nvPr>
        </p:nvSpPr>
        <p:spPr/>
        <p:txBody>
          <a:bodyPr/>
          <a:lstStyle/>
          <a:p>
            <a:fld id="{A2568936-6F97-A24D-A0DD-739FF25744C4}" type="slidenum">
              <a:rPr lang="en-US" smtClean="0"/>
              <a:t>8</a:t>
            </a:fld>
            <a:endParaRPr lang="en-US"/>
          </a:p>
        </p:txBody>
      </p:sp>
    </p:spTree>
    <p:extLst>
      <p:ext uri="{BB962C8B-B14F-4D97-AF65-F5344CB8AC3E}">
        <p14:creationId xmlns:p14="http://schemas.microsoft.com/office/powerpoint/2010/main" val="248146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68936-6F97-A24D-A0DD-739FF25744C4}" type="slidenum">
              <a:rPr lang="en-US" smtClean="0"/>
              <a:t>16</a:t>
            </a:fld>
            <a:endParaRPr lang="en-US"/>
          </a:p>
        </p:txBody>
      </p:sp>
    </p:spTree>
    <p:extLst>
      <p:ext uri="{BB962C8B-B14F-4D97-AF65-F5344CB8AC3E}">
        <p14:creationId xmlns:p14="http://schemas.microsoft.com/office/powerpoint/2010/main" val="342279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B04CF-DBCA-44D5-935F-427610F99152}"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B04CF-DBCA-44D5-935F-427610F99152}"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B04CF-DBCA-44D5-935F-427610F99152}"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B04CF-DBCA-44D5-935F-427610F99152}"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B04CF-DBCA-44D5-935F-427610F99152}"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5164F-9E05-426E-9E94-1388DF7380B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B04CF-DBCA-44D5-935F-427610F99152}"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B04CF-DBCA-44D5-935F-427610F99152}"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5164F-9E05-426E-9E94-1388DF7380B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B04CF-DBCA-44D5-935F-427610F99152}"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B04CF-DBCA-44D5-935F-427610F99152}"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04CF-DBCA-44D5-935F-427610F99152}"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B04CF-DBCA-44D5-935F-427610F99152}"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5164F-9E05-426E-9E94-1388DF7380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BB04CF-DBCA-44D5-935F-427610F99152}" type="datetimeFigureOut">
              <a:rPr lang="en-US" smtClean="0"/>
              <a:t>1/8/2023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A25164F-9E05-426E-9E94-1388DF7380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rexel.edu/provost/policies/incomplete_grad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drexel.edu/studentlife/judicial/honesty.html" TargetMode="External"/><Relationship Id="rId7" Type="http://schemas.openxmlformats.org/officeDocument/2006/relationships/hyperlink" Target="http://www.drexel.edu/provost/policies/patent_policy.asp" TargetMode="External"/><Relationship Id="rId2" Type="http://schemas.openxmlformats.org/officeDocument/2006/relationships/hyperlink" Target="http://www.drexel.edu/provost/policies/academic_dishonesty.asp" TargetMode="External"/><Relationship Id="rId1" Type="http://schemas.openxmlformats.org/officeDocument/2006/relationships/slideLayout" Target="../slideLayouts/slideLayout7.xml"/><Relationship Id="rId6" Type="http://schemas.openxmlformats.org/officeDocument/2006/relationships/hyperlink" Target="http://www.drexel.edu/provost/policies/course_withdrawal_policy.asp" TargetMode="External"/><Relationship Id="rId5" Type="http://schemas.openxmlformats.org/officeDocument/2006/relationships/hyperlink" Target="http://www.drexel.edu/provost/policies/course_drop.asp" TargetMode="External"/><Relationship Id="rId4" Type="http://schemas.openxmlformats.org/officeDocument/2006/relationships/hyperlink" Target="http://www.drexel.edu/oed/disabilityResources/studen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mailto:hl633@drexel.edu" TargetMode="External"/><Relationship Id="rId2" Type="http://schemas.openxmlformats.org/officeDocument/2006/relationships/hyperlink" Target="mailto:cc345@drexel.edu"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INFO 250 Information Visualization</a:t>
            </a:r>
          </a:p>
        </p:txBody>
      </p:sp>
      <p:sp>
        <p:nvSpPr>
          <p:cNvPr id="3" name="Subtitle 2"/>
          <p:cNvSpPr>
            <a:spLocks noGrp="1"/>
          </p:cNvSpPr>
          <p:nvPr>
            <p:ph type="subTitle" idx="1"/>
          </p:nvPr>
        </p:nvSpPr>
        <p:spPr/>
        <p:txBody>
          <a:bodyPr/>
          <a:lstStyle/>
          <a:p>
            <a:r>
              <a:rPr lang="en-US" dirty="0"/>
              <a:t>Week 1: Introduction and Overview</a:t>
            </a:r>
          </a:p>
        </p:txBody>
      </p:sp>
    </p:spTree>
    <p:extLst>
      <p:ext uri="{BB962C8B-B14F-4D97-AF65-F5344CB8AC3E}">
        <p14:creationId xmlns:p14="http://schemas.microsoft.com/office/powerpoint/2010/main" val="85327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FAC-D592-D34D-8C27-06BE980D5A20}"/>
              </a:ext>
            </a:extLst>
          </p:cNvPr>
          <p:cNvSpPr>
            <a:spLocks noGrp="1"/>
          </p:cNvSpPr>
          <p:nvPr>
            <p:ph type="title"/>
          </p:nvPr>
        </p:nvSpPr>
        <p:spPr/>
        <p:txBody>
          <a:bodyPr>
            <a:normAutofit fontScale="90000"/>
          </a:bodyPr>
          <a:lstStyle/>
          <a:p>
            <a:r>
              <a:rPr lang="en-US" dirty="0"/>
              <a:t>What does it take to be a good visualization professional? (III)</a:t>
            </a:r>
          </a:p>
        </p:txBody>
      </p:sp>
      <p:pic>
        <p:nvPicPr>
          <p:cNvPr id="5" name="Content Placeholder 4" descr="A screenshot of text&#10;&#10;Description automatically generated">
            <a:extLst>
              <a:ext uri="{FF2B5EF4-FFF2-40B4-BE49-F238E27FC236}">
                <a16:creationId xmlns:a16="http://schemas.microsoft.com/office/drawing/2014/main" id="{5CFAE85A-A04A-CA4C-BE52-0F725422FE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058" t="60625" r="3555" b="9375"/>
          <a:stretch/>
        </p:blipFill>
        <p:spPr>
          <a:xfrm>
            <a:off x="1251132" y="1828800"/>
            <a:ext cx="2159000" cy="2590800"/>
          </a:xfrm>
        </p:spPr>
      </p:pic>
      <p:pic>
        <p:nvPicPr>
          <p:cNvPr id="3" name="Content Placeholder 4" descr="A screenshot of text&#10;&#10;Description automatically generated">
            <a:extLst>
              <a:ext uri="{FF2B5EF4-FFF2-40B4-BE49-F238E27FC236}">
                <a16:creationId xmlns:a16="http://schemas.microsoft.com/office/drawing/2014/main" id="{6109C718-1E5F-C35F-2557-417662909ACE}"/>
              </a:ext>
            </a:extLst>
          </p:cNvPr>
          <p:cNvPicPr>
            <a:picLocks noChangeAspect="1"/>
          </p:cNvPicPr>
          <p:nvPr/>
        </p:nvPicPr>
        <p:blipFill rotWithShape="1">
          <a:blip r:embed="rId2">
            <a:extLst>
              <a:ext uri="{28A0092B-C50C-407E-A947-70E740481C1C}">
                <a14:useLocalDpi xmlns:a14="http://schemas.microsoft.com/office/drawing/2010/main" val="0"/>
              </a:ext>
            </a:extLst>
          </a:blip>
          <a:srcRect l="3555" t="60938" r="61058" b="14062"/>
          <a:stretch/>
        </p:blipFill>
        <p:spPr>
          <a:xfrm>
            <a:off x="1251133" y="4531721"/>
            <a:ext cx="2158999" cy="2158999"/>
          </a:xfrm>
          <a:prstGeom prst="rect">
            <a:avLst/>
          </a:prstGeom>
        </p:spPr>
      </p:pic>
      <p:pic>
        <p:nvPicPr>
          <p:cNvPr id="4" name="Content Placeholder 4" descr="A screenshot of text&#10;&#10;Description automatically generated">
            <a:extLst>
              <a:ext uri="{FF2B5EF4-FFF2-40B4-BE49-F238E27FC236}">
                <a16:creationId xmlns:a16="http://schemas.microsoft.com/office/drawing/2014/main" id="{6E53B60C-E8CE-38E7-F1A5-39298E3DFA35}"/>
              </a:ext>
            </a:extLst>
          </p:cNvPr>
          <p:cNvPicPr>
            <a:picLocks noChangeAspect="1"/>
          </p:cNvPicPr>
          <p:nvPr/>
        </p:nvPicPr>
        <p:blipFill rotWithShape="1">
          <a:blip r:embed="rId2">
            <a:extLst>
              <a:ext uri="{28A0092B-C50C-407E-A947-70E740481C1C}">
                <a14:useLocalDpi xmlns:a14="http://schemas.microsoft.com/office/drawing/2010/main" val="0"/>
              </a:ext>
            </a:extLst>
          </a:blip>
          <a:srcRect l="62402" t="21875" r="2212" b="42187"/>
          <a:stretch/>
        </p:blipFill>
        <p:spPr>
          <a:xfrm>
            <a:off x="5733868" y="2654661"/>
            <a:ext cx="2056737" cy="2956560"/>
          </a:xfrm>
          <a:prstGeom prst="rect">
            <a:avLst/>
          </a:prstGeom>
        </p:spPr>
      </p:pic>
      <p:pic>
        <p:nvPicPr>
          <p:cNvPr id="6" name="Content Placeholder 4" descr="A screenshot of text&#10;&#10;Description automatically generated">
            <a:extLst>
              <a:ext uri="{FF2B5EF4-FFF2-40B4-BE49-F238E27FC236}">
                <a16:creationId xmlns:a16="http://schemas.microsoft.com/office/drawing/2014/main" id="{185262C2-F072-3205-0586-BC01F4750D89}"/>
              </a:ext>
            </a:extLst>
          </p:cNvPr>
          <p:cNvPicPr>
            <a:picLocks noChangeAspect="1"/>
          </p:cNvPicPr>
          <p:nvPr/>
        </p:nvPicPr>
        <p:blipFill rotWithShape="1">
          <a:blip r:embed="rId2">
            <a:extLst>
              <a:ext uri="{28A0092B-C50C-407E-A947-70E740481C1C}">
                <a14:useLocalDpi xmlns:a14="http://schemas.microsoft.com/office/drawing/2010/main" val="0"/>
              </a:ext>
            </a:extLst>
          </a:blip>
          <a:srcRect l="4424" t="21161" r="62401" b="46027"/>
          <a:stretch/>
        </p:blipFill>
        <p:spPr>
          <a:xfrm>
            <a:off x="3543300" y="2692761"/>
            <a:ext cx="2057400" cy="2880360"/>
          </a:xfrm>
          <a:prstGeom prst="rect">
            <a:avLst/>
          </a:prstGeom>
        </p:spPr>
      </p:pic>
    </p:spTree>
    <p:extLst>
      <p:ext uri="{BB962C8B-B14F-4D97-AF65-F5344CB8AC3E}">
        <p14:creationId xmlns:p14="http://schemas.microsoft.com/office/powerpoint/2010/main" val="339465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1ED5-B1C7-964A-8D39-BFB80EE15EA2}"/>
              </a:ext>
            </a:extLst>
          </p:cNvPr>
          <p:cNvSpPr>
            <a:spLocks noGrp="1"/>
          </p:cNvSpPr>
          <p:nvPr>
            <p:ph type="title"/>
          </p:nvPr>
        </p:nvSpPr>
        <p:spPr/>
        <p:txBody>
          <a:bodyPr>
            <a:normAutofit fontScale="90000"/>
          </a:bodyPr>
          <a:lstStyle/>
          <a:p>
            <a:r>
              <a:rPr lang="en-US" dirty="0"/>
              <a:t>What does it take to be a good visualization professional? (III)</a:t>
            </a:r>
          </a:p>
        </p:txBody>
      </p:sp>
      <p:sp>
        <p:nvSpPr>
          <p:cNvPr id="3" name="Content Placeholder 2">
            <a:extLst>
              <a:ext uri="{FF2B5EF4-FFF2-40B4-BE49-F238E27FC236}">
                <a16:creationId xmlns:a16="http://schemas.microsoft.com/office/drawing/2014/main" id="{4915114E-0841-2840-97A8-34308A2D7EF8}"/>
              </a:ext>
            </a:extLst>
          </p:cNvPr>
          <p:cNvSpPr>
            <a:spLocks noGrp="1"/>
          </p:cNvSpPr>
          <p:nvPr>
            <p:ph sz="half" idx="1"/>
          </p:nvPr>
        </p:nvSpPr>
        <p:spPr>
          <a:xfrm>
            <a:off x="4191000" y="1793748"/>
            <a:ext cx="4572000" cy="4718304"/>
          </a:xfrm>
        </p:spPr>
        <p:txBody>
          <a:bodyPr>
            <a:normAutofit fontScale="92500" lnSpcReduction="10000"/>
          </a:bodyPr>
          <a:lstStyle/>
          <a:p>
            <a:r>
              <a:rPr lang="en-US" dirty="0"/>
              <a:t>Questions we may ask about a visualization:</a:t>
            </a:r>
          </a:p>
          <a:p>
            <a:pPr lvl="1"/>
            <a:r>
              <a:rPr lang="en-US" dirty="0"/>
              <a:t>What type of chart is it?</a:t>
            </a:r>
          </a:p>
          <a:p>
            <a:pPr lvl="1"/>
            <a:r>
              <a:rPr lang="en-US" dirty="0"/>
              <a:t>What is the key message overall?</a:t>
            </a:r>
          </a:p>
          <a:p>
            <a:pPr lvl="1"/>
            <a:r>
              <a:rPr lang="en-US" dirty="0"/>
              <a:t>Is this the best possible way to convey the message?</a:t>
            </a:r>
          </a:p>
          <a:p>
            <a:pPr lvl="1"/>
            <a:r>
              <a:rPr lang="en-US" dirty="0"/>
              <a:t>Is it the most important insight from the underlying data?</a:t>
            </a:r>
          </a:p>
          <a:p>
            <a:pPr lvl="1"/>
            <a:r>
              <a:rPr lang="en-US" dirty="0"/>
              <a:t>How can we create it?</a:t>
            </a:r>
          </a:p>
          <a:p>
            <a:pPr lvl="1"/>
            <a:r>
              <a:rPr lang="en-US" dirty="0"/>
              <a:t>What type of data is required?</a:t>
            </a:r>
          </a:p>
          <a:p>
            <a:pPr lvl="1"/>
            <a:r>
              <a:rPr lang="en-US" dirty="0"/>
              <a:t>Is the data representative?</a:t>
            </a:r>
          </a:p>
          <a:p>
            <a:pPr lvl="1"/>
            <a:r>
              <a:rPr lang="en-US" dirty="0"/>
              <a:t>Is the message valid?</a:t>
            </a:r>
          </a:p>
        </p:txBody>
      </p:sp>
      <p:pic>
        <p:nvPicPr>
          <p:cNvPr id="6" name="Content Placeholder 5" descr="A picture containing sky&#10;&#10;Description automatically generated">
            <a:extLst>
              <a:ext uri="{FF2B5EF4-FFF2-40B4-BE49-F238E27FC236}">
                <a16:creationId xmlns:a16="http://schemas.microsoft.com/office/drawing/2014/main" id="{10211C7E-2665-A54F-9885-85B8BD9291F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7" t="9958" r="7547" b="-524"/>
          <a:stretch/>
        </p:blipFill>
        <p:spPr>
          <a:xfrm>
            <a:off x="228600" y="1943099"/>
            <a:ext cx="3962400" cy="2971801"/>
          </a:xfrm>
        </p:spPr>
      </p:pic>
    </p:spTree>
    <p:extLst>
      <p:ext uri="{BB962C8B-B14F-4D97-AF65-F5344CB8AC3E}">
        <p14:creationId xmlns:p14="http://schemas.microsoft.com/office/powerpoint/2010/main" val="19679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Coursework (I)</a:t>
            </a:r>
          </a:p>
        </p:txBody>
      </p:sp>
      <p:sp>
        <p:nvSpPr>
          <p:cNvPr id="3" name="Content Placeholder 2"/>
          <p:cNvSpPr>
            <a:spLocks noGrp="1"/>
          </p:cNvSpPr>
          <p:nvPr>
            <p:ph idx="1"/>
          </p:nvPr>
        </p:nvSpPr>
        <p:spPr/>
        <p:txBody>
          <a:bodyPr>
            <a:normAutofit/>
          </a:bodyPr>
          <a:lstStyle/>
          <a:p>
            <a:r>
              <a:rPr lang="en-US" b="1" dirty="0"/>
              <a:t>Structure of the class</a:t>
            </a:r>
          </a:p>
          <a:p>
            <a:pPr lvl="1"/>
            <a:r>
              <a:rPr lang="en-US" dirty="0"/>
              <a:t>All lectures will be synchronous </a:t>
            </a:r>
          </a:p>
          <a:p>
            <a:pPr lvl="2"/>
            <a:r>
              <a:rPr lang="en-US" dirty="0"/>
              <a:t>Will be on Mondays and Wednesdays at 04:30 pm - 05:50 pm .</a:t>
            </a:r>
          </a:p>
          <a:p>
            <a:pPr lvl="2"/>
            <a:r>
              <a:rPr lang="en-US" dirty="0"/>
              <a:t>Your attendance is required </a:t>
            </a:r>
          </a:p>
          <a:p>
            <a:pPr lvl="2"/>
            <a:r>
              <a:rPr lang="en-US" dirty="0"/>
              <a:t>All lectures will be recorded and available in Blackboard.</a:t>
            </a:r>
          </a:p>
          <a:p>
            <a:pPr lvl="1"/>
            <a:r>
              <a:rPr lang="en-US" dirty="0"/>
              <a:t>Do not hesitate to email me if you have any questions. </a:t>
            </a:r>
          </a:p>
          <a:p>
            <a:pPr lvl="1"/>
            <a:r>
              <a:rPr lang="en-US" dirty="0"/>
              <a:t>You may also contact our Course Assistant.</a:t>
            </a:r>
          </a:p>
        </p:txBody>
      </p:sp>
    </p:spTree>
    <p:extLst>
      <p:ext uri="{BB962C8B-B14F-4D97-AF65-F5344CB8AC3E}">
        <p14:creationId xmlns:p14="http://schemas.microsoft.com/office/powerpoint/2010/main" val="199678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Coursework (II)</a:t>
            </a:r>
          </a:p>
        </p:txBody>
      </p:sp>
      <p:sp>
        <p:nvSpPr>
          <p:cNvPr id="3" name="Content Placeholder 2"/>
          <p:cNvSpPr>
            <a:spLocks noGrp="1"/>
          </p:cNvSpPr>
          <p:nvPr>
            <p:ph idx="1"/>
          </p:nvPr>
        </p:nvSpPr>
        <p:spPr>
          <a:xfrm>
            <a:off x="425380" y="1414305"/>
            <a:ext cx="8229600" cy="4876800"/>
          </a:xfrm>
        </p:spPr>
        <p:txBody>
          <a:bodyPr>
            <a:normAutofit/>
          </a:bodyPr>
          <a:lstStyle/>
          <a:p>
            <a:r>
              <a:rPr lang="en-US" b="1" dirty="0"/>
              <a:t>Assignments</a:t>
            </a:r>
          </a:p>
          <a:p>
            <a:pPr lvl="2"/>
            <a:r>
              <a:rPr lang="en-US" dirty="0"/>
              <a:t>Individual Projects: 1A, 1B, 1C</a:t>
            </a:r>
          </a:p>
          <a:p>
            <a:pPr lvl="2"/>
            <a:r>
              <a:rPr lang="en-US" dirty="0"/>
              <a:t>Individual/Team Projects: 2A, 2B, 2C (Maximum Group Size: 2)</a:t>
            </a:r>
          </a:p>
          <a:p>
            <a:pPr lvl="2"/>
            <a:r>
              <a:rPr lang="en-US" dirty="0"/>
              <a:t>Mid-term (10)</a:t>
            </a:r>
          </a:p>
          <a:p>
            <a:pPr lvl="2"/>
            <a:r>
              <a:rPr lang="en-US" dirty="0"/>
              <a:t>Participation (10)</a:t>
            </a:r>
          </a:p>
          <a:p>
            <a:pPr lvl="2"/>
            <a:r>
              <a:rPr lang="en-US" dirty="0"/>
              <a:t>No final exam.</a:t>
            </a:r>
          </a:p>
        </p:txBody>
      </p:sp>
      <p:graphicFrame>
        <p:nvGraphicFramePr>
          <p:cNvPr id="4" name="Table 3">
            <a:extLst>
              <a:ext uri="{FF2B5EF4-FFF2-40B4-BE49-F238E27FC236}">
                <a16:creationId xmlns:a16="http://schemas.microsoft.com/office/drawing/2014/main" id="{072AA9BF-A689-3201-CE2D-6D534A8D7FA3}"/>
              </a:ext>
            </a:extLst>
          </p:cNvPr>
          <p:cNvGraphicFramePr>
            <a:graphicFrameLocks noGrp="1"/>
          </p:cNvGraphicFramePr>
          <p:nvPr>
            <p:extLst>
              <p:ext uri="{D42A27DB-BD31-4B8C-83A1-F6EECF244321}">
                <p14:modId xmlns:p14="http://schemas.microsoft.com/office/powerpoint/2010/main" val="3241899716"/>
              </p:ext>
            </p:extLst>
          </p:nvPr>
        </p:nvGraphicFramePr>
        <p:xfrm>
          <a:off x="1066800" y="3657600"/>
          <a:ext cx="7238999" cy="2686108"/>
        </p:xfrm>
        <a:graphic>
          <a:graphicData uri="http://schemas.openxmlformats.org/drawingml/2006/table">
            <a:tbl>
              <a:tblPr firstRow="1" firstCol="1" lastRow="1" lastCol="1" bandRow="1" bandCol="1">
                <a:tableStyleId>{5C22544A-7EE6-4342-B048-85BDC9FD1C3A}</a:tableStyleId>
              </a:tblPr>
              <a:tblGrid>
                <a:gridCol w="672739">
                  <a:extLst>
                    <a:ext uri="{9D8B030D-6E8A-4147-A177-3AD203B41FA5}">
                      <a16:colId xmlns:a16="http://schemas.microsoft.com/office/drawing/2014/main" val="2683294207"/>
                    </a:ext>
                  </a:extLst>
                </a:gridCol>
                <a:gridCol w="613337">
                  <a:extLst>
                    <a:ext uri="{9D8B030D-6E8A-4147-A177-3AD203B41FA5}">
                      <a16:colId xmlns:a16="http://schemas.microsoft.com/office/drawing/2014/main" val="2854660689"/>
                    </a:ext>
                  </a:extLst>
                </a:gridCol>
                <a:gridCol w="606653">
                  <a:extLst>
                    <a:ext uri="{9D8B030D-6E8A-4147-A177-3AD203B41FA5}">
                      <a16:colId xmlns:a16="http://schemas.microsoft.com/office/drawing/2014/main" val="502725388"/>
                    </a:ext>
                  </a:extLst>
                </a:gridCol>
                <a:gridCol w="610366">
                  <a:extLst>
                    <a:ext uri="{9D8B030D-6E8A-4147-A177-3AD203B41FA5}">
                      <a16:colId xmlns:a16="http://schemas.microsoft.com/office/drawing/2014/main" val="4178397609"/>
                    </a:ext>
                  </a:extLst>
                </a:gridCol>
                <a:gridCol w="610366">
                  <a:extLst>
                    <a:ext uri="{9D8B030D-6E8A-4147-A177-3AD203B41FA5}">
                      <a16:colId xmlns:a16="http://schemas.microsoft.com/office/drawing/2014/main" val="2300850151"/>
                    </a:ext>
                  </a:extLst>
                </a:gridCol>
                <a:gridCol w="607396">
                  <a:extLst>
                    <a:ext uri="{9D8B030D-6E8A-4147-A177-3AD203B41FA5}">
                      <a16:colId xmlns:a16="http://schemas.microsoft.com/office/drawing/2014/main" val="2902903442"/>
                    </a:ext>
                  </a:extLst>
                </a:gridCol>
                <a:gridCol w="614821">
                  <a:extLst>
                    <a:ext uri="{9D8B030D-6E8A-4147-A177-3AD203B41FA5}">
                      <a16:colId xmlns:a16="http://schemas.microsoft.com/office/drawing/2014/main" val="2325784879"/>
                    </a:ext>
                  </a:extLst>
                </a:gridCol>
                <a:gridCol w="611108">
                  <a:extLst>
                    <a:ext uri="{9D8B030D-6E8A-4147-A177-3AD203B41FA5}">
                      <a16:colId xmlns:a16="http://schemas.microsoft.com/office/drawing/2014/main" val="3184921813"/>
                    </a:ext>
                  </a:extLst>
                </a:gridCol>
                <a:gridCol w="608138">
                  <a:extLst>
                    <a:ext uri="{9D8B030D-6E8A-4147-A177-3AD203B41FA5}">
                      <a16:colId xmlns:a16="http://schemas.microsoft.com/office/drawing/2014/main" val="2251703007"/>
                    </a:ext>
                  </a:extLst>
                </a:gridCol>
                <a:gridCol w="611851">
                  <a:extLst>
                    <a:ext uri="{9D8B030D-6E8A-4147-A177-3AD203B41FA5}">
                      <a16:colId xmlns:a16="http://schemas.microsoft.com/office/drawing/2014/main" val="749886334"/>
                    </a:ext>
                  </a:extLst>
                </a:gridCol>
                <a:gridCol w="1072224">
                  <a:extLst>
                    <a:ext uri="{9D8B030D-6E8A-4147-A177-3AD203B41FA5}">
                      <a16:colId xmlns:a16="http://schemas.microsoft.com/office/drawing/2014/main" val="992988877"/>
                    </a:ext>
                  </a:extLst>
                </a:gridCol>
              </a:tblGrid>
              <a:tr h="252427">
                <a:tc>
                  <a:txBody>
                    <a:bodyPr/>
                    <a:lstStyle/>
                    <a:p>
                      <a:pPr marL="0" marR="0" algn="ctr">
                        <a:spcBef>
                          <a:spcPts val="0"/>
                        </a:spcBef>
                        <a:spcAft>
                          <a:spcPts val="0"/>
                        </a:spcAft>
                      </a:pPr>
                      <a:r>
                        <a:rPr lang="en-US"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10">
                          <a:effectLst/>
                        </a:rPr>
                        <a:t>Points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61328824"/>
                  </a:ext>
                </a:extLst>
              </a:tr>
              <a:tr h="252427">
                <a:tc>
                  <a:txBody>
                    <a:bodyPr/>
                    <a:lstStyle/>
                    <a:p>
                      <a:pPr marL="0" marR="0" algn="ctr">
                        <a:spcBef>
                          <a:spcPts val="0"/>
                        </a:spcBef>
                        <a:spcAft>
                          <a:spcPts val="0"/>
                        </a:spcAft>
                      </a:pPr>
                      <a:r>
                        <a:rPr lang="en-US" sz="800">
                          <a:effectLst/>
                        </a:rPr>
                        <a:t>1/9-1/15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1/16-1/22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1/23-1/29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1/30-2/5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2/6-2/12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2/13-2/19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2/20-2/26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2/27-3/5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a:effectLst/>
                        </a:rPr>
                        <a:t>3/6-3/12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800" spc="-25">
                          <a:effectLst/>
                        </a:rPr>
                        <a:t>3/13-3/19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1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72561181"/>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90594224"/>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1B</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4171389"/>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1C</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3436428"/>
                  </a:ext>
                </a:extLst>
              </a:tr>
              <a:tr h="414265">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0" dirty="0">
                          <a:effectLst/>
                        </a:rPr>
                        <a:t>Mid-</a:t>
                      </a:r>
                      <a:endParaRPr lang="en-US" sz="1100" dirty="0">
                        <a:effectLst/>
                      </a:endParaRPr>
                    </a:p>
                    <a:p>
                      <a:pPr marL="0" marR="0" algn="ctr">
                        <a:spcBef>
                          <a:spcPts val="0"/>
                        </a:spcBef>
                        <a:spcAft>
                          <a:spcPts val="0"/>
                        </a:spcAft>
                      </a:pPr>
                      <a:r>
                        <a:rPr lang="en-US" sz="1200" spc="-20" dirty="0">
                          <a:effectLst/>
                        </a:rPr>
                        <a:t>term</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69094906"/>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0" marR="0" algn="ctr">
                        <a:spcBef>
                          <a:spcPts val="0"/>
                        </a:spcBef>
                        <a:spcAft>
                          <a:spcPts val="0"/>
                        </a:spcAft>
                      </a:pPr>
                      <a:r>
                        <a:rPr lang="en-US" sz="1200" spc="-25">
                          <a:effectLst/>
                        </a:rPr>
                        <a:t>2A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91470834"/>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2B</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spc="-25">
                          <a:effectLst/>
                        </a:rPr>
                        <a:t>10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48438448"/>
                  </a:ext>
                </a:extLst>
              </a:tr>
              <a:tr h="252427">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0"/>
                        </a:spcBef>
                        <a:spcAft>
                          <a:spcPts val="0"/>
                        </a:spcAft>
                      </a:pPr>
                      <a:r>
                        <a:rPr lang="en-US" sz="1000">
                          <a:effectLst/>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0" marR="0" algn="ctr">
                        <a:spcBef>
                          <a:spcPts val="0"/>
                        </a:spcBef>
                        <a:spcAft>
                          <a:spcPts val="0"/>
                        </a:spcAft>
                      </a:pPr>
                      <a:r>
                        <a:rPr lang="en-US" sz="1200" spc="-10">
                          <a:effectLst/>
                        </a:rPr>
                        <a:t>Final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a:txBody>
                    <a:bodyPr/>
                    <a:lstStyle/>
                    <a:p>
                      <a:pPr marL="0" marR="0" algn="ctr">
                        <a:spcBef>
                          <a:spcPts val="0"/>
                        </a:spcBef>
                        <a:spcAft>
                          <a:spcPts val="0"/>
                        </a:spcAft>
                      </a:pPr>
                      <a:r>
                        <a:rPr lang="en-US" sz="1200" spc="-25">
                          <a:effectLst/>
                        </a:rPr>
                        <a:t>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67362642"/>
                  </a:ext>
                </a:extLst>
              </a:tr>
              <a:tr h="252427">
                <a:tc gridSpan="10">
                  <a:txBody>
                    <a:bodyPr/>
                    <a:lstStyle/>
                    <a:p>
                      <a:pPr marL="0" marR="0" algn="ctr">
                        <a:spcBef>
                          <a:spcPts val="0"/>
                        </a:spcBef>
                        <a:spcAft>
                          <a:spcPts val="0"/>
                        </a:spcAft>
                      </a:pPr>
                      <a:r>
                        <a:rPr lang="en-US" sz="1200" spc="-10">
                          <a:effectLst/>
                        </a:rPr>
                        <a:t>Participation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spc="-25" dirty="0">
                          <a:effectLst/>
                        </a:rPr>
                        <a:t>10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0975024"/>
                  </a:ext>
                </a:extLst>
              </a:tr>
            </a:tbl>
          </a:graphicData>
        </a:graphic>
      </p:graphicFrame>
    </p:spTree>
    <p:extLst>
      <p:ext uri="{BB962C8B-B14F-4D97-AF65-F5344CB8AC3E}">
        <p14:creationId xmlns:p14="http://schemas.microsoft.com/office/powerpoint/2010/main" val="156677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723A-809C-594C-8504-291878572172}"/>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B94FE5F3-995E-6940-B6F8-033BD17BA51D}"/>
              </a:ext>
            </a:extLst>
          </p:cNvPr>
          <p:cNvSpPr>
            <a:spLocks noGrp="1"/>
          </p:cNvSpPr>
          <p:nvPr>
            <p:ph idx="1"/>
          </p:nvPr>
        </p:nvSpPr>
        <p:spPr/>
        <p:txBody>
          <a:bodyPr/>
          <a:lstStyle/>
          <a:p>
            <a:r>
              <a:rPr lang="en-US" dirty="0"/>
              <a:t>This course will have no required textbook.</a:t>
            </a:r>
          </a:p>
          <a:p>
            <a:endParaRPr lang="en-US" dirty="0"/>
          </a:p>
          <a:p>
            <a:r>
              <a:rPr lang="en-US" dirty="0"/>
              <a:t>All slides and videos will be shared to Blackboard after the class.</a:t>
            </a:r>
          </a:p>
        </p:txBody>
      </p:sp>
    </p:spTree>
    <p:extLst>
      <p:ext uri="{BB962C8B-B14F-4D97-AF65-F5344CB8AC3E}">
        <p14:creationId xmlns:p14="http://schemas.microsoft.com/office/powerpoint/2010/main" val="378978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Schedule 1 of 2</a:t>
            </a:r>
            <a:br>
              <a:rPr lang="en-US" dirty="0"/>
            </a:br>
            <a:r>
              <a:rPr lang="en-US" sz="2000" dirty="0"/>
              <a:t>(subject to adjustments)</a:t>
            </a:r>
            <a:endParaRPr lang="en-US" dirty="0"/>
          </a:p>
        </p:txBody>
      </p:sp>
      <p:graphicFrame>
        <p:nvGraphicFramePr>
          <p:cNvPr id="3" name="Table 2">
            <a:extLst>
              <a:ext uri="{FF2B5EF4-FFF2-40B4-BE49-F238E27FC236}">
                <a16:creationId xmlns:a16="http://schemas.microsoft.com/office/drawing/2014/main" id="{5481CA2F-7FF5-EFF3-EA1C-C32792289D54}"/>
              </a:ext>
            </a:extLst>
          </p:cNvPr>
          <p:cNvGraphicFramePr>
            <a:graphicFrameLocks noGrp="1"/>
          </p:cNvGraphicFramePr>
          <p:nvPr>
            <p:extLst>
              <p:ext uri="{D42A27DB-BD31-4B8C-83A1-F6EECF244321}">
                <p14:modId xmlns:p14="http://schemas.microsoft.com/office/powerpoint/2010/main" val="20080606"/>
              </p:ext>
            </p:extLst>
          </p:nvPr>
        </p:nvGraphicFramePr>
        <p:xfrm>
          <a:off x="571500" y="1587950"/>
          <a:ext cx="8000999" cy="4997605"/>
        </p:xfrm>
        <a:graphic>
          <a:graphicData uri="http://schemas.openxmlformats.org/drawingml/2006/table">
            <a:tbl>
              <a:tblPr firstRow="1" firstCol="1" lastRow="1" lastCol="1" bandRow="1" bandCol="1">
                <a:tableStyleId>{5C22544A-7EE6-4342-B048-85BDC9FD1C3A}</a:tableStyleId>
              </a:tblPr>
              <a:tblGrid>
                <a:gridCol w="685800">
                  <a:extLst>
                    <a:ext uri="{9D8B030D-6E8A-4147-A177-3AD203B41FA5}">
                      <a16:colId xmlns:a16="http://schemas.microsoft.com/office/drawing/2014/main" val="3323826946"/>
                    </a:ext>
                  </a:extLst>
                </a:gridCol>
                <a:gridCol w="3622430">
                  <a:extLst>
                    <a:ext uri="{9D8B030D-6E8A-4147-A177-3AD203B41FA5}">
                      <a16:colId xmlns:a16="http://schemas.microsoft.com/office/drawing/2014/main" val="2930715591"/>
                    </a:ext>
                  </a:extLst>
                </a:gridCol>
                <a:gridCol w="923192">
                  <a:extLst>
                    <a:ext uri="{9D8B030D-6E8A-4147-A177-3AD203B41FA5}">
                      <a16:colId xmlns:a16="http://schemas.microsoft.com/office/drawing/2014/main" val="3501837845"/>
                    </a:ext>
                  </a:extLst>
                </a:gridCol>
                <a:gridCol w="2769577">
                  <a:extLst>
                    <a:ext uri="{9D8B030D-6E8A-4147-A177-3AD203B41FA5}">
                      <a16:colId xmlns:a16="http://schemas.microsoft.com/office/drawing/2014/main" val="1890546932"/>
                    </a:ext>
                  </a:extLst>
                </a:gridCol>
              </a:tblGrid>
              <a:tr h="415084">
                <a:tc>
                  <a:txBody>
                    <a:bodyPr/>
                    <a:lstStyle/>
                    <a:p>
                      <a:pPr marL="0" marR="0" algn="ctr">
                        <a:spcBef>
                          <a:spcPts val="0"/>
                        </a:spcBef>
                        <a:spcAft>
                          <a:spcPts val="0"/>
                        </a:spcAft>
                      </a:pPr>
                      <a:r>
                        <a:rPr lang="en-US" sz="1400" b="1" spc="-20" dirty="0">
                          <a:solidFill>
                            <a:schemeClr val="tx1"/>
                          </a:solidFill>
                          <a:effectLst/>
                        </a:rPr>
                        <a:t>Week</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dirty="0">
                          <a:solidFill>
                            <a:schemeClr val="tx1"/>
                          </a:solidFill>
                          <a:effectLst/>
                        </a:rPr>
                        <a:t>Topic</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spc="-10" dirty="0">
                          <a:solidFill>
                            <a:schemeClr val="tx1"/>
                          </a:solidFill>
                          <a:effectLst/>
                        </a:rPr>
                        <a:t>Software</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spc="-10" dirty="0">
                          <a:solidFill>
                            <a:schemeClr val="tx1"/>
                          </a:solidFill>
                          <a:effectLst/>
                        </a:rPr>
                        <a:t>Homework</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4219300426"/>
                  </a:ext>
                </a:extLst>
              </a:tr>
              <a:tr h="816366">
                <a:tc>
                  <a:txBody>
                    <a:bodyPr/>
                    <a:lstStyle/>
                    <a:p>
                      <a:pPr marL="0" marR="0" algn="ctr">
                        <a:spcBef>
                          <a:spcPts val="0"/>
                        </a:spcBef>
                        <a:spcAft>
                          <a:spcPts val="0"/>
                        </a:spcAft>
                      </a:pPr>
                      <a:r>
                        <a:rPr lang="en-US" sz="1400" b="0">
                          <a:solidFill>
                            <a:schemeClr val="tx1"/>
                          </a:solidFill>
                          <a:effectLst/>
                        </a:rPr>
                        <a:t>1</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spc="-10" dirty="0">
                          <a:solidFill>
                            <a:schemeClr val="tx1"/>
                          </a:solidFill>
                          <a:effectLst/>
                        </a:rPr>
                        <a:t>Introduction</a:t>
                      </a:r>
                      <a:r>
                        <a:rPr lang="en-US" sz="1400" b="0" dirty="0">
                          <a:solidFill>
                            <a:schemeClr val="tx1"/>
                          </a:solidFill>
                          <a:effectLst/>
                        </a:rPr>
                        <a:t> </a:t>
                      </a:r>
                      <a:r>
                        <a:rPr lang="en-US" sz="1400" b="0" spc="-10" dirty="0">
                          <a:solidFill>
                            <a:schemeClr val="tx1"/>
                          </a:solidFill>
                          <a:effectLst/>
                        </a:rPr>
                        <a:t>and</a:t>
                      </a:r>
                      <a:r>
                        <a:rPr lang="en-US" sz="1400" b="0" spc="5" dirty="0">
                          <a:solidFill>
                            <a:schemeClr val="tx1"/>
                          </a:solidFill>
                          <a:effectLst/>
                        </a:rPr>
                        <a:t> </a:t>
                      </a:r>
                      <a:r>
                        <a:rPr lang="en-US" sz="1400" b="0" spc="-10" dirty="0">
                          <a:solidFill>
                            <a:schemeClr val="tx1"/>
                          </a:solidFill>
                          <a:effectLst/>
                        </a:rPr>
                        <a:t>overview</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What</a:t>
                      </a:r>
                      <a:r>
                        <a:rPr lang="en-US" sz="1400" b="0" spc="-65" dirty="0">
                          <a:solidFill>
                            <a:schemeClr val="tx1"/>
                          </a:solidFill>
                          <a:effectLst/>
                        </a:rPr>
                        <a:t> </a:t>
                      </a:r>
                      <a:r>
                        <a:rPr lang="en-US" sz="1400" b="0" dirty="0">
                          <a:solidFill>
                            <a:schemeClr val="tx1"/>
                          </a:solidFill>
                          <a:effectLst/>
                        </a:rPr>
                        <a:t>is</a:t>
                      </a:r>
                      <a:r>
                        <a:rPr lang="en-US" sz="1400" b="0" spc="-60" dirty="0">
                          <a:solidFill>
                            <a:schemeClr val="tx1"/>
                          </a:solidFill>
                          <a:effectLst/>
                        </a:rPr>
                        <a:t> </a:t>
                      </a:r>
                      <a:r>
                        <a:rPr lang="en-US" sz="1400" b="0" dirty="0">
                          <a:solidFill>
                            <a:schemeClr val="tx1"/>
                          </a:solidFill>
                          <a:effectLst/>
                        </a:rPr>
                        <a:t>data/information </a:t>
                      </a:r>
                      <a:r>
                        <a:rPr lang="en-US" sz="1400" b="0" spc="-10" dirty="0">
                          <a:solidFill>
                            <a:schemeClr val="tx1"/>
                          </a:solidFill>
                          <a:effectLst/>
                        </a:rPr>
                        <a:t>visualization?</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Why</a:t>
                      </a:r>
                      <a:r>
                        <a:rPr lang="en-US" sz="1400" b="0" spc="-45" dirty="0">
                          <a:solidFill>
                            <a:schemeClr val="tx1"/>
                          </a:solidFill>
                          <a:effectLst/>
                        </a:rPr>
                        <a:t> </a:t>
                      </a:r>
                      <a:r>
                        <a:rPr lang="en-US" sz="1400" b="0" dirty="0">
                          <a:solidFill>
                            <a:schemeClr val="tx1"/>
                          </a:solidFill>
                          <a:effectLst/>
                        </a:rPr>
                        <a:t>do</a:t>
                      </a:r>
                      <a:r>
                        <a:rPr lang="en-US" sz="1400" b="0" spc="-65" dirty="0">
                          <a:solidFill>
                            <a:schemeClr val="tx1"/>
                          </a:solidFill>
                          <a:effectLst/>
                        </a:rPr>
                        <a:t> </a:t>
                      </a:r>
                      <a:r>
                        <a:rPr lang="en-US" sz="1400" b="0" dirty="0">
                          <a:solidFill>
                            <a:schemeClr val="tx1"/>
                          </a:solidFill>
                          <a:effectLst/>
                        </a:rPr>
                        <a:t>we</a:t>
                      </a:r>
                      <a:r>
                        <a:rPr lang="en-US" sz="1400" b="0" spc="-35" dirty="0">
                          <a:solidFill>
                            <a:schemeClr val="tx1"/>
                          </a:solidFill>
                          <a:effectLst/>
                        </a:rPr>
                        <a:t> </a:t>
                      </a:r>
                      <a:r>
                        <a:rPr lang="en-US" sz="1400" b="0" dirty="0">
                          <a:solidFill>
                            <a:schemeClr val="tx1"/>
                          </a:solidFill>
                          <a:effectLst/>
                        </a:rPr>
                        <a:t>need</a:t>
                      </a:r>
                      <a:r>
                        <a:rPr lang="en-US" sz="1400" b="0" spc="-40" dirty="0">
                          <a:solidFill>
                            <a:schemeClr val="tx1"/>
                          </a:solidFill>
                          <a:effectLst/>
                        </a:rPr>
                        <a:t> </a:t>
                      </a:r>
                      <a:r>
                        <a:rPr lang="en-US" sz="1400" b="0" dirty="0">
                          <a:solidFill>
                            <a:schemeClr val="tx1"/>
                          </a:solidFill>
                          <a:effectLst/>
                        </a:rPr>
                        <a:t>to</a:t>
                      </a:r>
                      <a:r>
                        <a:rPr lang="en-US" sz="1400" b="0" spc="-65" dirty="0">
                          <a:solidFill>
                            <a:schemeClr val="tx1"/>
                          </a:solidFill>
                          <a:effectLst/>
                        </a:rPr>
                        <a:t> </a:t>
                      </a:r>
                      <a:r>
                        <a:rPr lang="en-US" sz="1400" b="0" dirty="0">
                          <a:solidFill>
                            <a:schemeClr val="tx1"/>
                          </a:solidFill>
                          <a:effectLst/>
                        </a:rPr>
                        <a:t>visualize </a:t>
                      </a:r>
                      <a:r>
                        <a:rPr lang="en-US" sz="1400" b="0" spc="-10" dirty="0">
                          <a:solidFill>
                            <a:schemeClr val="tx1"/>
                          </a:solidFill>
                          <a:effectLst/>
                        </a:rPr>
                        <a:t>information?</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dirty="0">
                          <a:solidFill>
                            <a:schemeClr val="tx1"/>
                          </a:solidFill>
                          <a:effectLst/>
                        </a:rPr>
                        <a:t> </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 </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1485195627"/>
                  </a:ext>
                </a:extLst>
              </a:tr>
              <a:tr h="885249">
                <a:tc>
                  <a:txBody>
                    <a:bodyPr/>
                    <a:lstStyle/>
                    <a:p>
                      <a:pPr marL="0" marR="0" algn="ctr">
                        <a:spcBef>
                          <a:spcPts val="0"/>
                        </a:spcBef>
                        <a:spcAft>
                          <a:spcPts val="0"/>
                        </a:spcAft>
                      </a:pPr>
                      <a:r>
                        <a:rPr lang="en-US" sz="1400" b="0">
                          <a:solidFill>
                            <a:schemeClr val="tx1"/>
                          </a:solidFill>
                          <a:effectLst/>
                        </a:rPr>
                        <a:t>2</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Taxonomies</a:t>
                      </a:r>
                      <a:r>
                        <a:rPr lang="en-US" sz="1400" b="0" spc="-30">
                          <a:solidFill>
                            <a:schemeClr val="tx1"/>
                          </a:solidFill>
                          <a:effectLst/>
                        </a:rPr>
                        <a:t> </a:t>
                      </a:r>
                      <a:r>
                        <a:rPr lang="en-US" sz="1400" b="0" spc="-50">
                          <a:solidFill>
                            <a:schemeClr val="tx1"/>
                          </a:solidFill>
                          <a:effectLst/>
                        </a:rPr>
                        <a:t>I</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Types of</a:t>
                      </a:r>
                      <a:r>
                        <a:rPr lang="en-US" sz="1400" b="0" spc="-40">
                          <a:solidFill>
                            <a:schemeClr val="tx1"/>
                          </a:solidFill>
                          <a:effectLst/>
                        </a:rPr>
                        <a:t> </a:t>
                      </a:r>
                      <a:r>
                        <a:rPr lang="en-US" sz="1400" b="0" spc="-10">
                          <a:solidFill>
                            <a:schemeClr val="tx1"/>
                          </a:solidFill>
                          <a:effectLst/>
                        </a:rPr>
                        <a:t>visualization</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Types</a:t>
                      </a:r>
                      <a:r>
                        <a:rPr lang="en-US" sz="1400" b="0" spc="-5">
                          <a:solidFill>
                            <a:schemeClr val="tx1"/>
                          </a:solidFill>
                          <a:effectLst/>
                        </a:rPr>
                        <a:t> </a:t>
                      </a:r>
                      <a:r>
                        <a:rPr lang="en-US" sz="1400" b="0">
                          <a:solidFill>
                            <a:schemeClr val="tx1"/>
                          </a:solidFill>
                          <a:effectLst/>
                        </a:rPr>
                        <a:t>of</a:t>
                      </a:r>
                      <a:r>
                        <a:rPr lang="en-US" sz="1400" b="0" spc="-45">
                          <a:solidFill>
                            <a:schemeClr val="tx1"/>
                          </a:solidFill>
                          <a:effectLst/>
                        </a:rPr>
                        <a:t> </a:t>
                      </a:r>
                      <a:r>
                        <a:rPr lang="en-US" sz="1400" b="0">
                          <a:solidFill>
                            <a:schemeClr val="tx1"/>
                          </a:solidFill>
                          <a:effectLst/>
                        </a:rPr>
                        <a:t>actions</a:t>
                      </a:r>
                      <a:r>
                        <a:rPr lang="en-US" sz="1400" b="0" spc="-5">
                          <a:solidFill>
                            <a:schemeClr val="tx1"/>
                          </a:solidFill>
                          <a:effectLst/>
                        </a:rPr>
                        <a:t> </a:t>
                      </a:r>
                      <a:r>
                        <a:rPr lang="en-US" sz="1400" b="0">
                          <a:solidFill>
                            <a:schemeClr val="tx1"/>
                          </a:solidFill>
                          <a:effectLst/>
                        </a:rPr>
                        <a:t>using</a:t>
                      </a:r>
                      <a:r>
                        <a:rPr lang="en-US" sz="1400" b="0" spc="-35">
                          <a:solidFill>
                            <a:schemeClr val="tx1"/>
                          </a:solidFill>
                          <a:effectLst/>
                        </a:rPr>
                        <a:t> </a:t>
                      </a:r>
                      <a:r>
                        <a:rPr lang="en-US" sz="1400" b="0" spc="-10">
                          <a:solidFill>
                            <a:schemeClr val="tx1"/>
                          </a:solidFill>
                          <a:effectLst/>
                        </a:rPr>
                        <a:t>visualization</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spc="-25" dirty="0">
                          <a:solidFill>
                            <a:schemeClr val="tx1"/>
                          </a:solidFill>
                          <a:effectLst/>
                        </a:rPr>
                        <a:t>RAW</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 1A (10): </a:t>
                      </a:r>
                    </a:p>
                    <a:p>
                      <a:pPr marL="0" marR="0">
                        <a:spcBef>
                          <a:spcPts val="0"/>
                        </a:spcBef>
                        <a:spcAft>
                          <a:spcPts val="0"/>
                        </a:spcAft>
                      </a:pPr>
                      <a:r>
                        <a:rPr lang="en-US" sz="1400" b="0" dirty="0">
                          <a:solidFill>
                            <a:schemeClr val="tx1"/>
                          </a:solidFill>
                          <a:effectLst/>
                        </a:rPr>
                        <a:t>Creating data </a:t>
                      </a:r>
                      <a:r>
                        <a:rPr lang="en-US" sz="1400" b="0" spc="-10" dirty="0">
                          <a:solidFill>
                            <a:schemeClr val="tx1"/>
                          </a:solidFill>
                          <a:effectLst/>
                        </a:rPr>
                        <a:t>visualization</a:t>
                      </a:r>
                      <a:r>
                        <a:rPr lang="en-US" sz="1400" b="0" spc="-40" dirty="0">
                          <a:solidFill>
                            <a:schemeClr val="tx1"/>
                          </a:solidFill>
                          <a:effectLst/>
                        </a:rPr>
                        <a:t> </a:t>
                      </a:r>
                      <a:r>
                        <a:rPr lang="en-US" sz="1400" b="0" spc="-10" dirty="0">
                          <a:solidFill>
                            <a:schemeClr val="tx1"/>
                          </a:solidFill>
                          <a:effectLst/>
                        </a:rPr>
                        <a:t>using </a:t>
                      </a:r>
                      <a:r>
                        <a:rPr lang="en-US" sz="1400" b="0" spc="-20" dirty="0">
                          <a:solidFill>
                            <a:schemeClr val="tx1"/>
                          </a:solidFill>
                          <a:effectLst/>
                        </a:rPr>
                        <a:t>RAW.</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1632259635"/>
                  </a:ext>
                </a:extLst>
              </a:tr>
              <a:tr h="867351">
                <a:tc>
                  <a:txBody>
                    <a:bodyPr/>
                    <a:lstStyle/>
                    <a:p>
                      <a:pPr marL="0" marR="0" algn="ctr">
                        <a:spcBef>
                          <a:spcPts val="0"/>
                        </a:spcBef>
                        <a:spcAft>
                          <a:spcPts val="0"/>
                        </a:spcAft>
                      </a:pPr>
                      <a:r>
                        <a:rPr lang="en-US" sz="1400" b="0">
                          <a:solidFill>
                            <a:schemeClr val="tx1"/>
                          </a:solidFill>
                          <a:effectLst/>
                        </a:rPr>
                        <a:t>3</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Taxonomies</a:t>
                      </a:r>
                      <a:r>
                        <a:rPr lang="en-US" sz="1400" b="0" spc="-30">
                          <a:solidFill>
                            <a:schemeClr val="tx1"/>
                          </a:solidFill>
                          <a:effectLst/>
                        </a:rPr>
                        <a:t> </a:t>
                      </a:r>
                      <a:r>
                        <a:rPr lang="en-US" sz="1400" b="0" spc="-25">
                          <a:solidFill>
                            <a:schemeClr val="tx1"/>
                          </a:solidFill>
                          <a:effectLst/>
                        </a:rPr>
                        <a:t>II</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More</a:t>
                      </a:r>
                      <a:r>
                        <a:rPr lang="en-US" sz="1400" b="0" spc="-25">
                          <a:solidFill>
                            <a:schemeClr val="tx1"/>
                          </a:solidFill>
                          <a:effectLst/>
                        </a:rPr>
                        <a:t> </a:t>
                      </a:r>
                      <a:r>
                        <a:rPr lang="en-US" sz="1400" b="0">
                          <a:solidFill>
                            <a:schemeClr val="tx1"/>
                          </a:solidFill>
                          <a:effectLst/>
                        </a:rPr>
                        <a:t>types</a:t>
                      </a:r>
                      <a:r>
                        <a:rPr lang="en-US" sz="1400" b="0" spc="-35">
                          <a:solidFill>
                            <a:schemeClr val="tx1"/>
                          </a:solidFill>
                          <a:effectLst/>
                        </a:rPr>
                        <a:t> </a:t>
                      </a:r>
                      <a:r>
                        <a:rPr lang="en-US" sz="1400" b="0">
                          <a:solidFill>
                            <a:schemeClr val="tx1"/>
                          </a:solidFill>
                          <a:effectLst/>
                        </a:rPr>
                        <a:t>of</a:t>
                      </a:r>
                      <a:r>
                        <a:rPr lang="en-US" sz="1400" b="0" spc="-35">
                          <a:solidFill>
                            <a:schemeClr val="tx1"/>
                          </a:solidFill>
                          <a:effectLst/>
                        </a:rPr>
                        <a:t> </a:t>
                      </a:r>
                      <a:r>
                        <a:rPr lang="en-US" sz="1400" b="0" spc="-10">
                          <a:solidFill>
                            <a:schemeClr val="tx1"/>
                          </a:solidFill>
                          <a:effectLst/>
                        </a:rPr>
                        <a:t>visualization</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Types of</a:t>
                      </a:r>
                      <a:r>
                        <a:rPr lang="en-US" sz="1400" b="0" spc="-40">
                          <a:solidFill>
                            <a:schemeClr val="tx1"/>
                          </a:solidFill>
                          <a:effectLst/>
                        </a:rPr>
                        <a:t> </a:t>
                      </a:r>
                      <a:r>
                        <a:rPr lang="en-US" sz="1400" b="0" spc="-20">
                          <a:solidFill>
                            <a:schemeClr val="tx1"/>
                          </a:solidFill>
                          <a:effectLst/>
                        </a:rPr>
                        <a:t>data</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spc="-10">
                          <a:solidFill>
                            <a:schemeClr val="tx1"/>
                          </a:solidFill>
                          <a:effectLst/>
                        </a:rPr>
                        <a:t>Tableau</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 1B (10): </a:t>
                      </a:r>
                    </a:p>
                    <a:p>
                      <a:pPr marL="0" marR="0">
                        <a:spcBef>
                          <a:spcPts val="0"/>
                        </a:spcBef>
                        <a:spcAft>
                          <a:spcPts val="0"/>
                        </a:spcAft>
                      </a:pPr>
                      <a:r>
                        <a:rPr lang="en-US" sz="1400" b="0" dirty="0">
                          <a:solidFill>
                            <a:schemeClr val="tx1"/>
                          </a:solidFill>
                          <a:effectLst/>
                        </a:rPr>
                        <a:t>Creating</a:t>
                      </a:r>
                      <a:r>
                        <a:rPr lang="en-US" sz="1400" b="0" spc="-65" dirty="0">
                          <a:solidFill>
                            <a:schemeClr val="tx1"/>
                          </a:solidFill>
                          <a:effectLst/>
                        </a:rPr>
                        <a:t> </a:t>
                      </a:r>
                      <a:r>
                        <a:rPr lang="en-US" sz="1400" b="0" dirty="0">
                          <a:solidFill>
                            <a:schemeClr val="tx1"/>
                          </a:solidFill>
                          <a:effectLst/>
                        </a:rPr>
                        <a:t>and</a:t>
                      </a:r>
                      <a:r>
                        <a:rPr lang="en-US" sz="1400" b="0" spc="-60" dirty="0">
                          <a:solidFill>
                            <a:schemeClr val="tx1"/>
                          </a:solidFill>
                          <a:effectLst/>
                        </a:rPr>
                        <a:t> </a:t>
                      </a:r>
                      <a:r>
                        <a:rPr lang="en-US" sz="1400" b="0" dirty="0">
                          <a:solidFill>
                            <a:schemeClr val="tx1"/>
                          </a:solidFill>
                          <a:effectLst/>
                        </a:rPr>
                        <a:t>sharing visualization using </a:t>
                      </a:r>
                      <a:r>
                        <a:rPr lang="en-US" sz="1400" b="0" spc="-10" dirty="0">
                          <a:solidFill>
                            <a:schemeClr val="tx1"/>
                          </a:solidFill>
                          <a:effectLst/>
                        </a:rPr>
                        <a:t>Tableau.</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645179960"/>
                  </a:ext>
                </a:extLst>
              </a:tr>
              <a:tr h="990600">
                <a:tc>
                  <a:txBody>
                    <a:bodyPr/>
                    <a:lstStyle/>
                    <a:p>
                      <a:pPr marL="0" marR="0" algn="ctr">
                        <a:spcBef>
                          <a:spcPts val="0"/>
                        </a:spcBef>
                        <a:spcAft>
                          <a:spcPts val="0"/>
                        </a:spcAft>
                      </a:pPr>
                      <a:r>
                        <a:rPr lang="en-US" sz="1400" b="0">
                          <a:solidFill>
                            <a:schemeClr val="tx1"/>
                          </a:solidFill>
                          <a:effectLst/>
                        </a:rPr>
                        <a:t>4</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Grammar</a:t>
                      </a:r>
                      <a:r>
                        <a:rPr lang="en-US" sz="1400" b="0" spc="-55">
                          <a:solidFill>
                            <a:schemeClr val="tx1"/>
                          </a:solidFill>
                          <a:effectLst/>
                        </a:rPr>
                        <a:t> </a:t>
                      </a:r>
                      <a:r>
                        <a:rPr lang="en-US" sz="1400" b="0">
                          <a:solidFill>
                            <a:schemeClr val="tx1"/>
                          </a:solidFill>
                          <a:effectLst/>
                        </a:rPr>
                        <a:t>of</a:t>
                      </a:r>
                      <a:r>
                        <a:rPr lang="en-US" sz="1400" b="0" spc="-50">
                          <a:solidFill>
                            <a:schemeClr val="tx1"/>
                          </a:solidFill>
                          <a:effectLst/>
                        </a:rPr>
                        <a:t> </a:t>
                      </a:r>
                      <a:r>
                        <a:rPr lang="en-US" sz="1400" b="0" spc="-10">
                          <a:solidFill>
                            <a:schemeClr val="tx1"/>
                          </a:solidFill>
                          <a:effectLst/>
                        </a:rPr>
                        <a:t>Graphics</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What</a:t>
                      </a:r>
                      <a:r>
                        <a:rPr lang="en-US" sz="1400" b="0" spc="-10">
                          <a:solidFill>
                            <a:schemeClr val="tx1"/>
                          </a:solidFill>
                          <a:effectLst/>
                        </a:rPr>
                        <a:t> </a:t>
                      </a:r>
                      <a:r>
                        <a:rPr lang="en-US" sz="1400" b="0">
                          <a:solidFill>
                            <a:schemeClr val="tx1"/>
                          </a:solidFill>
                          <a:effectLst/>
                        </a:rPr>
                        <a:t>is</a:t>
                      </a:r>
                      <a:r>
                        <a:rPr lang="en-US" sz="1400" b="0" spc="10">
                          <a:solidFill>
                            <a:schemeClr val="tx1"/>
                          </a:solidFill>
                          <a:effectLst/>
                        </a:rPr>
                        <a:t> </a:t>
                      </a:r>
                      <a:r>
                        <a:rPr lang="en-US" sz="1400" b="0">
                          <a:solidFill>
                            <a:schemeClr val="tx1"/>
                          </a:solidFill>
                          <a:effectLst/>
                        </a:rPr>
                        <a:t>in</a:t>
                      </a:r>
                      <a:r>
                        <a:rPr lang="en-US" sz="1400" b="0" spc="-5">
                          <a:solidFill>
                            <a:schemeClr val="tx1"/>
                          </a:solidFill>
                          <a:effectLst/>
                        </a:rPr>
                        <a:t> </a:t>
                      </a:r>
                      <a:r>
                        <a:rPr lang="en-US" sz="1400" b="0">
                          <a:solidFill>
                            <a:schemeClr val="tx1"/>
                          </a:solidFill>
                          <a:effectLst/>
                        </a:rPr>
                        <a:t>a</a:t>
                      </a:r>
                      <a:r>
                        <a:rPr lang="en-US" sz="1400" b="0" spc="-20">
                          <a:solidFill>
                            <a:schemeClr val="tx1"/>
                          </a:solidFill>
                          <a:effectLst/>
                        </a:rPr>
                        <a:t> </a:t>
                      </a:r>
                      <a:r>
                        <a:rPr lang="en-US" sz="1400" b="0" spc="-10">
                          <a:solidFill>
                            <a:schemeClr val="tx1"/>
                          </a:solidFill>
                          <a:effectLst/>
                        </a:rPr>
                        <a:t>visualization?</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a:solidFill>
                            <a:schemeClr val="tx1"/>
                          </a:solidFill>
                          <a:effectLst/>
                        </a:rPr>
                        <a:t> </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 1C (15): </a:t>
                      </a:r>
                    </a:p>
                    <a:p>
                      <a:pPr marL="0" marR="0">
                        <a:spcBef>
                          <a:spcPts val="0"/>
                        </a:spcBef>
                        <a:spcAft>
                          <a:spcPts val="0"/>
                        </a:spcAft>
                      </a:pPr>
                      <a:r>
                        <a:rPr lang="en-US" sz="1400" b="0" dirty="0">
                          <a:solidFill>
                            <a:schemeClr val="tx1"/>
                          </a:solidFill>
                          <a:effectLst/>
                        </a:rPr>
                        <a:t>Reflection on your experience using RAW and Tableau based</a:t>
                      </a:r>
                      <a:r>
                        <a:rPr lang="en-US" sz="1400" b="0" spc="-65" dirty="0">
                          <a:solidFill>
                            <a:schemeClr val="tx1"/>
                          </a:solidFill>
                          <a:effectLst/>
                        </a:rPr>
                        <a:t> </a:t>
                      </a:r>
                      <a:r>
                        <a:rPr lang="en-US" sz="1400" b="0" dirty="0">
                          <a:solidFill>
                            <a:schemeClr val="tx1"/>
                          </a:solidFill>
                          <a:effectLst/>
                        </a:rPr>
                        <a:t>on</a:t>
                      </a:r>
                      <a:r>
                        <a:rPr lang="en-US" sz="1400" b="0" spc="-60" dirty="0">
                          <a:solidFill>
                            <a:schemeClr val="tx1"/>
                          </a:solidFill>
                          <a:effectLst/>
                        </a:rPr>
                        <a:t> </a:t>
                      </a:r>
                      <a:r>
                        <a:rPr lang="en-US" sz="1400" b="0" dirty="0">
                          <a:solidFill>
                            <a:schemeClr val="tx1"/>
                          </a:solidFill>
                          <a:effectLst/>
                        </a:rPr>
                        <a:t>Grammar</a:t>
                      </a:r>
                      <a:r>
                        <a:rPr lang="en-US" sz="1400" b="0" spc="-65" dirty="0">
                          <a:solidFill>
                            <a:schemeClr val="tx1"/>
                          </a:solidFill>
                          <a:effectLst/>
                        </a:rPr>
                        <a:t> </a:t>
                      </a:r>
                      <a:r>
                        <a:rPr lang="en-US" sz="1400" b="0" dirty="0">
                          <a:solidFill>
                            <a:schemeClr val="tx1"/>
                          </a:solidFill>
                          <a:effectLst/>
                        </a:rPr>
                        <a:t>of </a:t>
                      </a:r>
                      <a:r>
                        <a:rPr lang="en-US" sz="1400" b="0" spc="-10" dirty="0">
                          <a:solidFill>
                            <a:schemeClr val="tx1"/>
                          </a:solidFill>
                          <a:effectLst/>
                        </a:rPr>
                        <a:t>Graphics</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481092917"/>
                  </a:ext>
                </a:extLst>
              </a:tr>
              <a:tr h="1022955">
                <a:tc>
                  <a:txBody>
                    <a:bodyPr/>
                    <a:lstStyle/>
                    <a:p>
                      <a:pPr marL="0" marR="0" algn="ctr">
                        <a:spcBef>
                          <a:spcPts val="0"/>
                        </a:spcBef>
                        <a:spcAft>
                          <a:spcPts val="0"/>
                        </a:spcAft>
                      </a:pPr>
                      <a:r>
                        <a:rPr lang="en-US" sz="1400" b="0">
                          <a:solidFill>
                            <a:schemeClr val="tx1"/>
                          </a:solidFill>
                          <a:effectLst/>
                        </a:rPr>
                        <a:t>5</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Introduction</a:t>
                      </a:r>
                      <a:r>
                        <a:rPr lang="en-US" sz="1400" b="0" spc="-65">
                          <a:solidFill>
                            <a:schemeClr val="tx1"/>
                          </a:solidFill>
                          <a:effectLst/>
                        </a:rPr>
                        <a:t> </a:t>
                      </a:r>
                      <a:r>
                        <a:rPr lang="en-US" sz="1400" b="0">
                          <a:solidFill>
                            <a:schemeClr val="tx1"/>
                          </a:solidFill>
                          <a:effectLst/>
                        </a:rPr>
                        <a:t>to</a:t>
                      </a:r>
                      <a:r>
                        <a:rPr lang="en-US" sz="1400" b="0" spc="-60">
                          <a:solidFill>
                            <a:schemeClr val="tx1"/>
                          </a:solidFill>
                          <a:effectLst/>
                        </a:rPr>
                        <a:t> </a:t>
                      </a:r>
                      <a:r>
                        <a:rPr lang="en-US" sz="1400" b="0" spc="-50">
                          <a:solidFill>
                            <a:schemeClr val="tx1"/>
                          </a:solidFill>
                          <a:effectLst/>
                        </a:rPr>
                        <a:t>R</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R</a:t>
                      </a:r>
                      <a:r>
                        <a:rPr lang="en-US" sz="1400" b="0" spc="5">
                          <a:solidFill>
                            <a:schemeClr val="tx1"/>
                          </a:solidFill>
                          <a:effectLst/>
                        </a:rPr>
                        <a:t> </a:t>
                      </a:r>
                      <a:r>
                        <a:rPr lang="en-US" sz="1400" b="0">
                          <a:solidFill>
                            <a:schemeClr val="tx1"/>
                          </a:solidFill>
                          <a:effectLst/>
                        </a:rPr>
                        <a:t>and</a:t>
                      </a:r>
                      <a:r>
                        <a:rPr lang="en-US" sz="1400" b="0" spc="-20">
                          <a:solidFill>
                            <a:schemeClr val="tx1"/>
                          </a:solidFill>
                          <a:effectLst/>
                        </a:rPr>
                        <a:t> </a:t>
                      </a:r>
                      <a:r>
                        <a:rPr lang="en-US" sz="1400" b="0" spc="-10">
                          <a:solidFill>
                            <a:schemeClr val="tx1"/>
                          </a:solidFill>
                          <a:effectLst/>
                        </a:rPr>
                        <a:t>RStudio</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Data</a:t>
                      </a:r>
                      <a:r>
                        <a:rPr lang="en-US" sz="1400" b="0" spc="-20">
                          <a:solidFill>
                            <a:schemeClr val="tx1"/>
                          </a:solidFill>
                          <a:effectLst/>
                        </a:rPr>
                        <a:t> </a:t>
                      </a:r>
                      <a:r>
                        <a:rPr lang="en-US" sz="1400" b="0">
                          <a:solidFill>
                            <a:schemeClr val="tx1"/>
                          </a:solidFill>
                          <a:effectLst/>
                        </a:rPr>
                        <a:t>manipulation</a:t>
                      </a:r>
                      <a:r>
                        <a:rPr lang="en-US" sz="1400" b="0" spc="-15">
                          <a:solidFill>
                            <a:schemeClr val="tx1"/>
                          </a:solidFill>
                          <a:effectLst/>
                        </a:rPr>
                        <a:t> </a:t>
                      </a:r>
                      <a:r>
                        <a:rPr lang="en-US" sz="1400" b="0">
                          <a:solidFill>
                            <a:schemeClr val="tx1"/>
                          </a:solidFill>
                          <a:effectLst/>
                        </a:rPr>
                        <a:t>in</a:t>
                      </a:r>
                      <a:r>
                        <a:rPr lang="en-US" sz="1400" b="0" spc="-20">
                          <a:solidFill>
                            <a:schemeClr val="tx1"/>
                          </a:solidFill>
                          <a:effectLst/>
                        </a:rPr>
                        <a:t> </a:t>
                      </a:r>
                      <a:r>
                        <a:rPr lang="en-US" sz="1400" b="0" spc="-50">
                          <a:solidFill>
                            <a:schemeClr val="tx1"/>
                          </a:solidFill>
                          <a:effectLst/>
                        </a:rPr>
                        <a:t>R</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Basic</a:t>
                      </a:r>
                      <a:r>
                        <a:rPr lang="en-US" sz="1400" b="0" spc="-15">
                          <a:solidFill>
                            <a:schemeClr val="tx1"/>
                          </a:solidFill>
                          <a:effectLst/>
                        </a:rPr>
                        <a:t> </a:t>
                      </a:r>
                      <a:r>
                        <a:rPr lang="en-US" sz="1400" b="0">
                          <a:solidFill>
                            <a:schemeClr val="tx1"/>
                          </a:solidFill>
                          <a:effectLst/>
                        </a:rPr>
                        <a:t>plotting</a:t>
                      </a:r>
                      <a:r>
                        <a:rPr lang="en-US" sz="1400" b="0" spc="-35">
                          <a:solidFill>
                            <a:schemeClr val="tx1"/>
                          </a:solidFill>
                          <a:effectLst/>
                        </a:rPr>
                        <a:t> </a:t>
                      </a:r>
                      <a:r>
                        <a:rPr lang="en-US" sz="1400" b="0">
                          <a:solidFill>
                            <a:schemeClr val="tx1"/>
                          </a:solidFill>
                          <a:effectLst/>
                        </a:rPr>
                        <a:t>system</a:t>
                      </a:r>
                      <a:r>
                        <a:rPr lang="en-US" sz="1400" b="0" spc="-15">
                          <a:solidFill>
                            <a:schemeClr val="tx1"/>
                          </a:solidFill>
                          <a:effectLst/>
                        </a:rPr>
                        <a:t> </a:t>
                      </a:r>
                      <a:r>
                        <a:rPr lang="en-US" sz="1400" b="0">
                          <a:solidFill>
                            <a:schemeClr val="tx1"/>
                          </a:solidFill>
                          <a:effectLst/>
                        </a:rPr>
                        <a:t>of</a:t>
                      </a:r>
                      <a:r>
                        <a:rPr lang="en-US" sz="1400" b="0" spc="-25">
                          <a:solidFill>
                            <a:schemeClr val="tx1"/>
                          </a:solidFill>
                          <a:effectLst/>
                        </a:rPr>
                        <a:t> </a:t>
                      </a:r>
                      <a:r>
                        <a:rPr lang="en-US" sz="1400" b="0" spc="-60">
                          <a:solidFill>
                            <a:schemeClr val="tx1"/>
                          </a:solidFill>
                          <a:effectLst/>
                        </a:rPr>
                        <a:t>R</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a:solidFill>
                            <a:schemeClr val="tx1"/>
                          </a:solidFill>
                          <a:effectLst/>
                        </a:rPr>
                        <a:t>R</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Mid-term</a:t>
                      </a:r>
                      <a:r>
                        <a:rPr lang="en-US" sz="1400" b="0" spc="-30" dirty="0">
                          <a:solidFill>
                            <a:schemeClr val="tx1"/>
                          </a:solidFill>
                          <a:effectLst/>
                        </a:rPr>
                        <a:t> </a:t>
                      </a:r>
                      <a:r>
                        <a:rPr lang="en-US" sz="1400" b="0" spc="-10" dirty="0">
                          <a:solidFill>
                            <a:schemeClr val="tx1"/>
                          </a:solidFill>
                          <a:effectLst/>
                        </a:rPr>
                        <a:t>(10):</a:t>
                      </a:r>
                      <a:endParaRPr lang="en-US" sz="1400" b="0" dirty="0">
                        <a:solidFill>
                          <a:schemeClr val="tx1"/>
                        </a:solidFill>
                        <a:effectLst/>
                      </a:endParaRPr>
                    </a:p>
                    <a:p>
                      <a:pPr marL="0" marR="0">
                        <a:spcBef>
                          <a:spcPts val="0"/>
                        </a:spcBef>
                        <a:spcAft>
                          <a:spcPts val="0"/>
                        </a:spcAft>
                      </a:pPr>
                      <a:r>
                        <a:rPr lang="en-US" sz="1400" b="0" dirty="0">
                          <a:solidFill>
                            <a:schemeClr val="tx1"/>
                          </a:solidFill>
                          <a:effectLst/>
                        </a:rPr>
                        <a:t>A</a:t>
                      </a:r>
                      <a:r>
                        <a:rPr lang="en-US" sz="1400" b="0" spc="-65" dirty="0">
                          <a:solidFill>
                            <a:schemeClr val="tx1"/>
                          </a:solidFill>
                          <a:effectLst/>
                        </a:rPr>
                        <a:t> </a:t>
                      </a:r>
                      <a:r>
                        <a:rPr lang="en-US" sz="1400" b="0" dirty="0">
                          <a:solidFill>
                            <a:schemeClr val="tx1"/>
                          </a:solidFill>
                          <a:effectLst/>
                        </a:rPr>
                        <a:t>take- home exam.</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1445110380"/>
                  </a:ext>
                </a:extLst>
              </a:tr>
            </a:tbl>
          </a:graphicData>
        </a:graphic>
      </p:graphicFrame>
    </p:spTree>
    <p:extLst>
      <p:ext uri="{BB962C8B-B14F-4D97-AF65-F5344CB8AC3E}">
        <p14:creationId xmlns:p14="http://schemas.microsoft.com/office/powerpoint/2010/main" val="150571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3B4C8B-627B-C474-056B-B19B7900F49C}"/>
              </a:ext>
            </a:extLst>
          </p:cNvPr>
          <p:cNvGraphicFramePr>
            <a:graphicFrameLocks noGrp="1"/>
          </p:cNvGraphicFramePr>
          <p:nvPr>
            <p:extLst>
              <p:ext uri="{D42A27DB-BD31-4B8C-83A1-F6EECF244321}">
                <p14:modId xmlns:p14="http://schemas.microsoft.com/office/powerpoint/2010/main" val="253379870"/>
              </p:ext>
            </p:extLst>
          </p:nvPr>
        </p:nvGraphicFramePr>
        <p:xfrm>
          <a:off x="647701" y="1828800"/>
          <a:ext cx="7848598" cy="4796907"/>
        </p:xfrm>
        <a:graphic>
          <a:graphicData uri="http://schemas.openxmlformats.org/drawingml/2006/table">
            <a:tbl>
              <a:tblPr firstRow="1" firstCol="1" lastRow="1" lastCol="1" bandRow="1" bandCol="1">
                <a:tableStyleId>{5C22544A-7EE6-4342-B048-85BDC9FD1C3A}</a:tableStyleId>
              </a:tblPr>
              <a:tblGrid>
                <a:gridCol w="905608">
                  <a:extLst>
                    <a:ext uri="{9D8B030D-6E8A-4147-A177-3AD203B41FA5}">
                      <a16:colId xmlns:a16="http://schemas.microsoft.com/office/drawing/2014/main" val="1131022433"/>
                    </a:ext>
                  </a:extLst>
                </a:gridCol>
                <a:gridCol w="3320560">
                  <a:extLst>
                    <a:ext uri="{9D8B030D-6E8A-4147-A177-3AD203B41FA5}">
                      <a16:colId xmlns:a16="http://schemas.microsoft.com/office/drawing/2014/main" val="422504456"/>
                    </a:ext>
                  </a:extLst>
                </a:gridCol>
                <a:gridCol w="905608">
                  <a:extLst>
                    <a:ext uri="{9D8B030D-6E8A-4147-A177-3AD203B41FA5}">
                      <a16:colId xmlns:a16="http://schemas.microsoft.com/office/drawing/2014/main" val="3321813684"/>
                    </a:ext>
                  </a:extLst>
                </a:gridCol>
                <a:gridCol w="2716822">
                  <a:extLst>
                    <a:ext uri="{9D8B030D-6E8A-4147-A177-3AD203B41FA5}">
                      <a16:colId xmlns:a16="http://schemas.microsoft.com/office/drawing/2014/main" val="1019832773"/>
                    </a:ext>
                  </a:extLst>
                </a:gridCol>
              </a:tblGrid>
              <a:tr h="362067">
                <a:tc>
                  <a:txBody>
                    <a:bodyPr/>
                    <a:lstStyle/>
                    <a:p>
                      <a:pPr marL="0" marR="0" algn="ctr">
                        <a:spcBef>
                          <a:spcPts val="0"/>
                        </a:spcBef>
                        <a:spcAft>
                          <a:spcPts val="0"/>
                        </a:spcAft>
                      </a:pPr>
                      <a:r>
                        <a:rPr lang="en-US" sz="1400" b="1" spc="-20" dirty="0">
                          <a:solidFill>
                            <a:schemeClr val="tx1"/>
                          </a:solidFill>
                          <a:effectLst/>
                        </a:rPr>
                        <a:t>Week</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dirty="0">
                          <a:solidFill>
                            <a:schemeClr val="tx1"/>
                          </a:solidFill>
                          <a:effectLst/>
                        </a:rPr>
                        <a:t>Topic</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spc="-10">
                          <a:solidFill>
                            <a:schemeClr val="tx1"/>
                          </a:solidFill>
                          <a:effectLst/>
                        </a:rPr>
                        <a:t>Software</a:t>
                      </a:r>
                      <a:endParaRPr lang="en-US"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1" spc="-10" dirty="0">
                          <a:solidFill>
                            <a:schemeClr val="tx1"/>
                          </a:solidFill>
                          <a:effectLst/>
                        </a:rPr>
                        <a:t>Homework</a:t>
                      </a:r>
                      <a:endPar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358119137"/>
                  </a:ext>
                </a:extLst>
              </a:tr>
              <a:tr h="914400">
                <a:tc>
                  <a:txBody>
                    <a:bodyPr/>
                    <a:lstStyle/>
                    <a:p>
                      <a:pPr marL="0" marR="0" algn="ctr">
                        <a:spcBef>
                          <a:spcPts val="0"/>
                        </a:spcBef>
                        <a:spcAft>
                          <a:spcPts val="0"/>
                        </a:spcAft>
                      </a:pPr>
                      <a:r>
                        <a:rPr lang="en-US" sz="1400" b="0">
                          <a:solidFill>
                            <a:schemeClr val="tx1"/>
                          </a:solidFill>
                          <a:effectLst/>
                        </a:rPr>
                        <a:t>6</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ggplot2</a:t>
                      </a:r>
                      <a:r>
                        <a:rPr lang="en-US" sz="1400" b="0" spc="-30" dirty="0">
                          <a:solidFill>
                            <a:schemeClr val="tx1"/>
                          </a:solidFill>
                          <a:effectLst/>
                        </a:rPr>
                        <a:t> </a:t>
                      </a:r>
                      <a:r>
                        <a:rPr lang="en-US" sz="1400" b="0" dirty="0">
                          <a:solidFill>
                            <a:schemeClr val="tx1"/>
                          </a:solidFill>
                          <a:effectLst/>
                        </a:rPr>
                        <a:t>package</a:t>
                      </a:r>
                      <a:r>
                        <a:rPr lang="en-US" sz="1400" b="0" spc="-10" dirty="0">
                          <a:solidFill>
                            <a:schemeClr val="tx1"/>
                          </a:solidFill>
                          <a:effectLst/>
                        </a:rPr>
                        <a:t> </a:t>
                      </a:r>
                      <a:r>
                        <a:rPr lang="en-US" sz="1400" b="0" dirty="0">
                          <a:solidFill>
                            <a:schemeClr val="tx1"/>
                          </a:solidFill>
                          <a:effectLst/>
                        </a:rPr>
                        <a:t>of</a:t>
                      </a:r>
                      <a:r>
                        <a:rPr lang="en-US" sz="1400" b="0" spc="-45" dirty="0">
                          <a:solidFill>
                            <a:schemeClr val="tx1"/>
                          </a:solidFill>
                          <a:effectLst/>
                        </a:rPr>
                        <a:t> </a:t>
                      </a:r>
                      <a:r>
                        <a:rPr lang="en-US" sz="1400" b="0" spc="-50" dirty="0">
                          <a:solidFill>
                            <a:schemeClr val="tx1"/>
                          </a:solidFill>
                          <a:effectLst/>
                        </a:rPr>
                        <a:t>R</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Grammar</a:t>
                      </a:r>
                      <a:r>
                        <a:rPr lang="en-US" sz="1400" b="0" spc="-55" dirty="0">
                          <a:solidFill>
                            <a:schemeClr val="tx1"/>
                          </a:solidFill>
                          <a:effectLst/>
                        </a:rPr>
                        <a:t> </a:t>
                      </a:r>
                      <a:r>
                        <a:rPr lang="en-US" sz="1400" b="0" dirty="0">
                          <a:solidFill>
                            <a:schemeClr val="tx1"/>
                          </a:solidFill>
                          <a:effectLst/>
                        </a:rPr>
                        <a:t>of</a:t>
                      </a:r>
                      <a:r>
                        <a:rPr lang="en-US" sz="1400" b="0" spc="-55" dirty="0">
                          <a:solidFill>
                            <a:schemeClr val="tx1"/>
                          </a:solidFill>
                          <a:effectLst/>
                        </a:rPr>
                        <a:t> </a:t>
                      </a:r>
                      <a:r>
                        <a:rPr lang="en-US" sz="1400" b="0" spc="-10" dirty="0">
                          <a:solidFill>
                            <a:schemeClr val="tx1"/>
                          </a:solidFill>
                          <a:effectLst/>
                        </a:rPr>
                        <a:t>graphics</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Basics</a:t>
                      </a:r>
                      <a:r>
                        <a:rPr lang="en-US" sz="1400" b="0" spc="-25" dirty="0">
                          <a:solidFill>
                            <a:schemeClr val="tx1"/>
                          </a:solidFill>
                          <a:effectLst/>
                        </a:rPr>
                        <a:t> </a:t>
                      </a:r>
                      <a:r>
                        <a:rPr lang="en-US" sz="1400" b="0" dirty="0">
                          <a:solidFill>
                            <a:schemeClr val="tx1"/>
                          </a:solidFill>
                          <a:effectLst/>
                        </a:rPr>
                        <a:t>of</a:t>
                      </a:r>
                      <a:r>
                        <a:rPr lang="en-US" sz="1400" b="0" spc="-15" dirty="0">
                          <a:solidFill>
                            <a:schemeClr val="tx1"/>
                          </a:solidFill>
                          <a:effectLst/>
                        </a:rPr>
                        <a:t> </a:t>
                      </a:r>
                      <a:r>
                        <a:rPr lang="en-US" sz="1400" b="0" spc="-10" dirty="0">
                          <a:solidFill>
                            <a:schemeClr val="tx1"/>
                          </a:solidFill>
                          <a:effectLst/>
                        </a:rPr>
                        <a:t>ggplot2</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spc="-10">
                          <a:solidFill>
                            <a:schemeClr val="tx1"/>
                          </a:solidFill>
                          <a:effectLst/>
                        </a:rPr>
                        <a:t>R/ggplot2</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 2A (10): </a:t>
                      </a:r>
                    </a:p>
                    <a:p>
                      <a:pPr marL="0" marR="0">
                        <a:spcBef>
                          <a:spcPts val="0"/>
                        </a:spcBef>
                        <a:spcAft>
                          <a:spcPts val="0"/>
                        </a:spcAft>
                      </a:pPr>
                      <a:r>
                        <a:rPr lang="en-US" sz="1400" b="0" dirty="0">
                          <a:solidFill>
                            <a:schemeClr val="tx1"/>
                          </a:solidFill>
                          <a:effectLst/>
                        </a:rPr>
                        <a:t>Identify and understand</a:t>
                      </a:r>
                      <a:r>
                        <a:rPr lang="en-US" sz="1400" b="0" spc="-65" dirty="0">
                          <a:solidFill>
                            <a:schemeClr val="tx1"/>
                          </a:solidFill>
                          <a:effectLst/>
                        </a:rPr>
                        <a:t> </a:t>
                      </a:r>
                      <a:r>
                        <a:rPr lang="en-US" sz="1400" b="0" dirty="0">
                          <a:solidFill>
                            <a:schemeClr val="tx1"/>
                          </a:solidFill>
                          <a:effectLst/>
                        </a:rPr>
                        <a:t>a</a:t>
                      </a:r>
                      <a:r>
                        <a:rPr lang="en-US" sz="1400" b="0" spc="-60" dirty="0">
                          <a:solidFill>
                            <a:schemeClr val="tx1"/>
                          </a:solidFill>
                          <a:effectLst/>
                        </a:rPr>
                        <a:t> </a:t>
                      </a:r>
                      <a:r>
                        <a:rPr lang="en-US" sz="1400" b="0" dirty="0">
                          <a:solidFill>
                            <a:schemeClr val="tx1"/>
                          </a:solidFill>
                          <a:effectLst/>
                        </a:rPr>
                        <a:t>dataset using</a:t>
                      </a:r>
                      <a:r>
                        <a:rPr lang="en-US" sz="1400" b="0" spc="-40" dirty="0">
                          <a:solidFill>
                            <a:schemeClr val="tx1"/>
                          </a:solidFill>
                          <a:effectLst/>
                        </a:rPr>
                        <a:t> </a:t>
                      </a:r>
                      <a:r>
                        <a:rPr lang="en-US" sz="1400" b="0" dirty="0">
                          <a:solidFill>
                            <a:schemeClr val="tx1"/>
                          </a:solidFill>
                          <a:effectLst/>
                        </a:rPr>
                        <a:t>R</a:t>
                      </a:r>
                      <a:r>
                        <a:rPr lang="en-US" sz="1400" b="0" spc="-35" dirty="0">
                          <a:solidFill>
                            <a:schemeClr val="tx1"/>
                          </a:solidFill>
                          <a:effectLst/>
                        </a:rPr>
                        <a:t> </a:t>
                      </a:r>
                      <a:r>
                        <a:rPr lang="en-US" sz="1400" b="0" dirty="0">
                          <a:solidFill>
                            <a:schemeClr val="tx1"/>
                          </a:solidFill>
                          <a:effectLst/>
                        </a:rPr>
                        <a:t>to</a:t>
                      </a:r>
                      <a:r>
                        <a:rPr lang="en-US" sz="1400" b="0" spc="-65" dirty="0">
                          <a:solidFill>
                            <a:schemeClr val="tx1"/>
                          </a:solidFill>
                          <a:effectLst/>
                        </a:rPr>
                        <a:t> </a:t>
                      </a:r>
                      <a:r>
                        <a:rPr lang="en-US" sz="1400" b="0" dirty="0">
                          <a:solidFill>
                            <a:schemeClr val="tx1"/>
                          </a:solidFill>
                          <a:effectLst/>
                        </a:rPr>
                        <a:t>prepare</a:t>
                      </a:r>
                      <a:r>
                        <a:rPr lang="en-US" sz="1400" b="0" spc="-30" dirty="0">
                          <a:solidFill>
                            <a:schemeClr val="tx1"/>
                          </a:solidFill>
                          <a:effectLst/>
                        </a:rPr>
                        <a:t> </a:t>
                      </a:r>
                      <a:r>
                        <a:rPr lang="en-US" sz="1400" b="0" dirty="0">
                          <a:solidFill>
                            <a:schemeClr val="tx1"/>
                          </a:solidFill>
                          <a:effectLst/>
                        </a:rPr>
                        <a:t>a visualization work</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3956626491"/>
                  </a:ext>
                </a:extLst>
              </a:tr>
              <a:tr h="838200">
                <a:tc>
                  <a:txBody>
                    <a:bodyPr/>
                    <a:lstStyle/>
                    <a:p>
                      <a:pPr marL="0" marR="0" algn="ctr">
                        <a:spcBef>
                          <a:spcPts val="0"/>
                        </a:spcBef>
                        <a:spcAft>
                          <a:spcPts val="0"/>
                        </a:spcAft>
                      </a:pPr>
                      <a:r>
                        <a:rPr lang="en-US" sz="1400" b="0">
                          <a:solidFill>
                            <a:schemeClr val="tx1"/>
                          </a:solidFill>
                          <a:effectLst/>
                        </a:rPr>
                        <a:t>7</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Cognitive</a:t>
                      </a:r>
                      <a:r>
                        <a:rPr lang="en-US" sz="1400" b="0" spc="-5" dirty="0">
                          <a:solidFill>
                            <a:schemeClr val="tx1"/>
                          </a:solidFill>
                          <a:effectLst/>
                        </a:rPr>
                        <a:t> </a:t>
                      </a:r>
                      <a:r>
                        <a:rPr lang="en-US" sz="1400" b="0" spc="-10" dirty="0">
                          <a:solidFill>
                            <a:schemeClr val="tx1"/>
                          </a:solidFill>
                          <a:effectLst/>
                        </a:rPr>
                        <a:t>models</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Cognitive</a:t>
                      </a:r>
                      <a:r>
                        <a:rPr lang="en-US" sz="1400" b="0" spc="-40" dirty="0">
                          <a:solidFill>
                            <a:schemeClr val="tx1"/>
                          </a:solidFill>
                          <a:effectLst/>
                        </a:rPr>
                        <a:t> </a:t>
                      </a:r>
                      <a:r>
                        <a:rPr lang="en-US" sz="1400" b="0" dirty="0">
                          <a:solidFill>
                            <a:schemeClr val="tx1"/>
                          </a:solidFill>
                          <a:effectLst/>
                        </a:rPr>
                        <a:t>science</a:t>
                      </a:r>
                      <a:r>
                        <a:rPr lang="en-US" sz="1400" b="0" spc="-10" dirty="0">
                          <a:solidFill>
                            <a:schemeClr val="tx1"/>
                          </a:solidFill>
                          <a:effectLst/>
                        </a:rPr>
                        <a:t> </a:t>
                      </a:r>
                      <a:r>
                        <a:rPr lang="en-US" sz="1400" b="0" dirty="0">
                          <a:solidFill>
                            <a:schemeClr val="tx1"/>
                          </a:solidFill>
                          <a:effectLst/>
                        </a:rPr>
                        <a:t>of</a:t>
                      </a:r>
                      <a:r>
                        <a:rPr lang="en-US" sz="1400" b="0" spc="-25" dirty="0">
                          <a:solidFill>
                            <a:schemeClr val="tx1"/>
                          </a:solidFill>
                          <a:effectLst/>
                        </a:rPr>
                        <a:t> </a:t>
                      </a:r>
                      <a:r>
                        <a:rPr lang="en-US" sz="1400" b="0" spc="-10" dirty="0">
                          <a:solidFill>
                            <a:schemeClr val="tx1"/>
                          </a:solidFill>
                          <a:effectLst/>
                        </a:rPr>
                        <a:t>visualization</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dirty="0">
                          <a:solidFill>
                            <a:schemeClr val="tx1"/>
                          </a:solidFill>
                          <a:effectLst/>
                        </a:rPr>
                        <a:t>How</a:t>
                      </a:r>
                      <a:r>
                        <a:rPr lang="en-US" sz="1400" b="0" spc="-25" dirty="0">
                          <a:solidFill>
                            <a:schemeClr val="tx1"/>
                          </a:solidFill>
                          <a:effectLst/>
                        </a:rPr>
                        <a:t> </a:t>
                      </a:r>
                      <a:r>
                        <a:rPr lang="en-US" sz="1400" b="0" dirty="0">
                          <a:solidFill>
                            <a:schemeClr val="tx1"/>
                          </a:solidFill>
                          <a:effectLst/>
                        </a:rPr>
                        <a:t>to</a:t>
                      </a:r>
                      <a:r>
                        <a:rPr lang="en-US" sz="1400" b="0" spc="-25" dirty="0">
                          <a:solidFill>
                            <a:schemeClr val="tx1"/>
                          </a:solidFill>
                          <a:effectLst/>
                        </a:rPr>
                        <a:t> </a:t>
                      </a:r>
                      <a:r>
                        <a:rPr lang="en-US" sz="1400" b="0" dirty="0">
                          <a:solidFill>
                            <a:schemeClr val="tx1"/>
                          </a:solidFill>
                          <a:effectLst/>
                        </a:rPr>
                        <a:t>choose</a:t>
                      </a:r>
                      <a:r>
                        <a:rPr lang="en-US" sz="1400" b="0" spc="-20" dirty="0">
                          <a:solidFill>
                            <a:schemeClr val="tx1"/>
                          </a:solidFill>
                          <a:effectLst/>
                        </a:rPr>
                        <a:t> </a:t>
                      </a:r>
                      <a:r>
                        <a:rPr lang="en-US" sz="1400" b="0" dirty="0">
                          <a:solidFill>
                            <a:schemeClr val="tx1"/>
                          </a:solidFill>
                          <a:effectLst/>
                        </a:rPr>
                        <a:t>visual</a:t>
                      </a:r>
                      <a:r>
                        <a:rPr lang="en-US" sz="1400" b="0" spc="-25" dirty="0">
                          <a:solidFill>
                            <a:schemeClr val="tx1"/>
                          </a:solidFill>
                          <a:effectLst/>
                        </a:rPr>
                        <a:t> </a:t>
                      </a:r>
                      <a:r>
                        <a:rPr lang="en-US" sz="1400" b="0" spc="-20" dirty="0">
                          <a:solidFill>
                            <a:schemeClr val="tx1"/>
                          </a:solidFill>
                          <a:effectLst/>
                        </a:rPr>
                        <a:t>cues</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dirty="0">
                          <a:solidFill>
                            <a:schemeClr val="tx1"/>
                          </a:solidFill>
                          <a:effectLst/>
                        </a:rPr>
                        <a:t> </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 </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1440657580"/>
                  </a:ext>
                </a:extLst>
              </a:tr>
              <a:tr h="838200">
                <a:tc>
                  <a:txBody>
                    <a:bodyPr/>
                    <a:lstStyle/>
                    <a:p>
                      <a:pPr marL="0" marR="0" algn="ctr">
                        <a:spcBef>
                          <a:spcPts val="0"/>
                        </a:spcBef>
                        <a:spcAft>
                          <a:spcPts val="0"/>
                        </a:spcAft>
                      </a:pPr>
                      <a:r>
                        <a:rPr lang="en-US" sz="1400" b="0">
                          <a:solidFill>
                            <a:schemeClr val="tx1"/>
                          </a:solidFill>
                          <a:effectLst/>
                        </a:rPr>
                        <a:t>8</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spc="-10">
                          <a:solidFill>
                            <a:schemeClr val="tx1"/>
                          </a:solidFill>
                          <a:effectLst/>
                        </a:rPr>
                        <a:t>Interactive</a:t>
                      </a:r>
                      <a:r>
                        <a:rPr lang="en-US" sz="1400" b="0" spc="25">
                          <a:solidFill>
                            <a:schemeClr val="tx1"/>
                          </a:solidFill>
                          <a:effectLst/>
                        </a:rPr>
                        <a:t> </a:t>
                      </a:r>
                      <a:r>
                        <a:rPr lang="en-US" sz="1400" b="0" spc="-10">
                          <a:solidFill>
                            <a:schemeClr val="tx1"/>
                          </a:solidFill>
                          <a:effectLst/>
                        </a:rPr>
                        <a:t>visualization</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Types</a:t>
                      </a:r>
                      <a:r>
                        <a:rPr lang="en-US" sz="1400" b="0" spc="-20">
                          <a:solidFill>
                            <a:schemeClr val="tx1"/>
                          </a:solidFill>
                          <a:effectLst/>
                        </a:rPr>
                        <a:t> </a:t>
                      </a:r>
                      <a:r>
                        <a:rPr lang="en-US" sz="1400" b="0">
                          <a:solidFill>
                            <a:schemeClr val="tx1"/>
                          </a:solidFill>
                          <a:effectLst/>
                        </a:rPr>
                        <a:t>of</a:t>
                      </a:r>
                      <a:r>
                        <a:rPr lang="en-US" sz="1400" b="0" spc="-35">
                          <a:solidFill>
                            <a:schemeClr val="tx1"/>
                          </a:solidFill>
                          <a:effectLst/>
                        </a:rPr>
                        <a:t> </a:t>
                      </a:r>
                      <a:r>
                        <a:rPr lang="en-US" sz="1400" b="0">
                          <a:solidFill>
                            <a:schemeClr val="tx1"/>
                          </a:solidFill>
                          <a:effectLst/>
                        </a:rPr>
                        <a:t>interactive</a:t>
                      </a:r>
                      <a:r>
                        <a:rPr lang="en-US" sz="1400" b="0" spc="-20">
                          <a:solidFill>
                            <a:schemeClr val="tx1"/>
                          </a:solidFill>
                          <a:effectLst/>
                        </a:rPr>
                        <a:t> </a:t>
                      </a:r>
                      <a:r>
                        <a:rPr lang="en-US" sz="1400" b="0" spc="-10">
                          <a:solidFill>
                            <a:schemeClr val="tx1"/>
                          </a:solidFill>
                          <a:effectLst/>
                        </a:rPr>
                        <a:t>visualization</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Static</a:t>
                      </a:r>
                      <a:r>
                        <a:rPr lang="en-US" sz="1400" b="0" spc="-25">
                          <a:solidFill>
                            <a:schemeClr val="tx1"/>
                          </a:solidFill>
                          <a:effectLst/>
                        </a:rPr>
                        <a:t> </a:t>
                      </a:r>
                      <a:r>
                        <a:rPr lang="en-US" sz="1400" b="0">
                          <a:solidFill>
                            <a:schemeClr val="tx1"/>
                          </a:solidFill>
                          <a:effectLst/>
                        </a:rPr>
                        <a:t>vs.</a:t>
                      </a:r>
                      <a:r>
                        <a:rPr lang="en-US" sz="1400" b="0" spc="-30">
                          <a:solidFill>
                            <a:schemeClr val="tx1"/>
                          </a:solidFill>
                          <a:effectLst/>
                        </a:rPr>
                        <a:t> </a:t>
                      </a:r>
                      <a:r>
                        <a:rPr lang="en-US" sz="1400" b="0">
                          <a:solidFill>
                            <a:schemeClr val="tx1"/>
                          </a:solidFill>
                          <a:effectLst/>
                        </a:rPr>
                        <a:t>interactive</a:t>
                      </a:r>
                      <a:r>
                        <a:rPr lang="en-US" sz="1400" b="0" spc="-25">
                          <a:solidFill>
                            <a:schemeClr val="tx1"/>
                          </a:solidFill>
                          <a:effectLst/>
                        </a:rPr>
                        <a:t> </a:t>
                      </a:r>
                      <a:r>
                        <a:rPr lang="en-US" sz="1400" b="0" spc="-10">
                          <a:solidFill>
                            <a:schemeClr val="tx1"/>
                          </a:solidFill>
                          <a:effectLst/>
                        </a:rPr>
                        <a:t>visualization</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dirty="0">
                          <a:solidFill>
                            <a:schemeClr val="tx1"/>
                          </a:solidFill>
                          <a:effectLst/>
                        </a:rPr>
                        <a:t>R</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 2B (10): </a:t>
                      </a:r>
                    </a:p>
                    <a:p>
                      <a:pPr marL="0" marR="0">
                        <a:spcBef>
                          <a:spcPts val="0"/>
                        </a:spcBef>
                        <a:spcAft>
                          <a:spcPts val="0"/>
                        </a:spcAft>
                      </a:pPr>
                      <a:r>
                        <a:rPr lang="en-US" sz="1400" b="0" dirty="0">
                          <a:solidFill>
                            <a:schemeClr val="tx1"/>
                          </a:solidFill>
                          <a:effectLst/>
                        </a:rPr>
                        <a:t>Implement your graph</a:t>
                      </a:r>
                      <a:r>
                        <a:rPr lang="en-US" sz="1400" b="0" spc="-65" dirty="0">
                          <a:solidFill>
                            <a:schemeClr val="tx1"/>
                          </a:solidFill>
                          <a:effectLst/>
                        </a:rPr>
                        <a:t> </a:t>
                      </a:r>
                      <a:r>
                        <a:rPr lang="en-US" sz="1400" b="0" dirty="0">
                          <a:solidFill>
                            <a:schemeClr val="tx1"/>
                          </a:solidFill>
                          <a:effectLst/>
                        </a:rPr>
                        <a:t>from</a:t>
                      </a:r>
                      <a:r>
                        <a:rPr lang="en-US" sz="1400" b="0" spc="-60" dirty="0">
                          <a:solidFill>
                            <a:schemeClr val="tx1"/>
                          </a:solidFill>
                          <a:effectLst/>
                        </a:rPr>
                        <a:t> </a:t>
                      </a:r>
                      <a:r>
                        <a:rPr lang="en-US" sz="1400" b="0" dirty="0">
                          <a:solidFill>
                            <a:schemeClr val="tx1"/>
                          </a:solidFill>
                          <a:effectLst/>
                        </a:rPr>
                        <a:t>Project </a:t>
                      </a:r>
                      <a:r>
                        <a:rPr lang="en-US" sz="1400" b="0" spc="-30" dirty="0">
                          <a:solidFill>
                            <a:schemeClr val="tx1"/>
                          </a:solidFill>
                          <a:effectLst/>
                        </a:rPr>
                        <a:t>B1</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4193131482"/>
                  </a:ext>
                </a:extLst>
              </a:tr>
              <a:tr h="990600">
                <a:tc>
                  <a:txBody>
                    <a:bodyPr/>
                    <a:lstStyle/>
                    <a:p>
                      <a:pPr marL="0" marR="0" algn="ctr">
                        <a:spcBef>
                          <a:spcPts val="0"/>
                        </a:spcBef>
                        <a:spcAft>
                          <a:spcPts val="0"/>
                        </a:spcAft>
                      </a:pPr>
                      <a:r>
                        <a:rPr lang="en-US" sz="1400" b="0">
                          <a:solidFill>
                            <a:schemeClr val="tx1"/>
                          </a:solidFill>
                          <a:effectLst/>
                        </a:rPr>
                        <a:t>9</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Story-telling</a:t>
                      </a:r>
                      <a:r>
                        <a:rPr lang="en-US" sz="1400" b="0" spc="-30">
                          <a:solidFill>
                            <a:schemeClr val="tx1"/>
                          </a:solidFill>
                          <a:effectLst/>
                        </a:rPr>
                        <a:t> </a:t>
                      </a:r>
                      <a:r>
                        <a:rPr lang="en-US" sz="1400" b="0">
                          <a:solidFill>
                            <a:schemeClr val="tx1"/>
                          </a:solidFill>
                          <a:effectLst/>
                        </a:rPr>
                        <a:t>using</a:t>
                      </a:r>
                      <a:r>
                        <a:rPr lang="en-US" sz="1400" b="0" spc="-25">
                          <a:solidFill>
                            <a:schemeClr val="tx1"/>
                          </a:solidFill>
                          <a:effectLst/>
                        </a:rPr>
                        <a:t> </a:t>
                      </a:r>
                      <a:r>
                        <a:rPr lang="en-US" sz="1400" b="0" spc="-10">
                          <a:solidFill>
                            <a:schemeClr val="tx1"/>
                          </a:solidFill>
                          <a:effectLst/>
                        </a:rPr>
                        <a:t>visualization</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45465" algn="l"/>
                        </a:tabLst>
                      </a:pPr>
                      <a:r>
                        <a:rPr lang="en-US" sz="1400" b="0">
                          <a:solidFill>
                            <a:schemeClr val="tx1"/>
                          </a:solidFill>
                          <a:effectLst/>
                        </a:rPr>
                        <a:t>What</a:t>
                      </a:r>
                      <a:r>
                        <a:rPr lang="en-US" sz="1400" b="0" spc="-10">
                          <a:solidFill>
                            <a:schemeClr val="tx1"/>
                          </a:solidFill>
                          <a:effectLst/>
                        </a:rPr>
                        <a:t> </a:t>
                      </a:r>
                      <a:r>
                        <a:rPr lang="en-US" sz="1400" b="0">
                          <a:solidFill>
                            <a:schemeClr val="tx1"/>
                          </a:solidFill>
                          <a:effectLst/>
                        </a:rPr>
                        <a:t>is</a:t>
                      </a:r>
                      <a:r>
                        <a:rPr lang="en-US" sz="1400" b="0" spc="10">
                          <a:solidFill>
                            <a:schemeClr val="tx1"/>
                          </a:solidFill>
                          <a:effectLst/>
                        </a:rPr>
                        <a:t> </a:t>
                      </a:r>
                      <a:r>
                        <a:rPr lang="en-US" sz="1400" b="0">
                          <a:solidFill>
                            <a:schemeClr val="tx1"/>
                          </a:solidFill>
                          <a:effectLst/>
                        </a:rPr>
                        <a:t>in</a:t>
                      </a:r>
                      <a:r>
                        <a:rPr lang="en-US" sz="1400" b="0" spc="-5">
                          <a:solidFill>
                            <a:schemeClr val="tx1"/>
                          </a:solidFill>
                          <a:effectLst/>
                        </a:rPr>
                        <a:t> </a:t>
                      </a:r>
                      <a:r>
                        <a:rPr lang="en-US" sz="1400" b="0">
                          <a:solidFill>
                            <a:schemeClr val="tx1"/>
                          </a:solidFill>
                          <a:effectLst/>
                        </a:rPr>
                        <a:t>a</a:t>
                      </a:r>
                      <a:r>
                        <a:rPr lang="en-US" sz="1400" b="0" spc="-20">
                          <a:solidFill>
                            <a:schemeClr val="tx1"/>
                          </a:solidFill>
                          <a:effectLst/>
                        </a:rPr>
                        <a:t> story</a:t>
                      </a:r>
                      <a:endParaRPr lang="en-US" sz="1400" b="0">
                        <a:solidFill>
                          <a:schemeClr val="tx1"/>
                        </a:solidFill>
                        <a:effectLst/>
                      </a:endParaRPr>
                    </a:p>
                    <a:p>
                      <a:pPr marL="342900" marR="0" lvl="0" indent="-342900">
                        <a:spcBef>
                          <a:spcPts val="0"/>
                        </a:spcBef>
                        <a:spcAft>
                          <a:spcPts val="0"/>
                        </a:spcAft>
                        <a:buFont typeface="Symbol" panose="05050102010706020507" pitchFamily="18" charset="2"/>
                        <a:buChar char=""/>
                        <a:tabLst>
                          <a:tab pos="535940" algn="l"/>
                        </a:tabLst>
                      </a:pPr>
                      <a:r>
                        <a:rPr lang="en-US" sz="1400" b="0">
                          <a:solidFill>
                            <a:schemeClr val="tx1"/>
                          </a:solidFill>
                          <a:effectLst/>
                        </a:rPr>
                        <a:t>How</a:t>
                      </a:r>
                      <a:r>
                        <a:rPr lang="en-US" sz="1400" b="0" spc="-55">
                          <a:solidFill>
                            <a:schemeClr val="tx1"/>
                          </a:solidFill>
                          <a:effectLst/>
                        </a:rPr>
                        <a:t> </a:t>
                      </a:r>
                      <a:r>
                        <a:rPr lang="en-US" sz="1400" b="0">
                          <a:solidFill>
                            <a:schemeClr val="tx1"/>
                          </a:solidFill>
                          <a:effectLst/>
                        </a:rPr>
                        <a:t>to</a:t>
                      </a:r>
                      <a:r>
                        <a:rPr lang="en-US" sz="1400" b="0" spc="-55">
                          <a:solidFill>
                            <a:schemeClr val="tx1"/>
                          </a:solidFill>
                          <a:effectLst/>
                        </a:rPr>
                        <a:t> </a:t>
                      </a:r>
                      <a:r>
                        <a:rPr lang="en-US" sz="1400" b="0">
                          <a:solidFill>
                            <a:schemeClr val="tx1"/>
                          </a:solidFill>
                          <a:effectLst/>
                        </a:rPr>
                        <a:t>translate</a:t>
                      </a:r>
                      <a:r>
                        <a:rPr lang="en-US" sz="1400" b="0" spc="-65">
                          <a:solidFill>
                            <a:schemeClr val="tx1"/>
                          </a:solidFill>
                          <a:effectLst/>
                        </a:rPr>
                        <a:t> </a:t>
                      </a:r>
                      <a:r>
                        <a:rPr lang="en-US" sz="1400" b="0">
                          <a:solidFill>
                            <a:schemeClr val="tx1"/>
                          </a:solidFill>
                          <a:effectLst/>
                        </a:rPr>
                        <a:t>stories</a:t>
                      </a:r>
                      <a:r>
                        <a:rPr lang="en-US" sz="1400" b="0" spc="-40">
                          <a:solidFill>
                            <a:schemeClr val="tx1"/>
                          </a:solidFill>
                          <a:effectLst/>
                        </a:rPr>
                        <a:t> </a:t>
                      </a:r>
                      <a:r>
                        <a:rPr lang="en-US" sz="1400" b="0">
                          <a:solidFill>
                            <a:schemeClr val="tx1"/>
                          </a:solidFill>
                          <a:effectLst/>
                        </a:rPr>
                        <a:t>into </a:t>
                      </a:r>
                      <a:r>
                        <a:rPr lang="en-US" sz="1400" b="0" spc="-10">
                          <a:solidFill>
                            <a:schemeClr val="tx1"/>
                          </a:solidFill>
                          <a:effectLst/>
                        </a:rPr>
                        <a:t>visualizations</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r>
                        <a:rPr lang="en-US" sz="1400" b="0">
                          <a:solidFill>
                            <a:schemeClr val="tx1"/>
                          </a:solidFill>
                          <a:effectLst/>
                        </a:rPr>
                        <a:t> </a:t>
                      </a: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Project</a:t>
                      </a:r>
                      <a:r>
                        <a:rPr lang="en-US" sz="1400" b="0" spc="-65" dirty="0">
                          <a:solidFill>
                            <a:schemeClr val="tx1"/>
                          </a:solidFill>
                          <a:effectLst/>
                        </a:rPr>
                        <a:t> </a:t>
                      </a:r>
                      <a:r>
                        <a:rPr lang="en-US" sz="1400" b="0" dirty="0">
                          <a:solidFill>
                            <a:schemeClr val="tx1"/>
                          </a:solidFill>
                          <a:effectLst/>
                        </a:rPr>
                        <a:t>2C</a:t>
                      </a:r>
                      <a:r>
                        <a:rPr lang="en-US" sz="1400" b="0" spc="-60" dirty="0">
                          <a:solidFill>
                            <a:schemeClr val="tx1"/>
                          </a:solidFill>
                          <a:effectLst/>
                        </a:rPr>
                        <a:t> </a:t>
                      </a:r>
                      <a:r>
                        <a:rPr lang="en-US" sz="1400" b="0" dirty="0">
                          <a:solidFill>
                            <a:schemeClr val="tx1"/>
                          </a:solidFill>
                          <a:effectLst/>
                        </a:rPr>
                        <a:t>and</a:t>
                      </a:r>
                      <a:r>
                        <a:rPr lang="en-US" sz="1400" b="0" spc="-65" dirty="0">
                          <a:solidFill>
                            <a:schemeClr val="tx1"/>
                          </a:solidFill>
                          <a:effectLst/>
                        </a:rPr>
                        <a:t> </a:t>
                      </a:r>
                      <a:r>
                        <a:rPr lang="en-US" sz="1400" b="0" dirty="0">
                          <a:solidFill>
                            <a:schemeClr val="tx1"/>
                          </a:solidFill>
                          <a:effectLst/>
                        </a:rPr>
                        <a:t>Final project (20)</a:t>
                      </a:r>
                    </a:p>
                    <a:p>
                      <a:pPr marL="0" marR="0">
                        <a:spcBef>
                          <a:spcPts val="0"/>
                        </a:spcBef>
                        <a:spcAft>
                          <a:spcPts val="0"/>
                        </a:spcAft>
                      </a:pPr>
                      <a:r>
                        <a:rPr lang="en-US" sz="1400" b="0" dirty="0">
                          <a:solidFill>
                            <a:schemeClr val="tx1"/>
                          </a:solidFill>
                          <a:effectLst/>
                        </a:rPr>
                        <a:t>Reflect,</a:t>
                      </a:r>
                      <a:r>
                        <a:rPr lang="en-US" sz="1400" b="0" spc="-65" dirty="0">
                          <a:solidFill>
                            <a:schemeClr val="tx1"/>
                          </a:solidFill>
                          <a:effectLst/>
                        </a:rPr>
                        <a:t> </a:t>
                      </a:r>
                      <a:r>
                        <a:rPr lang="en-US" sz="1400" b="0" dirty="0">
                          <a:solidFill>
                            <a:schemeClr val="tx1"/>
                          </a:solidFill>
                          <a:effectLst/>
                        </a:rPr>
                        <a:t>redesign,</a:t>
                      </a:r>
                      <a:r>
                        <a:rPr lang="en-US" sz="1400" b="0" spc="-60" dirty="0">
                          <a:solidFill>
                            <a:schemeClr val="tx1"/>
                          </a:solidFill>
                          <a:effectLst/>
                        </a:rPr>
                        <a:t> </a:t>
                      </a:r>
                      <a:r>
                        <a:rPr lang="en-US" sz="1400" b="0" dirty="0">
                          <a:solidFill>
                            <a:schemeClr val="tx1"/>
                          </a:solidFill>
                          <a:effectLst/>
                        </a:rPr>
                        <a:t>and share your final </a:t>
                      </a:r>
                      <a:r>
                        <a:rPr lang="en-US" sz="1400" b="0" spc="-10" dirty="0">
                          <a:solidFill>
                            <a:schemeClr val="tx1"/>
                          </a:solidFill>
                          <a:effectLst/>
                        </a:rPr>
                        <a:t>design.</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294546560"/>
                  </a:ext>
                </a:extLst>
              </a:tr>
              <a:tr h="762000">
                <a:tc>
                  <a:txBody>
                    <a:bodyPr/>
                    <a:lstStyle/>
                    <a:p>
                      <a:pPr marL="0" marR="0" algn="ctr">
                        <a:spcBef>
                          <a:spcPts val="0"/>
                        </a:spcBef>
                        <a:spcAft>
                          <a:spcPts val="0"/>
                        </a:spcAft>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Unsolved</a:t>
                      </a:r>
                      <a:r>
                        <a:rPr lang="en-US" sz="1400" b="0" spc="-30" dirty="0">
                          <a:solidFill>
                            <a:schemeClr val="tx1"/>
                          </a:solidFill>
                          <a:effectLst/>
                        </a:rPr>
                        <a:t> </a:t>
                      </a:r>
                      <a:r>
                        <a:rPr lang="en-US" sz="1400" b="0" spc="-10" dirty="0">
                          <a:solidFill>
                            <a:schemeClr val="tx1"/>
                          </a:solidFill>
                          <a:effectLst/>
                        </a:rPr>
                        <a:t>problems</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81025" algn="l"/>
                        </a:tabLst>
                      </a:pPr>
                      <a:r>
                        <a:rPr lang="en-US" sz="1400" b="0" dirty="0">
                          <a:solidFill>
                            <a:schemeClr val="tx1"/>
                          </a:solidFill>
                          <a:effectLst/>
                        </a:rPr>
                        <a:t>Credibility</a:t>
                      </a:r>
                      <a:r>
                        <a:rPr lang="en-US" sz="1400" b="0" spc="-10" dirty="0">
                          <a:solidFill>
                            <a:schemeClr val="tx1"/>
                          </a:solidFill>
                          <a:effectLst/>
                        </a:rPr>
                        <a:t> </a:t>
                      </a:r>
                      <a:r>
                        <a:rPr lang="en-US" sz="1400" b="0" dirty="0">
                          <a:solidFill>
                            <a:schemeClr val="tx1"/>
                          </a:solidFill>
                          <a:effectLst/>
                        </a:rPr>
                        <a:t>of</a:t>
                      </a:r>
                      <a:r>
                        <a:rPr lang="en-US" sz="1400" b="0" spc="-15" dirty="0">
                          <a:solidFill>
                            <a:schemeClr val="tx1"/>
                          </a:solidFill>
                          <a:effectLst/>
                        </a:rPr>
                        <a:t> </a:t>
                      </a:r>
                      <a:r>
                        <a:rPr lang="en-US" sz="1400" b="0" dirty="0">
                          <a:solidFill>
                            <a:schemeClr val="tx1"/>
                          </a:solidFill>
                          <a:effectLst/>
                        </a:rPr>
                        <a:t>data</a:t>
                      </a:r>
                      <a:r>
                        <a:rPr lang="en-US" sz="1400" b="0" spc="-5" dirty="0">
                          <a:solidFill>
                            <a:schemeClr val="tx1"/>
                          </a:solidFill>
                          <a:effectLst/>
                        </a:rPr>
                        <a:t> </a:t>
                      </a:r>
                      <a:r>
                        <a:rPr lang="en-US" sz="1400" b="0" spc="-10" dirty="0">
                          <a:solidFill>
                            <a:schemeClr val="tx1"/>
                          </a:solidFill>
                          <a:effectLst/>
                        </a:rPr>
                        <a:t>visualization</a:t>
                      </a:r>
                      <a:endParaRPr lang="en-US" sz="1400" b="0" dirty="0">
                        <a:solidFill>
                          <a:schemeClr val="tx1"/>
                        </a:solidFill>
                        <a:effectLst/>
                      </a:endParaRPr>
                    </a:p>
                    <a:p>
                      <a:pPr marL="342900" marR="0" lvl="0" indent="-342900">
                        <a:spcBef>
                          <a:spcPts val="0"/>
                        </a:spcBef>
                        <a:spcAft>
                          <a:spcPts val="0"/>
                        </a:spcAft>
                        <a:buFont typeface="Symbol" panose="05050102010706020507" pitchFamily="18" charset="2"/>
                        <a:buChar char=""/>
                        <a:tabLst>
                          <a:tab pos="581025" algn="l"/>
                        </a:tabLst>
                      </a:pPr>
                      <a:r>
                        <a:rPr lang="en-US" sz="1400" b="0" dirty="0">
                          <a:solidFill>
                            <a:schemeClr val="tx1"/>
                          </a:solidFill>
                          <a:effectLst/>
                        </a:rPr>
                        <a:t>Visualizing</a:t>
                      </a:r>
                      <a:r>
                        <a:rPr lang="en-US" sz="1400" b="0" spc="-40" dirty="0">
                          <a:solidFill>
                            <a:schemeClr val="tx1"/>
                          </a:solidFill>
                          <a:effectLst/>
                        </a:rPr>
                        <a:t> </a:t>
                      </a:r>
                      <a:r>
                        <a:rPr lang="en-US" sz="1400" b="0" spc="-10" dirty="0">
                          <a:solidFill>
                            <a:schemeClr val="tx1"/>
                          </a:solidFill>
                          <a:effectLst/>
                        </a:rPr>
                        <a:t>uncertainties</a:t>
                      </a: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535940" algn="l"/>
                        </a:tabLst>
                      </a:pP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lgn="ctr">
                        <a:spcBef>
                          <a:spcPts val="0"/>
                        </a:spcBef>
                        <a:spcAft>
                          <a:spcPts val="0"/>
                        </a:spcAft>
                      </a:pPr>
                      <a:endParaRPr lang="en-US" sz="14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tc>
                  <a:txBody>
                    <a:bodyPr/>
                    <a:lstStyle/>
                    <a:p>
                      <a:pPr marL="0" marR="0">
                        <a:spcBef>
                          <a:spcPts val="0"/>
                        </a:spcBef>
                        <a:spcAft>
                          <a:spcPts val="0"/>
                        </a:spcAft>
                      </a:pPr>
                      <a:endPar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389289271"/>
                  </a:ext>
                </a:extLst>
              </a:tr>
            </a:tbl>
          </a:graphicData>
        </a:graphic>
      </p:graphicFrame>
      <p:sp>
        <p:nvSpPr>
          <p:cNvPr id="4" name="Rectangle 1">
            <a:extLst>
              <a:ext uri="{FF2B5EF4-FFF2-40B4-BE49-F238E27FC236}">
                <a16:creationId xmlns:a16="http://schemas.microsoft.com/office/drawing/2014/main" id="{EA3FEE08-C18D-C0E6-B829-4E8E7A01A720}"/>
              </a:ext>
            </a:extLst>
          </p:cNvPr>
          <p:cNvSpPr>
            <a:spLocks noChangeArrowheads="1"/>
          </p:cNvSpPr>
          <p:nvPr/>
        </p:nvSpPr>
        <p:spPr bwMode="auto">
          <a:xfrm>
            <a:off x="1600200" y="3781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Lst>
            </a:pPr>
            <a:b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itle 1">
            <a:extLst>
              <a:ext uri="{FF2B5EF4-FFF2-40B4-BE49-F238E27FC236}">
                <a16:creationId xmlns:a16="http://schemas.microsoft.com/office/drawing/2014/main" id="{533ACDEF-DE81-96B8-E14A-7238672D99B0}"/>
              </a:ext>
            </a:extLst>
          </p:cNvPr>
          <p:cNvSpPr txBox="1">
            <a:spLocks/>
          </p:cNvSpPr>
          <p:nvPr/>
        </p:nvSpPr>
        <p:spPr>
          <a:xfrm>
            <a:off x="457200" y="441844"/>
            <a:ext cx="8229600" cy="990600"/>
          </a:xfrm>
          <a:prstGeom prst="rect">
            <a:avLst/>
          </a:prstGeom>
        </p:spPr>
        <p:txBody>
          <a:bodyP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dirty="0"/>
              <a:t>Schedule 2 of 2</a:t>
            </a:r>
            <a:br>
              <a:rPr lang="en-US" dirty="0"/>
            </a:br>
            <a:r>
              <a:rPr lang="en-US" sz="2000" dirty="0"/>
              <a:t>(subject to adjustments)</a:t>
            </a:r>
            <a:endParaRPr lang="en-US" dirty="0"/>
          </a:p>
        </p:txBody>
      </p:sp>
    </p:spTree>
    <p:extLst>
      <p:ext uri="{BB962C8B-B14F-4D97-AF65-F5344CB8AC3E}">
        <p14:creationId xmlns:p14="http://schemas.microsoft.com/office/powerpoint/2010/main" val="1766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9991255"/>
              </p:ext>
            </p:extLst>
          </p:nvPr>
        </p:nvGraphicFramePr>
        <p:xfrm>
          <a:off x="1524000" y="1600205"/>
          <a:ext cx="5867401" cy="4038595"/>
        </p:xfrm>
        <a:graphic>
          <a:graphicData uri="http://schemas.openxmlformats.org/drawingml/2006/table">
            <a:tbl>
              <a:tblPr firstRow="1" firstCol="1" bandRow="1">
                <a:tableStyleId>{5C22544A-7EE6-4342-B048-85BDC9FD1C3A}</a:tableStyleId>
              </a:tblPr>
              <a:tblGrid>
                <a:gridCol w="1216412">
                  <a:extLst>
                    <a:ext uri="{9D8B030D-6E8A-4147-A177-3AD203B41FA5}">
                      <a16:colId xmlns:a16="http://schemas.microsoft.com/office/drawing/2014/main" val="20000"/>
                    </a:ext>
                  </a:extLst>
                </a:gridCol>
                <a:gridCol w="1311819">
                  <a:extLst>
                    <a:ext uri="{9D8B030D-6E8A-4147-A177-3AD203B41FA5}">
                      <a16:colId xmlns:a16="http://schemas.microsoft.com/office/drawing/2014/main" val="20001"/>
                    </a:ext>
                  </a:extLst>
                </a:gridCol>
                <a:gridCol w="1550329">
                  <a:extLst>
                    <a:ext uri="{9D8B030D-6E8A-4147-A177-3AD203B41FA5}">
                      <a16:colId xmlns:a16="http://schemas.microsoft.com/office/drawing/2014/main" val="20002"/>
                    </a:ext>
                  </a:extLst>
                </a:gridCol>
                <a:gridCol w="1788841">
                  <a:extLst>
                    <a:ext uri="{9D8B030D-6E8A-4147-A177-3AD203B41FA5}">
                      <a16:colId xmlns:a16="http://schemas.microsoft.com/office/drawing/2014/main" val="20003"/>
                    </a:ext>
                  </a:extLst>
                </a:gridCol>
              </a:tblGrid>
              <a:tr h="576943">
                <a:tc>
                  <a:txBody>
                    <a:bodyPr/>
                    <a:lstStyle/>
                    <a:p>
                      <a:pPr marL="0" marR="0" algn="ctr">
                        <a:spcBef>
                          <a:spcPts val="0"/>
                        </a:spcBef>
                        <a:spcAft>
                          <a:spcPts val="0"/>
                        </a:spcAft>
                      </a:pPr>
                      <a:r>
                        <a:rPr lang="en-US" sz="1400" dirty="0">
                          <a:effectLst/>
                        </a:rPr>
                        <a:t>Grade</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GPA</a:t>
                      </a:r>
                      <a:endParaRPr lang="en-US" sz="1400">
                        <a:effectLst/>
                        <a:latin typeface="Calibri"/>
                        <a:ea typeface="SimSun"/>
                        <a:cs typeface="Times New Roman"/>
                      </a:endParaRPr>
                    </a:p>
                  </a:txBody>
                  <a:tcPr marL="68580" marR="68580" marT="0" marB="0"/>
                </a:tc>
                <a:tc gridSpan="2">
                  <a:txBody>
                    <a:bodyPr/>
                    <a:lstStyle/>
                    <a:p>
                      <a:pPr marL="0" marR="0" algn="ctr">
                        <a:spcBef>
                          <a:spcPts val="0"/>
                        </a:spcBef>
                        <a:spcAft>
                          <a:spcPts val="0"/>
                        </a:spcAft>
                      </a:pPr>
                      <a:r>
                        <a:rPr lang="en-US" sz="1400">
                          <a:effectLst/>
                        </a:rPr>
                        <a:t>Range</a:t>
                      </a:r>
                      <a:endParaRPr lang="en-US" sz="1400">
                        <a:effectLst/>
                        <a:latin typeface="Calibri"/>
                        <a:ea typeface="SimSu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88471">
                <a:tc>
                  <a:txBody>
                    <a:bodyPr/>
                    <a:lstStyle/>
                    <a:p>
                      <a:pPr marL="0" marR="0" algn="ctr">
                        <a:spcBef>
                          <a:spcPts val="0"/>
                        </a:spcBef>
                        <a:spcAft>
                          <a:spcPts val="0"/>
                        </a:spcAft>
                      </a:pPr>
                      <a:r>
                        <a:rPr lang="en-US" sz="1400" dirty="0">
                          <a:effectLst/>
                        </a:rPr>
                        <a:t>A+</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4.00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98.00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100.00</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288471">
                <a:tc>
                  <a:txBody>
                    <a:bodyPr/>
                    <a:lstStyle/>
                    <a:p>
                      <a:pPr marL="0" marR="0" algn="ctr">
                        <a:spcBef>
                          <a:spcPts val="0"/>
                        </a:spcBef>
                        <a:spcAft>
                          <a:spcPts val="0"/>
                        </a:spcAft>
                      </a:pPr>
                      <a:r>
                        <a:rPr lang="en-US" sz="1400">
                          <a:effectLst/>
                        </a:rPr>
                        <a:t>A </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4.00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93.00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97.99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2"/>
                  </a:ext>
                </a:extLst>
              </a:tr>
              <a:tr h="288471">
                <a:tc>
                  <a:txBody>
                    <a:bodyPr/>
                    <a:lstStyle/>
                    <a:p>
                      <a:pPr marL="0" marR="0" algn="ctr">
                        <a:spcBef>
                          <a:spcPts val="0"/>
                        </a:spcBef>
                        <a:spcAft>
                          <a:spcPts val="0"/>
                        </a:spcAft>
                      </a:pPr>
                      <a:r>
                        <a:rPr lang="en-US" sz="1400">
                          <a:effectLst/>
                        </a:rPr>
                        <a:t>A-</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3.67</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90.00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92.99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3"/>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3.33</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88.00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89.99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4"/>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3.00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82.00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87.99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5"/>
                  </a:ext>
                </a:extLst>
              </a:tr>
              <a:tr h="288471">
                <a:tc>
                  <a:txBody>
                    <a:bodyPr/>
                    <a:lstStyle/>
                    <a:p>
                      <a:pPr marL="0" marR="0" algn="ctr">
                        <a:spcBef>
                          <a:spcPts val="0"/>
                        </a:spcBef>
                        <a:spcAft>
                          <a:spcPts val="0"/>
                        </a:spcAft>
                      </a:pPr>
                      <a:r>
                        <a:rPr lang="en-US" sz="1400">
                          <a:effectLst/>
                        </a:rPr>
                        <a:t>B-</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2.67</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80.00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81.99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6"/>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2.33</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78.00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79.99</a:t>
                      </a:r>
                      <a:endParaRPr lang="en-US" sz="1400">
                        <a:effectLst/>
                        <a:latin typeface="Calibri"/>
                        <a:ea typeface="SimSun"/>
                        <a:cs typeface="Times New Roman"/>
                      </a:endParaRPr>
                    </a:p>
                  </a:txBody>
                  <a:tcPr marL="68580" marR="68580" marT="0" marB="0"/>
                </a:tc>
                <a:extLst>
                  <a:ext uri="{0D108BD9-81ED-4DB2-BD59-A6C34878D82A}">
                    <a16:rowId xmlns:a16="http://schemas.microsoft.com/office/drawing/2014/main" val="10007"/>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2.00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72.00</a:t>
                      </a:r>
                      <a:endParaRPr lang="en-US" sz="1400" dirty="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77.99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8"/>
                  </a:ext>
                </a:extLst>
              </a:tr>
              <a:tr h="288471">
                <a:tc>
                  <a:txBody>
                    <a:bodyPr/>
                    <a:lstStyle/>
                    <a:p>
                      <a:pPr marL="0" marR="0" algn="ctr">
                        <a:spcBef>
                          <a:spcPts val="0"/>
                        </a:spcBef>
                        <a:spcAft>
                          <a:spcPts val="0"/>
                        </a:spcAft>
                      </a:pPr>
                      <a:r>
                        <a:rPr lang="en-US" sz="1400">
                          <a:effectLst/>
                        </a:rPr>
                        <a:t>C-</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1.67</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70.00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71.99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09"/>
                  </a:ext>
                </a:extLst>
              </a:tr>
              <a:tr h="288471">
                <a:tc>
                  <a:txBody>
                    <a:bodyPr/>
                    <a:lstStyle/>
                    <a:p>
                      <a:pPr marL="0" marR="0" algn="ctr">
                        <a:spcBef>
                          <a:spcPts val="0"/>
                        </a:spcBef>
                        <a:spcAft>
                          <a:spcPts val="0"/>
                        </a:spcAft>
                      </a:pPr>
                      <a:r>
                        <a:rPr lang="en-US" sz="1400">
                          <a:effectLst/>
                        </a:rPr>
                        <a:t>D+</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1.33</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68.00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69.99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0"/>
                  </a:ext>
                </a:extLst>
              </a:tr>
              <a:tr h="288471">
                <a:tc>
                  <a:txBody>
                    <a:bodyPr/>
                    <a:lstStyle/>
                    <a:p>
                      <a:pPr marL="0" marR="0" algn="ctr">
                        <a:spcBef>
                          <a:spcPts val="0"/>
                        </a:spcBef>
                        <a:spcAft>
                          <a:spcPts val="0"/>
                        </a:spcAft>
                      </a:pPr>
                      <a:r>
                        <a:rPr lang="en-US" sz="1400">
                          <a:effectLst/>
                        </a:rPr>
                        <a:t>D</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1.00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60.00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67.99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1"/>
                  </a:ext>
                </a:extLst>
              </a:tr>
              <a:tr h="288471">
                <a:tc>
                  <a:txBody>
                    <a:bodyPr/>
                    <a:lstStyle/>
                    <a:p>
                      <a:pPr marL="0" marR="0" algn="ctr">
                        <a:spcBef>
                          <a:spcPts val="0"/>
                        </a:spcBef>
                        <a:spcAft>
                          <a:spcPts val="0"/>
                        </a:spcAft>
                      </a:pPr>
                      <a:r>
                        <a:rPr lang="en-US" sz="1400">
                          <a:effectLst/>
                        </a:rPr>
                        <a:t>F</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a:ea typeface="SimSun"/>
                        <a:cs typeface="Times New Roman"/>
                      </a:endParaRPr>
                    </a:p>
                  </a:txBody>
                  <a:tcPr marL="68580" marR="68580" marT="0" marB="0"/>
                </a:tc>
                <a:tc>
                  <a:txBody>
                    <a:bodyPr/>
                    <a:lstStyle/>
                    <a:p>
                      <a:pPr marL="0" marR="0" algn="ctr">
                        <a:spcBef>
                          <a:spcPts val="0"/>
                        </a:spcBef>
                        <a:spcAft>
                          <a:spcPts val="0"/>
                        </a:spcAft>
                      </a:pPr>
                      <a:r>
                        <a:rPr lang="en-US" sz="1400" dirty="0">
                          <a:effectLst/>
                        </a:rPr>
                        <a:t>59.99</a:t>
                      </a:r>
                      <a:endParaRPr lang="en-US" sz="1400" dirty="0">
                        <a:effectLst/>
                        <a:latin typeface="Calibri"/>
                        <a:ea typeface="SimSun"/>
                        <a:cs typeface="Times New Roman"/>
                      </a:endParaRPr>
                    </a:p>
                  </a:txBody>
                  <a:tcPr marL="68580" marR="68580" marT="0" marB="0"/>
                </a:tc>
                <a:extLst>
                  <a:ext uri="{0D108BD9-81ED-4DB2-BD59-A6C34878D82A}">
                    <a16:rowId xmlns:a16="http://schemas.microsoft.com/office/drawing/2014/main" val="10012"/>
                  </a:ext>
                </a:extLst>
              </a:tr>
            </a:tbl>
          </a:graphicData>
        </a:graphic>
      </p:graphicFrame>
      <p:sp>
        <p:nvSpPr>
          <p:cNvPr id="3" name="Title 2"/>
          <p:cNvSpPr>
            <a:spLocks noGrp="1"/>
          </p:cNvSpPr>
          <p:nvPr>
            <p:ph type="title"/>
          </p:nvPr>
        </p:nvSpPr>
        <p:spPr/>
        <p:txBody>
          <a:bodyPr/>
          <a:lstStyle/>
          <a:p>
            <a:pPr algn="ctr"/>
            <a:r>
              <a:rPr lang="en-US" dirty="0"/>
              <a:t>Grading Scale</a:t>
            </a:r>
          </a:p>
        </p:txBody>
      </p:sp>
    </p:spTree>
    <p:extLst>
      <p:ext uri="{BB962C8B-B14F-4D97-AF65-F5344CB8AC3E}">
        <p14:creationId xmlns:p14="http://schemas.microsoft.com/office/powerpoint/2010/main" val="253730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752600"/>
            <a:ext cx="8610600" cy="3200876"/>
          </a:xfrm>
          <a:prstGeom prst="rect">
            <a:avLst/>
          </a:prstGeom>
        </p:spPr>
        <p:txBody>
          <a:bodyPr wrap="square">
            <a:spAutoFit/>
          </a:bodyPr>
          <a:lstStyle/>
          <a:p>
            <a:r>
              <a:rPr lang="en-US" sz="2000" b="1" dirty="0"/>
              <a:t>Late submission policy</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All submissions must be made on Blackboard. You may request for an extension prior to the deadline by contacting the instructor with your reasons. Late submissions without an approved extension will receive 20% reduction per day.</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2000" b="1" dirty="0"/>
              <a:t>Incomplete policy</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least 80% of the graded coursework must have already been completed in order for an incomplete grade to be considered (per the recommendation of the Provost’s Office). 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instructor should agree on a due date of completion so that it will be completed within the following 12 months. It can be found here: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http://drexel.edu/provost/policies/incomplete_grades/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a:t>
            </a:r>
            <a:endParaRPr lang="en-US" sz="1800" dirty="0">
              <a:effectLst/>
              <a:latin typeface="Times New Roman" panose="02020603050405020304" pitchFamily="18" charset="0"/>
              <a:ea typeface="Times New Roman" panose="02020603050405020304" pitchFamily="18" charset="0"/>
            </a:endParaRPr>
          </a:p>
        </p:txBody>
      </p:sp>
      <p:sp>
        <p:nvSpPr>
          <p:cNvPr id="3" name="Title 2">
            <a:extLst>
              <a:ext uri="{FF2B5EF4-FFF2-40B4-BE49-F238E27FC236}">
                <a16:creationId xmlns:a16="http://schemas.microsoft.com/office/drawing/2014/main" id="{D8B4D6D3-3C8C-95D8-5F1B-77DE986D3984}"/>
              </a:ext>
            </a:extLst>
          </p:cNvPr>
          <p:cNvSpPr txBox="1">
            <a:spLocks/>
          </p:cNvSpPr>
          <p:nvPr/>
        </p:nvSpPr>
        <p:spPr>
          <a:xfrm>
            <a:off x="457200" y="533400"/>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dirty="0"/>
              <a:t>Course Policies</a:t>
            </a:r>
          </a:p>
        </p:txBody>
      </p:sp>
    </p:spTree>
    <p:extLst>
      <p:ext uri="{BB962C8B-B14F-4D97-AF65-F5344CB8AC3E}">
        <p14:creationId xmlns:p14="http://schemas.microsoft.com/office/powerpoint/2010/main" val="59295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2244"/>
            <a:ext cx="9067800" cy="6001643"/>
          </a:xfrm>
          <a:prstGeom prst="rect">
            <a:avLst/>
          </a:prstGeom>
        </p:spPr>
        <p:txBody>
          <a:bodyPr wrap="square">
            <a:spAutoFit/>
          </a:bodyPr>
          <a:lstStyle/>
          <a:p>
            <a:r>
              <a:rPr lang="en-US" sz="1600" b="1" dirty="0"/>
              <a:t>Academic integrity, plagiarism and cheating policy</a:t>
            </a:r>
          </a:p>
          <a:p>
            <a:r>
              <a:rPr lang="en-US" sz="1600" dirty="0"/>
              <a:t>The official version of policies related to academic dishonesty can be found in the link below. It is your responsibility to read the policy carefully.</a:t>
            </a:r>
          </a:p>
          <a:p>
            <a:r>
              <a:rPr lang="en-US" sz="1600" u="sng" dirty="0">
                <a:hlinkClick r:id="rId2"/>
              </a:rPr>
              <a:t>http://www.drexel.edu/provost/policies/academic_dishonesty.asp</a:t>
            </a:r>
            <a:r>
              <a:rPr lang="en-US" sz="1600" dirty="0"/>
              <a:t> </a:t>
            </a:r>
          </a:p>
          <a:p>
            <a:r>
              <a:rPr lang="en-US" sz="1600" u="sng" dirty="0">
                <a:hlinkClick r:id="rId3"/>
              </a:rPr>
              <a:t>http://www.drexel.edu/studentlife/judicial/honesty.html</a:t>
            </a:r>
            <a:r>
              <a:rPr lang="en-US" sz="1600" dirty="0"/>
              <a:t> </a:t>
            </a:r>
          </a:p>
          <a:p>
            <a:r>
              <a:rPr lang="en-US" sz="1600" dirty="0"/>
              <a:t>Once it can be established that an academic dishonest act has been conducted in connection to any of the coursework in this class, </a:t>
            </a:r>
            <a:r>
              <a:rPr lang="en-US" sz="1600" b="1" dirty="0"/>
              <a:t>a two-letter grade reduction</a:t>
            </a:r>
            <a:r>
              <a:rPr lang="en-US" sz="1600" dirty="0"/>
              <a:t> will be applied to the overall course grade as a penalty. The identified incidence will be reported to the University. As the ultimate penalty, the University may withdraw a degree as a result of academic dishonesty. </a:t>
            </a:r>
          </a:p>
          <a:p>
            <a:endParaRPr lang="en-US" sz="1600" dirty="0"/>
          </a:p>
          <a:p>
            <a:r>
              <a:rPr lang="en-US" sz="1600" b="1" dirty="0"/>
              <a:t>Students with disability statement</a:t>
            </a:r>
          </a:p>
          <a:p>
            <a:r>
              <a:rPr lang="en-US" sz="1600" u="sng" dirty="0">
                <a:hlinkClick r:id="rId4"/>
              </a:rPr>
              <a:t>http://www.drexel.edu/oed/disabilityResources/students/</a:t>
            </a:r>
            <a:r>
              <a:rPr lang="en-US" sz="1600" dirty="0"/>
              <a:t> </a:t>
            </a:r>
          </a:p>
          <a:p>
            <a:endParaRPr lang="en-US" sz="1600" dirty="0"/>
          </a:p>
          <a:p>
            <a:r>
              <a:rPr lang="en-US" sz="1600" b="1" dirty="0"/>
              <a:t>Course drop policy</a:t>
            </a:r>
          </a:p>
          <a:p>
            <a:r>
              <a:rPr lang="en-US" sz="1600" u="sng" dirty="0">
                <a:hlinkClick r:id="rId5"/>
              </a:rPr>
              <a:t>http://www.drexel.edu/provost/policies/course_drop.asp</a:t>
            </a:r>
            <a:endParaRPr lang="en-US" sz="1600" dirty="0"/>
          </a:p>
          <a:p>
            <a:r>
              <a:rPr lang="en-US" sz="1600" u="sng" dirty="0">
                <a:hlinkClick r:id="rId6"/>
              </a:rPr>
              <a:t>http://www.drexel.edu/provost/policies/course_withdrawal_policy.asp</a:t>
            </a:r>
            <a:r>
              <a:rPr lang="en-US" sz="1600" dirty="0"/>
              <a:t> </a:t>
            </a:r>
          </a:p>
          <a:p>
            <a:endParaRPr lang="en-US" sz="1600" dirty="0"/>
          </a:p>
          <a:p>
            <a:r>
              <a:rPr lang="en-US" sz="1600" b="1" dirty="0"/>
              <a:t>Course change policy</a:t>
            </a:r>
          </a:p>
          <a:p>
            <a:r>
              <a:rPr lang="en-US" sz="1600" dirty="0"/>
              <a:t>The content of the course is subject to change during the term at the discretion of the instruction. Details of change will be announced on Blackboard as soon as decisions of such change are made.</a:t>
            </a:r>
          </a:p>
          <a:p>
            <a:endParaRPr lang="en-US" sz="1600" dirty="0"/>
          </a:p>
          <a:p>
            <a:r>
              <a:rPr lang="en-US" sz="1600" b="1" dirty="0"/>
              <a:t>Intellectual property </a:t>
            </a:r>
          </a:p>
          <a:p>
            <a:r>
              <a:rPr lang="en-US" sz="1600" u="sng" dirty="0">
                <a:hlinkClick r:id="rId7"/>
              </a:rPr>
              <a:t>http://www.drexel.edu/provost/policies/patent_policy.asp</a:t>
            </a:r>
            <a:r>
              <a:rPr lang="en-US" sz="1600" dirty="0"/>
              <a:t> </a:t>
            </a:r>
          </a:p>
        </p:txBody>
      </p:sp>
    </p:spTree>
    <p:extLst>
      <p:ext uri="{BB962C8B-B14F-4D97-AF65-F5344CB8AC3E}">
        <p14:creationId xmlns:p14="http://schemas.microsoft.com/office/powerpoint/2010/main" val="405990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89525-75C8-757A-2377-12E362A515B0}"/>
              </a:ext>
            </a:extLst>
          </p:cNvPr>
          <p:cNvPicPr>
            <a:picLocks noChangeAspect="1"/>
          </p:cNvPicPr>
          <p:nvPr/>
        </p:nvPicPr>
        <p:blipFill rotWithShape="1">
          <a:blip r:embed="rId2"/>
          <a:srcRect l="26667" t="11481" r="27500" b="4074"/>
          <a:stretch/>
        </p:blipFill>
        <p:spPr>
          <a:xfrm>
            <a:off x="1557420" y="457199"/>
            <a:ext cx="6138779" cy="6362007"/>
          </a:xfrm>
          <a:prstGeom prst="rect">
            <a:avLst/>
          </a:prstGeom>
        </p:spPr>
      </p:pic>
    </p:spTree>
    <p:extLst>
      <p:ext uri="{BB962C8B-B14F-4D97-AF65-F5344CB8AC3E}">
        <p14:creationId xmlns:p14="http://schemas.microsoft.com/office/powerpoint/2010/main" val="36539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7B5E0C-2C67-4B11-6A0D-E8EE1B95A034}"/>
              </a:ext>
            </a:extLst>
          </p:cNvPr>
          <p:cNvPicPr>
            <a:picLocks noChangeAspect="1"/>
          </p:cNvPicPr>
          <p:nvPr/>
        </p:nvPicPr>
        <p:blipFill rotWithShape="1">
          <a:blip r:embed="rId2"/>
          <a:srcRect l="26667" t="7037" r="27500" b="10000"/>
          <a:stretch/>
        </p:blipFill>
        <p:spPr>
          <a:xfrm>
            <a:off x="1676400" y="457200"/>
            <a:ext cx="6172200" cy="6284422"/>
          </a:xfrm>
          <a:prstGeom prst="rect">
            <a:avLst/>
          </a:prstGeom>
        </p:spPr>
      </p:pic>
    </p:spTree>
    <p:extLst>
      <p:ext uri="{BB962C8B-B14F-4D97-AF65-F5344CB8AC3E}">
        <p14:creationId xmlns:p14="http://schemas.microsoft.com/office/powerpoint/2010/main" val="334601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BA2D43B3-3B4A-7C50-5756-F2F6EE436866}"/>
                  </a:ext>
                </a:extLst>
              </p:cNvPr>
              <p:cNvGraphicFramePr/>
              <p:nvPr>
                <p:extLst>
                  <p:ext uri="{D42A27DB-BD31-4B8C-83A1-F6EECF244321}">
                    <p14:modId xmlns:p14="http://schemas.microsoft.com/office/powerpoint/2010/main" val="748103302"/>
                  </p:ext>
                </p:extLst>
              </p:nvPr>
            </p:nvGraphicFramePr>
            <p:xfrm>
              <a:off x="647700" y="685800"/>
              <a:ext cx="7848599" cy="568880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 name="Chart 1">
                <a:extLst>
                  <a:ext uri="{FF2B5EF4-FFF2-40B4-BE49-F238E27FC236}">
                    <a16:creationId xmlns:a16="http://schemas.microsoft.com/office/drawing/2014/main" id="{BA2D43B3-3B4A-7C50-5756-F2F6EE436866}"/>
                  </a:ext>
                </a:extLst>
              </p:cNvPr>
              <p:cNvPicPr>
                <a:picLocks noGrp="1" noRot="1" noChangeAspect="1" noMove="1" noResize="1" noEditPoints="1" noAdjustHandles="1" noChangeArrowheads="1" noChangeShapeType="1"/>
              </p:cNvPicPr>
              <p:nvPr/>
            </p:nvPicPr>
            <p:blipFill>
              <a:blip r:embed="rId3"/>
              <a:stretch>
                <a:fillRect/>
              </a:stretch>
            </p:blipFill>
            <p:spPr>
              <a:xfrm>
                <a:off x="647700" y="685800"/>
                <a:ext cx="7848599" cy="5688806"/>
              </a:xfrm>
              <a:prstGeom prst="rect">
                <a:avLst/>
              </a:prstGeom>
            </p:spPr>
          </p:pic>
        </mc:Fallback>
      </mc:AlternateContent>
    </p:spTree>
    <p:extLst>
      <p:ext uri="{BB962C8B-B14F-4D97-AF65-F5344CB8AC3E}">
        <p14:creationId xmlns:p14="http://schemas.microsoft.com/office/powerpoint/2010/main" val="313765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68716882"/>
              </p:ext>
            </p:extLst>
          </p:nvPr>
        </p:nvGraphicFramePr>
        <p:xfrm>
          <a:off x="457199" y="1676400"/>
          <a:ext cx="8200921" cy="3249930"/>
        </p:xfrm>
        <a:graphic>
          <a:graphicData uri="http://schemas.openxmlformats.org/drawingml/2006/table">
            <a:tbl>
              <a:tblPr firstRow="1" firstCol="1" bandRow="1">
                <a:tableStyleId>{5C22544A-7EE6-4342-B048-85BDC9FD1C3A}</a:tableStyleId>
              </a:tblPr>
              <a:tblGrid>
                <a:gridCol w="8200921">
                  <a:extLst>
                    <a:ext uri="{9D8B030D-6E8A-4147-A177-3AD203B41FA5}">
                      <a16:colId xmlns:a16="http://schemas.microsoft.com/office/drawing/2014/main" val="20000"/>
                    </a:ext>
                  </a:extLst>
                </a:gridCol>
              </a:tblGrid>
              <a:tr h="3048000">
                <a:tc>
                  <a:txBody>
                    <a:bodyPr/>
                    <a:lstStyle/>
                    <a:p>
                      <a:pPr marL="0" marR="0" algn="just">
                        <a:spcBef>
                          <a:spcPts val="0"/>
                        </a:spcBef>
                        <a:spcAft>
                          <a:spcPts val="0"/>
                        </a:spcAft>
                      </a:pPr>
                      <a:r>
                        <a:rPr lang="en-US" sz="2000" b="0" dirty="0">
                          <a:solidFill>
                            <a:schemeClr val="tx1"/>
                          </a:solidFill>
                          <a:effectLst/>
                        </a:rPr>
                        <a:t>Introduces the </a:t>
                      </a:r>
                      <a:r>
                        <a:rPr lang="en-US" sz="2000" b="0" u="sng" dirty="0">
                          <a:solidFill>
                            <a:schemeClr val="tx1"/>
                          </a:solidFill>
                          <a:effectLst/>
                        </a:rPr>
                        <a:t>foundation</a:t>
                      </a:r>
                      <a:r>
                        <a:rPr lang="en-US" sz="2000" b="0" dirty="0">
                          <a:solidFill>
                            <a:schemeClr val="tx1"/>
                          </a:solidFill>
                          <a:effectLst/>
                        </a:rPr>
                        <a:t> and </a:t>
                      </a:r>
                      <a:r>
                        <a:rPr lang="en-US" sz="2000" b="0" u="sng" dirty="0">
                          <a:solidFill>
                            <a:schemeClr val="tx1"/>
                          </a:solidFill>
                          <a:effectLst/>
                        </a:rPr>
                        <a:t>the state of the art </a:t>
                      </a:r>
                      <a:r>
                        <a:rPr lang="en-US" sz="2000" b="0" dirty="0">
                          <a:solidFill>
                            <a:schemeClr val="tx1"/>
                          </a:solidFill>
                          <a:effectLst/>
                        </a:rPr>
                        <a:t>of information visualization. Explores and reflects on the </a:t>
                      </a:r>
                      <a:r>
                        <a:rPr lang="en-US" sz="2000" b="0" u="sng" dirty="0">
                          <a:solidFill>
                            <a:schemeClr val="tx1"/>
                          </a:solidFill>
                          <a:effectLst/>
                        </a:rPr>
                        <a:t>design</a:t>
                      </a:r>
                      <a:r>
                        <a:rPr lang="en-US" sz="2000" b="0" dirty="0">
                          <a:solidFill>
                            <a:schemeClr val="tx1"/>
                          </a:solidFill>
                          <a:effectLst/>
                        </a:rPr>
                        <a:t>, </a:t>
                      </a:r>
                      <a:r>
                        <a:rPr lang="en-US" sz="2000" b="0" u="sng" dirty="0">
                          <a:solidFill>
                            <a:schemeClr val="tx1"/>
                          </a:solidFill>
                          <a:effectLst/>
                        </a:rPr>
                        <a:t>application</a:t>
                      </a:r>
                      <a:r>
                        <a:rPr lang="en-US" sz="2000" b="0" dirty="0">
                          <a:solidFill>
                            <a:schemeClr val="tx1"/>
                          </a:solidFill>
                          <a:effectLst/>
                        </a:rPr>
                        <a:t>, and </a:t>
                      </a:r>
                      <a:r>
                        <a:rPr lang="en-US" sz="2000" b="0" u="sng" dirty="0">
                          <a:solidFill>
                            <a:schemeClr val="tx1"/>
                          </a:solidFill>
                          <a:effectLst/>
                        </a:rPr>
                        <a:t>evaluation</a:t>
                      </a:r>
                      <a:r>
                        <a:rPr lang="en-US" sz="2000" b="0" dirty="0">
                          <a:solidFill>
                            <a:schemeClr val="tx1"/>
                          </a:solidFill>
                          <a:effectLst/>
                        </a:rPr>
                        <a:t> of a variety of common data and graph types. Exposure to some basic visualization tools.</a:t>
                      </a:r>
                    </a:p>
                    <a:p>
                      <a:pPr marL="0" marR="0" algn="just">
                        <a:spcBef>
                          <a:spcPts val="0"/>
                        </a:spcBef>
                        <a:spcAft>
                          <a:spcPts val="0"/>
                        </a:spcAft>
                      </a:pPr>
                      <a:endParaRPr lang="en-US" sz="2000" b="0" dirty="0">
                        <a:solidFill>
                          <a:schemeClr val="tx1"/>
                        </a:solidFill>
                        <a:effectLst/>
                      </a:endParaRPr>
                    </a:p>
                    <a:p>
                      <a:pPr marL="0" marR="0" algn="just">
                        <a:spcBef>
                          <a:spcPts val="0"/>
                        </a:spcBef>
                        <a:spcAft>
                          <a:spcPts val="0"/>
                        </a:spcAft>
                      </a:pPr>
                      <a:r>
                        <a:rPr lang="en-US" sz="2000" b="0" dirty="0">
                          <a:solidFill>
                            <a:schemeClr val="tx1"/>
                          </a:solidFill>
                          <a:effectLst/>
                        </a:rPr>
                        <a:t>Credits: 3.0</a:t>
                      </a:r>
                    </a:p>
                    <a:p>
                      <a:pPr marL="0" marR="0" algn="just">
                        <a:spcBef>
                          <a:spcPts val="0"/>
                        </a:spcBef>
                        <a:spcAft>
                          <a:spcPts val="0"/>
                        </a:spcAft>
                      </a:pPr>
                      <a:r>
                        <a:rPr lang="en-US" sz="2000" b="0" dirty="0">
                          <a:solidFill>
                            <a:schemeClr val="tx1"/>
                          </a:solidFill>
                          <a:effectLst/>
                        </a:rPr>
                        <a:t>Repeat Status: Not repeatable for credit</a:t>
                      </a:r>
                    </a:p>
                    <a:p>
                      <a:pPr marL="0" marR="0" algn="just">
                        <a:spcBef>
                          <a:spcPts val="0"/>
                        </a:spcBef>
                        <a:spcAft>
                          <a:spcPts val="0"/>
                        </a:spcAft>
                      </a:pPr>
                      <a:r>
                        <a:rPr lang="en-US" sz="2000" b="0" dirty="0">
                          <a:solidFill>
                            <a:schemeClr val="tx1"/>
                          </a:solidFill>
                          <a:effectLst/>
                        </a:rPr>
                        <a:t>College/Department:  College of Computing and Informatics</a:t>
                      </a:r>
                    </a:p>
                    <a:p>
                      <a:pPr marL="0" marR="0" algn="just">
                        <a:spcBef>
                          <a:spcPts val="0"/>
                        </a:spcBef>
                        <a:spcAft>
                          <a:spcPts val="0"/>
                        </a:spcAft>
                      </a:pPr>
                      <a:r>
                        <a:rPr lang="en-US" sz="2000" b="0" dirty="0">
                          <a:solidFill>
                            <a:schemeClr val="tx1"/>
                          </a:solidFill>
                          <a:effectLst/>
                        </a:rPr>
                        <a:t>Pre-requisite: None</a:t>
                      </a:r>
                    </a:p>
                    <a:p>
                      <a:pPr marL="0" marR="0" algn="just">
                        <a:spcBef>
                          <a:spcPts val="0"/>
                        </a:spcBef>
                        <a:spcAft>
                          <a:spcPts val="0"/>
                        </a:spcAft>
                      </a:pPr>
                      <a:r>
                        <a:rPr lang="en-US" sz="2000" b="0" dirty="0">
                          <a:solidFill>
                            <a:schemeClr val="tx1"/>
                          </a:solidFill>
                          <a:effectLst/>
                        </a:rPr>
                        <a:t>This course will have not required textbook.</a:t>
                      </a:r>
                    </a:p>
                    <a:p>
                      <a:pPr marL="0" marR="0" algn="l">
                        <a:spcBef>
                          <a:spcPts val="0"/>
                        </a:spcBef>
                        <a:spcAft>
                          <a:spcPts val="0"/>
                        </a:spcAft>
                      </a:pPr>
                      <a:r>
                        <a:rPr lang="en-US" sz="1200" dirty="0">
                          <a:solidFill>
                            <a:schemeClr val="tx1"/>
                          </a:solidFill>
                          <a:effectLst/>
                        </a:rPr>
                        <a:t> </a:t>
                      </a:r>
                      <a:endParaRPr lang="en-US" sz="1100" dirty="0">
                        <a:solidFill>
                          <a:schemeClr val="tx1"/>
                        </a:solidFill>
                        <a:effectLst/>
                        <a:latin typeface="Calibri"/>
                        <a:ea typeface="SimSun"/>
                        <a:cs typeface="Times New Roman"/>
                      </a:endParaRPr>
                    </a:p>
                  </a:txBody>
                  <a:tcPr marL="9525" marR="9525" marT="9525" marB="9525" anchor="ctr">
                    <a:noFill/>
                  </a:tcPr>
                </a:tc>
                <a:extLst>
                  <a:ext uri="{0D108BD9-81ED-4DB2-BD59-A6C34878D82A}">
                    <a16:rowId xmlns:a16="http://schemas.microsoft.com/office/drawing/2014/main" val="10000"/>
                  </a:ext>
                </a:extLst>
              </a:tr>
            </a:tbl>
          </a:graphicData>
        </a:graphic>
      </p:graphicFrame>
      <p:sp>
        <p:nvSpPr>
          <p:cNvPr id="6" name="Title 5"/>
          <p:cNvSpPr>
            <a:spLocks noGrp="1"/>
          </p:cNvSpPr>
          <p:nvPr>
            <p:ph type="title"/>
          </p:nvPr>
        </p:nvSpPr>
        <p:spPr/>
        <p:txBody>
          <a:bodyPr/>
          <a:lstStyle/>
          <a:p>
            <a:r>
              <a:rPr lang="en-US" dirty="0"/>
              <a:t>Course Description</a:t>
            </a:r>
          </a:p>
        </p:txBody>
      </p:sp>
    </p:spTree>
    <p:extLst>
      <p:ext uri="{BB962C8B-B14F-4D97-AF65-F5344CB8AC3E}">
        <p14:creationId xmlns:p14="http://schemas.microsoft.com/office/powerpoint/2010/main" val="21532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graphicFrame>
        <p:nvGraphicFramePr>
          <p:cNvPr id="4" name="Table 3"/>
          <p:cNvGraphicFramePr>
            <a:graphicFrameLocks noGrp="1"/>
          </p:cNvGraphicFramePr>
          <p:nvPr>
            <p:extLst>
              <p:ext uri="{D42A27DB-BD31-4B8C-83A1-F6EECF244321}">
                <p14:modId xmlns:p14="http://schemas.microsoft.com/office/powerpoint/2010/main" val="2243486893"/>
              </p:ext>
            </p:extLst>
          </p:nvPr>
        </p:nvGraphicFramePr>
        <p:xfrm>
          <a:off x="990600" y="1981200"/>
          <a:ext cx="7391400" cy="1447800"/>
        </p:xfrm>
        <a:graphic>
          <a:graphicData uri="http://schemas.openxmlformats.org/drawingml/2006/table">
            <a:tbl>
              <a:tblPr firstRow="1" firstCol="1" bandRow="1">
                <a:tableStyleId>{5C22544A-7EE6-4342-B048-85BDC9FD1C3A}</a:tableStyleId>
              </a:tblPr>
              <a:tblGrid>
                <a:gridCol w="3295181">
                  <a:extLst>
                    <a:ext uri="{9D8B030D-6E8A-4147-A177-3AD203B41FA5}">
                      <a16:colId xmlns:a16="http://schemas.microsoft.com/office/drawing/2014/main" val="20000"/>
                    </a:ext>
                  </a:extLst>
                </a:gridCol>
                <a:gridCol w="4096219">
                  <a:extLst>
                    <a:ext uri="{9D8B030D-6E8A-4147-A177-3AD203B41FA5}">
                      <a16:colId xmlns:a16="http://schemas.microsoft.com/office/drawing/2014/main" val="20001"/>
                    </a:ext>
                  </a:extLst>
                </a:gridCol>
              </a:tblGrid>
              <a:tr h="361950">
                <a:tc>
                  <a:txBody>
                    <a:bodyPr/>
                    <a:lstStyle/>
                    <a:p>
                      <a:pPr marL="0" marR="0" algn="r">
                        <a:spcBef>
                          <a:spcPts val="0"/>
                        </a:spcBef>
                        <a:spcAft>
                          <a:spcPts val="0"/>
                        </a:spcAft>
                      </a:pPr>
                      <a:r>
                        <a:rPr lang="en-US" sz="2000" dirty="0">
                          <a:effectLst/>
                        </a:rPr>
                        <a:t>Instructor</a:t>
                      </a:r>
                      <a:endParaRPr lang="en-US" sz="2000" dirty="0">
                        <a:effectLst/>
                        <a:latin typeface="Calibri"/>
                        <a:ea typeface="SimSun"/>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effectLst/>
                        </a:rPr>
                        <a:t>Chaomei Chen</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361950">
                <a:tc>
                  <a:txBody>
                    <a:bodyPr/>
                    <a:lstStyle/>
                    <a:p>
                      <a:pPr marL="0" marR="0" algn="r">
                        <a:spcBef>
                          <a:spcPts val="0"/>
                        </a:spcBef>
                        <a:spcAft>
                          <a:spcPts val="0"/>
                        </a:spcAft>
                      </a:pPr>
                      <a:r>
                        <a:rPr lang="en-US" sz="2000" dirty="0">
                          <a:effectLst/>
                        </a:rPr>
                        <a:t>Contact Information</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u="sng" dirty="0">
                          <a:effectLst/>
                          <a:hlinkClick r:id="rId2"/>
                        </a:rPr>
                        <a:t>cc345@drexel.edu</a:t>
                      </a:r>
                      <a:r>
                        <a:rPr lang="en-US" sz="2000" u="sng" dirty="0">
                          <a:effectLst/>
                        </a:rPr>
                        <a:t> </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361950">
                <a:tc>
                  <a:txBody>
                    <a:bodyPr/>
                    <a:lstStyle/>
                    <a:p>
                      <a:pPr marL="0" marR="0" algn="r">
                        <a:spcBef>
                          <a:spcPts val="0"/>
                        </a:spcBef>
                        <a:spcAft>
                          <a:spcPts val="0"/>
                        </a:spcAft>
                      </a:pPr>
                      <a:r>
                        <a:rPr lang="en-US" sz="2000" dirty="0">
                          <a:effectLst/>
                        </a:rPr>
                        <a:t>Office</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latin typeface="Calibri"/>
                          <a:ea typeface="SimSun"/>
                          <a:cs typeface="Times New Roman"/>
                        </a:rPr>
                        <a:t>1125 @ 3675 Market Street</a:t>
                      </a:r>
                    </a:p>
                  </a:txBody>
                  <a:tcPr marL="68580" marR="68580" marT="0" marB="0"/>
                </a:tc>
                <a:extLst>
                  <a:ext uri="{0D108BD9-81ED-4DB2-BD59-A6C34878D82A}">
                    <a16:rowId xmlns:a16="http://schemas.microsoft.com/office/drawing/2014/main" val="10002"/>
                  </a:ext>
                </a:extLst>
              </a:tr>
              <a:tr h="361950">
                <a:tc>
                  <a:txBody>
                    <a:bodyPr/>
                    <a:lstStyle/>
                    <a:p>
                      <a:pPr marL="0" marR="0" algn="r">
                        <a:spcBef>
                          <a:spcPts val="0"/>
                        </a:spcBef>
                        <a:spcAft>
                          <a:spcPts val="0"/>
                        </a:spcAft>
                      </a:pPr>
                      <a:r>
                        <a:rPr lang="en-US" sz="2000" dirty="0">
                          <a:effectLst/>
                        </a:rPr>
                        <a:t>Office Hour</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latin typeface="Calibri"/>
                          <a:ea typeface="SimSun"/>
                          <a:cs typeface="Times New Roman"/>
                        </a:rPr>
                        <a:t>By appointment</a:t>
                      </a:r>
                    </a:p>
                  </a:txBody>
                  <a:tcPr marL="68580" marR="68580" marT="0" marB="0"/>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85135AD-5184-18B9-3F67-F9CF1867A725}"/>
              </a:ext>
            </a:extLst>
          </p:cNvPr>
          <p:cNvGraphicFramePr>
            <a:graphicFrameLocks noGrp="1"/>
          </p:cNvGraphicFramePr>
          <p:nvPr>
            <p:extLst>
              <p:ext uri="{D42A27DB-BD31-4B8C-83A1-F6EECF244321}">
                <p14:modId xmlns:p14="http://schemas.microsoft.com/office/powerpoint/2010/main" val="4080546746"/>
              </p:ext>
            </p:extLst>
          </p:nvPr>
        </p:nvGraphicFramePr>
        <p:xfrm>
          <a:off x="990600" y="3810000"/>
          <a:ext cx="7391400" cy="1447800"/>
        </p:xfrm>
        <a:graphic>
          <a:graphicData uri="http://schemas.openxmlformats.org/drawingml/2006/table">
            <a:tbl>
              <a:tblPr firstRow="1" firstCol="1" bandRow="1">
                <a:tableStyleId>{5C22544A-7EE6-4342-B048-85BDC9FD1C3A}</a:tableStyleId>
              </a:tblPr>
              <a:tblGrid>
                <a:gridCol w="3295181">
                  <a:extLst>
                    <a:ext uri="{9D8B030D-6E8A-4147-A177-3AD203B41FA5}">
                      <a16:colId xmlns:a16="http://schemas.microsoft.com/office/drawing/2014/main" val="20000"/>
                    </a:ext>
                  </a:extLst>
                </a:gridCol>
                <a:gridCol w="4096219">
                  <a:extLst>
                    <a:ext uri="{9D8B030D-6E8A-4147-A177-3AD203B41FA5}">
                      <a16:colId xmlns:a16="http://schemas.microsoft.com/office/drawing/2014/main" val="20001"/>
                    </a:ext>
                  </a:extLst>
                </a:gridCol>
              </a:tblGrid>
              <a:tr h="361950">
                <a:tc>
                  <a:txBody>
                    <a:bodyPr/>
                    <a:lstStyle/>
                    <a:p>
                      <a:pPr marL="0" marR="0" algn="r">
                        <a:spcBef>
                          <a:spcPts val="0"/>
                        </a:spcBef>
                        <a:spcAft>
                          <a:spcPts val="0"/>
                        </a:spcAft>
                      </a:pPr>
                      <a:r>
                        <a:rPr lang="en-US" sz="2000" dirty="0">
                          <a:effectLst/>
                        </a:rPr>
                        <a:t>Course Assistant</a:t>
                      </a:r>
                      <a:endParaRPr lang="en-US" sz="2000" dirty="0">
                        <a:effectLst/>
                        <a:latin typeface="Calibri"/>
                        <a:ea typeface="SimSun"/>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err="1">
                          <a:effectLst/>
                        </a:rPr>
                        <a:t>Hajun</a:t>
                      </a:r>
                      <a:r>
                        <a:rPr lang="en-US" sz="2000" dirty="0">
                          <a:effectLst/>
                        </a:rPr>
                        <a:t> Lee</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361950">
                <a:tc>
                  <a:txBody>
                    <a:bodyPr/>
                    <a:lstStyle/>
                    <a:p>
                      <a:pPr marL="0" marR="0" algn="r">
                        <a:spcBef>
                          <a:spcPts val="0"/>
                        </a:spcBef>
                        <a:spcAft>
                          <a:spcPts val="0"/>
                        </a:spcAft>
                      </a:pPr>
                      <a:r>
                        <a:rPr lang="en-US" sz="2000" dirty="0">
                          <a:effectLst/>
                        </a:rPr>
                        <a:t>Contact Information</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kumimoji="0" lang="en-US" altLang="en-US" sz="2000" b="0" i="0" u="none" strike="noStrike" cap="none" normalizeH="0" baseline="0" dirty="0">
                          <a:ln>
                            <a:noFill/>
                          </a:ln>
                          <a:solidFill>
                            <a:srgbClr val="1874A4"/>
                          </a:solidFill>
                          <a:effectLst/>
                          <a:latin typeface="Arial" panose="020B0604020202020204" pitchFamily="34" charset="0"/>
                          <a:ea typeface="inherit"/>
                          <a:hlinkClick r:id="rId3"/>
                        </a:rPr>
                        <a:t>hl633@drexel.edu</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361950">
                <a:tc>
                  <a:txBody>
                    <a:bodyPr/>
                    <a:lstStyle/>
                    <a:p>
                      <a:pPr marL="0" marR="0" algn="r">
                        <a:spcBef>
                          <a:spcPts val="0"/>
                        </a:spcBef>
                        <a:spcAft>
                          <a:spcPts val="0"/>
                        </a:spcAft>
                      </a:pPr>
                      <a:r>
                        <a:rPr lang="en-US" sz="2000" dirty="0">
                          <a:effectLst/>
                        </a:rPr>
                        <a:t>Office</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latin typeface="Calibri"/>
                          <a:ea typeface="SimSun"/>
                          <a:cs typeface="Times New Roman"/>
                        </a:rPr>
                        <a:t>Online</a:t>
                      </a:r>
                    </a:p>
                  </a:txBody>
                  <a:tcPr marL="68580" marR="68580" marT="0" marB="0"/>
                </a:tc>
                <a:extLst>
                  <a:ext uri="{0D108BD9-81ED-4DB2-BD59-A6C34878D82A}">
                    <a16:rowId xmlns:a16="http://schemas.microsoft.com/office/drawing/2014/main" val="10002"/>
                  </a:ext>
                </a:extLst>
              </a:tr>
              <a:tr h="361950">
                <a:tc>
                  <a:txBody>
                    <a:bodyPr/>
                    <a:lstStyle/>
                    <a:p>
                      <a:pPr marL="0" marR="0" algn="r">
                        <a:spcBef>
                          <a:spcPts val="0"/>
                        </a:spcBef>
                        <a:spcAft>
                          <a:spcPts val="0"/>
                        </a:spcAft>
                      </a:pPr>
                      <a:r>
                        <a:rPr lang="en-US" sz="2000" dirty="0">
                          <a:effectLst/>
                        </a:rPr>
                        <a:t>Office Hour</a:t>
                      </a:r>
                      <a:endParaRPr lang="en-US" sz="2000" dirty="0">
                        <a:effectLst/>
                        <a:latin typeface="Calibri"/>
                        <a:ea typeface="SimSun"/>
                        <a:cs typeface="Times New Roman"/>
                      </a:endParaRPr>
                    </a:p>
                  </a:txBody>
                  <a:tcPr marL="68580" marR="68580" marT="0" marB="0"/>
                </a:tc>
                <a:tc>
                  <a:txBody>
                    <a:bodyPr/>
                    <a:lstStyle/>
                    <a:p>
                      <a:pPr marL="0" marR="0" algn="just">
                        <a:spcBef>
                          <a:spcPts val="0"/>
                        </a:spcBef>
                        <a:spcAft>
                          <a:spcPts val="0"/>
                        </a:spcAft>
                      </a:pPr>
                      <a:r>
                        <a:rPr lang="en-US" sz="2000" dirty="0">
                          <a:effectLst/>
                          <a:latin typeface="Calibri"/>
                          <a:ea typeface="SimSun"/>
                          <a:cs typeface="Times New Roman"/>
                        </a:rPr>
                        <a:t>TBA</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374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a:t>
            </a:r>
          </a:p>
        </p:txBody>
      </p:sp>
      <p:sp>
        <p:nvSpPr>
          <p:cNvPr id="3" name="Rectangle 2"/>
          <p:cNvSpPr/>
          <p:nvPr/>
        </p:nvSpPr>
        <p:spPr>
          <a:xfrm>
            <a:off x="533400" y="1443841"/>
            <a:ext cx="8077200" cy="2616101"/>
          </a:xfrm>
          <a:prstGeom prst="rect">
            <a:avLst/>
          </a:prstGeom>
        </p:spPr>
        <p:txBody>
          <a:bodyPr wrap="square">
            <a:spAutoFit/>
          </a:bodyPr>
          <a:lstStyle/>
          <a:p>
            <a:r>
              <a:rPr lang="en-US" sz="2200" dirty="0"/>
              <a:t>Upon successful completion of this course, you will be able to:</a:t>
            </a:r>
          </a:p>
          <a:p>
            <a:endParaRPr lang="en-US" sz="2200" dirty="0"/>
          </a:p>
          <a:p>
            <a:pPr marL="342900" marR="0" lvl="0" indent="-342900">
              <a:spcBef>
                <a:spcPts val="0"/>
              </a:spcBef>
              <a:spcAft>
                <a:spcPts val="0"/>
              </a:spcAft>
              <a:buFont typeface="Symbol" panose="05050102010706020507" pitchFamily="18" charset="2"/>
              <a:buChar char=""/>
              <a:tabLst>
                <a:tab pos="2299335" algn="l"/>
              </a:tabLst>
            </a:pPr>
            <a:r>
              <a:rPr lang="en-US" sz="2400" dirty="0">
                <a:effectLst/>
                <a:latin typeface="Times New Roman" panose="02020603050405020304" pitchFamily="18" charset="0"/>
                <a:ea typeface="Times New Roman" panose="02020603050405020304" pitchFamily="18" charset="0"/>
              </a:rPr>
              <a:t>Explain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fundamental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principles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10" dirty="0">
                <a:effectLst/>
                <a:latin typeface="Times New Roman" panose="02020603050405020304" pitchFamily="18" charset="0"/>
                <a:ea typeface="Times New Roman" panose="02020603050405020304" pitchFamily="18" charset="0"/>
              </a:rPr>
              <a:t> visualization</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99335" algn="l"/>
              </a:tabLst>
            </a:pPr>
            <a:r>
              <a:rPr lang="en-US" sz="2400" dirty="0">
                <a:effectLst/>
                <a:latin typeface="Times New Roman" panose="02020603050405020304" pitchFamily="18" charset="0"/>
                <a:ea typeface="Times New Roman" panose="02020603050405020304" pitchFamily="18" charset="0"/>
              </a:rPr>
              <a:t>Explain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key</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stages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visualization</a:t>
            </a:r>
            <a:r>
              <a:rPr lang="en-US" sz="2400" spc="-2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process</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99335" algn="l"/>
              </a:tabLst>
            </a:pPr>
            <a:r>
              <a:rPr lang="en-US" sz="2400" dirty="0">
                <a:effectLst/>
                <a:latin typeface="Times New Roman" panose="02020603050405020304" pitchFamily="18" charset="0"/>
                <a:ea typeface="Times New Roman" panose="02020603050405020304" pitchFamily="18" charset="0"/>
              </a:rPr>
              <a:t>Characterize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visual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representations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common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0" dirty="0">
                <a:effectLst/>
                <a:latin typeface="Times New Roman" panose="02020603050405020304" pitchFamily="18" charset="0"/>
                <a:ea typeface="Times New Roman" panose="02020603050405020304" pitchFamily="18" charset="0"/>
              </a:rPr>
              <a:t> types</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99335" algn="l"/>
              </a:tabLst>
            </a:pPr>
            <a:r>
              <a:rPr lang="en-US" sz="2400" dirty="0">
                <a:effectLst/>
                <a:latin typeface="Times New Roman" panose="02020603050405020304" pitchFamily="18" charset="0"/>
                <a:ea typeface="Times New Roman" panose="02020603050405020304" pitchFamily="18" charset="0"/>
              </a:rPr>
              <a:t>Perform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tasks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information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visualization</a:t>
            </a:r>
            <a:r>
              <a:rPr lang="en-US" sz="2400" spc="-2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systems</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99335" algn="l"/>
              </a:tabLst>
            </a:pPr>
            <a:r>
              <a:rPr lang="en-US" sz="2400" dirty="0">
                <a:effectLst/>
                <a:latin typeface="Times New Roman" panose="02020603050405020304" pitchFamily="18" charset="0"/>
                <a:ea typeface="Times New Roman" panose="02020603050405020304" pitchFamily="18" charset="0"/>
              </a:rPr>
              <a:t>Evaluate the design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options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given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elementary</a:t>
            </a:r>
            <a:r>
              <a:rPr lang="en-US" sz="2400" spc="-10" dirty="0">
                <a:effectLst/>
                <a:latin typeface="Times New Roman" panose="02020603050405020304" pitchFamily="18" charset="0"/>
                <a:ea typeface="Times New Roman" panose="02020603050405020304" pitchFamily="18" charset="0"/>
              </a:rPr>
              <a:t> </a:t>
            </a:r>
            <a:r>
              <a:rPr lang="en-US" sz="2400" spc="-20" dirty="0">
                <a:effectLst/>
                <a:latin typeface="Times New Roman" panose="02020603050405020304" pitchFamily="18" charset="0"/>
                <a:ea typeface="Times New Roman" panose="02020603050405020304" pitchFamily="18" charset="0"/>
              </a:rPr>
              <a:t>task</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44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4FAC-31E6-454F-8588-221FDF047E00}"/>
              </a:ext>
            </a:extLst>
          </p:cNvPr>
          <p:cNvSpPr>
            <a:spLocks noGrp="1"/>
          </p:cNvSpPr>
          <p:nvPr>
            <p:ph type="title"/>
          </p:nvPr>
        </p:nvSpPr>
        <p:spPr/>
        <p:txBody>
          <a:bodyPr>
            <a:normAutofit fontScale="90000"/>
          </a:bodyPr>
          <a:lstStyle/>
          <a:p>
            <a:r>
              <a:rPr lang="en-US" dirty="0"/>
              <a:t>What does it take to be a good visualization professional? (I)</a:t>
            </a:r>
          </a:p>
        </p:txBody>
      </p:sp>
      <p:graphicFrame>
        <p:nvGraphicFramePr>
          <p:cNvPr id="6" name="Content Placeholder 5">
            <a:extLst>
              <a:ext uri="{FF2B5EF4-FFF2-40B4-BE49-F238E27FC236}">
                <a16:creationId xmlns:a16="http://schemas.microsoft.com/office/drawing/2014/main" id="{F40737E8-2AFD-4946-AE2F-D7F12F19B201}"/>
              </a:ext>
            </a:extLst>
          </p:cNvPr>
          <p:cNvGraphicFramePr>
            <a:graphicFrameLocks noGrp="1"/>
          </p:cNvGraphicFramePr>
          <p:nvPr>
            <p:ph sz="half" idx="1"/>
            <p:extLst>
              <p:ext uri="{D42A27DB-BD31-4B8C-83A1-F6EECF244321}">
                <p14:modId xmlns:p14="http://schemas.microsoft.com/office/powerpoint/2010/main" val="1759707306"/>
              </p:ext>
            </p:extLst>
          </p:nvPr>
        </p:nvGraphicFramePr>
        <p:xfrm>
          <a:off x="457200" y="1673225"/>
          <a:ext cx="4038600" cy="471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7F241AB-1E22-2C4A-937D-F57DDA5C8363}"/>
              </a:ext>
            </a:extLst>
          </p:cNvPr>
          <p:cNvSpPr>
            <a:spLocks noGrp="1"/>
          </p:cNvSpPr>
          <p:nvPr>
            <p:ph sz="half" idx="2"/>
          </p:nvPr>
        </p:nvSpPr>
        <p:spPr>
          <a:xfrm>
            <a:off x="4953000" y="1905000"/>
            <a:ext cx="4038600" cy="4718304"/>
          </a:xfrm>
        </p:spPr>
        <p:txBody>
          <a:bodyPr>
            <a:normAutofit lnSpcReduction="10000"/>
          </a:bodyPr>
          <a:lstStyle/>
          <a:p>
            <a:r>
              <a:rPr lang="en-US" b="1" dirty="0">
                <a:solidFill>
                  <a:srgbClr val="FF0000"/>
                </a:solidFill>
              </a:rPr>
              <a:t>All elements are essential for good visualizations. </a:t>
            </a:r>
          </a:p>
          <a:p>
            <a:pPr lvl="1"/>
            <a:r>
              <a:rPr lang="en-US" dirty="0"/>
              <a:t>Data is the most important element in visualization!</a:t>
            </a:r>
          </a:p>
          <a:p>
            <a:pPr lvl="1"/>
            <a:r>
              <a:rPr lang="en-US" dirty="0"/>
              <a:t>All tools have limitations.</a:t>
            </a:r>
          </a:p>
          <a:p>
            <a:pPr lvl="1"/>
            <a:r>
              <a:rPr lang="en-US" dirty="0"/>
              <a:t>Visualization is about way of thinking (design) as well as domain knowledge and technical skills.</a:t>
            </a:r>
          </a:p>
        </p:txBody>
      </p:sp>
    </p:spTree>
    <p:extLst>
      <p:ext uri="{BB962C8B-B14F-4D97-AF65-F5344CB8AC3E}">
        <p14:creationId xmlns:p14="http://schemas.microsoft.com/office/powerpoint/2010/main" val="411014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4FAC-31E6-454F-8588-221FDF047E00}"/>
              </a:ext>
            </a:extLst>
          </p:cNvPr>
          <p:cNvSpPr>
            <a:spLocks noGrp="1"/>
          </p:cNvSpPr>
          <p:nvPr>
            <p:ph type="title"/>
          </p:nvPr>
        </p:nvSpPr>
        <p:spPr/>
        <p:txBody>
          <a:bodyPr>
            <a:normAutofit fontScale="90000"/>
          </a:bodyPr>
          <a:lstStyle/>
          <a:p>
            <a:r>
              <a:rPr lang="en-US" dirty="0"/>
              <a:t>What does it take to be a good visualization professional? (II)</a:t>
            </a:r>
          </a:p>
        </p:txBody>
      </p:sp>
      <p:graphicFrame>
        <p:nvGraphicFramePr>
          <p:cNvPr id="6" name="Content Placeholder 5">
            <a:extLst>
              <a:ext uri="{FF2B5EF4-FFF2-40B4-BE49-F238E27FC236}">
                <a16:creationId xmlns:a16="http://schemas.microsoft.com/office/drawing/2014/main" id="{F40737E8-2AFD-4946-AE2F-D7F12F19B201}"/>
              </a:ext>
            </a:extLst>
          </p:cNvPr>
          <p:cNvGraphicFramePr>
            <a:graphicFrameLocks noGrp="1"/>
          </p:cNvGraphicFramePr>
          <p:nvPr>
            <p:ph sz="half" idx="1"/>
            <p:extLst>
              <p:ext uri="{D42A27DB-BD31-4B8C-83A1-F6EECF244321}">
                <p14:modId xmlns:p14="http://schemas.microsoft.com/office/powerpoint/2010/main" val="1563144470"/>
              </p:ext>
            </p:extLst>
          </p:nvPr>
        </p:nvGraphicFramePr>
        <p:xfrm>
          <a:off x="457200" y="1673225"/>
          <a:ext cx="4038600" cy="471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87F241AB-1E22-2C4A-937D-F57DDA5C8363}"/>
              </a:ext>
            </a:extLst>
          </p:cNvPr>
          <p:cNvSpPr>
            <a:spLocks noGrp="1"/>
          </p:cNvSpPr>
          <p:nvPr>
            <p:ph sz="half" idx="2"/>
          </p:nvPr>
        </p:nvSpPr>
        <p:spPr>
          <a:xfrm>
            <a:off x="4648200" y="2667000"/>
            <a:ext cx="4038600" cy="3724656"/>
          </a:xfrm>
        </p:spPr>
        <p:txBody>
          <a:bodyPr>
            <a:normAutofit/>
          </a:bodyPr>
          <a:lstStyle/>
          <a:p>
            <a:r>
              <a:rPr lang="en-US" b="1" dirty="0">
                <a:solidFill>
                  <a:srgbClr val="FF0000"/>
                </a:solidFill>
              </a:rPr>
              <a:t>What else?</a:t>
            </a:r>
          </a:p>
          <a:p>
            <a:pPr lvl="1"/>
            <a:r>
              <a:rPr lang="en-US" dirty="0"/>
              <a:t>Domain knowledge</a:t>
            </a:r>
          </a:p>
          <a:p>
            <a:pPr lvl="1"/>
            <a:r>
              <a:rPr lang="en-US" dirty="0"/>
              <a:t>Be critical and creative</a:t>
            </a:r>
          </a:p>
          <a:p>
            <a:pPr lvl="1"/>
            <a:r>
              <a:rPr lang="en-US" dirty="0"/>
              <a:t>Practice and re! </a:t>
            </a:r>
          </a:p>
        </p:txBody>
      </p:sp>
    </p:spTree>
    <p:extLst>
      <p:ext uri="{BB962C8B-B14F-4D97-AF65-F5344CB8AC3E}">
        <p14:creationId xmlns:p14="http://schemas.microsoft.com/office/powerpoint/2010/main" val="1801522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22828</TotalTime>
  <Words>1349</Words>
  <Application>Microsoft Office PowerPoint</Application>
  <PresentationFormat>On-screen Show (4:3)</PresentationFormat>
  <Paragraphs>342</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Times New Roman</vt:lpstr>
      <vt:lpstr>Clarity</vt:lpstr>
      <vt:lpstr>INFO 250 Information Visualization</vt:lpstr>
      <vt:lpstr>PowerPoint Presentation</vt:lpstr>
      <vt:lpstr>PowerPoint Presentation</vt:lpstr>
      <vt:lpstr>PowerPoint Presentation</vt:lpstr>
      <vt:lpstr>Course Description</vt:lpstr>
      <vt:lpstr>Contact Information</vt:lpstr>
      <vt:lpstr>Course Outcome</vt:lpstr>
      <vt:lpstr>What does it take to be a good visualization professional? (I)</vt:lpstr>
      <vt:lpstr>What does it take to be a good visualization professional? (II)</vt:lpstr>
      <vt:lpstr>What does it take to be a good visualization professional? (III)</vt:lpstr>
      <vt:lpstr>What does it take to be a good visualization professional? (III)</vt:lpstr>
      <vt:lpstr>Coursework (I)</vt:lpstr>
      <vt:lpstr>Coursework (II)</vt:lpstr>
      <vt:lpstr>Course materials</vt:lpstr>
      <vt:lpstr>Schedule 1 of 2 (subject to adjustments)</vt:lpstr>
      <vt:lpstr>PowerPoint Presentation</vt:lpstr>
      <vt:lpstr>Grading Scale</vt:lpstr>
      <vt:lpstr>PowerPoint Presentation</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250 Information Visualization</dc:title>
  <dc:creator>Chen,Chaomei</dc:creator>
  <cp:lastModifiedBy>Chen,Chaomei</cp:lastModifiedBy>
  <cp:revision>109</cp:revision>
  <cp:lastPrinted>2019-06-24T13:43:04Z</cp:lastPrinted>
  <dcterms:created xsi:type="dcterms:W3CDTF">2015-03-29T17:26:45Z</dcterms:created>
  <dcterms:modified xsi:type="dcterms:W3CDTF">2023-01-09T00:53:05Z</dcterms:modified>
</cp:coreProperties>
</file>