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34" r:id="rId3"/>
    <p:sldId id="332" r:id="rId4"/>
    <p:sldId id="260" r:id="rId5"/>
    <p:sldId id="327" r:id="rId6"/>
    <p:sldId id="360" r:id="rId7"/>
    <p:sldId id="361" r:id="rId8"/>
    <p:sldId id="337" r:id="rId9"/>
    <p:sldId id="328" r:id="rId10"/>
    <p:sldId id="357" r:id="rId11"/>
    <p:sldId id="358" r:id="rId12"/>
    <p:sldId id="35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43"/>
    <p:restoredTop sz="85317"/>
  </p:normalViewPr>
  <p:slideViewPr>
    <p:cSldViewPr>
      <p:cViewPr varScale="1">
        <p:scale>
          <a:sx n="93" d="100"/>
          <a:sy n="93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97E9C-02CB-5447-AE7F-FB995B3435F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8D823-4684-8543-9EE5-01EF0C6AD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8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8D823-4684-8543-9EE5-01EF0C6ADF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89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8D823-4684-8543-9EE5-01EF0C6ADF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37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85410D6-87CF-4193-AC28-FBDC3059D46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ceptualedge.com/articles/Whitepapers/Visual_Pattern_Rec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ivethirtyeight.com/features/the-first-democratic-debate-in-five-charts/" TargetMode="External"/><Relationship Id="rId2" Type="http://schemas.openxmlformats.org/officeDocument/2006/relationships/hyperlink" Target="https://www.economist.com/graphic-detail/2019/09/24/americas-economics-profession-still-has-a-problem-with-diversit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graphs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545307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raphics.wsj.com/job-market-tracker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evel_of_measuremen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nterquartile_range" TargetMode="External"/><Relationship Id="rId13" Type="http://schemas.openxmlformats.org/officeDocument/2006/relationships/hyperlink" Target="https://en.wikipedia.org/wiki/Geometric_mean" TargetMode="External"/><Relationship Id="rId3" Type="http://schemas.openxmlformats.org/officeDocument/2006/relationships/hyperlink" Target="https://en.wikipedia.org/wiki/Mode_(statistics)" TargetMode="External"/><Relationship Id="rId7" Type="http://schemas.openxmlformats.org/officeDocument/2006/relationships/hyperlink" Target="https://en.wikipedia.org/wiki/Range_(statistics)" TargetMode="External"/><Relationship Id="rId12" Type="http://schemas.openxmlformats.org/officeDocument/2006/relationships/hyperlink" Target="https://en.wikipedia.org/wiki/Ratio" TargetMode="External"/><Relationship Id="rId2" Type="http://schemas.openxmlformats.org/officeDocument/2006/relationships/hyperlink" Target="https://en.wikipedia.org/wiki/Aggregate_data" TargetMode="External"/><Relationship Id="rId16" Type="http://schemas.openxmlformats.org/officeDocument/2006/relationships/hyperlink" Target="https://en.wikipedia.org/wiki/Studentized_rang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Median" TargetMode="External"/><Relationship Id="rId11" Type="http://schemas.openxmlformats.org/officeDocument/2006/relationships/hyperlink" Target="https://en.wikipedia.org/wiki/Deviation_(statistics)" TargetMode="External"/><Relationship Id="rId5" Type="http://schemas.openxmlformats.org/officeDocument/2006/relationships/hyperlink" Target="https://en.wikipedia.org/wiki/Sorting" TargetMode="External"/><Relationship Id="rId15" Type="http://schemas.openxmlformats.org/officeDocument/2006/relationships/hyperlink" Target="https://en.wikipedia.org/wiki/Coefficient_of_variation" TargetMode="External"/><Relationship Id="rId10" Type="http://schemas.openxmlformats.org/officeDocument/2006/relationships/hyperlink" Target="https://en.wikipedia.org/wiki/Arithmetic_mean" TargetMode="External"/><Relationship Id="rId4" Type="http://schemas.openxmlformats.org/officeDocument/2006/relationships/hyperlink" Target="https://en.wikipedia.org/wiki/Qualitative_variation" TargetMode="External"/><Relationship Id="rId9" Type="http://schemas.openxmlformats.org/officeDocument/2006/relationships/hyperlink" Target="https://en.wikipedia.org/wiki/Measurement#Methodology" TargetMode="External"/><Relationship Id="rId14" Type="http://schemas.openxmlformats.org/officeDocument/2006/relationships/hyperlink" Target="https://en.wikipedia.org/wiki/Harmonic_mea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INFO 250 Information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2A: Task by Data Type Taxonomy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Scales of Measurement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Patterns</a:t>
            </a:r>
          </a:p>
        </p:txBody>
      </p:sp>
    </p:spTree>
    <p:extLst>
      <p:ext uri="{BB962C8B-B14F-4D97-AF65-F5344CB8AC3E}">
        <p14:creationId xmlns:p14="http://schemas.microsoft.com/office/powerpoint/2010/main" val="165931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953A1F-B332-009D-B7D2-F106778491F9}"/>
              </a:ext>
            </a:extLst>
          </p:cNvPr>
          <p:cNvSpPr txBox="1"/>
          <p:nvPr/>
        </p:nvSpPr>
        <p:spPr>
          <a:xfrm>
            <a:off x="451556" y="1676400"/>
            <a:ext cx="8229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Patterns are simply 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 repetition of more than one design element working in concert with each other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 A seamless pattern is one where every element within a design (no matter how often it's repeated) combines to form a whole.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A0DB11-4C73-6C6D-D43A-5BF7AA60E7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0" t="24814" r="14166" b="35185"/>
          <a:stretch/>
        </p:blipFill>
        <p:spPr>
          <a:xfrm>
            <a:off x="451556" y="3104108"/>
            <a:ext cx="8240889" cy="304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36FF7A-9740-B59F-E825-C8F9FD200FA0}"/>
              </a:ext>
            </a:extLst>
          </p:cNvPr>
          <p:cNvSpPr txBox="1"/>
          <p:nvPr/>
        </p:nvSpPr>
        <p:spPr>
          <a:xfrm>
            <a:off x="451556" y="6152108"/>
            <a:ext cx="8616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hlinkClick r:id="rId3"/>
              </a:rPr>
              <a:t>https://www.perceptualedge.com/articles/Whitepapers/Visual_Pattern_Rec.pdf</a:t>
            </a:r>
            <a:r>
              <a:rPr lang="en-US" sz="12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06B109-C604-EB69-B514-DE9841DE7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</p:spTree>
    <p:extLst>
      <p:ext uri="{BB962C8B-B14F-4D97-AF65-F5344CB8AC3E}">
        <p14:creationId xmlns:p14="http://schemas.microsoft.com/office/powerpoint/2010/main" val="1262004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047C97-FFC2-518B-DADC-70C010B8A8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33" t="17407" r="9167" b="5556"/>
          <a:stretch/>
        </p:blipFill>
        <p:spPr>
          <a:xfrm>
            <a:off x="340702" y="609600"/>
            <a:ext cx="8462596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57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2F942C-1EAC-A622-64A0-2D48C149D2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0" t="20371" r="14166" b="23333"/>
          <a:stretch/>
        </p:blipFill>
        <p:spPr>
          <a:xfrm>
            <a:off x="16042" y="1219200"/>
            <a:ext cx="8929437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98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D5CE-A09F-C540-81B9-08A8581B8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78FEF-D167-FE49-A8BE-9E6405FBB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talked about definition and some other basic concepts about information visualization.</a:t>
            </a:r>
          </a:p>
          <a:p>
            <a:pPr lvl="1"/>
            <a:r>
              <a:rPr lang="en-US" dirty="0"/>
              <a:t>What is information visualization?</a:t>
            </a:r>
          </a:p>
          <a:p>
            <a:pPr lvl="1"/>
            <a:r>
              <a:rPr lang="en-US" dirty="0"/>
              <a:t>What makes a good visualization?</a:t>
            </a:r>
          </a:p>
          <a:p>
            <a:pPr lvl="1"/>
            <a:r>
              <a:rPr lang="en-US" dirty="0"/>
              <a:t>We saw some fancy visualizations, but you should also learn from bad or very simple examples. (An example: </a:t>
            </a:r>
            <a:r>
              <a:rPr lang="en-US" dirty="0">
                <a:hlinkClick r:id="rId2"/>
              </a:rPr>
              <a:t>https://www.economist.com/graphic-detail/2019/09/24/americas-economics-profession-still-has-a-problem-with-diversity </a:t>
            </a:r>
            <a:r>
              <a:rPr lang="en-US" dirty="0">
                <a:hlinkClick r:id="rId3"/>
              </a:rPr>
              <a:t>/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993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014A7-76D5-5144-93A5-71D5D0B1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Project of 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A5A23-73AE-AC44-8E7B-A23DD750B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This is an individual project. Complete it independently. </a:t>
            </a:r>
            <a:endParaRPr lang="en-US" dirty="0"/>
          </a:p>
          <a:p>
            <a:r>
              <a:rPr lang="en-US" b="1" dirty="0"/>
              <a:t>What is the purpose of this assignment?</a:t>
            </a:r>
            <a:endParaRPr lang="en-US" dirty="0"/>
          </a:p>
          <a:p>
            <a:r>
              <a:rPr lang="en-US" dirty="0"/>
              <a:t>This assignment is to get you started with some basic but typical information visualization tasks. </a:t>
            </a:r>
          </a:p>
          <a:p>
            <a:r>
              <a:rPr lang="en-US" dirty="0"/>
              <a:t>In this project, you will use </a:t>
            </a:r>
            <a:r>
              <a:rPr lang="en-US" dirty="0" err="1">
                <a:hlinkClick r:id="rId3"/>
              </a:rPr>
              <a:t>RAWGraphs</a:t>
            </a:r>
            <a:r>
              <a:rPr lang="en-US" dirty="0"/>
              <a:t>, a web-based interactive data visualization tool, to get familiar with a few common types of visualizations for tabular data, hierarchical data, and text. </a:t>
            </a:r>
          </a:p>
          <a:p>
            <a:r>
              <a:rPr lang="en-US" dirty="0"/>
              <a:t>RAW provides a few example sets of data. You can use these sample data to generate visualizations that you think will best communicate the value of a given data set.</a:t>
            </a:r>
          </a:p>
          <a:p>
            <a:r>
              <a:rPr lang="en-US" b="1" dirty="0" err="1"/>
              <a:t>RAWGraphs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>
                <a:hlinkClick r:id="rId3"/>
              </a:rPr>
              <a:t>https://www.rawgraphs.io/</a:t>
            </a:r>
            <a:endParaRPr lang="en-US" dirty="0"/>
          </a:p>
          <a:p>
            <a:r>
              <a:rPr lang="en-US" b="1" dirty="0"/>
              <a:t>What are the specific tasks?</a:t>
            </a:r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Explore the data set with RAW: pick ONE sample data set that you'd like to work with (e.g., the happiness index).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Choose one data set from the "Try our data samples" tab. For your chosen data set, </a:t>
            </a:r>
            <a:r>
              <a:rPr lang="en-US" u="sng" dirty="0">
                <a:effectLst/>
              </a:rPr>
              <a:t>generate and document</a:t>
            </a:r>
            <a:r>
              <a:rPr lang="en-US" dirty="0"/>
              <a:t> FOUR types of visualizations with RAW. For your selected data set, you may choose the same set of variables or different sets of variables for the four visualizations. (3 points)</a:t>
            </a:r>
          </a:p>
          <a:p>
            <a:pPr>
              <a:buFont typeface="+mj-lt"/>
              <a:buAutoNum type="arabicPeriod"/>
            </a:pPr>
            <a:r>
              <a:rPr lang="en-US" dirty="0"/>
              <a:t>For each visualization, </a:t>
            </a:r>
            <a:r>
              <a:rPr lang="en-US" u="sng" dirty="0"/>
              <a:t>analyze and discuss </a:t>
            </a:r>
            <a:r>
              <a:rPr lang="en-US" dirty="0"/>
              <a:t>what it is telling us: (1) how many visual patterns (e.g., contrast, relationship, trend, categorization, saliency) it shows; (2) what are the strengths and weaknesses of each visualization?  (5 points)</a:t>
            </a:r>
          </a:p>
          <a:p>
            <a:pPr>
              <a:buFont typeface="+mj-lt"/>
              <a:buAutoNum type="arabicPeriod"/>
            </a:pPr>
            <a:r>
              <a:rPr lang="en-US" dirty="0"/>
              <a:t>For this data set, </a:t>
            </a:r>
            <a:r>
              <a:rPr lang="en-US" u="sng" dirty="0">
                <a:effectLst/>
              </a:rPr>
              <a:t>recommend</a:t>
            </a:r>
            <a:r>
              <a:rPr lang="en-US" dirty="0"/>
              <a:t> the best visualization option(s) based on your findings in step #2. Justify your recommendation with what we have discussed in this course or your personal insights into visualization. (2 points)</a:t>
            </a:r>
          </a:p>
          <a:p>
            <a:r>
              <a:rPr lang="en-US" b="1" dirty="0">
                <a:effectLst/>
                <a:latin typeface="inherit"/>
              </a:rPr>
              <a:t>What should be submitted?</a:t>
            </a:r>
            <a:endParaRPr lang="en-US" dirty="0"/>
          </a:p>
          <a:p>
            <a:r>
              <a:rPr lang="en-US" dirty="0"/>
              <a:t>A written report that summarizes what you accomplished and provide screenshots of visualizations with brief explanations of your observations.</a:t>
            </a:r>
          </a:p>
          <a:p>
            <a:r>
              <a:rPr lang="en-US" b="1" dirty="0"/>
              <a:t>What are the grading criteria for this?</a:t>
            </a:r>
            <a:endParaRPr lang="en-US" dirty="0"/>
          </a:p>
          <a:p>
            <a:r>
              <a:rPr lang="en-US" dirty="0"/>
              <a:t>Completeness, insightful observations, clarity of writing.</a:t>
            </a:r>
          </a:p>
        </p:txBody>
      </p:sp>
    </p:spTree>
    <p:extLst>
      <p:ext uri="{BB962C8B-B14F-4D97-AF65-F5344CB8AC3E}">
        <p14:creationId xmlns:p14="http://schemas.microsoft.com/office/powerpoint/2010/main" val="1240963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1109B9-B9E0-1447-AF69-124041982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42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/>
              <a:t>A Task by Data Type Taxonomy</a:t>
            </a:r>
            <a:br>
              <a:rPr lang="en-US" dirty="0"/>
            </a:br>
            <a:r>
              <a:rPr lang="en-US" sz="1800" dirty="0" err="1"/>
              <a:t>Shneiderman</a:t>
            </a:r>
            <a:r>
              <a:rPr lang="en-US" sz="1800" dirty="0"/>
              <a:t> (1996): The Eyes Have it: A Task by Data Type Taxonomy for Information Visualizations.</a:t>
            </a:r>
            <a:br>
              <a:rPr lang="en-US" sz="1800" dirty="0"/>
            </a:br>
            <a:r>
              <a:rPr lang="en-US" sz="1800" dirty="0">
                <a:hlinkClick r:id="rId2"/>
              </a:rPr>
              <a:t>https://ieeexplore.ieee.org/document/545307</a:t>
            </a:r>
            <a:r>
              <a:rPr lang="en-US" sz="1800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34F730-58C7-70A4-098D-FB61D96D00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22961-0928-FE4E-A7FE-C428F286F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2438400"/>
            <a:ext cx="4160520" cy="395128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Zoom (items of interest)</a:t>
            </a:r>
          </a:p>
          <a:p>
            <a:pPr lvl="1"/>
            <a:r>
              <a:rPr lang="en-US" dirty="0"/>
              <a:t>Filter (retain interested items)</a:t>
            </a:r>
          </a:p>
          <a:p>
            <a:pPr lvl="1"/>
            <a:r>
              <a:rPr lang="en-US" dirty="0"/>
              <a:t>Details-on-demand</a:t>
            </a:r>
          </a:p>
          <a:p>
            <a:pPr lvl="1"/>
            <a:r>
              <a:rPr lang="en-US" dirty="0"/>
              <a:t>Relate (relationships)</a:t>
            </a:r>
          </a:p>
          <a:p>
            <a:pPr lvl="1"/>
            <a:r>
              <a:rPr lang="en-US" dirty="0"/>
              <a:t>History (undo, replay, adjust)</a:t>
            </a:r>
          </a:p>
          <a:p>
            <a:pPr lvl="1"/>
            <a:r>
              <a:rPr lang="en-US" dirty="0"/>
              <a:t>Extract (sample a subset)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EA6FB-3F89-41F9-B2E1-38CB5B40D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E1EA2-C4C1-7EED-D896-FB6B0F147AE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One-dimensional: sequential</a:t>
            </a:r>
          </a:p>
          <a:p>
            <a:pPr lvl="1"/>
            <a:r>
              <a:rPr lang="en-US" dirty="0"/>
              <a:t>Two-dimensional: map</a:t>
            </a:r>
          </a:p>
          <a:p>
            <a:pPr lvl="1"/>
            <a:r>
              <a:rPr lang="en-US" dirty="0"/>
              <a:t>Three-dimensional: DNA</a:t>
            </a:r>
          </a:p>
          <a:p>
            <a:pPr lvl="1"/>
            <a:r>
              <a:rPr lang="en-US" dirty="0"/>
              <a:t>Temporal: history</a:t>
            </a:r>
          </a:p>
          <a:p>
            <a:pPr lvl="1"/>
            <a:r>
              <a:rPr lang="en-US" dirty="0"/>
              <a:t>Multi-dimensional</a:t>
            </a:r>
          </a:p>
          <a:p>
            <a:pPr lvl="1"/>
            <a:r>
              <a:rPr lang="en-US" dirty="0"/>
              <a:t>Tree/Hierarchical</a:t>
            </a:r>
          </a:p>
          <a:p>
            <a:pPr lvl="1"/>
            <a:r>
              <a:rPr lang="en-US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8918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0E747A-B59D-4643-9F6D-DA9E7937A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85" y="1905000"/>
            <a:ext cx="8631430" cy="40071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E9926C-65E8-4F4D-A644-AB451C48787D}"/>
              </a:ext>
            </a:extLst>
          </p:cNvPr>
          <p:cNvSpPr txBox="1"/>
          <p:nvPr/>
        </p:nvSpPr>
        <p:spPr>
          <a:xfrm>
            <a:off x="2514600" y="605566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http://graphics.wsj.com/job-market-tracker/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24BD4E-5EEB-DB2A-B449-A1DCE9708B67}"/>
              </a:ext>
            </a:extLst>
          </p:cNvPr>
          <p:cNvSpPr txBox="1"/>
          <p:nvPr/>
        </p:nvSpPr>
        <p:spPr>
          <a:xfrm>
            <a:off x="256285" y="838200"/>
            <a:ext cx="86314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2800" b="1" i="0" dirty="0">
                <a:solidFill>
                  <a:srgbClr val="333333"/>
                </a:solidFill>
                <a:effectLst/>
                <a:latin typeface="Chronicle Display"/>
              </a:rPr>
              <a:t>Track National Unemployment, Job Gains and Job Losses</a:t>
            </a:r>
          </a:p>
          <a:p>
            <a:pPr algn="ctr" fontAlgn="base"/>
            <a:r>
              <a:rPr lang="en-US" sz="1400" b="1" i="0" dirty="0">
                <a:solidFill>
                  <a:srgbClr val="333333"/>
                </a:solidFill>
                <a:effectLst/>
                <a:latin typeface="Chronicle Display"/>
              </a:rPr>
              <a:t>Sectors (boxes) gaining or losing jobs (% change) from previous month in each sector’s payrolls.</a:t>
            </a:r>
          </a:p>
        </p:txBody>
      </p:sp>
    </p:spTree>
    <p:extLst>
      <p:ext uri="{BB962C8B-B14F-4D97-AF65-F5344CB8AC3E}">
        <p14:creationId xmlns:p14="http://schemas.microsoft.com/office/powerpoint/2010/main" val="2261926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9637-7817-19A3-B9C3-2649D58C8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658" y="7620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Scales of Measurement</a:t>
            </a:r>
            <a:br>
              <a:rPr lang="en-US" dirty="0"/>
            </a:br>
            <a:r>
              <a:rPr lang="en-US" sz="1800" dirty="0">
                <a:hlinkClick r:id="rId2"/>
              </a:rPr>
              <a:t>https://en.wikipedia.org/wiki/Level_of_measurement</a:t>
            </a:r>
            <a:r>
              <a:rPr lang="en-US" sz="18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39DEC-1048-DD89-C2FA-CA94561B8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Psychologist 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Stanley Smith Stevens</a:t>
            </a:r>
            <a:r>
              <a:rPr lang="en-US" b="0" i="0" dirty="0">
                <a:effectLst/>
                <a:latin typeface="Arial" panose="020B0604020202020204" pitchFamily="34" charset="0"/>
              </a:rPr>
              <a:t> developed the best-known classification with four levels, or scales, of measurement in 1946: </a:t>
            </a:r>
          </a:p>
          <a:p>
            <a:r>
              <a:rPr lang="en-US" dirty="0">
                <a:latin typeface="Arial" panose="020B0604020202020204" pitchFamily="34" charset="0"/>
              </a:rPr>
              <a:t>Qualitative: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Nominal</a:t>
            </a:r>
          </a:p>
          <a:p>
            <a:r>
              <a:rPr lang="en-US" dirty="0">
                <a:latin typeface="Arial" panose="020B0604020202020204" pitchFamily="34" charset="0"/>
              </a:rPr>
              <a:t>Quantitative: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Ordinal</a:t>
            </a:r>
            <a:endParaRPr lang="en-US" b="1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Interval</a:t>
            </a:r>
            <a:endParaRPr lang="en-US" b="1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Ratio</a:t>
            </a:r>
            <a:endParaRPr lang="en-US" b="1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310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30E2CC8-F861-0A33-3944-DF7554FB3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186727"/>
              </p:ext>
            </p:extLst>
          </p:nvPr>
        </p:nvGraphicFramePr>
        <p:xfrm>
          <a:off x="152400" y="990600"/>
          <a:ext cx="8839200" cy="4876799"/>
        </p:xfrm>
        <a:graphic>
          <a:graphicData uri="http://schemas.openxmlformats.org/drawingml/2006/table">
            <a:tbl>
              <a:tblPr/>
              <a:tblGrid>
                <a:gridCol w="1473200">
                  <a:extLst>
                    <a:ext uri="{9D8B030D-6E8A-4147-A177-3AD203B41FA5}">
                      <a16:colId xmlns:a16="http://schemas.microsoft.com/office/drawing/2014/main" val="2403842953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128784184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070962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80649991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8667988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203650672"/>
                    </a:ext>
                  </a:extLst>
                </a:gridCol>
              </a:tblGrid>
              <a:tr h="87085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Incremental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dirty="0">
                          <a:effectLst/>
                        </a:rPr>
                        <a:t>progress</a:t>
                      </a:r>
                    </a:p>
                  </a:txBody>
                  <a:tcPr marL="87086" marR="87086" marT="43543" marB="435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Measure property</a:t>
                      </a:r>
                    </a:p>
                  </a:txBody>
                  <a:tcPr marL="87086" marR="87086" marT="43543" marB="435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Mathematical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dirty="0">
                          <a:effectLst/>
                        </a:rPr>
                        <a:t>operators</a:t>
                      </a:r>
                    </a:p>
                  </a:txBody>
                  <a:tcPr marL="87086" marR="87086" marT="43543" marB="435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Advanced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dirty="0">
                          <a:effectLst/>
                        </a:rPr>
                        <a:t>operations</a:t>
                      </a:r>
                    </a:p>
                  </a:txBody>
                  <a:tcPr marL="87086" marR="87086" marT="43543" marB="435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Central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dirty="0">
                          <a:effectLst/>
                        </a:rPr>
                        <a:t>tendency</a:t>
                      </a:r>
                    </a:p>
                  </a:txBody>
                  <a:tcPr marL="87086" marR="87086" marT="43543" marB="435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Variability</a:t>
                      </a:r>
                    </a:p>
                  </a:txBody>
                  <a:tcPr marL="87086" marR="87086" marT="43543" marB="435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806562"/>
                  </a:ext>
                </a:extLst>
              </a:tr>
              <a:tr h="1132114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Nominal</a:t>
                      </a:r>
                    </a:p>
                  </a:txBody>
                  <a:tcPr marL="87086" marR="87086" marT="43543" marB="435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Classification, membership</a:t>
                      </a:r>
                    </a:p>
                  </a:txBody>
                  <a:tcPr marL="87086" marR="87086" marT="43543" marB="435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=, ≠</a:t>
                      </a:r>
                    </a:p>
                  </a:txBody>
                  <a:tcPr marL="87086" marR="87086" marT="43543" marB="435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dirty="0">
                          <a:solidFill>
                            <a:srgbClr val="0645AD"/>
                          </a:solidFill>
                          <a:effectLst/>
                          <a:hlinkClick r:id="rId2" tooltip="Aggregate data"/>
                        </a:rPr>
                        <a:t>Grouping</a:t>
                      </a:r>
                      <a:endParaRPr lang="en-US" sz="1600" dirty="0">
                        <a:effectLst/>
                      </a:endParaRPr>
                    </a:p>
                  </a:txBody>
                  <a:tcPr marL="87086" marR="87086" marT="43543" marB="435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>
                          <a:solidFill>
                            <a:srgbClr val="0645AD"/>
                          </a:solidFill>
                          <a:effectLst/>
                          <a:hlinkClick r:id="rId3" tooltip="Mode (statistics)"/>
                        </a:rPr>
                        <a:t>Mode</a:t>
                      </a:r>
                      <a:endParaRPr lang="en-US" sz="1600">
                        <a:effectLst/>
                      </a:endParaRPr>
                    </a:p>
                  </a:txBody>
                  <a:tcPr marL="87086" marR="87086" marT="43543" marB="435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>
                          <a:solidFill>
                            <a:srgbClr val="0645AD"/>
                          </a:solidFill>
                          <a:effectLst/>
                          <a:hlinkClick r:id="rId4" tooltip="Qualitative variation"/>
                        </a:rPr>
                        <a:t>Qualitative variation</a:t>
                      </a:r>
                      <a:endParaRPr lang="en-US" sz="1600">
                        <a:effectLst/>
                      </a:endParaRPr>
                    </a:p>
                  </a:txBody>
                  <a:tcPr marL="87086" marR="87086" marT="43543" marB="435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456220"/>
                  </a:ext>
                </a:extLst>
              </a:tr>
              <a:tr h="870857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Ordinal</a:t>
                      </a:r>
                    </a:p>
                  </a:txBody>
                  <a:tcPr marL="87086" marR="87086" marT="43543" marB="435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Comparison, level</a:t>
                      </a:r>
                    </a:p>
                  </a:txBody>
                  <a:tcPr marL="87086" marR="87086" marT="43543" marB="435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&gt;, &lt;</a:t>
                      </a:r>
                    </a:p>
                  </a:txBody>
                  <a:tcPr marL="87086" marR="87086" marT="43543" marB="435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>
                          <a:solidFill>
                            <a:srgbClr val="0645AD"/>
                          </a:solidFill>
                          <a:effectLst/>
                          <a:hlinkClick r:id="rId5" tooltip="Sorting"/>
                        </a:rPr>
                        <a:t>Sorting</a:t>
                      </a:r>
                      <a:endParaRPr lang="en-US" sz="1600">
                        <a:effectLst/>
                      </a:endParaRPr>
                    </a:p>
                  </a:txBody>
                  <a:tcPr marL="87086" marR="87086" marT="43543" marB="435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dirty="0">
                          <a:solidFill>
                            <a:srgbClr val="0645AD"/>
                          </a:solidFill>
                          <a:effectLst/>
                          <a:hlinkClick r:id="rId6" tooltip="Median"/>
                        </a:rPr>
                        <a:t>Median</a:t>
                      </a:r>
                      <a:endParaRPr lang="en-US" sz="1600" dirty="0">
                        <a:effectLst/>
                      </a:endParaRPr>
                    </a:p>
                  </a:txBody>
                  <a:tcPr marL="87086" marR="87086" marT="43543" marB="435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>
                          <a:solidFill>
                            <a:srgbClr val="0645AD"/>
                          </a:solidFill>
                          <a:effectLst/>
                          <a:hlinkClick r:id="rId7" tooltip="Range (statistics)"/>
                        </a:rPr>
                        <a:t>Range</a:t>
                      </a:r>
                      <a:r>
                        <a:rPr lang="en-US" sz="1600">
                          <a:effectLst/>
                        </a:rPr>
                        <a:t>,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 u="none" strike="noStrike">
                          <a:solidFill>
                            <a:srgbClr val="0645AD"/>
                          </a:solidFill>
                          <a:effectLst/>
                          <a:hlinkClick r:id="rId8" tooltip="Interquartile range"/>
                        </a:rPr>
                        <a:t>interquartile range</a:t>
                      </a:r>
                      <a:endParaRPr lang="en-US" sz="1600">
                        <a:effectLst/>
                      </a:endParaRPr>
                    </a:p>
                  </a:txBody>
                  <a:tcPr marL="87086" marR="87086" marT="43543" marB="435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7126"/>
                  </a:ext>
                </a:extLst>
              </a:tr>
              <a:tr h="870857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Interval</a:t>
                      </a:r>
                    </a:p>
                  </a:txBody>
                  <a:tcPr marL="87086" marR="87086" marT="43543" marB="435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Difference, affinity</a:t>
                      </a:r>
                    </a:p>
                  </a:txBody>
                  <a:tcPr marL="87086" marR="87086" marT="43543" marB="435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+, −</a:t>
                      </a:r>
                    </a:p>
                  </a:txBody>
                  <a:tcPr marL="87086" marR="87086" marT="43543" marB="435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>
                          <a:solidFill>
                            <a:srgbClr val="0645AD"/>
                          </a:solidFill>
                          <a:effectLst/>
                          <a:hlinkClick r:id="rId9" tooltip="Measurement"/>
                        </a:rPr>
                        <a:t>Comparison to a standard</a:t>
                      </a:r>
                      <a:endParaRPr lang="en-US" sz="1600">
                        <a:effectLst/>
                      </a:endParaRPr>
                    </a:p>
                  </a:txBody>
                  <a:tcPr marL="87086" marR="87086" marT="43543" marB="435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dirty="0">
                          <a:solidFill>
                            <a:srgbClr val="0645AD"/>
                          </a:solidFill>
                          <a:effectLst/>
                          <a:hlinkClick r:id="rId10" tooltip="Arithmetic mean"/>
                        </a:rPr>
                        <a:t>Arithmetic mean</a:t>
                      </a:r>
                      <a:endParaRPr lang="en-US" sz="1600" dirty="0">
                        <a:effectLst/>
                      </a:endParaRPr>
                    </a:p>
                  </a:txBody>
                  <a:tcPr marL="87086" marR="87086" marT="43543" marB="435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dirty="0">
                          <a:solidFill>
                            <a:srgbClr val="0645AD"/>
                          </a:solidFill>
                          <a:effectLst/>
                          <a:hlinkClick r:id="rId11" tooltip="Deviation (statistics)"/>
                        </a:rPr>
                        <a:t>Deviation</a:t>
                      </a:r>
                      <a:endParaRPr lang="en-US" sz="1600" dirty="0">
                        <a:effectLst/>
                      </a:endParaRPr>
                    </a:p>
                  </a:txBody>
                  <a:tcPr marL="87086" marR="87086" marT="43543" marB="435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565642"/>
                  </a:ext>
                </a:extLst>
              </a:tr>
              <a:tr h="1132114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Ratio</a:t>
                      </a:r>
                    </a:p>
                  </a:txBody>
                  <a:tcPr marL="87086" marR="87086" marT="43543" marB="435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Magnitude, amount</a:t>
                      </a:r>
                    </a:p>
                  </a:txBody>
                  <a:tcPr marL="87086" marR="87086" marT="43543" marB="435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×, /</a:t>
                      </a:r>
                    </a:p>
                  </a:txBody>
                  <a:tcPr marL="87086" marR="87086" marT="43543" marB="435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dirty="0">
                          <a:solidFill>
                            <a:srgbClr val="0645AD"/>
                          </a:solidFill>
                          <a:effectLst/>
                          <a:hlinkClick r:id="rId12" tooltip="Ratio"/>
                        </a:rPr>
                        <a:t>Ratio</a:t>
                      </a:r>
                      <a:endParaRPr lang="en-US" sz="1600" dirty="0">
                        <a:effectLst/>
                      </a:endParaRPr>
                    </a:p>
                  </a:txBody>
                  <a:tcPr marL="87086" marR="87086" marT="43543" marB="435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dirty="0">
                          <a:solidFill>
                            <a:srgbClr val="0645AD"/>
                          </a:solidFill>
                          <a:effectLst/>
                          <a:hlinkClick r:id="rId13" tooltip="Geometric mean"/>
                        </a:rPr>
                        <a:t>Geometric mean</a:t>
                      </a:r>
                      <a:r>
                        <a:rPr lang="en-US" sz="1600" dirty="0">
                          <a:effectLst/>
                        </a:rPr>
                        <a:t>,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u="none" strike="noStrike" dirty="0">
                          <a:solidFill>
                            <a:srgbClr val="0645AD"/>
                          </a:solidFill>
                          <a:effectLst/>
                          <a:hlinkClick r:id="rId14" tooltip="Harmonic mean"/>
                        </a:rPr>
                        <a:t>harmonic mean</a:t>
                      </a:r>
                      <a:endParaRPr lang="en-US" sz="1600" dirty="0">
                        <a:effectLst/>
                      </a:endParaRPr>
                    </a:p>
                  </a:txBody>
                  <a:tcPr marL="87086" marR="87086" marT="43543" marB="435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dirty="0">
                          <a:solidFill>
                            <a:srgbClr val="0645AD"/>
                          </a:solidFill>
                          <a:effectLst/>
                          <a:hlinkClick r:id="rId15" tooltip="Coefficient of variation"/>
                        </a:rPr>
                        <a:t>Coefficient of variation</a:t>
                      </a:r>
                      <a:r>
                        <a:rPr lang="en-US" sz="1600" dirty="0">
                          <a:effectLst/>
                        </a:rPr>
                        <a:t>,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u="none" strike="noStrike" dirty="0">
                          <a:solidFill>
                            <a:srgbClr val="0645AD"/>
                          </a:solidFill>
                          <a:effectLst/>
                          <a:hlinkClick r:id="rId16" tooltip="Studentized range"/>
                        </a:rPr>
                        <a:t>studentized range</a:t>
                      </a:r>
                      <a:endParaRPr lang="en-US" sz="1600" dirty="0">
                        <a:effectLst/>
                      </a:endParaRPr>
                    </a:p>
                  </a:txBody>
                  <a:tcPr marL="87086" marR="87086" marT="43543" marB="435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465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620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D6868-6075-C645-A791-8F53D228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CE894-A8AC-0541-8F68-5720708C0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Nominal: numbers to identify entities</a:t>
            </a:r>
          </a:p>
          <a:p>
            <a:pPr lvl="1"/>
            <a:r>
              <a:rPr lang="en-US" dirty="0"/>
              <a:t>Examples: zip code: 19104; phone number: 215 895 2000</a:t>
            </a:r>
          </a:p>
          <a:p>
            <a:r>
              <a:rPr lang="en-US" dirty="0"/>
              <a:t>Ordinal: data can be categorized and ranked, i.e., categories with a natural rank order (distance between them is unknown)</a:t>
            </a:r>
          </a:p>
          <a:p>
            <a:pPr lvl="1"/>
            <a:r>
              <a:rPr lang="en-US" dirty="0"/>
              <a:t>Examples: 1</a:t>
            </a:r>
            <a:r>
              <a:rPr lang="en-US" baseline="30000" dirty="0"/>
              <a:t>st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, 3</a:t>
            </a:r>
            <a:r>
              <a:rPr lang="en-US" baseline="30000" dirty="0"/>
              <a:t>rd</a:t>
            </a:r>
          </a:p>
          <a:p>
            <a:r>
              <a:rPr lang="en-US" dirty="0"/>
              <a:t>Interval: categorized, ranked, and evenly spaced</a:t>
            </a:r>
          </a:p>
          <a:p>
            <a:pPr lvl="1"/>
            <a:r>
              <a:rPr lang="en-US" dirty="0"/>
              <a:t>Examples: temperature, -10, 0, 10</a:t>
            </a:r>
          </a:p>
          <a:p>
            <a:r>
              <a:rPr lang="en-US" dirty="0"/>
              <a:t>Ratio: continuous, equal distance between adjacent values, and a true zero (never goes below zero)</a:t>
            </a:r>
          </a:p>
          <a:p>
            <a:pPr lvl="1"/>
            <a:r>
              <a:rPr lang="en-US" dirty="0"/>
              <a:t>Examples: age, weight and height. No such thing as a negative weight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55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7A5B-584B-0A45-955B-1DAB3679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are variables visually represented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307C1-F32C-AB43-8273-F086B001E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X-axis: months of year (Datetime)</a:t>
            </a:r>
          </a:p>
          <a:p>
            <a:r>
              <a:rPr lang="en-US" dirty="0"/>
              <a:t>Y-axis: Rising or falling or unchanged (Categorical)</a:t>
            </a:r>
          </a:p>
          <a:p>
            <a:r>
              <a:rPr lang="en-US" dirty="0"/>
              <a:t>Color: Percentage change from previous month (Categorical) *</a:t>
            </a:r>
          </a:p>
          <a:p>
            <a:r>
              <a:rPr lang="en-US" dirty="0"/>
              <a:t>Order of the y-axis: The order based on the amount of change of a market in a given month (Ordinal)</a:t>
            </a:r>
          </a:p>
          <a:p>
            <a:r>
              <a:rPr lang="en-US" dirty="0"/>
              <a:t>(Invisible or not from the data depending on the algorithm): The amount of change of a market in a given month (Ratio)</a:t>
            </a:r>
          </a:p>
        </p:txBody>
      </p:sp>
    </p:spTree>
    <p:extLst>
      <p:ext uri="{BB962C8B-B14F-4D97-AF65-F5344CB8AC3E}">
        <p14:creationId xmlns:p14="http://schemas.microsoft.com/office/powerpoint/2010/main" val="3543840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12875</TotalTime>
  <Words>930</Words>
  <Application>Microsoft Office PowerPoint</Application>
  <PresentationFormat>On-screen Show (4:3)</PresentationFormat>
  <Paragraphs>104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Chronicle Display</vt:lpstr>
      <vt:lpstr>Helvetica Neue</vt:lpstr>
      <vt:lpstr>inherit</vt:lpstr>
      <vt:lpstr>Arial</vt:lpstr>
      <vt:lpstr>Calibri</vt:lpstr>
      <vt:lpstr>Roboto</vt:lpstr>
      <vt:lpstr>Clarity</vt:lpstr>
      <vt:lpstr>INFO 250 Information Visualization</vt:lpstr>
      <vt:lpstr>Summary of last week</vt:lpstr>
      <vt:lpstr>Project of this week</vt:lpstr>
      <vt:lpstr>A Task by Data Type Taxonomy Shneiderman (1996): The Eyes Have it: A Task by Data Type Taxonomy for Information Visualizations. https://ieeexplore.ieee.org/document/545307  </vt:lpstr>
      <vt:lpstr>PowerPoint Presentation</vt:lpstr>
      <vt:lpstr>Scales of Measurement https://en.wikipedia.org/wiki/Level_of_measurement </vt:lpstr>
      <vt:lpstr>PowerPoint Presentation</vt:lpstr>
      <vt:lpstr>Examples</vt:lpstr>
      <vt:lpstr>How are variables visually represented</vt:lpstr>
      <vt:lpstr>Patterns</vt:lpstr>
      <vt:lpstr>PowerPoint Presentation</vt:lpstr>
      <vt:lpstr>PowerPoint Presentation</vt:lpstr>
    </vt:vector>
  </TitlesOfParts>
  <Company>Drexel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250 Information Visualization</dc:title>
  <dc:creator>Chen,Chaomei</dc:creator>
  <cp:lastModifiedBy>Chen,Chaomei</cp:lastModifiedBy>
  <cp:revision>183</cp:revision>
  <dcterms:created xsi:type="dcterms:W3CDTF">2015-03-29T18:23:27Z</dcterms:created>
  <dcterms:modified xsi:type="dcterms:W3CDTF">2023-01-17T04:57:30Z</dcterms:modified>
</cp:coreProperties>
</file>