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3" r:id="rId3"/>
    <p:sldId id="284" r:id="rId4"/>
    <p:sldId id="261" r:id="rId5"/>
    <p:sldId id="262" r:id="rId6"/>
    <p:sldId id="365" r:id="rId7"/>
    <p:sldId id="258" r:id="rId8"/>
    <p:sldId id="267" r:id="rId9"/>
    <p:sldId id="269" r:id="rId10"/>
    <p:sldId id="266" r:id="rId11"/>
    <p:sldId id="268" r:id="rId12"/>
    <p:sldId id="278" r:id="rId13"/>
    <p:sldId id="27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6"/>
    <p:restoredTop sz="85442"/>
  </p:normalViewPr>
  <p:slideViewPr>
    <p:cSldViewPr>
      <p:cViewPr varScale="1">
        <p:scale>
          <a:sx n="94" d="100"/>
          <a:sy n="94" d="100"/>
        </p:scale>
        <p:origin x="1956" y="78"/>
      </p:cViewPr>
      <p:guideLst>
        <p:guide orient="horz" pos="2160"/>
        <p:guide pos="2880"/>
      </p:guideLst>
    </p:cSldViewPr>
  </p:slideViewPr>
  <p:notesTextViewPr>
    <p:cViewPr>
      <p:scale>
        <a:sx n="1" d="1"/>
        <a:sy n="1" d="1"/>
      </p:scale>
      <p:origin x="0" y="0"/>
    </p:cViewPr>
  </p:notesTextViewPr>
  <p:sorterViewPr>
    <p:cViewPr>
      <p:scale>
        <a:sx n="178" d="100"/>
        <a:sy n="178" d="100"/>
      </p:scale>
      <p:origin x="0" y="0"/>
    </p:cViewPr>
  </p:sorterViewPr>
  <p:notesViewPr>
    <p:cSldViewPr>
      <p:cViewPr varScale="1">
        <p:scale>
          <a:sx n="94" d="100"/>
          <a:sy n="94" d="100"/>
        </p:scale>
        <p:origin x="230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tty,Bhupesh" userId="e538245b-71cc-4440-8bef-76394d9c453e" providerId="ADAL" clId="{28F1B185-9B19-8447-B267-60A8D7FF0086}"/>
    <pc:docChg chg="custSel modSld">
      <pc:chgData name="Shetty,Bhupesh" userId="e538245b-71cc-4440-8bef-76394d9c453e" providerId="ADAL" clId="{28F1B185-9B19-8447-B267-60A8D7FF0086}" dt="2020-10-26T22:05:04.490" v="14" actId="20577"/>
      <pc:docMkLst>
        <pc:docMk/>
      </pc:docMkLst>
      <pc:sldChg chg="modSp mod">
        <pc:chgData name="Shetty,Bhupesh" userId="e538245b-71cc-4440-8bef-76394d9c453e" providerId="ADAL" clId="{28F1B185-9B19-8447-B267-60A8D7FF0086}" dt="2020-10-26T22:05:04.490" v="14" actId="20577"/>
        <pc:sldMkLst>
          <pc:docMk/>
          <pc:sldMk cId="3916966661" sldId="261"/>
        </pc:sldMkLst>
        <pc:spChg chg="mod">
          <ac:chgData name="Shetty,Bhupesh" userId="e538245b-71cc-4440-8bef-76394d9c453e" providerId="ADAL" clId="{28F1B185-9B19-8447-B267-60A8D7FF0086}" dt="2020-10-26T22:05:04.490" v="14" actId="20577"/>
          <ac:spMkLst>
            <pc:docMk/>
            <pc:sldMk cId="3916966661" sldId="261"/>
            <ac:spMk id="3" creationId="{1AE93C60-E828-884B-BEC3-4F44EF0F11EA}"/>
          </ac:spMkLst>
        </pc:spChg>
      </pc:sldChg>
      <pc:sldChg chg="modSp mod">
        <pc:chgData name="Shetty,Bhupesh" userId="e538245b-71cc-4440-8bef-76394d9c453e" providerId="ADAL" clId="{28F1B185-9B19-8447-B267-60A8D7FF0086}" dt="2020-10-26T22:04:53.563" v="1" actId="27636"/>
        <pc:sldMkLst>
          <pc:docMk/>
          <pc:sldMk cId="1876924830" sldId="263"/>
        </pc:sldMkLst>
        <pc:spChg chg="mod">
          <ac:chgData name="Shetty,Bhupesh" userId="e538245b-71cc-4440-8bef-76394d9c453e" providerId="ADAL" clId="{28F1B185-9B19-8447-B267-60A8D7FF0086}" dt="2020-10-26T22:04:53.563" v="1" actId="27636"/>
          <ac:spMkLst>
            <pc:docMk/>
            <pc:sldMk cId="1876924830" sldId="263"/>
            <ac:spMk id="5" creationId="{52AADB14-385D-CF43-AF46-877C00E704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D97E9C-02CB-5447-AE7F-FB995B3435FC}" type="datetimeFigureOut">
              <a:rPr lang="en-US" smtClean="0"/>
              <a:t>2/12/2023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8D823-4684-8543-9EE5-01EF0C6ADFB6}" type="slidenum">
              <a:rPr lang="en-US" smtClean="0"/>
              <a:t>‹#›</a:t>
            </a:fld>
            <a:endParaRPr lang="en-US"/>
          </a:p>
        </p:txBody>
      </p:sp>
    </p:spTree>
    <p:extLst>
      <p:ext uri="{BB962C8B-B14F-4D97-AF65-F5344CB8AC3E}">
        <p14:creationId xmlns:p14="http://schemas.microsoft.com/office/powerpoint/2010/main" val="1887285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8D823-4684-8543-9EE5-01EF0C6ADFB6}" type="slidenum">
              <a:rPr lang="en-US" smtClean="0"/>
              <a:t>4</a:t>
            </a:fld>
            <a:endParaRPr lang="en-US"/>
          </a:p>
        </p:txBody>
      </p:sp>
    </p:spTree>
    <p:extLst>
      <p:ext uri="{BB962C8B-B14F-4D97-AF65-F5344CB8AC3E}">
        <p14:creationId xmlns:p14="http://schemas.microsoft.com/office/powerpoint/2010/main" val="4201609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10D6-87CF-4193-AC28-FBDC3059D46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983F0-455B-4D51-A669-FB985CC52D69}"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410D6-87CF-4193-AC28-FBDC3059D46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410D6-87CF-4193-AC28-FBDC3059D46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410D6-87CF-4193-AC28-FBDC3059D46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410D6-87CF-4193-AC28-FBDC3059D46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983F0-455B-4D51-A669-FB985CC52D69}"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5410D6-87CF-4193-AC28-FBDC3059D469}"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5410D6-87CF-4193-AC28-FBDC3059D469}"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983F0-455B-4D51-A669-FB985CC52D69}"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5410D6-87CF-4193-AC28-FBDC3059D469}"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410D6-87CF-4193-AC28-FBDC3059D469}" type="datetimeFigureOut">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5410D6-87CF-4193-AC28-FBDC3059D469}"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983F0-455B-4D51-A669-FB985CC52D69}"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5410D6-87CF-4193-AC28-FBDC3059D469}"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983F0-455B-4D51-A669-FB985CC52D6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85410D6-87CF-4193-AC28-FBDC3059D469}" type="datetimeFigureOut">
              <a:rPr lang="en-US" smtClean="0"/>
              <a:t>2/12/2023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6A983F0-455B-4D51-A669-FB985CC52D6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INFO 250 Information Visualization</a:t>
            </a:r>
          </a:p>
        </p:txBody>
      </p:sp>
      <p:sp>
        <p:nvSpPr>
          <p:cNvPr id="3" name="Subtitle 2"/>
          <p:cNvSpPr>
            <a:spLocks noGrp="1"/>
          </p:cNvSpPr>
          <p:nvPr>
            <p:ph type="subTitle" idx="1"/>
          </p:nvPr>
        </p:nvSpPr>
        <p:spPr/>
        <p:txBody>
          <a:bodyPr>
            <a:normAutofit/>
          </a:bodyPr>
          <a:lstStyle/>
          <a:p>
            <a:r>
              <a:rPr lang="en-US" dirty="0"/>
              <a:t>Week 6</a:t>
            </a:r>
            <a:r>
              <a:rPr lang="en-US" altLang="zh-CN" dirty="0"/>
              <a:t>A:</a:t>
            </a:r>
            <a:r>
              <a:rPr lang="en-US" dirty="0"/>
              <a:t> </a:t>
            </a:r>
          </a:p>
          <a:p>
            <a:r>
              <a:rPr lang="en-US"/>
              <a:t>Projects: 2A, 2B, and 2C</a:t>
            </a:r>
          </a:p>
          <a:p>
            <a:r>
              <a:rPr lang="en-US" dirty="0"/>
              <a:t>Audience and questions</a:t>
            </a:r>
          </a:p>
        </p:txBody>
      </p:sp>
    </p:spTree>
    <p:extLst>
      <p:ext uri="{BB962C8B-B14F-4D97-AF65-F5344CB8AC3E}">
        <p14:creationId xmlns:p14="http://schemas.microsoft.com/office/powerpoint/2010/main" val="16593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D413-0146-5D41-B76F-7897C3C9F533}"/>
              </a:ext>
            </a:extLst>
          </p:cNvPr>
          <p:cNvSpPr>
            <a:spLocks noGrp="1"/>
          </p:cNvSpPr>
          <p:nvPr>
            <p:ph type="title"/>
          </p:nvPr>
        </p:nvSpPr>
        <p:spPr/>
        <p:txBody>
          <a:bodyPr/>
          <a:lstStyle/>
          <a:p>
            <a:r>
              <a:rPr lang="en-US" dirty="0"/>
              <a:t>Brainstorming</a:t>
            </a:r>
          </a:p>
        </p:txBody>
      </p:sp>
      <p:sp>
        <p:nvSpPr>
          <p:cNvPr id="3" name="Content Placeholder 2">
            <a:extLst>
              <a:ext uri="{FF2B5EF4-FFF2-40B4-BE49-F238E27FC236}">
                <a16:creationId xmlns:a16="http://schemas.microsoft.com/office/drawing/2014/main" id="{53E08B44-566C-6B48-B88C-875A7C9C9A7A}"/>
              </a:ext>
            </a:extLst>
          </p:cNvPr>
          <p:cNvSpPr>
            <a:spLocks noGrp="1"/>
          </p:cNvSpPr>
          <p:nvPr>
            <p:ph idx="1"/>
          </p:nvPr>
        </p:nvSpPr>
        <p:spPr/>
        <p:txBody>
          <a:bodyPr/>
          <a:lstStyle/>
          <a:p>
            <a:r>
              <a:rPr lang="en-US" dirty="0"/>
              <a:t>Brainstorm method is a popular technique to get good questions.</a:t>
            </a:r>
          </a:p>
          <a:p>
            <a:pPr lvl="1"/>
            <a:r>
              <a:rPr lang="en-US" dirty="0"/>
              <a:t>Even though it is frequently used in a group setting, you can simulate the same procedure by yourself.</a:t>
            </a:r>
          </a:p>
          <a:p>
            <a:pPr lvl="1"/>
            <a:r>
              <a:rPr lang="en-US" dirty="0"/>
              <a:t>One key point of doing brainstorm is not to be deterred by wild or seemingly wrong (stupid) ideas: quantity is more important than quality, because after your mind is open, it is more likely to get really good ideas later.</a:t>
            </a:r>
          </a:p>
          <a:p>
            <a:pPr lvl="1"/>
            <a:r>
              <a:rPr lang="en-US" dirty="0"/>
              <a:t>Always write down what you got.</a:t>
            </a:r>
          </a:p>
        </p:txBody>
      </p:sp>
    </p:spTree>
    <p:extLst>
      <p:ext uri="{BB962C8B-B14F-4D97-AF65-F5344CB8AC3E}">
        <p14:creationId xmlns:p14="http://schemas.microsoft.com/office/powerpoint/2010/main" val="2314226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9A67-3E79-B943-BB46-6381D63A4E95}"/>
              </a:ext>
            </a:extLst>
          </p:cNvPr>
          <p:cNvSpPr>
            <a:spLocks noGrp="1"/>
          </p:cNvSpPr>
          <p:nvPr>
            <p:ph type="title"/>
          </p:nvPr>
        </p:nvSpPr>
        <p:spPr/>
        <p:txBody>
          <a:bodyPr>
            <a:normAutofit/>
          </a:bodyPr>
          <a:lstStyle/>
          <a:p>
            <a:r>
              <a:rPr lang="en-US" dirty="0"/>
              <a:t>Know your audience</a:t>
            </a:r>
          </a:p>
        </p:txBody>
      </p:sp>
      <p:sp>
        <p:nvSpPr>
          <p:cNvPr id="3" name="Content Placeholder 2">
            <a:extLst>
              <a:ext uri="{FF2B5EF4-FFF2-40B4-BE49-F238E27FC236}">
                <a16:creationId xmlns:a16="http://schemas.microsoft.com/office/drawing/2014/main" id="{65E1ABB7-DBD9-974D-A575-EBB9C01F40DE}"/>
              </a:ext>
            </a:extLst>
          </p:cNvPr>
          <p:cNvSpPr>
            <a:spLocks noGrp="1"/>
          </p:cNvSpPr>
          <p:nvPr>
            <p:ph idx="1"/>
          </p:nvPr>
        </p:nvSpPr>
        <p:spPr/>
        <p:txBody>
          <a:bodyPr>
            <a:normAutofit lnSpcReduction="10000"/>
          </a:bodyPr>
          <a:lstStyle/>
          <a:p>
            <a:r>
              <a:rPr lang="en-US" dirty="0"/>
              <a:t>Intended audience is a factor intertwined with other aspects of visualization design, especially data and questions.</a:t>
            </a:r>
          </a:p>
          <a:p>
            <a:pPr lvl="1"/>
            <a:r>
              <a:rPr lang="en-US" dirty="0"/>
              <a:t>There is a somewhat one-dimensional relationship between data and audience.</a:t>
            </a:r>
          </a:p>
          <a:p>
            <a:pPr lvl="1"/>
            <a:r>
              <a:rPr lang="en-US" dirty="0"/>
              <a:t>Different audiences ask very different questions.</a:t>
            </a:r>
          </a:p>
          <a:p>
            <a:r>
              <a:rPr lang="en-US" dirty="0"/>
              <a:t>The audience needs to be considered as detailed as possible:</a:t>
            </a:r>
          </a:p>
          <a:p>
            <a:pPr lvl="1"/>
            <a:r>
              <a:rPr lang="en-US" dirty="0"/>
              <a:t>Saying your visualization is designed for the ”general public” is neither possible nor helpful.</a:t>
            </a:r>
          </a:p>
          <a:p>
            <a:pPr lvl="1"/>
            <a:r>
              <a:rPr lang="en-US" dirty="0"/>
              <a:t>Even when your work is designed for some general groups of people (sports fan or movie lovers), you still needs to understand what they know and what they care about so that your design can be guided.</a:t>
            </a:r>
          </a:p>
        </p:txBody>
      </p:sp>
    </p:spTree>
    <p:extLst>
      <p:ext uri="{BB962C8B-B14F-4D97-AF65-F5344CB8AC3E}">
        <p14:creationId xmlns:p14="http://schemas.microsoft.com/office/powerpoint/2010/main" val="50876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7100-DD5B-7C40-8C1D-20F625B6121D}"/>
              </a:ext>
            </a:extLst>
          </p:cNvPr>
          <p:cNvSpPr>
            <a:spLocks noGrp="1"/>
          </p:cNvSpPr>
          <p:nvPr>
            <p:ph type="title"/>
          </p:nvPr>
        </p:nvSpPr>
        <p:spPr/>
        <p:txBody>
          <a:bodyPr/>
          <a:lstStyle/>
          <a:p>
            <a:r>
              <a:rPr lang="en-US" dirty="0"/>
              <a:t>Requirements for your final project (I)</a:t>
            </a:r>
          </a:p>
        </p:txBody>
      </p:sp>
      <p:sp>
        <p:nvSpPr>
          <p:cNvPr id="5" name="Content Placeholder 4">
            <a:extLst>
              <a:ext uri="{FF2B5EF4-FFF2-40B4-BE49-F238E27FC236}">
                <a16:creationId xmlns:a16="http://schemas.microsoft.com/office/drawing/2014/main" id="{0395D839-9529-B141-9305-DC8313C38641}"/>
              </a:ext>
            </a:extLst>
          </p:cNvPr>
          <p:cNvSpPr>
            <a:spLocks noGrp="1"/>
          </p:cNvSpPr>
          <p:nvPr>
            <p:ph idx="1"/>
          </p:nvPr>
        </p:nvSpPr>
        <p:spPr/>
        <p:txBody>
          <a:bodyPr/>
          <a:lstStyle/>
          <a:p>
            <a:r>
              <a:rPr lang="en-US" dirty="0"/>
              <a:t>In the targeted audience question:</a:t>
            </a:r>
          </a:p>
          <a:p>
            <a:pPr lvl="1"/>
            <a:r>
              <a:rPr lang="en-US" dirty="0"/>
              <a:t>You need to identify </a:t>
            </a:r>
            <a:r>
              <a:rPr lang="en-US" dirty="0">
                <a:solidFill>
                  <a:srgbClr val="FF0000"/>
                </a:solidFill>
              </a:rPr>
              <a:t>at least one key group of users </a:t>
            </a:r>
            <a:r>
              <a:rPr lang="en-US" dirty="0"/>
              <a:t>who might be interested in your data and visualization.</a:t>
            </a:r>
          </a:p>
          <a:p>
            <a:pPr lvl="1"/>
            <a:r>
              <a:rPr lang="en-US" dirty="0"/>
              <a:t>You need to specify </a:t>
            </a:r>
            <a:r>
              <a:rPr lang="en-US" dirty="0">
                <a:solidFill>
                  <a:srgbClr val="FF0000"/>
                </a:solidFill>
              </a:rPr>
              <a:t>what they know and care about in terms of the topic </a:t>
            </a:r>
            <a:r>
              <a:rPr lang="en-US" dirty="0"/>
              <a:t>of your graph. </a:t>
            </a:r>
            <a:r>
              <a:rPr lang="en-US" dirty="0">
                <a:solidFill>
                  <a:srgbClr val="FF0000"/>
                </a:solidFill>
              </a:rPr>
              <a:t>(In the form of bullet points.)</a:t>
            </a:r>
          </a:p>
          <a:p>
            <a:pPr lvl="1"/>
            <a:r>
              <a:rPr lang="en-US" dirty="0"/>
              <a:t>You do </a:t>
            </a:r>
            <a:r>
              <a:rPr lang="en-US" dirty="0">
                <a:solidFill>
                  <a:srgbClr val="FF0000"/>
                </a:solidFill>
              </a:rPr>
              <a:t>NOT</a:t>
            </a:r>
            <a:r>
              <a:rPr lang="en-US" dirty="0"/>
              <a:t> need to use any structured method (such persona technique) but you can just make the decision based on your best knowledge. </a:t>
            </a:r>
          </a:p>
        </p:txBody>
      </p:sp>
    </p:spTree>
    <p:extLst>
      <p:ext uri="{BB962C8B-B14F-4D97-AF65-F5344CB8AC3E}">
        <p14:creationId xmlns:p14="http://schemas.microsoft.com/office/powerpoint/2010/main" val="77058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A8BB-A81D-864B-A0F9-EFE293809C80}"/>
              </a:ext>
            </a:extLst>
          </p:cNvPr>
          <p:cNvSpPr>
            <a:spLocks noGrp="1"/>
          </p:cNvSpPr>
          <p:nvPr>
            <p:ph type="title"/>
          </p:nvPr>
        </p:nvSpPr>
        <p:spPr/>
        <p:txBody>
          <a:bodyPr/>
          <a:lstStyle/>
          <a:p>
            <a:r>
              <a:rPr lang="en-US" dirty="0"/>
              <a:t>Requirements for your final project (II)</a:t>
            </a:r>
          </a:p>
        </p:txBody>
      </p:sp>
      <p:sp>
        <p:nvSpPr>
          <p:cNvPr id="3" name="Content Placeholder 2">
            <a:extLst>
              <a:ext uri="{FF2B5EF4-FFF2-40B4-BE49-F238E27FC236}">
                <a16:creationId xmlns:a16="http://schemas.microsoft.com/office/drawing/2014/main" id="{DEB986EC-9463-0445-9567-09D8C1205730}"/>
              </a:ext>
            </a:extLst>
          </p:cNvPr>
          <p:cNvSpPr>
            <a:spLocks noGrp="1"/>
          </p:cNvSpPr>
          <p:nvPr>
            <p:ph idx="1"/>
          </p:nvPr>
        </p:nvSpPr>
        <p:spPr/>
        <p:txBody>
          <a:bodyPr/>
          <a:lstStyle/>
          <a:p>
            <a:r>
              <a:rPr lang="en-US" dirty="0"/>
              <a:t>About the questions that you are supposed to answer in the visualization:</a:t>
            </a:r>
          </a:p>
          <a:p>
            <a:pPr lvl="1"/>
            <a:r>
              <a:rPr lang="en-US" dirty="0"/>
              <a:t>You need to specify </a:t>
            </a:r>
            <a:r>
              <a:rPr lang="en-US" dirty="0">
                <a:solidFill>
                  <a:srgbClr val="FF0000"/>
                </a:solidFill>
              </a:rPr>
              <a:t>at least two questions </a:t>
            </a:r>
            <a:r>
              <a:rPr lang="en-US" dirty="0"/>
              <a:t>that your identified user group might be interested in.</a:t>
            </a:r>
          </a:p>
          <a:p>
            <a:pPr lvl="1"/>
            <a:r>
              <a:rPr lang="en-US" dirty="0"/>
              <a:t>These questions should be as detailed as possible. </a:t>
            </a:r>
          </a:p>
          <a:p>
            <a:pPr lvl="1"/>
            <a:r>
              <a:rPr lang="en-US" dirty="0"/>
              <a:t>Even though they will not be graded by their meaningfulness or novelty in this assignment, being novel will be a criteria for your final project.</a:t>
            </a:r>
          </a:p>
        </p:txBody>
      </p:sp>
    </p:spTree>
    <p:extLst>
      <p:ext uri="{BB962C8B-B14F-4D97-AF65-F5344CB8AC3E}">
        <p14:creationId xmlns:p14="http://schemas.microsoft.com/office/powerpoint/2010/main" val="428897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CE5F8-6190-7C40-BFAA-E610D8360A62}"/>
              </a:ext>
            </a:extLst>
          </p:cNvPr>
          <p:cNvSpPr>
            <a:spLocks noGrp="1"/>
          </p:cNvSpPr>
          <p:nvPr>
            <p:ph type="title"/>
          </p:nvPr>
        </p:nvSpPr>
        <p:spPr/>
        <p:txBody>
          <a:bodyPr/>
          <a:lstStyle/>
          <a:p>
            <a:r>
              <a:rPr lang="en-US" dirty="0"/>
              <a:t>Projects to come</a:t>
            </a:r>
          </a:p>
        </p:txBody>
      </p:sp>
      <p:sp>
        <p:nvSpPr>
          <p:cNvPr id="5" name="Content Placeholder 4">
            <a:extLst>
              <a:ext uri="{FF2B5EF4-FFF2-40B4-BE49-F238E27FC236}">
                <a16:creationId xmlns:a16="http://schemas.microsoft.com/office/drawing/2014/main" id="{52AADB14-385D-CF43-AF46-877C00E70495}"/>
              </a:ext>
            </a:extLst>
          </p:cNvPr>
          <p:cNvSpPr>
            <a:spLocks noGrp="1"/>
          </p:cNvSpPr>
          <p:nvPr>
            <p:ph idx="1"/>
          </p:nvPr>
        </p:nvSpPr>
        <p:spPr/>
        <p:txBody>
          <a:bodyPr>
            <a:normAutofit lnSpcReduction="10000"/>
          </a:bodyPr>
          <a:lstStyle/>
          <a:p>
            <a:r>
              <a:rPr lang="en-US" dirty="0"/>
              <a:t>Project 2A: </a:t>
            </a:r>
            <a:r>
              <a:rPr lang="en-US" dirty="0">
                <a:solidFill>
                  <a:srgbClr val="FF0000"/>
                </a:solidFill>
              </a:rPr>
              <a:t>Planning</a:t>
            </a:r>
            <a:r>
              <a:rPr lang="en-US" dirty="0"/>
              <a:t> of your final project (Weeks 6-7)</a:t>
            </a:r>
          </a:p>
          <a:p>
            <a:r>
              <a:rPr lang="en-US" dirty="0"/>
              <a:t>Project 2B: </a:t>
            </a:r>
            <a:r>
              <a:rPr lang="en-US" dirty="0">
                <a:solidFill>
                  <a:srgbClr val="FF0000"/>
                </a:solidFill>
              </a:rPr>
              <a:t>Technical implementation </a:t>
            </a:r>
            <a:r>
              <a:rPr lang="en-US" dirty="0"/>
              <a:t>of your project (Weeks 8-9)</a:t>
            </a:r>
          </a:p>
          <a:p>
            <a:r>
              <a:rPr lang="en-US" dirty="0"/>
              <a:t>Project 2C (final): </a:t>
            </a:r>
            <a:r>
              <a:rPr lang="en-US" dirty="0">
                <a:solidFill>
                  <a:srgbClr val="FF0000"/>
                </a:solidFill>
              </a:rPr>
              <a:t>Revise and publish </a:t>
            </a:r>
            <a:r>
              <a:rPr lang="en-US" dirty="0"/>
              <a:t>your project (Week 10)</a:t>
            </a:r>
          </a:p>
          <a:p>
            <a:endParaRPr lang="en-US" dirty="0"/>
          </a:p>
          <a:p>
            <a:r>
              <a:rPr lang="en-US" dirty="0"/>
              <a:t>These three projects follow a basic visualization workflow and will be graded based on the following criteria.</a:t>
            </a:r>
          </a:p>
          <a:p>
            <a:pPr lvl="1"/>
            <a:r>
              <a:rPr lang="en-US" dirty="0"/>
              <a:t>The first two projects mostly focuses on </a:t>
            </a:r>
            <a:r>
              <a:rPr lang="en-US" dirty="0">
                <a:solidFill>
                  <a:srgbClr val="FF0000"/>
                </a:solidFill>
              </a:rPr>
              <a:t>the extent to which your report covers all questions and requirements</a:t>
            </a:r>
            <a:r>
              <a:rPr lang="en-US" dirty="0"/>
              <a:t>.</a:t>
            </a:r>
          </a:p>
          <a:p>
            <a:pPr lvl="1"/>
            <a:r>
              <a:rPr lang="en-US" dirty="0"/>
              <a:t>The final project </a:t>
            </a:r>
            <a:r>
              <a:rPr lang="en-US" dirty="0">
                <a:solidFill>
                  <a:srgbClr val="FF0000"/>
                </a:solidFill>
              </a:rPr>
              <a:t>will consider the quality of your project (complexity of data, creativity, technical soundness and cohesiveness of the story).</a:t>
            </a:r>
          </a:p>
        </p:txBody>
      </p:sp>
    </p:spTree>
    <p:extLst>
      <p:ext uri="{BB962C8B-B14F-4D97-AF65-F5344CB8AC3E}">
        <p14:creationId xmlns:p14="http://schemas.microsoft.com/office/powerpoint/2010/main" val="187692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9961-CF1F-6B4C-8CE4-09E9F2D221BD}"/>
              </a:ext>
            </a:extLst>
          </p:cNvPr>
          <p:cNvSpPr>
            <a:spLocks noGrp="1"/>
          </p:cNvSpPr>
          <p:nvPr>
            <p:ph type="title"/>
          </p:nvPr>
        </p:nvSpPr>
        <p:spPr>
          <a:xfrm>
            <a:off x="350520" y="361917"/>
            <a:ext cx="8229600" cy="990600"/>
          </a:xfrm>
        </p:spPr>
        <p:txBody>
          <a:bodyPr/>
          <a:lstStyle/>
          <a:p>
            <a:pPr algn="ctr"/>
            <a:r>
              <a:rPr lang="en-US" dirty="0"/>
              <a:t>A workflow of visualization</a:t>
            </a:r>
          </a:p>
        </p:txBody>
      </p:sp>
      <p:sp>
        <p:nvSpPr>
          <p:cNvPr id="3" name="Rectangle: Rounded Corners 2">
            <a:extLst>
              <a:ext uri="{FF2B5EF4-FFF2-40B4-BE49-F238E27FC236}">
                <a16:creationId xmlns:a16="http://schemas.microsoft.com/office/drawing/2014/main" id="{4772FA06-85A5-08B0-F2D5-0A5A4D70CE5A}"/>
              </a:ext>
            </a:extLst>
          </p:cNvPr>
          <p:cNvSpPr/>
          <p:nvPr/>
        </p:nvSpPr>
        <p:spPr>
          <a:xfrm>
            <a:off x="447040" y="1428733"/>
            <a:ext cx="19050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are you trying to do?</a:t>
            </a:r>
          </a:p>
        </p:txBody>
      </p:sp>
      <p:sp>
        <p:nvSpPr>
          <p:cNvPr id="4" name="Rectangle: Rounded Corners 3">
            <a:extLst>
              <a:ext uri="{FF2B5EF4-FFF2-40B4-BE49-F238E27FC236}">
                <a16:creationId xmlns:a16="http://schemas.microsoft.com/office/drawing/2014/main" id="{E3F2C906-B415-A921-D96E-46FF07502C3A}"/>
              </a:ext>
            </a:extLst>
          </p:cNvPr>
          <p:cNvSpPr/>
          <p:nvPr/>
        </p:nvSpPr>
        <p:spPr>
          <a:xfrm>
            <a:off x="457200" y="2324066"/>
            <a:ext cx="19050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are the questions to answer?</a:t>
            </a:r>
          </a:p>
        </p:txBody>
      </p:sp>
      <p:sp>
        <p:nvSpPr>
          <p:cNvPr id="5" name="Rectangle: Rounded Corners 4">
            <a:extLst>
              <a:ext uri="{FF2B5EF4-FFF2-40B4-BE49-F238E27FC236}">
                <a16:creationId xmlns:a16="http://schemas.microsoft.com/office/drawing/2014/main" id="{B75C2598-F433-9E5F-0530-7B538A631911}"/>
              </a:ext>
            </a:extLst>
          </p:cNvPr>
          <p:cNvSpPr/>
          <p:nvPr/>
        </p:nvSpPr>
        <p:spPr>
          <a:xfrm>
            <a:off x="472440" y="3209924"/>
            <a:ext cx="188976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 is your audience?</a:t>
            </a:r>
          </a:p>
        </p:txBody>
      </p:sp>
      <p:sp>
        <p:nvSpPr>
          <p:cNvPr id="7" name="Rectangle: Rounded Corners 6">
            <a:extLst>
              <a:ext uri="{FF2B5EF4-FFF2-40B4-BE49-F238E27FC236}">
                <a16:creationId xmlns:a16="http://schemas.microsoft.com/office/drawing/2014/main" id="{569B3DF3-E44E-2AAD-5192-AE5D6892EF0A}"/>
              </a:ext>
            </a:extLst>
          </p:cNvPr>
          <p:cNvSpPr/>
          <p:nvPr/>
        </p:nvSpPr>
        <p:spPr>
          <a:xfrm>
            <a:off x="464820" y="4108487"/>
            <a:ext cx="188976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suitable data?</a:t>
            </a:r>
          </a:p>
        </p:txBody>
      </p:sp>
      <p:sp>
        <p:nvSpPr>
          <p:cNvPr id="8" name="Rectangle: Rounded Corners 7">
            <a:extLst>
              <a:ext uri="{FF2B5EF4-FFF2-40B4-BE49-F238E27FC236}">
                <a16:creationId xmlns:a16="http://schemas.microsoft.com/office/drawing/2014/main" id="{B57DE85E-6660-2C15-5816-5FE255D148CA}"/>
              </a:ext>
            </a:extLst>
          </p:cNvPr>
          <p:cNvSpPr/>
          <p:nvPr/>
        </p:nvSpPr>
        <p:spPr>
          <a:xfrm>
            <a:off x="472440" y="5904202"/>
            <a:ext cx="192024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do you expect to see?</a:t>
            </a:r>
          </a:p>
        </p:txBody>
      </p:sp>
      <p:sp>
        <p:nvSpPr>
          <p:cNvPr id="9" name="Rectangle: Rounded Corners 8">
            <a:extLst>
              <a:ext uri="{FF2B5EF4-FFF2-40B4-BE49-F238E27FC236}">
                <a16:creationId xmlns:a16="http://schemas.microsoft.com/office/drawing/2014/main" id="{A9F6C271-6384-AD36-17E4-CD57CA5ACCCD}"/>
              </a:ext>
            </a:extLst>
          </p:cNvPr>
          <p:cNvSpPr/>
          <p:nvPr/>
        </p:nvSpPr>
        <p:spPr>
          <a:xfrm>
            <a:off x="472440" y="5003801"/>
            <a:ext cx="192024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Which types of visualization?</a:t>
            </a:r>
          </a:p>
        </p:txBody>
      </p:sp>
      <p:sp>
        <p:nvSpPr>
          <p:cNvPr id="10" name="Rectangle: Rounded Corners 9">
            <a:extLst>
              <a:ext uri="{FF2B5EF4-FFF2-40B4-BE49-F238E27FC236}">
                <a16:creationId xmlns:a16="http://schemas.microsoft.com/office/drawing/2014/main" id="{4DC92A02-9F27-6DD1-5261-6208FA66A6A6}"/>
              </a:ext>
            </a:extLst>
          </p:cNvPr>
          <p:cNvSpPr/>
          <p:nvPr/>
        </p:nvSpPr>
        <p:spPr>
          <a:xfrm>
            <a:off x="3505200" y="2270129"/>
            <a:ext cx="192024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types of visualization</a:t>
            </a:r>
          </a:p>
        </p:txBody>
      </p:sp>
      <p:sp>
        <p:nvSpPr>
          <p:cNvPr id="11" name="Rectangle: Rounded Corners 10">
            <a:extLst>
              <a:ext uri="{FF2B5EF4-FFF2-40B4-BE49-F238E27FC236}">
                <a16:creationId xmlns:a16="http://schemas.microsoft.com/office/drawing/2014/main" id="{1F2378E2-9E7C-E28A-2A71-B9799EDD412B}"/>
              </a:ext>
            </a:extLst>
          </p:cNvPr>
          <p:cNvSpPr/>
          <p:nvPr/>
        </p:nvSpPr>
        <p:spPr>
          <a:xfrm>
            <a:off x="3505200" y="3155987"/>
            <a:ext cx="192024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visualizations</a:t>
            </a:r>
          </a:p>
        </p:txBody>
      </p:sp>
      <p:sp>
        <p:nvSpPr>
          <p:cNvPr id="12" name="Rectangle: Rounded Corners 11">
            <a:extLst>
              <a:ext uri="{FF2B5EF4-FFF2-40B4-BE49-F238E27FC236}">
                <a16:creationId xmlns:a16="http://schemas.microsoft.com/office/drawing/2014/main" id="{C06EDD31-4F08-8C45-1A7B-26750B06893F}"/>
              </a:ext>
            </a:extLst>
          </p:cNvPr>
          <p:cNvSpPr/>
          <p:nvPr/>
        </p:nvSpPr>
        <p:spPr>
          <a:xfrm>
            <a:off x="3505200" y="4032287"/>
            <a:ext cx="192024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do they show?</a:t>
            </a:r>
          </a:p>
        </p:txBody>
      </p:sp>
      <p:sp>
        <p:nvSpPr>
          <p:cNvPr id="13" name="Rectangle: Rounded Corners 12">
            <a:extLst>
              <a:ext uri="{FF2B5EF4-FFF2-40B4-BE49-F238E27FC236}">
                <a16:creationId xmlns:a16="http://schemas.microsoft.com/office/drawing/2014/main" id="{67F9E1AD-6813-96A5-8770-AC989CA2DFC4}"/>
              </a:ext>
            </a:extLst>
          </p:cNvPr>
          <p:cNvSpPr/>
          <p:nvPr/>
        </p:nvSpPr>
        <p:spPr>
          <a:xfrm>
            <a:off x="3505200" y="4908587"/>
            <a:ext cx="192024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well do they answer the questions?</a:t>
            </a:r>
          </a:p>
        </p:txBody>
      </p:sp>
      <p:sp>
        <p:nvSpPr>
          <p:cNvPr id="14" name="Rectangle: Rounded Corners 13">
            <a:extLst>
              <a:ext uri="{FF2B5EF4-FFF2-40B4-BE49-F238E27FC236}">
                <a16:creationId xmlns:a16="http://schemas.microsoft.com/office/drawing/2014/main" id="{2F81F663-E3EA-FB88-6D72-F892F7E23572}"/>
              </a:ext>
            </a:extLst>
          </p:cNvPr>
          <p:cNvSpPr/>
          <p:nvPr/>
        </p:nvSpPr>
        <p:spPr>
          <a:xfrm>
            <a:off x="6421120" y="3525503"/>
            <a:ext cx="192024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didn’t?</a:t>
            </a:r>
          </a:p>
        </p:txBody>
      </p:sp>
      <p:sp>
        <p:nvSpPr>
          <p:cNvPr id="15" name="Rectangle: Rounded Corners 14">
            <a:extLst>
              <a:ext uri="{FF2B5EF4-FFF2-40B4-BE49-F238E27FC236}">
                <a16:creationId xmlns:a16="http://schemas.microsoft.com/office/drawing/2014/main" id="{C0F1F314-6CD5-08F2-3568-A5ED86233F9C}"/>
              </a:ext>
            </a:extLst>
          </p:cNvPr>
          <p:cNvSpPr/>
          <p:nvPr/>
        </p:nvSpPr>
        <p:spPr>
          <a:xfrm>
            <a:off x="6421120" y="4427204"/>
            <a:ext cx="192024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Lessons Learned</a:t>
            </a:r>
          </a:p>
        </p:txBody>
      </p:sp>
      <p:sp>
        <p:nvSpPr>
          <p:cNvPr id="18" name="Rectangle: Rounded Corners 17">
            <a:extLst>
              <a:ext uri="{FF2B5EF4-FFF2-40B4-BE49-F238E27FC236}">
                <a16:creationId xmlns:a16="http://schemas.microsoft.com/office/drawing/2014/main" id="{8D5E2999-5C3A-E7B8-76F0-51D84C5209E6}"/>
              </a:ext>
            </a:extLst>
          </p:cNvPr>
          <p:cNvSpPr/>
          <p:nvPr/>
        </p:nvSpPr>
        <p:spPr>
          <a:xfrm>
            <a:off x="6400800" y="2627614"/>
            <a:ext cx="192024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worked well?</a:t>
            </a:r>
          </a:p>
        </p:txBody>
      </p:sp>
    </p:spTree>
    <p:extLst>
      <p:ext uri="{BB962C8B-B14F-4D97-AF65-F5344CB8AC3E}">
        <p14:creationId xmlns:p14="http://schemas.microsoft.com/office/powerpoint/2010/main" val="246920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5606-FF43-4C4A-B981-BA8E1CDCF08C}"/>
              </a:ext>
            </a:extLst>
          </p:cNvPr>
          <p:cNvSpPr>
            <a:spLocks noGrp="1"/>
          </p:cNvSpPr>
          <p:nvPr>
            <p:ph type="title"/>
          </p:nvPr>
        </p:nvSpPr>
        <p:spPr/>
        <p:txBody>
          <a:bodyPr>
            <a:normAutofit fontScale="90000"/>
          </a:bodyPr>
          <a:lstStyle/>
          <a:p>
            <a:r>
              <a:rPr lang="en-US" dirty="0"/>
              <a:t>Project 2A: The first step towards your final project (I)</a:t>
            </a:r>
          </a:p>
        </p:txBody>
      </p:sp>
      <p:sp>
        <p:nvSpPr>
          <p:cNvPr id="3" name="Content Placeholder 2">
            <a:extLst>
              <a:ext uri="{FF2B5EF4-FFF2-40B4-BE49-F238E27FC236}">
                <a16:creationId xmlns:a16="http://schemas.microsoft.com/office/drawing/2014/main" id="{1AE93C60-E828-884B-BEC3-4F44EF0F11EA}"/>
              </a:ext>
            </a:extLst>
          </p:cNvPr>
          <p:cNvSpPr>
            <a:spLocks noGrp="1"/>
          </p:cNvSpPr>
          <p:nvPr>
            <p:ph idx="1"/>
          </p:nvPr>
        </p:nvSpPr>
        <p:spPr/>
        <p:txBody>
          <a:bodyPr>
            <a:normAutofit fontScale="92500" lnSpcReduction="20000"/>
          </a:bodyPr>
          <a:lstStyle/>
          <a:p>
            <a:r>
              <a:rPr lang="en-US" dirty="0"/>
              <a:t>Deadline: End of Week 7</a:t>
            </a:r>
          </a:p>
          <a:p>
            <a:r>
              <a:rPr lang="en-US" dirty="0"/>
              <a:t>Tasks: (We will talk about specifications of these tasks during the next few classes.)</a:t>
            </a:r>
          </a:p>
          <a:p>
            <a:pPr marL="731520" lvl="1" indent="-457200">
              <a:buFont typeface="+mj-lt"/>
              <a:buAutoNum type="arabicPeriod"/>
            </a:pPr>
            <a:r>
              <a:rPr lang="en-US" dirty="0"/>
              <a:t>Identify a dataset for your final project.</a:t>
            </a:r>
          </a:p>
          <a:p>
            <a:pPr marL="731520" lvl="1" indent="-457200">
              <a:buFont typeface="+mj-lt"/>
              <a:buAutoNum type="arabicPeriod"/>
            </a:pPr>
            <a:r>
              <a:rPr lang="en-US" dirty="0"/>
              <a:t>Describe the dataset: what it is about, and statistical descriptions of the variables that you are going to use.</a:t>
            </a:r>
          </a:p>
          <a:p>
            <a:pPr marL="731520" lvl="1" indent="-457200">
              <a:buFont typeface="+mj-lt"/>
              <a:buAutoNum type="arabicPeriod"/>
            </a:pPr>
            <a:r>
              <a:rPr lang="en-US" dirty="0">
                <a:solidFill>
                  <a:srgbClr val="FF0000"/>
                </a:solidFill>
              </a:rPr>
              <a:t>Identify the target audience for your work.</a:t>
            </a:r>
          </a:p>
          <a:p>
            <a:pPr marL="731520" lvl="1" indent="-457200">
              <a:buFont typeface="+mj-lt"/>
              <a:buAutoNum type="arabicPeriod"/>
            </a:pPr>
            <a:r>
              <a:rPr lang="en-US" dirty="0">
                <a:solidFill>
                  <a:srgbClr val="FF0000"/>
                </a:solidFill>
              </a:rPr>
              <a:t>Identify the questions that the audience might be curious about your data/visualization.</a:t>
            </a:r>
          </a:p>
          <a:p>
            <a:pPr marL="731520" lvl="1" indent="-457200">
              <a:buFont typeface="+mj-lt"/>
              <a:buAutoNum type="arabicPeriod"/>
            </a:pPr>
            <a:r>
              <a:rPr lang="en-US" dirty="0"/>
              <a:t>Design (but not implement) how your visualization will look like.</a:t>
            </a:r>
          </a:p>
          <a:p>
            <a:pPr lvl="2"/>
            <a:r>
              <a:rPr lang="en-US" dirty="0"/>
              <a:t>What format you are going to use? (Printed static graph? Static dashboard? Interactive dashboard? Interactive graph as a web page?)</a:t>
            </a:r>
          </a:p>
          <a:p>
            <a:pPr lvl="2"/>
            <a:r>
              <a:rPr lang="en-US" dirty="0"/>
              <a:t>Where do you plan to publish it?</a:t>
            </a:r>
          </a:p>
          <a:p>
            <a:pPr lvl="2"/>
            <a:r>
              <a:rPr lang="en-US" dirty="0"/>
              <a:t>What tool(s) are you going to use?</a:t>
            </a:r>
          </a:p>
          <a:p>
            <a:pPr lvl="2"/>
            <a:r>
              <a:rPr lang="en-US" dirty="0"/>
              <a:t>What types of visualization are you going to use?</a:t>
            </a:r>
          </a:p>
          <a:p>
            <a:pPr lvl="2"/>
            <a:r>
              <a:rPr lang="en-US" dirty="0"/>
              <a:t>What data variables are you going to use?</a:t>
            </a:r>
          </a:p>
          <a:p>
            <a:pPr lvl="2"/>
            <a:r>
              <a:rPr lang="en-US" dirty="0"/>
              <a:t>How are you going to map the data variables to the visual patterns?</a:t>
            </a:r>
          </a:p>
        </p:txBody>
      </p:sp>
    </p:spTree>
    <p:extLst>
      <p:ext uri="{BB962C8B-B14F-4D97-AF65-F5344CB8AC3E}">
        <p14:creationId xmlns:p14="http://schemas.microsoft.com/office/powerpoint/2010/main" val="391696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3663-68F5-084A-97CC-F08560DF9C30}"/>
              </a:ext>
            </a:extLst>
          </p:cNvPr>
          <p:cNvSpPr>
            <a:spLocks noGrp="1"/>
          </p:cNvSpPr>
          <p:nvPr>
            <p:ph type="title"/>
          </p:nvPr>
        </p:nvSpPr>
        <p:spPr/>
        <p:txBody>
          <a:bodyPr>
            <a:normAutofit fontScale="90000"/>
          </a:bodyPr>
          <a:lstStyle/>
          <a:p>
            <a:r>
              <a:rPr lang="en-US" dirty="0"/>
              <a:t>Project 2A: The first step towards your final project (II)</a:t>
            </a:r>
          </a:p>
        </p:txBody>
      </p:sp>
      <p:sp>
        <p:nvSpPr>
          <p:cNvPr id="3" name="Content Placeholder 2">
            <a:extLst>
              <a:ext uri="{FF2B5EF4-FFF2-40B4-BE49-F238E27FC236}">
                <a16:creationId xmlns:a16="http://schemas.microsoft.com/office/drawing/2014/main" id="{64A132AB-D899-B544-B1ED-59D4B60A6ED2}"/>
              </a:ext>
            </a:extLst>
          </p:cNvPr>
          <p:cNvSpPr>
            <a:spLocks noGrp="1"/>
          </p:cNvSpPr>
          <p:nvPr>
            <p:ph idx="1"/>
          </p:nvPr>
        </p:nvSpPr>
        <p:spPr/>
        <p:txBody>
          <a:bodyPr>
            <a:normAutofit/>
          </a:bodyPr>
          <a:lstStyle/>
          <a:p>
            <a:r>
              <a:rPr lang="en-US" dirty="0"/>
              <a:t>Requirement for data:</a:t>
            </a:r>
          </a:p>
          <a:p>
            <a:pPr lvl="1"/>
            <a:r>
              <a:rPr lang="en-US" dirty="0"/>
              <a:t>The dataset cannot be any dataset that you have used in this class.</a:t>
            </a:r>
          </a:p>
          <a:p>
            <a:pPr lvl="1"/>
            <a:r>
              <a:rPr lang="en-US" dirty="0"/>
              <a:t>The dataset must have some </a:t>
            </a:r>
            <a:r>
              <a:rPr lang="en-US" dirty="0">
                <a:solidFill>
                  <a:srgbClr val="FF0000"/>
                </a:solidFill>
              </a:rPr>
              <a:t>quantitative elements </a:t>
            </a:r>
            <a:r>
              <a:rPr lang="en-US" dirty="0"/>
              <a:t>that you will use in your graph (you cannot use dendrogram in your final project).</a:t>
            </a:r>
          </a:p>
          <a:p>
            <a:pPr lvl="1"/>
            <a:r>
              <a:rPr lang="en-US" dirty="0"/>
              <a:t>The dataset should be able to tell a story (even a simple story) comprehensively.</a:t>
            </a:r>
          </a:p>
          <a:p>
            <a:pPr lvl="2"/>
            <a:r>
              <a:rPr lang="en-US" dirty="0"/>
              <a:t>You are not allowed to use Raw data samples for your final project.</a:t>
            </a:r>
          </a:p>
          <a:p>
            <a:r>
              <a:rPr lang="en-US" dirty="0"/>
              <a:t>Be creative:</a:t>
            </a:r>
          </a:p>
          <a:p>
            <a:pPr lvl="1"/>
            <a:r>
              <a:rPr lang="en-US" dirty="0"/>
              <a:t>You can use data scrapping methods or APIs to directly retrieve some data from websites.</a:t>
            </a:r>
          </a:p>
          <a:p>
            <a:pPr lvl="1"/>
            <a:r>
              <a:rPr lang="en-US" dirty="0"/>
              <a:t>You can also collect some data manually.</a:t>
            </a:r>
          </a:p>
        </p:txBody>
      </p:sp>
    </p:spTree>
    <p:extLst>
      <p:ext uri="{BB962C8B-B14F-4D97-AF65-F5344CB8AC3E}">
        <p14:creationId xmlns:p14="http://schemas.microsoft.com/office/powerpoint/2010/main" val="172702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445A-5E06-5D4D-B32F-2B01E03DF16C}"/>
              </a:ext>
            </a:extLst>
          </p:cNvPr>
          <p:cNvSpPr>
            <a:spLocks noGrp="1"/>
          </p:cNvSpPr>
          <p:nvPr>
            <p:ph type="title"/>
          </p:nvPr>
        </p:nvSpPr>
        <p:spPr/>
        <p:txBody>
          <a:bodyPr>
            <a:normAutofit fontScale="90000"/>
          </a:bodyPr>
          <a:lstStyle/>
          <a:p>
            <a:r>
              <a:rPr lang="en-US" dirty="0"/>
              <a:t>A technical proposal should be certain and detailed</a:t>
            </a:r>
          </a:p>
        </p:txBody>
      </p:sp>
      <p:sp>
        <p:nvSpPr>
          <p:cNvPr id="3" name="Content Placeholder 2">
            <a:extLst>
              <a:ext uri="{FF2B5EF4-FFF2-40B4-BE49-F238E27FC236}">
                <a16:creationId xmlns:a16="http://schemas.microsoft.com/office/drawing/2014/main" id="{C287D7A7-408E-9845-9238-042DFD66599E}"/>
              </a:ext>
            </a:extLst>
          </p:cNvPr>
          <p:cNvSpPr>
            <a:spLocks noGrp="1"/>
          </p:cNvSpPr>
          <p:nvPr>
            <p:ph idx="1"/>
          </p:nvPr>
        </p:nvSpPr>
        <p:spPr/>
        <p:txBody>
          <a:bodyPr/>
          <a:lstStyle/>
          <a:p>
            <a:r>
              <a:rPr lang="en-US" dirty="0"/>
              <a:t>What is presented in a proposal should be certain.</a:t>
            </a:r>
          </a:p>
          <a:p>
            <a:pPr lvl="1"/>
            <a:r>
              <a:rPr lang="en-US" dirty="0"/>
              <a:t>A proposal is supposed to demonstrate (1) the value of an idea and (2) that you can finish the project in the proposed way. </a:t>
            </a:r>
          </a:p>
          <a:p>
            <a:r>
              <a:rPr lang="en-US" dirty="0"/>
              <a:t>Explorations in visualization:</a:t>
            </a:r>
          </a:p>
          <a:p>
            <a:pPr lvl="1"/>
            <a:r>
              <a:rPr lang="en-US" dirty="0"/>
              <a:t>As a designer, you should </a:t>
            </a:r>
            <a:r>
              <a:rPr lang="en-US" dirty="0">
                <a:solidFill>
                  <a:srgbClr val="FF0000"/>
                </a:solidFill>
              </a:rPr>
              <a:t>explore</a:t>
            </a:r>
            <a:r>
              <a:rPr lang="en-US" dirty="0"/>
              <a:t> all options before making the decision.</a:t>
            </a:r>
          </a:p>
          <a:p>
            <a:pPr lvl="1"/>
            <a:r>
              <a:rPr lang="en-US" dirty="0"/>
              <a:t>Your </a:t>
            </a:r>
            <a:r>
              <a:rPr lang="en-US" dirty="0">
                <a:solidFill>
                  <a:srgbClr val="FF0000"/>
                </a:solidFill>
              </a:rPr>
              <a:t>proposal</a:t>
            </a:r>
            <a:r>
              <a:rPr lang="en-US" dirty="0"/>
              <a:t> should be based on established decisions, and thus cannot be exploratory.</a:t>
            </a:r>
          </a:p>
          <a:p>
            <a:pPr lvl="1"/>
            <a:r>
              <a:rPr lang="en-US" dirty="0"/>
              <a:t>You implemented work, based on your established decision, may support </a:t>
            </a:r>
            <a:r>
              <a:rPr lang="en-US" dirty="0">
                <a:solidFill>
                  <a:srgbClr val="FF0000"/>
                </a:solidFill>
              </a:rPr>
              <a:t>exploratory</a:t>
            </a:r>
            <a:r>
              <a:rPr lang="en-US" dirty="0"/>
              <a:t> use by the users. </a:t>
            </a:r>
          </a:p>
        </p:txBody>
      </p:sp>
    </p:spTree>
    <p:extLst>
      <p:ext uri="{BB962C8B-B14F-4D97-AF65-F5344CB8AC3E}">
        <p14:creationId xmlns:p14="http://schemas.microsoft.com/office/powerpoint/2010/main" val="237132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B788-56FB-4D44-9A3C-07C804257B53}"/>
              </a:ext>
            </a:extLst>
          </p:cNvPr>
          <p:cNvSpPr>
            <a:spLocks noGrp="1"/>
          </p:cNvSpPr>
          <p:nvPr>
            <p:ph type="title"/>
          </p:nvPr>
        </p:nvSpPr>
        <p:spPr/>
        <p:txBody>
          <a:bodyPr/>
          <a:lstStyle/>
          <a:p>
            <a:r>
              <a:rPr lang="en-US" dirty="0"/>
              <a:t>Let’s talk about questions.</a:t>
            </a:r>
          </a:p>
        </p:txBody>
      </p:sp>
      <p:sp>
        <p:nvSpPr>
          <p:cNvPr id="3" name="Content Placeholder 2">
            <a:extLst>
              <a:ext uri="{FF2B5EF4-FFF2-40B4-BE49-F238E27FC236}">
                <a16:creationId xmlns:a16="http://schemas.microsoft.com/office/drawing/2014/main" id="{A745D80A-1575-3642-963E-7F71752ED09B}"/>
              </a:ext>
            </a:extLst>
          </p:cNvPr>
          <p:cNvSpPr>
            <a:spLocks noGrp="1"/>
          </p:cNvSpPr>
          <p:nvPr>
            <p:ph sz="half" idx="1"/>
          </p:nvPr>
        </p:nvSpPr>
        <p:spPr/>
        <p:txBody>
          <a:bodyPr>
            <a:normAutofit lnSpcReduction="10000"/>
          </a:bodyPr>
          <a:lstStyle/>
          <a:p>
            <a:r>
              <a:rPr lang="en-US" dirty="0">
                <a:solidFill>
                  <a:srgbClr val="FF0000"/>
                </a:solidFill>
              </a:rPr>
              <a:t>Asking the questions is the first step of your visualization design.</a:t>
            </a:r>
          </a:p>
          <a:p>
            <a:r>
              <a:rPr lang="en-US" dirty="0"/>
              <a:t>Why questions are important for visualizations?</a:t>
            </a:r>
          </a:p>
          <a:p>
            <a:pPr lvl="1"/>
            <a:r>
              <a:rPr lang="en-US" dirty="0"/>
              <a:t>Almost all visualizations are guided by some intended questions.</a:t>
            </a:r>
          </a:p>
          <a:p>
            <a:pPr lvl="1"/>
            <a:r>
              <a:rPr lang="en-US" dirty="0"/>
              <a:t>Almost all visualizations are used to answer some questions.</a:t>
            </a:r>
          </a:p>
        </p:txBody>
      </p:sp>
      <p:pic>
        <p:nvPicPr>
          <p:cNvPr id="6" name="Content Placeholder 5">
            <a:extLst>
              <a:ext uri="{FF2B5EF4-FFF2-40B4-BE49-F238E27FC236}">
                <a16:creationId xmlns:a16="http://schemas.microsoft.com/office/drawing/2014/main" id="{6BD6B229-1509-0D4D-9741-41A4C41D5371}"/>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00600" y="1448537"/>
            <a:ext cx="3453632" cy="2583967"/>
          </a:xfrm>
        </p:spPr>
      </p:pic>
      <p:pic>
        <p:nvPicPr>
          <p:cNvPr id="10" name="Picture 9" descr="A screenshot of a cell phone&#10;&#10;Description automatically generated">
            <a:extLst>
              <a:ext uri="{FF2B5EF4-FFF2-40B4-BE49-F238E27FC236}">
                <a16:creationId xmlns:a16="http://schemas.microsoft.com/office/drawing/2014/main" id="{002639FD-E6FB-394C-8470-3CAD600B5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5432" y="3886200"/>
            <a:ext cx="2583967" cy="2583967"/>
          </a:xfrm>
          <a:prstGeom prst="rect">
            <a:avLst/>
          </a:prstGeom>
        </p:spPr>
      </p:pic>
    </p:spTree>
    <p:extLst>
      <p:ext uri="{BB962C8B-B14F-4D97-AF65-F5344CB8AC3E}">
        <p14:creationId xmlns:p14="http://schemas.microsoft.com/office/powerpoint/2010/main" val="1643320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17F9-3379-A344-94FE-27205321DC26}"/>
              </a:ext>
            </a:extLst>
          </p:cNvPr>
          <p:cNvSpPr>
            <a:spLocks noGrp="1"/>
          </p:cNvSpPr>
          <p:nvPr>
            <p:ph type="title"/>
          </p:nvPr>
        </p:nvSpPr>
        <p:spPr/>
        <p:txBody>
          <a:bodyPr/>
          <a:lstStyle/>
          <a:p>
            <a:r>
              <a:rPr lang="en-US" dirty="0"/>
              <a:t>What is a good question?</a:t>
            </a:r>
          </a:p>
        </p:txBody>
      </p:sp>
      <p:sp>
        <p:nvSpPr>
          <p:cNvPr id="3" name="Content Placeholder 2">
            <a:extLst>
              <a:ext uri="{FF2B5EF4-FFF2-40B4-BE49-F238E27FC236}">
                <a16:creationId xmlns:a16="http://schemas.microsoft.com/office/drawing/2014/main" id="{32570467-C13E-8841-BCF6-FE2844371137}"/>
              </a:ext>
            </a:extLst>
          </p:cNvPr>
          <p:cNvSpPr>
            <a:spLocks noGrp="1"/>
          </p:cNvSpPr>
          <p:nvPr>
            <p:ph idx="1"/>
          </p:nvPr>
        </p:nvSpPr>
        <p:spPr/>
        <p:txBody>
          <a:bodyPr/>
          <a:lstStyle/>
          <a:p>
            <a:r>
              <a:rPr lang="en-US" dirty="0"/>
              <a:t>A good question</a:t>
            </a:r>
          </a:p>
          <a:p>
            <a:pPr lvl="1"/>
            <a:r>
              <a:rPr lang="en-US" dirty="0"/>
              <a:t>Is actionable</a:t>
            </a:r>
          </a:p>
          <a:p>
            <a:pPr lvl="1"/>
            <a:r>
              <a:rPr lang="en-US" dirty="0"/>
              <a:t>Is thought provoking</a:t>
            </a:r>
          </a:p>
          <a:p>
            <a:pPr lvl="1"/>
            <a:r>
              <a:rPr lang="en-US" dirty="0"/>
              <a:t>Is making you think differently</a:t>
            </a:r>
          </a:p>
          <a:p>
            <a:pPr lvl="1"/>
            <a:r>
              <a:rPr lang="en-US" dirty="0"/>
              <a:t>Is leading to new insights</a:t>
            </a:r>
          </a:p>
          <a:p>
            <a:pPr lvl="1"/>
            <a:r>
              <a:rPr lang="en-US" dirty="0"/>
              <a:t>Is leading to new questions</a:t>
            </a:r>
          </a:p>
          <a:p>
            <a:pPr lvl="1"/>
            <a:r>
              <a:rPr lang="en-US" dirty="0"/>
              <a:t>Clarifies a complex problem</a:t>
            </a:r>
          </a:p>
        </p:txBody>
      </p:sp>
    </p:spTree>
    <p:extLst>
      <p:ext uri="{BB962C8B-B14F-4D97-AF65-F5344CB8AC3E}">
        <p14:creationId xmlns:p14="http://schemas.microsoft.com/office/powerpoint/2010/main" val="3884789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E292-B2DB-114D-A34D-F8BE337390EB}"/>
              </a:ext>
            </a:extLst>
          </p:cNvPr>
          <p:cNvSpPr>
            <a:spLocks noGrp="1"/>
          </p:cNvSpPr>
          <p:nvPr>
            <p:ph type="title"/>
          </p:nvPr>
        </p:nvSpPr>
        <p:spPr/>
        <p:txBody>
          <a:bodyPr/>
          <a:lstStyle/>
          <a:p>
            <a:r>
              <a:rPr lang="en-US" dirty="0"/>
              <a:t>Different types of questions</a:t>
            </a:r>
          </a:p>
        </p:txBody>
      </p:sp>
      <p:sp>
        <p:nvSpPr>
          <p:cNvPr id="3" name="Content Placeholder 2">
            <a:extLst>
              <a:ext uri="{FF2B5EF4-FFF2-40B4-BE49-F238E27FC236}">
                <a16:creationId xmlns:a16="http://schemas.microsoft.com/office/drawing/2014/main" id="{93A60E16-1718-C14D-B156-F39CA84D38E3}"/>
              </a:ext>
            </a:extLst>
          </p:cNvPr>
          <p:cNvSpPr>
            <a:spLocks noGrp="1"/>
          </p:cNvSpPr>
          <p:nvPr>
            <p:ph idx="1"/>
          </p:nvPr>
        </p:nvSpPr>
        <p:spPr/>
        <p:txBody>
          <a:bodyPr/>
          <a:lstStyle/>
          <a:p>
            <a:r>
              <a:rPr lang="en-US" dirty="0"/>
              <a:t>Data and visualization can answer different types of questions. </a:t>
            </a:r>
          </a:p>
          <a:p>
            <a:r>
              <a:rPr lang="en-US" dirty="0"/>
              <a:t>One major category of these questions is </a:t>
            </a:r>
            <a:r>
              <a:rPr lang="en-US" dirty="0">
                <a:solidFill>
                  <a:srgbClr val="FF0000"/>
                </a:solidFill>
              </a:rPr>
              <a:t>declarative (the graph gives definitive knowledge and statements to the readers) </a:t>
            </a:r>
            <a:r>
              <a:rPr lang="en-US" dirty="0"/>
              <a:t>vs. </a:t>
            </a:r>
            <a:r>
              <a:rPr lang="en-US" dirty="0">
                <a:solidFill>
                  <a:srgbClr val="FF0000"/>
                </a:solidFill>
              </a:rPr>
              <a:t>exploratory (the graph help readers trying to figure out something)</a:t>
            </a:r>
            <a:r>
              <a:rPr lang="en-US" dirty="0"/>
              <a:t>.</a:t>
            </a:r>
          </a:p>
          <a:p>
            <a:pPr lvl="1"/>
            <a:r>
              <a:rPr lang="en-US" dirty="0"/>
              <a:t>This distinction is strongly connected to the interactivity of the visualization. But even in interactive visualizations, most of the questions should be declarative.</a:t>
            </a:r>
          </a:p>
        </p:txBody>
      </p:sp>
    </p:spTree>
    <p:extLst>
      <p:ext uri="{BB962C8B-B14F-4D97-AF65-F5344CB8AC3E}">
        <p14:creationId xmlns:p14="http://schemas.microsoft.com/office/powerpoint/2010/main" val="1708679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20637</TotalTime>
  <Words>1089</Words>
  <Application>Microsoft Office PowerPoint</Application>
  <PresentationFormat>On-screen Show (4:3)</PresentationFormat>
  <Paragraphs>96</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Clarity</vt:lpstr>
      <vt:lpstr>INFO 250 Information Visualization</vt:lpstr>
      <vt:lpstr>Projects to come</vt:lpstr>
      <vt:lpstr>A workflow of visualization</vt:lpstr>
      <vt:lpstr>Project 2A: The first step towards your final project (I)</vt:lpstr>
      <vt:lpstr>Project 2A: The first step towards your final project (II)</vt:lpstr>
      <vt:lpstr>A technical proposal should be certain and detailed</vt:lpstr>
      <vt:lpstr>Let’s talk about questions.</vt:lpstr>
      <vt:lpstr>What is a good question?</vt:lpstr>
      <vt:lpstr>Different types of questions</vt:lpstr>
      <vt:lpstr>Brainstorming</vt:lpstr>
      <vt:lpstr>Know your audience</vt:lpstr>
      <vt:lpstr>Requirements for your final project (I)</vt:lpstr>
      <vt:lpstr>Requirements for your final project (II)</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250 Information Visualization</dc:title>
  <dc:creator>Chen,Chaomei</dc:creator>
  <cp:lastModifiedBy>Chen,Chaomei</cp:lastModifiedBy>
  <cp:revision>384</cp:revision>
  <cp:lastPrinted>2019-07-15T14:36:16Z</cp:lastPrinted>
  <dcterms:created xsi:type="dcterms:W3CDTF">2015-03-29T18:23:27Z</dcterms:created>
  <dcterms:modified xsi:type="dcterms:W3CDTF">2023-02-13T02:43:18Z</dcterms:modified>
</cp:coreProperties>
</file>