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257" r:id="rId7"/>
    <p:sldId id="325" r:id="rId8"/>
    <p:sldId id="327" r:id="rId9"/>
    <p:sldId id="328" r:id="rId10"/>
    <p:sldId id="329" r:id="rId11"/>
    <p:sldId id="330" r:id="rId12"/>
    <p:sldId id="316" r:id="rId13"/>
    <p:sldId id="317" r:id="rId14"/>
    <p:sldId id="318" r:id="rId15"/>
    <p:sldId id="342" r:id="rId16"/>
    <p:sldId id="343" r:id="rId17"/>
    <p:sldId id="319" r:id="rId18"/>
    <p:sldId id="331" r:id="rId19"/>
    <p:sldId id="332" r:id="rId20"/>
    <p:sldId id="333" r:id="rId21"/>
    <p:sldId id="346" r:id="rId22"/>
    <p:sldId id="334" r:id="rId23"/>
    <p:sldId id="335" r:id="rId24"/>
    <p:sldId id="347" r:id="rId25"/>
    <p:sldId id="345" r:id="rId26"/>
    <p:sldId id="348" r:id="rId27"/>
    <p:sldId id="336" r:id="rId28"/>
    <p:sldId id="337" r:id="rId29"/>
    <p:sldId id="340" r:id="rId30"/>
    <p:sldId id="341" r:id="rId31"/>
    <p:sldId id="344" r:id="rId32"/>
    <p:sldId id="349" r:id="rId33"/>
    <p:sldId id="350" r:id="rId34"/>
    <p:sldId id="351" r:id="rId35"/>
    <p:sldId id="352" r:id="rId36"/>
    <p:sldId id="353" r:id="rId37"/>
    <p:sldId id="338" r:id="rId38"/>
    <p:sldId id="339" r:id="rId39"/>
    <p:sldId id="354" r:id="rId40"/>
    <p:sldId id="355" r:id="rId41"/>
    <p:sldId id="356" r:id="rId42"/>
    <p:sldId id="357" r:id="rId43"/>
    <p:sldId id="359" r:id="rId44"/>
    <p:sldId id="361" r:id="rId45"/>
    <p:sldId id="360" r:id="rId46"/>
    <p:sldId id="358" r:id="rId47"/>
    <p:sldId id="362" r:id="rId48"/>
    <p:sldId id="363" r:id="rId49"/>
    <p:sldId id="32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92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306F-78A6-2D6F-3973-826892CEA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75C6F-A297-6DA2-7FD8-ADDCA3B3E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F7EC-65A7-DA27-0FD4-9B8DB4BE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3FFE-3E00-7B92-831D-FB171A6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2893-7A80-19D8-947A-A63A331A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2297-8463-C7CE-9DE0-6B65C180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84ECE-9327-F599-F120-FEE42F74C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925-7811-8734-B350-DAB67C24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1049-E803-9E48-A3F2-D86628D5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2F43-28CB-6648-BD55-628406B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D5C91-3B9B-5DE1-A4B5-1651D884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2A374-4F16-1309-B471-A299F2A22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68B3-7068-6982-FF28-1488AFC8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2063-1FDF-D0E3-7607-EB1247E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5525-E48C-48F2-02D1-6D2BBC9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CF3C-C699-23A8-EEF9-AF93BC3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6725-F8BF-D040-3360-55B87A1A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2D88-378E-297F-841E-575DB192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BD88-BF4D-7CF9-00CA-37B037E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BCA5-4C1F-B886-35F0-8335031B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DFD9-C5A2-9AD2-4BBD-F09C75A2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6937-573F-F95E-B6C1-87F72241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95AF-B788-6E22-083C-96B29E5E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73A5-3E81-03D8-3C04-200EE643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7578-4CA1-4706-A4BB-C9ED740E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249D-B86B-72B3-29B6-F219A649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1074-72C0-28F0-E810-0E463BC3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16E5E-BA83-4E6E-D744-16FC96B1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C1A7D-8F2C-EBB8-DF52-FFF6187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73DFE-EFB0-E3C3-7075-C8C4E308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95C24-A5D6-B98A-8904-39172415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D24E-E194-C400-ECB4-48F1E8DC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B5A4-C872-A4C1-9C6D-95E4B3A6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31EE5-6EDA-37FC-A975-59C60CC5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C57B-9365-3C5A-6B75-819890B2C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79C20-5959-20AA-F820-6B1059DFF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4C507-77DE-6356-A653-2E0BEA54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E2498-FAB1-C3C1-B65A-174FFFD0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AEE53-A878-7E9D-3495-BA74FA39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728-E2E6-34C8-0059-5E700AA3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1D273-E829-9E2D-518D-CE4283A0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2B19-F5BB-02DA-7BAB-7F9A5C97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5F23-1FC7-785D-3ABF-9CBC82D1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11F41-BF8B-1757-BAEC-2D46FA2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885E-736B-FA90-AE0B-952D984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61AFA-6FF2-563C-AF3C-F14E586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1487-A548-BE22-B249-0646F18B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6B54-4445-067A-5B24-38F5BC34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D5867-A441-6B90-455F-0E28112E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5DD24-6940-F173-E4AE-810873E3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C1C15-1F57-20FF-C1B7-A34CC66C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BA035-4FDE-8BD6-DCB6-33DDBBC1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B211-35E4-8B52-3A6A-AE5C5269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65ED9-C8E0-FE3A-18CC-E92122E37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E3897-888C-E770-53B7-9F63C75A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EAC5A-0386-0310-93DE-8F027F92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4B36-DAF9-60AB-734C-61A538E0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26E-0891-49C3-B82E-A4C04A76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12715-A2A3-ACA7-64CC-11B343EB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FDEC-9128-EC88-B88D-230CE5F8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123A-8C15-DCCE-F2F0-5FC0F76D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C194-BE57-4DE1-8E72-4AD144E8034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7329-B904-11E3-B78D-3FBC0B04C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7CB2-4C7F-14F0-2AB7-B8A00F54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53FE-A0B2-48C0-B599-D2625688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740A-A434-E85F-2769-6CFD43D49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INFO 250 Information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C03E-8E59-216E-85A0-A7C5F0BA7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6B </a:t>
            </a:r>
            <a:r>
              <a:rPr lang="en-US" dirty="0" err="1"/>
              <a:t>ggplot</a:t>
            </a:r>
            <a:r>
              <a:rPr lang="en-US" dirty="0"/>
              <a:t> continued … layers and more examples</a:t>
            </a:r>
          </a:p>
          <a:p>
            <a:r>
              <a:rPr lang="en-US" dirty="0"/>
              <a:t>Volcanos and Earthquakes</a:t>
            </a:r>
          </a:p>
          <a:p>
            <a:r>
              <a:rPr lang="en-US" dirty="0"/>
              <a:t>Load data from xlsx and other formats</a:t>
            </a:r>
          </a:p>
          <a:p>
            <a:r>
              <a:rPr lang="en-US"/>
              <a:t>Map overlays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2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DEB89-4715-37FA-28D6-262204FD4F7C}"/>
              </a:ext>
            </a:extLst>
          </p:cNvPr>
          <p:cNvSpPr txBox="1"/>
          <p:nvPr/>
        </p:nvSpPr>
        <p:spPr>
          <a:xfrm>
            <a:off x="1181100" y="2024866"/>
            <a:ext cx="104249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volcano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primary_volcano_type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longitude,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latitude, population_within_100_km)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head()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6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primary_volcano_type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longitude latitude population_within_100_km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 &lt;chr&gt;            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1 Shield(s)                132.      34.5                  4071152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2 Stratovolcano            -67.6    -23.3                     9092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3 Stratovolcano(es)        -90.9     14.5                  7634778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4 Caldera                   34.6     38.5                  2253483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5 Stratovolcano           -121.      46.2                   393303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6 Stratovolcano(es)        140.      37.6                  5024654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FD7ED-5D63-620F-8801-DD499BF1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4032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 a Subset of the Volcano Data</a:t>
            </a:r>
          </a:p>
        </p:txBody>
      </p:sp>
    </p:spTree>
    <p:extLst>
      <p:ext uri="{BB962C8B-B14F-4D97-AF65-F5344CB8AC3E}">
        <p14:creationId xmlns:p14="http://schemas.microsoft.com/office/powerpoint/2010/main" val="196548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2CE8C-1E6E-EC10-5A32-A93FC3BFC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2" t="53744" r="25060" b="8563"/>
          <a:stretch/>
        </p:blipFill>
        <p:spPr>
          <a:xfrm>
            <a:off x="904873" y="1265455"/>
            <a:ext cx="10538593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05DD1-B66B-082D-5DF9-A789E04E842B}"/>
              </a:ext>
            </a:extLst>
          </p:cNvPr>
          <p:cNvSpPr txBox="1"/>
          <p:nvPr/>
        </p:nvSpPr>
        <p:spPr>
          <a:xfrm>
            <a:off x="744918" y="458570"/>
            <a:ext cx="10858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&gt; volcano100km &lt;- </a:t>
            </a:r>
            <a:r>
              <a:rPr lang="en-US" b="1" dirty="0"/>
              <a:t>volcano %&gt;% select(</a:t>
            </a:r>
            <a:r>
              <a:rPr lang="en-US" b="1" dirty="0" err="1"/>
              <a:t>primary_volcano_type</a:t>
            </a:r>
            <a:r>
              <a:rPr lang="en-US" b="1" dirty="0"/>
              <a:t>, latitude, longitude, population_within_100_km)</a:t>
            </a:r>
          </a:p>
        </p:txBody>
      </p:sp>
    </p:spTree>
    <p:extLst>
      <p:ext uri="{BB962C8B-B14F-4D97-AF65-F5344CB8AC3E}">
        <p14:creationId xmlns:p14="http://schemas.microsoft.com/office/powerpoint/2010/main" val="167367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80A38-A9D3-A129-BE23-E640A2E3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8" t="18140" r="14099" b="53023"/>
          <a:stretch/>
        </p:blipFill>
        <p:spPr>
          <a:xfrm>
            <a:off x="838200" y="2301245"/>
            <a:ext cx="10636308" cy="3663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2A499-FB13-7C9D-2A61-379647151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8" t="49355" r="24739" b="49094"/>
          <a:stretch/>
        </p:blipFill>
        <p:spPr>
          <a:xfrm>
            <a:off x="838200" y="6307505"/>
            <a:ext cx="9333284" cy="223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E7D01-496A-6187-5A93-C7EE29A3E512}"/>
              </a:ext>
            </a:extLst>
          </p:cNvPr>
          <p:cNvSpPr txBox="1"/>
          <p:nvPr/>
        </p:nvSpPr>
        <p:spPr>
          <a:xfrm>
            <a:off x="805416" y="1596287"/>
            <a:ext cx="842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D:\Drexel\Teaching\INFO250\week3\earthquake.xlsx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9ED20C-799B-9FF7-2B83-E7846BD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Earthquakes (xlsx)</a:t>
            </a:r>
          </a:p>
        </p:txBody>
      </p:sp>
    </p:spTree>
    <p:extLst>
      <p:ext uri="{BB962C8B-B14F-4D97-AF65-F5344CB8AC3E}">
        <p14:creationId xmlns:p14="http://schemas.microsoft.com/office/powerpoint/2010/main" val="24038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4870E-454C-B7FB-BDBD-7E2D06FEF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8" t="56538" r="24012" b="7596"/>
          <a:stretch/>
        </p:blipFill>
        <p:spPr>
          <a:xfrm>
            <a:off x="981660" y="653901"/>
            <a:ext cx="10228680" cy="5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B09BD1-5D79-426F-EB97-ECA61AA82B10}"/>
              </a:ext>
            </a:extLst>
          </p:cNvPr>
          <p:cNvSpPr txBox="1"/>
          <p:nvPr/>
        </p:nvSpPr>
        <p:spPr>
          <a:xfrm>
            <a:off x="2935029" y="38107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(earthquake, </a:t>
            </a:r>
            <a:r>
              <a:rPr lang="en-US" dirty="0" err="1"/>
              <a:t>aes</a:t>
            </a:r>
            <a:r>
              <a:rPr lang="en-US" dirty="0"/>
              <a:t>(longitude, latitude))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531F9-B9ED-B5D8-9845-37E91E9D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41" y="885093"/>
            <a:ext cx="6560629" cy="55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D972C-D025-2E55-67C0-50550666254E}"/>
              </a:ext>
            </a:extLst>
          </p:cNvPr>
          <p:cNvSpPr txBox="1"/>
          <p:nvPr/>
        </p:nvSpPr>
        <p:spPr>
          <a:xfrm>
            <a:off x="1085850" y="301853"/>
            <a:ext cx="107632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Sequential, diverging and qualitative color scales from </a:t>
            </a:r>
            <a:r>
              <a:rPr lang="en-US" dirty="0" err="1"/>
              <a:t>ColorBrewer</a:t>
            </a:r>
            <a:endParaRPr lang="en-US" dirty="0"/>
          </a:p>
          <a:p>
            <a:endParaRPr lang="en-US" dirty="0"/>
          </a:p>
          <a:p>
            <a:r>
              <a:rPr lang="en-US" sz="1200" dirty="0"/>
              <a:t>The brewer scales provide sequential, diverging and qualitative color schemes from </a:t>
            </a:r>
            <a:r>
              <a:rPr lang="en-US" sz="1200" dirty="0" err="1"/>
              <a:t>ColorBrewer</a:t>
            </a:r>
            <a:r>
              <a:rPr lang="en-US" sz="1200" dirty="0"/>
              <a:t>. These are particularly well suited to display discrete values on a map. See https://colorbrewer2.org for more information.</a:t>
            </a:r>
          </a:p>
          <a:p>
            <a:r>
              <a:rPr lang="en-US" sz="1200" b="1" dirty="0" err="1">
                <a:solidFill>
                  <a:srgbClr val="0066FF"/>
                </a:solidFill>
              </a:rPr>
              <a:t>scale_color_brewer</a:t>
            </a:r>
            <a:r>
              <a:rPr lang="en-US" sz="1200" dirty="0"/>
              <a:t>(</a:t>
            </a:r>
          </a:p>
          <a:p>
            <a:r>
              <a:rPr lang="en-US" sz="1200" dirty="0"/>
              <a:t>  ...,</a:t>
            </a:r>
          </a:p>
          <a:p>
            <a:r>
              <a:rPr lang="en-US" sz="1200" dirty="0"/>
              <a:t>  type = "seq",</a:t>
            </a:r>
          </a:p>
          <a:p>
            <a:r>
              <a:rPr lang="en-US" sz="1200" dirty="0"/>
              <a:t>  palette = 1,</a:t>
            </a:r>
          </a:p>
          <a:p>
            <a:r>
              <a:rPr lang="en-US" sz="1200" dirty="0"/>
              <a:t>  direction = 1,</a:t>
            </a:r>
          </a:p>
          <a:p>
            <a:r>
              <a:rPr lang="en-US" sz="1200" dirty="0"/>
              <a:t>  aesthetics = "</a:t>
            </a:r>
            <a:r>
              <a:rPr lang="en-US" sz="1200" dirty="0" err="1"/>
              <a:t>colour</a:t>
            </a:r>
            <a:r>
              <a:rPr lang="en-US" sz="1200" dirty="0"/>
              <a:t>"</a:t>
            </a:r>
          </a:p>
          <a:p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b="1" dirty="0" err="1">
                <a:solidFill>
                  <a:srgbClr val="0066FF"/>
                </a:solidFill>
              </a:rPr>
              <a:t>scale_fill_brewer</a:t>
            </a:r>
            <a:r>
              <a:rPr lang="en-US" sz="1200" dirty="0"/>
              <a:t>(</a:t>
            </a:r>
          </a:p>
          <a:p>
            <a:r>
              <a:rPr lang="en-US" sz="1200" dirty="0"/>
              <a:t>  ...,</a:t>
            </a:r>
          </a:p>
          <a:p>
            <a:r>
              <a:rPr lang="en-US" sz="1200" dirty="0"/>
              <a:t>  type = "seq",</a:t>
            </a:r>
          </a:p>
          <a:p>
            <a:r>
              <a:rPr lang="en-US" sz="1200" dirty="0"/>
              <a:t>  palette = 1,</a:t>
            </a:r>
          </a:p>
          <a:p>
            <a:r>
              <a:rPr lang="en-US" sz="1200" dirty="0"/>
              <a:t>  direction = 1,</a:t>
            </a:r>
          </a:p>
          <a:p>
            <a:r>
              <a:rPr lang="en-US" sz="1200" dirty="0"/>
              <a:t>  aesthetics = "fill"</a:t>
            </a:r>
          </a:p>
          <a:p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b="1" dirty="0" err="1">
                <a:solidFill>
                  <a:srgbClr val="0066FF"/>
                </a:solidFill>
              </a:rPr>
              <a:t>scale_colour_distiller</a:t>
            </a:r>
            <a:r>
              <a:rPr lang="en-US" sz="1200" dirty="0"/>
              <a:t>(</a:t>
            </a:r>
          </a:p>
          <a:p>
            <a:r>
              <a:rPr lang="en-US" sz="1200" dirty="0"/>
              <a:t>  ...,</a:t>
            </a:r>
          </a:p>
          <a:p>
            <a:r>
              <a:rPr lang="en-US" sz="1200" dirty="0"/>
              <a:t>  type = "seq",</a:t>
            </a:r>
          </a:p>
          <a:p>
            <a:r>
              <a:rPr lang="en-US" sz="1200" dirty="0"/>
              <a:t>  palette = 1,</a:t>
            </a:r>
          </a:p>
          <a:p>
            <a:r>
              <a:rPr lang="en-US" sz="1200" dirty="0"/>
              <a:t>  direction = -1,</a:t>
            </a:r>
          </a:p>
          <a:p>
            <a:r>
              <a:rPr lang="en-US" sz="1200" dirty="0"/>
              <a:t>  values = NULL,</a:t>
            </a:r>
          </a:p>
          <a:p>
            <a:r>
              <a:rPr lang="en-US" sz="1200" dirty="0"/>
              <a:t>  space = "Lab",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na.value</a:t>
            </a:r>
            <a:r>
              <a:rPr lang="en-US" sz="1200" dirty="0"/>
              <a:t> = "grey50",</a:t>
            </a:r>
          </a:p>
          <a:p>
            <a:r>
              <a:rPr lang="en-US" sz="1200" dirty="0"/>
              <a:t>  guide = "</a:t>
            </a:r>
            <a:r>
              <a:rPr lang="en-US" sz="1200" dirty="0" err="1"/>
              <a:t>colourbar</a:t>
            </a:r>
            <a:r>
              <a:rPr lang="en-US" sz="1200" dirty="0"/>
              <a:t>",</a:t>
            </a:r>
          </a:p>
          <a:p>
            <a:r>
              <a:rPr lang="en-US" sz="1200" dirty="0"/>
              <a:t>  aesthetics = "</a:t>
            </a:r>
            <a:r>
              <a:rPr lang="en-US" sz="1200" dirty="0" err="1"/>
              <a:t>colour</a:t>
            </a:r>
            <a:r>
              <a:rPr lang="en-US" sz="1200" dirty="0"/>
              <a:t>"</a:t>
            </a:r>
          </a:p>
          <a:p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9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4C6B6-DB90-BA1E-58E2-0C43CB150F7E}"/>
              </a:ext>
            </a:extLst>
          </p:cNvPr>
          <p:cNvSpPr txBox="1"/>
          <p:nvPr/>
        </p:nvSpPr>
        <p:spPr>
          <a:xfrm>
            <a:off x="1219199" y="725597"/>
            <a:ext cx="993457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Gradient color scales</a:t>
            </a:r>
          </a:p>
          <a:p>
            <a:endParaRPr lang="en-US" dirty="0"/>
          </a:p>
          <a:p>
            <a:r>
              <a:rPr lang="en-US" dirty="0"/>
              <a:t>⁠scale_*_gradient⁠ creates a two color gradient (low-high), ⁠scale_*_gradient2⁠ creates a diverging color gradient (low-mid-high), ⁠scale_*_</a:t>
            </a:r>
            <a:r>
              <a:rPr lang="en-US" dirty="0" err="1"/>
              <a:t>gradientn</a:t>
            </a:r>
            <a:r>
              <a:rPr lang="en-US" dirty="0"/>
              <a:t>⁠ creates a n-color gradient. </a:t>
            </a:r>
          </a:p>
          <a:p>
            <a:endParaRPr lang="en-US" dirty="0"/>
          </a:p>
          <a:p>
            <a:r>
              <a:rPr lang="en-US" dirty="0"/>
              <a:t># Avoid red-green </a:t>
            </a:r>
            <a:r>
              <a:rPr lang="en-US" dirty="0" err="1"/>
              <a:t>colour</a:t>
            </a:r>
            <a:r>
              <a:rPr lang="en-US" dirty="0"/>
              <a:t> contrasts because ~10% of men have difficulty seeing them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 = z2)) +</a:t>
            </a:r>
          </a:p>
          <a:p>
            <a:r>
              <a:rPr lang="en-US" dirty="0"/>
              <a:t>  </a:t>
            </a:r>
            <a:r>
              <a:rPr lang="en-US" dirty="0" err="1"/>
              <a:t>scale_color_gradient</a:t>
            </a:r>
            <a:r>
              <a:rPr lang="en-US" dirty="0"/>
              <a:t>(low = "white", high = "black")</a:t>
            </a:r>
          </a:p>
          <a:p>
            <a:endParaRPr lang="en-US" dirty="0"/>
          </a:p>
          <a:p>
            <a:r>
              <a:rPr lang="en-US" dirty="0"/>
              <a:t># Use `</a:t>
            </a:r>
            <a:r>
              <a:rPr lang="en-US" dirty="0" err="1"/>
              <a:t>na.value</a:t>
            </a:r>
            <a:r>
              <a:rPr lang="en-US" dirty="0"/>
              <a:t> = NA` to hide missing values but keep the original axis range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df_na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value, y)) +</a:t>
            </a:r>
          </a:p>
          <a:p>
            <a:r>
              <a:rPr lang="en-US" dirty="0"/>
              <a:t>  </a:t>
            </a:r>
            <a:r>
              <a:rPr lang="en-US" dirty="0" err="1"/>
              <a:t>geom_bar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(fill = z1), stat = "identity") +</a:t>
            </a:r>
          </a:p>
          <a:p>
            <a:r>
              <a:rPr lang="en-US" dirty="0"/>
              <a:t>  </a:t>
            </a:r>
            <a:r>
              <a:rPr lang="en-US" dirty="0" err="1"/>
              <a:t>scale_fill_gradient</a:t>
            </a:r>
            <a:r>
              <a:rPr lang="en-US" dirty="0"/>
              <a:t>(low = "yellow", high = "red", </a:t>
            </a:r>
            <a:r>
              <a:rPr lang="en-US" dirty="0" err="1"/>
              <a:t>na.value</a:t>
            </a:r>
            <a:r>
              <a:rPr lang="en-US" dirty="0"/>
              <a:t> = NA)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df_na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y)) +</a:t>
            </a:r>
          </a:p>
          <a:p>
            <a:r>
              <a:rPr lang="en-US" dirty="0"/>
              <a:t> 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 = z1)) +</a:t>
            </a:r>
          </a:p>
          <a:p>
            <a:r>
              <a:rPr lang="en-US" dirty="0"/>
              <a:t>   </a:t>
            </a:r>
            <a:r>
              <a:rPr lang="en-US" dirty="0" err="1"/>
              <a:t>scale_color_gradient</a:t>
            </a:r>
            <a:r>
              <a:rPr lang="en-US" dirty="0"/>
              <a:t>(low = "yellow", high = "red", </a:t>
            </a:r>
            <a:r>
              <a:rPr lang="en-US" dirty="0" err="1"/>
              <a:t>na.value</a:t>
            </a:r>
            <a:r>
              <a:rPr lang="en-US" dirty="0"/>
              <a:t> = NA)</a:t>
            </a:r>
          </a:p>
        </p:txBody>
      </p:sp>
    </p:spTree>
    <p:extLst>
      <p:ext uri="{BB962C8B-B14F-4D97-AF65-F5344CB8AC3E}">
        <p14:creationId xmlns:p14="http://schemas.microsoft.com/office/powerpoint/2010/main" val="420220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03936-954A-2ACA-53F4-CD80F86A3F88}"/>
              </a:ext>
            </a:extLst>
          </p:cNvPr>
          <p:cNvSpPr txBox="1"/>
          <p:nvPr/>
        </p:nvSpPr>
        <p:spPr>
          <a:xfrm>
            <a:off x="2311644" y="199805"/>
            <a:ext cx="807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(earthquake, </a:t>
            </a:r>
            <a:r>
              <a:rPr lang="en-US" dirty="0" err="1"/>
              <a:t>aes</a:t>
            </a:r>
            <a:r>
              <a:rPr lang="en-US" dirty="0"/>
              <a:t>(longitude, latitude, color=mag))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>
                <a:solidFill>
                  <a:srgbClr val="0066FF"/>
                </a:solidFill>
              </a:rPr>
              <a:t>scale_color_gradientn</a:t>
            </a:r>
            <a:r>
              <a:rPr lang="en-US" dirty="0">
                <a:solidFill>
                  <a:srgbClr val="0066FF"/>
                </a:solidFill>
              </a:rPr>
              <a:t>(</a:t>
            </a:r>
            <a:r>
              <a:rPr lang="en-US" dirty="0" err="1">
                <a:solidFill>
                  <a:srgbClr val="0066FF"/>
                </a:solidFill>
              </a:rPr>
              <a:t>colours</a:t>
            </a:r>
            <a:r>
              <a:rPr lang="en-US" dirty="0">
                <a:solidFill>
                  <a:srgbClr val="0066FF"/>
                </a:solidFill>
              </a:rPr>
              <a:t> = rainbow(3))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4A40F-D257-8CC7-4987-E1FA85DE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24" y="1034942"/>
            <a:ext cx="6603159" cy="56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AD6EC-BC40-F2B4-0086-BF50E51F3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09" t="50000" r="30937" b="20000"/>
          <a:stretch/>
        </p:blipFill>
        <p:spPr>
          <a:xfrm>
            <a:off x="2024150" y="1466166"/>
            <a:ext cx="8657168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F71F9-BD8E-A4D3-1F19-6E8715D16076}"/>
              </a:ext>
            </a:extLst>
          </p:cNvPr>
          <p:cNvSpPr txBox="1"/>
          <p:nvPr/>
        </p:nvSpPr>
        <p:spPr>
          <a:xfrm>
            <a:off x="2209800" y="6295341"/>
            <a:ext cx="659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[ reached 'max' / </a:t>
            </a:r>
            <a:r>
              <a:rPr lang="en-US" dirty="0" err="1"/>
              <a:t>getOption</a:t>
            </a:r>
            <a:r>
              <a:rPr lang="en-US" dirty="0"/>
              <a:t>("</a:t>
            </a:r>
            <a:r>
              <a:rPr lang="en-US" dirty="0" err="1"/>
              <a:t>max.print</a:t>
            </a:r>
            <a:r>
              <a:rPr lang="en-US" dirty="0"/>
              <a:t>") -- omitted 99172 rows 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8EAD84-B535-0A64-D5A3-249DF520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Package ‘maps’: </a:t>
            </a:r>
            <a:r>
              <a:rPr lang="en-US" b="1" dirty="0" err="1">
                <a:solidFill>
                  <a:srgbClr val="0066FF"/>
                </a:solidFill>
              </a:rPr>
              <a:t>map_data</a:t>
            </a:r>
            <a:r>
              <a:rPr lang="en-US" b="1" dirty="0">
                <a:solidFill>
                  <a:srgbClr val="0066FF"/>
                </a:solidFill>
              </a:rPr>
              <a:t>(“world”)</a:t>
            </a:r>
          </a:p>
        </p:txBody>
      </p:sp>
    </p:spTree>
    <p:extLst>
      <p:ext uri="{BB962C8B-B14F-4D97-AF65-F5344CB8AC3E}">
        <p14:creationId xmlns:p14="http://schemas.microsoft.com/office/powerpoint/2010/main" val="55083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0157A2-E28B-F6E6-2652-A329379F8E7E}"/>
              </a:ext>
            </a:extLst>
          </p:cNvPr>
          <p:cNvSpPr txBox="1"/>
          <p:nvPr/>
        </p:nvSpPr>
        <p:spPr>
          <a:xfrm>
            <a:off x="1547814" y="962620"/>
            <a:ext cx="947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world &lt;- </a:t>
            </a:r>
            <a:r>
              <a:rPr lang="en-US" dirty="0" err="1"/>
              <a:t>map_data</a:t>
            </a:r>
            <a:r>
              <a:rPr lang="en-US" dirty="0"/>
              <a:t>(“world”)</a:t>
            </a:r>
          </a:p>
          <a:p>
            <a:r>
              <a:rPr lang="en-US" dirty="0" err="1"/>
              <a:t>ggplot</a:t>
            </a:r>
            <a:r>
              <a:rPr lang="en-US" dirty="0"/>
              <a:t>(world) + </a:t>
            </a:r>
            <a:r>
              <a:rPr lang="en-US" dirty="0" err="1"/>
              <a:t>geom_map</a:t>
            </a:r>
            <a:r>
              <a:rPr lang="en-US" dirty="0"/>
              <a:t>(map=world,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map_id</a:t>
            </a:r>
            <a:r>
              <a:rPr lang="en-US" dirty="0"/>
              <a:t>=region), color="gray") +</a:t>
            </a:r>
          </a:p>
          <a:p>
            <a:r>
              <a:rPr lang="en-US" dirty="0"/>
              <a:t> 		</a:t>
            </a:r>
            <a:r>
              <a:rPr lang="en-US" dirty="0" err="1"/>
              <a:t>expand_limits</a:t>
            </a:r>
            <a:r>
              <a:rPr lang="en-US" dirty="0"/>
              <a:t>(x=</a:t>
            </a:r>
            <a:r>
              <a:rPr lang="en-US" dirty="0" err="1"/>
              <a:t>world$long</a:t>
            </a:r>
            <a:r>
              <a:rPr lang="en-US" dirty="0"/>
              <a:t>, y=</a:t>
            </a:r>
            <a:r>
              <a:rPr lang="en-US" dirty="0" err="1"/>
              <a:t>world$lat</a:t>
            </a:r>
            <a:r>
              <a:rPr lang="en-US" dirty="0"/>
              <a:t>) + </a:t>
            </a:r>
            <a:r>
              <a:rPr lang="en-US" dirty="0" err="1"/>
              <a:t>coord_fixed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1E0A3-0755-9AB0-B723-1F8922D11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05" b="17617"/>
          <a:stretch/>
        </p:blipFill>
        <p:spPr>
          <a:xfrm>
            <a:off x="995362" y="1885950"/>
            <a:ext cx="10026652" cy="48907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06A7E08-2C61-6F24-5654-D3EAF772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Base Map: the World Map</a:t>
            </a:r>
          </a:p>
        </p:txBody>
      </p:sp>
    </p:spTree>
    <p:extLst>
      <p:ext uri="{BB962C8B-B14F-4D97-AF65-F5344CB8AC3E}">
        <p14:creationId xmlns:p14="http://schemas.microsoft.com/office/powerpoint/2010/main" val="8247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8A74249-4598-6E6D-8F9B-1BEBBF8E4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000AC-31F8-9478-1101-FF4405037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4" b="15349"/>
          <a:stretch/>
        </p:blipFill>
        <p:spPr>
          <a:xfrm>
            <a:off x="356723" y="1435395"/>
            <a:ext cx="11478553" cy="52418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FC3581-583A-740E-181E-6ED375A3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mychart</a:t>
            </a:r>
            <a:r>
              <a:rPr lang="en-US" sz="3200" dirty="0"/>
              <a:t> + </a:t>
            </a:r>
            <a:r>
              <a:rPr lang="en-US" sz="3200" b="1" dirty="0" err="1">
                <a:solidFill>
                  <a:srgbClr val="C00000"/>
                </a:solidFill>
              </a:rPr>
              <a:t>facet_grid</a:t>
            </a:r>
            <a:r>
              <a:rPr lang="en-US" sz="3200" dirty="0"/>
              <a:t>(</a:t>
            </a:r>
            <a:r>
              <a:rPr lang="en-US" sz="3200" dirty="0" err="1"/>
              <a:t>class~manufacturer</a:t>
            </a:r>
            <a:r>
              <a:rPr lang="en-US" sz="3200" dirty="0"/>
              <a:t>) + </a:t>
            </a:r>
            <a:r>
              <a:rPr lang="en-US" sz="3200" dirty="0" err="1"/>
              <a:t>coord_polar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84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93A0-8CB0-F27E-7CA5-47ED719D5177}"/>
              </a:ext>
            </a:extLst>
          </p:cNvPr>
          <p:cNvSpPr txBox="1"/>
          <p:nvPr/>
        </p:nvSpPr>
        <p:spPr>
          <a:xfrm>
            <a:off x="1047749" y="290810"/>
            <a:ext cx="11144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(world) + </a:t>
            </a:r>
          </a:p>
          <a:p>
            <a:r>
              <a:rPr lang="en-US" dirty="0"/>
              <a:t>	</a:t>
            </a:r>
            <a:r>
              <a:rPr lang="en-US" dirty="0" err="1"/>
              <a:t>geom_map</a:t>
            </a:r>
            <a:r>
              <a:rPr lang="en-US" dirty="0"/>
              <a:t>(map=world,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map_id</a:t>
            </a:r>
            <a:r>
              <a:rPr lang="en-US" dirty="0"/>
              <a:t>=region), color=“white", fill="</a:t>
            </a:r>
            <a:r>
              <a:rPr lang="en-US" dirty="0" err="1"/>
              <a:t>lightgray</a:t>
            </a:r>
            <a:r>
              <a:rPr lang="en-US" dirty="0"/>
              <a:t>", size=0.1) + </a:t>
            </a:r>
          </a:p>
          <a:p>
            <a:r>
              <a:rPr lang="en-US" dirty="0"/>
              <a:t>		</a:t>
            </a:r>
            <a:r>
              <a:rPr lang="en-US" dirty="0" err="1"/>
              <a:t>expand_limits</a:t>
            </a:r>
            <a:r>
              <a:rPr lang="en-US" dirty="0"/>
              <a:t>(x=</a:t>
            </a:r>
            <a:r>
              <a:rPr lang="en-US" dirty="0" err="1"/>
              <a:t>world$long</a:t>
            </a:r>
            <a:r>
              <a:rPr lang="en-US" dirty="0"/>
              <a:t>, y=</a:t>
            </a:r>
            <a:r>
              <a:rPr lang="en-US" dirty="0" err="1"/>
              <a:t>world$lat</a:t>
            </a:r>
            <a:r>
              <a:rPr lang="en-US" dirty="0"/>
              <a:t>) + </a:t>
            </a:r>
          </a:p>
          <a:p>
            <a:r>
              <a:rPr lang="en-US" dirty="0"/>
              <a:t>			</a:t>
            </a:r>
            <a:r>
              <a:rPr lang="en-US" dirty="0" err="1"/>
              <a:t>coord_fixed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C3EF7-2512-7811-F4DA-DC66891B7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7" b="17047"/>
          <a:stretch/>
        </p:blipFill>
        <p:spPr>
          <a:xfrm>
            <a:off x="731043" y="1491139"/>
            <a:ext cx="10729913" cy="52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5F3A56-CEDF-2818-24C0-A87E0AA4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02" y="800654"/>
            <a:ext cx="5176098" cy="2765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6EC6F-5F68-9347-B7B9-8189E98BAB79}"/>
              </a:ext>
            </a:extLst>
          </p:cNvPr>
          <p:cNvSpPr txBox="1"/>
          <p:nvPr/>
        </p:nvSpPr>
        <p:spPr>
          <a:xfrm>
            <a:off x="647701" y="200490"/>
            <a:ext cx="10563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worldmap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(world) + </a:t>
            </a:r>
          </a:p>
          <a:p>
            <a:r>
              <a:rPr lang="en-US" dirty="0"/>
              <a:t>	</a:t>
            </a:r>
            <a:r>
              <a:rPr lang="en-US" dirty="0" err="1"/>
              <a:t>geom_map</a:t>
            </a:r>
            <a:r>
              <a:rPr lang="en-US" dirty="0"/>
              <a:t>(map=world,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map_id</a:t>
            </a:r>
            <a:r>
              <a:rPr lang="en-US" dirty="0"/>
              <a:t>=region), color="white", fill="</a:t>
            </a:r>
            <a:r>
              <a:rPr lang="en-US" dirty="0" err="1"/>
              <a:t>lightgray</a:t>
            </a:r>
            <a:r>
              <a:rPr lang="en-US" dirty="0"/>
              <a:t>", size=0.1) +</a:t>
            </a:r>
          </a:p>
          <a:p>
            <a:r>
              <a:rPr lang="en-US" dirty="0"/>
              <a:t>		</a:t>
            </a:r>
            <a:r>
              <a:rPr lang="en-US" dirty="0" err="1"/>
              <a:t>expand_limits</a:t>
            </a:r>
            <a:r>
              <a:rPr lang="en-US" dirty="0"/>
              <a:t>(x=</a:t>
            </a:r>
            <a:r>
              <a:rPr lang="en-US" dirty="0" err="1"/>
              <a:t>world$long</a:t>
            </a:r>
            <a:r>
              <a:rPr lang="en-US" dirty="0"/>
              <a:t>, y=</a:t>
            </a:r>
            <a:r>
              <a:rPr lang="en-US" dirty="0" err="1"/>
              <a:t>world$lat</a:t>
            </a:r>
            <a:r>
              <a:rPr lang="en-US" dirty="0"/>
              <a:t>) + </a:t>
            </a:r>
          </a:p>
          <a:p>
            <a:r>
              <a:rPr lang="en-US" dirty="0"/>
              <a:t>			</a:t>
            </a:r>
            <a:r>
              <a:rPr lang="en-US" dirty="0" err="1"/>
              <a:t>coord_fixed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B1218-126F-8DCC-25D4-04DA07A6E745}"/>
              </a:ext>
            </a:extLst>
          </p:cNvPr>
          <p:cNvSpPr txBox="1"/>
          <p:nvPr/>
        </p:nvSpPr>
        <p:spPr>
          <a:xfrm>
            <a:off x="419101" y="3416052"/>
            <a:ext cx="10487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worldmap2</a:t>
            </a:r>
            <a:r>
              <a:rPr lang="en-US" dirty="0"/>
              <a:t>&lt;-</a:t>
            </a:r>
            <a:r>
              <a:rPr lang="en-US" dirty="0" err="1"/>
              <a:t>ggplot</a:t>
            </a:r>
            <a:r>
              <a:rPr lang="en-US" dirty="0"/>
              <a:t>(world) + </a:t>
            </a:r>
          </a:p>
          <a:p>
            <a:r>
              <a:rPr lang="en-US" dirty="0"/>
              <a:t>	</a:t>
            </a:r>
            <a:r>
              <a:rPr lang="en-US" dirty="0" err="1"/>
              <a:t>geom_map</a:t>
            </a:r>
            <a:r>
              <a:rPr lang="en-US" dirty="0"/>
              <a:t>(map=world,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map_id</a:t>
            </a:r>
            <a:r>
              <a:rPr lang="en-US" dirty="0"/>
              <a:t>=region), color="</a:t>
            </a:r>
            <a:r>
              <a:rPr lang="en-US" dirty="0" err="1">
                <a:solidFill>
                  <a:srgbClr val="0066FF"/>
                </a:solidFill>
              </a:rPr>
              <a:t>lightgrey</a:t>
            </a:r>
            <a:r>
              <a:rPr lang="en-US" dirty="0"/>
              <a:t>", fill="</a:t>
            </a:r>
            <a:r>
              <a:rPr lang="en-US" dirty="0">
                <a:solidFill>
                  <a:srgbClr val="0066FF"/>
                </a:solidFill>
              </a:rPr>
              <a:t>black</a:t>
            </a:r>
            <a:r>
              <a:rPr lang="en-US" dirty="0"/>
              <a:t>", size=0.1) +</a:t>
            </a:r>
          </a:p>
          <a:p>
            <a:r>
              <a:rPr lang="en-US" dirty="0"/>
              <a:t> 		</a:t>
            </a:r>
            <a:r>
              <a:rPr lang="en-US" dirty="0" err="1"/>
              <a:t>expand_limits</a:t>
            </a:r>
            <a:r>
              <a:rPr lang="en-US" dirty="0"/>
              <a:t>(x=</a:t>
            </a:r>
            <a:r>
              <a:rPr lang="en-US" dirty="0" err="1"/>
              <a:t>world$long</a:t>
            </a:r>
            <a:r>
              <a:rPr lang="en-US" dirty="0"/>
              <a:t>, y=</a:t>
            </a:r>
            <a:r>
              <a:rPr lang="en-US" dirty="0" err="1"/>
              <a:t>world$lat</a:t>
            </a:r>
            <a:r>
              <a:rPr lang="en-US" dirty="0"/>
              <a:t>) +   </a:t>
            </a:r>
          </a:p>
          <a:p>
            <a:r>
              <a:rPr lang="en-US" dirty="0"/>
              <a:t>			</a:t>
            </a:r>
            <a:r>
              <a:rPr lang="en-US" dirty="0" err="1"/>
              <a:t>coord_fixed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BBD2D-B38C-C860-B635-B6442F80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02" y="4016216"/>
            <a:ext cx="5176098" cy="27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B145F-9787-F0DD-DB47-3AE024590AE9}"/>
              </a:ext>
            </a:extLst>
          </p:cNvPr>
          <p:cNvSpPr txBox="1"/>
          <p:nvPr/>
        </p:nvSpPr>
        <p:spPr>
          <a:xfrm>
            <a:off x="854646" y="1175383"/>
            <a:ext cx="10696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worldmap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(world) + </a:t>
            </a:r>
          </a:p>
          <a:p>
            <a:r>
              <a:rPr lang="en-US" dirty="0"/>
              <a:t>	</a:t>
            </a:r>
            <a:r>
              <a:rPr lang="en-US" dirty="0" err="1"/>
              <a:t>geom_map</a:t>
            </a:r>
            <a:r>
              <a:rPr lang="en-US" dirty="0"/>
              <a:t>(map=world, </a:t>
            </a:r>
            <a:r>
              <a:rPr lang="en-US" dirty="0" err="1"/>
              <a:t>aes</a:t>
            </a:r>
            <a:r>
              <a:rPr lang="en-US" dirty="0"/>
              <a:t>(long,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map_id</a:t>
            </a:r>
            <a:r>
              <a:rPr lang="en-US" dirty="0"/>
              <a:t>=region), color="white", fill="</a:t>
            </a:r>
            <a:r>
              <a:rPr lang="en-US" dirty="0" err="1"/>
              <a:t>lightgray</a:t>
            </a:r>
            <a:r>
              <a:rPr lang="en-US" dirty="0"/>
              <a:t>", size=0.1) +</a:t>
            </a:r>
          </a:p>
          <a:p>
            <a:r>
              <a:rPr lang="en-US" dirty="0"/>
              <a:t>		</a:t>
            </a:r>
            <a:r>
              <a:rPr lang="en-US" dirty="0" err="1"/>
              <a:t>expand_limits</a:t>
            </a:r>
            <a:r>
              <a:rPr lang="en-US" dirty="0"/>
              <a:t>(x=</a:t>
            </a:r>
            <a:r>
              <a:rPr lang="en-US" dirty="0" err="1"/>
              <a:t>world$long</a:t>
            </a:r>
            <a:r>
              <a:rPr lang="en-US" dirty="0"/>
              <a:t>, y=</a:t>
            </a:r>
            <a:r>
              <a:rPr lang="en-US" dirty="0" err="1"/>
              <a:t>world$lat</a:t>
            </a:r>
            <a:r>
              <a:rPr lang="en-US" dirty="0"/>
              <a:t>) + </a:t>
            </a:r>
          </a:p>
          <a:p>
            <a:r>
              <a:rPr lang="en-US" dirty="0"/>
              <a:t>			</a:t>
            </a:r>
            <a:r>
              <a:rPr lang="en-US" dirty="0" err="1"/>
              <a:t>coord_fixed</a:t>
            </a:r>
            <a:r>
              <a:rPr lang="en-US" dirty="0"/>
              <a:t>()</a:t>
            </a:r>
          </a:p>
          <a:p>
            <a:r>
              <a:rPr lang="en-US" dirty="0" err="1"/>
              <a:t>worldmap</a:t>
            </a:r>
            <a:r>
              <a:rPr lang="en-US" dirty="0"/>
              <a:t> + </a:t>
            </a:r>
            <a:r>
              <a:rPr lang="en-US" dirty="0" err="1">
                <a:solidFill>
                  <a:srgbClr val="0066FF"/>
                </a:solidFill>
              </a:rPr>
              <a:t>geom_point</a:t>
            </a:r>
            <a:r>
              <a:rPr lang="en-US" dirty="0">
                <a:solidFill>
                  <a:srgbClr val="0066FF"/>
                </a:solidFill>
              </a:rPr>
              <a:t>(data = volcano, </a:t>
            </a:r>
            <a:r>
              <a:rPr lang="en-US" dirty="0" err="1">
                <a:solidFill>
                  <a:srgbClr val="0066FF"/>
                </a:solidFill>
              </a:rPr>
              <a:t>aes</a:t>
            </a:r>
            <a:r>
              <a:rPr lang="en-US" dirty="0">
                <a:solidFill>
                  <a:srgbClr val="0066FF"/>
                </a:solidFill>
              </a:rPr>
              <a:t>(longitude, latitude, color = </a:t>
            </a:r>
            <a:r>
              <a:rPr lang="en-US" dirty="0" err="1">
                <a:solidFill>
                  <a:srgbClr val="0066FF"/>
                </a:solidFill>
              </a:rPr>
              <a:t>primary_volcano_type</a:t>
            </a:r>
            <a:r>
              <a:rPr lang="en-US" dirty="0">
                <a:solidFill>
                  <a:srgbClr val="0066FF"/>
                </a:solidFill>
              </a:rPr>
              <a:t>), alpha = 0.7)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E7596-42BD-54ED-DE1C-04E2D3BB7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92" b="25749"/>
          <a:stretch/>
        </p:blipFill>
        <p:spPr>
          <a:xfrm>
            <a:off x="640779" y="2652711"/>
            <a:ext cx="11091414" cy="39957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3CF7F9-8119-7E37-8A68-8E93A7B1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258"/>
          </a:xfrm>
        </p:spPr>
        <p:txBody>
          <a:bodyPr/>
          <a:lstStyle/>
          <a:p>
            <a:pPr algn="ctr"/>
            <a:r>
              <a:rPr lang="en-US" dirty="0"/>
              <a:t>Where are the </a:t>
            </a:r>
            <a:r>
              <a:rPr lang="en-US" dirty="0" err="1"/>
              <a:t>Vocanos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61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D2301-E2B4-67CD-2019-9275C2F86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8" b="20186"/>
          <a:stretch/>
        </p:blipFill>
        <p:spPr>
          <a:xfrm>
            <a:off x="904874" y="1710214"/>
            <a:ext cx="10513171" cy="503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5D47A-0ECE-9E71-77FD-C37580BC73ED}"/>
              </a:ext>
            </a:extLst>
          </p:cNvPr>
          <p:cNvSpPr txBox="1"/>
          <p:nvPr/>
        </p:nvSpPr>
        <p:spPr>
          <a:xfrm>
            <a:off x="773955" y="1233011"/>
            <a:ext cx="77699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worldmap</a:t>
            </a:r>
            <a:r>
              <a:rPr lang="en-US" dirty="0"/>
              <a:t> + </a:t>
            </a:r>
          </a:p>
          <a:p>
            <a:r>
              <a:rPr lang="en-US" sz="1600" dirty="0" err="1"/>
              <a:t>geom_point</a:t>
            </a:r>
            <a:r>
              <a:rPr lang="en-US" sz="1600" dirty="0"/>
              <a:t>(  data = volcano100km, </a:t>
            </a:r>
          </a:p>
          <a:p>
            <a:r>
              <a:rPr lang="en-US" sz="1600" dirty="0" err="1"/>
              <a:t>aes</a:t>
            </a:r>
            <a:r>
              <a:rPr lang="en-US" sz="1600" dirty="0"/>
              <a:t>(longitude, latitude, color = </a:t>
            </a:r>
            <a:r>
              <a:rPr lang="en-US" sz="1600" dirty="0" err="1"/>
              <a:t>primary_volcano_type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66FF"/>
                </a:solidFill>
              </a:rPr>
              <a:t>size=population_within_100_km</a:t>
            </a:r>
            <a:r>
              <a:rPr lang="en-US" sz="1600" dirty="0"/>
              <a:t>), alpha = 0.7)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885861-4C29-5DF5-4CDB-4B5A3F2D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Size = population_within_100_km</a:t>
            </a:r>
          </a:p>
        </p:txBody>
      </p:sp>
    </p:spTree>
    <p:extLst>
      <p:ext uri="{BB962C8B-B14F-4D97-AF65-F5344CB8AC3E}">
        <p14:creationId xmlns:p14="http://schemas.microsoft.com/office/powerpoint/2010/main" val="4500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A9563A-9116-76CF-EF05-0A194E951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3" b="11983"/>
          <a:stretch/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98D44-2141-D52B-FF31-E388A3293D50}"/>
              </a:ext>
            </a:extLst>
          </p:cNvPr>
          <p:cNvSpPr txBox="1"/>
          <p:nvPr/>
        </p:nvSpPr>
        <p:spPr>
          <a:xfrm>
            <a:off x="1021605" y="890111"/>
            <a:ext cx="98654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worldmap</a:t>
            </a:r>
            <a:r>
              <a:rPr lang="en-US" dirty="0">
                <a:solidFill>
                  <a:srgbClr val="0066FF"/>
                </a:solidFill>
              </a:rPr>
              <a:t>2</a:t>
            </a:r>
            <a:r>
              <a:rPr lang="en-US" dirty="0"/>
              <a:t> + </a:t>
            </a:r>
          </a:p>
          <a:p>
            <a:r>
              <a:rPr lang="en-US" sz="1600" dirty="0" err="1"/>
              <a:t>geom_point</a:t>
            </a:r>
            <a:r>
              <a:rPr lang="en-US" sz="1600" dirty="0"/>
              <a:t>(  data = volcano100km, </a:t>
            </a:r>
          </a:p>
          <a:p>
            <a:r>
              <a:rPr lang="en-US" sz="1600" dirty="0" err="1"/>
              <a:t>aes</a:t>
            </a:r>
            <a:r>
              <a:rPr lang="en-US" sz="1600" dirty="0"/>
              <a:t>(longitude, latitude, color = </a:t>
            </a:r>
            <a:r>
              <a:rPr lang="en-US" sz="1600" dirty="0" err="1"/>
              <a:t>primary_volcano_type</a:t>
            </a:r>
            <a:r>
              <a:rPr lang="en-US" sz="1600" dirty="0"/>
              <a:t>, size=population_within_100_km), alpha = 0.7)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C473AC-0C24-4BB6-A3D9-92933E4425F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731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Size = population_within_100_km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5D47A-0ECE-9E71-77FD-C37580BC73ED}"/>
              </a:ext>
            </a:extLst>
          </p:cNvPr>
          <p:cNvSpPr txBox="1"/>
          <p:nvPr/>
        </p:nvSpPr>
        <p:spPr>
          <a:xfrm>
            <a:off x="773955" y="1233011"/>
            <a:ext cx="7769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worldmap2 + </a:t>
            </a:r>
            <a:r>
              <a:rPr lang="en-US" dirty="0" err="1"/>
              <a:t>geom_point</a:t>
            </a:r>
            <a:r>
              <a:rPr lang="en-US" dirty="0"/>
              <a:t>(data=volcano, </a:t>
            </a:r>
            <a:r>
              <a:rPr lang="en-US" dirty="0" err="1"/>
              <a:t>aes</a:t>
            </a:r>
            <a:r>
              <a:rPr lang="en-US" dirty="0"/>
              <a:t>(longitude, latitude, color=population_within_100_km,size=population_within_100_km,alpha=0.01)) + </a:t>
            </a:r>
            <a:r>
              <a:rPr lang="en-US" dirty="0" err="1"/>
              <a:t>scale_color_gradient</a:t>
            </a:r>
            <a:r>
              <a:rPr lang="en-US" dirty="0"/>
              <a:t>(low="cyan", high = "red")</a:t>
            </a: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885861-4C29-5DF5-4CDB-4B5A3F2D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Size = population_within_100_km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73D0F6-96F1-8031-8C46-5D4561006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6" b="10228"/>
          <a:stretch/>
        </p:blipFill>
        <p:spPr>
          <a:xfrm>
            <a:off x="838200" y="2351126"/>
            <a:ext cx="10220325" cy="42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06B75-0329-6B1B-9F1A-CE2513E92C68}"/>
              </a:ext>
            </a:extLst>
          </p:cNvPr>
          <p:cNvSpPr txBox="1"/>
          <p:nvPr/>
        </p:nvSpPr>
        <p:spPr>
          <a:xfrm>
            <a:off x="314324" y="451961"/>
            <a:ext cx="11077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worldmap2 + </a:t>
            </a:r>
            <a:r>
              <a:rPr lang="en-US" dirty="0" err="1"/>
              <a:t>geom_point</a:t>
            </a:r>
            <a:r>
              <a:rPr lang="en-US" dirty="0"/>
              <a:t>(  data = volcano100km, </a:t>
            </a:r>
            <a:r>
              <a:rPr lang="en-US" dirty="0" err="1"/>
              <a:t>aes</a:t>
            </a:r>
            <a:r>
              <a:rPr lang="en-US" dirty="0"/>
              <a:t>(longitude, latitude, color = </a:t>
            </a:r>
            <a:r>
              <a:rPr lang="en-US" dirty="0" err="1"/>
              <a:t>primary_volcano_type</a:t>
            </a:r>
            <a:r>
              <a:rPr lang="en-US" dirty="0"/>
              <a:t>, size=population_within_100_km), alpha = 0.7) + </a:t>
            </a:r>
            <a:r>
              <a:rPr lang="en-US" b="1" dirty="0" err="1">
                <a:solidFill>
                  <a:srgbClr val="0066FF"/>
                </a:solidFill>
              </a:rPr>
              <a:t>facet_wrap</a:t>
            </a:r>
            <a:r>
              <a:rPr lang="en-US" b="1" dirty="0">
                <a:solidFill>
                  <a:srgbClr val="0066FF"/>
                </a:solidFill>
              </a:rPr>
              <a:t>(~</a:t>
            </a:r>
            <a:r>
              <a:rPr lang="en-US" b="1" dirty="0" err="1">
                <a:solidFill>
                  <a:srgbClr val="0066FF"/>
                </a:solidFill>
              </a:rPr>
              <a:t>primary_volcano_type</a:t>
            </a:r>
            <a:r>
              <a:rPr lang="en-US" b="1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F2CE3-694C-28F2-68A0-8FF905ED6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7" b="9936"/>
          <a:stretch/>
        </p:blipFill>
        <p:spPr>
          <a:xfrm>
            <a:off x="0" y="1285875"/>
            <a:ext cx="121920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8F13B0-0B24-64DC-A2EB-110A4A2B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b="18473"/>
          <a:stretch/>
        </p:blipFill>
        <p:spPr>
          <a:xfrm>
            <a:off x="1221581" y="2228553"/>
            <a:ext cx="9748837" cy="45169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9B1E3E-1DA7-9EAF-1CBF-BC0CDBB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Earthquakes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10E39-BE44-EF28-15CC-312BE0EE7649}"/>
              </a:ext>
            </a:extLst>
          </p:cNvPr>
          <p:cNvSpPr txBox="1"/>
          <p:nvPr/>
        </p:nvSpPr>
        <p:spPr>
          <a:xfrm>
            <a:off x="2409824" y="1028224"/>
            <a:ext cx="8143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worldmap</a:t>
            </a:r>
            <a:r>
              <a:rPr lang="en-US" dirty="0"/>
              <a:t> + </a:t>
            </a:r>
          </a:p>
          <a:p>
            <a:r>
              <a:rPr lang="en-US" dirty="0"/>
              <a:t>	</a:t>
            </a:r>
            <a:r>
              <a:rPr lang="en-US" dirty="0" err="1"/>
              <a:t>geom_point</a:t>
            </a:r>
            <a:r>
              <a:rPr lang="en-US" dirty="0"/>
              <a:t>(  data = earthquake, </a:t>
            </a:r>
          </a:p>
          <a:p>
            <a:r>
              <a:rPr lang="en-US" dirty="0"/>
              <a:t>		</a:t>
            </a:r>
            <a:r>
              <a:rPr lang="en-US" dirty="0" err="1"/>
              <a:t>aes</a:t>
            </a:r>
            <a:r>
              <a:rPr lang="en-US" dirty="0"/>
              <a:t>(longitude, latitude, color = mag, size=mag), </a:t>
            </a:r>
          </a:p>
          <a:p>
            <a:r>
              <a:rPr lang="en-US" dirty="0"/>
              <a:t>		alpha = 0.7 ) </a:t>
            </a:r>
          </a:p>
        </p:txBody>
      </p:sp>
    </p:spTree>
    <p:extLst>
      <p:ext uri="{BB962C8B-B14F-4D97-AF65-F5344CB8AC3E}">
        <p14:creationId xmlns:p14="http://schemas.microsoft.com/office/powerpoint/2010/main" val="188896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B1E3E-1DA7-9EAF-1CBF-BC0CDBB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Earthquakes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10E39-BE44-EF28-15CC-312BE0EE7649}"/>
              </a:ext>
            </a:extLst>
          </p:cNvPr>
          <p:cNvSpPr txBox="1"/>
          <p:nvPr/>
        </p:nvSpPr>
        <p:spPr>
          <a:xfrm>
            <a:off x="1133476" y="1028224"/>
            <a:ext cx="9420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worldmap</a:t>
            </a:r>
            <a:r>
              <a:rPr lang="en-US" dirty="0"/>
              <a:t> + </a:t>
            </a:r>
            <a:r>
              <a:rPr lang="en-US" dirty="0" err="1"/>
              <a:t>geom_point</a:t>
            </a:r>
            <a:r>
              <a:rPr lang="en-US" dirty="0"/>
              <a:t>(data=earthquake, </a:t>
            </a:r>
            <a:r>
              <a:rPr lang="en-US" dirty="0" err="1"/>
              <a:t>aes</a:t>
            </a:r>
            <a:r>
              <a:rPr lang="en-US" dirty="0"/>
              <a:t>(longitude, latitude, color=mag, size=mag))+</a:t>
            </a:r>
            <a:r>
              <a:rPr lang="en-US" dirty="0" err="1"/>
              <a:t>scale_color_gradientn</a:t>
            </a:r>
            <a:r>
              <a:rPr lang="en-US" dirty="0"/>
              <a:t>(colors = rainbow(3))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49D03-9710-A79A-1384-1B6D26C8A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83" b="11945"/>
          <a:stretch/>
        </p:blipFill>
        <p:spPr>
          <a:xfrm>
            <a:off x="565420" y="1676401"/>
            <a:ext cx="11251660" cy="5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2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B1E3E-1DA7-9EAF-1CBF-BC0CDBB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Earthquakes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10E39-BE44-EF28-15CC-312BE0EE7649}"/>
              </a:ext>
            </a:extLst>
          </p:cNvPr>
          <p:cNvSpPr txBox="1"/>
          <p:nvPr/>
        </p:nvSpPr>
        <p:spPr>
          <a:xfrm>
            <a:off x="2219326" y="944185"/>
            <a:ext cx="7848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worldmap</a:t>
            </a:r>
            <a:r>
              <a:rPr lang="en-US" dirty="0"/>
              <a:t> + </a:t>
            </a:r>
            <a:r>
              <a:rPr lang="en-US" dirty="0" err="1"/>
              <a:t>geom_point</a:t>
            </a:r>
            <a:r>
              <a:rPr lang="en-US" dirty="0"/>
              <a:t>(data=earthquake, </a:t>
            </a:r>
            <a:r>
              <a:rPr lang="en-US" dirty="0" err="1"/>
              <a:t>aes</a:t>
            </a:r>
            <a:r>
              <a:rPr lang="en-US" dirty="0"/>
              <a:t>(longitude, latitude, color=mag, size=mag)) + </a:t>
            </a:r>
            <a:r>
              <a:rPr lang="en-US" dirty="0" err="1"/>
              <a:t>scale_color_gradient</a:t>
            </a:r>
            <a:r>
              <a:rPr lang="en-US" dirty="0"/>
              <a:t>(</a:t>
            </a:r>
            <a:r>
              <a:rPr lang="en-US" dirty="0">
                <a:solidFill>
                  <a:srgbClr val="0066FF"/>
                </a:solidFill>
              </a:rPr>
              <a:t>high = "#ffff00", low = "#ff0000"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EAEBA-1251-BC7D-548C-D718B540C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8" b="7305"/>
          <a:stretch/>
        </p:blipFill>
        <p:spPr>
          <a:xfrm>
            <a:off x="1133476" y="1706026"/>
            <a:ext cx="10420350" cy="47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8E0E1CB-6BF3-C0CC-0B50-D94BCD29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38ADA-F8FC-D1A5-D914-A4C6F67B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" y="2102383"/>
            <a:ext cx="5975498" cy="39463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618D902-0C96-B463-E4D6-ADDEE7AF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mychart</a:t>
            </a:r>
            <a:r>
              <a:rPr lang="en-US" dirty="0"/>
              <a:t> + </a:t>
            </a:r>
            <a:r>
              <a:rPr lang="en-US" dirty="0" err="1"/>
              <a:t>geom_smooth</a:t>
            </a:r>
            <a:r>
              <a:rPr lang="en-US" dirty="0"/>
              <a:t>()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05DB23D-A582-B894-E74D-F07AFEBC29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8FFFB-20F1-E376-446A-8C67BDD0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102384"/>
            <a:ext cx="5975496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B1E3E-1DA7-9EAF-1CBF-BC0CDBB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46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Earthquakes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10E39-BE44-EF28-15CC-312BE0EE7649}"/>
              </a:ext>
            </a:extLst>
          </p:cNvPr>
          <p:cNvSpPr txBox="1"/>
          <p:nvPr/>
        </p:nvSpPr>
        <p:spPr>
          <a:xfrm>
            <a:off x="1466850" y="596901"/>
            <a:ext cx="1034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worldmap2 + </a:t>
            </a:r>
            <a:r>
              <a:rPr lang="en-US" dirty="0" err="1"/>
              <a:t>geom_point</a:t>
            </a:r>
            <a:r>
              <a:rPr lang="en-US" dirty="0"/>
              <a:t>(data=earthquake, </a:t>
            </a:r>
            <a:r>
              <a:rPr lang="en-US" dirty="0" err="1"/>
              <a:t>aes</a:t>
            </a:r>
            <a:r>
              <a:rPr lang="en-US" dirty="0"/>
              <a:t>(longitude, latitude, color=mag, size=mag)) + </a:t>
            </a:r>
            <a:r>
              <a:rPr lang="en-US" dirty="0" err="1"/>
              <a:t>scale_color_gradient</a:t>
            </a:r>
            <a:r>
              <a:rPr lang="en-US" dirty="0"/>
              <a:t>(high = "#ffff00", low = "#aa0000")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707D3-3CDF-7311-9238-5A5FAFF5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4" b="6524"/>
          <a:stretch/>
        </p:blipFill>
        <p:spPr>
          <a:xfrm>
            <a:off x="838200" y="1713152"/>
            <a:ext cx="10629899" cy="49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07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B1E3E-1DA7-9EAF-1CBF-BC0CDBB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46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Earthquakes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10E39-BE44-EF28-15CC-312BE0EE7649}"/>
              </a:ext>
            </a:extLst>
          </p:cNvPr>
          <p:cNvSpPr txBox="1"/>
          <p:nvPr/>
        </p:nvSpPr>
        <p:spPr>
          <a:xfrm>
            <a:off x="838200" y="622777"/>
            <a:ext cx="1034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worldmap2 + </a:t>
            </a:r>
            <a:r>
              <a:rPr lang="en-US" dirty="0" err="1"/>
              <a:t>geom_point</a:t>
            </a:r>
            <a:r>
              <a:rPr lang="en-US" dirty="0"/>
              <a:t>(data=earthquake, </a:t>
            </a:r>
            <a:r>
              <a:rPr lang="en-US" dirty="0" err="1"/>
              <a:t>aes</a:t>
            </a:r>
            <a:r>
              <a:rPr lang="en-US" dirty="0"/>
              <a:t>(longitude, latitude, color=</a:t>
            </a:r>
            <a:r>
              <a:rPr lang="en-US" dirty="0" err="1"/>
              <a:t>mag,size</a:t>
            </a:r>
            <a:r>
              <a:rPr lang="en-US" dirty="0"/>
              <a:t>=2*</a:t>
            </a:r>
            <a:r>
              <a:rPr lang="en-US" dirty="0" err="1"/>
              <a:t>mag,alpha</a:t>
            </a:r>
            <a:r>
              <a:rPr lang="en-US" dirty="0"/>
              <a:t>=0.15)) + </a:t>
            </a:r>
            <a:r>
              <a:rPr lang="en-US" dirty="0" err="1"/>
              <a:t>scale_color_gradient</a:t>
            </a:r>
            <a:r>
              <a:rPr lang="en-US" dirty="0"/>
              <a:t>(low="cyan", high = "red")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373A8-8512-E37B-F459-330D72CB4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4" b="6524"/>
          <a:stretch/>
        </p:blipFill>
        <p:spPr>
          <a:xfrm>
            <a:off x="252412" y="1294984"/>
            <a:ext cx="11687175" cy="54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94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AE2F-2F65-E1EA-3EDE-D9114BAD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pPr algn="ctr"/>
            <a:r>
              <a:rPr lang="en-US" dirty="0"/>
              <a:t>Strong Earthquakes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5A12D-FBDD-F4BE-25D4-A153BA246363}"/>
              </a:ext>
            </a:extLst>
          </p:cNvPr>
          <p:cNvSpPr txBox="1"/>
          <p:nvPr/>
        </p:nvSpPr>
        <p:spPr>
          <a:xfrm>
            <a:off x="1457325" y="1114426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worldmap2 + </a:t>
            </a:r>
            <a:r>
              <a:rPr lang="en-US" dirty="0" err="1"/>
              <a:t>geom_point</a:t>
            </a:r>
            <a:r>
              <a:rPr lang="en-US" dirty="0"/>
              <a:t>(data=</a:t>
            </a:r>
            <a:r>
              <a:rPr lang="en-US" dirty="0">
                <a:solidFill>
                  <a:srgbClr val="0066FF"/>
                </a:solidFill>
              </a:rPr>
              <a:t>earthquake%&gt;%filter(mag&gt;=8)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(longitude, latitude, color=</a:t>
            </a:r>
            <a:r>
              <a:rPr lang="en-US" dirty="0" err="1"/>
              <a:t>mag,size</a:t>
            </a:r>
            <a:r>
              <a:rPr lang="en-US" dirty="0"/>
              <a:t>=2*</a:t>
            </a:r>
            <a:r>
              <a:rPr lang="en-US" dirty="0" err="1"/>
              <a:t>mag,alpha</a:t>
            </a:r>
            <a:r>
              <a:rPr lang="en-US" dirty="0"/>
              <a:t>=0.95)) + </a:t>
            </a:r>
            <a:r>
              <a:rPr lang="en-US" dirty="0" err="1"/>
              <a:t>scale_color_gradient</a:t>
            </a:r>
            <a:r>
              <a:rPr lang="en-US" dirty="0"/>
              <a:t>(low="cyan", high = "red")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C54B-1899-7B55-650C-9C7E14FBF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7" b="21755"/>
          <a:stretch/>
        </p:blipFill>
        <p:spPr>
          <a:xfrm>
            <a:off x="971256" y="1863726"/>
            <a:ext cx="10382544" cy="47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872A7-B5D5-19FD-99B7-AD1658CC95B3}"/>
              </a:ext>
            </a:extLst>
          </p:cNvPr>
          <p:cNvSpPr txBox="1"/>
          <p:nvPr/>
        </p:nvSpPr>
        <p:spPr>
          <a:xfrm>
            <a:off x="1066800" y="15905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earthquake$Date</a:t>
            </a:r>
            <a:r>
              <a:rPr lang="en-US" dirty="0"/>
              <a:t> %&gt;% head()</a:t>
            </a:r>
          </a:p>
          <a:p>
            <a:r>
              <a:rPr lang="en-US" dirty="0"/>
              <a:t>[1] "2014-03-17 UTC" "2014-03-16 UTC"</a:t>
            </a:r>
          </a:p>
          <a:p>
            <a:r>
              <a:rPr lang="en-US" dirty="0"/>
              <a:t>[3] "2014-03-15 UTC" "2014-03-15 UTC"</a:t>
            </a:r>
          </a:p>
          <a:p>
            <a:r>
              <a:rPr lang="en-US" dirty="0"/>
              <a:t>[5] "2014-03-13 UTC" "2014-03-11 UTC"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A7A4C-A6A4-008A-301D-DF3947A5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facet_wrap</a:t>
            </a:r>
            <a:r>
              <a:rPr lang="en-US" dirty="0"/>
              <a:t>(~Year)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0E769-50E1-CEA5-FBA1-0E52645E88FB}"/>
              </a:ext>
            </a:extLst>
          </p:cNvPr>
          <p:cNvSpPr txBox="1"/>
          <p:nvPr/>
        </p:nvSpPr>
        <p:spPr>
          <a:xfrm>
            <a:off x="1066800" y="305644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format(</a:t>
            </a:r>
            <a:r>
              <a:rPr lang="en-US" dirty="0" err="1"/>
              <a:t>earthquake$Date</a:t>
            </a:r>
            <a:r>
              <a:rPr lang="en-US" dirty="0"/>
              <a:t>, "%Y") %&gt;% head()</a:t>
            </a:r>
          </a:p>
          <a:p>
            <a:r>
              <a:rPr lang="en-US" dirty="0"/>
              <a:t>[1] "2014" "2014" "2014" "2014" "2014"</a:t>
            </a:r>
          </a:p>
          <a:p>
            <a:r>
              <a:rPr lang="en-US" dirty="0"/>
              <a:t>[6] "2014“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earthquake$Year</a:t>
            </a:r>
            <a:r>
              <a:rPr lang="en-US" dirty="0"/>
              <a:t> &lt;- format(</a:t>
            </a:r>
            <a:r>
              <a:rPr lang="en-US" dirty="0" err="1"/>
              <a:t>earthquake$Date</a:t>
            </a:r>
            <a:r>
              <a:rPr lang="en-US" dirty="0"/>
              <a:t>, "%Y")</a:t>
            </a:r>
          </a:p>
          <a:p>
            <a:r>
              <a:rPr lang="en-US" dirty="0"/>
              <a:t>&gt; </a:t>
            </a:r>
            <a:r>
              <a:rPr lang="en-US" dirty="0" err="1"/>
              <a:t>colnames</a:t>
            </a:r>
            <a:r>
              <a:rPr lang="en-US" dirty="0"/>
              <a:t>(earthquake)</a:t>
            </a:r>
          </a:p>
        </p:txBody>
      </p:sp>
    </p:spTree>
    <p:extLst>
      <p:ext uri="{BB962C8B-B14F-4D97-AF65-F5344CB8AC3E}">
        <p14:creationId xmlns:p14="http://schemas.microsoft.com/office/powerpoint/2010/main" val="143636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0E6BF-B291-8B7D-1692-CCBD5A11732A}"/>
              </a:ext>
            </a:extLst>
          </p:cNvPr>
          <p:cNvSpPr txBox="1"/>
          <p:nvPr/>
        </p:nvSpPr>
        <p:spPr>
          <a:xfrm>
            <a:off x="1221581" y="214610"/>
            <a:ext cx="100345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Filter</a:t>
            </a:r>
            <a:r>
              <a:rPr lang="en-US" sz="1800" b="1" dirty="0"/>
              <a:t> </a:t>
            </a:r>
          </a:p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geom_point</a:t>
            </a:r>
            <a:r>
              <a:rPr lang="en-US" dirty="0"/>
              <a:t>(data=earthquake, </a:t>
            </a:r>
            <a:r>
              <a:rPr lang="en-US" dirty="0" err="1"/>
              <a:t>aes</a:t>
            </a:r>
            <a:r>
              <a:rPr lang="en-US" dirty="0"/>
              <a:t>(Year, mag, color=mag, size=mag)) + </a:t>
            </a:r>
            <a:r>
              <a:rPr lang="en-US" dirty="0" err="1"/>
              <a:t>scale_color_gradient</a:t>
            </a:r>
            <a:r>
              <a:rPr lang="en-US" dirty="0"/>
              <a:t>(high = "red", low = "cyan")+ </a:t>
            </a:r>
            <a:r>
              <a:rPr lang="en-US" dirty="0" err="1"/>
              <a:t>facet_wrap</a:t>
            </a:r>
            <a:r>
              <a:rPr lang="en-US" dirty="0"/>
              <a:t>(~Year)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BFC92-E238-13A2-0C1F-B744F949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34907"/>
            <a:ext cx="10668000" cy="55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0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34CCF-661B-05E4-6485-ABCDEDE09C3A}"/>
              </a:ext>
            </a:extLst>
          </p:cNvPr>
          <p:cNvSpPr txBox="1"/>
          <p:nvPr/>
        </p:nvSpPr>
        <p:spPr>
          <a:xfrm>
            <a:off x="1295400" y="161836"/>
            <a:ext cx="9972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Filter</a:t>
            </a:r>
            <a:r>
              <a:rPr lang="en-US" sz="1800" b="1" dirty="0"/>
              <a:t> </a:t>
            </a:r>
          </a:p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geom_point</a:t>
            </a:r>
            <a:r>
              <a:rPr lang="en-US" dirty="0"/>
              <a:t>(data=earthquake%&gt;%filter(</a:t>
            </a:r>
            <a:r>
              <a:rPr lang="en-US" b="1" dirty="0">
                <a:solidFill>
                  <a:srgbClr val="0066FF"/>
                </a:solidFill>
              </a:rPr>
              <a:t>mag&gt;=8</a:t>
            </a:r>
            <a:r>
              <a:rPr lang="en-US" dirty="0"/>
              <a:t>), </a:t>
            </a:r>
            <a:r>
              <a:rPr lang="en-US" dirty="0" err="1"/>
              <a:t>aes</a:t>
            </a:r>
            <a:r>
              <a:rPr lang="en-US" dirty="0"/>
              <a:t>(Year, mag, color=mag, size=mag)) + </a:t>
            </a:r>
            <a:r>
              <a:rPr lang="en-US" dirty="0" err="1"/>
              <a:t>scale_color_gradient</a:t>
            </a:r>
            <a:r>
              <a:rPr lang="en-US" dirty="0"/>
              <a:t>(high = "red", low = "cyan")+ </a:t>
            </a:r>
            <a:r>
              <a:rPr lang="en-US" dirty="0" err="1"/>
              <a:t>facet_wrap</a:t>
            </a:r>
            <a:r>
              <a:rPr lang="en-US" dirty="0"/>
              <a:t>(~Year)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B9A9E-6185-47CF-80FD-D48890F5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1177499"/>
            <a:ext cx="11001375" cy="56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31736-8E69-A9D0-7112-55ACB90E3113}"/>
              </a:ext>
            </a:extLst>
          </p:cNvPr>
          <p:cNvSpPr txBox="1"/>
          <p:nvPr/>
        </p:nvSpPr>
        <p:spPr>
          <a:xfrm>
            <a:off x="1220808" y="228511"/>
            <a:ext cx="103917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Filter</a:t>
            </a:r>
            <a:endParaRPr lang="en-US" b="1" dirty="0"/>
          </a:p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geom_point</a:t>
            </a:r>
            <a:r>
              <a:rPr lang="en-US" dirty="0"/>
              <a:t>(data=earthquake%&gt;%filter(mag&gt;=8, </a:t>
            </a:r>
            <a:r>
              <a:rPr lang="en-US" b="1" dirty="0">
                <a:solidFill>
                  <a:srgbClr val="0066FF"/>
                </a:solidFill>
              </a:rPr>
              <a:t>Year&gt;=1950, Year&lt;=1970</a:t>
            </a:r>
            <a:r>
              <a:rPr lang="en-US" dirty="0"/>
              <a:t>), </a:t>
            </a:r>
            <a:r>
              <a:rPr lang="en-US" dirty="0" err="1"/>
              <a:t>aes</a:t>
            </a:r>
            <a:r>
              <a:rPr lang="en-US" dirty="0"/>
              <a:t>(Year, mag, color=mag, size=mag)) + </a:t>
            </a:r>
            <a:r>
              <a:rPr lang="en-US" dirty="0" err="1"/>
              <a:t>scale_color_gradient</a:t>
            </a:r>
            <a:r>
              <a:rPr lang="en-US" dirty="0"/>
              <a:t>(high = "red", low = "cyan")+ </a:t>
            </a:r>
            <a:r>
              <a:rPr lang="en-US" dirty="0" err="1"/>
              <a:t>facet_wrap</a:t>
            </a:r>
            <a:r>
              <a:rPr lang="en-US" dirty="0"/>
              <a:t>(~Year)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BF20B-BA80-6B8F-99F3-844C2B58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44" y="1339836"/>
            <a:ext cx="10217105" cy="5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BB6E-3147-1E3E-7240-489A8CB4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2E5FD-E4CF-FA85-6CAB-6301928B7C68}"/>
              </a:ext>
            </a:extLst>
          </p:cNvPr>
          <p:cNvSpPr txBox="1"/>
          <p:nvPr/>
        </p:nvSpPr>
        <p:spPr>
          <a:xfrm>
            <a:off x="962025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(mpg, </a:t>
            </a:r>
            <a:r>
              <a:rPr lang="en-US" dirty="0" err="1"/>
              <a:t>aes</a:t>
            </a:r>
            <a:r>
              <a:rPr lang="en-US" dirty="0"/>
              <a:t>(x=class, y=</a:t>
            </a:r>
            <a:r>
              <a:rPr lang="en-US" dirty="0" err="1"/>
              <a:t>hwy</a:t>
            </a:r>
            <a:r>
              <a:rPr lang="en-US" dirty="0"/>
              <a:t>))+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A4F5E-FFB8-E38E-EC5F-38571E56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41" y="2116138"/>
            <a:ext cx="5726535" cy="36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FC808-D3E0-BAE2-A806-CD9CA89E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" y="2116138"/>
            <a:ext cx="5726535" cy="3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8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BB6E-3147-1E3E-7240-489A8CB4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Boxplot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2E5FD-E4CF-FA85-6CAB-6301928B7C68}"/>
              </a:ext>
            </a:extLst>
          </p:cNvPr>
          <p:cNvSpPr txBox="1"/>
          <p:nvPr/>
        </p:nvSpPr>
        <p:spPr>
          <a:xfrm>
            <a:off x="3819525" y="1009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(mpg, </a:t>
            </a:r>
            <a:r>
              <a:rPr lang="en-US" dirty="0" err="1"/>
              <a:t>aes</a:t>
            </a:r>
            <a:r>
              <a:rPr lang="en-US" dirty="0"/>
              <a:t>(x=class, y=</a:t>
            </a:r>
            <a:r>
              <a:rPr lang="en-US" dirty="0" err="1"/>
              <a:t>hwy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</a:rPr>
              <a:t>fill=class</a:t>
            </a:r>
            <a:r>
              <a:rPr lang="en-US" dirty="0"/>
              <a:t>))+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02D8C-08B4-35BD-8339-FC191599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6" y="1378982"/>
            <a:ext cx="9199452" cy="53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05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C354-5D2F-D0BA-4C00-15906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62"/>
          </a:xfrm>
        </p:spPr>
        <p:txBody>
          <a:bodyPr>
            <a:normAutofit fontScale="90000"/>
          </a:bodyPr>
          <a:lstStyle/>
          <a:p>
            <a:r>
              <a:rPr lang="en-US" dirty="0"/>
              <a:t>Life Expectancy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12586-8C70-AB66-8F6C-D196475A5A13}"/>
              </a:ext>
            </a:extLst>
          </p:cNvPr>
          <p:cNvSpPr txBox="1"/>
          <p:nvPr/>
        </p:nvSpPr>
        <p:spPr>
          <a:xfrm>
            <a:off x="838199" y="1213517"/>
            <a:ext cx="8423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CSV File</a:t>
            </a:r>
          </a:p>
          <a:p>
            <a:r>
              <a:rPr lang="en-US" dirty="0"/>
              <a:t>D:\Drexel\Teaching\INFO250\week4\life expectancy.csv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E348F-885E-DB4C-EAB1-8CEEB54EA62E}"/>
              </a:ext>
            </a:extLst>
          </p:cNvPr>
          <p:cNvSpPr txBox="1"/>
          <p:nvPr/>
        </p:nvSpPr>
        <p:spPr>
          <a:xfrm>
            <a:off x="838199" y="1785497"/>
            <a:ext cx="1058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read.csv</a:t>
            </a:r>
            <a:r>
              <a:rPr lang="en-US" dirty="0"/>
              <a:t>(file, header = TRUE, </a:t>
            </a:r>
            <a:r>
              <a:rPr lang="en-US" dirty="0" err="1"/>
              <a:t>sep</a:t>
            </a:r>
            <a:r>
              <a:rPr lang="en-US" dirty="0"/>
              <a:t> = ",", quote = "\"",  dec = ".", fill = TRUE, </a:t>
            </a:r>
            <a:r>
              <a:rPr lang="en-US" dirty="0" err="1"/>
              <a:t>comment.char</a:t>
            </a:r>
            <a:r>
              <a:rPr lang="en-US" dirty="0"/>
              <a:t> = "", ...)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A2479-D71C-B429-A072-7EDF99B2CA6D}"/>
              </a:ext>
            </a:extLst>
          </p:cNvPr>
          <p:cNvSpPr txBox="1"/>
          <p:nvPr/>
        </p:nvSpPr>
        <p:spPr>
          <a:xfrm>
            <a:off x="838199" y="2259127"/>
            <a:ext cx="9496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read.csv</a:t>
            </a:r>
            <a:r>
              <a:rPr lang="en-US" dirty="0"/>
              <a:t>(“D:\Drexel\Teaching\INFO250\week4\life expectancy.csv”, header = TRUE)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4935B-E2F8-3002-E789-1A749E6886F9}"/>
              </a:ext>
            </a:extLst>
          </p:cNvPr>
          <p:cNvSpPr txBox="1"/>
          <p:nvPr/>
        </p:nvSpPr>
        <p:spPr>
          <a:xfrm>
            <a:off x="838199" y="2972095"/>
            <a:ext cx="1042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life &lt;- read.csv("D:\\Drexel\\Teaching\\INFO250\\week4\\life expectancy.csv", header = 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DBC6C-9AC7-7EB9-95C1-E2D2F533B1A6}"/>
              </a:ext>
            </a:extLst>
          </p:cNvPr>
          <p:cNvSpPr txBox="1"/>
          <p:nvPr/>
        </p:nvSpPr>
        <p:spPr>
          <a:xfrm>
            <a:off x="838199" y="3516574"/>
            <a:ext cx="10582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life0 &lt;- life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SpatialDimValueCode,Location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Period, Dim1, Value)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E9917-EA79-DF83-6F00-4D4B9DC4FC24}"/>
              </a:ext>
            </a:extLst>
          </p:cNvPr>
          <p:cNvSpPr txBox="1"/>
          <p:nvPr/>
        </p:nvSpPr>
        <p:spPr>
          <a:xfrm>
            <a:off x="838199" y="43380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life0$continent &lt;- </a:t>
            </a:r>
            <a:r>
              <a:rPr lang="en-US" dirty="0" err="1"/>
              <a:t>life$ParentLocation</a:t>
            </a:r>
            <a:endParaRPr lang="en-US" dirty="0"/>
          </a:p>
          <a:p>
            <a:r>
              <a:rPr lang="en-US" dirty="0"/>
              <a:t>&gt; life0$code &lt;- </a:t>
            </a:r>
            <a:r>
              <a:rPr lang="en-US" dirty="0" err="1"/>
              <a:t>life$SpatialDimValueCode</a:t>
            </a:r>
            <a:endParaRPr lang="en-US" dirty="0"/>
          </a:p>
          <a:p>
            <a:r>
              <a:rPr lang="en-US" dirty="0"/>
              <a:t>&gt; life0$country &lt;- </a:t>
            </a:r>
            <a:r>
              <a:rPr lang="en-US" dirty="0" err="1"/>
              <a:t>life$Location</a:t>
            </a:r>
            <a:endParaRPr lang="en-US" dirty="0"/>
          </a:p>
          <a:p>
            <a:r>
              <a:rPr lang="en-US" dirty="0"/>
              <a:t>&gt; life0$year &lt;- </a:t>
            </a:r>
            <a:r>
              <a:rPr lang="en-US" dirty="0" err="1"/>
              <a:t>life$Period</a:t>
            </a:r>
            <a:endParaRPr lang="en-US" dirty="0"/>
          </a:p>
          <a:p>
            <a:r>
              <a:rPr lang="en-US" dirty="0"/>
              <a:t>&gt; life0$gender &lt;- life$Dim1</a:t>
            </a:r>
          </a:p>
          <a:p>
            <a:r>
              <a:rPr lang="en-US" dirty="0"/>
              <a:t>&gt; life0$expectancy &lt;- </a:t>
            </a:r>
            <a:r>
              <a:rPr lang="en-US" dirty="0" err="1"/>
              <a:t>life$Value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4F6-3632-4354-2F02-BE1F5F32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0CE7-FD31-1492-0111-1B9FDCC334FA}"/>
              </a:ext>
            </a:extLst>
          </p:cNvPr>
          <p:cNvSpPr txBox="1"/>
          <p:nvPr/>
        </p:nvSpPr>
        <p:spPr>
          <a:xfrm>
            <a:off x="535172" y="758386"/>
            <a:ext cx="11121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Reads a file in table format and creates a data frame from it, with cases corresponding to lines and variables to fields in the file.</a:t>
            </a:r>
          </a:p>
          <a:p>
            <a:endParaRPr lang="en-US" dirty="0"/>
          </a:p>
          <a:p>
            <a:r>
              <a:rPr lang="en-US" b="1" dirty="0"/>
              <a:t>Usage</a:t>
            </a:r>
          </a:p>
          <a:p>
            <a:r>
              <a:rPr lang="en-US" dirty="0" err="1"/>
              <a:t>read.table</a:t>
            </a:r>
            <a:r>
              <a:rPr lang="en-US" dirty="0"/>
              <a:t>(file, header = FALSE, </a:t>
            </a:r>
            <a:r>
              <a:rPr lang="en-US" dirty="0" err="1"/>
              <a:t>sep</a:t>
            </a:r>
            <a:r>
              <a:rPr lang="en-US" dirty="0"/>
              <a:t> = "", quote = "\"'",</a:t>
            </a:r>
          </a:p>
          <a:p>
            <a:r>
              <a:rPr lang="en-US" dirty="0"/>
              <a:t>           dec = ".", numerals = c("</a:t>
            </a:r>
            <a:r>
              <a:rPr lang="en-US" dirty="0" err="1"/>
              <a:t>allow.loss</a:t>
            </a:r>
            <a:r>
              <a:rPr lang="en-US" dirty="0"/>
              <a:t>", "</a:t>
            </a:r>
            <a:r>
              <a:rPr lang="en-US" dirty="0" err="1"/>
              <a:t>warn.loss</a:t>
            </a:r>
            <a:r>
              <a:rPr lang="en-US" dirty="0"/>
              <a:t>", "</a:t>
            </a:r>
            <a:r>
              <a:rPr lang="en-US" dirty="0" err="1"/>
              <a:t>no.loss</a:t>
            </a:r>
            <a:r>
              <a:rPr lang="en-US" dirty="0"/>
              <a:t>"),</a:t>
            </a:r>
          </a:p>
          <a:p>
            <a:r>
              <a:rPr lang="en-US" dirty="0"/>
              <a:t>           </a:t>
            </a:r>
            <a:r>
              <a:rPr lang="en-US" dirty="0" err="1"/>
              <a:t>row.names</a:t>
            </a:r>
            <a:r>
              <a:rPr lang="en-US" dirty="0"/>
              <a:t>, </a:t>
            </a:r>
            <a:r>
              <a:rPr lang="en-US" dirty="0" err="1"/>
              <a:t>col.names</a:t>
            </a:r>
            <a:r>
              <a:rPr lang="en-US" dirty="0"/>
              <a:t>, as.is = !</a:t>
            </a:r>
            <a:r>
              <a:rPr lang="en-US" dirty="0" err="1"/>
              <a:t>stringsAsFactors</a:t>
            </a:r>
            <a:r>
              <a:rPr lang="en-US" dirty="0"/>
              <a:t>,</a:t>
            </a:r>
          </a:p>
          <a:p>
            <a:r>
              <a:rPr lang="en-US" dirty="0"/>
              <a:t>           </a:t>
            </a:r>
            <a:r>
              <a:rPr lang="en-US" dirty="0" err="1"/>
              <a:t>na.strings</a:t>
            </a:r>
            <a:r>
              <a:rPr lang="en-US" dirty="0"/>
              <a:t> = "NA", </a:t>
            </a:r>
            <a:r>
              <a:rPr lang="en-US" dirty="0" err="1"/>
              <a:t>colClasses</a:t>
            </a:r>
            <a:r>
              <a:rPr lang="en-US" dirty="0"/>
              <a:t> = NA, </a:t>
            </a:r>
            <a:r>
              <a:rPr lang="en-US" dirty="0" err="1"/>
              <a:t>nrows</a:t>
            </a:r>
            <a:r>
              <a:rPr lang="en-US" dirty="0"/>
              <a:t> = -1,</a:t>
            </a:r>
          </a:p>
          <a:p>
            <a:r>
              <a:rPr lang="en-US" dirty="0"/>
              <a:t>           skip = 0, </a:t>
            </a:r>
            <a:r>
              <a:rPr lang="en-US" dirty="0" err="1"/>
              <a:t>check.names</a:t>
            </a:r>
            <a:r>
              <a:rPr lang="en-US" dirty="0"/>
              <a:t> = TRUE, fill = !</a:t>
            </a:r>
            <a:r>
              <a:rPr lang="en-US" dirty="0" err="1"/>
              <a:t>blank.lines.skip</a:t>
            </a:r>
            <a:r>
              <a:rPr lang="en-US" dirty="0"/>
              <a:t>,</a:t>
            </a:r>
          </a:p>
          <a:p>
            <a:r>
              <a:rPr lang="en-US" dirty="0"/>
              <a:t>           </a:t>
            </a:r>
            <a:r>
              <a:rPr lang="en-US" dirty="0" err="1"/>
              <a:t>strip.white</a:t>
            </a:r>
            <a:r>
              <a:rPr lang="en-US" dirty="0"/>
              <a:t> = FALSE, </a:t>
            </a:r>
            <a:r>
              <a:rPr lang="en-US" dirty="0" err="1"/>
              <a:t>blank.lines.skip</a:t>
            </a:r>
            <a:r>
              <a:rPr lang="en-US" dirty="0"/>
              <a:t> = TRUE,</a:t>
            </a:r>
          </a:p>
          <a:p>
            <a:r>
              <a:rPr lang="en-US" dirty="0"/>
              <a:t>           </a:t>
            </a:r>
            <a:r>
              <a:rPr lang="en-US" dirty="0" err="1"/>
              <a:t>comment.char</a:t>
            </a:r>
            <a:r>
              <a:rPr lang="en-US" dirty="0"/>
              <a:t> = "#",</a:t>
            </a:r>
          </a:p>
          <a:p>
            <a:r>
              <a:rPr lang="en-US" dirty="0"/>
              <a:t>           </a:t>
            </a:r>
            <a:r>
              <a:rPr lang="en-US" dirty="0" err="1"/>
              <a:t>allowEscapes</a:t>
            </a:r>
            <a:r>
              <a:rPr lang="en-US" dirty="0"/>
              <a:t> = FALSE, flush = FALSE,</a:t>
            </a:r>
          </a:p>
          <a:p>
            <a:r>
              <a:rPr lang="en-US" dirty="0"/>
              <a:t>           </a:t>
            </a:r>
            <a:r>
              <a:rPr lang="en-US" dirty="0" err="1"/>
              <a:t>stringsAsFactors</a:t>
            </a:r>
            <a:r>
              <a:rPr lang="en-US" dirty="0"/>
              <a:t> = FALSE,</a:t>
            </a:r>
          </a:p>
          <a:p>
            <a:r>
              <a:rPr lang="en-US" dirty="0"/>
              <a:t>           </a:t>
            </a:r>
            <a:r>
              <a:rPr lang="en-US" dirty="0" err="1"/>
              <a:t>fileEncoding</a:t>
            </a:r>
            <a:r>
              <a:rPr lang="en-US" dirty="0"/>
              <a:t> = "", encoding = "unknown", text, </a:t>
            </a:r>
            <a:r>
              <a:rPr lang="en-US" dirty="0" err="1"/>
              <a:t>skipNul</a:t>
            </a:r>
            <a:r>
              <a:rPr lang="en-US" dirty="0"/>
              <a:t> = FALSE)</a:t>
            </a:r>
          </a:p>
          <a:p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read.csv</a:t>
            </a:r>
            <a:r>
              <a:rPr lang="en-US" dirty="0"/>
              <a:t>(file, header = TRUE, </a:t>
            </a:r>
            <a:r>
              <a:rPr lang="en-US" dirty="0" err="1"/>
              <a:t>sep</a:t>
            </a:r>
            <a:r>
              <a:rPr lang="en-US" dirty="0"/>
              <a:t> = ",", quote = "\"",</a:t>
            </a:r>
          </a:p>
          <a:p>
            <a:r>
              <a:rPr lang="en-US" dirty="0"/>
              <a:t>         dec = ".", fill = TRUE, </a:t>
            </a:r>
            <a:r>
              <a:rPr lang="en-US" dirty="0" err="1"/>
              <a:t>comment.char</a:t>
            </a:r>
            <a:r>
              <a:rPr lang="en-US" dirty="0"/>
              <a:t> = "", ...)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66FF"/>
                </a:solidFill>
              </a:rPr>
              <a:t>read.delim</a:t>
            </a:r>
            <a:r>
              <a:rPr lang="en-US" dirty="0"/>
              <a:t>(file, header = TRUE, </a:t>
            </a:r>
            <a:r>
              <a:rPr lang="en-US" dirty="0" err="1"/>
              <a:t>sep</a:t>
            </a:r>
            <a:r>
              <a:rPr lang="en-US" dirty="0"/>
              <a:t> = "\t", quote = "\"",</a:t>
            </a:r>
          </a:p>
          <a:p>
            <a:r>
              <a:rPr lang="en-US" dirty="0"/>
              <a:t>           dec = ".", fill = TRUE, </a:t>
            </a:r>
            <a:r>
              <a:rPr lang="en-US" dirty="0" err="1"/>
              <a:t>comment.char</a:t>
            </a:r>
            <a:r>
              <a:rPr lang="en-US" dirty="0"/>
              <a:t> = "", ...)</a:t>
            </a:r>
          </a:p>
        </p:txBody>
      </p:sp>
    </p:spTree>
    <p:extLst>
      <p:ext uri="{BB962C8B-B14F-4D97-AF65-F5344CB8AC3E}">
        <p14:creationId xmlns:p14="http://schemas.microsoft.com/office/powerpoint/2010/main" val="1543255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FE248A-8A14-CBA0-631A-C07E7FFAB515}"/>
              </a:ext>
            </a:extLst>
          </p:cNvPr>
          <p:cNvSpPr txBox="1"/>
          <p:nvPr/>
        </p:nvSpPr>
        <p:spPr>
          <a:xfrm>
            <a:off x="971549" y="562660"/>
            <a:ext cx="9953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(life0, </a:t>
            </a:r>
            <a:r>
              <a:rPr lang="en-US" dirty="0" err="1"/>
              <a:t>aes</a:t>
            </a:r>
            <a:r>
              <a:rPr lang="en-US" dirty="0"/>
              <a:t>(x=continent, y=expectancy, fill=continent))+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036E4-121D-FFFD-FAFD-A80AB86C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158951"/>
            <a:ext cx="7624762" cy="56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BADA1-DC1A-A4F7-F265-F5F43465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90487"/>
            <a:ext cx="90773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DAA65-3F8D-AAF3-716E-F2D6970DBA82}"/>
              </a:ext>
            </a:extLst>
          </p:cNvPr>
          <p:cNvSpPr txBox="1"/>
          <p:nvPr/>
        </p:nvSpPr>
        <p:spPr>
          <a:xfrm>
            <a:off x="742950" y="324535"/>
            <a:ext cx="1099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(life0, </a:t>
            </a:r>
            <a:r>
              <a:rPr lang="en-US" dirty="0" err="1"/>
              <a:t>aes</a:t>
            </a:r>
            <a:r>
              <a:rPr lang="en-US" dirty="0"/>
              <a:t>(year, expectancy, color=continent, size=expectancy))+ </a:t>
            </a:r>
            <a:r>
              <a:rPr lang="en-US" dirty="0" err="1"/>
              <a:t>geom_point</a:t>
            </a:r>
            <a:r>
              <a:rPr lang="en-US" dirty="0"/>
              <a:t>()+</a:t>
            </a:r>
            <a:r>
              <a:rPr lang="en-US" dirty="0" err="1"/>
              <a:t>facet_wrap</a:t>
            </a:r>
            <a:r>
              <a:rPr lang="en-US" dirty="0"/>
              <a:t>(~continent)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C1253-6EE8-0676-8B9C-ED4D09B2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836661"/>
            <a:ext cx="8062912" cy="59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1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FE874-3C76-D342-DA66-C5B240F1EB8B}"/>
              </a:ext>
            </a:extLst>
          </p:cNvPr>
          <p:cNvSpPr txBox="1"/>
          <p:nvPr/>
        </p:nvSpPr>
        <p:spPr>
          <a:xfrm>
            <a:off x="797091" y="314508"/>
            <a:ext cx="1050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(life0, </a:t>
            </a:r>
            <a:r>
              <a:rPr lang="en-US" dirty="0" err="1"/>
              <a:t>aes</a:t>
            </a:r>
            <a:r>
              <a:rPr lang="en-US" dirty="0"/>
              <a:t>(country, expectancy, color=continent))+</a:t>
            </a:r>
            <a:r>
              <a:rPr lang="en-US" dirty="0" err="1"/>
              <a:t>geom_boxplot</a:t>
            </a:r>
            <a:r>
              <a:rPr lang="en-US" dirty="0"/>
              <a:t>()+</a:t>
            </a:r>
            <a:r>
              <a:rPr lang="en-US" dirty="0" err="1"/>
              <a:t>facet_wrap</a:t>
            </a:r>
            <a:r>
              <a:rPr lang="en-US" dirty="0"/>
              <a:t>(~continent)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A9A16-3AFA-700B-03E7-A0906C61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5" y="896598"/>
            <a:ext cx="11530263" cy="57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1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D7892-22ED-3563-814D-516C5E41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1" y="1239253"/>
            <a:ext cx="10990878" cy="5511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E576F-AC3A-A1FD-D9D5-9BEE637AD8DF}"/>
              </a:ext>
            </a:extLst>
          </p:cNvPr>
          <p:cNvSpPr txBox="1"/>
          <p:nvPr/>
        </p:nvSpPr>
        <p:spPr>
          <a:xfrm>
            <a:off x="1383630" y="500861"/>
            <a:ext cx="9480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(life0, </a:t>
            </a:r>
            <a:r>
              <a:rPr lang="en-US" dirty="0" err="1"/>
              <a:t>aes</a:t>
            </a:r>
            <a:r>
              <a:rPr lang="en-US" dirty="0"/>
              <a:t>(country, expectancy, color=continent))+</a:t>
            </a:r>
            <a:r>
              <a:rPr lang="en-US" dirty="0" err="1"/>
              <a:t>geom_boxplot</a:t>
            </a:r>
            <a:r>
              <a:rPr lang="en-US" dirty="0"/>
              <a:t>()+</a:t>
            </a:r>
            <a:r>
              <a:rPr lang="en-US" dirty="0" err="1"/>
              <a:t>facet_wrap</a:t>
            </a:r>
            <a:r>
              <a:rPr lang="en-US" dirty="0"/>
              <a:t>(~continent) + </a:t>
            </a:r>
            <a:r>
              <a:rPr lang="en-US" b="1" dirty="0" err="1">
                <a:solidFill>
                  <a:srgbClr val="0066FF"/>
                </a:solidFill>
              </a:rPr>
              <a:t>scale_x_discrete</a:t>
            </a:r>
            <a:r>
              <a:rPr lang="en-US" b="1" dirty="0">
                <a:solidFill>
                  <a:srgbClr val="0066FF"/>
                </a:solidFill>
              </a:rPr>
              <a:t>(labels = NULL, breaks = NULL)</a:t>
            </a:r>
          </a:p>
        </p:txBody>
      </p:sp>
    </p:spTree>
    <p:extLst>
      <p:ext uri="{BB962C8B-B14F-4D97-AF65-F5344CB8AC3E}">
        <p14:creationId xmlns:p14="http://schemas.microsoft.com/office/powerpoint/2010/main" val="347549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C9C86-B925-53F8-8571-2A7F6264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1251708"/>
            <a:ext cx="10916653" cy="5473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9DBBC-A216-9F4D-F50C-2C64F2DF88C6}"/>
              </a:ext>
            </a:extLst>
          </p:cNvPr>
          <p:cNvSpPr txBox="1"/>
          <p:nvPr/>
        </p:nvSpPr>
        <p:spPr>
          <a:xfrm>
            <a:off x="857249" y="320388"/>
            <a:ext cx="9682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(life0, </a:t>
            </a:r>
            <a:r>
              <a:rPr lang="en-US" dirty="0" err="1"/>
              <a:t>aes</a:t>
            </a:r>
            <a:r>
              <a:rPr lang="en-US" dirty="0"/>
              <a:t>(country, expectancy, color=continent))+</a:t>
            </a:r>
            <a:r>
              <a:rPr lang="en-US" dirty="0" err="1"/>
              <a:t>geom_boxplot</a:t>
            </a:r>
            <a:r>
              <a:rPr lang="en-US" dirty="0"/>
              <a:t>()+</a:t>
            </a:r>
            <a:r>
              <a:rPr lang="en-US" dirty="0" err="1"/>
              <a:t>facet_wrap</a:t>
            </a:r>
            <a:r>
              <a:rPr lang="en-US" dirty="0"/>
              <a:t>(~continent) + </a:t>
            </a:r>
            <a:r>
              <a:rPr lang="en-US" dirty="0" err="1"/>
              <a:t>scale_x_discrete</a:t>
            </a:r>
            <a:r>
              <a:rPr lang="en-US" dirty="0"/>
              <a:t>(labels = NULL, breaks = NULL) + </a:t>
            </a:r>
            <a:r>
              <a:rPr lang="en-US" b="1" dirty="0">
                <a:solidFill>
                  <a:srgbClr val="0066FF"/>
                </a:solidFill>
              </a:rPr>
              <a:t>labs(x = "")</a:t>
            </a:r>
          </a:p>
        </p:txBody>
      </p:sp>
    </p:spTree>
    <p:extLst>
      <p:ext uri="{BB962C8B-B14F-4D97-AF65-F5344CB8AC3E}">
        <p14:creationId xmlns:p14="http://schemas.microsoft.com/office/powerpoint/2010/main" val="2396570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DFB-BC16-AFCE-FFE8-29319603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4B02E-E528-2FBC-4A20-3F5B61E522CA}"/>
              </a:ext>
            </a:extLst>
          </p:cNvPr>
          <p:cNvSpPr txBox="1"/>
          <p:nvPr/>
        </p:nvSpPr>
        <p:spPr>
          <a:xfrm>
            <a:off x="3533775" y="3651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treemap</a:t>
            </a:r>
            <a:r>
              <a:rPr lang="en-US" dirty="0"/>
              <a:t>")</a:t>
            </a:r>
          </a:p>
          <a:p>
            <a:r>
              <a:rPr lang="en-US" dirty="0"/>
              <a:t>&gt; library(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treemap</a:t>
            </a:r>
            <a:r>
              <a:rPr lang="en-US" dirty="0"/>
              <a:t>(life0, index = c("continent"), </a:t>
            </a:r>
            <a:r>
              <a:rPr lang="en-US" dirty="0" err="1"/>
              <a:t>vSize</a:t>
            </a:r>
            <a:r>
              <a:rPr lang="en-US" dirty="0"/>
              <a:t>="expectancy")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9B69A-C410-F70F-2A04-D221473B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552"/>
            <a:ext cx="10122568" cy="50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78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76B08-E2C2-D8D9-447F-1C105437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1" y="546394"/>
            <a:ext cx="11497528" cy="5765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2A584-2F99-5E15-0815-A57CC085F83F}"/>
              </a:ext>
            </a:extLst>
          </p:cNvPr>
          <p:cNvSpPr txBox="1"/>
          <p:nvPr/>
        </p:nvSpPr>
        <p:spPr>
          <a:xfrm>
            <a:off x="5233737" y="4872791"/>
            <a:ext cx="627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(mpg,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color=class, size = </a:t>
            </a:r>
            <a:r>
              <a:rPr lang="en-US" dirty="0" err="1"/>
              <a:t>cty</a:t>
            </a:r>
            <a:r>
              <a:rPr lang="en-US" dirty="0"/>
              <a:t>))+</a:t>
            </a:r>
            <a:r>
              <a:rPr lang="en-US" dirty="0" err="1"/>
              <a:t>geom_boxplot</a:t>
            </a:r>
            <a:r>
              <a:rPr lang="en-US" dirty="0"/>
              <a:t>()+</a:t>
            </a:r>
            <a:r>
              <a:rPr lang="en-US" dirty="0" err="1"/>
              <a:t>geom_smooth</a:t>
            </a:r>
            <a:r>
              <a:rPr lang="en-US" dirty="0"/>
              <a:t>() + </a:t>
            </a:r>
            <a:r>
              <a:rPr lang="en-US" dirty="0" err="1"/>
              <a:t>facet_wrap</a:t>
            </a:r>
            <a:r>
              <a:rPr lang="en-US" dirty="0"/>
              <a:t>(~class)</a:t>
            </a:r>
          </a:p>
        </p:txBody>
      </p:sp>
    </p:spTree>
    <p:extLst>
      <p:ext uri="{BB962C8B-B14F-4D97-AF65-F5344CB8AC3E}">
        <p14:creationId xmlns:p14="http://schemas.microsoft.com/office/powerpoint/2010/main" val="2926150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1DAA79-D112-93E5-09E2-B5DD08CD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6" y="1597014"/>
            <a:ext cx="9725526" cy="4876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CBC64-013C-366B-2BA0-40F086F1E750}"/>
              </a:ext>
            </a:extLst>
          </p:cNvPr>
          <p:cNvSpPr txBox="1"/>
          <p:nvPr/>
        </p:nvSpPr>
        <p:spPr>
          <a:xfrm>
            <a:off x="3853112" y="70567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(mpg,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hwy</a:t>
            </a:r>
            <a:r>
              <a:rPr lang="en-US" dirty="0"/>
              <a:t>)) + </a:t>
            </a:r>
            <a:r>
              <a:rPr lang="en-US" dirty="0" err="1"/>
              <a:t>geom_density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7034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CCB255-5BC9-4807-AD86-696F8C8D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54" y="90487"/>
            <a:ext cx="6010275" cy="667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EDC63-0E1E-0C40-5454-B8DBB822CE67}"/>
              </a:ext>
            </a:extLst>
          </p:cNvPr>
          <p:cNvSpPr txBox="1"/>
          <p:nvPr/>
        </p:nvSpPr>
        <p:spPr>
          <a:xfrm>
            <a:off x="321118" y="521759"/>
            <a:ext cx="6132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(terrorism, </a:t>
            </a:r>
            <a:r>
              <a:rPr lang="en-US" dirty="0" err="1"/>
              <a:t>aes</a:t>
            </a:r>
            <a:r>
              <a:rPr lang="en-US" dirty="0"/>
              <a:t>(Freq, Degree, color=Burst, size=Centrality))+ </a:t>
            </a:r>
            <a:r>
              <a:rPr lang="en-US" dirty="0" err="1"/>
              <a:t>geom_point</a:t>
            </a:r>
            <a:r>
              <a:rPr lang="en-US" dirty="0"/>
              <a:t>()+</a:t>
            </a:r>
            <a:r>
              <a:rPr lang="en-US" dirty="0" err="1"/>
              <a:t>facet_wrap</a:t>
            </a:r>
            <a:r>
              <a:rPr lang="en-US" dirty="0"/>
              <a:t>(~Year) + </a:t>
            </a:r>
            <a:r>
              <a:rPr lang="en-US" dirty="0" err="1"/>
              <a:t>scale_color_gradientn</a:t>
            </a:r>
            <a:r>
              <a:rPr lang="en-US" dirty="0"/>
              <a:t>(</a:t>
            </a:r>
            <a:r>
              <a:rPr lang="en-US" dirty="0" err="1"/>
              <a:t>colours</a:t>
            </a:r>
            <a:r>
              <a:rPr lang="en-US" dirty="0"/>
              <a:t> = rainbow(3))</a:t>
            </a:r>
          </a:p>
        </p:txBody>
      </p:sp>
    </p:spTree>
    <p:extLst>
      <p:ext uri="{BB962C8B-B14F-4D97-AF65-F5344CB8AC3E}">
        <p14:creationId xmlns:p14="http://schemas.microsoft.com/office/powerpoint/2010/main" val="198428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502DE-3A0F-5FA8-966B-787563A343D5}"/>
              </a:ext>
            </a:extLst>
          </p:cNvPr>
          <p:cNvSpPr txBox="1"/>
          <p:nvPr/>
        </p:nvSpPr>
        <p:spPr>
          <a:xfrm>
            <a:off x="1443369" y="2467051"/>
            <a:ext cx="95825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read.csv</a:t>
            </a:r>
            <a:r>
              <a:rPr lang="en-US" dirty="0"/>
              <a:t>(file, header = TRUE, </a:t>
            </a:r>
            <a:r>
              <a:rPr lang="en-US" dirty="0" err="1"/>
              <a:t>sep</a:t>
            </a:r>
            <a:r>
              <a:rPr lang="en-US" dirty="0"/>
              <a:t> = ",", quote = "\"",</a:t>
            </a:r>
          </a:p>
          <a:p>
            <a:r>
              <a:rPr lang="en-US" dirty="0"/>
              <a:t>         dec = ".", fill = TRUE, </a:t>
            </a:r>
            <a:r>
              <a:rPr lang="en-US" dirty="0" err="1"/>
              <a:t>comment.char</a:t>
            </a:r>
            <a:r>
              <a:rPr lang="en-US" dirty="0"/>
              <a:t> = "", ...)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66FF"/>
                </a:solidFill>
              </a:rPr>
              <a:t>read.delim</a:t>
            </a:r>
            <a:r>
              <a:rPr lang="en-US" dirty="0"/>
              <a:t>(file, header = TRUE, </a:t>
            </a:r>
            <a:r>
              <a:rPr lang="en-US" dirty="0" err="1"/>
              <a:t>sep</a:t>
            </a:r>
            <a:r>
              <a:rPr lang="en-US" dirty="0"/>
              <a:t> = "\t", quote = "\"",</a:t>
            </a:r>
          </a:p>
          <a:p>
            <a:r>
              <a:rPr lang="en-US" dirty="0"/>
              <a:t>           dec = ".", fill = TRUE, </a:t>
            </a:r>
            <a:r>
              <a:rPr lang="en-US" dirty="0" err="1"/>
              <a:t>comment.char</a:t>
            </a:r>
            <a:r>
              <a:rPr lang="en-US" dirty="0"/>
              <a:t> = "", ...)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CEAE72-0BE3-235C-1C0D-E75B0DBF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56" y="365125"/>
            <a:ext cx="9833344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23295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7849-117E-F370-668E-DC8BB6CF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Volcanos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96464-ED4E-027A-45ED-D931D25CE64E}"/>
              </a:ext>
            </a:extLst>
          </p:cNvPr>
          <p:cNvSpPr txBox="1"/>
          <p:nvPr/>
        </p:nvSpPr>
        <p:spPr>
          <a:xfrm>
            <a:off x="3076575" y="6492874"/>
            <a:ext cx="8132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https://datavizpyr.com/how-to-make-world-map-with-ggplot2-in-r/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73E80-1C4B-D2DE-2EE2-F1318304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889679"/>
            <a:ext cx="7844475" cy="56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73644-6F08-B9A4-85AA-EF9B0FF198AA}"/>
              </a:ext>
            </a:extLst>
          </p:cNvPr>
          <p:cNvSpPr txBox="1"/>
          <p:nvPr/>
        </p:nvSpPr>
        <p:spPr>
          <a:xfrm>
            <a:off x="705508" y="2521059"/>
            <a:ext cx="111462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&gt; library("</a:t>
            </a:r>
            <a:r>
              <a:rPr lang="en-US" sz="2800" dirty="0" err="1"/>
              <a:t>tidyverse</a:t>
            </a:r>
            <a:r>
              <a:rPr lang="en-US" sz="2800" dirty="0"/>
              <a:t>")</a:t>
            </a:r>
          </a:p>
          <a:p>
            <a:r>
              <a:rPr lang="en-US" sz="2800" dirty="0"/>
              <a:t>&gt; </a:t>
            </a:r>
            <a:r>
              <a:rPr lang="en-US" sz="2800" b="1" dirty="0">
                <a:solidFill>
                  <a:srgbClr val="0070C0"/>
                </a:solidFill>
              </a:rPr>
              <a:t>volcano</a:t>
            </a:r>
            <a:r>
              <a:rPr lang="en-US" sz="2800" dirty="0"/>
              <a:t> &lt;- </a:t>
            </a:r>
            <a:r>
              <a:rPr lang="en-US" sz="2800" dirty="0" err="1"/>
              <a:t>readr</a:t>
            </a:r>
            <a:r>
              <a:rPr lang="en-US" sz="2800" dirty="0"/>
              <a:t>::</a:t>
            </a:r>
            <a:r>
              <a:rPr lang="en-US" sz="2800" dirty="0" err="1"/>
              <a:t>read_csv</a:t>
            </a:r>
            <a:r>
              <a:rPr lang="en-US" sz="2800" dirty="0"/>
              <a:t>("https://raw.githubusercontent.com/</a:t>
            </a:r>
            <a:r>
              <a:rPr lang="en-US" sz="2800" dirty="0" err="1"/>
              <a:t>rfordatascience</a:t>
            </a:r>
            <a:r>
              <a:rPr lang="en-US" sz="2800" dirty="0"/>
              <a:t>/</a:t>
            </a:r>
            <a:r>
              <a:rPr lang="en-US" sz="2800" dirty="0" err="1"/>
              <a:t>tidytuesday</a:t>
            </a:r>
            <a:r>
              <a:rPr lang="en-US" sz="2800" dirty="0"/>
              <a:t>/master/data/2020/2020-05-12/volcano.csv")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DB7FE-4E44-FC5A-EB15-CE8FBC70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Volcanos (CSV)</a:t>
            </a:r>
            <a:br>
              <a:rPr lang="en-US" dirty="0"/>
            </a:br>
            <a:r>
              <a:rPr lang="en-US" sz="2800" dirty="0"/>
              <a:t>Load Data in CSV from a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6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E599A-FFE6-7AF2-BA11-DFF8CA464C37}"/>
              </a:ext>
            </a:extLst>
          </p:cNvPr>
          <p:cNvSpPr txBox="1"/>
          <p:nvPr/>
        </p:nvSpPr>
        <p:spPr>
          <a:xfrm>
            <a:off x="1056289" y="335845"/>
            <a:ext cx="967608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&gt; </a:t>
            </a:r>
            <a:r>
              <a:rPr lang="en-US" b="1" dirty="0">
                <a:solidFill>
                  <a:srgbClr val="0066FF"/>
                </a:solidFill>
              </a:rPr>
              <a:t>volcano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958 × 26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volcano…¹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…² prima…³ last_…⁴ country region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…⁵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…⁶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&lt;chr&gt;   &lt;chr&gt;   &lt;chr&gt;   &lt;chr&gt;   &lt;chr&gt;  &lt;chr&gt;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283001 Abu     Shield… -6850   Japan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Japan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Honshu     34.5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355096 Acamar…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Unknown Chile   South…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-23.3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3    342080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Acaten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1972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Méxic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 14.5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4    213004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Acigol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Caldera -2080   Turkey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Turkey     38.5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 321040 Adams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950     United…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USA (W…    46.2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6    283170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Adatar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1996    Japan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Japan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Honshu     37.6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 221170 Adwa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Unknown Ethiop…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Africa…    10.1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8    221110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Afdera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Unknown Ethiop…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Africa…    13.1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9    284160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Agrigan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1917    United… Japan…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V…    18.8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 342100 Agua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Unknown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Méxic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 14.5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… with 948 more rows, 18 more variables: longitude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elevation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tectonic_settings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&lt;chr&gt;,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evidence_category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&lt;chr&gt;, major_rock_1 &lt;chr&gt;,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major_rock_2 &lt;chr&gt;, major_rock_3 &lt;chr&gt;, major_rock_4 &lt;chr&gt;,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major_rock_5 &lt;chr&gt;, minor_rock_1 &lt;chr&gt;, minor_rock_2 &lt;chr&gt;,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minor_rock_3 &lt;chr&gt;, minor_rock_4 &lt;chr&gt;, minor_rock_5 &lt;chr&gt;,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population_within_5_km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population_within_10_km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ℹ Use `print(n = ...)` to see more rows, and `</a:t>
            </a:r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to see all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28635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54F74-F135-D360-CAD2-FAA2E4F1F67A}"/>
              </a:ext>
            </a:extLst>
          </p:cNvPr>
          <p:cNvSpPr txBox="1"/>
          <p:nvPr/>
        </p:nvSpPr>
        <p:spPr>
          <a:xfrm>
            <a:off x="485361" y="2121136"/>
            <a:ext cx="1122127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b="1" dirty="0" err="1">
                <a:solidFill>
                  <a:srgbClr val="0066FF"/>
                </a:solidFill>
              </a:rPr>
              <a:t>colnames</a:t>
            </a:r>
            <a:r>
              <a:rPr lang="en-US" sz="2400" b="1" dirty="0">
                <a:solidFill>
                  <a:srgbClr val="0066FF"/>
                </a:solidFill>
              </a:rPr>
              <a:t>(volcano)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volcano_number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volcano_name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primary_volcano_type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[4]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last_eruption_year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"country"                  "region"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[7] "subregion"               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 "elevation"          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tectonic_settings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evidence_category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[13] "major_rock_1"             "major_rock_2"             "major_rock_3"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[16] "major_rock_4"             "major_rock_5"             "minor_rock_1"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[19] "minor_rock_2"             "minor_rock_3"             "minor_rock_4"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[22] "minor_rock_5"             "population_within_5_km"   "population_within_10_km"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[25] "population_within_30_km" 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population_within_100_km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17A87A-7B64-B2AE-4C1D-245776F6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61" y="4127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Learn more about the Volcano data</a:t>
            </a:r>
          </a:p>
        </p:txBody>
      </p:sp>
    </p:spTree>
    <p:extLst>
      <p:ext uri="{BB962C8B-B14F-4D97-AF65-F5344CB8AC3E}">
        <p14:creationId xmlns:p14="http://schemas.microsoft.com/office/powerpoint/2010/main" val="314530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3169</Words>
  <Application>Microsoft Office PowerPoint</Application>
  <PresentationFormat>Widescreen</PresentationFormat>
  <Paragraphs>237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INFO 250 Information Visualization</vt:lpstr>
      <vt:lpstr>mychart + facet_grid(class~manufacturer) + coord_polar()</vt:lpstr>
      <vt:lpstr>mychart + geom_smooth() </vt:lpstr>
      <vt:lpstr>Data Input</vt:lpstr>
      <vt:lpstr>Exercise</vt:lpstr>
      <vt:lpstr>Volcanos </vt:lpstr>
      <vt:lpstr>Volcanos (CSV) Load Data in CSV from a Web Server</vt:lpstr>
      <vt:lpstr>PowerPoint Presentation</vt:lpstr>
      <vt:lpstr>Learn more about the Volcano data</vt:lpstr>
      <vt:lpstr>Select a Subset of the Volcano Data</vt:lpstr>
      <vt:lpstr>PowerPoint Presentation</vt:lpstr>
      <vt:lpstr>Earthquakes (xlsx)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 ‘maps’: map_data(“world”)</vt:lpstr>
      <vt:lpstr>Base Map: the World Map</vt:lpstr>
      <vt:lpstr>PowerPoint Presentation</vt:lpstr>
      <vt:lpstr>PowerPoint Presentation</vt:lpstr>
      <vt:lpstr>Where are the Vocanos?</vt:lpstr>
      <vt:lpstr>Size = population_within_100_km</vt:lpstr>
      <vt:lpstr>PowerPoint Presentation</vt:lpstr>
      <vt:lpstr>Size = population_within_100_km</vt:lpstr>
      <vt:lpstr>PowerPoint Presentation</vt:lpstr>
      <vt:lpstr>Earthquakes</vt:lpstr>
      <vt:lpstr>Earthquakes</vt:lpstr>
      <vt:lpstr>Earthquakes</vt:lpstr>
      <vt:lpstr>Earthquakes</vt:lpstr>
      <vt:lpstr>Earthquakes</vt:lpstr>
      <vt:lpstr>Strong Earthquakes</vt:lpstr>
      <vt:lpstr>+ facet_wrap(~Year)</vt:lpstr>
      <vt:lpstr>PowerPoint Presentation</vt:lpstr>
      <vt:lpstr>PowerPoint Presentation</vt:lpstr>
      <vt:lpstr>PowerPoint Presentation</vt:lpstr>
      <vt:lpstr>Boxplot</vt:lpstr>
      <vt:lpstr>Boxplot</vt:lpstr>
      <vt:lpstr>Life Expectancy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Treemap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Chen,Chaomei</cp:lastModifiedBy>
  <cp:revision>24</cp:revision>
  <dcterms:created xsi:type="dcterms:W3CDTF">2023-02-06T17:28:15Z</dcterms:created>
  <dcterms:modified xsi:type="dcterms:W3CDTF">2023-02-13T02:44:16Z</dcterms:modified>
</cp:coreProperties>
</file>