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66" r:id="rId4"/>
    <p:sldId id="288" r:id="rId5"/>
    <p:sldId id="289" r:id="rId6"/>
    <p:sldId id="290" r:id="rId7"/>
    <p:sldId id="291" r:id="rId8"/>
    <p:sldId id="292" r:id="rId9"/>
    <p:sldId id="293" r:id="rId10"/>
    <p:sldId id="294" r:id="rId11"/>
    <p:sldId id="295" r:id="rId12"/>
    <p:sldId id="296" r:id="rId13"/>
    <p:sldId id="287" r:id="rId14"/>
    <p:sldId id="272" r:id="rId15"/>
    <p:sldId id="263" r:id="rId16"/>
    <p:sldId id="269" r:id="rId17"/>
    <p:sldId id="271" r:id="rId18"/>
    <p:sldId id="265" r:id="rId19"/>
    <p:sldId id="264" r:id="rId20"/>
    <p:sldId id="273" r:id="rId21"/>
    <p:sldId id="262" r:id="rId22"/>
    <p:sldId id="276" r:id="rId23"/>
    <p:sldId id="278"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84" y="954"/>
      </p:cViewPr>
      <p:guideLst/>
    </p:cSldViewPr>
  </p:slideViewPr>
  <p:notesTextViewPr>
    <p:cViewPr>
      <p:scale>
        <a:sx n="1" d="1"/>
        <a:sy n="1" d="1"/>
      </p:scale>
      <p:origin x="0" y="0"/>
    </p:cViewPr>
  </p:notesTextViewPr>
  <p:sorterViewPr>
    <p:cViewPr>
      <p:scale>
        <a:sx n="170" d="100"/>
        <a:sy n="170" d="100"/>
      </p:scale>
      <p:origin x="0" y="-43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0FC-9D8B-9255-4B09-21DE275C07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DA68DF-F404-E8A4-BE19-937CE62B5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FE8A76-53CE-AAF0-5A30-387DFD4828FA}"/>
              </a:ext>
            </a:extLst>
          </p:cNvPr>
          <p:cNvSpPr>
            <a:spLocks noGrp="1"/>
          </p:cNvSpPr>
          <p:nvPr>
            <p:ph type="dt" sz="half" idx="10"/>
          </p:nvPr>
        </p:nvSpPr>
        <p:spPr/>
        <p:txBody>
          <a:bodyPr/>
          <a:lstStyle/>
          <a:p>
            <a:fld id="{81A83051-7CD6-4D13-A8ED-07374488B9D9}" type="datetimeFigureOut">
              <a:rPr lang="en-US" smtClean="0"/>
              <a:t>2/20/2023</a:t>
            </a:fld>
            <a:endParaRPr lang="en-US"/>
          </a:p>
        </p:txBody>
      </p:sp>
      <p:sp>
        <p:nvSpPr>
          <p:cNvPr id="5" name="Footer Placeholder 4">
            <a:extLst>
              <a:ext uri="{FF2B5EF4-FFF2-40B4-BE49-F238E27FC236}">
                <a16:creationId xmlns:a16="http://schemas.microsoft.com/office/drawing/2014/main" id="{BA1F96B7-A2DB-3081-D8C2-1D81795B7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58E52-28D4-2AFD-64AE-2BDDC3ECF3E5}"/>
              </a:ext>
            </a:extLst>
          </p:cNvPr>
          <p:cNvSpPr>
            <a:spLocks noGrp="1"/>
          </p:cNvSpPr>
          <p:nvPr>
            <p:ph type="sldNum" sz="quarter" idx="12"/>
          </p:nvPr>
        </p:nvSpPr>
        <p:spPr/>
        <p:txBody>
          <a:bodyPr/>
          <a:lstStyle/>
          <a:p>
            <a:fld id="{265E8FCF-C0DC-4EE7-A96E-10CA8B934802}" type="slidenum">
              <a:rPr lang="en-US" smtClean="0"/>
              <a:t>‹#›</a:t>
            </a:fld>
            <a:endParaRPr lang="en-US"/>
          </a:p>
        </p:txBody>
      </p:sp>
    </p:spTree>
    <p:extLst>
      <p:ext uri="{BB962C8B-B14F-4D97-AF65-F5344CB8AC3E}">
        <p14:creationId xmlns:p14="http://schemas.microsoft.com/office/powerpoint/2010/main" val="183928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3B8F-D7D0-B780-7AFB-025A4A875F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5A7E8B-A5F3-9152-10A9-1242FE0DD7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4704C-1EA6-8FAB-EA69-86FB6B9A6042}"/>
              </a:ext>
            </a:extLst>
          </p:cNvPr>
          <p:cNvSpPr>
            <a:spLocks noGrp="1"/>
          </p:cNvSpPr>
          <p:nvPr>
            <p:ph type="dt" sz="half" idx="10"/>
          </p:nvPr>
        </p:nvSpPr>
        <p:spPr/>
        <p:txBody>
          <a:bodyPr/>
          <a:lstStyle/>
          <a:p>
            <a:fld id="{81A83051-7CD6-4D13-A8ED-07374488B9D9}" type="datetimeFigureOut">
              <a:rPr lang="en-US" smtClean="0"/>
              <a:t>2/20/2023</a:t>
            </a:fld>
            <a:endParaRPr lang="en-US"/>
          </a:p>
        </p:txBody>
      </p:sp>
      <p:sp>
        <p:nvSpPr>
          <p:cNvPr id="5" name="Footer Placeholder 4">
            <a:extLst>
              <a:ext uri="{FF2B5EF4-FFF2-40B4-BE49-F238E27FC236}">
                <a16:creationId xmlns:a16="http://schemas.microsoft.com/office/drawing/2014/main" id="{BB829B2D-808E-4CBA-00F8-6A5D31909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8EBBE-F96D-CA27-1933-ED45BCECFEA9}"/>
              </a:ext>
            </a:extLst>
          </p:cNvPr>
          <p:cNvSpPr>
            <a:spLocks noGrp="1"/>
          </p:cNvSpPr>
          <p:nvPr>
            <p:ph type="sldNum" sz="quarter" idx="12"/>
          </p:nvPr>
        </p:nvSpPr>
        <p:spPr/>
        <p:txBody>
          <a:bodyPr/>
          <a:lstStyle/>
          <a:p>
            <a:fld id="{265E8FCF-C0DC-4EE7-A96E-10CA8B934802}" type="slidenum">
              <a:rPr lang="en-US" smtClean="0"/>
              <a:t>‹#›</a:t>
            </a:fld>
            <a:endParaRPr lang="en-US"/>
          </a:p>
        </p:txBody>
      </p:sp>
    </p:spTree>
    <p:extLst>
      <p:ext uri="{BB962C8B-B14F-4D97-AF65-F5344CB8AC3E}">
        <p14:creationId xmlns:p14="http://schemas.microsoft.com/office/powerpoint/2010/main" val="257911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A36376-0662-7600-E2EF-AD303B53F0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06F1BE-7B36-3FC9-3016-B19E792964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09C1B-5C41-36E1-0AC0-FAB283B79963}"/>
              </a:ext>
            </a:extLst>
          </p:cNvPr>
          <p:cNvSpPr>
            <a:spLocks noGrp="1"/>
          </p:cNvSpPr>
          <p:nvPr>
            <p:ph type="dt" sz="half" idx="10"/>
          </p:nvPr>
        </p:nvSpPr>
        <p:spPr/>
        <p:txBody>
          <a:bodyPr/>
          <a:lstStyle/>
          <a:p>
            <a:fld id="{81A83051-7CD6-4D13-A8ED-07374488B9D9}" type="datetimeFigureOut">
              <a:rPr lang="en-US" smtClean="0"/>
              <a:t>2/20/2023</a:t>
            </a:fld>
            <a:endParaRPr lang="en-US"/>
          </a:p>
        </p:txBody>
      </p:sp>
      <p:sp>
        <p:nvSpPr>
          <p:cNvPr id="5" name="Footer Placeholder 4">
            <a:extLst>
              <a:ext uri="{FF2B5EF4-FFF2-40B4-BE49-F238E27FC236}">
                <a16:creationId xmlns:a16="http://schemas.microsoft.com/office/drawing/2014/main" id="{D24D2D6A-63E0-D841-FE5C-4C86AB52A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65E2F-2EE8-979E-A8A2-CF0FE5E5D7AA}"/>
              </a:ext>
            </a:extLst>
          </p:cNvPr>
          <p:cNvSpPr>
            <a:spLocks noGrp="1"/>
          </p:cNvSpPr>
          <p:nvPr>
            <p:ph type="sldNum" sz="quarter" idx="12"/>
          </p:nvPr>
        </p:nvSpPr>
        <p:spPr/>
        <p:txBody>
          <a:bodyPr/>
          <a:lstStyle/>
          <a:p>
            <a:fld id="{265E8FCF-C0DC-4EE7-A96E-10CA8B934802}" type="slidenum">
              <a:rPr lang="en-US" smtClean="0"/>
              <a:t>‹#›</a:t>
            </a:fld>
            <a:endParaRPr lang="en-US"/>
          </a:p>
        </p:txBody>
      </p:sp>
    </p:spTree>
    <p:extLst>
      <p:ext uri="{BB962C8B-B14F-4D97-AF65-F5344CB8AC3E}">
        <p14:creationId xmlns:p14="http://schemas.microsoft.com/office/powerpoint/2010/main" val="390456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01B0-740B-128C-EBBA-CEABC04C9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E47E1C-96A3-33B0-D98F-F70CDE17DF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A10D1-3E5D-5826-27A4-B83A91458601}"/>
              </a:ext>
            </a:extLst>
          </p:cNvPr>
          <p:cNvSpPr>
            <a:spLocks noGrp="1"/>
          </p:cNvSpPr>
          <p:nvPr>
            <p:ph type="dt" sz="half" idx="10"/>
          </p:nvPr>
        </p:nvSpPr>
        <p:spPr/>
        <p:txBody>
          <a:bodyPr/>
          <a:lstStyle/>
          <a:p>
            <a:fld id="{81A83051-7CD6-4D13-A8ED-07374488B9D9}" type="datetimeFigureOut">
              <a:rPr lang="en-US" smtClean="0"/>
              <a:t>2/20/2023</a:t>
            </a:fld>
            <a:endParaRPr lang="en-US"/>
          </a:p>
        </p:txBody>
      </p:sp>
      <p:sp>
        <p:nvSpPr>
          <p:cNvPr id="5" name="Footer Placeholder 4">
            <a:extLst>
              <a:ext uri="{FF2B5EF4-FFF2-40B4-BE49-F238E27FC236}">
                <a16:creationId xmlns:a16="http://schemas.microsoft.com/office/drawing/2014/main" id="{180E577A-88EE-A48A-19CF-E9EE810B3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20B55-9CB5-0472-5AF5-6318CC336C75}"/>
              </a:ext>
            </a:extLst>
          </p:cNvPr>
          <p:cNvSpPr>
            <a:spLocks noGrp="1"/>
          </p:cNvSpPr>
          <p:nvPr>
            <p:ph type="sldNum" sz="quarter" idx="12"/>
          </p:nvPr>
        </p:nvSpPr>
        <p:spPr/>
        <p:txBody>
          <a:bodyPr/>
          <a:lstStyle/>
          <a:p>
            <a:fld id="{265E8FCF-C0DC-4EE7-A96E-10CA8B934802}" type="slidenum">
              <a:rPr lang="en-US" smtClean="0"/>
              <a:t>‹#›</a:t>
            </a:fld>
            <a:endParaRPr lang="en-US"/>
          </a:p>
        </p:txBody>
      </p:sp>
    </p:spTree>
    <p:extLst>
      <p:ext uri="{BB962C8B-B14F-4D97-AF65-F5344CB8AC3E}">
        <p14:creationId xmlns:p14="http://schemas.microsoft.com/office/powerpoint/2010/main" val="96230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5634-DBBB-A7CC-B087-41C15B0ED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32DFDF-361B-5C51-2B8C-6A2B96DEB2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2A88B-E8AA-A02F-F475-D9518D4FA99D}"/>
              </a:ext>
            </a:extLst>
          </p:cNvPr>
          <p:cNvSpPr>
            <a:spLocks noGrp="1"/>
          </p:cNvSpPr>
          <p:nvPr>
            <p:ph type="dt" sz="half" idx="10"/>
          </p:nvPr>
        </p:nvSpPr>
        <p:spPr/>
        <p:txBody>
          <a:bodyPr/>
          <a:lstStyle/>
          <a:p>
            <a:fld id="{81A83051-7CD6-4D13-A8ED-07374488B9D9}" type="datetimeFigureOut">
              <a:rPr lang="en-US" smtClean="0"/>
              <a:t>2/20/2023</a:t>
            </a:fld>
            <a:endParaRPr lang="en-US"/>
          </a:p>
        </p:txBody>
      </p:sp>
      <p:sp>
        <p:nvSpPr>
          <p:cNvPr id="5" name="Footer Placeholder 4">
            <a:extLst>
              <a:ext uri="{FF2B5EF4-FFF2-40B4-BE49-F238E27FC236}">
                <a16:creationId xmlns:a16="http://schemas.microsoft.com/office/drawing/2014/main" id="{33573B45-3EB2-EC5E-EEA6-0CC012203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1DEEC-E12C-2FCC-7814-0AEF0E939ADC}"/>
              </a:ext>
            </a:extLst>
          </p:cNvPr>
          <p:cNvSpPr>
            <a:spLocks noGrp="1"/>
          </p:cNvSpPr>
          <p:nvPr>
            <p:ph type="sldNum" sz="quarter" idx="12"/>
          </p:nvPr>
        </p:nvSpPr>
        <p:spPr/>
        <p:txBody>
          <a:bodyPr/>
          <a:lstStyle/>
          <a:p>
            <a:fld id="{265E8FCF-C0DC-4EE7-A96E-10CA8B934802}" type="slidenum">
              <a:rPr lang="en-US" smtClean="0"/>
              <a:t>‹#›</a:t>
            </a:fld>
            <a:endParaRPr lang="en-US"/>
          </a:p>
        </p:txBody>
      </p:sp>
    </p:spTree>
    <p:extLst>
      <p:ext uri="{BB962C8B-B14F-4D97-AF65-F5344CB8AC3E}">
        <p14:creationId xmlns:p14="http://schemas.microsoft.com/office/powerpoint/2010/main" val="244795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50C3-BC69-2614-2B81-0B329D9BA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7E7322-766B-6AC2-03B2-A5B5D0E6D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4E3FBB-3D47-CD3A-85C0-639395FFD6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249E89-CBC6-D972-E9F7-927A43A5164F}"/>
              </a:ext>
            </a:extLst>
          </p:cNvPr>
          <p:cNvSpPr>
            <a:spLocks noGrp="1"/>
          </p:cNvSpPr>
          <p:nvPr>
            <p:ph type="dt" sz="half" idx="10"/>
          </p:nvPr>
        </p:nvSpPr>
        <p:spPr/>
        <p:txBody>
          <a:bodyPr/>
          <a:lstStyle/>
          <a:p>
            <a:fld id="{81A83051-7CD6-4D13-A8ED-07374488B9D9}" type="datetimeFigureOut">
              <a:rPr lang="en-US" smtClean="0"/>
              <a:t>2/20/2023</a:t>
            </a:fld>
            <a:endParaRPr lang="en-US"/>
          </a:p>
        </p:txBody>
      </p:sp>
      <p:sp>
        <p:nvSpPr>
          <p:cNvPr id="6" name="Footer Placeholder 5">
            <a:extLst>
              <a:ext uri="{FF2B5EF4-FFF2-40B4-BE49-F238E27FC236}">
                <a16:creationId xmlns:a16="http://schemas.microsoft.com/office/drawing/2014/main" id="{BF9456C4-E029-89FB-8B88-31F85BD8B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0D787-0299-B7FD-CEA6-352FABA77DDC}"/>
              </a:ext>
            </a:extLst>
          </p:cNvPr>
          <p:cNvSpPr>
            <a:spLocks noGrp="1"/>
          </p:cNvSpPr>
          <p:nvPr>
            <p:ph type="sldNum" sz="quarter" idx="12"/>
          </p:nvPr>
        </p:nvSpPr>
        <p:spPr/>
        <p:txBody>
          <a:bodyPr/>
          <a:lstStyle/>
          <a:p>
            <a:fld id="{265E8FCF-C0DC-4EE7-A96E-10CA8B934802}" type="slidenum">
              <a:rPr lang="en-US" smtClean="0"/>
              <a:t>‹#›</a:t>
            </a:fld>
            <a:endParaRPr lang="en-US"/>
          </a:p>
        </p:txBody>
      </p:sp>
    </p:spTree>
    <p:extLst>
      <p:ext uri="{BB962C8B-B14F-4D97-AF65-F5344CB8AC3E}">
        <p14:creationId xmlns:p14="http://schemas.microsoft.com/office/powerpoint/2010/main" val="99264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C6E7-4BFE-03EA-AA60-F4A2A0339F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E89E4-9674-69CE-8C25-818BB654A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60003-615C-B9C5-6709-FF3184A366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AB547F-E177-D901-3AA0-5925FC857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B71D94-8F4E-F7DA-A8D1-AC0E04BF6C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1CD0C7-9E2D-F8B9-89CD-5B6DA7F08079}"/>
              </a:ext>
            </a:extLst>
          </p:cNvPr>
          <p:cNvSpPr>
            <a:spLocks noGrp="1"/>
          </p:cNvSpPr>
          <p:nvPr>
            <p:ph type="dt" sz="half" idx="10"/>
          </p:nvPr>
        </p:nvSpPr>
        <p:spPr/>
        <p:txBody>
          <a:bodyPr/>
          <a:lstStyle/>
          <a:p>
            <a:fld id="{81A83051-7CD6-4D13-A8ED-07374488B9D9}" type="datetimeFigureOut">
              <a:rPr lang="en-US" smtClean="0"/>
              <a:t>2/20/2023</a:t>
            </a:fld>
            <a:endParaRPr lang="en-US"/>
          </a:p>
        </p:txBody>
      </p:sp>
      <p:sp>
        <p:nvSpPr>
          <p:cNvPr id="8" name="Footer Placeholder 7">
            <a:extLst>
              <a:ext uri="{FF2B5EF4-FFF2-40B4-BE49-F238E27FC236}">
                <a16:creationId xmlns:a16="http://schemas.microsoft.com/office/drawing/2014/main" id="{E6FFE163-AA40-966B-3234-56CECFC755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D0E2C7-CB73-63E5-90E5-4D94B331C06E}"/>
              </a:ext>
            </a:extLst>
          </p:cNvPr>
          <p:cNvSpPr>
            <a:spLocks noGrp="1"/>
          </p:cNvSpPr>
          <p:nvPr>
            <p:ph type="sldNum" sz="quarter" idx="12"/>
          </p:nvPr>
        </p:nvSpPr>
        <p:spPr/>
        <p:txBody>
          <a:bodyPr/>
          <a:lstStyle/>
          <a:p>
            <a:fld id="{265E8FCF-C0DC-4EE7-A96E-10CA8B934802}" type="slidenum">
              <a:rPr lang="en-US" smtClean="0"/>
              <a:t>‹#›</a:t>
            </a:fld>
            <a:endParaRPr lang="en-US"/>
          </a:p>
        </p:txBody>
      </p:sp>
    </p:spTree>
    <p:extLst>
      <p:ext uri="{BB962C8B-B14F-4D97-AF65-F5344CB8AC3E}">
        <p14:creationId xmlns:p14="http://schemas.microsoft.com/office/powerpoint/2010/main" val="2963721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FED0-07E8-DBCB-2D5E-ABF8793C3F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86B86E-7E0F-4564-4E2F-BFDB7A88E824}"/>
              </a:ext>
            </a:extLst>
          </p:cNvPr>
          <p:cNvSpPr>
            <a:spLocks noGrp="1"/>
          </p:cNvSpPr>
          <p:nvPr>
            <p:ph type="dt" sz="half" idx="10"/>
          </p:nvPr>
        </p:nvSpPr>
        <p:spPr/>
        <p:txBody>
          <a:bodyPr/>
          <a:lstStyle/>
          <a:p>
            <a:fld id="{81A83051-7CD6-4D13-A8ED-07374488B9D9}" type="datetimeFigureOut">
              <a:rPr lang="en-US" smtClean="0"/>
              <a:t>2/20/2023</a:t>
            </a:fld>
            <a:endParaRPr lang="en-US"/>
          </a:p>
        </p:txBody>
      </p:sp>
      <p:sp>
        <p:nvSpPr>
          <p:cNvPr id="4" name="Footer Placeholder 3">
            <a:extLst>
              <a:ext uri="{FF2B5EF4-FFF2-40B4-BE49-F238E27FC236}">
                <a16:creationId xmlns:a16="http://schemas.microsoft.com/office/drawing/2014/main" id="{9FC9C9B3-B45B-C4D6-902D-F017FB65F6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EE7DB-1858-5BE8-98BA-88CD91126021}"/>
              </a:ext>
            </a:extLst>
          </p:cNvPr>
          <p:cNvSpPr>
            <a:spLocks noGrp="1"/>
          </p:cNvSpPr>
          <p:nvPr>
            <p:ph type="sldNum" sz="quarter" idx="12"/>
          </p:nvPr>
        </p:nvSpPr>
        <p:spPr/>
        <p:txBody>
          <a:bodyPr/>
          <a:lstStyle/>
          <a:p>
            <a:fld id="{265E8FCF-C0DC-4EE7-A96E-10CA8B934802}" type="slidenum">
              <a:rPr lang="en-US" smtClean="0"/>
              <a:t>‹#›</a:t>
            </a:fld>
            <a:endParaRPr lang="en-US"/>
          </a:p>
        </p:txBody>
      </p:sp>
    </p:spTree>
    <p:extLst>
      <p:ext uri="{BB962C8B-B14F-4D97-AF65-F5344CB8AC3E}">
        <p14:creationId xmlns:p14="http://schemas.microsoft.com/office/powerpoint/2010/main" val="155665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76FE7-D764-A975-1A21-23A2F6C51488}"/>
              </a:ext>
            </a:extLst>
          </p:cNvPr>
          <p:cNvSpPr>
            <a:spLocks noGrp="1"/>
          </p:cNvSpPr>
          <p:nvPr>
            <p:ph type="dt" sz="half" idx="10"/>
          </p:nvPr>
        </p:nvSpPr>
        <p:spPr/>
        <p:txBody>
          <a:bodyPr/>
          <a:lstStyle/>
          <a:p>
            <a:fld id="{81A83051-7CD6-4D13-A8ED-07374488B9D9}" type="datetimeFigureOut">
              <a:rPr lang="en-US" smtClean="0"/>
              <a:t>2/20/2023</a:t>
            </a:fld>
            <a:endParaRPr lang="en-US"/>
          </a:p>
        </p:txBody>
      </p:sp>
      <p:sp>
        <p:nvSpPr>
          <p:cNvPr id="3" name="Footer Placeholder 2">
            <a:extLst>
              <a:ext uri="{FF2B5EF4-FFF2-40B4-BE49-F238E27FC236}">
                <a16:creationId xmlns:a16="http://schemas.microsoft.com/office/drawing/2014/main" id="{99CA6A2B-91A0-6A22-ED4B-1CE8622DB0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5D18D-0BD1-D9EB-F397-1C35694FEA14}"/>
              </a:ext>
            </a:extLst>
          </p:cNvPr>
          <p:cNvSpPr>
            <a:spLocks noGrp="1"/>
          </p:cNvSpPr>
          <p:nvPr>
            <p:ph type="sldNum" sz="quarter" idx="12"/>
          </p:nvPr>
        </p:nvSpPr>
        <p:spPr/>
        <p:txBody>
          <a:bodyPr/>
          <a:lstStyle/>
          <a:p>
            <a:fld id="{265E8FCF-C0DC-4EE7-A96E-10CA8B934802}" type="slidenum">
              <a:rPr lang="en-US" smtClean="0"/>
              <a:t>‹#›</a:t>
            </a:fld>
            <a:endParaRPr lang="en-US"/>
          </a:p>
        </p:txBody>
      </p:sp>
    </p:spTree>
    <p:extLst>
      <p:ext uri="{BB962C8B-B14F-4D97-AF65-F5344CB8AC3E}">
        <p14:creationId xmlns:p14="http://schemas.microsoft.com/office/powerpoint/2010/main" val="237473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A786-ABCE-1336-2DED-5512D4D5E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A5CB6-AAF7-81F7-DCBD-CED8FB2105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E33982-0964-4699-9F89-ADA93450B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79A60-2090-2B50-F11D-05E029BC8B5F}"/>
              </a:ext>
            </a:extLst>
          </p:cNvPr>
          <p:cNvSpPr>
            <a:spLocks noGrp="1"/>
          </p:cNvSpPr>
          <p:nvPr>
            <p:ph type="dt" sz="half" idx="10"/>
          </p:nvPr>
        </p:nvSpPr>
        <p:spPr/>
        <p:txBody>
          <a:bodyPr/>
          <a:lstStyle/>
          <a:p>
            <a:fld id="{81A83051-7CD6-4D13-A8ED-07374488B9D9}" type="datetimeFigureOut">
              <a:rPr lang="en-US" smtClean="0"/>
              <a:t>2/20/2023</a:t>
            </a:fld>
            <a:endParaRPr lang="en-US"/>
          </a:p>
        </p:txBody>
      </p:sp>
      <p:sp>
        <p:nvSpPr>
          <p:cNvPr id="6" name="Footer Placeholder 5">
            <a:extLst>
              <a:ext uri="{FF2B5EF4-FFF2-40B4-BE49-F238E27FC236}">
                <a16:creationId xmlns:a16="http://schemas.microsoft.com/office/drawing/2014/main" id="{F4DE4B80-6CAE-EC43-CB7B-70D90BCFA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3EA9C-99EB-E876-4944-3EA856960B40}"/>
              </a:ext>
            </a:extLst>
          </p:cNvPr>
          <p:cNvSpPr>
            <a:spLocks noGrp="1"/>
          </p:cNvSpPr>
          <p:nvPr>
            <p:ph type="sldNum" sz="quarter" idx="12"/>
          </p:nvPr>
        </p:nvSpPr>
        <p:spPr/>
        <p:txBody>
          <a:bodyPr/>
          <a:lstStyle/>
          <a:p>
            <a:fld id="{265E8FCF-C0DC-4EE7-A96E-10CA8B934802}" type="slidenum">
              <a:rPr lang="en-US" smtClean="0"/>
              <a:t>‹#›</a:t>
            </a:fld>
            <a:endParaRPr lang="en-US"/>
          </a:p>
        </p:txBody>
      </p:sp>
    </p:spTree>
    <p:extLst>
      <p:ext uri="{BB962C8B-B14F-4D97-AF65-F5344CB8AC3E}">
        <p14:creationId xmlns:p14="http://schemas.microsoft.com/office/powerpoint/2010/main" val="177361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49BE-2711-76E2-C77A-5A1DBB247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4E6206-283B-7E68-51AD-A9020EDC51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03EE56-EDDA-360C-B720-C52458AD7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819B2-54BB-5C60-C26D-785919001051}"/>
              </a:ext>
            </a:extLst>
          </p:cNvPr>
          <p:cNvSpPr>
            <a:spLocks noGrp="1"/>
          </p:cNvSpPr>
          <p:nvPr>
            <p:ph type="dt" sz="half" idx="10"/>
          </p:nvPr>
        </p:nvSpPr>
        <p:spPr/>
        <p:txBody>
          <a:bodyPr/>
          <a:lstStyle/>
          <a:p>
            <a:fld id="{81A83051-7CD6-4D13-A8ED-07374488B9D9}" type="datetimeFigureOut">
              <a:rPr lang="en-US" smtClean="0"/>
              <a:t>2/20/2023</a:t>
            </a:fld>
            <a:endParaRPr lang="en-US"/>
          </a:p>
        </p:txBody>
      </p:sp>
      <p:sp>
        <p:nvSpPr>
          <p:cNvPr id="6" name="Footer Placeholder 5">
            <a:extLst>
              <a:ext uri="{FF2B5EF4-FFF2-40B4-BE49-F238E27FC236}">
                <a16:creationId xmlns:a16="http://schemas.microsoft.com/office/drawing/2014/main" id="{D436A49D-0D51-484A-BEF6-F2E535D10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2528D-2865-DC15-F455-888BB8906E16}"/>
              </a:ext>
            </a:extLst>
          </p:cNvPr>
          <p:cNvSpPr>
            <a:spLocks noGrp="1"/>
          </p:cNvSpPr>
          <p:nvPr>
            <p:ph type="sldNum" sz="quarter" idx="12"/>
          </p:nvPr>
        </p:nvSpPr>
        <p:spPr/>
        <p:txBody>
          <a:bodyPr/>
          <a:lstStyle/>
          <a:p>
            <a:fld id="{265E8FCF-C0DC-4EE7-A96E-10CA8B934802}" type="slidenum">
              <a:rPr lang="en-US" smtClean="0"/>
              <a:t>‹#›</a:t>
            </a:fld>
            <a:endParaRPr lang="en-US"/>
          </a:p>
        </p:txBody>
      </p:sp>
    </p:spTree>
    <p:extLst>
      <p:ext uri="{BB962C8B-B14F-4D97-AF65-F5344CB8AC3E}">
        <p14:creationId xmlns:p14="http://schemas.microsoft.com/office/powerpoint/2010/main" val="565502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1F1DF-4F1E-FC9E-198E-14387A186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749B17-DBA1-5360-1B69-759B78A4D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D94CE-B9B7-ACBE-9307-DCEDD858B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83051-7CD6-4D13-A8ED-07374488B9D9}" type="datetimeFigureOut">
              <a:rPr lang="en-US" smtClean="0"/>
              <a:t>2/20/2023</a:t>
            </a:fld>
            <a:endParaRPr lang="en-US"/>
          </a:p>
        </p:txBody>
      </p:sp>
      <p:sp>
        <p:nvSpPr>
          <p:cNvPr id="5" name="Footer Placeholder 4">
            <a:extLst>
              <a:ext uri="{FF2B5EF4-FFF2-40B4-BE49-F238E27FC236}">
                <a16:creationId xmlns:a16="http://schemas.microsoft.com/office/drawing/2014/main" id="{2C9FE4AF-B3D3-353D-30F3-4F9002172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8A4917-6632-D1C2-3BE0-6EC468277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E8FCF-C0DC-4EE7-A96E-10CA8B934802}" type="slidenum">
              <a:rPr lang="en-US" smtClean="0"/>
              <a:t>‹#›</a:t>
            </a:fld>
            <a:endParaRPr lang="en-US"/>
          </a:p>
        </p:txBody>
      </p:sp>
    </p:spTree>
    <p:extLst>
      <p:ext uri="{BB962C8B-B14F-4D97-AF65-F5344CB8AC3E}">
        <p14:creationId xmlns:p14="http://schemas.microsoft.com/office/powerpoint/2010/main" val="1600435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biorxiv.org/content/10.1101/2019.12.19.877522v1#ref-4" TargetMode="External"/><Relationship Id="rId2" Type="http://schemas.openxmlformats.org/officeDocument/2006/relationships/hyperlink" Target="https://www.biorxiv.org/content/10.1101/2019.12.19.877522v1#ref-3" TargetMode="External"/><Relationship Id="rId1" Type="http://schemas.openxmlformats.org/officeDocument/2006/relationships/slideLayout" Target="../slideLayouts/slideLayout6.xml"/><Relationship Id="rId5" Type="http://schemas.openxmlformats.org/officeDocument/2006/relationships/hyperlink" Target="https://doi.org/10.1101/2019.12.19.877522"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hyperlink" Target="https://www.nature.com/articles/s41587-020-00809-z"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1E2D-FBA3-4F84-9650-61F8F6C568E7}"/>
              </a:ext>
            </a:extLst>
          </p:cNvPr>
          <p:cNvSpPr>
            <a:spLocks noGrp="1"/>
          </p:cNvSpPr>
          <p:nvPr>
            <p:ph type="ctrTitle"/>
          </p:nvPr>
        </p:nvSpPr>
        <p:spPr/>
        <p:txBody>
          <a:bodyPr>
            <a:normAutofit/>
          </a:bodyPr>
          <a:lstStyle/>
          <a:p>
            <a:r>
              <a:rPr lang="en-US" sz="4800" dirty="0"/>
              <a:t>INFO 250 Information Visualization</a:t>
            </a:r>
          </a:p>
        </p:txBody>
      </p:sp>
      <p:sp>
        <p:nvSpPr>
          <p:cNvPr id="3" name="Subtitle 2">
            <a:extLst>
              <a:ext uri="{FF2B5EF4-FFF2-40B4-BE49-F238E27FC236}">
                <a16:creationId xmlns:a16="http://schemas.microsoft.com/office/drawing/2014/main" id="{544809FB-3D3D-68CE-EDC8-184E672BC2D1}"/>
              </a:ext>
            </a:extLst>
          </p:cNvPr>
          <p:cNvSpPr>
            <a:spLocks noGrp="1"/>
          </p:cNvSpPr>
          <p:nvPr>
            <p:ph type="subTitle" idx="1"/>
          </p:nvPr>
        </p:nvSpPr>
        <p:spPr/>
        <p:txBody>
          <a:bodyPr/>
          <a:lstStyle/>
          <a:p>
            <a:r>
              <a:rPr lang="en-US" dirty="0"/>
              <a:t>7B Dimensionality Reduction</a:t>
            </a:r>
          </a:p>
          <a:p>
            <a:r>
              <a:rPr lang="en-US" dirty="0" err="1"/>
              <a:t>tSNE</a:t>
            </a:r>
            <a:endParaRPr lang="en-US" dirty="0"/>
          </a:p>
          <a:p>
            <a:r>
              <a:rPr lang="en-US" dirty="0"/>
              <a:t>UMAP</a:t>
            </a:r>
          </a:p>
        </p:txBody>
      </p:sp>
    </p:spTree>
    <p:extLst>
      <p:ext uri="{BB962C8B-B14F-4D97-AF65-F5344CB8AC3E}">
        <p14:creationId xmlns:p14="http://schemas.microsoft.com/office/powerpoint/2010/main" val="2709868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0EA4-F703-B2F8-275F-0FE850350748}"/>
              </a:ext>
            </a:extLst>
          </p:cNvPr>
          <p:cNvSpPr>
            <a:spLocks noGrp="1"/>
          </p:cNvSpPr>
          <p:nvPr>
            <p:ph type="title"/>
          </p:nvPr>
        </p:nvSpPr>
        <p:spPr/>
        <p:txBody>
          <a:bodyPr/>
          <a:lstStyle/>
          <a:p>
            <a:pPr algn="ctr"/>
            <a:r>
              <a:rPr lang="en-US" dirty="0"/>
              <a:t>Gradient descent</a:t>
            </a:r>
          </a:p>
        </p:txBody>
      </p:sp>
      <p:pic>
        <p:nvPicPr>
          <p:cNvPr id="6" name="Picture 5">
            <a:extLst>
              <a:ext uri="{FF2B5EF4-FFF2-40B4-BE49-F238E27FC236}">
                <a16:creationId xmlns:a16="http://schemas.microsoft.com/office/drawing/2014/main" id="{3B0BA423-FB63-5F4F-F51B-3603C5327DD5}"/>
              </a:ext>
            </a:extLst>
          </p:cNvPr>
          <p:cNvPicPr>
            <a:picLocks noChangeAspect="1"/>
          </p:cNvPicPr>
          <p:nvPr/>
        </p:nvPicPr>
        <p:blipFill>
          <a:blip r:embed="rId2"/>
          <a:stretch>
            <a:fillRect/>
          </a:stretch>
        </p:blipFill>
        <p:spPr>
          <a:xfrm>
            <a:off x="6398623" y="1707289"/>
            <a:ext cx="5196840" cy="3897630"/>
          </a:xfrm>
          <a:prstGeom prst="rect">
            <a:avLst/>
          </a:prstGeom>
        </p:spPr>
      </p:pic>
      <p:sp>
        <p:nvSpPr>
          <p:cNvPr id="8" name="TextBox 7">
            <a:extLst>
              <a:ext uri="{FF2B5EF4-FFF2-40B4-BE49-F238E27FC236}">
                <a16:creationId xmlns:a16="http://schemas.microsoft.com/office/drawing/2014/main" id="{6FACFB0A-3F87-16F8-20E6-8475F2873EBC}"/>
              </a:ext>
            </a:extLst>
          </p:cNvPr>
          <p:cNvSpPr txBox="1"/>
          <p:nvPr/>
        </p:nvSpPr>
        <p:spPr>
          <a:xfrm>
            <a:off x="6979920" y="6294120"/>
            <a:ext cx="4983479" cy="276999"/>
          </a:xfrm>
          <a:prstGeom prst="rect">
            <a:avLst/>
          </a:prstGeom>
          <a:noFill/>
        </p:spPr>
        <p:txBody>
          <a:bodyPr wrap="square">
            <a:spAutoFit/>
          </a:bodyPr>
          <a:lstStyle/>
          <a:p>
            <a:pPr algn="r"/>
            <a:r>
              <a:rPr lang="en-US" sz="1200" dirty="0"/>
              <a:t>https://towardsdatascience.com/visualizing-your-embeddings-4c79332581a9</a:t>
            </a:r>
          </a:p>
        </p:txBody>
      </p:sp>
      <p:sp>
        <p:nvSpPr>
          <p:cNvPr id="12" name="TextBox 11">
            <a:extLst>
              <a:ext uri="{FF2B5EF4-FFF2-40B4-BE49-F238E27FC236}">
                <a16:creationId xmlns:a16="http://schemas.microsoft.com/office/drawing/2014/main" id="{999B4CE5-0DA0-66E9-5C49-E9CF227216D8}"/>
              </a:ext>
            </a:extLst>
          </p:cNvPr>
          <p:cNvSpPr txBox="1"/>
          <p:nvPr/>
        </p:nvSpPr>
        <p:spPr>
          <a:xfrm>
            <a:off x="553157" y="1950720"/>
            <a:ext cx="6096000" cy="4247317"/>
          </a:xfrm>
          <a:prstGeom prst="rect">
            <a:avLst/>
          </a:prstGeom>
          <a:noFill/>
        </p:spPr>
        <p:txBody>
          <a:bodyPr wrap="square">
            <a:spAutoFit/>
          </a:bodyPr>
          <a:lstStyle/>
          <a:p>
            <a:r>
              <a:rPr lang="en-US" b="0" i="0" dirty="0">
                <a:solidFill>
                  <a:srgbClr val="292929"/>
                </a:solidFill>
                <a:effectLst/>
                <a:latin typeface="source-serif-pro"/>
              </a:rPr>
              <a:t>A:</a:t>
            </a:r>
          </a:p>
          <a:p>
            <a:r>
              <a:rPr lang="en-US" b="0" i="0" dirty="0">
                <a:solidFill>
                  <a:srgbClr val="292929"/>
                </a:solidFill>
                <a:effectLst/>
                <a:latin typeface="source-serif-pro"/>
              </a:rPr>
              <a:t>If two points are close together in high dimensional space, the probability </a:t>
            </a:r>
            <a:r>
              <a:rPr lang="en-US" b="0" i="1" dirty="0">
                <a:solidFill>
                  <a:srgbClr val="292929"/>
                </a:solidFill>
                <a:effectLst/>
                <a:latin typeface="source-serif-pro"/>
              </a:rPr>
              <a:t>p</a:t>
            </a:r>
            <a:r>
              <a:rPr lang="en-US" b="0" i="0" dirty="0">
                <a:solidFill>
                  <a:srgbClr val="292929"/>
                </a:solidFill>
                <a:effectLst/>
                <a:latin typeface="source-serif-pro"/>
              </a:rPr>
              <a:t> should be high (</a:t>
            </a:r>
            <a:r>
              <a:rPr lang="en-US" b="0" i="1" dirty="0">
                <a:solidFill>
                  <a:srgbClr val="292929"/>
                </a:solidFill>
                <a:effectLst/>
                <a:latin typeface="source-serif-pro"/>
              </a:rPr>
              <a:t>p ~ 1</a:t>
            </a:r>
            <a:r>
              <a:rPr lang="en-US" b="0" i="0" dirty="0">
                <a:solidFill>
                  <a:srgbClr val="292929"/>
                </a:solidFill>
                <a:effectLst/>
                <a:latin typeface="source-serif-pro"/>
              </a:rPr>
              <a:t>). </a:t>
            </a:r>
          </a:p>
          <a:p>
            <a:r>
              <a:rPr lang="en-US" b="0" i="0" dirty="0">
                <a:solidFill>
                  <a:srgbClr val="292929"/>
                </a:solidFill>
                <a:effectLst/>
                <a:latin typeface="source-serif-pro"/>
              </a:rPr>
              <a:t>If they were mapped far away, the low dimensional probability would be low (</a:t>
            </a:r>
            <a:r>
              <a:rPr lang="en-US" b="0" i="1" dirty="0">
                <a:solidFill>
                  <a:srgbClr val="292929"/>
                </a:solidFill>
                <a:effectLst/>
                <a:latin typeface="source-serif-pro"/>
              </a:rPr>
              <a:t>q ~0</a:t>
            </a:r>
            <a:r>
              <a:rPr lang="en-US" b="0" i="0" dirty="0">
                <a:solidFill>
                  <a:srgbClr val="292929"/>
                </a:solidFill>
                <a:effectLst/>
                <a:latin typeface="source-serif-pro"/>
              </a:rPr>
              <a:t>). </a:t>
            </a:r>
          </a:p>
          <a:p>
            <a:r>
              <a:rPr lang="en-US" b="0" i="0" dirty="0">
                <a:solidFill>
                  <a:srgbClr val="292929"/>
                </a:solidFill>
                <a:effectLst/>
                <a:latin typeface="source-serif-pro"/>
              </a:rPr>
              <a:t>In this scenario the loss function takes very high values, severely penalizing that mistake. </a:t>
            </a:r>
          </a:p>
          <a:p>
            <a:endParaRPr lang="en-US" dirty="0">
              <a:solidFill>
                <a:srgbClr val="292929"/>
              </a:solidFill>
              <a:latin typeface="source-serif-pro"/>
            </a:endParaRPr>
          </a:p>
          <a:p>
            <a:r>
              <a:rPr lang="en-US" dirty="0">
                <a:solidFill>
                  <a:srgbClr val="292929"/>
                </a:solidFill>
                <a:latin typeface="source-serif-pro"/>
              </a:rPr>
              <a:t>B:</a:t>
            </a:r>
          </a:p>
          <a:p>
            <a:r>
              <a:rPr lang="en-US" b="0" i="0" dirty="0">
                <a:solidFill>
                  <a:srgbClr val="292929"/>
                </a:solidFill>
                <a:effectLst/>
                <a:latin typeface="source-serif-pro"/>
              </a:rPr>
              <a:t>If two points are far from each other in high dimensional space, the probability p should be low (</a:t>
            </a:r>
            <a:r>
              <a:rPr lang="en-US" b="0" i="1" dirty="0">
                <a:solidFill>
                  <a:srgbClr val="292929"/>
                </a:solidFill>
                <a:effectLst/>
                <a:latin typeface="source-serif-pro"/>
              </a:rPr>
              <a:t>p~0</a:t>
            </a:r>
            <a:r>
              <a:rPr lang="en-US" b="0" i="0" dirty="0">
                <a:solidFill>
                  <a:srgbClr val="292929"/>
                </a:solidFill>
                <a:effectLst/>
                <a:latin typeface="source-serif-pro"/>
              </a:rPr>
              <a:t>). </a:t>
            </a:r>
          </a:p>
          <a:p>
            <a:r>
              <a:rPr lang="en-US" b="0" i="0" dirty="0">
                <a:solidFill>
                  <a:srgbClr val="292929"/>
                </a:solidFill>
                <a:effectLst/>
                <a:latin typeface="source-serif-pro"/>
              </a:rPr>
              <a:t>If they were mapped near each other, the low dimensional probability would be high (</a:t>
            </a:r>
            <a:r>
              <a:rPr lang="en-US" b="0" i="1" dirty="0">
                <a:solidFill>
                  <a:srgbClr val="292929"/>
                </a:solidFill>
                <a:effectLst/>
                <a:latin typeface="source-serif-pro"/>
              </a:rPr>
              <a:t>q~1</a:t>
            </a:r>
            <a:r>
              <a:rPr lang="en-US" b="0" i="0" dirty="0">
                <a:solidFill>
                  <a:srgbClr val="292929"/>
                </a:solidFill>
                <a:effectLst/>
                <a:latin typeface="source-serif-pro"/>
              </a:rPr>
              <a:t>). </a:t>
            </a:r>
          </a:p>
          <a:p>
            <a:r>
              <a:rPr lang="en-US" b="0" i="0" dirty="0">
                <a:solidFill>
                  <a:srgbClr val="292929"/>
                </a:solidFill>
                <a:effectLst/>
                <a:latin typeface="source-serif-pro"/>
              </a:rPr>
              <a:t>he KL divergence is not penalizing this mistake as much as we would want. This is a key issue that will be solved by UMAP.</a:t>
            </a:r>
            <a:endParaRPr lang="en-US" dirty="0"/>
          </a:p>
        </p:txBody>
      </p:sp>
      <p:sp>
        <p:nvSpPr>
          <p:cNvPr id="13" name="Oval 12">
            <a:extLst>
              <a:ext uri="{FF2B5EF4-FFF2-40B4-BE49-F238E27FC236}">
                <a16:creationId xmlns:a16="http://schemas.microsoft.com/office/drawing/2014/main" id="{D4F69E10-FDAC-198D-CD31-F32EB1F27E5E}"/>
              </a:ext>
            </a:extLst>
          </p:cNvPr>
          <p:cNvSpPr/>
          <p:nvPr/>
        </p:nvSpPr>
        <p:spPr>
          <a:xfrm>
            <a:off x="6979920" y="3794623"/>
            <a:ext cx="696686" cy="7228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B</a:t>
            </a:r>
          </a:p>
        </p:txBody>
      </p:sp>
      <p:sp>
        <p:nvSpPr>
          <p:cNvPr id="14" name="Oval 13">
            <a:extLst>
              <a:ext uri="{FF2B5EF4-FFF2-40B4-BE49-F238E27FC236}">
                <a16:creationId xmlns:a16="http://schemas.microsoft.com/office/drawing/2014/main" id="{4CDCCDC2-09C9-91F1-F552-4D488E9FD829}"/>
              </a:ext>
            </a:extLst>
          </p:cNvPr>
          <p:cNvSpPr/>
          <p:nvPr/>
        </p:nvSpPr>
        <p:spPr>
          <a:xfrm>
            <a:off x="10898777" y="2764971"/>
            <a:ext cx="696686" cy="7228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A</a:t>
            </a:r>
          </a:p>
        </p:txBody>
      </p:sp>
      <p:sp>
        <p:nvSpPr>
          <p:cNvPr id="15" name="TextBox 14">
            <a:extLst>
              <a:ext uri="{FF2B5EF4-FFF2-40B4-BE49-F238E27FC236}">
                <a16:creationId xmlns:a16="http://schemas.microsoft.com/office/drawing/2014/main" id="{13722D6F-AD4F-0F91-CAFB-A8D89EA725F7}"/>
              </a:ext>
            </a:extLst>
          </p:cNvPr>
          <p:cNvSpPr txBox="1"/>
          <p:nvPr/>
        </p:nvSpPr>
        <p:spPr>
          <a:xfrm rot="20676595">
            <a:off x="10045050" y="5534597"/>
            <a:ext cx="1439818" cy="369332"/>
          </a:xfrm>
          <a:prstGeom prst="rect">
            <a:avLst/>
          </a:prstGeom>
          <a:noFill/>
        </p:spPr>
        <p:txBody>
          <a:bodyPr wrap="none" rtlCol="0">
            <a:spAutoFit/>
          </a:bodyPr>
          <a:lstStyle/>
          <a:p>
            <a:r>
              <a:rPr lang="en-US" dirty="0">
                <a:solidFill>
                  <a:srgbClr val="FF0000"/>
                </a:solidFill>
              </a:rPr>
              <a:t>Similar in n-D</a:t>
            </a:r>
          </a:p>
        </p:txBody>
      </p:sp>
      <p:cxnSp>
        <p:nvCxnSpPr>
          <p:cNvPr id="17" name="Straight Arrow Connector 16">
            <a:extLst>
              <a:ext uri="{FF2B5EF4-FFF2-40B4-BE49-F238E27FC236}">
                <a16:creationId xmlns:a16="http://schemas.microsoft.com/office/drawing/2014/main" id="{F01882DE-8B63-63CB-6200-864F508391C2}"/>
              </a:ext>
            </a:extLst>
          </p:cNvPr>
          <p:cNvCxnSpPr>
            <a:stCxn id="15" idx="0"/>
          </p:cNvCxnSpPr>
          <p:nvPr/>
        </p:nvCxnSpPr>
        <p:spPr>
          <a:xfrm flipV="1">
            <a:off x="10715951" y="5196373"/>
            <a:ext cx="182826" cy="3448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65E2E93-2E7E-F04D-FF86-9415CB39C9A3}"/>
              </a:ext>
            </a:extLst>
          </p:cNvPr>
          <p:cNvSpPr txBox="1"/>
          <p:nvPr/>
        </p:nvSpPr>
        <p:spPr>
          <a:xfrm rot="1457986">
            <a:off x="6517880" y="5064321"/>
            <a:ext cx="1180131" cy="369332"/>
          </a:xfrm>
          <a:prstGeom prst="rect">
            <a:avLst/>
          </a:prstGeom>
          <a:noFill/>
        </p:spPr>
        <p:txBody>
          <a:bodyPr wrap="none" rtlCol="0">
            <a:spAutoFit/>
          </a:bodyPr>
          <a:lstStyle/>
          <a:p>
            <a:r>
              <a:rPr lang="en-US" dirty="0">
                <a:solidFill>
                  <a:srgbClr val="FF0000"/>
                </a:solidFill>
              </a:rPr>
              <a:t>Near in 2D</a:t>
            </a:r>
          </a:p>
        </p:txBody>
      </p:sp>
      <p:cxnSp>
        <p:nvCxnSpPr>
          <p:cNvPr id="20" name="Straight Arrow Connector 19">
            <a:extLst>
              <a:ext uri="{FF2B5EF4-FFF2-40B4-BE49-F238E27FC236}">
                <a16:creationId xmlns:a16="http://schemas.microsoft.com/office/drawing/2014/main" id="{D1510BD8-81F6-2BE1-7C3A-5D2DFEADFCCD}"/>
              </a:ext>
            </a:extLst>
          </p:cNvPr>
          <p:cNvCxnSpPr>
            <a:cxnSpLocks/>
          </p:cNvCxnSpPr>
          <p:nvPr/>
        </p:nvCxnSpPr>
        <p:spPr>
          <a:xfrm flipV="1">
            <a:off x="6979920" y="4723191"/>
            <a:ext cx="128025" cy="3626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B29AB6D-870A-3335-D956-BA9F0E110217}"/>
              </a:ext>
            </a:extLst>
          </p:cNvPr>
          <p:cNvSpPr/>
          <p:nvPr/>
        </p:nvSpPr>
        <p:spPr>
          <a:xfrm rot="18125825">
            <a:off x="8537819" y="3901388"/>
            <a:ext cx="1178572" cy="46227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65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5547-BC5E-164C-889D-564769FCBC7A}"/>
              </a:ext>
            </a:extLst>
          </p:cNvPr>
          <p:cNvSpPr>
            <a:spLocks noGrp="1"/>
          </p:cNvSpPr>
          <p:nvPr>
            <p:ph type="title"/>
          </p:nvPr>
        </p:nvSpPr>
        <p:spPr/>
        <p:txBody>
          <a:bodyPr/>
          <a:lstStyle/>
          <a:p>
            <a:pPr algn="ctr"/>
            <a:r>
              <a:rPr lang="en-US" dirty="0"/>
              <a:t>UMAP</a:t>
            </a:r>
          </a:p>
        </p:txBody>
      </p:sp>
      <p:pic>
        <p:nvPicPr>
          <p:cNvPr id="3" name="Picture 2">
            <a:extLst>
              <a:ext uri="{FF2B5EF4-FFF2-40B4-BE49-F238E27FC236}">
                <a16:creationId xmlns:a16="http://schemas.microsoft.com/office/drawing/2014/main" id="{34095DA1-5A9C-15BC-19BD-7B6C2D15323F}"/>
              </a:ext>
            </a:extLst>
          </p:cNvPr>
          <p:cNvPicPr>
            <a:picLocks noChangeAspect="1"/>
          </p:cNvPicPr>
          <p:nvPr/>
        </p:nvPicPr>
        <p:blipFill>
          <a:blip r:embed="rId2"/>
          <a:stretch>
            <a:fillRect/>
          </a:stretch>
        </p:blipFill>
        <p:spPr>
          <a:xfrm>
            <a:off x="4835450" y="2010251"/>
            <a:ext cx="5009590" cy="1837373"/>
          </a:xfrm>
          <a:prstGeom prst="rect">
            <a:avLst/>
          </a:prstGeom>
        </p:spPr>
      </p:pic>
      <p:pic>
        <p:nvPicPr>
          <p:cNvPr id="4" name="Picture 3">
            <a:extLst>
              <a:ext uri="{FF2B5EF4-FFF2-40B4-BE49-F238E27FC236}">
                <a16:creationId xmlns:a16="http://schemas.microsoft.com/office/drawing/2014/main" id="{5A38C577-93A7-9F6F-5589-BB442D978797}"/>
              </a:ext>
            </a:extLst>
          </p:cNvPr>
          <p:cNvPicPr>
            <a:picLocks noChangeAspect="1"/>
          </p:cNvPicPr>
          <p:nvPr/>
        </p:nvPicPr>
        <p:blipFill>
          <a:blip r:embed="rId3"/>
          <a:stretch>
            <a:fillRect/>
          </a:stretch>
        </p:blipFill>
        <p:spPr>
          <a:xfrm>
            <a:off x="4487462" y="3248771"/>
            <a:ext cx="6552966" cy="1730693"/>
          </a:xfrm>
          <a:prstGeom prst="rect">
            <a:avLst/>
          </a:prstGeom>
        </p:spPr>
      </p:pic>
      <p:sp>
        <p:nvSpPr>
          <p:cNvPr id="5" name="TextBox 4">
            <a:extLst>
              <a:ext uri="{FF2B5EF4-FFF2-40B4-BE49-F238E27FC236}">
                <a16:creationId xmlns:a16="http://schemas.microsoft.com/office/drawing/2014/main" id="{151805A5-F1F0-190D-1792-72EA940ACB26}"/>
              </a:ext>
            </a:extLst>
          </p:cNvPr>
          <p:cNvSpPr txBox="1"/>
          <p:nvPr/>
        </p:nvSpPr>
        <p:spPr>
          <a:xfrm>
            <a:off x="838200" y="2690813"/>
            <a:ext cx="3796937" cy="369332"/>
          </a:xfrm>
          <a:prstGeom prst="rect">
            <a:avLst/>
          </a:prstGeom>
          <a:noFill/>
        </p:spPr>
        <p:txBody>
          <a:bodyPr wrap="square" rtlCol="0">
            <a:spAutoFit/>
          </a:bodyPr>
          <a:lstStyle/>
          <a:p>
            <a:r>
              <a:rPr lang="en-US" dirty="0"/>
              <a:t>Similarity in High Dimensional Space</a:t>
            </a:r>
          </a:p>
        </p:txBody>
      </p:sp>
      <p:sp>
        <p:nvSpPr>
          <p:cNvPr id="6" name="TextBox 5">
            <a:extLst>
              <a:ext uri="{FF2B5EF4-FFF2-40B4-BE49-F238E27FC236}">
                <a16:creationId xmlns:a16="http://schemas.microsoft.com/office/drawing/2014/main" id="{B7A0762A-A47F-E967-542F-59AA54E62875}"/>
              </a:ext>
            </a:extLst>
          </p:cNvPr>
          <p:cNvSpPr txBox="1"/>
          <p:nvPr/>
        </p:nvSpPr>
        <p:spPr>
          <a:xfrm>
            <a:off x="838200" y="4006145"/>
            <a:ext cx="3796937" cy="369332"/>
          </a:xfrm>
          <a:prstGeom prst="rect">
            <a:avLst/>
          </a:prstGeom>
          <a:noFill/>
        </p:spPr>
        <p:txBody>
          <a:bodyPr wrap="square" rtlCol="0">
            <a:spAutoFit/>
          </a:bodyPr>
          <a:lstStyle/>
          <a:p>
            <a:r>
              <a:rPr lang="en-US" dirty="0"/>
              <a:t>Proximity in Low Dimensional Space</a:t>
            </a:r>
          </a:p>
        </p:txBody>
      </p:sp>
      <p:sp>
        <p:nvSpPr>
          <p:cNvPr id="8" name="TextBox 7">
            <a:extLst>
              <a:ext uri="{FF2B5EF4-FFF2-40B4-BE49-F238E27FC236}">
                <a16:creationId xmlns:a16="http://schemas.microsoft.com/office/drawing/2014/main" id="{71E6377E-D7DD-FC33-08D2-5BC1AD833F61}"/>
              </a:ext>
            </a:extLst>
          </p:cNvPr>
          <p:cNvSpPr txBox="1"/>
          <p:nvPr/>
        </p:nvSpPr>
        <p:spPr>
          <a:xfrm>
            <a:off x="4400392" y="5168090"/>
            <a:ext cx="6096000" cy="646331"/>
          </a:xfrm>
          <a:prstGeom prst="rect">
            <a:avLst/>
          </a:prstGeom>
          <a:noFill/>
        </p:spPr>
        <p:txBody>
          <a:bodyPr wrap="square">
            <a:spAutoFit/>
          </a:bodyPr>
          <a:lstStyle/>
          <a:p>
            <a:r>
              <a:rPr lang="en-US" b="1" i="0" dirty="0">
                <a:solidFill>
                  <a:srgbClr val="292929"/>
                </a:solidFill>
                <a:effectLst/>
                <a:latin typeface="source-serif-pro"/>
              </a:rPr>
              <a:t>UMAP uses cross entropy as loss function</a:t>
            </a:r>
          </a:p>
          <a:p>
            <a:r>
              <a:rPr lang="fr-FR" b="1" i="0" dirty="0">
                <a:solidFill>
                  <a:srgbClr val="292929"/>
                </a:solidFill>
                <a:effectLst/>
                <a:latin typeface="source-serif-pro"/>
              </a:rPr>
              <a:t>UMAP uses </a:t>
            </a:r>
            <a:r>
              <a:rPr lang="fr-FR" b="1" i="0" dirty="0" err="1">
                <a:solidFill>
                  <a:srgbClr val="292929"/>
                </a:solidFill>
                <a:effectLst/>
                <a:latin typeface="source-serif-pro"/>
              </a:rPr>
              <a:t>stochastic</a:t>
            </a:r>
            <a:r>
              <a:rPr lang="fr-FR" b="1" i="0" dirty="0">
                <a:solidFill>
                  <a:srgbClr val="292929"/>
                </a:solidFill>
                <a:effectLst/>
                <a:latin typeface="source-serif-pro"/>
              </a:rPr>
              <a:t> gradient </a:t>
            </a:r>
            <a:r>
              <a:rPr lang="fr-FR" b="1" i="0" dirty="0" err="1">
                <a:solidFill>
                  <a:srgbClr val="292929"/>
                </a:solidFill>
                <a:effectLst/>
                <a:latin typeface="source-serif-pro"/>
              </a:rPr>
              <a:t>descent</a:t>
            </a:r>
            <a:endParaRPr lang="en-US" dirty="0"/>
          </a:p>
        </p:txBody>
      </p:sp>
    </p:spTree>
    <p:extLst>
      <p:ext uri="{BB962C8B-B14F-4D97-AF65-F5344CB8AC3E}">
        <p14:creationId xmlns:p14="http://schemas.microsoft.com/office/powerpoint/2010/main" val="169594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3FCE15-96B0-9598-B4D1-6931CC7F2490}"/>
              </a:ext>
            </a:extLst>
          </p:cNvPr>
          <p:cNvPicPr>
            <a:picLocks noChangeAspect="1"/>
          </p:cNvPicPr>
          <p:nvPr/>
        </p:nvPicPr>
        <p:blipFill>
          <a:blip r:embed="rId2"/>
          <a:stretch>
            <a:fillRect/>
          </a:stretch>
        </p:blipFill>
        <p:spPr>
          <a:xfrm>
            <a:off x="5775960" y="1432560"/>
            <a:ext cx="6096000" cy="4572000"/>
          </a:xfrm>
          <a:prstGeom prst="rect">
            <a:avLst/>
          </a:prstGeom>
        </p:spPr>
      </p:pic>
      <p:pic>
        <p:nvPicPr>
          <p:cNvPr id="4" name="Picture 3">
            <a:extLst>
              <a:ext uri="{FF2B5EF4-FFF2-40B4-BE49-F238E27FC236}">
                <a16:creationId xmlns:a16="http://schemas.microsoft.com/office/drawing/2014/main" id="{635100C8-2DF4-8D7E-5719-93BF026374F6}"/>
              </a:ext>
            </a:extLst>
          </p:cNvPr>
          <p:cNvPicPr>
            <a:picLocks noChangeAspect="1"/>
          </p:cNvPicPr>
          <p:nvPr/>
        </p:nvPicPr>
        <p:blipFill>
          <a:blip r:embed="rId3"/>
          <a:stretch>
            <a:fillRect/>
          </a:stretch>
        </p:blipFill>
        <p:spPr>
          <a:xfrm>
            <a:off x="457200" y="1236345"/>
            <a:ext cx="5196840" cy="3897630"/>
          </a:xfrm>
          <a:prstGeom prst="rect">
            <a:avLst/>
          </a:prstGeom>
        </p:spPr>
      </p:pic>
      <p:sp>
        <p:nvSpPr>
          <p:cNvPr id="5" name="TextBox 4">
            <a:extLst>
              <a:ext uri="{FF2B5EF4-FFF2-40B4-BE49-F238E27FC236}">
                <a16:creationId xmlns:a16="http://schemas.microsoft.com/office/drawing/2014/main" id="{35566483-AFEC-3848-98C8-7003C7ED626C}"/>
              </a:ext>
            </a:extLst>
          </p:cNvPr>
          <p:cNvSpPr txBox="1"/>
          <p:nvPr/>
        </p:nvSpPr>
        <p:spPr>
          <a:xfrm>
            <a:off x="995117" y="5579745"/>
            <a:ext cx="4983479" cy="276999"/>
          </a:xfrm>
          <a:prstGeom prst="rect">
            <a:avLst/>
          </a:prstGeom>
          <a:noFill/>
        </p:spPr>
        <p:txBody>
          <a:bodyPr wrap="square">
            <a:spAutoFit/>
          </a:bodyPr>
          <a:lstStyle/>
          <a:p>
            <a:pPr algn="r"/>
            <a:r>
              <a:rPr lang="en-US" sz="1200" dirty="0"/>
              <a:t>https://towardsdatascience.com/visualizing-your-embeddings-4c79332581a9</a:t>
            </a:r>
          </a:p>
        </p:txBody>
      </p:sp>
      <p:sp>
        <p:nvSpPr>
          <p:cNvPr id="6" name="Oval 5">
            <a:extLst>
              <a:ext uri="{FF2B5EF4-FFF2-40B4-BE49-F238E27FC236}">
                <a16:creationId xmlns:a16="http://schemas.microsoft.com/office/drawing/2014/main" id="{57EED92F-2F3D-6BB6-6CF4-B0E20B0351DB}"/>
              </a:ext>
            </a:extLst>
          </p:cNvPr>
          <p:cNvSpPr/>
          <p:nvPr/>
        </p:nvSpPr>
        <p:spPr>
          <a:xfrm>
            <a:off x="457200" y="2949732"/>
            <a:ext cx="1656643" cy="7228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t-SNE</a:t>
            </a:r>
          </a:p>
        </p:txBody>
      </p:sp>
      <p:sp>
        <p:nvSpPr>
          <p:cNvPr id="8" name="TextBox 7">
            <a:extLst>
              <a:ext uri="{FF2B5EF4-FFF2-40B4-BE49-F238E27FC236}">
                <a16:creationId xmlns:a16="http://schemas.microsoft.com/office/drawing/2014/main" id="{B271ABC1-9E41-B462-124B-F6B9419191A8}"/>
              </a:ext>
            </a:extLst>
          </p:cNvPr>
          <p:cNvSpPr txBox="1"/>
          <p:nvPr/>
        </p:nvSpPr>
        <p:spPr>
          <a:xfrm rot="20676595">
            <a:off x="4060247" y="4820222"/>
            <a:ext cx="1439818" cy="369332"/>
          </a:xfrm>
          <a:prstGeom prst="rect">
            <a:avLst/>
          </a:prstGeom>
          <a:noFill/>
        </p:spPr>
        <p:txBody>
          <a:bodyPr wrap="none" rtlCol="0">
            <a:spAutoFit/>
          </a:bodyPr>
          <a:lstStyle/>
          <a:p>
            <a:r>
              <a:rPr lang="en-US" dirty="0">
                <a:solidFill>
                  <a:srgbClr val="FF0000"/>
                </a:solidFill>
              </a:rPr>
              <a:t>Similar in n-D</a:t>
            </a:r>
          </a:p>
        </p:txBody>
      </p:sp>
      <p:cxnSp>
        <p:nvCxnSpPr>
          <p:cNvPr id="9" name="Straight Arrow Connector 8">
            <a:extLst>
              <a:ext uri="{FF2B5EF4-FFF2-40B4-BE49-F238E27FC236}">
                <a16:creationId xmlns:a16="http://schemas.microsoft.com/office/drawing/2014/main" id="{22FF7C23-011F-BA7E-AA3A-A4FFBE70CB81}"/>
              </a:ext>
            </a:extLst>
          </p:cNvPr>
          <p:cNvCxnSpPr>
            <a:stCxn id="8" idx="0"/>
          </p:cNvCxnSpPr>
          <p:nvPr/>
        </p:nvCxnSpPr>
        <p:spPr>
          <a:xfrm flipV="1">
            <a:off x="4731148" y="4481998"/>
            <a:ext cx="182826" cy="3448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DDC034-AE74-2F69-99DB-705731F11B60}"/>
              </a:ext>
            </a:extLst>
          </p:cNvPr>
          <p:cNvSpPr txBox="1"/>
          <p:nvPr/>
        </p:nvSpPr>
        <p:spPr>
          <a:xfrm rot="1457986">
            <a:off x="533077" y="4349946"/>
            <a:ext cx="1180131" cy="369332"/>
          </a:xfrm>
          <a:prstGeom prst="rect">
            <a:avLst/>
          </a:prstGeom>
          <a:noFill/>
        </p:spPr>
        <p:txBody>
          <a:bodyPr wrap="none" rtlCol="0">
            <a:spAutoFit/>
          </a:bodyPr>
          <a:lstStyle/>
          <a:p>
            <a:r>
              <a:rPr lang="en-US" dirty="0">
                <a:solidFill>
                  <a:srgbClr val="FF0000"/>
                </a:solidFill>
              </a:rPr>
              <a:t>Near in 2D</a:t>
            </a:r>
          </a:p>
        </p:txBody>
      </p:sp>
      <p:cxnSp>
        <p:nvCxnSpPr>
          <p:cNvPr id="11" name="Straight Arrow Connector 10">
            <a:extLst>
              <a:ext uri="{FF2B5EF4-FFF2-40B4-BE49-F238E27FC236}">
                <a16:creationId xmlns:a16="http://schemas.microsoft.com/office/drawing/2014/main" id="{C42D7E1C-7664-B0A9-8709-D606CFE9A8D3}"/>
              </a:ext>
            </a:extLst>
          </p:cNvPr>
          <p:cNvCxnSpPr>
            <a:cxnSpLocks/>
          </p:cNvCxnSpPr>
          <p:nvPr/>
        </p:nvCxnSpPr>
        <p:spPr>
          <a:xfrm flipV="1">
            <a:off x="995117" y="4008816"/>
            <a:ext cx="128025" cy="3626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1BABB84-8940-6830-F677-FD77E09C2D80}"/>
              </a:ext>
            </a:extLst>
          </p:cNvPr>
          <p:cNvSpPr/>
          <p:nvPr/>
        </p:nvSpPr>
        <p:spPr>
          <a:xfrm>
            <a:off x="5978596" y="1952488"/>
            <a:ext cx="1549963" cy="7228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FF0000"/>
                </a:solidFill>
              </a:rPr>
              <a:t>umap</a:t>
            </a:r>
            <a:endParaRPr lang="en-US" sz="2800" b="1" dirty="0">
              <a:solidFill>
                <a:srgbClr val="FF0000"/>
              </a:solidFill>
            </a:endParaRPr>
          </a:p>
        </p:txBody>
      </p:sp>
      <p:sp>
        <p:nvSpPr>
          <p:cNvPr id="14" name="Title 13">
            <a:extLst>
              <a:ext uri="{FF2B5EF4-FFF2-40B4-BE49-F238E27FC236}">
                <a16:creationId xmlns:a16="http://schemas.microsoft.com/office/drawing/2014/main" id="{AB84DB20-482D-14D6-3890-700CE9C2566E}"/>
              </a:ext>
            </a:extLst>
          </p:cNvPr>
          <p:cNvSpPr>
            <a:spLocks noGrp="1"/>
          </p:cNvSpPr>
          <p:nvPr>
            <p:ph type="title"/>
          </p:nvPr>
        </p:nvSpPr>
        <p:spPr/>
        <p:txBody>
          <a:bodyPr/>
          <a:lstStyle/>
          <a:p>
            <a:pPr algn="ctr"/>
            <a:r>
              <a:rPr lang="en-US" dirty="0"/>
              <a:t>Loss Function: t-SNE vs UMAP</a:t>
            </a:r>
          </a:p>
        </p:txBody>
      </p:sp>
      <p:sp>
        <p:nvSpPr>
          <p:cNvPr id="15" name="Oval 14">
            <a:extLst>
              <a:ext uri="{FF2B5EF4-FFF2-40B4-BE49-F238E27FC236}">
                <a16:creationId xmlns:a16="http://schemas.microsoft.com/office/drawing/2014/main" id="{6AC964B4-FA93-F8E9-29B4-0B64543CD0D1}"/>
              </a:ext>
            </a:extLst>
          </p:cNvPr>
          <p:cNvSpPr/>
          <p:nvPr/>
        </p:nvSpPr>
        <p:spPr>
          <a:xfrm rot="18068293">
            <a:off x="8208946" y="3973377"/>
            <a:ext cx="1505565" cy="567032"/>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3320972-6CBF-4E65-EC58-EFE735F5B011}"/>
              </a:ext>
            </a:extLst>
          </p:cNvPr>
          <p:cNvSpPr/>
          <p:nvPr/>
        </p:nvSpPr>
        <p:spPr>
          <a:xfrm rot="18068293">
            <a:off x="2362640" y="3433149"/>
            <a:ext cx="1505565" cy="567032"/>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80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3C4939-5EA1-FB11-FC0F-BDD25B98D776}"/>
              </a:ext>
            </a:extLst>
          </p:cNvPr>
          <p:cNvPicPr>
            <a:picLocks noChangeAspect="1"/>
          </p:cNvPicPr>
          <p:nvPr/>
        </p:nvPicPr>
        <p:blipFill>
          <a:blip r:embed="rId2"/>
          <a:stretch>
            <a:fillRect/>
          </a:stretch>
        </p:blipFill>
        <p:spPr>
          <a:xfrm>
            <a:off x="1672382" y="1254400"/>
            <a:ext cx="8510754" cy="3051713"/>
          </a:xfrm>
          <a:prstGeom prst="rect">
            <a:avLst/>
          </a:prstGeom>
        </p:spPr>
      </p:pic>
      <p:sp>
        <p:nvSpPr>
          <p:cNvPr id="2" name="Title 1">
            <a:extLst>
              <a:ext uri="{FF2B5EF4-FFF2-40B4-BE49-F238E27FC236}">
                <a16:creationId xmlns:a16="http://schemas.microsoft.com/office/drawing/2014/main" id="{11C5E61D-7A8F-AEC4-5026-8901F2213B13}"/>
              </a:ext>
            </a:extLst>
          </p:cNvPr>
          <p:cNvSpPr>
            <a:spLocks noGrp="1"/>
          </p:cNvSpPr>
          <p:nvPr>
            <p:ph type="title"/>
          </p:nvPr>
        </p:nvSpPr>
        <p:spPr>
          <a:xfrm>
            <a:off x="838200" y="365126"/>
            <a:ext cx="10515600" cy="801824"/>
          </a:xfrm>
        </p:spPr>
        <p:txBody>
          <a:bodyPr/>
          <a:lstStyle/>
          <a:p>
            <a:pPr algn="ctr"/>
            <a:r>
              <a:rPr lang="en-US" dirty="0"/>
              <a:t>Data: iris</a:t>
            </a:r>
          </a:p>
        </p:txBody>
      </p:sp>
      <p:pic>
        <p:nvPicPr>
          <p:cNvPr id="7" name="Picture 6">
            <a:extLst>
              <a:ext uri="{FF2B5EF4-FFF2-40B4-BE49-F238E27FC236}">
                <a16:creationId xmlns:a16="http://schemas.microsoft.com/office/drawing/2014/main" id="{77801186-C7E5-F3EB-243E-D5C3C8F42EC5}"/>
              </a:ext>
            </a:extLst>
          </p:cNvPr>
          <p:cNvPicPr>
            <a:picLocks noChangeAspect="1"/>
          </p:cNvPicPr>
          <p:nvPr/>
        </p:nvPicPr>
        <p:blipFill>
          <a:blip r:embed="rId3"/>
          <a:stretch>
            <a:fillRect/>
          </a:stretch>
        </p:blipFill>
        <p:spPr>
          <a:xfrm>
            <a:off x="1672382" y="4396487"/>
            <a:ext cx="8510754" cy="2414225"/>
          </a:xfrm>
          <a:prstGeom prst="rect">
            <a:avLst/>
          </a:prstGeom>
        </p:spPr>
      </p:pic>
    </p:spTree>
    <p:extLst>
      <p:ext uri="{BB962C8B-B14F-4D97-AF65-F5344CB8AC3E}">
        <p14:creationId xmlns:p14="http://schemas.microsoft.com/office/powerpoint/2010/main" val="2460387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3BA98A-29EB-D07B-93BE-D6714DF54DA0}"/>
              </a:ext>
            </a:extLst>
          </p:cNvPr>
          <p:cNvSpPr txBox="1"/>
          <p:nvPr/>
        </p:nvSpPr>
        <p:spPr>
          <a:xfrm>
            <a:off x="685800" y="1934632"/>
            <a:ext cx="5263179" cy="4247317"/>
          </a:xfrm>
          <a:prstGeom prst="rect">
            <a:avLst/>
          </a:prstGeom>
          <a:noFill/>
        </p:spPr>
        <p:txBody>
          <a:bodyPr wrap="square">
            <a:spAutoFit/>
          </a:bodyPr>
          <a:lstStyle/>
          <a:p>
            <a:r>
              <a:rPr lang="en-US" dirty="0" err="1"/>
              <a:t>install.packages</a:t>
            </a:r>
            <a:r>
              <a:rPr lang="en-US" dirty="0"/>
              <a:t>(“</a:t>
            </a:r>
            <a:r>
              <a:rPr lang="en-US" dirty="0" err="1"/>
              <a:t>Rtsne</a:t>
            </a:r>
            <a:r>
              <a:rPr lang="en-US" dirty="0"/>
              <a:t>”)</a:t>
            </a:r>
          </a:p>
          <a:p>
            <a:r>
              <a:rPr lang="en-US" dirty="0"/>
              <a:t>library(</a:t>
            </a:r>
            <a:r>
              <a:rPr lang="en-US" dirty="0" err="1"/>
              <a:t>Rtsne</a:t>
            </a:r>
            <a:r>
              <a:rPr lang="en-US" dirty="0"/>
              <a:t>)</a:t>
            </a:r>
          </a:p>
          <a:p>
            <a:endParaRPr lang="en-US" dirty="0"/>
          </a:p>
          <a:p>
            <a:r>
              <a:rPr lang="en-US" dirty="0" err="1"/>
              <a:t>iris_unique</a:t>
            </a:r>
            <a:r>
              <a:rPr lang="en-US" dirty="0"/>
              <a:t> &lt;- unique(iris)</a:t>
            </a:r>
          </a:p>
          <a:p>
            <a:r>
              <a:rPr lang="en-US" dirty="0" err="1"/>
              <a:t>iris_matrix</a:t>
            </a:r>
            <a:r>
              <a:rPr lang="en-US" dirty="0"/>
              <a:t> &lt;- </a:t>
            </a:r>
            <a:r>
              <a:rPr lang="en-US" dirty="0" err="1"/>
              <a:t>as.matrix</a:t>
            </a:r>
            <a:r>
              <a:rPr lang="en-US" dirty="0"/>
              <a:t>(</a:t>
            </a:r>
            <a:r>
              <a:rPr lang="en-US" dirty="0" err="1"/>
              <a:t>iris_unique</a:t>
            </a:r>
            <a:r>
              <a:rPr lang="en-US" dirty="0"/>
              <a:t>[,1:4])</a:t>
            </a:r>
          </a:p>
          <a:p>
            <a:endParaRPr lang="en-US" dirty="0"/>
          </a:p>
          <a:p>
            <a:r>
              <a:rPr lang="en-US" dirty="0" err="1"/>
              <a:t>set.seed</a:t>
            </a:r>
            <a:r>
              <a:rPr lang="en-US" dirty="0"/>
              <a:t>(100) </a:t>
            </a:r>
          </a:p>
          <a:p>
            <a:r>
              <a:rPr lang="en-US" dirty="0" err="1"/>
              <a:t>tsne</a:t>
            </a:r>
            <a:r>
              <a:rPr lang="en-US" dirty="0"/>
              <a:t> &lt;- </a:t>
            </a:r>
            <a:r>
              <a:rPr lang="en-US" dirty="0" err="1"/>
              <a:t>Rtsne</a:t>
            </a:r>
            <a:r>
              <a:rPr lang="en-US" dirty="0"/>
              <a:t>(</a:t>
            </a:r>
            <a:r>
              <a:rPr lang="en-US" dirty="0" err="1"/>
              <a:t>iris_matrix</a:t>
            </a:r>
            <a:r>
              <a:rPr lang="en-US" dirty="0"/>
              <a:t>)</a:t>
            </a:r>
          </a:p>
          <a:p>
            <a:endParaRPr lang="en-US" dirty="0"/>
          </a:p>
          <a:p>
            <a:r>
              <a:rPr lang="en-US" dirty="0" err="1"/>
              <a:t>tsne_plot</a:t>
            </a:r>
            <a:r>
              <a:rPr lang="en-US" dirty="0"/>
              <a:t> &lt;- </a:t>
            </a:r>
            <a:r>
              <a:rPr lang="en-US" dirty="0" err="1"/>
              <a:t>data.frame</a:t>
            </a:r>
            <a:r>
              <a:rPr lang="en-US" dirty="0"/>
              <a:t>(x = </a:t>
            </a:r>
            <a:r>
              <a:rPr lang="en-US" dirty="0" err="1"/>
              <a:t>tsne$Y</a:t>
            </a:r>
            <a:r>
              <a:rPr lang="en-US" dirty="0"/>
              <a:t>[,1], y = </a:t>
            </a:r>
            <a:r>
              <a:rPr lang="en-US" dirty="0" err="1"/>
              <a:t>tsne$Y</a:t>
            </a:r>
            <a:r>
              <a:rPr lang="en-US" dirty="0"/>
              <a:t>[,2], </a:t>
            </a:r>
          </a:p>
          <a:p>
            <a:r>
              <a:rPr lang="en-US" dirty="0"/>
              <a:t>        col = </a:t>
            </a:r>
            <a:r>
              <a:rPr lang="en-US" dirty="0" err="1"/>
              <a:t>iris_unique$Species</a:t>
            </a:r>
            <a:r>
              <a:rPr lang="en-US" dirty="0"/>
              <a:t>)</a:t>
            </a:r>
          </a:p>
          <a:p>
            <a:endParaRPr lang="en-US" dirty="0"/>
          </a:p>
          <a:p>
            <a:r>
              <a:rPr lang="en-US" dirty="0" err="1"/>
              <a:t>ggplot</a:t>
            </a:r>
            <a:r>
              <a:rPr lang="en-US" dirty="0"/>
              <a:t>(</a:t>
            </a:r>
            <a:r>
              <a:rPr lang="en-US" dirty="0" err="1"/>
              <a:t>tsne_plot</a:t>
            </a:r>
            <a:r>
              <a:rPr lang="en-US" dirty="0"/>
              <a:t>) + </a:t>
            </a:r>
          </a:p>
          <a:p>
            <a:r>
              <a:rPr lang="en-US" dirty="0"/>
              <a:t>	</a:t>
            </a:r>
            <a:r>
              <a:rPr lang="en-US" dirty="0" err="1"/>
              <a:t>geom_point</a:t>
            </a:r>
            <a:r>
              <a:rPr lang="en-US" dirty="0"/>
              <a:t>(</a:t>
            </a:r>
            <a:r>
              <a:rPr lang="en-US" dirty="0" err="1"/>
              <a:t>aes</a:t>
            </a:r>
            <a:r>
              <a:rPr lang="en-US" dirty="0"/>
              <a:t>(x=x, y=y, color=col))</a:t>
            </a:r>
          </a:p>
          <a:p>
            <a:endParaRPr lang="en-US" dirty="0"/>
          </a:p>
        </p:txBody>
      </p:sp>
      <p:pic>
        <p:nvPicPr>
          <p:cNvPr id="12" name="Picture 11">
            <a:extLst>
              <a:ext uri="{FF2B5EF4-FFF2-40B4-BE49-F238E27FC236}">
                <a16:creationId xmlns:a16="http://schemas.microsoft.com/office/drawing/2014/main" id="{631E37BD-F5AD-60EF-7AFB-5D8D9BCB557A}"/>
              </a:ext>
            </a:extLst>
          </p:cNvPr>
          <p:cNvPicPr>
            <a:picLocks noChangeAspect="1"/>
          </p:cNvPicPr>
          <p:nvPr/>
        </p:nvPicPr>
        <p:blipFill>
          <a:blip r:embed="rId2"/>
          <a:stretch>
            <a:fillRect/>
          </a:stretch>
        </p:blipFill>
        <p:spPr>
          <a:xfrm>
            <a:off x="6339842" y="401776"/>
            <a:ext cx="5510324" cy="6054448"/>
          </a:xfrm>
          <a:prstGeom prst="rect">
            <a:avLst/>
          </a:prstGeom>
        </p:spPr>
      </p:pic>
      <p:sp>
        <p:nvSpPr>
          <p:cNvPr id="14" name="Title 13">
            <a:extLst>
              <a:ext uri="{FF2B5EF4-FFF2-40B4-BE49-F238E27FC236}">
                <a16:creationId xmlns:a16="http://schemas.microsoft.com/office/drawing/2014/main" id="{37EE37D2-BF32-9B26-467B-F6FF10365457}"/>
              </a:ext>
            </a:extLst>
          </p:cNvPr>
          <p:cNvSpPr>
            <a:spLocks noGrp="1"/>
          </p:cNvSpPr>
          <p:nvPr>
            <p:ph type="title"/>
          </p:nvPr>
        </p:nvSpPr>
        <p:spPr>
          <a:xfrm>
            <a:off x="2302136" y="289821"/>
            <a:ext cx="1645920" cy="1325563"/>
          </a:xfrm>
        </p:spPr>
        <p:txBody>
          <a:bodyPr/>
          <a:lstStyle/>
          <a:p>
            <a:r>
              <a:rPr lang="en-US" dirty="0"/>
              <a:t>t-SNE</a:t>
            </a:r>
          </a:p>
        </p:txBody>
      </p:sp>
    </p:spTree>
    <p:extLst>
      <p:ext uri="{BB962C8B-B14F-4D97-AF65-F5344CB8AC3E}">
        <p14:creationId xmlns:p14="http://schemas.microsoft.com/office/powerpoint/2010/main" val="15021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CA0D66-FFC9-3A70-A8C0-1E9144F44F6E}"/>
              </a:ext>
            </a:extLst>
          </p:cNvPr>
          <p:cNvPicPr>
            <a:picLocks noChangeAspect="1"/>
          </p:cNvPicPr>
          <p:nvPr/>
        </p:nvPicPr>
        <p:blipFill>
          <a:blip r:embed="rId2"/>
          <a:stretch>
            <a:fillRect/>
          </a:stretch>
        </p:blipFill>
        <p:spPr>
          <a:xfrm>
            <a:off x="2935601" y="1227912"/>
            <a:ext cx="6320798" cy="5630088"/>
          </a:xfrm>
          <a:prstGeom prst="rect">
            <a:avLst/>
          </a:prstGeom>
        </p:spPr>
      </p:pic>
      <p:sp>
        <p:nvSpPr>
          <p:cNvPr id="7" name="TextBox 6">
            <a:extLst>
              <a:ext uri="{FF2B5EF4-FFF2-40B4-BE49-F238E27FC236}">
                <a16:creationId xmlns:a16="http://schemas.microsoft.com/office/drawing/2014/main" id="{4FCBA20D-E983-759B-B34E-CDD9FB75DC63}"/>
              </a:ext>
            </a:extLst>
          </p:cNvPr>
          <p:cNvSpPr txBox="1"/>
          <p:nvPr/>
        </p:nvSpPr>
        <p:spPr>
          <a:xfrm>
            <a:off x="4050681" y="362634"/>
            <a:ext cx="6094140" cy="646331"/>
          </a:xfrm>
          <a:prstGeom prst="rect">
            <a:avLst/>
          </a:prstGeom>
          <a:noFill/>
        </p:spPr>
        <p:txBody>
          <a:bodyPr wrap="square">
            <a:spAutoFit/>
          </a:bodyPr>
          <a:lstStyle/>
          <a:p>
            <a:r>
              <a:rPr lang="en-US" dirty="0" err="1"/>
              <a:t>ggplot</a:t>
            </a:r>
            <a:r>
              <a:rPr lang="en-US" dirty="0"/>
              <a:t>(</a:t>
            </a:r>
            <a:r>
              <a:rPr lang="en-US" dirty="0" err="1"/>
              <a:t>df</a:t>
            </a:r>
            <a:r>
              <a:rPr lang="en-US" dirty="0"/>
              <a:t>, </a:t>
            </a:r>
            <a:r>
              <a:rPr lang="en-US" dirty="0" err="1"/>
              <a:t>aes</a:t>
            </a:r>
            <a:r>
              <a:rPr lang="en-US" dirty="0"/>
              <a:t>(x, y, </a:t>
            </a:r>
            <a:r>
              <a:rPr lang="en-US" dirty="0" err="1"/>
              <a:t>colour</a:t>
            </a:r>
            <a:r>
              <a:rPr lang="en-US" dirty="0"/>
              <a:t> = </a:t>
            </a:r>
            <a:r>
              <a:rPr lang="en-US" dirty="0" err="1"/>
              <a:t>colour</a:t>
            </a:r>
            <a:r>
              <a:rPr lang="en-US" dirty="0"/>
              <a:t>)) +</a:t>
            </a:r>
          </a:p>
          <a:p>
            <a:r>
              <a:rPr lang="en-US" dirty="0"/>
              <a:t>	</a:t>
            </a:r>
            <a:r>
              <a:rPr lang="en-US" dirty="0" err="1"/>
              <a:t>geom_point</a:t>
            </a:r>
            <a:r>
              <a:rPr lang="en-US" dirty="0"/>
              <a:t>(</a:t>
            </a:r>
            <a:r>
              <a:rPr lang="en-US" dirty="0" err="1"/>
              <a:t>show.legend</a:t>
            </a:r>
            <a:r>
              <a:rPr lang="en-US" dirty="0"/>
              <a:t> = FALSE)</a:t>
            </a:r>
          </a:p>
        </p:txBody>
      </p:sp>
    </p:spTree>
    <p:extLst>
      <p:ext uri="{BB962C8B-B14F-4D97-AF65-F5344CB8AC3E}">
        <p14:creationId xmlns:p14="http://schemas.microsoft.com/office/powerpoint/2010/main" val="251459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7F821D-58F8-FA25-2A30-ACA6C36FB0A1}"/>
              </a:ext>
            </a:extLst>
          </p:cNvPr>
          <p:cNvSpPr txBox="1"/>
          <p:nvPr/>
        </p:nvSpPr>
        <p:spPr>
          <a:xfrm>
            <a:off x="478096" y="355166"/>
            <a:ext cx="6399057" cy="3416320"/>
          </a:xfrm>
          <a:prstGeom prst="rect">
            <a:avLst/>
          </a:prstGeom>
          <a:noFill/>
        </p:spPr>
        <p:txBody>
          <a:bodyPr wrap="square">
            <a:spAutoFit/>
          </a:bodyPr>
          <a:lstStyle/>
          <a:p>
            <a:r>
              <a:rPr lang="en-US" dirty="0"/>
              <a:t># Load required packages</a:t>
            </a:r>
          </a:p>
          <a:p>
            <a:r>
              <a:rPr lang="en-US" dirty="0"/>
              <a:t>library(</a:t>
            </a:r>
            <a:r>
              <a:rPr lang="en-US" dirty="0" err="1"/>
              <a:t>umap</a:t>
            </a:r>
            <a:r>
              <a:rPr lang="en-US" dirty="0"/>
              <a:t>)</a:t>
            </a:r>
          </a:p>
          <a:p>
            <a:r>
              <a:rPr lang="en-US" dirty="0"/>
              <a:t>library(ggplot2)</a:t>
            </a:r>
          </a:p>
          <a:p>
            <a:endParaRPr lang="en-US" dirty="0"/>
          </a:p>
          <a:p>
            <a:r>
              <a:rPr lang="en-US" dirty="0"/>
              <a:t># Select features only, drop the Species column</a:t>
            </a:r>
          </a:p>
          <a:p>
            <a:r>
              <a:rPr lang="en-US" dirty="0" err="1"/>
              <a:t>iris.data</a:t>
            </a:r>
            <a:r>
              <a:rPr lang="en-US" dirty="0"/>
              <a:t> &lt;- subset(iris, select = -c(Species))</a:t>
            </a:r>
          </a:p>
          <a:p>
            <a:endParaRPr lang="en-US" dirty="0"/>
          </a:p>
          <a:p>
            <a:r>
              <a:rPr lang="en-US" dirty="0"/>
              <a:t># set seed for stability</a:t>
            </a:r>
          </a:p>
          <a:p>
            <a:r>
              <a:rPr lang="en-US" dirty="0" err="1"/>
              <a:t>set.seed</a:t>
            </a:r>
            <a:r>
              <a:rPr lang="en-US" dirty="0"/>
              <a:t>(100)</a:t>
            </a:r>
          </a:p>
          <a:p>
            <a:endParaRPr lang="en-US" dirty="0"/>
          </a:p>
          <a:p>
            <a:r>
              <a:rPr lang="en-US" dirty="0"/>
              <a:t># Run UMAP to reduce the dimensionality of the data to 2 dimensions</a:t>
            </a:r>
          </a:p>
        </p:txBody>
      </p:sp>
      <p:pic>
        <p:nvPicPr>
          <p:cNvPr id="2" name="Picture 1">
            <a:extLst>
              <a:ext uri="{FF2B5EF4-FFF2-40B4-BE49-F238E27FC236}">
                <a16:creationId xmlns:a16="http://schemas.microsoft.com/office/drawing/2014/main" id="{DEB1995F-9DC8-EF7B-2F7B-A27BEF8624A9}"/>
              </a:ext>
            </a:extLst>
          </p:cNvPr>
          <p:cNvPicPr>
            <a:picLocks noChangeAspect="1"/>
          </p:cNvPicPr>
          <p:nvPr/>
        </p:nvPicPr>
        <p:blipFill>
          <a:blip r:embed="rId2"/>
          <a:stretch>
            <a:fillRect/>
          </a:stretch>
        </p:blipFill>
        <p:spPr>
          <a:xfrm>
            <a:off x="6418339" y="180975"/>
            <a:ext cx="5381625" cy="6677025"/>
          </a:xfrm>
          <a:prstGeom prst="rect">
            <a:avLst/>
          </a:prstGeom>
        </p:spPr>
      </p:pic>
      <p:sp>
        <p:nvSpPr>
          <p:cNvPr id="8" name="TextBox 7">
            <a:extLst>
              <a:ext uri="{FF2B5EF4-FFF2-40B4-BE49-F238E27FC236}">
                <a16:creationId xmlns:a16="http://schemas.microsoft.com/office/drawing/2014/main" id="{695DB0C0-7DF8-29C3-415D-402B4569C272}"/>
              </a:ext>
            </a:extLst>
          </p:cNvPr>
          <p:cNvSpPr txBox="1"/>
          <p:nvPr/>
        </p:nvSpPr>
        <p:spPr>
          <a:xfrm>
            <a:off x="392035" y="5026192"/>
            <a:ext cx="6131858" cy="1200329"/>
          </a:xfrm>
          <a:prstGeom prst="rect">
            <a:avLst/>
          </a:prstGeom>
          <a:noFill/>
        </p:spPr>
        <p:txBody>
          <a:bodyPr wrap="square">
            <a:spAutoFit/>
          </a:bodyPr>
          <a:lstStyle/>
          <a:p>
            <a:r>
              <a:rPr lang="en-US" dirty="0" err="1"/>
              <a:t>umap_plot</a:t>
            </a:r>
            <a:r>
              <a:rPr lang="en-US" dirty="0"/>
              <a:t> &lt;-</a:t>
            </a:r>
            <a:r>
              <a:rPr lang="en-US" dirty="0" err="1"/>
              <a:t>ggplot</a:t>
            </a:r>
            <a:r>
              <a:rPr lang="en-US" dirty="0"/>
              <a:t>(</a:t>
            </a:r>
            <a:r>
              <a:rPr lang="en-US" dirty="0" err="1"/>
              <a:t>data.frame</a:t>
            </a:r>
            <a:r>
              <a:rPr lang="en-US" dirty="0"/>
              <a:t>(</a:t>
            </a:r>
            <a:r>
              <a:rPr lang="en-US" dirty="0" err="1"/>
              <a:t>umap_out$layout</a:t>
            </a:r>
            <a:r>
              <a:rPr lang="en-US" dirty="0"/>
              <a:t>), </a:t>
            </a:r>
          </a:p>
          <a:p>
            <a:r>
              <a:rPr lang="en-US" dirty="0"/>
              <a:t>	</a:t>
            </a:r>
            <a:r>
              <a:rPr lang="en-US" dirty="0" err="1"/>
              <a:t>aes</a:t>
            </a:r>
            <a:r>
              <a:rPr lang="en-US" dirty="0"/>
              <a:t>(x=X1, y=X2)) +</a:t>
            </a:r>
          </a:p>
          <a:p>
            <a:r>
              <a:rPr lang="en-US" dirty="0"/>
              <a:t>	</a:t>
            </a:r>
            <a:r>
              <a:rPr lang="en-US" dirty="0" err="1"/>
              <a:t>geom_point</a:t>
            </a:r>
            <a:r>
              <a:rPr lang="en-US" dirty="0"/>
              <a:t>(size=3, color='red')</a:t>
            </a:r>
          </a:p>
          <a:p>
            <a:r>
              <a:rPr lang="en-US" dirty="0" err="1"/>
              <a:t>umap_plot</a:t>
            </a:r>
            <a:endParaRPr lang="en-US" dirty="0"/>
          </a:p>
        </p:txBody>
      </p:sp>
      <p:sp>
        <p:nvSpPr>
          <p:cNvPr id="10" name="TextBox 9">
            <a:extLst>
              <a:ext uri="{FF2B5EF4-FFF2-40B4-BE49-F238E27FC236}">
                <a16:creationId xmlns:a16="http://schemas.microsoft.com/office/drawing/2014/main" id="{7978728A-F47C-1EEC-4039-2D7ABCA2D5B6}"/>
              </a:ext>
            </a:extLst>
          </p:cNvPr>
          <p:cNvSpPr txBox="1"/>
          <p:nvPr/>
        </p:nvSpPr>
        <p:spPr>
          <a:xfrm>
            <a:off x="478096" y="3844841"/>
            <a:ext cx="6131858" cy="369332"/>
          </a:xfrm>
          <a:prstGeom prst="rect">
            <a:avLst/>
          </a:prstGeom>
          <a:noFill/>
        </p:spPr>
        <p:txBody>
          <a:bodyPr wrap="square">
            <a:spAutoFit/>
          </a:bodyPr>
          <a:lstStyle/>
          <a:p>
            <a:r>
              <a:rPr lang="pt-BR" dirty="0"/>
              <a:t>umap_out &lt;-umap(iris.data, n_components = 2)</a:t>
            </a:r>
            <a:endParaRPr lang="en-US" dirty="0"/>
          </a:p>
        </p:txBody>
      </p:sp>
      <p:sp>
        <p:nvSpPr>
          <p:cNvPr id="3" name="Title 1">
            <a:extLst>
              <a:ext uri="{FF2B5EF4-FFF2-40B4-BE49-F238E27FC236}">
                <a16:creationId xmlns:a16="http://schemas.microsoft.com/office/drawing/2014/main" id="{5EF03001-F286-9B10-3016-0E3D19A07EDE}"/>
              </a:ext>
            </a:extLst>
          </p:cNvPr>
          <p:cNvSpPr txBox="1">
            <a:spLocks/>
          </p:cNvSpPr>
          <p:nvPr/>
        </p:nvSpPr>
        <p:spPr>
          <a:xfrm>
            <a:off x="838200" y="365125"/>
            <a:ext cx="911569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UMAP: iris</a:t>
            </a:r>
            <a:endParaRPr lang="en-US" dirty="0"/>
          </a:p>
        </p:txBody>
      </p:sp>
    </p:spTree>
    <p:extLst>
      <p:ext uri="{BB962C8B-B14F-4D97-AF65-F5344CB8AC3E}">
        <p14:creationId xmlns:p14="http://schemas.microsoft.com/office/powerpoint/2010/main" val="3518865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1007B0-FB21-4431-2642-8E4C65BB8749}"/>
              </a:ext>
            </a:extLst>
          </p:cNvPr>
          <p:cNvPicPr>
            <a:picLocks noChangeAspect="1"/>
          </p:cNvPicPr>
          <p:nvPr/>
        </p:nvPicPr>
        <p:blipFill>
          <a:blip r:embed="rId2"/>
          <a:stretch>
            <a:fillRect/>
          </a:stretch>
        </p:blipFill>
        <p:spPr>
          <a:xfrm>
            <a:off x="6788475" y="3089574"/>
            <a:ext cx="3429752" cy="3768426"/>
          </a:xfrm>
          <a:prstGeom prst="rect">
            <a:avLst/>
          </a:prstGeom>
        </p:spPr>
      </p:pic>
      <p:sp>
        <p:nvSpPr>
          <p:cNvPr id="7" name="TextBox 6">
            <a:extLst>
              <a:ext uri="{FF2B5EF4-FFF2-40B4-BE49-F238E27FC236}">
                <a16:creationId xmlns:a16="http://schemas.microsoft.com/office/drawing/2014/main" id="{4161443F-2667-8A3B-877F-4D165E329314}"/>
              </a:ext>
            </a:extLst>
          </p:cNvPr>
          <p:cNvSpPr txBox="1"/>
          <p:nvPr/>
        </p:nvSpPr>
        <p:spPr>
          <a:xfrm>
            <a:off x="909406" y="390184"/>
            <a:ext cx="9976308" cy="4308872"/>
          </a:xfrm>
          <a:prstGeom prst="rect">
            <a:avLst/>
          </a:prstGeom>
          <a:noFill/>
        </p:spPr>
        <p:txBody>
          <a:bodyPr wrap="square">
            <a:spAutoFit/>
          </a:bodyPr>
          <a:lstStyle/>
          <a:p>
            <a:r>
              <a:rPr lang="en-US" dirty="0"/>
              <a:t>&gt; </a:t>
            </a:r>
            <a:r>
              <a:rPr lang="en-US" dirty="0" err="1"/>
              <a:t>df</a:t>
            </a:r>
            <a:r>
              <a:rPr lang="en-US" dirty="0"/>
              <a:t> &lt;- </a:t>
            </a:r>
            <a:r>
              <a:rPr lang="en-US" dirty="0" err="1"/>
              <a:t>cbind.data.frame</a:t>
            </a:r>
            <a:r>
              <a:rPr lang="en-US" dirty="0"/>
              <a:t>(</a:t>
            </a:r>
            <a:r>
              <a:rPr lang="en-US" dirty="0" err="1"/>
              <a:t>setNames</a:t>
            </a:r>
            <a:r>
              <a:rPr lang="en-US" dirty="0"/>
              <a:t>(</a:t>
            </a:r>
            <a:r>
              <a:rPr lang="en-US" dirty="0" err="1"/>
              <a:t>as.data.frame</a:t>
            </a:r>
            <a:r>
              <a:rPr lang="en-US" dirty="0"/>
              <a:t>(</a:t>
            </a:r>
            <a:r>
              <a:rPr lang="en-US" dirty="0" err="1"/>
              <a:t>umap_out$layout</a:t>
            </a:r>
            <a:r>
              <a:rPr lang="en-US" dirty="0"/>
              <a:t>), c("x", "y")), iris)</a:t>
            </a:r>
          </a:p>
          <a:p>
            <a:endParaRPr lang="en-US" dirty="0"/>
          </a:p>
          <a:p>
            <a:r>
              <a:rPr lang="en-US" dirty="0"/>
              <a:t>&gt; head(</a:t>
            </a:r>
            <a:r>
              <a:rPr lang="en-US" dirty="0" err="1"/>
              <a:t>df</a:t>
            </a:r>
            <a:r>
              <a:rPr lang="en-US" dirty="0"/>
              <a:t>)</a:t>
            </a:r>
          </a:p>
          <a:p>
            <a:r>
              <a:rPr lang="en-US" sz="1600" dirty="0">
                <a:latin typeface="Courier New" panose="02070309020205020404" pitchFamily="49" charset="0"/>
                <a:cs typeface="Courier New" panose="02070309020205020404" pitchFamily="49" charset="0"/>
              </a:rPr>
              <a:t>         x        y </a:t>
            </a:r>
            <a:r>
              <a:rPr lang="en-US" sz="1600" dirty="0" err="1">
                <a:latin typeface="Courier New" panose="02070309020205020404" pitchFamily="49" charset="0"/>
                <a:cs typeface="Courier New" panose="02070309020205020404" pitchFamily="49" charset="0"/>
              </a:rPr>
              <a:t>Sepal.Length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Sepal.Width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Petal.Length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Petal.Width</a:t>
            </a:r>
            <a:r>
              <a:rPr lang="en-US" sz="1600" dirty="0">
                <a:latin typeface="Courier New" panose="02070309020205020404" pitchFamily="49" charset="0"/>
                <a:cs typeface="Courier New" panose="02070309020205020404" pitchFamily="49" charset="0"/>
              </a:rPr>
              <a:t> Species</a:t>
            </a:r>
          </a:p>
          <a:p>
            <a:r>
              <a:rPr lang="en-US" sz="1600" dirty="0">
                <a:latin typeface="Courier New" panose="02070309020205020404" pitchFamily="49" charset="0"/>
                <a:cs typeface="Courier New" panose="02070309020205020404" pitchFamily="49" charset="0"/>
              </a:rPr>
              <a:t>1 13.99655 2.924492          5.1         3.5          1.4         0.2  </a:t>
            </a:r>
            <a:r>
              <a:rPr lang="en-US" sz="1600" dirty="0" err="1">
                <a:latin typeface="Courier New" panose="02070309020205020404" pitchFamily="49" charset="0"/>
                <a:cs typeface="Courier New" panose="02070309020205020404" pitchFamily="49" charset="0"/>
              </a:rPr>
              <a:t>setosa</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2 12.33640 3.584819          4.9         3.0          1.4         0.2  </a:t>
            </a:r>
            <a:r>
              <a:rPr lang="en-US" sz="1600" dirty="0" err="1">
                <a:latin typeface="Courier New" panose="02070309020205020404" pitchFamily="49" charset="0"/>
                <a:cs typeface="Courier New" panose="02070309020205020404" pitchFamily="49" charset="0"/>
              </a:rPr>
              <a:t>setosa</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3 12.29551 4.115737          4.7         3.2          1.3         0.2  </a:t>
            </a:r>
            <a:r>
              <a:rPr lang="en-US" sz="1600" dirty="0" err="1">
                <a:latin typeface="Courier New" panose="02070309020205020404" pitchFamily="49" charset="0"/>
                <a:cs typeface="Courier New" panose="02070309020205020404" pitchFamily="49" charset="0"/>
              </a:rPr>
              <a:t>setosa</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4 12.54009 4.168110          4.6         3.1          1.5         0.2  </a:t>
            </a:r>
            <a:r>
              <a:rPr lang="en-US" sz="1600" dirty="0" err="1">
                <a:latin typeface="Courier New" panose="02070309020205020404" pitchFamily="49" charset="0"/>
                <a:cs typeface="Courier New" panose="02070309020205020404" pitchFamily="49" charset="0"/>
              </a:rPr>
              <a:t>setosa</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5 14.27660 3.133241          5.0         3.6          1.4         0.2  </a:t>
            </a:r>
            <a:r>
              <a:rPr lang="en-US" sz="1600" dirty="0" err="1">
                <a:latin typeface="Courier New" panose="02070309020205020404" pitchFamily="49" charset="0"/>
                <a:cs typeface="Courier New" panose="02070309020205020404" pitchFamily="49" charset="0"/>
              </a:rPr>
              <a:t>setosa</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6 14.90303 2.328493          5.4         3.9          1.7         0.4  </a:t>
            </a:r>
            <a:r>
              <a:rPr lang="en-US" sz="1600" dirty="0" err="1">
                <a:latin typeface="Courier New" panose="02070309020205020404" pitchFamily="49" charset="0"/>
                <a:cs typeface="Courier New" panose="02070309020205020404" pitchFamily="49" charset="0"/>
              </a:rPr>
              <a:t>setosa</a:t>
            </a:r>
            <a:endParaRPr lang="en-US" sz="1600" dirty="0">
              <a:latin typeface="Courier New" panose="02070309020205020404" pitchFamily="49" charset="0"/>
              <a:cs typeface="Courier New" panose="02070309020205020404" pitchFamily="49" charset="0"/>
            </a:endParaRPr>
          </a:p>
          <a:p>
            <a:endParaRPr lang="en-US" dirty="0"/>
          </a:p>
          <a:p>
            <a:r>
              <a:rPr lang="en-US" dirty="0" err="1"/>
              <a:t>umap_plot</a:t>
            </a:r>
            <a:r>
              <a:rPr lang="en-US" dirty="0"/>
              <a:t> &lt;-</a:t>
            </a:r>
            <a:r>
              <a:rPr lang="en-US" dirty="0" err="1"/>
              <a:t>ggplot</a:t>
            </a:r>
            <a:r>
              <a:rPr lang="en-US" dirty="0"/>
              <a:t>(</a:t>
            </a:r>
            <a:r>
              <a:rPr lang="en-US" dirty="0" err="1"/>
              <a:t>df</a:t>
            </a:r>
            <a:r>
              <a:rPr lang="en-US" dirty="0"/>
              <a:t>, </a:t>
            </a:r>
            <a:r>
              <a:rPr lang="en-US" dirty="0" err="1"/>
              <a:t>aes</a:t>
            </a:r>
            <a:r>
              <a:rPr lang="en-US" dirty="0"/>
              <a:t>(x=x, y=y, color=Species))</a:t>
            </a:r>
          </a:p>
          <a:p>
            <a:r>
              <a:rPr lang="en-US" dirty="0"/>
              <a:t>	+</a:t>
            </a:r>
            <a:r>
              <a:rPr lang="en-US" dirty="0" err="1"/>
              <a:t>geom_point</a:t>
            </a:r>
            <a:r>
              <a:rPr lang="en-US" dirty="0"/>
              <a:t>(size=3) </a:t>
            </a:r>
          </a:p>
          <a:p>
            <a:r>
              <a:rPr lang="en-US" dirty="0"/>
              <a:t>	+ theme(</a:t>
            </a:r>
            <a:r>
              <a:rPr lang="en-US" dirty="0" err="1"/>
              <a:t>legend.position</a:t>
            </a:r>
            <a:r>
              <a:rPr lang="en-US" dirty="0"/>
              <a:t>="none")</a:t>
            </a:r>
          </a:p>
          <a:p>
            <a:endParaRPr lang="en-US" dirty="0"/>
          </a:p>
          <a:p>
            <a:r>
              <a:rPr lang="en-US" dirty="0" err="1"/>
              <a:t>umap_plot</a:t>
            </a:r>
            <a:endParaRPr lang="en-US" dirty="0"/>
          </a:p>
        </p:txBody>
      </p:sp>
    </p:spTree>
    <p:extLst>
      <p:ext uri="{BB962C8B-B14F-4D97-AF65-F5344CB8AC3E}">
        <p14:creationId xmlns:p14="http://schemas.microsoft.com/office/powerpoint/2010/main" val="3238826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D922A-F540-A94F-A643-928F686D97DE}"/>
              </a:ext>
            </a:extLst>
          </p:cNvPr>
          <p:cNvPicPr>
            <a:picLocks noChangeAspect="1"/>
          </p:cNvPicPr>
          <p:nvPr/>
        </p:nvPicPr>
        <p:blipFill rotWithShape="1">
          <a:blip r:embed="rId2"/>
          <a:srcRect t="12439"/>
          <a:stretch/>
        </p:blipFill>
        <p:spPr>
          <a:xfrm>
            <a:off x="2671899" y="1158356"/>
            <a:ext cx="7032417" cy="3805529"/>
          </a:xfrm>
          <a:prstGeom prst="rect">
            <a:avLst/>
          </a:prstGeom>
        </p:spPr>
      </p:pic>
    </p:spTree>
    <p:extLst>
      <p:ext uri="{BB962C8B-B14F-4D97-AF65-F5344CB8AC3E}">
        <p14:creationId xmlns:p14="http://schemas.microsoft.com/office/powerpoint/2010/main" val="231259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5BEF63-A856-7136-C621-F3922535714A}"/>
              </a:ext>
            </a:extLst>
          </p:cNvPr>
          <p:cNvSpPr txBox="1"/>
          <p:nvPr/>
        </p:nvSpPr>
        <p:spPr>
          <a:xfrm>
            <a:off x="463241" y="4206239"/>
            <a:ext cx="11265518" cy="2092881"/>
          </a:xfrm>
          <a:prstGeom prst="rect">
            <a:avLst/>
          </a:prstGeom>
          <a:noFill/>
        </p:spPr>
        <p:txBody>
          <a:bodyPr wrap="square">
            <a:spAutoFit/>
          </a:bodyPr>
          <a:lstStyle/>
          <a:p>
            <a:r>
              <a:rPr lang="en-US" dirty="0"/>
              <a:t>&gt; head(</a:t>
            </a:r>
            <a:r>
              <a:rPr lang="en-US" dirty="0" err="1"/>
              <a:t>df</a:t>
            </a:r>
            <a:r>
              <a:rPr lang="en-US" dirty="0"/>
              <a:t>)</a:t>
            </a:r>
          </a:p>
          <a:p>
            <a:r>
              <a:rPr lang="en-US" sz="1600" dirty="0">
                <a:latin typeface="Courier New" panose="02070309020205020404" pitchFamily="49" charset="0"/>
                <a:cs typeface="Courier New" panose="02070309020205020404" pitchFamily="49" charset="0"/>
              </a:rPr>
              <a:t>            x          y </a:t>
            </a:r>
            <a:r>
              <a:rPr lang="en-US" sz="1600" dirty="0" err="1">
                <a:latin typeface="Courier New" panose="02070309020205020404" pitchFamily="49" charset="0"/>
                <a:cs typeface="Courier New" panose="02070309020205020404" pitchFamily="49" charset="0"/>
              </a:rPr>
              <a:t>Sepal.Length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Sepal.Width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Petal.Length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Petal.Width</a:t>
            </a:r>
            <a:r>
              <a:rPr lang="en-US" sz="1600" dirty="0">
                <a:latin typeface="Courier New" panose="02070309020205020404" pitchFamily="49" charset="0"/>
                <a:cs typeface="Courier New" panose="02070309020205020404" pitchFamily="49" charset="0"/>
              </a:rPr>
              <a:t> Species  </a:t>
            </a:r>
            <a:r>
              <a:rPr lang="en-US" sz="1600" dirty="0" err="1">
                <a:latin typeface="Courier New" panose="02070309020205020404" pitchFamily="49" charset="0"/>
                <a:cs typeface="Courier New" panose="02070309020205020404" pitchFamily="49" charset="0"/>
              </a:rPr>
              <a:t>colour</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1 -1.95430794 -11.318177          5.1         3.5          1.4         0.2  </a:t>
            </a:r>
            <a:r>
              <a:rPr lang="en-US" sz="1600" dirty="0" err="1">
                <a:latin typeface="Courier New" panose="02070309020205020404" pitchFamily="49" charset="0"/>
                <a:cs typeface="Courier New" panose="02070309020205020404" pitchFamily="49" charset="0"/>
              </a:rPr>
              <a:t>setosa</a:t>
            </a:r>
            <a:r>
              <a:rPr lang="en-US" sz="1600" dirty="0">
                <a:latin typeface="Courier New" panose="02070309020205020404" pitchFamily="49" charset="0"/>
                <a:cs typeface="Courier New" panose="02070309020205020404" pitchFamily="49" charset="0"/>
              </a:rPr>
              <a:t> #399F11</a:t>
            </a:r>
          </a:p>
          <a:p>
            <a:r>
              <a:rPr lang="en-US" sz="1600" dirty="0">
                <a:latin typeface="Courier New" panose="02070309020205020404" pitchFamily="49" charset="0"/>
                <a:cs typeface="Courier New" panose="02070309020205020404" pitchFamily="49" charset="0"/>
              </a:rPr>
              <a:t>2 -0.01048949 -10.265982          4.9         3.0          1.4         0.2  </a:t>
            </a:r>
            <a:r>
              <a:rPr lang="en-US" sz="1600" dirty="0" err="1">
                <a:latin typeface="Courier New" panose="02070309020205020404" pitchFamily="49" charset="0"/>
                <a:cs typeface="Courier New" panose="02070309020205020404" pitchFamily="49" charset="0"/>
              </a:rPr>
              <a:t>setosa</a:t>
            </a:r>
            <a:r>
              <a:rPr lang="en-US" sz="1600" dirty="0">
                <a:latin typeface="Courier New" panose="02070309020205020404" pitchFamily="49" charset="0"/>
                <a:cs typeface="Courier New" panose="02070309020205020404" pitchFamily="49" charset="0"/>
              </a:rPr>
              <a:t> #2B6A11</a:t>
            </a:r>
          </a:p>
          <a:p>
            <a:r>
              <a:rPr lang="en-US" sz="1600" dirty="0">
                <a:latin typeface="Courier New" panose="02070309020205020404" pitchFamily="49" charset="0"/>
                <a:cs typeface="Courier New" panose="02070309020205020404" pitchFamily="49" charset="0"/>
              </a:rPr>
              <a:t>3 -0.66297176  -9.953050          4.7         3.2          1.3         0.2  </a:t>
            </a:r>
            <a:r>
              <a:rPr lang="en-US" sz="1600" dirty="0" err="1">
                <a:latin typeface="Courier New" panose="02070309020205020404" pitchFamily="49" charset="0"/>
                <a:cs typeface="Courier New" panose="02070309020205020404" pitchFamily="49" charset="0"/>
              </a:rPr>
              <a:t>setosa</a:t>
            </a:r>
            <a:r>
              <a:rPr lang="en-US" sz="1600" dirty="0">
                <a:latin typeface="Courier New" panose="02070309020205020404" pitchFamily="49" charset="0"/>
                <a:cs typeface="Courier New" panose="02070309020205020404" pitchFamily="49" charset="0"/>
              </a:rPr>
              <a:t> #1C800D</a:t>
            </a:r>
          </a:p>
          <a:p>
            <a:r>
              <a:rPr lang="en-US" sz="1600" dirty="0">
                <a:latin typeface="Courier New" panose="02070309020205020404" pitchFamily="49" charset="0"/>
                <a:cs typeface="Courier New" panose="02070309020205020404" pitchFamily="49" charset="0"/>
              </a:rPr>
              <a:t>4 -0.44592753  -9.987502          4.6         3.1          1.5         0.2  </a:t>
            </a:r>
            <a:r>
              <a:rPr lang="en-US" sz="1600" dirty="0" err="1">
                <a:latin typeface="Courier New" panose="02070309020205020404" pitchFamily="49" charset="0"/>
                <a:cs typeface="Courier New" panose="02070309020205020404" pitchFamily="49" charset="0"/>
              </a:rPr>
              <a:t>setosa</a:t>
            </a:r>
            <a:r>
              <a:rPr lang="en-US" sz="1600" dirty="0">
                <a:latin typeface="Courier New" panose="02070309020205020404" pitchFamily="49" charset="0"/>
                <a:cs typeface="Courier New" panose="02070309020205020404" pitchFamily="49" charset="0"/>
              </a:rPr>
              <a:t> #157516</a:t>
            </a:r>
          </a:p>
          <a:p>
            <a:r>
              <a:rPr lang="en-US" sz="1600" dirty="0">
                <a:latin typeface="Courier New" panose="02070309020205020404" pitchFamily="49" charset="0"/>
                <a:cs typeface="Courier New" panose="02070309020205020404" pitchFamily="49" charset="0"/>
              </a:rPr>
              <a:t>5 -1.70084467 -11.075300          5.0         3.6          1.4         0.2  </a:t>
            </a:r>
            <a:r>
              <a:rPr lang="en-US" sz="1600" dirty="0" err="1">
                <a:latin typeface="Courier New" panose="02070309020205020404" pitchFamily="49" charset="0"/>
                <a:cs typeface="Courier New" panose="02070309020205020404" pitchFamily="49" charset="0"/>
              </a:rPr>
              <a:t>setosa</a:t>
            </a:r>
            <a:r>
              <a:rPr lang="en-US" sz="1600" dirty="0">
                <a:latin typeface="Courier New" panose="02070309020205020404" pitchFamily="49" charset="0"/>
                <a:cs typeface="Courier New" panose="02070309020205020404" pitchFamily="49" charset="0"/>
              </a:rPr>
              <a:t> #32AA11</a:t>
            </a:r>
          </a:p>
          <a:p>
            <a:r>
              <a:rPr lang="en-US" sz="1600" dirty="0">
                <a:latin typeface="Courier New" panose="02070309020205020404" pitchFamily="49" charset="0"/>
                <a:cs typeface="Courier New" panose="02070309020205020404" pitchFamily="49" charset="0"/>
              </a:rPr>
              <a:t>6 -1.61857214 -12.399263          5.4         3.9          1.7         0.4  </a:t>
            </a:r>
            <a:r>
              <a:rPr lang="en-US" sz="1600" dirty="0" err="1">
                <a:latin typeface="Courier New" panose="02070309020205020404" pitchFamily="49" charset="0"/>
                <a:cs typeface="Courier New" panose="02070309020205020404" pitchFamily="49" charset="0"/>
              </a:rPr>
              <a:t>setosa</a:t>
            </a:r>
            <a:r>
              <a:rPr lang="en-US" sz="1600" dirty="0">
                <a:latin typeface="Courier New" panose="02070309020205020404" pitchFamily="49" charset="0"/>
                <a:cs typeface="Courier New" panose="02070309020205020404" pitchFamily="49" charset="0"/>
              </a:rPr>
              <a:t> #4ECA1E</a:t>
            </a:r>
          </a:p>
        </p:txBody>
      </p:sp>
      <p:pic>
        <p:nvPicPr>
          <p:cNvPr id="2" name="Picture 1">
            <a:extLst>
              <a:ext uri="{FF2B5EF4-FFF2-40B4-BE49-F238E27FC236}">
                <a16:creationId xmlns:a16="http://schemas.microsoft.com/office/drawing/2014/main" id="{EEF28756-E712-817B-3C38-E168DADE223E}"/>
              </a:ext>
            </a:extLst>
          </p:cNvPr>
          <p:cNvPicPr>
            <a:picLocks noChangeAspect="1"/>
          </p:cNvPicPr>
          <p:nvPr/>
        </p:nvPicPr>
        <p:blipFill rotWithShape="1">
          <a:blip r:embed="rId2"/>
          <a:srcRect t="12439"/>
          <a:stretch/>
        </p:blipFill>
        <p:spPr>
          <a:xfrm>
            <a:off x="2776402" y="400710"/>
            <a:ext cx="7032417" cy="3805529"/>
          </a:xfrm>
          <a:prstGeom prst="rect">
            <a:avLst/>
          </a:prstGeom>
        </p:spPr>
      </p:pic>
    </p:spTree>
    <p:extLst>
      <p:ext uri="{BB962C8B-B14F-4D97-AF65-F5344CB8AC3E}">
        <p14:creationId xmlns:p14="http://schemas.microsoft.com/office/powerpoint/2010/main" val="1134603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DDCEAE-BF67-9355-63E7-3E80E50238C5}"/>
              </a:ext>
            </a:extLst>
          </p:cNvPr>
          <p:cNvSpPr txBox="1"/>
          <p:nvPr/>
        </p:nvSpPr>
        <p:spPr>
          <a:xfrm>
            <a:off x="2220686" y="2333897"/>
            <a:ext cx="7750628" cy="1938992"/>
          </a:xfrm>
          <a:prstGeom prst="rect">
            <a:avLst/>
          </a:prstGeom>
          <a:noFill/>
        </p:spPr>
        <p:txBody>
          <a:bodyPr wrap="square">
            <a:spAutoFit/>
          </a:bodyPr>
          <a:lstStyle/>
          <a:p>
            <a:r>
              <a:rPr lang="en-US" sz="2400" b="1" i="0" dirty="0">
                <a:solidFill>
                  <a:srgbClr val="374151"/>
                </a:solidFill>
                <a:effectLst/>
                <a:latin typeface="Söhne"/>
              </a:rPr>
              <a:t>UMAP</a:t>
            </a:r>
            <a:r>
              <a:rPr lang="en-US" sz="2400" b="0" i="0" dirty="0">
                <a:solidFill>
                  <a:srgbClr val="374151"/>
                </a:solidFill>
                <a:effectLst/>
                <a:latin typeface="Söhne"/>
              </a:rPr>
              <a:t> (Uniform Manifold Approximation and Projection) and </a:t>
            </a:r>
            <a:r>
              <a:rPr lang="en-US" sz="2400" b="1" i="0" dirty="0">
                <a:solidFill>
                  <a:srgbClr val="374151"/>
                </a:solidFill>
                <a:effectLst/>
                <a:latin typeface="Söhne"/>
              </a:rPr>
              <a:t>t-SNE</a:t>
            </a:r>
            <a:r>
              <a:rPr lang="en-US" sz="2400" b="0" i="0" dirty="0">
                <a:solidFill>
                  <a:srgbClr val="374151"/>
                </a:solidFill>
                <a:effectLst/>
                <a:latin typeface="Söhne"/>
              </a:rPr>
              <a:t> (t-distributed Stochastic Neighbor Embedding) are both popular nonlinear </a:t>
            </a:r>
            <a:r>
              <a:rPr lang="en-US" sz="2400" b="1" i="0" dirty="0">
                <a:solidFill>
                  <a:srgbClr val="374151"/>
                </a:solidFill>
                <a:effectLst/>
                <a:latin typeface="Söhne"/>
              </a:rPr>
              <a:t>dimensionality reduction </a:t>
            </a:r>
            <a:r>
              <a:rPr lang="en-US" sz="2400" b="0" i="0" dirty="0">
                <a:solidFill>
                  <a:srgbClr val="374151"/>
                </a:solidFill>
                <a:effectLst/>
                <a:latin typeface="Söhne"/>
              </a:rPr>
              <a:t>techniques used for visualizing high-dimensional data in a lower-dimensional space. </a:t>
            </a:r>
            <a:endParaRPr lang="en-US" sz="2400" dirty="0"/>
          </a:p>
        </p:txBody>
      </p:sp>
      <p:sp>
        <p:nvSpPr>
          <p:cNvPr id="4" name="Title 3">
            <a:extLst>
              <a:ext uri="{FF2B5EF4-FFF2-40B4-BE49-F238E27FC236}">
                <a16:creationId xmlns:a16="http://schemas.microsoft.com/office/drawing/2014/main" id="{3617D18F-7C17-A3A2-1346-0C18ABBF308E}"/>
              </a:ext>
            </a:extLst>
          </p:cNvPr>
          <p:cNvSpPr>
            <a:spLocks noGrp="1"/>
          </p:cNvSpPr>
          <p:nvPr>
            <p:ph type="title"/>
          </p:nvPr>
        </p:nvSpPr>
        <p:spPr/>
        <p:txBody>
          <a:bodyPr/>
          <a:lstStyle/>
          <a:p>
            <a:pPr algn="ctr"/>
            <a:r>
              <a:rPr lang="en-US" dirty="0"/>
              <a:t>Dimensionality Reduction</a:t>
            </a:r>
          </a:p>
        </p:txBody>
      </p:sp>
    </p:spTree>
    <p:extLst>
      <p:ext uri="{BB962C8B-B14F-4D97-AF65-F5344CB8AC3E}">
        <p14:creationId xmlns:p14="http://schemas.microsoft.com/office/powerpoint/2010/main" val="269161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2E080-EFAF-7CEC-75FF-6EB848A41AC2}"/>
              </a:ext>
            </a:extLst>
          </p:cNvPr>
          <p:cNvSpPr txBox="1"/>
          <p:nvPr/>
        </p:nvSpPr>
        <p:spPr>
          <a:xfrm>
            <a:off x="239358" y="338450"/>
            <a:ext cx="11109960" cy="1477328"/>
          </a:xfrm>
          <a:prstGeom prst="rect">
            <a:avLst/>
          </a:prstGeom>
          <a:noFill/>
        </p:spPr>
        <p:txBody>
          <a:bodyPr wrap="square">
            <a:spAutoFit/>
          </a:bodyPr>
          <a:lstStyle/>
          <a:p>
            <a:r>
              <a:rPr lang="en-US" dirty="0"/>
              <a:t>#UMAPset.seed(100)</a:t>
            </a:r>
          </a:p>
          <a:p>
            <a:r>
              <a:rPr lang="en-US" dirty="0" err="1"/>
              <a:t>umap_out</a:t>
            </a:r>
            <a:r>
              <a:rPr lang="en-US" dirty="0"/>
              <a:t> &lt;-</a:t>
            </a:r>
            <a:r>
              <a:rPr lang="en-US" dirty="0" err="1"/>
              <a:t>umap</a:t>
            </a:r>
            <a:r>
              <a:rPr lang="en-US" dirty="0"/>
              <a:t>(</a:t>
            </a:r>
            <a:r>
              <a:rPr lang="en-US" dirty="0" err="1"/>
              <a:t>iris.data</a:t>
            </a:r>
            <a:r>
              <a:rPr lang="en-US" dirty="0"/>
              <a:t>, </a:t>
            </a:r>
            <a:r>
              <a:rPr lang="en-US" dirty="0" err="1"/>
              <a:t>n_components</a:t>
            </a:r>
            <a:r>
              <a:rPr lang="en-US" dirty="0"/>
              <a:t> = 2)</a:t>
            </a:r>
          </a:p>
          <a:p>
            <a:r>
              <a:rPr lang="en-US" dirty="0" err="1"/>
              <a:t>df</a:t>
            </a:r>
            <a:r>
              <a:rPr lang="en-US" dirty="0"/>
              <a:t> &lt;- </a:t>
            </a:r>
            <a:r>
              <a:rPr lang="en-US" dirty="0" err="1"/>
              <a:t>cbind.data.frame</a:t>
            </a:r>
            <a:r>
              <a:rPr lang="en-US" dirty="0"/>
              <a:t>(</a:t>
            </a:r>
            <a:r>
              <a:rPr lang="en-US" dirty="0" err="1"/>
              <a:t>setNames</a:t>
            </a:r>
            <a:r>
              <a:rPr lang="en-US" dirty="0"/>
              <a:t>(</a:t>
            </a:r>
            <a:r>
              <a:rPr lang="en-US" dirty="0" err="1"/>
              <a:t>as.data.frame</a:t>
            </a:r>
            <a:r>
              <a:rPr lang="en-US" dirty="0"/>
              <a:t>(</a:t>
            </a:r>
            <a:r>
              <a:rPr lang="en-US" dirty="0" err="1"/>
              <a:t>umap_out$layout</a:t>
            </a:r>
            <a:r>
              <a:rPr lang="en-US" dirty="0"/>
              <a:t>), c("x", "y")), iris)</a:t>
            </a:r>
          </a:p>
          <a:p>
            <a:r>
              <a:rPr lang="en-US" dirty="0" err="1"/>
              <a:t>umap_plot</a:t>
            </a:r>
            <a:r>
              <a:rPr lang="en-US" dirty="0"/>
              <a:t> &lt;-</a:t>
            </a:r>
            <a:r>
              <a:rPr lang="en-US" dirty="0" err="1"/>
              <a:t>ggplot</a:t>
            </a:r>
            <a:r>
              <a:rPr lang="en-US" dirty="0"/>
              <a:t>(</a:t>
            </a:r>
            <a:r>
              <a:rPr lang="en-US" dirty="0" err="1"/>
              <a:t>df</a:t>
            </a:r>
            <a:r>
              <a:rPr lang="en-US" dirty="0"/>
              <a:t>, </a:t>
            </a:r>
            <a:r>
              <a:rPr lang="en-US" dirty="0" err="1"/>
              <a:t>aes</a:t>
            </a:r>
            <a:r>
              <a:rPr lang="en-US" dirty="0"/>
              <a:t>(x=x, y=y, color=Species))+</a:t>
            </a:r>
            <a:r>
              <a:rPr lang="en-US" dirty="0" err="1"/>
              <a:t>geom_point</a:t>
            </a:r>
            <a:r>
              <a:rPr lang="en-US" dirty="0"/>
              <a:t>(size=3)+ theme(</a:t>
            </a:r>
            <a:r>
              <a:rPr lang="en-US" dirty="0" err="1"/>
              <a:t>legend.position</a:t>
            </a:r>
            <a:r>
              <a:rPr lang="en-US" dirty="0"/>
              <a:t>="none")</a:t>
            </a:r>
          </a:p>
          <a:p>
            <a:r>
              <a:rPr lang="en-US" dirty="0" err="1"/>
              <a:t>umap_plot</a:t>
            </a:r>
            <a:endParaRPr lang="en-US" dirty="0"/>
          </a:p>
        </p:txBody>
      </p:sp>
      <p:pic>
        <p:nvPicPr>
          <p:cNvPr id="4" name="Picture 3">
            <a:extLst>
              <a:ext uri="{FF2B5EF4-FFF2-40B4-BE49-F238E27FC236}">
                <a16:creationId xmlns:a16="http://schemas.microsoft.com/office/drawing/2014/main" id="{168E1E12-821A-A287-2231-EDF6E3AAEF66}"/>
              </a:ext>
            </a:extLst>
          </p:cNvPr>
          <p:cNvPicPr>
            <a:picLocks noChangeAspect="1"/>
          </p:cNvPicPr>
          <p:nvPr/>
        </p:nvPicPr>
        <p:blipFill>
          <a:blip r:embed="rId2"/>
          <a:stretch>
            <a:fillRect/>
          </a:stretch>
        </p:blipFill>
        <p:spPr>
          <a:xfrm>
            <a:off x="3697045" y="1680119"/>
            <a:ext cx="4594748" cy="5048461"/>
          </a:xfrm>
          <a:prstGeom prst="rect">
            <a:avLst/>
          </a:prstGeom>
        </p:spPr>
      </p:pic>
    </p:spTree>
    <p:extLst>
      <p:ext uri="{BB962C8B-B14F-4D97-AF65-F5344CB8AC3E}">
        <p14:creationId xmlns:p14="http://schemas.microsoft.com/office/powerpoint/2010/main" val="2525504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8EAF-0508-3BFA-0858-CAD75E51DA13}"/>
              </a:ext>
            </a:extLst>
          </p:cNvPr>
          <p:cNvSpPr>
            <a:spLocks noGrp="1"/>
          </p:cNvSpPr>
          <p:nvPr>
            <p:ph type="title"/>
          </p:nvPr>
        </p:nvSpPr>
        <p:spPr/>
        <p:txBody>
          <a:bodyPr/>
          <a:lstStyle/>
          <a:p>
            <a:pPr algn="ctr"/>
            <a:r>
              <a:rPr lang="en-US" dirty="0"/>
              <a:t>Filters</a:t>
            </a:r>
          </a:p>
        </p:txBody>
      </p:sp>
      <p:sp>
        <p:nvSpPr>
          <p:cNvPr id="9" name="TextBox 8">
            <a:extLst>
              <a:ext uri="{FF2B5EF4-FFF2-40B4-BE49-F238E27FC236}">
                <a16:creationId xmlns:a16="http://schemas.microsoft.com/office/drawing/2014/main" id="{3821860C-02C8-83E9-6AEA-5740EB4AFC71}"/>
              </a:ext>
            </a:extLst>
          </p:cNvPr>
          <p:cNvSpPr txBox="1"/>
          <p:nvPr/>
        </p:nvSpPr>
        <p:spPr>
          <a:xfrm>
            <a:off x="1349763" y="2650227"/>
            <a:ext cx="9492474" cy="369332"/>
          </a:xfrm>
          <a:prstGeom prst="rect">
            <a:avLst/>
          </a:prstGeom>
          <a:noFill/>
        </p:spPr>
        <p:txBody>
          <a:bodyPr wrap="square">
            <a:spAutoFit/>
          </a:bodyPr>
          <a:lstStyle/>
          <a:p>
            <a:r>
              <a:rPr lang="en-US" dirty="0"/>
              <a:t>penguins &lt;- penguins %&gt;% </a:t>
            </a:r>
            <a:r>
              <a:rPr lang="en-US" dirty="0" err="1"/>
              <a:t>drop_na</a:t>
            </a:r>
            <a:r>
              <a:rPr lang="en-US" dirty="0"/>
              <a:t>() %&gt;% select(-year) %&gt;% mutate(ID=</a:t>
            </a:r>
            <a:r>
              <a:rPr lang="en-US" dirty="0" err="1"/>
              <a:t>row_number</a:t>
            </a:r>
            <a:r>
              <a:rPr lang="en-US" dirty="0"/>
              <a:t>())</a:t>
            </a:r>
          </a:p>
        </p:txBody>
      </p:sp>
    </p:spTree>
    <p:extLst>
      <p:ext uri="{BB962C8B-B14F-4D97-AF65-F5344CB8AC3E}">
        <p14:creationId xmlns:p14="http://schemas.microsoft.com/office/powerpoint/2010/main" val="2888109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84B288-775D-C6F3-7383-E23AA3BCA9F4}"/>
              </a:ext>
            </a:extLst>
          </p:cNvPr>
          <p:cNvPicPr>
            <a:picLocks noChangeAspect="1"/>
          </p:cNvPicPr>
          <p:nvPr/>
        </p:nvPicPr>
        <p:blipFill>
          <a:blip r:embed="rId2"/>
          <a:stretch>
            <a:fillRect/>
          </a:stretch>
        </p:blipFill>
        <p:spPr>
          <a:xfrm>
            <a:off x="0" y="2145453"/>
            <a:ext cx="12192000" cy="2567093"/>
          </a:xfrm>
          <a:prstGeom prst="rect">
            <a:avLst/>
          </a:prstGeom>
        </p:spPr>
      </p:pic>
      <p:sp>
        <p:nvSpPr>
          <p:cNvPr id="5" name="Title 4">
            <a:extLst>
              <a:ext uri="{FF2B5EF4-FFF2-40B4-BE49-F238E27FC236}">
                <a16:creationId xmlns:a16="http://schemas.microsoft.com/office/drawing/2014/main" id="{3B15C16D-E0A4-1044-724A-43E0CA27D01B}"/>
              </a:ext>
            </a:extLst>
          </p:cNvPr>
          <p:cNvSpPr>
            <a:spLocks noGrp="1"/>
          </p:cNvSpPr>
          <p:nvPr>
            <p:ph type="title"/>
          </p:nvPr>
        </p:nvSpPr>
        <p:spPr/>
        <p:txBody>
          <a:bodyPr/>
          <a:lstStyle/>
          <a:p>
            <a:pPr algn="ctr"/>
            <a:r>
              <a:rPr lang="en-US" dirty="0"/>
              <a:t>Data: MNIST</a:t>
            </a:r>
          </a:p>
        </p:txBody>
      </p:sp>
    </p:spTree>
    <p:extLst>
      <p:ext uri="{BB962C8B-B14F-4D97-AF65-F5344CB8AC3E}">
        <p14:creationId xmlns:p14="http://schemas.microsoft.com/office/powerpoint/2010/main" val="3194044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64FA53-FE1A-E1C0-3794-29F5D03D5616}"/>
              </a:ext>
            </a:extLst>
          </p:cNvPr>
          <p:cNvSpPr txBox="1"/>
          <p:nvPr/>
        </p:nvSpPr>
        <p:spPr>
          <a:xfrm>
            <a:off x="3182982" y="529437"/>
            <a:ext cx="6096000" cy="369332"/>
          </a:xfrm>
          <a:prstGeom prst="rect">
            <a:avLst/>
          </a:prstGeom>
          <a:noFill/>
        </p:spPr>
        <p:txBody>
          <a:bodyPr wrap="square">
            <a:spAutoFit/>
          </a:bodyPr>
          <a:lstStyle/>
          <a:p>
            <a:pPr algn="ctr"/>
            <a:r>
              <a:rPr lang="en-US" dirty="0"/>
              <a:t>https://erikdf.shinyapps.io/tsne/</a:t>
            </a:r>
          </a:p>
        </p:txBody>
      </p:sp>
      <p:pic>
        <p:nvPicPr>
          <p:cNvPr id="5" name="Picture 4">
            <a:extLst>
              <a:ext uri="{FF2B5EF4-FFF2-40B4-BE49-F238E27FC236}">
                <a16:creationId xmlns:a16="http://schemas.microsoft.com/office/drawing/2014/main" id="{C75B6F16-20E3-CCB2-C538-256E0F8EED8B}"/>
              </a:ext>
            </a:extLst>
          </p:cNvPr>
          <p:cNvPicPr>
            <a:picLocks noChangeAspect="1"/>
          </p:cNvPicPr>
          <p:nvPr/>
        </p:nvPicPr>
        <p:blipFill rotWithShape="1">
          <a:blip r:embed="rId2"/>
          <a:srcRect t="3937" r="54072" b="25587"/>
          <a:stretch/>
        </p:blipFill>
        <p:spPr>
          <a:xfrm>
            <a:off x="3039291" y="1158241"/>
            <a:ext cx="6383383" cy="5509763"/>
          </a:xfrm>
          <a:prstGeom prst="rect">
            <a:avLst/>
          </a:prstGeom>
        </p:spPr>
      </p:pic>
    </p:spTree>
    <p:extLst>
      <p:ext uri="{BB962C8B-B14F-4D97-AF65-F5344CB8AC3E}">
        <p14:creationId xmlns:p14="http://schemas.microsoft.com/office/powerpoint/2010/main" val="80553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224818-5BD2-369F-5861-51EAE77057A2}"/>
              </a:ext>
            </a:extLst>
          </p:cNvPr>
          <p:cNvSpPr txBox="1"/>
          <p:nvPr/>
        </p:nvSpPr>
        <p:spPr>
          <a:xfrm>
            <a:off x="391886" y="1962562"/>
            <a:ext cx="11728174" cy="4278094"/>
          </a:xfrm>
          <a:prstGeom prst="rect">
            <a:avLst/>
          </a:prstGeom>
          <a:noFill/>
        </p:spPr>
        <p:txBody>
          <a:bodyPr wrap="square">
            <a:spAutoFit/>
          </a:bodyPr>
          <a:lstStyle/>
          <a:p>
            <a:r>
              <a:rPr lang="en-US" sz="1600" dirty="0"/>
              <a:t>Wrapper for the C++ implementation of Barnes-Hut t-Distributed Stochastic Neighbor Embedding. t-SNE is a method for constructing a low dimensional embedding of high-dimensional data, distances or similarities. Exact t-SNE can be computed by setting theta=0.0.</a:t>
            </a:r>
          </a:p>
          <a:p>
            <a:endParaRPr lang="en-US" sz="1600" dirty="0"/>
          </a:p>
          <a:p>
            <a:r>
              <a:rPr lang="en-US" sz="1600" dirty="0"/>
              <a:t>Usage</a:t>
            </a:r>
          </a:p>
          <a:p>
            <a:r>
              <a:rPr lang="en-US" sz="1600" dirty="0" err="1"/>
              <a:t>Rtsne</a:t>
            </a:r>
            <a:r>
              <a:rPr lang="en-US" sz="1600" dirty="0"/>
              <a:t>(X, ...)</a:t>
            </a:r>
          </a:p>
          <a:p>
            <a:endParaRPr lang="en-US" sz="1600" dirty="0"/>
          </a:p>
          <a:p>
            <a:r>
              <a:rPr lang="en-US" sz="1600" dirty="0"/>
              <a:t>## Default S3 method:</a:t>
            </a:r>
          </a:p>
          <a:p>
            <a:r>
              <a:rPr lang="en-US" sz="1600" dirty="0" err="1"/>
              <a:t>Rtsne</a:t>
            </a:r>
            <a:r>
              <a:rPr lang="en-US" sz="1600" dirty="0"/>
              <a:t>(</a:t>
            </a:r>
          </a:p>
          <a:p>
            <a:r>
              <a:rPr lang="en-US" sz="1600" dirty="0"/>
              <a:t>  X,</a:t>
            </a:r>
          </a:p>
          <a:p>
            <a:r>
              <a:rPr lang="en-US" sz="1600" dirty="0"/>
              <a:t>  dims = 2,</a:t>
            </a:r>
          </a:p>
          <a:p>
            <a:r>
              <a:rPr lang="en-US" sz="1600" dirty="0"/>
              <a:t>  </a:t>
            </a:r>
            <a:r>
              <a:rPr lang="en-US" sz="1600" dirty="0" err="1"/>
              <a:t>initial_dims</a:t>
            </a:r>
            <a:r>
              <a:rPr lang="en-US" sz="1600" dirty="0"/>
              <a:t> = 50,</a:t>
            </a:r>
          </a:p>
          <a:p>
            <a:r>
              <a:rPr lang="en-US" sz="1600" dirty="0"/>
              <a:t>  perplexity = 30,</a:t>
            </a:r>
          </a:p>
          <a:p>
            <a:r>
              <a:rPr lang="en-US" sz="1600" dirty="0"/>
              <a:t>  theta = 0.5,</a:t>
            </a:r>
          </a:p>
          <a:p>
            <a:r>
              <a:rPr lang="en-US" sz="1600" dirty="0"/>
              <a:t>  </a:t>
            </a:r>
            <a:r>
              <a:rPr lang="en-US" sz="1600" dirty="0" err="1"/>
              <a:t>check_duplicates</a:t>
            </a:r>
            <a:r>
              <a:rPr lang="en-US" sz="1600" dirty="0"/>
              <a:t> = TRUE,</a:t>
            </a:r>
          </a:p>
          <a:p>
            <a:r>
              <a:rPr lang="en-US" sz="1600" dirty="0"/>
              <a:t>  </a:t>
            </a:r>
            <a:r>
              <a:rPr lang="en-US" sz="1600" dirty="0" err="1"/>
              <a:t>pca</a:t>
            </a:r>
            <a:r>
              <a:rPr lang="en-US" sz="1600" dirty="0"/>
              <a:t> = TRUE,</a:t>
            </a:r>
          </a:p>
          <a:p>
            <a:r>
              <a:rPr lang="en-US" sz="1600" dirty="0"/>
              <a:t>  </a:t>
            </a:r>
            <a:r>
              <a:rPr lang="en-US" sz="1600" dirty="0" err="1"/>
              <a:t>partial_pca</a:t>
            </a:r>
            <a:r>
              <a:rPr lang="en-US" sz="1600" dirty="0"/>
              <a:t> = FALSE,</a:t>
            </a:r>
          </a:p>
          <a:p>
            <a:r>
              <a:rPr lang="en-US" sz="1600" dirty="0"/>
              <a:t>  </a:t>
            </a:r>
            <a:r>
              <a:rPr lang="en-US" sz="1600" dirty="0" err="1"/>
              <a:t>max_iter</a:t>
            </a:r>
            <a:r>
              <a:rPr lang="en-US" sz="1600" dirty="0"/>
              <a:t> = 1000,</a:t>
            </a:r>
          </a:p>
        </p:txBody>
      </p:sp>
      <p:sp>
        <p:nvSpPr>
          <p:cNvPr id="4" name="Title 3">
            <a:extLst>
              <a:ext uri="{FF2B5EF4-FFF2-40B4-BE49-F238E27FC236}">
                <a16:creationId xmlns:a16="http://schemas.microsoft.com/office/drawing/2014/main" id="{16D77F58-A0AC-E20C-6E0C-49C5A3F8B45C}"/>
              </a:ext>
            </a:extLst>
          </p:cNvPr>
          <p:cNvSpPr>
            <a:spLocks noGrp="1"/>
          </p:cNvSpPr>
          <p:nvPr>
            <p:ph type="title"/>
          </p:nvPr>
        </p:nvSpPr>
        <p:spPr/>
        <p:txBody>
          <a:bodyPr>
            <a:normAutofit/>
          </a:bodyPr>
          <a:lstStyle/>
          <a:p>
            <a:pPr algn="ctr"/>
            <a:r>
              <a:rPr lang="en-US" sz="4400" dirty="0"/>
              <a:t>Barnes-Hut implementation of t-Distributed Stochastic Neighbor Embedding</a:t>
            </a:r>
            <a:endParaRPr lang="en-US" dirty="0"/>
          </a:p>
        </p:txBody>
      </p:sp>
      <p:sp>
        <p:nvSpPr>
          <p:cNvPr id="6" name="TextBox 5">
            <a:extLst>
              <a:ext uri="{FF2B5EF4-FFF2-40B4-BE49-F238E27FC236}">
                <a16:creationId xmlns:a16="http://schemas.microsoft.com/office/drawing/2014/main" id="{C26951F6-A4FB-B958-E741-554AF313D513}"/>
              </a:ext>
            </a:extLst>
          </p:cNvPr>
          <p:cNvSpPr txBox="1"/>
          <p:nvPr/>
        </p:nvSpPr>
        <p:spPr>
          <a:xfrm>
            <a:off x="6461759" y="2552013"/>
            <a:ext cx="5059680" cy="3693319"/>
          </a:xfrm>
          <a:prstGeom prst="rect">
            <a:avLst/>
          </a:prstGeom>
          <a:noFill/>
        </p:spPr>
        <p:txBody>
          <a:bodyPr wrap="square">
            <a:spAutoFit/>
          </a:bodyPr>
          <a:lstStyle/>
          <a:p>
            <a:r>
              <a:rPr lang="en-US" dirty="0"/>
              <a:t> verbose = </a:t>
            </a:r>
            <a:r>
              <a:rPr lang="en-US" dirty="0" err="1"/>
              <a:t>getOption</a:t>
            </a:r>
            <a:r>
              <a:rPr lang="en-US" dirty="0"/>
              <a:t>("verbose", FALSE),</a:t>
            </a:r>
          </a:p>
          <a:p>
            <a:r>
              <a:rPr lang="en-US" dirty="0"/>
              <a:t>  </a:t>
            </a:r>
            <a:r>
              <a:rPr lang="en-US" dirty="0" err="1"/>
              <a:t>is_distance</a:t>
            </a:r>
            <a:r>
              <a:rPr lang="en-US" dirty="0"/>
              <a:t> = FALSE,</a:t>
            </a:r>
          </a:p>
          <a:p>
            <a:r>
              <a:rPr lang="en-US" dirty="0"/>
              <a:t>  </a:t>
            </a:r>
            <a:r>
              <a:rPr lang="en-US" dirty="0" err="1"/>
              <a:t>Y_init</a:t>
            </a:r>
            <a:r>
              <a:rPr lang="en-US" dirty="0"/>
              <a:t> = NULL,</a:t>
            </a:r>
          </a:p>
          <a:p>
            <a:r>
              <a:rPr lang="en-US" dirty="0"/>
              <a:t>  </a:t>
            </a:r>
            <a:r>
              <a:rPr lang="en-US" dirty="0" err="1"/>
              <a:t>pca_center</a:t>
            </a:r>
            <a:r>
              <a:rPr lang="en-US" dirty="0"/>
              <a:t> = TRUE,</a:t>
            </a:r>
          </a:p>
          <a:p>
            <a:r>
              <a:rPr lang="en-US" dirty="0"/>
              <a:t>  </a:t>
            </a:r>
            <a:r>
              <a:rPr lang="en-US" dirty="0" err="1"/>
              <a:t>pca_scale</a:t>
            </a:r>
            <a:r>
              <a:rPr lang="en-US" dirty="0"/>
              <a:t> = FALSE,</a:t>
            </a:r>
          </a:p>
          <a:p>
            <a:r>
              <a:rPr lang="en-US" dirty="0"/>
              <a:t>  normalize = TRUE,</a:t>
            </a:r>
          </a:p>
          <a:p>
            <a:r>
              <a:rPr lang="en-US" dirty="0"/>
              <a:t>  </a:t>
            </a:r>
            <a:r>
              <a:rPr lang="en-US" dirty="0" err="1"/>
              <a:t>stop_lying_iter</a:t>
            </a:r>
            <a:r>
              <a:rPr lang="en-US" dirty="0"/>
              <a:t> = </a:t>
            </a:r>
            <a:r>
              <a:rPr lang="en-US" dirty="0" err="1"/>
              <a:t>ifelse</a:t>
            </a:r>
            <a:r>
              <a:rPr lang="en-US" dirty="0"/>
              <a:t>(</a:t>
            </a:r>
            <a:r>
              <a:rPr lang="en-US" dirty="0" err="1"/>
              <a:t>is.null</a:t>
            </a:r>
            <a:r>
              <a:rPr lang="en-US" dirty="0"/>
              <a:t>(</a:t>
            </a:r>
            <a:r>
              <a:rPr lang="en-US" dirty="0" err="1"/>
              <a:t>Y_init</a:t>
            </a:r>
            <a:r>
              <a:rPr lang="en-US" dirty="0"/>
              <a:t>), 250L, 0L),</a:t>
            </a:r>
          </a:p>
          <a:p>
            <a:r>
              <a:rPr lang="en-US" dirty="0"/>
              <a:t>  </a:t>
            </a:r>
            <a:r>
              <a:rPr lang="en-US" dirty="0" err="1"/>
              <a:t>mom_switch_iter</a:t>
            </a:r>
            <a:r>
              <a:rPr lang="en-US" dirty="0"/>
              <a:t> = </a:t>
            </a:r>
            <a:r>
              <a:rPr lang="en-US" dirty="0" err="1"/>
              <a:t>ifelse</a:t>
            </a:r>
            <a:r>
              <a:rPr lang="en-US" dirty="0"/>
              <a:t>(</a:t>
            </a:r>
            <a:r>
              <a:rPr lang="en-US" dirty="0" err="1"/>
              <a:t>is.null</a:t>
            </a:r>
            <a:r>
              <a:rPr lang="en-US" dirty="0"/>
              <a:t>(</a:t>
            </a:r>
            <a:r>
              <a:rPr lang="en-US" dirty="0" err="1"/>
              <a:t>Y_init</a:t>
            </a:r>
            <a:r>
              <a:rPr lang="en-US" dirty="0"/>
              <a:t>), 250L, 0L),</a:t>
            </a:r>
          </a:p>
          <a:p>
            <a:r>
              <a:rPr lang="en-US" dirty="0"/>
              <a:t>  momentum = 0.5,</a:t>
            </a:r>
          </a:p>
          <a:p>
            <a:r>
              <a:rPr lang="en-US" dirty="0"/>
              <a:t>  </a:t>
            </a:r>
            <a:r>
              <a:rPr lang="en-US" dirty="0" err="1"/>
              <a:t>final_momentum</a:t>
            </a:r>
            <a:r>
              <a:rPr lang="en-US" dirty="0"/>
              <a:t> = 0.8,</a:t>
            </a:r>
          </a:p>
          <a:p>
            <a:r>
              <a:rPr lang="en-US" dirty="0"/>
              <a:t>  eta = 200,</a:t>
            </a:r>
          </a:p>
          <a:p>
            <a:r>
              <a:rPr lang="en-US" dirty="0"/>
              <a:t>  </a:t>
            </a:r>
            <a:r>
              <a:rPr lang="en-US" dirty="0" err="1"/>
              <a:t>exaggeration_factor</a:t>
            </a:r>
            <a:r>
              <a:rPr lang="en-US" dirty="0"/>
              <a:t> = 12,</a:t>
            </a:r>
          </a:p>
          <a:p>
            <a:r>
              <a:rPr lang="en-US" dirty="0"/>
              <a:t>  </a:t>
            </a:r>
            <a:r>
              <a:rPr lang="en-US" dirty="0" err="1"/>
              <a:t>num_threads</a:t>
            </a:r>
            <a:r>
              <a:rPr lang="en-US" dirty="0"/>
              <a:t> = 1,</a:t>
            </a:r>
          </a:p>
        </p:txBody>
      </p:sp>
    </p:spTree>
    <p:extLst>
      <p:ext uri="{BB962C8B-B14F-4D97-AF65-F5344CB8AC3E}">
        <p14:creationId xmlns:p14="http://schemas.microsoft.com/office/powerpoint/2010/main" val="3148207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20642AC-447E-FB96-4D0E-ED0C34DE2260}"/>
              </a:ext>
            </a:extLst>
          </p:cNvPr>
          <p:cNvPicPr>
            <a:picLocks noChangeAspect="1"/>
          </p:cNvPicPr>
          <p:nvPr/>
        </p:nvPicPr>
        <p:blipFill>
          <a:blip r:embed="rId2"/>
          <a:stretch>
            <a:fillRect/>
          </a:stretch>
        </p:blipFill>
        <p:spPr>
          <a:xfrm>
            <a:off x="7289405" y="3983647"/>
            <a:ext cx="4049160" cy="2694308"/>
          </a:xfrm>
          <a:prstGeom prst="rect">
            <a:avLst/>
          </a:prstGeom>
        </p:spPr>
      </p:pic>
      <p:pic>
        <p:nvPicPr>
          <p:cNvPr id="16" name="Picture 15">
            <a:extLst>
              <a:ext uri="{FF2B5EF4-FFF2-40B4-BE49-F238E27FC236}">
                <a16:creationId xmlns:a16="http://schemas.microsoft.com/office/drawing/2014/main" id="{35B00E0A-AD13-3F86-8DC4-E89965BF9E49}"/>
              </a:ext>
            </a:extLst>
          </p:cNvPr>
          <p:cNvPicPr>
            <a:picLocks noChangeAspect="1"/>
          </p:cNvPicPr>
          <p:nvPr/>
        </p:nvPicPr>
        <p:blipFill>
          <a:blip r:embed="rId3"/>
          <a:stretch>
            <a:fillRect/>
          </a:stretch>
        </p:blipFill>
        <p:spPr>
          <a:xfrm>
            <a:off x="7289405" y="948868"/>
            <a:ext cx="4049160" cy="2694308"/>
          </a:xfrm>
          <a:prstGeom prst="rect">
            <a:avLst/>
          </a:prstGeom>
        </p:spPr>
      </p:pic>
      <p:sp>
        <p:nvSpPr>
          <p:cNvPr id="20" name="TextBox 19">
            <a:extLst>
              <a:ext uri="{FF2B5EF4-FFF2-40B4-BE49-F238E27FC236}">
                <a16:creationId xmlns:a16="http://schemas.microsoft.com/office/drawing/2014/main" id="{38F45D66-ED65-630E-8825-51D4AD171AAB}"/>
              </a:ext>
            </a:extLst>
          </p:cNvPr>
          <p:cNvSpPr txBox="1"/>
          <p:nvPr/>
        </p:nvSpPr>
        <p:spPr>
          <a:xfrm>
            <a:off x="487679" y="162999"/>
            <a:ext cx="6601098" cy="8402300"/>
          </a:xfrm>
          <a:prstGeom prst="rect">
            <a:avLst/>
          </a:prstGeom>
          <a:noFill/>
        </p:spPr>
        <p:txBody>
          <a:bodyPr wrap="square">
            <a:spAutoFit/>
          </a:bodyPr>
          <a:lstStyle/>
          <a:p>
            <a:r>
              <a:rPr lang="en-US" dirty="0" err="1"/>
              <a:t>install.packages</a:t>
            </a:r>
            <a:r>
              <a:rPr lang="en-US" dirty="0"/>
              <a:t>("</a:t>
            </a:r>
            <a:r>
              <a:rPr lang="en-US" dirty="0" err="1"/>
              <a:t>tidyverse</a:t>
            </a:r>
            <a:r>
              <a:rPr lang="en-US" dirty="0"/>
              <a:t>")</a:t>
            </a:r>
          </a:p>
          <a:p>
            <a:r>
              <a:rPr lang="en-US" dirty="0"/>
              <a:t>library(</a:t>
            </a:r>
            <a:r>
              <a:rPr lang="en-US" dirty="0" err="1"/>
              <a:t>tidyverse</a:t>
            </a:r>
            <a:r>
              <a:rPr lang="en-US" dirty="0"/>
              <a:t>)</a:t>
            </a:r>
          </a:p>
          <a:p>
            <a:endParaRPr lang="en-US" dirty="0"/>
          </a:p>
          <a:p>
            <a:r>
              <a:rPr lang="en-US" dirty="0" err="1"/>
              <a:t>install.packages</a:t>
            </a:r>
            <a:r>
              <a:rPr lang="en-US" dirty="0"/>
              <a:t>("</a:t>
            </a:r>
            <a:r>
              <a:rPr lang="en-US" dirty="0" err="1"/>
              <a:t>Rtsne</a:t>
            </a:r>
            <a:r>
              <a:rPr lang="en-US" dirty="0"/>
              <a:t>")</a:t>
            </a:r>
          </a:p>
          <a:p>
            <a:r>
              <a:rPr lang="en-US" dirty="0"/>
              <a:t>library(</a:t>
            </a:r>
            <a:r>
              <a:rPr lang="en-US" dirty="0" err="1"/>
              <a:t>Rtsne</a:t>
            </a:r>
            <a:r>
              <a:rPr lang="en-US" dirty="0"/>
              <a:t>)</a:t>
            </a:r>
          </a:p>
          <a:p>
            <a:endParaRPr lang="en-US" dirty="0"/>
          </a:p>
          <a:p>
            <a:r>
              <a:rPr lang="en-US" dirty="0"/>
              <a:t>mnist10k &lt;- read.csv("D://Drexel//Teaching//INFO250//week7//datasets//D1_mnist_10000.csv", header = FALSE)</a:t>
            </a:r>
          </a:p>
          <a:p>
            <a:r>
              <a:rPr lang="en-US" dirty="0"/>
              <a:t># class(mnist10k)</a:t>
            </a:r>
          </a:p>
          <a:p>
            <a:r>
              <a:rPr lang="en-US" dirty="0"/>
              <a:t># [1] "</a:t>
            </a:r>
            <a:r>
              <a:rPr lang="en-US" dirty="0" err="1"/>
              <a:t>data.frame</a:t>
            </a:r>
            <a:r>
              <a:rPr lang="en-US" dirty="0"/>
              <a:t>“</a:t>
            </a:r>
          </a:p>
          <a:p>
            <a:endParaRPr lang="en-US" dirty="0"/>
          </a:p>
          <a:p>
            <a:r>
              <a:rPr lang="en-US" dirty="0"/>
              <a:t># mnist10k$V1 is the key</a:t>
            </a:r>
          </a:p>
          <a:p>
            <a:r>
              <a:rPr lang="en-US" dirty="0"/>
              <a:t>mnist10k_data &lt;- subset(mnist10k, select=c(2:785))</a:t>
            </a:r>
          </a:p>
          <a:p>
            <a:endParaRPr lang="en-US" dirty="0"/>
          </a:p>
          <a:p>
            <a:r>
              <a:rPr lang="en-US" dirty="0" err="1"/>
              <a:t>set.seed</a:t>
            </a:r>
            <a:r>
              <a:rPr lang="en-US" dirty="0"/>
              <a:t>(42)</a:t>
            </a:r>
          </a:p>
          <a:p>
            <a:r>
              <a:rPr lang="en-US" dirty="0" err="1"/>
              <a:t>tsne_out</a:t>
            </a:r>
            <a:r>
              <a:rPr lang="en-US" dirty="0"/>
              <a:t> &lt;- </a:t>
            </a:r>
            <a:r>
              <a:rPr lang="en-US" dirty="0" err="1"/>
              <a:t>Rtsne</a:t>
            </a:r>
            <a:r>
              <a:rPr lang="en-US" dirty="0"/>
              <a:t>(mnist10k_data)</a:t>
            </a:r>
          </a:p>
          <a:p>
            <a:endParaRPr lang="en-US" dirty="0"/>
          </a:p>
          <a:p>
            <a:r>
              <a:rPr lang="en-US" dirty="0" err="1"/>
              <a:t>tsne_plot</a:t>
            </a:r>
            <a:r>
              <a:rPr lang="en-US" dirty="0"/>
              <a:t> &lt;- </a:t>
            </a:r>
            <a:r>
              <a:rPr lang="en-US" dirty="0" err="1"/>
              <a:t>data.frame</a:t>
            </a:r>
            <a:r>
              <a:rPr lang="en-US" dirty="0"/>
              <a:t>(x = </a:t>
            </a:r>
            <a:r>
              <a:rPr lang="en-US" dirty="0" err="1"/>
              <a:t>tsne_out$Y</a:t>
            </a:r>
            <a:r>
              <a:rPr lang="en-US" dirty="0"/>
              <a:t>[,1], y = </a:t>
            </a:r>
            <a:r>
              <a:rPr lang="en-US" dirty="0" err="1"/>
              <a:t>tsne_out$Y</a:t>
            </a:r>
            <a:r>
              <a:rPr lang="en-US" dirty="0"/>
              <a:t>[,2])</a:t>
            </a:r>
          </a:p>
          <a:p>
            <a:endParaRPr lang="en-US" dirty="0"/>
          </a:p>
          <a:p>
            <a:r>
              <a:rPr lang="en-US" dirty="0" err="1"/>
              <a:t>ggplot</a:t>
            </a:r>
            <a:r>
              <a:rPr lang="en-US" dirty="0"/>
              <a:t>(</a:t>
            </a:r>
            <a:r>
              <a:rPr lang="en-US" dirty="0" err="1"/>
              <a:t>tsne_plot</a:t>
            </a:r>
            <a:r>
              <a:rPr lang="en-US" dirty="0"/>
              <a:t>, </a:t>
            </a:r>
            <a:r>
              <a:rPr lang="en-US" dirty="0" err="1"/>
              <a:t>aes</a:t>
            </a:r>
            <a:r>
              <a:rPr lang="en-US" dirty="0"/>
              <a:t>(x = x, y=y, color=mnist10k$V1)) +</a:t>
            </a:r>
          </a:p>
          <a:p>
            <a:r>
              <a:rPr lang="en-US" dirty="0"/>
              <a:t>  </a:t>
            </a:r>
            <a:r>
              <a:rPr lang="en-US" dirty="0" err="1"/>
              <a:t>geom_point</a:t>
            </a:r>
            <a:r>
              <a:rPr lang="en-US" dirty="0"/>
              <a:t>() + </a:t>
            </a:r>
          </a:p>
          <a:p>
            <a:r>
              <a:rPr lang="en-US" dirty="0"/>
              <a:t>  </a:t>
            </a:r>
            <a:r>
              <a:rPr lang="en-US" dirty="0" err="1"/>
              <a:t>scale_color_gradientn</a:t>
            </a:r>
            <a:r>
              <a:rPr lang="en-US" dirty="0"/>
              <a:t>(colors=rainbow(10)) + </a:t>
            </a:r>
          </a:p>
          <a:p>
            <a:r>
              <a:rPr lang="en-US" dirty="0"/>
              <a:t>  labs(x = "</a:t>
            </a:r>
            <a:r>
              <a:rPr lang="en-US" dirty="0" err="1"/>
              <a:t>tSNE</a:t>
            </a:r>
            <a:r>
              <a:rPr lang="en-US" dirty="0"/>
              <a:t> x", y="</a:t>
            </a:r>
            <a:r>
              <a:rPr lang="en-US" dirty="0" err="1"/>
              <a:t>tSNE</a:t>
            </a:r>
            <a:r>
              <a:rPr lang="en-US" dirty="0"/>
              <a:t> y") + </a:t>
            </a:r>
            <a:r>
              <a:rPr lang="en-US" dirty="0" err="1"/>
              <a:t>theme_classic</a:t>
            </a:r>
            <a:r>
              <a:rPr lang="en-US" dirty="0"/>
              <a:t>()</a:t>
            </a:r>
          </a:p>
          <a:p>
            <a:endParaRPr lang="en-US" dirty="0"/>
          </a:p>
          <a:p>
            <a:r>
              <a:rPr lang="en-US" dirty="0"/>
              <a:t>labels &lt;- </a:t>
            </a:r>
            <a:r>
              <a:rPr lang="en-US" dirty="0" err="1"/>
              <a:t>as.character</a:t>
            </a:r>
            <a:r>
              <a:rPr lang="en-US" dirty="0"/>
              <a:t>(mnist10k$V1)</a:t>
            </a:r>
          </a:p>
          <a:p>
            <a:r>
              <a:rPr lang="en-US" dirty="0" err="1"/>
              <a:t>ggplot</a:t>
            </a:r>
            <a:r>
              <a:rPr lang="en-US" dirty="0"/>
              <a:t>(</a:t>
            </a:r>
            <a:r>
              <a:rPr lang="en-US" dirty="0" err="1"/>
              <a:t>tsne_plot</a:t>
            </a:r>
            <a:r>
              <a:rPr lang="en-US" dirty="0"/>
              <a:t>, </a:t>
            </a:r>
            <a:r>
              <a:rPr lang="en-US" dirty="0" err="1"/>
              <a:t>aes</a:t>
            </a:r>
            <a:r>
              <a:rPr lang="en-US" dirty="0"/>
              <a:t>(x = x, y=y, color=labels)) +</a:t>
            </a:r>
          </a:p>
          <a:p>
            <a:r>
              <a:rPr lang="en-US" dirty="0"/>
              <a:t>  </a:t>
            </a:r>
            <a:r>
              <a:rPr lang="en-US" dirty="0" err="1"/>
              <a:t>geom_point</a:t>
            </a:r>
            <a:r>
              <a:rPr lang="en-US" dirty="0"/>
              <a:t>() + </a:t>
            </a:r>
          </a:p>
          <a:p>
            <a:r>
              <a:rPr lang="en-US" dirty="0"/>
              <a:t>  </a:t>
            </a:r>
            <a:r>
              <a:rPr lang="en-US" dirty="0" err="1"/>
              <a:t>scale_color_discrete</a:t>
            </a:r>
            <a:r>
              <a:rPr lang="en-US" dirty="0"/>
              <a:t>() + </a:t>
            </a:r>
          </a:p>
          <a:p>
            <a:r>
              <a:rPr lang="en-US" dirty="0"/>
              <a:t>  +   labs(x = "</a:t>
            </a:r>
            <a:r>
              <a:rPr lang="en-US" dirty="0" err="1"/>
              <a:t>tSNE</a:t>
            </a:r>
            <a:r>
              <a:rPr lang="en-US" dirty="0"/>
              <a:t> x", y="</a:t>
            </a:r>
            <a:r>
              <a:rPr lang="en-US" dirty="0" err="1"/>
              <a:t>tSNE</a:t>
            </a:r>
            <a:r>
              <a:rPr lang="en-US" dirty="0"/>
              <a:t> y") + </a:t>
            </a:r>
            <a:r>
              <a:rPr lang="en-US" dirty="0" err="1"/>
              <a:t>theme_classic</a:t>
            </a:r>
            <a:r>
              <a:rPr lang="en-US" dirty="0"/>
              <a:t>()</a:t>
            </a:r>
          </a:p>
        </p:txBody>
      </p:sp>
      <p:sp>
        <p:nvSpPr>
          <p:cNvPr id="21" name="Title 20">
            <a:extLst>
              <a:ext uri="{FF2B5EF4-FFF2-40B4-BE49-F238E27FC236}">
                <a16:creationId xmlns:a16="http://schemas.microsoft.com/office/drawing/2014/main" id="{9F8439CE-0FB1-648A-E191-248D15933702}"/>
              </a:ext>
            </a:extLst>
          </p:cNvPr>
          <p:cNvSpPr>
            <a:spLocks noGrp="1"/>
          </p:cNvSpPr>
          <p:nvPr>
            <p:ph type="title"/>
          </p:nvPr>
        </p:nvSpPr>
        <p:spPr/>
        <p:txBody>
          <a:bodyPr/>
          <a:lstStyle/>
          <a:p>
            <a:pPr algn="ctr"/>
            <a:r>
              <a:rPr lang="en-US" dirty="0" err="1"/>
              <a:t>MNISt</a:t>
            </a:r>
            <a:r>
              <a:rPr lang="en-US" dirty="0"/>
              <a:t> with t-SNE</a:t>
            </a:r>
          </a:p>
        </p:txBody>
      </p:sp>
    </p:spTree>
    <p:extLst>
      <p:ext uri="{BB962C8B-B14F-4D97-AF65-F5344CB8AC3E}">
        <p14:creationId xmlns:p14="http://schemas.microsoft.com/office/powerpoint/2010/main" val="4160729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3E1190-5E32-B500-97F9-AFAF405DA90C}"/>
              </a:ext>
            </a:extLst>
          </p:cNvPr>
          <p:cNvSpPr txBox="1"/>
          <p:nvPr/>
        </p:nvSpPr>
        <p:spPr>
          <a:xfrm>
            <a:off x="1157909" y="869053"/>
            <a:ext cx="10252212" cy="1477328"/>
          </a:xfrm>
          <a:prstGeom prst="rect">
            <a:avLst/>
          </a:prstGeom>
          <a:noFill/>
        </p:spPr>
        <p:txBody>
          <a:bodyPr wrap="square">
            <a:spAutoFit/>
          </a:bodyPr>
          <a:lstStyle/>
          <a:p>
            <a:r>
              <a:rPr lang="en-US" dirty="0"/>
              <a:t>Why set random seed to 42?</a:t>
            </a:r>
          </a:p>
          <a:p>
            <a:r>
              <a:rPr lang="en-US" dirty="0"/>
              <a:t>What is the significance of random. seed(42) ? It's a pop-culture reference! In Douglas Adams's popular 1979 science-fiction novel The Hitchhiker's Guide to the Galaxy, towards the end of the book, the supercomputer Deep Thought reveals that the answer to the great question of “life, the universe and everything” is 42.</a:t>
            </a:r>
          </a:p>
        </p:txBody>
      </p:sp>
      <p:pic>
        <p:nvPicPr>
          <p:cNvPr id="4" name="Picture 3">
            <a:extLst>
              <a:ext uri="{FF2B5EF4-FFF2-40B4-BE49-F238E27FC236}">
                <a16:creationId xmlns:a16="http://schemas.microsoft.com/office/drawing/2014/main" id="{8B2445FA-ADE7-B917-9C9F-E471F3FCF86B}"/>
              </a:ext>
            </a:extLst>
          </p:cNvPr>
          <p:cNvPicPr>
            <a:picLocks noChangeAspect="1"/>
          </p:cNvPicPr>
          <p:nvPr/>
        </p:nvPicPr>
        <p:blipFill>
          <a:blip r:embed="rId2"/>
          <a:stretch>
            <a:fillRect/>
          </a:stretch>
        </p:blipFill>
        <p:spPr>
          <a:xfrm>
            <a:off x="2941708" y="2346381"/>
            <a:ext cx="6308583" cy="4197727"/>
          </a:xfrm>
          <a:prstGeom prst="rect">
            <a:avLst/>
          </a:prstGeom>
        </p:spPr>
      </p:pic>
    </p:spTree>
    <p:extLst>
      <p:ext uri="{BB962C8B-B14F-4D97-AF65-F5344CB8AC3E}">
        <p14:creationId xmlns:p14="http://schemas.microsoft.com/office/powerpoint/2010/main" val="2746635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8E091E-6FD2-2A4E-D34E-DCE880F2F738}"/>
              </a:ext>
            </a:extLst>
          </p:cNvPr>
          <p:cNvPicPr>
            <a:picLocks noChangeAspect="1"/>
          </p:cNvPicPr>
          <p:nvPr/>
        </p:nvPicPr>
        <p:blipFill>
          <a:blip r:embed="rId2"/>
          <a:stretch>
            <a:fillRect/>
          </a:stretch>
        </p:blipFill>
        <p:spPr>
          <a:xfrm>
            <a:off x="4451757" y="2316480"/>
            <a:ext cx="6534916" cy="4348328"/>
          </a:xfrm>
          <a:prstGeom prst="rect">
            <a:avLst/>
          </a:prstGeom>
        </p:spPr>
      </p:pic>
      <p:pic>
        <p:nvPicPr>
          <p:cNvPr id="3" name="Picture 2">
            <a:extLst>
              <a:ext uri="{FF2B5EF4-FFF2-40B4-BE49-F238E27FC236}">
                <a16:creationId xmlns:a16="http://schemas.microsoft.com/office/drawing/2014/main" id="{C56749D5-E73B-8892-4F3D-325C0A1C4B51}"/>
              </a:ext>
            </a:extLst>
          </p:cNvPr>
          <p:cNvPicPr>
            <a:picLocks noChangeAspect="1"/>
          </p:cNvPicPr>
          <p:nvPr/>
        </p:nvPicPr>
        <p:blipFill rotWithShape="1">
          <a:blip r:embed="rId3"/>
          <a:srcRect l="85532" t="31515" r="-609" b="36286"/>
          <a:stretch/>
        </p:blipFill>
        <p:spPr>
          <a:xfrm>
            <a:off x="1417929" y="2963753"/>
            <a:ext cx="1915560" cy="2722113"/>
          </a:xfrm>
          <a:prstGeom prst="rect">
            <a:avLst/>
          </a:prstGeom>
        </p:spPr>
      </p:pic>
      <p:sp>
        <p:nvSpPr>
          <p:cNvPr id="4" name="Title 3">
            <a:extLst>
              <a:ext uri="{FF2B5EF4-FFF2-40B4-BE49-F238E27FC236}">
                <a16:creationId xmlns:a16="http://schemas.microsoft.com/office/drawing/2014/main" id="{CC948610-0ED4-F100-4333-1DAF757641F7}"/>
              </a:ext>
            </a:extLst>
          </p:cNvPr>
          <p:cNvSpPr>
            <a:spLocks noGrp="1"/>
          </p:cNvSpPr>
          <p:nvPr>
            <p:ph type="title"/>
          </p:nvPr>
        </p:nvSpPr>
        <p:spPr>
          <a:xfrm>
            <a:off x="3204754" y="365125"/>
            <a:ext cx="8149046" cy="1951355"/>
          </a:xfrm>
        </p:spPr>
        <p:txBody>
          <a:bodyPr>
            <a:normAutofit/>
          </a:bodyPr>
          <a:lstStyle/>
          <a:p>
            <a:r>
              <a:rPr lang="en-US" sz="3200" dirty="0"/>
              <a:t>labels &lt;- </a:t>
            </a:r>
            <a:r>
              <a:rPr lang="en-US" sz="3200" dirty="0" err="1"/>
              <a:t>as.character</a:t>
            </a:r>
            <a:r>
              <a:rPr lang="en-US" sz="3200" dirty="0"/>
              <a:t>(mnist10k$V1)</a:t>
            </a:r>
            <a:br>
              <a:rPr lang="en-US" sz="3200" dirty="0"/>
            </a:br>
            <a:r>
              <a:rPr lang="es-ES" sz="3200" dirty="0"/>
              <a:t>aes(x = x, y=y, color=</a:t>
            </a:r>
            <a:r>
              <a:rPr lang="es-ES" sz="3200" dirty="0" err="1"/>
              <a:t>labels</a:t>
            </a:r>
            <a:r>
              <a:rPr lang="es-ES" sz="3200" dirty="0"/>
              <a:t>)</a:t>
            </a:r>
            <a:br>
              <a:rPr lang="es-ES" sz="3200" dirty="0"/>
            </a:br>
            <a:r>
              <a:rPr lang="en-US" sz="3200" dirty="0" err="1"/>
              <a:t>scale_color_discrete</a:t>
            </a:r>
            <a:r>
              <a:rPr lang="en-US" sz="3200" dirty="0"/>
              <a:t>()</a:t>
            </a:r>
          </a:p>
        </p:txBody>
      </p:sp>
    </p:spTree>
    <p:extLst>
      <p:ext uri="{BB962C8B-B14F-4D97-AF65-F5344CB8AC3E}">
        <p14:creationId xmlns:p14="http://schemas.microsoft.com/office/powerpoint/2010/main" val="4152801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B97FF2-0FD8-190E-916E-ED1E3DC9191F}"/>
              </a:ext>
            </a:extLst>
          </p:cNvPr>
          <p:cNvPicPr>
            <a:picLocks noChangeAspect="1"/>
          </p:cNvPicPr>
          <p:nvPr/>
        </p:nvPicPr>
        <p:blipFill>
          <a:blip r:embed="rId2"/>
          <a:stretch>
            <a:fillRect/>
          </a:stretch>
        </p:blipFill>
        <p:spPr>
          <a:xfrm>
            <a:off x="121919" y="2377491"/>
            <a:ext cx="5657852" cy="3655644"/>
          </a:xfrm>
          <a:prstGeom prst="rect">
            <a:avLst/>
          </a:prstGeom>
        </p:spPr>
      </p:pic>
      <p:pic>
        <p:nvPicPr>
          <p:cNvPr id="3" name="Picture 2">
            <a:extLst>
              <a:ext uri="{FF2B5EF4-FFF2-40B4-BE49-F238E27FC236}">
                <a16:creationId xmlns:a16="http://schemas.microsoft.com/office/drawing/2014/main" id="{8903FE58-5B92-DAB6-5BC5-AED409AD058C}"/>
              </a:ext>
            </a:extLst>
          </p:cNvPr>
          <p:cNvPicPr>
            <a:picLocks noChangeAspect="1"/>
          </p:cNvPicPr>
          <p:nvPr/>
        </p:nvPicPr>
        <p:blipFill>
          <a:blip r:embed="rId3"/>
          <a:stretch>
            <a:fillRect/>
          </a:stretch>
        </p:blipFill>
        <p:spPr>
          <a:xfrm>
            <a:off x="5962650" y="2377490"/>
            <a:ext cx="5657851" cy="3655643"/>
          </a:xfrm>
          <a:prstGeom prst="rect">
            <a:avLst/>
          </a:prstGeom>
        </p:spPr>
      </p:pic>
      <p:sp>
        <p:nvSpPr>
          <p:cNvPr id="4" name="Title 3">
            <a:extLst>
              <a:ext uri="{FF2B5EF4-FFF2-40B4-BE49-F238E27FC236}">
                <a16:creationId xmlns:a16="http://schemas.microsoft.com/office/drawing/2014/main" id="{CC1993AE-8652-8930-141D-C6FB4F48C4B4}"/>
              </a:ext>
            </a:extLst>
          </p:cNvPr>
          <p:cNvSpPr>
            <a:spLocks noGrp="1"/>
          </p:cNvSpPr>
          <p:nvPr>
            <p:ph type="title"/>
          </p:nvPr>
        </p:nvSpPr>
        <p:spPr/>
        <p:txBody>
          <a:bodyPr>
            <a:normAutofit/>
          </a:bodyPr>
          <a:lstStyle/>
          <a:p>
            <a:pPr algn="ctr"/>
            <a:r>
              <a:rPr lang="es-ES" sz="3600" dirty="0" err="1"/>
              <a:t>labs</a:t>
            </a:r>
            <a:r>
              <a:rPr lang="es-ES" sz="3600" dirty="0"/>
              <a:t>(x = "UMAP x", y="UMAP y")</a:t>
            </a:r>
            <a:endParaRPr lang="en-US" sz="3600" dirty="0"/>
          </a:p>
        </p:txBody>
      </p:sp>
      <p:sp>
        <p:nvSpPr>
          <p:cNvPr id="6" name="TextBox 5">
            <a:extLst>
              <a:ext uri="{FF2B5EF4-FFF2-40B4-BE49-F238E27FC236}">
                <a16:creationId xmlns:a16="http://schemas.microsoft.com/office/drawing/2014/main" id="{3DBC7299-5250-BF3C-70D9-4CE6E123285D}"/>
              </a:ext>
            </a:extLst>
          </p:cNvPr>
          <p:cNvSpPr txBox="1"/>
          <p:nvPr/>
        </p:nvSpPr>
        <p:spPr>
          <a:xfrm>
            <a:off x="8077200" y="6123543"/>
            <a:ext cx="1965960" cy="369332"/>
          </a:xfrm>
          <a:prstGeom prst="rect">
            <a:avLst/>
          </a:prstGeom>
          <a:noFill/>
        </p:spPr>
        <p:txBody>
          <a:bodyPr wrap="square">
            <a:spAutoFit/>
          </a:bodyPr>
          <a:lstStyle/>
          <a:p>
            <a:r>
              <a:rPr lang="es-ES" dirty="0" err="1"/>
              <a:t>theme_classic</a:t>
            </a:r>
            <a:r>
              <a:rPr lang="es-ES" dirty="0"/>
              <a:t>()</a:t>
            </a:r>
            <a:endParaRPr lang="en-US" dirty="0"/>
          </a:p>
        </p:txBody>
      </p:sp>
    </p:spTree>
    <p:extLst>
      <p:ext uri="{BB962C8B-B14F-4D97-AF65-F5344CB8AC3E}">
        <p14:creationId xmlns:p14="http://schemas.microsoft.com/office/powerpoint/2010/main" val="217380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2AF539-1620-9712-3547-FCF6297C5FC6}"/>
              </a:ext>
            </a:extLst>
          </p:cNvPr>
          <p:cNvSpPr txBox="1"/>
          <p:nvPr/>
        </p:nvSpPr>
        <p:spPr>
          <a:xfrm>
            <a:off x="353122" y="1569038"/>
            <a:ext cx="11485756" cy="5016758"/>
          </a:xfrm>
          <a:prstGeom prst="rect">
            <a:avLst/>
          </a:prstGeom>
          <a:noFill/>
        </p:spPr>
        <p:txBody>
          <a:bodyPr wrap="square">
            <a:spAutoFit/>
          </a:bodyPr>
          <a:lstStyle/>
          <a:p>
            <a:pPr algn="l">
              <a:buFont typeface="+mj-lt"/>
              <a:buAutoNum type="arabicPeriod"/>
            </a:pPr>
            <a:r>
              <a:rPr lang="en-US" sz="2000" b="1" i="0" dirty="0">
                <a:solidFill>
                  <a:srgbClr val="374151"/>
                </a:solidFill>
                <a:effectLst/>
                <a:latin typeface="Söhne"/>
              </a:rPr>
              <a:t>Scalability</a:t>
            </a:r>
            <a:r>
              <a:rPr lang="en-US" sz="2000" b="0" i="0" dirty="0">
                <a:solidFill>
                  <a:srgbClr val="374151"/>
                </a:solidFill>
                <a:effectLst/>
                <a:latin typeface="Söhne"/>
              </a:rPr>
              <a:t>: UMAP is generally faster and more scalable than t-SNE, especially for larger datasets. This is because UMAP uses a different algorithmic approach that is more efficient than t-SNE.</a:t>
            </a:r>
          </a:p>
          <a:p>
            <a:pPr algn="l">
              <a:buFont typeface="+mj-lt"/>
              <a:buAutoNum type="arabicPeriod"/>
            </a:pPr>
            <a:r>
              <a:rPr lang="en-US" sz="2000" b="1" i="0" dirty="0">
                <a:solidFill>
                  <a:srgbClr val="374151"/>
                </a:solidFill>
                <a:effectLst/>
                <a:latin typeface="Söhne"/>
              </a:rPr>
              <a:t>Parameter sensitivity</a:t>
            </a:r>
            <a:r>
              <a:rPr lang="en-US" sz="2000" b="0" i="0" dirty="0">
                <a:solidFill>
                  <a:srgbClr val="374151"/>
                </a:solidFill>
                <a:effectLst/>
                <a:latin typeface="Söhne"/>
              </a:rPr>
              <a:t>: UMAP is less sensitive to its hyperparameters than t-SNE. This means that UMAP often performs well with default parameter settings, whereas t-SNE requires more tuning to achieve optimal results.</a:t>
            </a:r>
          </a:p>
          <a:p>
            <a:pPr algn="l">
              <a:buFont typeface="+mj-lt"/>
              <a:buAutoNum type="arabicPeriod"/>
            </a:pPr>
            <a:r>
              <a:rPr lang="en-US" sz="2000" b="1" i="0" dirty="0">
                <a:solidFill>
                  <a:srgbClr val="374151"/>
                </a:solidFill>
                <a:effectLst/>
                <a:latin typeface="Söhne"/>
              </a:rPr>
              <a:t>Preserving global structure</a:t>
            </a:r>
            <a:r>
              <a:rPr lang="en-US" sz="2000" b="0" i="0" dirty="0">
                <a:solidFill>
                  <a:srgbClr val="374151"/>
                </a:solidFill>
                <a:effectLst/>
                <a:latin typeface="Söhne"/>
              </a:rPr>
              <a:t>: UMAP is designed to preserve the global structure of the data, which means that it tries to preserve both local and global relationships between data points. t-SNE, on the other hand, is primarily focused on preserving the local structure of the data, which means that it may not always capture the global relationships between data points. (</a:t>
            </a:r>
            <a:r>
              <a:rPr lang="en-US" sz="2000" b="1" i="0" dirty="0">
                <a:solidFill>
                  <a:srgbClr val="374151"/>
                </a:solidFill>
                <a:effectLst/>
                <a:latin typeface="Söhne"/>
              </a:rPr>
              <a:t>Note</a:t>
            </a:r>
            <a:r>
              <a:rPr lang="en-US" sz="2000" b="0" i="0" dirty="0">
                <a:solidFill>
                  <a:srgbClr val="374151"/>
                </a:solidFill>
                <a:effectLst/>
                <a:latin typeface="Söhne"/>
              </a:rPr>
              <a:t>: </a:t>
            </a:r>
            <a:r>
              <a:rPr lang="en-US" sz="2000" b="0" i="1" dirty="0">
                <a:solidFill>
                  <a:srgbClr val="374151"/>
                </a:solidFill>
                <a:effectLst/>
                <a:latin typeface="Söhne"/>
              </a:rPr>
              <a:t>This is controversial and inconclusive</a:t>
            </a:r>
            <a:r>
              <a:rPr lang="en-US" sz="2000" b="0" i="0" dirty="0">
                <a:solidFill>
                  <a:srgbClr val="374151"/>
                </a:solidFill>
                <a:effectLst/>
                <a:latin typeface="Söhne"/>
              </a:rPr>
              <a:t>).</a:t>
            </a:r>
          </a:p>
          <a:p>
            <a:pPr algn="l">
              <a:buFont typeface="+mj-lt"/>
              <a:buAutoNum type="arabicPeriod"/>
            </a:pPr>
            <a:r>
              <a:rPr lang="en-US" sz="2000" b="1" i="0" dirty="0">
                <a:solidFill>
                  <a:srgbClr val="374151"/>
                </a:solidFill>
                <a:effectLst/>
                <a:latin typeface="Söhne"/>
              </a:rPr>
              <a:t>Stability</a:t>
            </a:r>
            <a:r>
              <a:rPr lang="en-US" sz="2000" b="0" i="0" dirty="0">
                <a:solidFill>
                  <a:srgbClr val="374151"/>
                </a:solidFill>
                <a:effectLst/>
                <a:latin typeface="Söhne"/>
              </a:rPr>
              <a:t>: UMAP is generally more stable than t-SNE, which means that it tends to produce more consistent results across multiple runs with different random seeds.</a:t>
            </a:r>
          </a:p>
          <a:p>
            <a:pPr algn="l"/>
            <a:r>
              <a:rPr lang="en-US" sz="2000" b="0" i="0" dirty="0">
                <a:solidFill>
                  <a:srgbClr val="374151"/>
                </a:solidFill>
                <a:effectLst/>
                <a:latin typeface="Söhne"/>
              </a:rPr>
              <a:t>In summary, UMAP is often faster, more scalable, and more stable than t-SNE, and it may be a better choice for larger datasets or when the global structure of the data is important. However, t-SNE may be a better choice when the local structure of the data is more important, and it may produce more visually appealing embeddings in some cases. Ultimately, the choice between UMAP and t-SNE will depend on the specific requirements of the analysis and the characteristics of the data being visualized.</a:t>
            </a:r>
          </a:p>
        </p:txBody>
      </p:sp>
      <p:sp>
        <p:nvSpPr>
          <p:cNvPr id="2" name="Title 1">
            <a:extLst>
              <a:ext uri="{FF2B5EF4-FFF2-40B4-BE49-F238E27FC236}">
                <a16:creationId xmlns:a16="http://schemas.microsoft.com/office/drawing/2014/main" id="{D9F46A23-44F7-7F95-3852-2A2673168B78}"/>
              </a:ext>
            </a:extLst>
          </p:cNvPr>
          <p:cNvSpPr>
            <a:spLocks noGrp="1"/>
          </p:cNvSpPr>
          <p:nvPr>
            <p:ph type="title"/>
          </p:nvPr>
        </p:nvSpPr>
        <p:spPr/>
        <p:txBody>
          <a:bodyPr/>
          <a:lstStyle/>
          <a:p>
            <a:pPr algn="ctr"/>
            <a:r>
              <a:rPr lang="en-US" dirty="0"/>
              <a:t>UMAP vs t-SNE</a:t>
            </a:r>
          </a:p>
        </p:txBody>
      </p:sp>
    </p:spTree>
    <p:extLst>
      <p:ext uri="{BB962C8B-B14F-4D97-AF65-F5344CB8AC3E}">
        <p14:creationId xmlns:p14="http://schemas.microsoft.com/office/powerpoint/2010/main" val="40383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AE7B0F-ED80-ECB8-11D6-3F8232257E16}"/>
              </a:ext>
            </a:extLst>
          </p:cNvPr>
          <p:cNvSpPr txBox="1"/>
          <p:nvPr/>
        </p:nvSpPr>
        <p:spPr>
          <a:xfrm>
            <a:off x="624840" y="2550170"/>
            <a:ext cx="10942320" cy="4524315"/>
          </a:xfrm>
          <a:prstGeom prst="rect">
            <a:avLst/>
          </a:prstGeom>
          <a:noFill/>
        </p:spPr>
        <p:txBody>
          <a:bodyPr wrap="square">
            <a:spAutoFit/>
          </a:bodyPr>
          <a:lstStyle/>
          <a:p>
            <a:pPr algn="l" fontAlgn="base"/>
            <a:r>
              <a:rPr lang="en-US" b="0" i="0" dirty="0">
                <a:solidFill>
                  <a:srgbClr val="191919"/>
                </a:solidFill>
                <a:effectLst/>
                <a:latin typeface="Lucida Sans" panose="020B0602040502020204" pitchFamily="34" charset="0"/>
              </a:rPr>
              <a:t>Becht et al. [</a:t>
            </a:r>
            <a:r>
              <a:rPr lang="en-US" b="1" i="0" u="none" strike="noStrike" dirty="0">
                <a:solidFill>
                  <a:srgbClr val="808080"/>
                </a:solidFill>
                <a:effectLst/>
                <a:latin typeface="inherit"/>
                <a:hlinkClick r:id="rId2"/>
              </a:rPr>
              <a:t>3</a:t>
            </a:r>
            <a:r>
              <a:rPr lang="en-US" b="0" i="0" dirty="0">
                <a:solidFill>
                  <a:srgbClr val="191919"/>
                </a:solidFill>
                <a:effectLst/>
                <a:latin typeface="Lucida Sans" panose="020B0602040502020204" pitchFamily="34" charset="0"/>
              </a:rPr>
              <a:t>] argued that UMAP is preferable to t-SNE because it better preserves the global structure of the data and is more consistent across runs. </a:t>
            </a:r>
          </a:p>
          <a:p>
            <a:pPr algn="l" fontAlgn="base"/>
            <a:endParaRPr lang="en-US" dirty="0">
              <a:solidFill>
                <a:srgbClr val="191919"/>
              </a:solidFill>
              <a:latin typeface="Lucida Sans" panose="020B0602040502020204" pitchFamily="34" charset="0"/>
            </a:endParaRPr>
          </a:p>
          <a:p>
            <a:pPr algn="l" fontAlgn="base"/>
            <a:r>
              <a:rPr lang="en-US" b="0" i="0" dirty="0">
                <a:solidFill>
                  <a:srgbClr val="191919"/>
                </a:solidFill>
                <a:effectLst/>
                <a:latin typeface="Lucida Sans" panose="020B0602040502020204" pitchFamily="34" charset="0"/>
              </a:rPr>
              <a:t>Here we show that this alleged superiority of UMAP can be entirely attributed to different choices of initialization in the implementations used by Becht et al.: t-SNE implementations by default used random initialization, while the UMAP implementation used a technique called Laplacian eigenmaps [</a:t>
            </a:r>
            <a:r>
              <a:rPr lang="en-US" b="1" i="0" u="none" strike="noStrike" dirty="0">
                <a:solidFill>
                  <a:srgbClr val="808080"/>
                </a:solidFill>
                <a:effectLst/>
                <a:latin typeface="inherit"/>
                <a:hlinkClick r:id="rId3"/>
              </a:rPr>
              <a:t>4</a:t>
            </a:r>
            <a:r>
              <a:rPr lang="en-US" b="0" i="0" dirty="0">
                <a:solidFill>
                  <a:srgbClr val="191919"/>
                </a:solidFill>
                <a:effectLst/>
                <a:latin typeface="Lucida Sans" panose="020B0602040502020204" pitchFamily="34" charset="0"/>
              </a:rPr>
              <a:t>] to initialize the embedding. </a:t>
            </a:r>
          </a:p>
          <a:p>
            <a:pPr algn="l" fontAlgn="base"/>
            <a:endParaRPr lang="en-US" dirty="0">
              <a:solidFill>
                <a:srgbClr val="191919"/>
              </a:solidFill>
              <a:latin typeface="Lucida Sans" panose="020B0602040502020204" pitchFamily="34" charset="0"/>
            </a:endParaRPr>
          </a:p>
          <a:p>
            <a:pPr algn="l" fontAlgn="base"/>
            <a:r>
              <a:rPr lang="en-US" b="0" i="0" dirty="0">
                <a:solidFill>
                  <a:srgbClr val="191919"/>
                </a:solidFill>
                <a:effectLst/>
                <a:latin typeface="Lucida Sans" panose="020B0602040502020204" pitchFamily="34" charset="0"/>
              </a:rPr>
              <a:t>We show that UMAP with random initialization preserves global structure as poorly as t-SNE with random initialization, while t-SNE with informative initialization performs as well as UMAP with informative initialization. </a:t>
            </a:r>
          </a:p>
          <a:p>
            <a:pPr algn="l" fontAlgn="base"/>
            <a:endParaRPr lang="en-US" dirty="0">
              <a:solidFill>
                <a:srgbClr val="191919"/>
              </a:solidFill>
              <a:latin typeface="Lucida Sans" panose="020B0602040502020204" pitchFamily="34" charset="0"/>
            </a:endParaRPr>
          </a:p>
          <a:p>
            <a:pPr algn="l" fontAlgn="base"/>
            <a:r>
              <a:rPr lang="en-US" b="0" i="0" dirty="0">
                <a:solidFill>
                  <a:srgbClr val="191919"/>
                </a:solidFill>
                <a:effectLst/>
                <a:latin typeface="Lucida Sans" panose="020B0602040502020204" pitchFamily="34" charset="0"/>
              </a:rPr>
              <a:t>Hence, contrary to the claims of Becht et al., their experiments do not demonstrate any advantage of the UMAP algorithm </a:t>
            </a:r>
            <a:r>
              <a:rPr lang="en-US" b="0" i="1" dirty="0">
                <a:solidFill>
                  <a:srgbClr val="191919"/>
                </a:solidFill>
                <a:effectLst/>
                <a:latin typeface="inherit"/>
              </a:rPr>
              <a:t>per se</a:t>
            </a:r>
            <a:r>
              <a:rPr lang="en-US" b="0" i="0" dirty="0">
                <a:solidFill>
                  <a:srgbClr val="191919"/>
                </a:solidFill>
                <a:effectLst/>
                <a:latin typeface="Lucida Sans" panose="020B0602040502020204" pitchFamily="34" charset="0"/>
              </a:rPr>
              <a:t>, but rather warn against using random initialization.</a:t>
            </a:r>
          </a:p>
          <a:p>
            <a:br>
              <a:rPr lang="en-US" dirty="0"/>
            </a:br>
            <a:endParaRPr lang="en-US" dirty="0"/>
          </a:p>
        </p:txBody>
      </p:sp>
      <p:pic>
        <p:nvPicPr>
          <p:cNvPr id="5" name="Picture 4">
            <a:extLst>
              <a:ext uri="{FF2B5EF4-FFF2-40B4-BE49-F238E27FC236}">
                <a16:creationId xmlns:a16="http://schemas.microsoft.com/office/drawing/2014/main" id="{1A4E6454-7773-FC5A-2800-FC6E6E5D74AF}"/>
              </a:ext>
            </a:extLst>
          </p:cNvPr>
          <p:cNvPicPr>
            <a:picLocks noChangeAspect="1"/>
          </p:cNvPicPr>
          <p:nvPr/>
        </p:nvPicPr>
        <p:blipFill rotWithShape="1">
          <a:blip r:embed="rId4"/>
          <a:srcRect l="4125" t="10222" r="58125" b="52444"/>
          <a:stretch/>
        </p:blipFill>
        <p:spPr>
          <a:xfrm>
            <a:off x="8199120" y="518160"/>
            <a:ext cx="3108960" cy="1729488"/>
          </a:xfrm>
          <a:prstGeom prst="rect">
            <a:avLst/>
          </a:prstGeom>
        </p:spPr>
      </p:pic>
      <p:sp>
        <p:nvSpPr>
          <p:cNvPr id="6" name="Title 5">
            <a:extLst>
              <a:ext uri="{FF2B5EF4-FFF2-40B4-BE49-F238E27FC236}">
                <a16:creationId xmlns:a16="http://schemas.microsoft.com/office/drawing/2014/main" id="{B8A928CE-0917-ABF3-69F9-1C0A8954C07B}"/>
              </a:ext>
            </a:extLst>
          </p:cNvPr>
          <p:cNvSpPr>
            <a:spLocks noGrp="1"/>
          </p:cNvSpPr>
          <p:nvPr>
            <p:ph type="title"/>
          </p:nvPr>
        </p:nvSpPr>
        <p:spPr>
          <a:xfrm>
            <a:off x="624840" y="518160"/>
            <a:ext cx="7025640" cy="1325563"/>
          </a:xfrm>
        </p:spPr>
        <p:txBody>
          <a:bodyPr>
            <a:normAutofit fontScale="90000"/>
          </a:bodyPr>
          <a:lstStyle/>
          <a:p>
            <a:r>
              <a:rPr lang="en-US" b="1" dirty="0">
                <a:solidFill>
                  <a:srgbClr val="131313"/>
                </a:solidFill>
                <a:effectLst/>
              </a:rPr>
              <a:t>UMAP does not preserve global structure any better than t-SNE when using the same initialization</a:t>
            </a:r>
            <a:br>
              <a:rPr lang="en-US" b="1" dirty="0">
                <a:solidFill>
                  <a:srgbClr val="131313"/>
                </a:solidFill>
                <a:effectLst/>
              </a:rPr>
            </a:br>
            <a:r>
              <a:rPr lang="en-US" sz="2700" b="0" i="0" dirty="0">
                <a:solidFill>
                  <a:srgbClr val="333333"/>
                </a:solidFill>
                <a:effectLst/>
                <a:latin typeface="GillSansRegular"/>
                <a:hlinkClick r:id="rId5"/>
              </a:rPr>
              <a:t>https://doi.org/10.1101/2019.12.19.877522</a:t>
            </a:r>
            <a:r>
              <a:rPr lang="en-US" sz="2700" b="0" i="0" dirty="0">
                <a:solidFill>
                  <a:srgbClr val="333333"/>
                </a:solidFill>
                <a:effectLst/>
                <a:latin typeface="GillSansRegular"/>
              </a:rPr>
              <a:t> </a:t>
            </a:r>
            <a:endParaRPr lang="en-US" dirty="0"/>
          </a:p>
        </p:txBody>
      </p:sp>
    </p:spTree>
    <p:extLst>
      <p:ext uri="{BB962C8B-B14F-4D97-AF65-F5344CB8AC3E}">
        <p14:creationId xmlns:p14="http://schemas.microsoft.com/office/powerpoint/2010/main" val="98988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C2E1-03E5-1C4F-C38A-AF5E36567F85}"/>
              </a:ext>
            </a:extLst>
          </p:cNvPr>
          <p:cNvSpPr>
            <a:spLocks noGrp="1"/>
          </p:cNvSpPr>
          <p:nvPr>
            <p:ph type="title"/>
          </p:nvPr>
        </p:nvSpPr>
        <p:spPr/>
        <p:txBody>
          <a:bodyPr>
            <a:normAutofit fontScale="90000"/>
          </a:bodyPr>
          <a:lstStyle/>
          <a:p>
            <a:r>
              <a:rPr lang="en-US" b="1" i="0" dirty="0">
                <a:solidFill>
                  <a:srgbClr val="222222"/>
                </a:solidFill>
                <a:effectLst/>
                <a:latin typeface="Harding"/>
              </a:rPr>
              <a:t>Initialization is critical for preserving global data structure in both </a:t>
            </a:r>
            <a:r>
              <a:rPr lang="en-US" b="1" i="1" dirty="0">
                <a:solidFill>
                  <a:srgbClr val="222222"/>
                </a:solidFill>
                <a:effectLst/>
                <a:latin typeface="Harding"/>
              </a:rPr>
              <a:t>t</a:t>
            </a:r>
            <a:r>
              <a:rPr lang="en-US" b="1" i="0" dirty="0">
                <a:solidFill>
                  <a:srgbClr val="222222"/>
                </a:solidFill>
                <a:effectLst/>
                <a:latin typeface="Harding"/>
              </a:rPr>
              <a:t>-SNE and UMAP</a:t>
            </a:r>
            <a:br>
              <a:rPr lang="en-US" b="1" i="0" dirty="0">
                <a:solidFill>
                  <a:srgbClr val="222222"/>
                </a:solidFill>
                <a:effectLst/>
                <a:latin typeface="Harding"/>
              </a:rPr>
            </a:br>
            <a:r>
              <a:rPr lang="en-US" sz="2700" dirty="0">
                <a:hlinkClick r:id="rId2"/>
              </a:rPr>
              <a:t>https://www.nature.com/articles/s41587-020-00809-z</a:t>
            </a:r>
            <a:r>
              <a:rPr lang="en-US" sz="2700" dirty="0"/>
              <a:t> </a:t>
            </a:r>
            <a:endParaRPr lang="en-US" dirty="0"/>
          </a:p>
        </p:txBody>
      </p:sp>
      <p:sp>
        <p:nvSpPr>
          <p:cNvPr id="4" name="TextBox 3">
            <a:extLst>
              <a:ext uri="{FF2B5EF4-FFF2-40B4-BE49-F238E27FC236}">
                <a16:creationId xmlns:a16="http://schemas.microsoft.com/office/drawing/2014/main" id="{2AE8382C-30DB-B024-C352-3E9D9110B432}"/>
              </a:ext>
            </a:extLst>
          </p:cNvPr>
          <p:cNvSpPr txBox="1"/>
          <p:nvPr/>
        </p:nvSpPr>
        <p:spPr>
          <a:xfrm>
            <a:off x="137160" y="1824447"/>
            <a:ext cx="12054840" cy="4970591"/>
          </a:xfrm>
          <a:prstGeom prst="rect">
            <a:avLst/>
          </a:prstGeom>
          <a:noFill/>
        </p:spPr>
        <p:txBody>
          <a:bodyPr wrap="square">
            <a:spAutoFit/>
          </a:bodyPr>
          <a:lstStyle/>
          <a:p>
            <a:r>
              <a:rPr lang="en-US" sz="1400" b="1" i="0" dirty="0">
                <a:solidFill>
                  <a:srgbClr val="2E3743"/>
                </a:solidFill>
                <a:effectLst/>
                <a:latin typeface="Roboto" panose="02000000000000000000" pitchFamily="2" charset="0"/>
              </a:rPr>
              <a:t>Becht et al.4 argued that UMAP is preferable to t-SNE because it better preserves the global structure </a:t>
            </a:r>
            <a:r>
              <a:rPr lang="en-US" sz="1050" b="0" i="0" dirty="0">
                <a:solidFill>
                  <a:srgbClr val="2E3743"/>
                </a:solidFill>
                <a:effectLst/>
                <a:latin typeface="Roboto" panose="02000000000000000000" pitchFamily="2" charset="0"/>
              </a:rPr>
              <a:t>of the data and is more consistent across runs. Here we show that this alleged superiority of UMAP can be entirely attributed to different choices of initialization in the implementations used by Becht et al.: the t-SNE implementations by default used random initialization, while the UMAP implementation used a technique called Laplacian eigenmaps (LE)5 to initialize the embedding. We show that UMAP with random initialization preserves global structure as poorly as t-SNE with random initialization, while </a:t>
            </a:r>
            <a:r>
              <a:rPr lang="en-US" sz="1200" b="1" i="0" dirty="0">
                <a:solidFill>
                  <a:srgbClr val="2E3743"/>
                </a:solidFill>
                <a:effectLst/>
                <a:latin typeface="Roboto" panose="02000000000000000000" pitchFamily="2" charset="0"/>
              </a:rPr>
              <a:t>t-SNE with informative initialization performs as well as UMAP with informative initialization</a:t>
            </a:r>
            <a:r>
              <a:rPr lang="en-US" sz="1050" b="0" i="0" dirty="0">
                <a:solidFill>
                  <a:srgbClr val="2E3743"/>
                </a:solidFill>
                <a:effectLst/>
                <a:latin typeface="Roboto" panose="02000000000000000000" pitchFamily="2" charset="0"/>
              </a:rPr>
              <a:t>. On the basis of these observations, we argue that there is currently no evidence that the UMAP algorithm per se has any advantage over t-SNE in terms of preserving global structure. We also contend that these algorithms should always use informative initialization by default. At the core of both t-SNE and UMAP are loss functions that make similar points attract each other and push dissimilar points away from each other. </a:t>
            </a:r>
            <a:r>
              <a:rPr lang="en-US" sz="1200" b="1" i="0" dirty="0">
                <a:solidFill>
                  <a:srgbClr val="2E3743"/>
                </a:solidFill>
                <a:effectLst/>
                <a:latin typeface="Roboto" panose="02000000000000000000" pitchFamily="2" charset="0"/>
              </a:rPr>
              <a:t>Both algorithms minimize their loss functions by using gradient descent</a:t>
            </a:r>
            <a:r>
              <a:rPr lang="en-US" sz="1050" b="0" i="0" dirty="0">
                <a:solidFill>
                  <a:srgbClr val="2E3743"/>
                </a:solidFill>
                <a:effectLst/>
                <a:latin typeface="Roboto" panose="02000000000000000000" pitchFamily="2" charset="0"/>
              </a:rPr>
              <a:t>. Gradient descent begins with some initial configuration of points, and with each iteration the points are moved to decrease the loss function. The specific implementations of these algorithms used by Becht et al. differed in how the initial configuration of points was chosen: the t-SNE implementations placed the points randomly, whereas the UMAP implementation used </a:t>
            </a:r>
            <a:r>
              <a:rPr lang="en-US" sz="1200" b="1" i="0" dirty="0">
                <a:solidFill>
                  <a:srgbClr val="2E3743"/>
                </a:solidFill>
                <a:effectLst/>
                <a:latin typeface="Roboto" panose="02000000000000000000" pitchFamily="2" charset="0"/>
              </a:rPr>
              <a:t>LE5, an algorithm that can often achieve globally accurate embedding on its own6</a:t>
            </a:r>
            <a:r>
              <a:rPr lang="en-US" sz="1050" b="0" i="0" dirty="0">
                <a:solidFill>
                  <a:srgbClr val="2E3743"/>
                </a:solidFill>
                <a:effectLst/>
                <a:latin typeface="Roboto" panose="02000000000000000000" pitchFamily="2" charset="0"/>
              </a:rPr>
              <a:t>. The effect of this difference on how well the two algorithms preserve global structure was not discussed or investigated by Becht et al. We can illustrate the importance of initialization for both algorithms using a simple toy dataset (Fig. 1). We sampled n = 7,000 points from a circle with some added Gaussian noise and used UMAP and t-SNE to construct an embedding. We kept all parameters for both algorithms at their default values and only changed the initialization. The t-SNE algorithm with random initialization produced a knot; UMAP with random initialization produced a tangled web with multiple tears. In both cases, the global structure was evidently not preserved; indeed, gradient descent in t-SNE and UMAP only pulls close neighbors together and is not much influenced by the global arrangement of points. At the same time, LE recovers the original circle for this toy dataset and, when used for initialization, strongly improves the UMAP result. A method often recommended for initialization in t-SNE is principal component analysis (PCA)2. Here PCA also recovers the original circle and strongly improves the t-SNE result. In both cases, only with informative initialization can UMAP and t-SNE produce a faithful representation of the closed one-dimensional manifold—the circle. Using the code published by Becht et al., we analyzed the separate effects of initialization and algorithm on their results by adding UMAP with random initialization and t-SNE (using FIt-SNE7) with PCA initialization to the benchmarking comparison. Apart from the initialization, both algorithms were run with the same parameters as in Becht et al. We used all three datasets analyzed in the original publication (sample sizes from 320,000 to 820,000 cells)8–10. To quantify preservation of global structure, Becht et al. computed Pearson correlation between pairwise Euclidean distances in high-dimensional space and in the embedding. To quantify the reproducibility of the embedding, the authors embedded random subsamples of the data and measured the correlation of the coordinates of subsample embeddings with the coordinates of the full-dataset embeddings (up to symmetries around the coordinate axes). Our results show that t-SNE and UMAP with random initialization perform similarly poorly with regard to both metrics, whereas t-SNE </a:t>
            </a:r>
            <a:r>
              <a:rPr lang="en-US" sz="1200" b="1" i="0" dirty="0">
                <a:solidFill>
                  <a:srgbClr val="2E3743"/>
                </a:solidFill>
                <a:effectLst/>
                <a:latin typeface="Roboto" panose="02000000000000000000" pitchFamily="2" charset="0"/>
              </a:rPr>
              <a:t>and UMAP with PCA and LE initialization, respectively, perform similarly well </a:t>
            </a:r>
            <a:r>
              <a:rPr lang="en-US" sz="1050" b="0" i="0" dirty="0">
                <a:solidFill>
                  <a:srgbClr val="2E3743"/>
                </a:solidFill>
                <a:effectLst/>
                <a:latin typeface="Roboto" panose="02000000000000000000" pitchFamily="2" charset="0"/>
              </a:rPr>
              <a:t>(Table 1). See Extended Data Figs. 1–6 for the exact analogs of the original figures from Becht et al. Becht et al. wrote that their findings were “consistent with the idea” that UMAP performs “optimizations that are sensitive to global features of the data, thus reaching similar arrangements more consistently.” Our results show that this conclusion can be misleading: their findings were in fact not due to UMAP optimizations but rather to its initialization. We have recently argued that, for single-cell transcriptomic data, t-SNE with PCA initialization produces more meaningful embeddings than t-SNE with random initialization2. The findings of Becht et al., when interpreted correctly, also underscore the importance of using informative initialization and suggest that it should be used as the default option in t-SNE and UMAP implementations. PCA initialization has always been the default in openTSNE11, a Python reimplementation of </a:t>
            </a:r>
            <a:r>
              <a:rPr lang="en-US" sz="1050" b="0" i="0" dirty="0" err="1">
                <a:solidFill>
                  <a:srgbClr val="2E3743"/>
                </a:solidFill>
                <a:effectLst/>
                <a:latin typeface="Roboto" panose="02000000000000000000" pitchFamily="2" charset="0"/>
              </a:rPr>
              <a:t>FIt</a:t>
            </a:r>
            <a:r>
              <a:rPr lang="en-US" sz="1050" b="0" i="0" dirty="0">
                <a:solidFill>
                  <a:srgbClr val="2E3743"/>
                </a:solidFill>
                <a:effectLst/>
                <a:latin typeface="Roboto" panose="02000000000000000000" pitchFamily="2" charset="0"/>
              </a:rPr>
              <a:t>-SNE, and </a:t>
            </a:r>
            <a:r>
              <a:rPr lang="en-US" sz="1050" b="0" i="0" dirty="0" err="1">
                <a:solidFill>
                  <a:srgbClr val="2E3743"/>
                </a:solidFill>
                <a:effectLst/>
                <a:latin typeface="Roboto" panose="02000000000000000000" pitchFamily="2" charset="0"/>
              </a:rPr>
              <a:t>FIt</a:t>
            </a:r>
            <a:r>
              <a:rPr lang="en-US" sz="1050" b="0" i="0" dirty="0">
                <a:solidFill>
                  <a:srgbClr val="2E3743"/>
                </a:solidFill>
                <a:effectLst/>
                <a:latin typeface="Roboto" panose="02000000000000000000" pitchFamily="2" charset="0"/>
              </a:rPr>
              <a:t>-SNE v.1.2 now also uses it by default. </a:t>
            </a:r>
            <a:r>
              <a:rPr lang="en-US" sz="1050" b="0" i="0" dirty="0" err="1">
                <a:solidFill>
                  <a:srgbClr val="2E3743"/>
                </a:solidFill>
                <a:effectLst/>
                <a:latin typeface="Roboto" panose="02000000000000000000" pitchFamily="2" charset="0"/>
              </a:rPr>
              <a:t>OpenTSNE</a:t>
            </a:r>
            <a:r>
              <a:rPr lang="en-US" sz="1050" b="0" i="0" dirty="0">
                <a:solidFill>
                  <a:srgbClr val="2E3743"/>
                </a:solidFill>
                <a:effectLst/>
                <a:latin typeface="Roboto" panose="02000000000000000000" pitchFamily="2" charset="0"/>
              </a:rPr>
              <a:t> v.0.4 now also supports LE initialization. Importantly, t-SNE with non-random initialization should not be considered a new algorithm or even an extension of the original t-SNE; it is exactly the same algorithm with the same loss function, and almost any existing implementation trivially allows the use of any given initialization, including the PCA-based one. Initialization is critical for preserving global data structure in both t-SNE and UMAP</a:t>
            </a:r>
            <a:endParaRPr lang="en-US" sz="1050" dirty="0"/>
          </a:p>
        </p:txBody>
      </p:sp>
    </p:spTree>
    <p:extLst>
      <p:ext uri="{BB962C8B-B14F-4D97-AF65-F5344CB8AC3E}">
        <p14:creationId xmlns:p14="http://schemas.microsoft.com/office/powerpoint/2010/main" val="132496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3AB89E-9261-39D5-5EC6-AE4A28E2798C}"/>
              </a:ext>
            </a:extLst>
          </p:cNvPr>
          <p:cNvSpPr txBox="1"/>
          <p:nvPr/>
        </p:nvSpPr>
        <p:spPr>
          <a:xfrm>
            <a:off x="2072640" y="1923647"/>
            <a:ext cx="8046720" cy="369332"/>
          </a:xfrm>
          <a:prstGeom prst="rect">
            <a:avLst/>
          </a:prstGeom>
          <a:noFill/>
        </p:spPr>
        <p:txBody>
          <a:bodyPr wrap="square">
            <a:spAutoFit/>
          </a:bodyPr>
          <a:lstStyle/>
          <a:p>
            <a:pPr algn="ctr"/>
            <a:r>
              <a:rPr lang="en-US" dirty="0"/>
              <a:t>https://towardsdatascience.com/t-sne-clearly-explained-d84c537f53a</a:t>
            </a:r>
          </a:p>
        </p:txBody>
      </p:sp>
      <p:sp>
        <p:nvSpPr>
          <p:cNvPr id="4" name="Title 3">
            <a:extLst>
              <a:ext uri="{FF2B5EF4-FFF2-40B4-BE49-F238E27FC236}">
                <a16:creationId xmlns:a16="http://schemas.microsoft.com/office/drawing/2014/main" id="{A987D941-6ED7-4D86-CB0A-C8012754BE10}"/>
              </a:ext>
            </a:extLst>
          </p:cNvPr>
          <p:cNvSpPr>
            <a:spLocks noGrp="1"/>
          </p:cNvSpPr>
          <p:nvPr>
            <p:ph type="title"/>
          </p:nvPr>
        </p:nvSpPr>
        <p:spPr/>
        <p:txBody>
          <a:bodyPr/>
          <a:lstStyle/>
          <a:p>
            <a:pPr algn="ctr"/>
            <a:r>
              <a:rPr lang="en-US" altLang="zh-CN" dirty="0"/>
              <a:t>t-SNE</a:t>
            </a:r>
            <a:br>
              <a:rPr lang="en-US" altLang="zh-CN" dirty="0"/>
            </a:br>
            <a:r>
              <a:rPr lang="en-US" b="0" i="0" dirty="0">
                <a:solidFill>
                  <a:srgbClr val="292929"/>
                </a:solidFill>
                <a:effectLst/>
                <a:latin typeface="source-serif-pro"/>
              </a:rPr>
              <a:t>t-distributed Stochastic Neighbor Embedding</a:t>
            </a:r>
            <a:endParaRPr lang="en-US" dirty="0"/>
          </a:p>
        </p:txBody>
      </p:sp>
      <p:sp>
        <p:nvSpPr>
          <p:cNvPr id="6" name="TextBox 5">
            <a:extLst>
              <a:ext uri="{FF2B5EF4-FFF2-40B4-BE49-F238E27FC236}">
                <a16:creationId xmlns:a16="http://schemas.microsoft.com/office/drawing/2014/main" id="{AD3706C7-A00F-1F9A-2223-45B946029A4B}"/>
              </a:ext>
            </a:extLst>
          </p:cNvPr>
          <p:cNvSpPr txBox="1"/>
          <p:nvPr/>
        </p:nvSpPr>
        <p:spPr>
          <a:xfrm>
            <a:off x="2960914" y="2768378"/>
            <a:ext cx="6096000" cy="1477328"/>
          </a:xfrm>
          <a:prstGeom prst="rect">
            <a:avLst/>
          </a:prstGeom>
          <a:noFill/>
        </p:spPr>
        <p:txBody>
          <a:bodyPr wrap="square">
            <a:spAutoFit/>
          </a:bodyPr>
          <a:lstStyle/>
          <a:p>
            <a:r>
              <a:rPr lang="en-US" b="1" i="0" dirty="0">
                <a:solidFill>
                  <a:srgbClr val="292929"/>
                </a:solidFill>
                <a:effectLst/>
                <a:latin typeface="source-serif-pro"/>
              </a:rPr>
              <a:t>similarity of datapoint </a:t>
            </a:r>
            <a:r>
              <a:rPr lang="en-US" b="0" i="0" dirty="0">
                <a:solidFill>
                  <a:srgbClr val="292929"/>
                </a:solidFill>
                <a:effectLst/>
                <a:latin typeface="source-serif-pro"/>
              </a:rPr>
              <a:t>xⱼ </a:t>
            </a:r>
            <a:r>
              <a:rPr lang="en-US" b="1" i="0" dirty="0">
                <a:solidFill>
                  <a:srgbClr val="292929"/>
                </a:solidFill>
                <a:effectLst/>
                <a:latin typeface="source-serif-pro"/>
              </a:rPr>
              <a:t>to datapoint </a:t>
            </a:r>
            <a:r>
              <a:rPr lang="en-US" b="0" i="0" dirty="0">
                <a:solidFill>
                  <a:srgbClr val="292929"/>
                </a:solidFill>
                <a:effectLst/>
                <a:latin typeface="source-serif-pro"/>
              </a:rPr>
              <a:t>xᵢ </a:t>
            </a:r>
            <a:r>
              <a:rPr lang="en-US" b="1" i="0" dirty="0">
                <a:solidFill>
                  <a:srgbClr val="292929"/>
                </a:solidFill>
                <a:effectLst/>
                <a:latin typeface="source-serif-pro"/>
              </a:rPr>
              <a:t>is the conditional probability </a:t>
            </a:r>
            <a:r>
              <a:rPr lang="en-US" b="0" i="0" dirty="0">
                <a:solidFill>
                  <a:srgbClr val="292929"/>
                </a:solidFill>
                <a:effectLst/>
                <a:latin typeface="source-serif-pro"/>
              </a:rPr>
              <a:t>p_{</a:t>
            </a:r>
            <a:r>
              <a:rPr lang="en-US" b="0" i="0" dirty="0" err="1">
                <a:solidFill>
                  <a:srgbClr val="292929"/>
                </a:solidFill>
                <a:effectLst/>
                <a:latin typeface="source-serif-pro"/>
              </a:rPr>
              <a:t>j|i</a:t>
            </a:r>
            <a:r>
              <a:rPr lang="en-US" b="0" i="0" dirty="0">
                <a:solidFill>
                  <a:srgbClr val="292929"/>
                </a:solidFill>
                <a:effectLst/>
                <a:latin typeface="source-serif-pro"/>
              </a:rPr>
              <a:t>}</a:t>
            </a:r>
            <a:r>
              <a:rPr lang="en-US" b="1" i="0" dirty="0">
                <a:solidFill>
                  <a:srgbClr val="292929"/>
                </a:solidFill>
                <a:effectLst/>
                <a:latin typeface="source-serif-pro"/>
              </a:rPr>
              <a:t>, that </a:t>
            </a:r>
            <a:r>
              <a:rPr lang="en-US" b="0" i="0" dirty="0">
                <a:solidFill>
                  <a:srgbClr val="292929"/>
                </a:solidFill>
                <a:effectLst/>
                <a:latin typeface="source-serif-pro"/>
              </a:rPr>
              <a:t>xᵢ</a:t>
            </a:r>
            <a:r>
              <a:rPr lang="en-US" b="1" i="0" dirty="0">
                <a:solidFill>
                  <a:srgbClr val="292929"/>
                </a:solidFill>
                <a:effectLst/>
                <a:latin typeface="source-serif-pro"/>
              </a:rPr>
              <a:t> would pick </a:t>
            </a:r>
            <a:r>
              <a:rPr lang="en-US" b="0" i="0" dirty="0">
                <a:solidFill>
                  <a:srgbClr val="292929"/>
                </a:solidFill>
                <a:effectLst/>
                <a:latin typeface="source-serif-pro"/>
              </a:rPr>
              <a:t>xⱼ </a:t>
            </a:r>
            <a:r>
              <a:rPr lang="en-US" b="1" i="0" dirty="0">
                <a:solidFill>
                  <a:srgbClr val="292929"/>
                </a:solidFill>
                <a:effectLst/>
                <a:latin typeface="source-serif-pro"/>
              </a:rPr>
              <a:t>as its neighbor</a:t>
            </a:r>
            <a:r>
              <a:rPr lang="en-US" b="0" i="0" dirty="0">
                <a:solidFill>
                  <a:srgbClr val="292929"/>
                </a:solidFill>
                <a:effectLst/>
                <a:latin typeface="source-serif-pro"/>
              </a:rPr>
              <a:t> </a:t>
            </a:r>
          </a:p>
          <a:p>
            <a:endParaRPr lang="en-US" dirty="0">
              <a:solidFill>
                <a:srgbClr val="292929"/>
              </a:solidFill>
              <a:latin typeface="source-serif-pro"/>
            </a:endParaRPr>
          </a:p>
          <a:p>
            <a:r>
              <a:rPr lang="en-US" b="0" i="0" dirty="0">
                <a:solidFill>
                  <a:srgbClr val="292929"/>
                </a:solidFill>
                <a:effectLst/>
                <a:latin typeface="source-serif-pro"/>
              </a:rPr>
              <a:t>it has to be </a:t>
            </a:r>
            <a:r>
              <a:rPr lang="en-US" b="1" i="0" dirty="0">
                <a:solidFill>
                  <a:srgbClr val="292929"/>
                </a:solidFill>
                <a:effectLst/>
                <a:latin typeface="source-serif-pro"/>
              </a:rPr>
              <a:t>proportional to probability density under a Gaussian centered at </a:t>
            </a:r>
            <a:r>
              <a:rPr lang="en-US" b="0" i="0" dirty="0">
                <a:solidFill>
                  <a:srgbClr val="292929"/>
                </a:solidFill>
                <a:effectLst/>
                <a:latin typeface="source-serif-pro"/>
              </a:rPr>
              <a:t>x</a:t>
            </a:r>
            <a:endParaRPr lang="en-US" dirty="0"/>
          </a:p>
        </p:txBody>
      </p:sp>
      <p:pic>
        <p:nvPicPr>
          <p:cNvPr id="7" name="Picture 6">
            <a:extLst>
              <a:ext uri="{FF2B5EF4-FFF2-40B4-BE49-F238E27FC236}">
                <a16:creationId xmlns:a16="http://schemas.microsoft.com/office/drawing/2014/main" id="{5277B546-287A-1B09-9B51-3780237CD8AC}"/>
              </a:ext>
            </a:extLst>
          </p:cNvPr>
          <p:cNvPicPr>
            <a:picLocks noChangeAspect="1"/>
          </p:cNvPicPr>
          <p:nvPr/>
        </p:nvPicPr>
        <p:blipFill>
          <a:blip r:embed="rId2"/>
          <a:stretch>
            <a:fillRect/>
          </a:stretch>
        </p:blipFill>
        <p:spPr>
          <a:xfrm>
            <a:off x="787885" y="4721060"/>
            <a:ext cx="4346058" cy="1123696"/>
          </a:xfrm>
          <a:prstGeom prst="rect">
            <a:avLst/>
          </a:prstGeom>
        </p:spPr>
      </p:pic>
      <p:pic>
        <p:nvPicPr>
          <p:cNvPr id="8" name="Picture 7">
            <a:extLst>
              <a:ext uri="{FF2B5EF4-FFF2-40B4-BE49-F238E27FC236}">
                <a16:creationId xmlns:a16="http://schemas.microsoft.com/office/drawing/2014/main" id="{C4C86490-0B0E-1CA2-4B42-89790C0D2CE6}"/>
              </a:ext>
            </a:extLst>
          </p:cNvPr>
          <p:cNvPicPr>
            <a:picLocks noChangeAspect="1"/>
          </p:cNvPicPr>
          <p:nvPr/>
        </p:nvPicPr>
        <p:blipFill>
          <a:blip r:embed="rId3"/>
          <a:stretch>
            <a:fillRect/>
          </a:stretch>
        </p:blipFill>
        <p:spPr>
          <a:xfrm>
            <a:off x="6162876" y="4667855"/>
            <a:ext cx="5698679" cy="1176901"/>
          </a:xfrm>
          <a:prstGeom prst="rect">
            <a:avLst/>
          </a:prstGeom>
        </p:spPr>
      </p:pic>
    </p:spTree>
    <p:extLst>
      <p:ext uri="{BB962C8B-B14F-4D97-AF65-F5344CB8AC3E}">
        <p14:creationId xmlns:p14="http://schemas.microsoft.com/office/powerpoint/2010/main" val="317230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DD337E-ABD2-D6AD-C9ED-085E0B9689A5}"/>
              </a:ext>
            </a:extLst>
          </p:cNvPr>
          <p:cNvPicPr>
            <a:picLocks noChangeAspect="1"/>
          </p:cNvPicPr>
          <p:nvPr/>
        </p:nvPicPr>
        <p:blipFill>
          <a:blip r:embed="rId2"/>
          <a:stretch>
            <a:fillRect/>
          </a:stretch>
        </p:blipFill>
        <p:spPr>
          <a:xfrm>
            <a:off x="6962501" y="1269273"/>
            <a:ext cx="4069081" cy="4069081"/>
          </a:xfrm>
          <a:prstGeom prst="rect">
            <a:avLst/>
          </a:prstGeom>
        </p:spPr>
      </p:pic>
      <p:pic>
        <p:nvPicPr>
          <p:cNvPr id="3" name="Picture 2">
            <a:extLst>
              <a:ext uri="{FF2B5EF4-FFF2-40B4-BE49-F238E27FC236}">
                <a16:creationId xmlns:a16="http://schemas.microsoft.com/office/drawing/2014/main" id="{7B13EFC7-CA7A-8478-7EA2-D064420938BF}"/>
              </a:ext>
            </a:extLst>
          </p:cNvPr>
          <p:cNvPicPr>
            <a:picLocks noChangeAspect="1"/>
          </p:cNvPicPr>
          <p:nvPr/>
        </p:nvPicPr>
        <p:blipFill>
          <a:blip r:embed="rId3"/>
          <a:stretch>
            <a:fillRect/>
          </a:stretch>
        </p:blipFill>
        <p:spPr>
          <a:xfrm>
            <a:off x="851016" y="2715498"/>
            <a:ext cx="5700254" cy="1176630"/>
          </a:xfrm>
          <a:prstGeom prst="rect">
            <a:avLst/>
          </a:prstGeom>
        </p:spPr>
      </p:pic>
    </p:spTree>
    <p:extLst>
      <p:ext uri="{BB962C8B-B14F-4D97-AF65-F5344CB8AC3E}">
        <p14:creationId xmlns:p14="http://schemas.microsoft.com/office/powerpoint/2010/main" val="140583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2A44AE-4189-EF73-83D0-5C3B0293504F}"/>
              </a:ext>
            </a:extLst>
          </p:cNvPr>
          <p:cNvPicPr>
            <a:picLocks noChangeAspect="1"/>
          </p:cNvPicPr>
          <p:nvPr/>
        </p:nvPicPr>
        <p:blipFill>
          <a:blip r:embed="rId2"/>
          <a:stretch>
            <a:fillRect/>
          </a:stretch>
        </p:blipFill>
        <p:spPr>
          <a:xfrm>
            <a:off x="6096000" y="1224260"/>
            <a:ext cx="5481340" cy="5481340"/>
          </a:xfrm>
          <a:prstGeom prst="rect">
            <a:avLst/>
          </a:prstGeom>
        </p:spPr>
      </p:pic>
      <p:pic>
        <p:nvPicPr>
          <p:cNvPr id="2" name="Picture 1">
            <a:extLst>
              <a:ext uri="{FF2B5EF4-FFF2-40B4-BE49-F238E27FC236}">
                <a16:creationId xmlns:a16="http://schemas.microsoft.com/office/drawing/2014/main" id="{ED3E4E3B-9B29-82C4-2563-EE6266A32EC4}"/>
              </a:ext>
            </a:extLst>
          </p:cNvPr>
          <p:cNvPicPr>
            <a:picLocks noChangeAspect="1"/>
          </p:cNvPicPr>
          <p:nvPr/>
        </p:nvPicPr>
        <p:blipFill>
          <a:blip r:embed="rId3"/>
          <a:stretch>
            <a:fillRect/>
          </a:stretch>
        </p:blipFill>
        <p:spPr>
          <a:xfrm>
            <a:off x="441007" y="2641580"/>
            <a:ext cx="5086350" cy="1255491"/>
          </a:xfrm>
          <a:prstGeom prst="rect">
            <a:avLst/>
          </a:prstGeom>
        </p:spPr>
      </p:pic>
      <p:sp>
        <p:nvSpPr>
          <p:cNvPr id="4" name="TextBox 3">
            <a:extLst>
              <a:ext uri="{FF2B5EF4-FFF2-40B4-BE49-F238E27FC236}">
                <a16:creationId xmlns:a16="http://schemas.microsoft.com/office/drawing/2014/main" id="{EDE0A4B7-9C7C-821D-58FB-0F46307B85CA}"/>
              </a:ext>
            </a:extLst>
          </p:cNvPr>
          <p:cNvSpPr txBox="1"/>
          <p:nvPr/>
        </p:nvSpPr>
        <p:spPr>
          <a:xfrm>
            <a:off x="2941320" y="516374"/>
            <a:ext cx="6096000" cy="707886"/>
          </a:xfrm>
          <a:prstGeom prst="rect">
            <a:avLst/>
          </a:prstGeom>
          <a:noFill/>
        </p:spPr>
        <p:txBody>
          <a:bodyPr wrap="square">
            <a:spAutoFit/>
          </a:bodyPr>
          <a:lstStyle/>
          <a:p>
            <a:pPr algn="ctr"/>
            <a:r>
              <a:rPr lang="en-US" sz="4000" dirty="0"/>
              <a:t>Student t-distribution</a:t>
            </a:r>
          </a:p>
        </p:txBody>
      </p:sp>
    </p:spTree>
    <p:extLst>
      <p:ext uri="{BB962C8B-B14F-4D97-AF65-F5344CB8AC3E}">
        <p14:creationId xmlns:p14="http://schemas.microsoft.com/office/powerpoint/2010/main" val="15858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0EA4-F703-B2F8-275F-0FE850350748}"/>
              </a:ext>
            </a:extLst>
          </p:cNvPr>
          <p:cNvSpPr>
            <a:spLocks noGrp="1"/>
          </p:cNvSpPr>
          <p:nvPr>
            <p:ph type="title"/>
          </p:nvPr>
        </p:nvSpPr>
        <p:spPr/>
        <p:txBody>
          <a:bodyPr/>
          <a:lstStyle/>
          <a:p>
            <a:pPr algn="ctr"/>
            <a:r>
              <a:rPr lang="en-US" dirty="0"/>
              <a:t>Gradient descent</a:t>
            </a:r>
          </a:p>
        </p:txBody>
      </p:sp>
      <p:pic>
        <p:nvPicPr>
          <p:cNvPr id="3" name="Picture 2">
            <a:extLst>
              <a:ext uri="{FF2B5EF4-FFF2-40B4-BE49-F238E27FC236}">
                <a16:creationId xmlns:a16="http://schemas.microsoft.com/office/drawing/2014/main" id="{EB8BE38E-D565-966A-540C-5F4BEE6E7011}"/>
              </a:ext>
            </a:extLst>
          </p:cNvPr>
          <p:cNvPicPr>
            <a:picLocks noChangeAspect="1"/>
          </p:cNvPicPr>
          <p:nvPr/>
        </p:nvPicPr>
        <p:blipFill>
          <a:blip r:embed="rId2"/>
          <a:stretch>
            <a:fillRect/>
          </a:stretch>
        </p:blipFill>
        <p:spPr>
          <a:xfrm>
            <a:off x="3394000" y="3178699"/>
            <a:ext cx="5403999" cy="1085910"/>
          </a:xfrm>
          <a:prstGeom prst="rect">
            <a:avLst/>
          </a:prstGeom>
        </p:spPr>
      </p:pic>
      <p:sp>
        <p:nvSpPr>
          <p:cNvPr id="5" name="TextBox 4">
            <a:extLst>
              <a:ext uri="{FF2B5EF4-FFF2-40B4-BE49-F238E27FC236}">
                <a16:creationId xmlns:a16="http://schemas.microsoft.com/office/drawing/2014/main" id="{D270C3E9-9101-C75B-2EB5-06EACB1073AC}"/>
              </a:ext>
            </a:extLst>
          </p:cNvPr>
          <p:cNvSpPr txBox="1"/>
          <p:nvPr/>
        </p:nvSpPr>
        <p:spPr>
          <a:xfrm>
            <a:off x="3048000" y="2094785"/>
            <a:ext cx="6096000" cy="830997"/>
          </a:xfrm>
          <a:prstGeom prst="rect">
            <a:avLst/>
          </a:prstGeom>
          <a:noFill/>
        </p:spPr>
        <p:txBody>
          <a:bodyPr wrap="square">
            <a:spAutoFit/>
          </a:bodyPr>
          <a:lstStyle/>
          <a:p>
            <a:pPr algn="ctr"/>
            <a:r>
              <a:rPr lang="en-US" sz="2400" dirty="0"/>
              <a:t>Cost Function/Loss Function</a:t>
            </a:r>
          </a:p>
          <a:p>
            <a:pPr algn="ctr"/>
            <a:r>
              <a:rPr lang="en-US" sz="2400" dirty="0" err="1"/>
              <a:t>Kullback-Leibler</a:t>
            </a:r>
            <a:r>
              <a:rPr lang="en-US" sz="2400" dirty="0"/>
              <a:t> divergence</a:t>
            </a:r>
          </a:p>
        </p:txBody>
      </p:sp>
    </p:spTree>
    <p:extLst>
      <p:ext uri="{BB962C8B-B14F-4D97-AF65-F5344CB8AC3E}">
        <p14:creationId xmlns:p14="http://schemas.microsoft.com/office/powerpoint/2010/main" val="3869132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6030</TotalTime>
  <Words>2938</Words>
  <Application>Microsoft Office PowerPoint</Application>
  <PresentationFormat>Widescreen</PresentationFormat>
  <Paragraphs>190</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GillSansRegular</vt:lpstr>
      <vt:lpstr>Harding</vt:lpstr>
      <vt:lpstr>inherit</vt:lpstr>
      <vt:lpstr>Söhne</vt:lpstr>
      <vt:lpstr>source-serif-pro</vt:lpstr>
      <vt:lpstr>Arial</vt:lpstr>
      <vt:lpstr>Calibri</vt:lpstr>
      <vt:lpstr>Calibri Light</vt:lpstr>
      <vt:lpstr>Courier New</vt:lpstr>
      <vt:lpstr>Lucida Sans</vt:lpstr>
      <vt:lpstr>Roboto</vt:lpstr>
      <vt:lpstr>Office Theme</vt:lpstr>
      <vt:lpstr>INFO 250 Information Visualization</vt:lpstr>
      <vt:lpstr>Dimensionality Reduction</vt:lpstr>
      <vt:lpstr>UMAP vs t-SNE</vt:lpstr>
      <vt:lpstr>UMAP does not preserve global structure any better than t-SNE when using the same initialization https://doi.org/10.1101/2019.12.19.877522 </vt:lpstr>
      <vt:lpstr>Initialization is critical for preserving global data structure in both t-SNE and UMAP https://www.nature.com/articles/s41587-020-00809-z </vt:lpstr>
      <vt:lpstr>t-SNE t-distributed Stochastic Neighbor Embedding</vt:lpstr>
      <vt:lpstr>PowerPoint Presentation</vt:lpstr>
      <vt:lpstr>PowerPoint Presentation</vt:lpstr>
      <vt:lpstr>Gradient descent</vt:lpstr>
      <vt:lpstr>Gradient descent</vt:lpstr>
      <vt:lpstr>UMAP</vt:lpstr>
      <vt:lpstr>Loss Function: t-SNE vs UMAP</vt:lpstr>
      <vt:lpstr>Data: iris</vt:lpstr>
      <vt:lpstr>t-SNE</vt:lpstr>
      <vt:lpstr>PowerPoint Presentation</vt:lpstr>
      <vt:lpstr>PowerPoint Presentation</vt:lpstr>
      <vt:lpstr>PowerPoint Presentation</vt:lpstr>
      <vt:lpstr>PowerPoint Presentation</vt:lpstr>
      <vt:lpstr>PowerPoint Presentation</vt:lpstr>
      <vt:lpstr>PowerPoint Presentation</vt:lpstr>
      <vt:lpstr>Filters</vt:lpstr>
      <vt:lpstr>Data: MNIST</vt:lpstr>
      <vt:lpstr>PowerPoint Presentation</vt:lpstr>
      <vt:lpstr>Barnes-Hut implementation of t-Distributed Stochastic Neighbor Embedding</vt:lpstr>
      <vt:lpstr>MNISt with t-SNE</vt:lpstr>
      <vt:lpstr>PowerPoint Presentation</vt:lpstr>
      <vt:lpstr>labels &lt;- as.character(mnist10k$V1) aes(x = x, y=y, color=labels) scale_color_discrete()</vt:lpstr>
      <vt:lpstr>labs(x = "UMAP x", y="UMAP 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250 Information Visualization</dc:title>
  <dc:creator>Chen,Chaomei</dc:creator>
  <cp:lastModifiedBy>Chen,Chaomei</cp:lastModifiedBy>
  <cp:revision>25</cp:revision>
  <dcterms:created xsi:type="dcterms:W3CDTF">2023-02-15T00:39:14Z</dcterms:created>
  <dcterms:modified xsi:type="dcterms:W3CDTF">2023-02-22T16:13:01Z</dcterms:modified>
</cp:coreProperties>
</file>