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86" r:id="rId4"/>
    <p:sldId id="277" r:id="rId5"/>
    <p:sldId id="278" r:id="rId6"/>
    <p:sldId id="279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82" r:id="rId16"/>
    <p:sldId id="283" r:id="rId17"/>
    <p:sldId id="285" r:id="rId18"/>
    <p:sldId id="284" r:id="rId19"/>
    <p:sldId id="281" r:id="rId20"/>
    <p:sldId id="257" r:id="rId21"/>
    <p:sldId id="258" r:id="rId22"/>
    <p:sldId id="259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1" autoAdjust="0"/>
    <p:restoredTop sz="85076" autoAdjust="0"/>
  </p:normalViewPr>
  <p:slideViewPr>
    <p:cSldViewPr snapToGrid="0">
      <p:cViewPr>
        <p:scale>
          <a:sx n="70" d="100"/>
          <a:sy n="70" d="100"/>
        </p:scale>
        <p:origin x="184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4A527-DAE9-40D9-8291-D4981ADF22C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4E8E3-52D4-412F-87D9-252ECD3A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9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ecomingvisual.com/rfundamentals/countries.csv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3"/>
              </a:rPr>
              <a:t>http://becomingvisual.com/rfundamentals/countries.csv</a:t>
            </a:r>
            <a:endParaRPr lang="en-US" b="0" i="0" u="none" strike="noStrike" dirty="0">
              <a:solidFill>
                <a:srgbClr val="4183C4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E8E3-52D4-412F-87D9-252ECD3A49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6B24-7174-754D-FF89-AF8EE1FA8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D2055-5EAB-1FFB-791E-EC58D6E6E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B0051-8A34-E01C-1789-55FACFE3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42E5-8AB8-4DE4-B15C-2B1F87FD07F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B117C-B194-1642-F0B8-AA33D926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1E514-FDE2-4958-2C7A-DB244DF0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059F-3F9F-431F-B1F5-6650AE09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2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F4AB-D490-D614-7D67-D8B5AE5C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BE864-EF8A-EFBA-512B-254381878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70B40-86EB-B6EB-40E8-3706B453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42E5-8AB8-4DE4-B15C-2B1F87FD07F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3ECF-4F1B-46B4-2909-ABD51A94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751FF-C160-7A4A-ED07-599F86AA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059F-3F9F-431F-B1F5-6650AE09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19DEB-5D00-0BA5-1BEC-E6AEEF841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A3749-F0C6-9945-8CA7-CB6922948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24258-7FE0-0E87-40F5-4F7C13BA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42E5-8AB8-4DE4-B15C-2B1F87FD07F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D1E7D-7E96-0874-2669-0825E70E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BBBD-E9B4-0BF4-6B7A-2FB59BD3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059F-3F9F-431F-B1F5-6650AE09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39FA-0143-B569-814C-ED820B8E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339D-24E4-71D5-213A-F2683623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F8CF6-05D4-351A-06F1-8F311DA2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42E5-8AB8-4DE4-B15C-2B1F87FD07F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58E0-8F1D-15DF-2523-8A2FFF9F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4ED2-1825-A91C-EF10-F270429E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059F-3F9F-431F-B1F5-6650AE09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9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95CE-2934-7AA2-4148-BA112120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8480D-76A1-7DA6-17FD-7638B6F0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8FE4B-7AA6-A017-BDE5-CD545140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42E5-8AB8-4DE4-B15C-2B1F87FD07F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AAB47-EB93-DFE2-04A2-DAE20D71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172A8-9A78-2F27-1E1B-86133939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059F-3F9F-431F-B1F5-6650AE09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8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D011-5438-44B6-F541-A3477A7E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0EA00-3BFB-74E2-4BF7-031E63E9A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F7017-6A0B-75BC-584C-8603F8C8F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2472-784D-C8E5-10BE-3EE3D752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42E5-8AB8-4DE4-B15C-2B1F87FD07F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2EEB2-8FD2-A4AE-0875-FD0221E5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A6586-A61F-0F90-F7CA-A7161757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059F-3F9F-431F-B1F5-6650AE09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2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00BD-A39A-6936-3817-C1DBE1E3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67556-CB2C-EF9E-C7F8-2E6D45AE5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022B3-0025-2AA2-BFB9-E82A609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D60B3-5CC4-F019-A58F-48D47A84F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35BEC-797D-0DED-B45E-7C72BC922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F438A-AEA4-A2B0-6A91-CE857E1B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42E5-8AB8-4DE4-B15C-2B1F87FD07F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60D78-BB9A-D82F-1596-EFC1D747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9A70E-D20F-0B8C-4380-2F686A4E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059F-3F9F-431F-B1F5-6650AE09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9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E0B4-BAB9-A321-969C-713FC559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39B85-A72D-F615-7B0D-775C6B61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42E5-8AB8-4DE4-B15C-2B1F87FD07F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14223-1BF1-712E-2728-8066EEA8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17D9D-641F-5359-3556-3F4FB165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059F-3F9F-431F-B1F5-6650AE09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1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2B109-98C7-8864-C2F2-98E84BE3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42E5-8AB8-4DE4-B15C-2B1F87FD07F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22B7F-273D-7897-1C36-05D603F5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21B6F-AF16-86BA-0B21-70F9F325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059F-3F9F-431F-B1F5-6650AE09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A021-CB34-7C10-86E2-B94DB13C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0599-7A7F-CD2A-D6CC-58458EA3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0BCD2-260B-BFDA-34F4-976D358EE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6DE22-0F98-14AF-4450-4C51F29A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42E5-8AB8-4DE4-B15C-2B1F87FD07F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EF05A-2F58-779E-AE9B-BA749B95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B0BEC-0235-6BAC-6C77-B85DFE8B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059F-3F9F-431F-B1F5-6650AE09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2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B984-70D7-E99F-80FC-3A1A9D67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11754-5CA0-604D-BE0C-0F87FFD31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5D594-625B-8B44-49B7-01BF4F71C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0FBE3-F8B2-5D90-5E30-EE20C607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42E5-8AB8-4DE4-B15C-2B1F87FD07F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5A765-232D-E496-1B93-FAB02D41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2E33E-164A-CA7B-0170-B014A190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059F-3F9F-431F-B1F5-6650AE09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2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B34DC-B1AD-181A-0836-C1A97801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BBA41-70A9-80EA-01C4-1CFB36442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E9E43-C0F3-FC75-EDAC-E50F1288A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E42E5-8AB8-4DE4-B15C-2B1F87FD07FD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6DA19-44CF-3F7E-FCC9-CEA30DE80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45FCE-6323-9CD4-51F9-D87689072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6059F-3F9F-431F-B1F5-6650AE09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eginners-guide-to-creating-an-r-shiny-app-1664387d95b3" TargetMode="External"/><Relationship Id="rId2" Type="http://schemas.openxmlformats.org/officeDocument/2006/relationships/hyperlink" Target="http://becomingvisual.com/rfundamentals/interactive-applications-using-rshin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pirhandbook.com/en/dashboards-with-shiny.html" TargetMode="External"/><Relationship Id="rId5" Type="http://schemas.openxmlformats.org/officeDocument/2006/relationships/hyperlink" Target="http://zevross.com/blog/2016/04/19/r-powered-web-applications-with-shiny-a-tutorial-and-cheat-sheet-with-40-example-apps/" TargetMode="External"/><Relationship Id="rId4" Type="http://schemas.openxmlformats.org/officeDocument/2006/relationships/hyperlink" Target="https://www.edureka.co/blog/r-shiny-tutoria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30A5-1C82-4368-3DBB-5BF32327D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250 Information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1B90D-8B0F-070E-65AA-F8395BB7B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8B Shiny</a:t>
            </a:r>
          </a:p>
        </p:txBody>
      </p:sp>
    </p:spTree>
    <p:extLst>
      <p:ext uri="{BB962C8B-B14F-4D97-AF65-F5344CB8AC3E}">
        <p14:creationId xmlns:p14="http://schemas.microsoft.com/office/powerpoint/2010/main" val="180899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DE59BC-D022-F303-B2D1-60F8F49E692E}"/>
              </a:ext>
            </a:extLst>
          </p:cNvPr>
          <p:cNvSpPr txBox="1"/>
          <p:nvPr/>
        </p:nvSpPr>
        <p:spPr>
          <a:xfrm>
            <a:off x="457201" y="479690"/>
            <a:ext cx="7234352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# Define server logic required to draw a histogram ----</a:t>
            </a:r>
          </a:p>
          <a:p>
            <a:r>
              <a:rPr lang="en-US" sz="2000" dirty="0"/>
              <a:t>server &lt;- function(input, output) {</a:t>
            </a:r>
          </a:p>
          <a:p>
            <a:endParaRPr lang="en-US" sz="2000" dirty="0"/>
          </a:p>
          <a:p>
            <a:r>
              <a:rPr lang="en-US" sz="2000" dirty="0"/>
              <a:t>  # Histogram of the Old Faithful Geyser Data ----</a:t>
            </a:r>
          </a:p>
          <a:p>
            <a:r>
              <a:rPr lang="en-US" sz="2000" dirty="0"/>
              <a:t>  # with requested number of bins</a:t>
            </a:r>
          </a:p>
          <a:p>
            <a:r>
              <a:rPr lang="en-US" sz="2000" dirty="0"/>
              <a:t>  # This expression that generates a histogram is wrapped in a call</a:t>
            </a:r>
          </a:p>
          <a:p>
            <a:r>
              <a:rPr lang="en-US" sz="2000" dirty="0"/>
              <a:t>  # to </a:t>
            </a:r>
            <a:r>
              <a:rPr lang="en-US" sz="2000" dirty="0" err="1"/>
              <a:t>renderPlot</a:t>
            </a:r>
            <a:r>
              <a:rPr lang="en-US" sz="2000" dirty="0"/>
              <a:t> to indicate that:</a:t>
            </a:r>
          </a:p>
          <a:p>
            <a:r>
              <a:rPr lang="en-US" sz="2000" dirty="0"/>
              <a:t>  #</a:t>
            </a:r>
          </a:p>
          <a:p>
            <a:r>
              <a:rPr lang="en-US" sz="2000" dirty="0"/>
              <a:t>  # 1. It is "reactive" and therefore should be automatically</a:t>
            </a:r>
          </a:p>
          <a:p>
            <a:r>
              <a:rPr lang="en-US" sz="2000" dirty="0"/>
              <a:t>  #    re-executed when inputs (</a:t>
            </a:r>
            <a:r>
              <a:rPr lang="en-US" sz="2000" dirty="0" err="1"/>
              <a:t>input$bins</a:t>
            </a:r>
            <a:r>
              <a:rPr lang="en-US" sz="2000" dirty="0"/>
              <a:t>) change</a:t>
            </a:r>
          </a:p>
          <a:p>
            <a:r>
              <a:rPr lang="en-US" sz="2000" dirty="0"/>
              <a:t>  # 2. Its output type is a plot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output$</a:t>
            </a:r>
            <a:r>
              <a:rPr lang="en-US" sz="2000" b="1" dirty="0" err="1">
                <a:solidFill>
                  <a:srgbClr val="00B0F0"/>
                </a:solidFill>
              </a:rPr>
              <a:t>distPlot</a:t>
            </a:r>
            <a:r>
              <a:rPr lang="en-US" sz="2000" dirty="0"/>
              <a:t> &lt;- </a:t>
            </a:r>
            <a:r>
              <a:rPr lang="en-US" sz="2000" b="1" dirty="0" err="1"/>
              <a:t>renderPlot</a:t>
            </a:r>
            <a:r>
              <a:rPr lang="en-US" sz="2000" dirty="0"/>
              <a:t>({</a:t>
            </a:r>
          </a:p>
          <a:p>
            <a:endParaRPr lang="en-US" sz="2000" dirty="0"/>
          </a:p>
          <a:p>
            <a:r>
              <a:rPr lang="en-US" sz="2000" dirty="0"/>
              <a:t>    x    &lt;- </a:t>
            </a:r>
            <a:r>
              <a:rPr lang="en-US" sz="2000" dirty="0" err="1"/>
              <a:t>faithful$waiting</a:t>
            </a:r>
            <a:endParaRPr lang="en-US" sz="2000" dirty="0"/>
          </a:p>
          <a:p>
            <a:r>
              <a:rPr lang="en-US" sz="2000" dirty="0"/>
              <a:t>    bins &lt;- seq(min(x), max(x), </a:t>
            </a:r>
            <a:r>
              <a:rPr lang="en-US" sz="2000" dirty="0" err="1"/>
              <a:t>length.out</a:t>
            </a:r>
            <a:r>
              <a:rPr lang="en-US" sz="2000" dirty="0"/>
              <a:t> = </a:t>
            </a:r>
            <a:r>
              <a:rPr lang="en-US" sz="2000" dirty="0" err="1"/>
              <a:t>input$</a:t>
            </a:r>
            <a:r>
              <a:rPr lang="en-US" sz="2000" b="1" dirty="0" err="1">
                <a:solidFill>
                  <a:srgbClr val="00B050"/>
                </a:solidFill>
              </a:rPr>
              <a:t>bins</a:t>
            </a:r>
            <a:r>
              <a:rPr lang="en-US" sz="2000" dirty="0"/>
              <a:t> + 1)</a:t>
            </a:r>
          </a:p>
          <a:p>
            <a:r>
              <a:rPr lang="en-US" sz="2000" dirty="0"/>
              <a:t>    </a:t>
            </a:r>
            <a:r>
              <a:rPr lang="en-US" sz="2000" b="1" dirty="0"/>
              <a:t>hist</a:t>
            </a:r>
            <a:r>
              <a:rPr lang="en-US" sz="2000" dirty="0"/>
              <a:t>(x, breaks = bins, col = "#75AADB", border = "white",</a:t>
            </a:r>
          </a:p>
          <a:p>
            <a:r>
              <a:rPr lang="en-US" sz="2000" dirty="0"/>
              <a:t>         </a:t>
            </a:r>
            <a:r>
              <a:rPr lang="en-US" sz="2000" dirty="0" err="1"/>
              <a:t>xlab</a:t>
            </a:r>
            <a:r>
              <a:rPr lang="en-US" sz="2000" dirty="0"/>
              <a:t> = "Waiting time to next eruption (in mins)",</a:t>
            </a:r>
          </a:p>
          <a:p>
            <a:r>
              <a:rPr lang="en-US" sz="2000" dirty="0"/>
              <a:t>         main = "Histogram of waiting times")</a:t>
            </a:r>
          </a:p>
          <a:p>
            <a:r>
              <a:rPr lang="en-US" sz="2000" dirty="0"/>
              <a:t>    })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F1520-4DE7-9F86-D378-A2F2B224191D}"/>
              </a:ext>
            </a:extLst>
          </p:cNvPr>
          <p:cNvSpPr txBox="1"/>
          <p:nvPr/>
        </p:nvSpPr>
        <p:spPr>
          <a:xfrm>
            <a:off x="8180350" y="820054"/>
            <a:ext cx="3554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Create Shiny app ----</a:t>
            </a:r>
          </a:p>
          <a:p>
            <a:r>
              <a:rPr lang="en-US" dirty="0" err="1"/>
              <a:t>shinyApp</a:t>
            </a:r>
            <a:r>
              <a:rPr lang="en-US" dirty="0"/>
              <a:t>(</a:t>
            </a:r>
            <a:r>
              <a:rPr lang="en-US" dirty="0" err="1"/>
              <a:t>ui</a:t>
            </a:r>
            <a:r>
              <a:rPr lang="en-US" dirty="0"/>
              <a:t> = </a:t>
            </a:r>
            <a:r>
              <a:rPr lang="en-US" dirty="0" err="1"/>
              <a:t>ui</a:t>
            </a:r>
            <a:r>
              <a:rPr lang="en-US" dirty="0"/>
              <a:t>, server = server)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B8D48-210B-190F-7B16-71252FA47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7" t="9077" r="48692" b="46672"/>
          <a:stretch/>
        </p:blipFill>
        <p:spPr>
          <a:xfrm>
            <a:off x="6969512" y="3567286"/>
            <a:ext cx="4493837" cy="302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7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0975BF-7E25-7E26-B208-BBD8A6A8F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54" t="5324" r="4421" b="24715"/>
          <a:stretch/>
        </p:blipFill>
        <p:spPr>
          <a:xfrm>
            <a:off x="704385" y="1030054"/>
            <a:ext cx="8284388" cy="545852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8D9CA87-85B0-2ED1-FF95-9FE6768A0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04385" y="369421"/>
            <a:ext cx="335155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runExample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("02_text")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59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F120A6-5689-27EC-5B65-49F9BD216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45" r="67317" b="58481"/>
          <a:stretch/>
        </p:blipFill>
        <p:spPr>
          <a:xfrm>
            <a:off x="537204" y="546411"/>
            <a:ext cx="3212645" cy="2341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697C01-6777-0ACF-F22D-09C17CF22E36}"/>
              </a:ext>
            </a:extLst>
          </p:cNvPr>
          <p:cNvSpPr txBox="1"/>
          <p:nvPr/>
        </p:nvSpPr>
        <p:spPr>
          <a:xfrm>
            <a:off x="180365" y="3095112"/>
            <a:ext cx="60941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sidebarLayout</a:t>
            </a:r>
            <a:r>
              <a:rPr lang="en-US" dirty="0"/>
              <a:t>(</a:t>
            </a:r>
          </a:p>
          <a:p>
            <a:r>
              <a:rPr lang="en-US" dirty="0"/>
              <a:t>    # Sidebar panel for inputs ----</a:t>
            </a:r>
          </a:p>
          <a:p>
            <a:r>
              <a:rPr lang="en-US" dirty="0"/>
              <a:t>    </a:t>
            </a:r>
            <a:r>
              <a:rPr lang="en-US" dirty="0" err="1"/>
              <a:t>sidebarPanel</a:t>
            </a:r>
            <a:r>
              <a:rPr lang="en-US" dirty="0"/>
              <a:t>(</a:t>
            </a:r>
          </a:p>
          <a:p>
            <a:r>
              <a:rPr lang="en-US" dirty="0"/>
              <a:t>      # Input: Selector for choosing dataset ----</a:t>
            </a:r>
          </a:p>
          <a:p>
            <a:r>
              <a:rPr lang="en-US" dirty="0"/>
              <a:t>      </a:t>
            </a:r>
            <a:r>
              <a:rPr lang="en-US" dirty="0" err="1"/>
              <a:t>selectInput</a:t>
            </a:r>
            <a:r>
              <a:rPr lang="en-US" dirty="0"/>
              <a:t>(</a:t>
            </a:r>
            <a:r>
              <a:rPr lang="en-US" dirty="0" err="1"/>
              <a:t>inputId</a:t>
            </a:r>
            <a:r>
              <a:rPr lang="en-US" dirty="0"/>
              <a:t> = "dataset",</a:t>
            </a:r>
          </a:p>
          <a:p>
            <a:r>
              <a:rPr lang="en-US" dirty="0"/>
              <a:t>                  label = "Choose a dataset:",</a:t>
            </a:r>
          </a:p>
          <a:p>
            <a:r>
              <a:rPr lang="en-US" dirty="0"/>
              <a:t>                  choices = c("rock", "pressure", "cars")),</a:t>
            </a:r>
          </a:p>
          <a:p>
            <a:r>
              <a:rPr lang="en-US" dirty="0"/>
              <a:t>      # Input: Numeric entry for number of </a:t>
            </a:r>
            <a:r>
              <a:rPr lang="en-US" dirty="0" err="1"/>
              <a:t>obs</a:t>
            </a:r>
            <a:r>
              <a:rPr lang="en-US" dirty="0"/>
              <a:t> to view ----</a:t>
            </a:r>
          </a:p>
          <a:p>
            <a:r>
              <a:rPr lang="en-US" dirty="0"/>
              <a:t>      </a:t>
            </a:r>
            <a:r>
              <a:rPr lang="en-US" dirty="0" err="1"/>
              <a:t>numericInput</a:t>
            </a:r>
            <a:r>
              <a:rPr lang="en-US" dirty="0"/>
              <a:t>(</a:t>
            </a:r>
            <a:r>
              <a:rPr lang="en-US" dirty="0" err="1"/>
              <a:t>inputId</a:t>
            </a:r>
            <a:r>
              <a:rPr lang="en-US" dirty="0"/>
              <a:t> = "</a:t>
            </a:r>
            <a:r>
              <a:rPr lang="en-US" dirty="0" err="1"/>
              <a:t>obs</a:t>
            </a:r>
            <a:r>
              <a:rPr lang="en-US" dirty="0"/>
              <a:t>",</a:t>
            </a:r>
          </a:p>
          <a:p>
            <a:r>
              <a:rPr lang="en-US" dirty="0"/>
              <a:t>                   label = "Number of observations to view:",</a:t>
            </a:r>
          </a:p>
          <a:p>
            <a:r>
              <a:rPr lang="en-US" dirty="0"/>
              <a:t>                   value = 10)</a:t>
            </a:r>
          </a:p>
          <a:p>
            <a:r>
              <a:rPr lang="en-US" dirty="0"/>
              <a:t>    ),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9DDD0-8789-EA78-1911-200A4ED96E8D}"/>
              </a:ext>
            </a:extLst>
          </p:cNvPr>
          <p:cNvSpPr txBox="1"/>
          <p:nvPr/>
        </p:nvSpPr>
        <p:spPr>
          <a:xfrm>
            <a:off x="5494429" y="777011"/>
            <a:ext cx="609414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# Input: Selector for choosing dataset ----</a:t>
            </a:r>
          </a:p>
          <a:p>
            <a:r>
              <a:rPr lang="en-US" dirty="0"/>
              <a:t>      </a:t>
            </a:r>
            <a:r>
              <a:rPr lang="en-US" dirty="0" err="1"/>
              <a:t>selectInput</a:t>
            </a:r>
            <a:r>
              <a:rPr lang="en-US" dirty="0"/>
              <a:t>(</a:t>
            </a:r>
            <a:r>
              <a:rPr lang="en-US" dirty="0" err="1"/>
              <a:t>inputId</a:t>
            </a:r>
            <a:r>
              <a:rPr lang="en-US" dirty="0"/>
              <a:t> = "</a:t>
            </a:r>
            <a:r>
              <a:rPr lang="en-US" b="1" dirty="0">
                <a:solidFill>
                  <a:srgbClr val="00B050"/>
                </a:solidFill>
              </a:rPr>
              <a:t>dataset</a:t>
            </a:r>
            <a:r>
              <a:rPr lang="en-US" dirty="0"/>
              <a:t>",</a:t>
            </a:r>
          </a:p>
          <a:p>
            <a:r>
              <a:rPr lang="en-US" dirty="0"/>
              <a:t>                  label = "</a:t>
            </a:r>
            <a:r>
              <a:rPr lang="en-US" b="1" dirty="0">
                <a:solidFill>
                  <a:srgbClr val="FF0000"/>
                </a:solidFill>
              </a:rPr>
              <a:t>Choose a dataset</a:t>
            </a:r>
            <a:r>
              <a:rPr lang="en-US" dirty="0"/>
              <a:t>:",</a:t>
            </a:r>
          </a:p>
          <a:p>
            <a:r>
              <a:rPr lang="en-US" dirty="0"/>
              <a:t>                  choices = c("</a:t>
            </a:r>
            <a:r>
              <a:rPr lang="en-US" b="1" dirty="0">
                <a:solidFill>
                  <a:srgbClr val="00B0F0"/>
                </a:solidFill>
              </a:rPr>
              <a:t>rock</a:t>
            </a:r>
            <a:r>
              <a:rPr lang="en-US" dirty="0"/>
              <a:t>", "pressure", "cars")),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53D45-F96B-0F76-9484-3827C0A7E836}"/>
              </a:ext>
            </a:extLst>
          </p:cNvPr>
          <p:cNvSpPr txBox="1"/>
          <p:nvPr/>
        </p:nvSpPr>
        <p:spPr>
          <a:xfrm>
            <a:off x="5494429" y="2184286"/>
            <a:ext cx="609414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# Input: Numeric entry for number of </a:t>
            </a:r>
            <a:r>
              <a:rPr lang="en-US" dirty="0" err="1"/>
              <a:t>obs</a:t>
            </a:r>
            <a:r>
              <a:rPr lang="en-US" dirty="0"/>
              <a:t> to view ----</a:t>
            </a:r>
          </a:p>
          <a:p>
            <a:r>
              <a:rPr lang="en-US" dirty="0"/>
              <a:t>      </a:t>
            </a:r>
            <a:r>
              <a:rPr lang="en-US" dirty="0" err="1"/>
              <a:t>numericInput</a:t>
            </a:r>
            <a:r>
              <a:rPr lang="en-US" dirty="0"/>
              <a:t>(</a:t>
            </a:r>
            <a:r>
              <a:rPr lang="en-US" dirty="0" err="1"/>
              <a:t>inputId</a:t>
            </a:r>
            <a:r>
              <a:rPr lang="en-US" dirty="0"/>
              <a:t> = "</a:t>
            </a:r>
            <a:r>
              <a:rPr lang="en-US" b="1" dirty="0" err="1">
                <a:solidFill>
                  <a:srgbClr val="00B050"/>
                </a:solidFill>
              </a:rPr>
              <a:t>obs</a:t>
            </a:r>
            <a:r>
              <a:rPr lang="en-US" dirty="0"/>
              <a:t>",</a:t>
            </a:r>
          </a:p>
          <a:p>
            <a:r>
              <a:rPr lang="en-US" dirty="0"/>
              <a:t>                   label = "</a:t>
            </a:r>
            <a:r>
              <a:rPr lang="en-US" b="1" dirty="0">
                <a:solidFill>
                  <a:srgbClr val="FF0000"/>
                </a:solidFill>
              </a:rPr>
              <a:t>Number of observations to view</a:t>
            </a:r>
            <a:r>
              <a:rPr lang="en-US" dirty="0"/>
              <a:t>:",</a:t>
            </a:r>
          </a:p>
          <a:p>
            <a:r>
              <a:rPr lang="en-US" dirty="0"/>
              <a:t>                   value = </a:t>
            </a:r>
            <a:r>
              <a:rPr lang="en-US" b="1" dirty="0">
                <a:solidFill>
                  <a:srgbClr val="00B0F0"/>
                </a:solidFill>
              </a:rPr>
              <a:t>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247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16AA1C-6F0E-A104-99F1-B473BF08E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75" t="13132" r="5473" b="58569"/>
          <a:stretch/>
        </p:blipFill>
        <p:spPr>
          <a:xfrm>
            <a:off x="178419" y="189571"/>
            <a:ext cx="7103720" cy="28881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319878-E716-9DB7-025A-AC72A125B5C8}"/>
              </a:ext>
            </a:extLst>
          </p:cNvPr>
          <p:cNvSpPr txBox="1"/>
          <p:nvPr/>
        </p:nvSpPr>
        <p:spPr>
          <a:xfrm>
            <a:off x="4686300" y="1997839"/>
            <a:ext cx="679945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mainPanel</a:t>
            </a:r>
            <a:r>
              <a:rPr lang="en-US" dirty="0"/>
              <a:t>(</a:t>
            </a:r>
          </a:p>
          <a:p>
            <a:endParaRPr lang="en-US" dirty="0"/>
          </a:p>
          <a:p>
            <a:r>
              <a:rPr lang="en-US" dirty="0"/>
              <a:t>      # Output: Verbatim text for data summary ----</a:t>
            </a:r>
          </a:p>
          <a:p>
            <a:r>
              <a:rPr lang="en-US" dirty="0"/>
              <a:t>      </a:t>
            </a:r>
            <a:r>
              <a:rPr lang="en-US" dirty="0" err="1"/>
              <a:t>verbatimTextOutput</a:t>
            </a:r>
            <a:r>
              <a:rPr lang="en-US" dirty="0"/>
              <a:t>("</a:t>
            </a:r>
            <a:r>
              <a:rPr lang="en-US" b="1" dirty="0"/>
              <a:t>summary</a:t>
            </a:r>
            <a:r>
              <a:rPr lang="en-US" dirty="0"/>
              <a:t>"),</a:t>
            </a:r>
          </a:p>
          <a:p>
            <a:endParaRPr lang="en-US" dirty="0"/>
          </a:p>
          <a:p>
            <a:r>
              <a:rPr lang="en-US" dirty="0"/>
              <a:t>      # Output: HTML table with requested number of observations ----</a:t>
            </a:r>
          </a:p>
          <a:p>
            <a:r>
              <a:rPr lang="en-US" dirty="0"/>
              <a:t>      </a:t>
            </a:r>
            <a:r>
              <a:rPr lang="en-US" dirty="0" err="1"/>
              <a:t>tableOutput</a:t>
            </a:r>
            <a:r>
              <a:rPr lang="en-US" dirty="0"/>
              <a:t>("</a:t>
            </a:r>
            <a:r>
              <a:rPr lang="en-US" b="1" dirty="0"/>
              <a:t>view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207038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FFC5D-6E43-9C91-1F47-91E2659E0200}"/>
              </a:ext>
            </a:extLst>
          </p:cNvPr>
          <p:cNvSpPr txBox="1"/>
          <p:nvPr/>
        </p:nvSpPr>
        <p:spPr>
          <a:xfrm>
            <a:off x="571501" y="335845"/>
            <a:ext cx="609414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server &lt;- function(input, output) {</a:t>
            </a:r>
          </a:p>
          <a:p>
            <a:endParaRPr lang="en-US" dirty="0"/>
          </a:p>
          <a:p>
            <a:r>
              <a:rPr lang="en-US" dirty="0"/>
              <a:t>  # Return the requested dataset ----</a:t>
            </a:r>
          </a:p>
          <a:p>
            <a:r>
              <a:rPr lang="en-US" dirty="0"/>
              <a:t>  </a:t>
            </a:r>
            <a:r>
              <a:rPr lang="en-US" dirty="0" err="1"/>
              <a:t>datasetInput</a:t>
            </a:r>
            <a:r>
              <a:rPr lang="en-US" dirty="0"/>
              <a:t> &lt;- reactive({</a:t>
            </a:r>
          </a:p>
          <a:p>
            <a:r>
              <a:rPr lang="en-US" dirty="0"/>
              <a:t>    switch(</a:t>
            </a:r>
            <a:r>
              <a:rPr lang="en-US" dirty="0" err="1"/>
              <a:t>input$</a:t>
            </a:r>
            <a:r>
              <a:rPr lang="en-US" b="1" dirty="0" err="1">
                <a:solidFill>
                  <a:srgbClr val="00B050"/>
                </a:solidFill>
              </a:rPr>
              <a:t>dataset</a:t>
            </a:r>
            <a:r>
              <a:rPr lang="en-US" dirty="0"/>
              <a:t>,</a:t>
            </a:r>
          </a:p>
          <a:p>
            <a:r>
              <a:rPr lang="en-US" dirty="0"/>
              <a:t>           "rock" = rock,</a:t>
            </a:r>
          </a:p>
          <a:p>
            <a:r>
              <a:rPr lang="en-US" dirty="0"/>
              <a:t>           "pressure" = pressure,</a:t>
            </a:r>
          </a:p>
          <a:p>
            <a:r>
              <a:rPr lang="en-US" dirty="0"/>
              <a:t>           "cars" = cars)</a:t>
            </a:r>
          </a:p>
          <a:p>
            <a:r>
              <a:rPr lang="en-US" dirty="0"/>
              <a:t>  })</a:t>
            </a:r>
          </a:p>
          <a:p>
            <a:endParaRPr lang="en-US" dirty="0"/>
          </a:p>
          <a:p>
            <a:r>
              <a:rPr lang="en-US" dirty="0"/>
              <a:t>  # Generate a summary of the dataset ----</a:t>
            </a:r>
          </a:p>
          <a:p>
            <a:r>
              <a:rPr lang="en-US" dirty="0"/>
              <a:t>  </a:t>
            </a:r>
            <a:r>
              <a:rPr lang="en-US" dirty="0" err="1"/>
              <a:t>output$</a:t>
            </a:r>
            <a:r>
              <a:rPr lang="en-US" b="1" dirty="0" err="1"/>
              <a:t>summary</a:t>
            </a:r>
            <a:r>
              <a:rPr lang="en-US" dirty="0"/>
              <a:t> &lt;- </a:t>
            </a:r>
            <a:r>
              <a:rPr lang="en-US" dirty="0" err="1"/>
              <a:t>renderPrint</a:t>
            </a:r>
            <a:r>
              <a:rPr lang="en-US" dirty="0"/>
              <a:t>({</a:t>
            </a:r>
          </a:p>
          <a:p>
            <a:r>
              <a:rPr lang="en-US" dirty="0"/>
              <a:t>    dataset &lt;- </a:t>
            </a:r>
            <a:r>
              <a:rPr lang="en-US" dirty="0" err="1"/>
              <a:t>datasetInput</a:t>
            </a:r>
            <a:r>
              <a:rPr lang="en-US" dirty="0"/>
              <a:t>()</a:t>
            </a:r>
          </a:p>
          <a:p>
            <a:r>
              <a:rPr lang="en-US" dirty="0"/>
              <a:t>    summary(dataset)</a:t>
            </a:r>
          </a:p>
          <a:p>
            <a:r>
              <a:rPr lang="en-US" dirty="0"/>
              <a:t>  })</a:t>
            </a:r>
          </a:p>
          <a:p>
            <a:endParaRPr lang="en-US" dirty="0"/>
          </a:p>
          <a:p>
            <a:r>
              <a:rPr lang="en-US" dirty="0"/>
              <a:t>  # Show the first "n" observations ----</a:t>
            </a:r>
          </a:p>
          <a:p>
            <a:r>
              <a:rPr lang="en-US" dirty="0"/>
              <a:t>  </a:t>
            </a:r>
            <a:r>
              <a:rPr lang="en-US" dirty="0" err="1"/>
              <a:t>output$</a:t>
            </a:r>
            <a:r>
              <a:rPr lang="en-US" b="1" dirty="0" err="1"/>
              <a:t>view</a:t>
            </a:r>
            <a:r>
              <a:rPr lang="en-US" dirty="0"/>
              <a:t> &lt;- </a:t>
            </a:r>
            <a:r>
              <a:rPr lang="en-US" dirty="0" err="1"/>
              <a:t>renderTable</a:t>
            </a:r>
            <a:r>
              <a:rPr lang="en-US" dirty="0"/>
              <a:t>({</a:t>
            </a:r>
          </a:p>
          <a:p>
            <a:r>
              <a:rPr lang="en-US" dirty="0"/>
              <a:t>    head(</a:t>
            </a:r>
            <a:r>
              <a:rPr lang="en-US" dirty="0" err="1"/>
              <a:t>datasetInput</a:t>
            </a:r>
            <a:r>
              <a:rPr lang="en-US" dirty="0"/>
              <a:t>(), n = </a:t>
            </a:r>
            <a:r>
              <a:rPr lang="en-US" dirty="0" err="1"/>
              <a:t>input$</a:t>
            </a:r>
            <a:r>
              <a:rPr lang="en-US" b="1" dirty="0" err="1">
                <a:solidFill>
                  <a:srgbClr val="00B050"/>
                </a:solidFill>
              </a:rPr>
              <a:t>obs</a:t>
            </a:r>
            <a:r>
              <a:rPr lang="en-US" dirty="0"/>
              <a:t>)</a:t>
            </a:r>
          </a:p>
          <a:p>
            <a:r>
              <a:rPr lang="en-US" dirty="0"/>
              <a:t>  })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7684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E2D7C1-D0A9-3C1F-4513-BB527E9AA0AF}"/>
              </a:ext>
            </a:extLst>
          </p:cNvPr>
          <p:cNvSpPr txBox="1"/>
          <p:nvPr/>
        </p:nvSpPr>
        <p:spPr>
          <a:xfrm>
            <a:off x="562970" y="1321391"/>
            <a:ext cx="104234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countries &lt;-</a:t>
            </a:r>
            <a:r>
              <a:rPr lang="en-US" dirty="0" err="1"/>
              <a:t>read_csv</a:t>
            </a:r>
            <a:r>
              <a:rPr lang="en-US" dirty="0"/>
              <a:t>("D:\\Drexel\\Teaching\\INFO250\\week8\\countries.csv")</a:t>
            </a:r>
          </a:p>
          <a:p>
            <a:endParaRPr lang="en-US" dirty="0"/>
          </a:p>
          <a:p>
            <a:r>
              <a:rPr lang="en-US" dirty="0" err="1"/>
              <a:t>ggplot</a:t>
            </a:r>
            <a:r>
              <a:rPr lang="en-US" dirty="0"/>
              <a:t>(countries, </a:t>
            </a:r>
            <a:r>
              <a:rPr lang="en-US" dirty="0" err="1"/>
              <a:t>aes</a:t>
            </a:r>
            <a:r>
              <a:rPr lang="en-US" dirty="0"/>
              <a:t>(x=log(</a:t>
            </a:r>
            <a:r>
              <a:rPr lang="en-US" dirty="0" err="1"/>
              <a:t>countries$Population</a:t>
            </a:r>
            <a:r>
              <a:rPr lang="en-US" dirty="0"/>
              <a:t>), y=log(</a:t>
            </a:r>
            <a:r>
              <a:rPr lang="en-US" dirty="0" err="1"/>
              <a:t>countries$`GDP</a:t>
            </a:r>
            <a:r>
              <a:rPr lang="en-US" dirty="0"/>
              <a:t> ($ per capita)`))) + </a:t>
            </a:r>
            <a:r>
              <a:rPr lang="en-US" dirty="0" err="1"/>
              <a:t>geom_point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FACFE-AFCD-EDD4-D793-CBB5A8CF5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5654"/>
            <a:ext cx="4186123" cy="3995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A1D5E9-17D7-68FD-069A-4080284A5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651" y="2415654"/>
            <a:ext cx="4186123" cy="399552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86C845E-5C4F-C5B6-FB36-A572787A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266"/>
          </a:xfrm>
        </p:spPr>
        <p:txBody>
          <a:bodyPr/>
          <a:lstStyle/>
          <a:p>
            <a:pPr algn="ctr"/>
            <a:r>
              <a:rPr lang="en-US" dirty="0"/>
              <a:t>Populations x GDP</a:t>
            </a:r>
          </a:p>
        </p:txBody>
      </p:sp>
    </p:spTree>
    <p:extLst>
      <p:ext uri="{BB962C8B-B14F-4D97-AF65-F5344CB8AC3E}">
        <p14:creationId xmlns:p14="http://schemas.microsoft.com/office/powerpoint/2010/main" val="277796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A5E1D5-67D8-EC67-EA64-CCA4972CF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33425"/>
            <a:ext cx="5210175" cy="5391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E0D9DF-E5BA-6D68-6291-C3A3AAF3B43E}"/>
              </a:ext>
            </a:extLst>
          </p:cNvPr>
          <p:cNvSpPr txBox="1"/>
          <p:nvPr/>
        </p:nvSpPr>
        <p:spPr>
          <a:xfrm>
            <a:off x="453788" y="1069664"/>
            <a:ext cx="548298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country &lt;- “China”</a:t>
            </a:r>
          </a:p>
          <a:p>
            <a:endParaRPr lang="en-US" sz="2400" dirty="0"/>
          </a:p>
          <a:p>
            <a:r>
              <a:rPr lang="en-US" sz="2400" dirty="0" err="1"/>
              <a:t>ggplot</a:t>
            </a:r>
            <a:r>
              <a:rPr lang="en-US" sz="2400" dirty="0"/>
              <a:t>(countries, </a:t>
            </a:r>
            <a:r>
              <a:rPr lang="en-US" sz="2400" dirty="0" err="1"/>
              <a:t>aes</a:t>
            </a:r>
            <a:r>
              <a:rPr lang="en-US" sz="2400" dirty="0"/>
              <a:t>(x=log(</a:t>
            </a:r>
            <a:r>
              <a:rPr lang="en-US" sz="2400" dirty="0" err="1"/>
              <a:t>countries$Population</a:t>
            </a:r>
            <a:r>
              <a:rPr lang="en-US" sz="2400" dirty="0"/>
              <a:t>), y=log(</a:t>
            </a:r>
            <a:r>
              <a:rPr lang="en-US" sz="2400" dirty="0" err="1"/>
              <a:t>countries$`GDP</a:t>
            </a:r>
            <a:r>
              <a:rPr lang="en-US" sz="2400" dirty="0"/>
              <a:t> ($ per capita)`), col=</a:t>
            </a:r>
            <a:r>
              <a:rPr lang="en-US" sz="2400" dirty="0" err="1"/>
              <a:t>ifelse</a:t>
            </a:r>
            <a:r>
              <a:rPr lang="en-US" sz="2400" dirty="0"/>
              <a:t>(</a:t>
            </a:r>
            <a:r>
              <a:rPr lang="en-US" sz="2400" dirty="0" err="1"/>
              <a:t>countries$Country</a:t>
            </a:r>
            <a:r>
              <a:rPr lang="en-US" sz="2400" dirty="0"/>
              <a:t>==country, "</a:t>
            </a:r>
            <a:r>
              <a:rPr lang="en-US" sz="2400" dirty="0" err="1"/>
              <a:t>black","red</a:t>
            </a:r>
            <a:r>
              <a:rPr lang="en-US" sz="2400" dirty="0"/>
              <a:t>"))) + </a:t>
            </a:r>
          </a:p>
          <a:p>
            <a:r>
              <a:rPr lang="en-US" sz="2400" dirty="0" err="1"/>
              <a:t>geom_point</a:t>
            </a:r>
            <a:r>
              <a:rPr lang="en-US" sz="2400" dirty="0"/>
              <a:t>(size = log(</a:t>
            </a:r>
            <a:r>
              <a:rPr lang="en-US" sz="2400" dirty="0" err="1"/>
              <a:t>countries$`GDP</a:t>
            </a:r>
            <a:r>
              <a:rPr lang="en-US" sz="2400" dirty="0"/>
              <a:t> ($ per capita)`)) + </a:t>
            </a:r>
          </a:p>
          <a:p>
            <a:r>
              <a:rPr lang="en-US" sz="2400" dirty="0"/>
              <a:t>theme(</a:t>
            </a:r>
            <a:r>
              <a:rPr lang="en-US" sz="2400" dirty="0" err="1"/>
              <a:t>legend.position</a:t>
            </a:r>
            <a:r>
              <a:rPr lang="en-US" sz="2400" dirty="0"/>
              <a:t> = "none")</a:t>
            </a:r>
          </a:p>
        </p:txBody>
      </p:sp>
    </p:spTree>
    <p:extLst>
      <p:ext uri="{BB962C8B-B14F-4D97-AF65-F5344CB8AC3E}">
        <p14:creationId xmlns:p14="http://schemas.microsoft.com/office/powerpoint/2010/main" val="3641646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F1BE5D-77A1-CDE4-0778-782A2A101778}"/>
              </a:ext>
            </a:extLst>
          </p:cNvPr>
          <p:cNvSpPr txBox="1"/>
          <p:nvPr/>
        </p:nvSpPr>
        <p:spPr>
          <a:xfrm>
            <a:off x="7799696" y="889843"/>
            <a:ext cx="421374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Define server logic required to draw a scatterplot</a:t>
            </a:r>
          </a:p>
          <a:p>
            <a:r>
              <a:rPr lang="en-US" dirty="0"/>
              <a:t>server &lt;- function(input, output)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output$countryPlot</a:t>
            </a:r>
            <a:r>
              <a:rPr lang="en-US" dirty="0"/>
              <a:t> &lt;- </a:t>
            </a:r>
            <a:r>
              <a:rPr lang="en-US" dirty="0" err="1"/>
              <a:t>renderPlot</a:t>
            </a:r>
            <a:r>
              <a:rPr lang="en-US" dirty="0"/>
              <a:t>({</a:t>
            </a:r>
          </a:p>
          <a:p>
            <a:r>
              <a:rPr lang="en-US" dirty="0"/>
              <a:t>    country = </a:t>
            </a:r>
            <a:r>
              <a:rPr lang="en-US" dirty="0" err="1"/>
              <a:t>input$country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ggplot</a:t>
            </a:r>
            <a:r>
              <a:rPr lang="en-US" dirty="0"/>
              <a:t>(countries, </a:t>
            </a:r>
            <a:r>
              <a:rPr lang="en-US" dirty="0" err="1"/>
              <a:t>aes</a:t>
            </a:r>
            <a:r>
              <a:rPr lang="en-US" dirty="0"/>
              <a:t>(x=log(</a:t>
            </a:r>
            <a:r>
              <a:rPr lang="en-US" dirty="0" err="1"/>
              <a:t>countries$Population</a:t>
            </a:r>
            <a:r>
              <a:rPr lang="en-US" dirty="0"/>
              <a:t>), y=log(</a:t>
            </a:r>
            <a:r>
              <a:rPr lang="en-US" dirty="0" err="1"/>
              <a:t>countries$`GDP</a:t>
            </a:r>
            <a:r>
              <a:rPr lang="en-US" dirty="0"/>
              <a:t> ($ per capita)`), col=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countries$Country</a:t>
            </a:r>
            <a:r>
              <a:rPr lang="en-US" dirty="0"/>
              <a:t>==country, "</a:t>
            </a:r>
            <a:r>
              <a:rPr lang="en-US" dirty="0" err="1"/>
              <a:t>black","red</a:t>
            </a:r>
            <a:r>
              <a:rPr lang="en-US" dirty="0"/>
              <a:t>"))) + </a:t>
            </a:r>
            <a:r>
              <a:rPr lang="en-US" dirty="0" err="1"/>
              <a:t>geom_point</a:t>
            </a:r>
            <a:r>
              <a:rPr lang="en-US" dirty="0"/>
              <a:t>(size = log(</a:t>
            </a:r>
            <a:r>
              <a:rPr lang="en-US" dirty="0" err="1"/>
              <a:t>countries$`GDP</a:t>
            </a:r>
            <a:r>
              <a:rPr lang="en-US" dirty="0"/>
              <a:t> ($ per capita)`)) + theme(</a:t>
            </a:r>
            <a:r>
              <a:rPr lang="en-US" dirty="0" err="1"/>
              <a:t>legend.position</a:t>
            </a:r>
            <a:r>
              <a:rPr lang="en-US" dirty="0"/>
              <a:t> = "none")</a:t>
            </a:r>
          </a:p>
          <a:p>
            <a:r>
              <a:rPr lang="en-US" dirty="0"/>
              <a:t>  })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 Run the application </a:t>
            </a:r>
          </a:p>
          <a:p>
            <a:r>
              <a:rPr lang="en-US" dirty="0" err="1"/>
              <a:t>shinyApp</a:t>
            </a:r>
            <a:r>
              <a:rPr lang="en-US" dirty="0"/>
              <a:t>(</a:t>
            </a:r>
            <a:r>
              <a:rPr lang="en-US" dirty="0" err="1"/>
              <a:t>ui</a:t>
            </a:r>
            <a:r>
              <a:rPr lang="en-US" dirty="0"/>
              <a:t> = </a:t>
            </a:r>
            <a:r>
              <a:rPr lang="en-US" dirty="0" err="1"/>
              <a:t>ui</a:t>
            </a:r>
            <a:r>
              <a:rPr lang="en-US" dirty="0"/>
              <a:t>, server = server)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BD353-CA4A-A932-1D45-3825832612B6}"/>
              </a:ext>
            </a:extLst>
          </p:cNvPr>
          <p:cNvSpPr txBox="1"/>
          <p:nvPr/>
        </p:nvSpPr>
        <p:spPr>
          <a:xfrm>
            <a:off x="27296" y="1184154"/>
            <a:ext cx="27124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library(shiny)</a:t>
            </a:r>
          </a:p>
          <a:p>
            <a:r>
              <a:rPr lang="en-US" dirty="0"/>
              <a:t>require(</a:t>
            </a:r>
            <a:r>
              <a:rPr lang="en-US" dirty="0" err="1"/>
              <a:t>readr</a:t>
            </a:r>
            <a:r>
              <a:rPr lang="en-US" dirty="0"/>
              <a:t>)</a:t>
            </a:r>
          </a:p>
          <a:p>
            <a:r>
              <a:rPr lang="en-US" dirty="0"/>
              <a:t>countries &lt;-</a:t>
            </a:r>
            <a:r>
              <a:rPr lang="en-US" dirty="0" err="1"/>
              <a:t>read_csv</a:t>
            </a:r>
            <a:r>
              <a:rPr lang="en-US" dirty="0"/>
              <a:t>("D:\\Drexel\\Teaching\\INFO250\\week8\\countries.csv")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4AAFB-D4AC-2812-0643-8030995C244F}"/>
              </a:ext>
            </a:extLst>
          </p:cNvPr>
          <p:cNvSpPr txBox="1"/>
          <p:nvPr/>
        </p:nvSpPr>
        <p:spPr>
          <a:xfrm>
            <a:off x="2944506" y="474344"/>
            <a:ext cx="505990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Define UI for application that draws a scatterplot</a:t>
            </a:r>
          </a:p>
          <a:p>
            <a:r>
              <a:rPr lang="en-US" dirty="0" err="1"/>
              <a:t>ui</a:t>
            </a:r>
            <a:r>
              <a:rPr lang="en-US" dirty="0"/>
              <a:t> &lt;- </a:t>
            </a:r>
            <a:r>
              <a:rPr lang="en-US" dirty="0" err="1"/>
              <a:t>fluidPage</a:t>
            </a:r>
            <a:r>
              <a:rPr lang="en-US" dirty="0"/>
              <a:t>(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# Application title</a:t>
            </a:r>
          </a:p>
          <a:p>
            <a:r>
              <a:rPr lang="en-US" dirty="0"/>
              <a:t>  </a:t>
            </a:r>
            <a:r>
              <a:rPr lang="en-US" dirty="0" err="1"/>
              <a:t>titlePanel</a:t>
            </a:r>
            <a:r>
              <a:rPr lang="en-US" dirty="0"/>
              <a:t>("Country Data"),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# Sidebar with a slider input for number of bins </a:t>
            </a:r>
          </a:p>
          <a:p>
            <a:r>
              <a:rPr lang="en-US" dirty="0"/>
              <a:t>  </a:t>
            </a:r>
            <a:r>
              <a:rPr lang="en-US" dirty="0" err="1"/>
              <a:t>sidebarLayout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sidebarPanel</a:t>
            </a:r>
            <a:r>
              <a:rPr lang="en-US" dirty="0"/>
              <a:t>(</a:t>
            </a:r>
          </a:p>
          <a:p>
            <a:r>
              <a:rPr lang="en-US" dirty="0"/>
              <a:t>      </a:t>
            </a:r>
            <a:r>
              <a:rPr lang="en-US" dirty="0" err="1"/>
              <a:t>selectInput</a:t>
            </a:r>
            <a:r>
              <a:rPr lang="en-US" dirty="0"/>
              <a:t>("country",</a:t>
            </a:r>
          </a:p>
          <a:p>
            <a:r>
              <a:rPr lang="en-US" dirty="0"/>
              <a:t>                  "Countries",</a:t>
            </a:r>
          </a:p>
          <a:p>
            <a:r>
              <a:rPr lang="en-US" dirty="0"/>
              <a:t>                  paste(</a:t>
            </a:r>
            <a:r>
              <a:rPr lang="en-US" dirty="0" err="1"/>
              <a:t>countries$Country</a:t>
            </a:r>
            <a:r>
              <a:rPr lang="en-US" dirty="0"/>
              <a:t>), </a:t>
            </a:r>
          </a:p>
          <a:p>
            <a:r>
              <a:rPr lang="en-US" dirty="0"/>
              <a:t>                  selected = "China", multiple = FALSE)</a:t>
            </a:r>
          </a:p>
          <a:p>
            <a:r>
              <a:rPr lang="en-US" dirty="0"/>
              <a:t>    ),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# Show a plot of the generated distribution</a:t>
            </a:r>
          </a:p>
          <a:p>
            <a:r>
              <a:rPr lang="en-US" dirty="0"/>
              <a:t>    </a:t>
            </a:r>
            <a:r>
              <a:rPr lang="en-US" dirty="0" err="1"/>
              <a:t>mainPanel</a:t>
            </a:r>
            <a:r>
              <a:rPr lang="en-US" dirty="0"/>
              <a:t>(</a:t>
            </a:r>
          </a:p>
          <a:p>
            <a:r>
              <a:rPr lang="en-US" dirty="0"/>
              <a:t>      </a:t>
            </a:r>
            <a:r>
              <a:rPr lang="en-US" dirty="0" err="1"/>
              <a:t>plotOutput</a:t>
            </a:r>
            <a:r>
              <a:rPr lang="en-US" dirty="0"/>
              <a:t>("</a:t>
            </a:r>
            <a:r>
              <a:rPr lang="en-US" dirty="0" err="1"/>
              <a:t>countryPlot</a:t>
            </a:r>
            <a:r>
              <a:rPr lang="en-US" dirty="0"/>
              <a:t>")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)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091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41C845-76DF-7A62-9FC8-E4F4621E2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98" t="9950" r="2836" b="44279"/>
          <a:stretch/>
        </p:blipFill>
        <p:spPr>
          <a:xfrm>
            <a:off x="2511188" y="177421"/>
            <a:ext cx="7847463" cy="3138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3A86EC-C73A-9FF1-6436-DF853D41C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86" t="10348" r="2947" b="46269"/>
          <a:stretch/>
        </p:blipFill>
        <p:spPr>
          <a:xfrm>
            <a:off x="2511188" y="3541595"/>
            <a:ext cx="7847463" cy="29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66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918B-A8B1-02A0-0E3E-89198BE0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Publishing your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A184-349B-8286-0E15-C0AAC5B7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You can publish your shiny app on the shinyapps.io website.</a:t>
            </a:r>
          </a:p>
          <a:p>
            <a:pPr marL="0" indent="0">
              <a:buNone/>
            </a:pPr>
            <a:r>
              <a:rPr lang="en-US" sz="2000" dirty="0"/>
              <a:t>This is a free space for hosting your apps. However, the freemium version has several limitations.</a:t>
            </a:r>
          </a:p>
          <a:p>
            <a:pPr marL="0" indent="0">
              <a:buNone/>
            </a:pPr>
            <a:r>
              <a:rPr lang="en-US" sz="2000" dirty="0"/>
              <a:t>Steps to publishing your app</a:t>
            </a:r>
          </a:p>
          <a:p>
            <a:r>
              <a:rPr lang="en-US" sz="2000" dirty="0"/>
              <a:t>Install the </a:t>
            </a:r>
            <a:r>
              <a:rPr lang="en-US" sz="2000" dirty="0" err="1"/>
              <a:t>lastest</a:t>
            </a:r>
            <a:r>
              <a:rPr lang="en-US" sz="2000" dirty="0"/>
              <a:t> version of the </a:t>
            </a:r>
            <a:r>
              <a:rPr lang="en-US" sz="2000" dirty="0" err="1"/>
              <a:t>rsconnect</a:t>
            </a:r>
            <a:r>
              <a:rPr lang="en-US" sz="2000" dirty="0"/>
              <a:t> package.</a:t>
            </a:r>
          </a:p>
          <a:p>
            <a:r>
              <a:rPr lang="en-US" sz="2000" dirty="0"/>
              <a:t>Create an account on the shinyapps.io website.</a:t>
            </a:r>
          </a:p>
          <a:p>
            <a:r>
              <a:rPr lang="en-US" sz="2000" dirty="0"/>
              <a:t>Ensure you are logged into that account.</a:t>
            </a:r>
          </a:p>
          <a:p>
            <a:r>
              <a:rPr lang="en-US" sz="2000" dirty="0"/>
              <a:t>Find your </a:t>
            </a:r>
            <a:r>
              <a:rPr lang="en-US" sz="2000" dirty="0" err="1"/>
              <a:t>app.R</a:t>
            </a:r>
            <a:r>
              <a:rPr lang="en-US" sz="2000" dirty="0"/>
              <a:t> file in RStudio. Open it and click on Run App.</a:t>
            </a:r>
          </a:p>
          <a:p>
            <a:r>
              <a:rPr lang="en-US" sz="2000" dirty="0"/>
              <a:t>Once the preview of the app is running select the Publish button. Select a name for your app and the relevant files to be published.</a:t>
            </a:r>
          </a:p>
          <a:p>
            <a:r>
              <a:rPr lang="en-US" sz="2000" dirty="0"/>
              <a:t>Once published, your browser should launch a page with your published app. </a:t>
            </a:r>
          </a:p>
        </p:txBody>
      </p:sp>
    </p:spTree>
    <p:extLst>
      <p:ext uri="{BB962C8B-B14F-4D97-AF65-F5344CB8AC3E}">
        <p14:creationId xmlns:p14="http://schemas.microsoft.com/office/powerpoint/2010/main" val="151227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F824-205C-F461-23D0-853259C3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 Shiny?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200D-A87E-6BF3-91C0-8562B5FB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Shiny is an R package for building interactive web applications that can execute R code on the backend.</a:t>
            </a:r>
          </a:p>
          <a:p>
            <a:r>
              <a:rPr lang="en-US" dirty="0"/>
              <a:t>It provides a robust web framework</a:t>
            </a:r>
          </a:p>
          <a:p>
            <a:pPr lvl="1"/>
            <a:r>
              <a:rPr lang="en-US" dirty="0"/>
              <a:t>Host standalone applications on a webpage</a:t>
            </a:r>
          </a:p>
          <a:p>
            <a:pPr lvl="1"/>
            <a:r>
              <a:rPr lang="en-US" dirty="0"/>
              <a:t>Embed interact charts in R Markdown documents</a:t>
            </a:r>
          </a:p>
          <a:p>
            <a:pPr lvl="1"/>
            <a:r>
              <a:rPr lang="en-US" dirty="0"/>
              <a:t>Build dashboards</a:t>
            </a:r>
          </a:p>
          <a:p>
            <a:r>
              <a:rPr lang="en-US" dirty="0"/>
              <a:t>R Shiny is an open-source package.</a:t>
            </a:r>
          </a:p>
          <a:p>
            <a:r>
              <a:rPr lang="en-US" dirty="0"/>
              <a:t>Upscale</a:t>
            </a:r>
          </a:p>
          <a:p>
            <a:pPr lvl="1"/>
            <a:r>
              <a:rPr lang="en-US" dirty="0"/>
              <a:t>RStudio Connect</a:t>
            </a:r>
          </a:p>
        </p:txBody>
      </p:sp>
    </p:spTree>
    <p:extLst>
      <p:ext uri="{BB962C8B-B14F-4D97-AF65-F5344CB8AC3E}">
        <p14:creationId xmlns:p14="http://schemas.microsoft.com/office/powerpoint/2010/main" val="870849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EA14D0-B92D-9CE6-66B0-1F36A5D6C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1" t="12683" r="27378" b="28130"/>
          <a:stretch/>
        </p:blipFill>
        <p:spPr>
          <a:xfrm>
            <a:off x="1683834" y="312234"/>
            <a:ext cx="9082546" cy="604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72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873109-34EA-0351-8768-565701FDABC3}"/>
              </a:ext>
            </a:extLst>
          </p:cNvPr>
          <p:cNvSpPr txBox="1"/>
          <p:nvPr/>
        </p:nvSpPr>
        <p:spPr>
          <a:xfrm>
            <a:off x="604953" y="156766"/>
            <a:ext cx="1021173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("Shiny")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shinydashboard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shinydashboard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&lt;-dashboardPage(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dashboardHeader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(title = "My dashboard"),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dashboardSidebar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sidebarMenu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("IRIS",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"iris", icon = icon("tree")),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("CARS",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"cars", icon = icon("car")) 	       			)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),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dashboardBody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tabItems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("iris",   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box(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plotOutput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correlation_plot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")),              					box(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features","Features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:",                              					c("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Sepal.Width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) 			)         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),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("cars",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(h1("cars")) 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)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   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input,output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output$correlation_plot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{  plot(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iris$Sepal.Length,iris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input$features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]],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="Sepal Width",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"feature")   }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)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shinyApp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3991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7C4BB6-EEC0-D505-FEAE-E222D684E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70" t="16586" r="24177" b="12195"/>
          <a:stretch/>
        </p:blipFill>
        <p:spPr>
          <a:xfrm>
            <a:off x="5854389" y="691375"/>
            <a:ext cx="6200079" cy="4884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A0B878-D91C-F378-B0E0-413681D82FDC}"/>
              </a:ext>
            </a:extLst>
          </p:cNvPr>
          <p:cNvSpPr txBox="1"/>
          <p:nvPr/>
        </p:nvSpPr>
        <p:spPr>
          <a:xfrm>
            <a:off x="482291" y="735979"/>
            <a:ext cx="44019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#install.packages("shiny")</a:t>
            </a:r>
          </a:p>
          <a:p>
            <a:r>
              <a:rPr lang="en-US" dirty="0"/>
              <a:t>library(shiny)</a:t>
            </a:r>
          </a:p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shinythemes</a:t>
            </a:r>
            <a:r>
              <a:rPr lang="en-US" dirty="0"/>
              <a:t>")</a:t>
            </a:r>
          </a:p>
          <a:p>
            <a:r>
              <a:rPr lang="en-US" dirty="0"/>
              <a:t>library(shinythemes)</a:t>
            </a:r>
          </a:p>
        </p:txBody>
      </p:sp>
    </p:spTree>
    <p:extLst>
      <p:ext uri="{BB962C8B-B14F-4D97-AF65-F5344CB8AC3E}">
        <p14:creationId xmlns:p14="http://schemas.microsoft.com/office/powerpoint/2010/main" val="3911656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0EC6-AE27-79FE-48FF-8BB63EE6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4DDBF-5A7A-9601-9D18-CBE6C326E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http://becomingvisual.com/rfundamentals/interactive-applications-using-rshiny.html</a:t>
            </a:r>
            <a:endParaRPr lang="en-US" dirty="0"/>
          </a:p>
          <a:p>
            <a:r>
              <a:rPr lang="en-US" dirty="0">
                <a:hlinkClick r:id="rId3"/>
              </a:rPr>
              <a:t>https://towardsdatascience.com/beginners-guide-to-creating-an-r-shiny-app-1664387d95b3</a:t>
            </a:r>
            <a:endParaRPr lang="en-US" dirty="0"/>
          </a:p>
          <a:p>
            <a:r>
              <a:rPr lang="en-US" dirty="0">
                <a:hlinkClick r:id="rId4"/>
              </a:rPr>
              <a:t>https://www.edureka.co/blog/r-shiny-tutorial/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http://zevross.com/blog/2016/04/19/r-powered-web-applications-with-shiny-a-tutorial-and-cheat-sheet-with-40-example-apps/</a:t>
            </a:r>
            <a:endParaRPr lang="en-US" dirty="0"/>
          </a:p>
          <a:p>
            <a:r>
              <a:rPr lang="en-US" dirty="0">
                <a:hlinkClick r:id="rId6"/>
              </a:rPr>
              <a:t>https://epirhandbook.com/en/dashboards-with-shiny.html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2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58E7-C952-1B1C-2FFC-75C32F26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CE7B5-7C3C-F33A-8EE2-66F9B94F9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Helvetica" panose="020B0604020202020204" pitchFamily="34" charset="0"/>
              </a:rPr>
              <a:t>One file  </a:t>
            </a:r>
          </a:p>
          <a:p>
            <a:pPr marL="457200" lvl="1" indent="0">
              <a:buNone/>
            </a:pPr>
            <a:r>
              <a:rPr lang="en-US" b="0" i="1" dirty="0" err="1">
                <a:solidFill>
                  <a:srgbClr val="212529"/>
                </a:solidFill>
                <a:effectLst/>
                <a:latin typeface="Helvetica" panose="020B0604020202020204" pitchFamily="34" charset="0"/>
              </a:rPr>
              <a:t>app.R</a:t>
            </a:r>
            <a:br>
              <a:rPr lang="en-US" b="0" i="0" dirty="0">
                <a:solidFill>
                  <a:srgbClr val="212529"/>
                </a:solidFill>
                <a:effectLst/>
                <a:latin typeface="Helvetica" panose="020B0604020202020204" pitchFamily="34" charset="0"/>
              </a:rPr>
            </a:br>
            <a:endParaRPr lang="en-US" b="0" i="0" dirty="0">
              <a:solidFill>
                <a:srgbClr val="212529"/>
              </a:solidFill>
              <a:effectLst/>
              <a:latin typeface="Helvetica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Helvetica" panose="020B0604020202020204" pitchFamily="34" charset="0"/>
              </a:rPr>
              <a:t>Two files</a:t>
            </a:r>
          </a:p>
          <a:p>
            <a:pPr marL="457200" lvl="1" indent="0">
              <a:buNone/>
            </a:pPr>
            <a:r>
              <a:rPr lang="en-US" b="0" i="1" dirty="0" err="1">
                <a:solidFill>
                  <a:srgbClr val="212529"/>
                </a:solidFill>
                <a:effectLst/>
                <a:latin typeface="Helvetica" panose="020B0604020202020204" pitchFamily="34" charset="0"/>
              </a:rPr>
              <a:t>ui.R</a:t>
            </a:r>
            <a:endParaRPr lang="en-US" b="0" i="0" dirty="0">
              <a:solidFill>
                <a:srgbClr val="212529"/>
              </a:solidFill>
              <a:effectLst/>
              <a:latin typeface="Helvetica" panose="020B0604020202020204" pitchFamily="34" charset="0"/>
            </a:endParaRPr>
          </a:p>
          <a:p>
            <a:pPr marL="457200" lvl="1" indent="0">
              <a:buNone/>
            </a:pPr>
            <a:r>
              <a:rPr lang="en-US" b="0" i="1" dirty="0" err="1">
                <a:solidFill>
                  <a:srgbClr val="212529"/>
                </a:solidFill>
                <a:effectLst/>
                <a:latin typeface="Helvetica" panose="020B0604020202020204" pitchFamily="34" charset="0"/>
              </a:rPr>
              <a:t>server.R</a:t>
            </a:r>
            <a:endParaRPr lang="en-US" b="0" i="0" dirty="0">
              <a:solidFill>
                <a:srgbClr val="212529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5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B835B6-7CE8-043A-BE94-88B931D22515}"/>
              </a:ext>
            </a:extLst>
          </p:cNvPr>
          <p:cNvSpPr txBox="1"/>
          <p:nvPr/>
        </p:nvSpPr>
        <p:spPr>
          <a:xfrm>
            <a:off x="6523631" y="579358"/>
            <a:ext cx="554446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Arguments</a:t>
            </a:r>
          </a:p>
          <a:p>
            <a:r>
              <a:rPr lang="en-US" dirty="0" err="1"/>
              <a:t>sidebarPanel</a:t>
            </a:r>
            <a:r>
              <a:rPr lang="en-US" dirty="0"/>
              <a:t>	</a:t>
            </a:r>
          </a:p>
          <a:p>
            <a:r>
              <a:rPr lang="en-US" dirty="0"/>
              <a:t>The </a:t>
            </a:r>
            <a:r>
              <a:rPr lang="en-US" dirty="0" err="1"/>
              <a:t>sidebarPanel</a:t>
            </a:r>
            <a:r>
              <a:rPr lang="en-US" dirty="0"/>
              <a:t>() containing input controls.</a:t>
            </a:r>
          </a:p>
          <a:p>
            <a:endParaRPr lang="en-US" dirty="0"/>
          </a:p>
          <a:p>
            <a:r>
              <a:rPr lang="en-US" dirty="0" err="1"/>
              <a:t>mainPanel</a:t>
            </a:r>
            <a:r>
              <a:rPr lang="en-US" dirty="0"/>
              <a:t>	</a:t>
            </a:r>
          </a:p>
          <a:p>
            <a:r>
              <a:rPr lang="en-US" dirty="0"/>
              <a:t>The </a:t>
            </a:r>
            <a:r>
              <a:rPr lang="en-US" dirty="0" err="1"/>
              <a:t>mainPanel</a:t>
            </a:r>
            <a:r>
              <a:rPr lang="en-US" dirty="0"/>
              <a:t>() containing outputs.</a:t>
            </a:r>
          </a:p>
          <a:p>
            <a:endParaRPr lang="en-US" dirty="0"/>
          </a:p>
          <a:p>
            <a:r>
              <a:rPr lang="en-US" dirty="0"/>
              <a:t>position	</a:t>
            </a:r>
          </a:p>
          <a:p>
            <a:r>
              <a:rPr lang="en-US" dirty="0"/>
              <a:t>The position of the sidebar relative to the main area ("left" or "right").</a:t>
            </a:r>
          </a:p>
          <a:p>
            <a:endParaRPr lang="en-US" dirty="0"/>
          </a:p>
          <a:p>
            <a:r>
              <a:rPr lang="en-US" dirty="0"/>
              <a:t>fluid	</a:t>
            </a:r>
          </a:p>
          <a:p>
            <a:r>
              <a:rPr lang="en-US" dirty="0"/>
              <a:t>TRUE to use fluid layout; FALSE to use fixed layout.</a:t>
            </a:r>
          </a:p>
          <a:p>
            <a:endParaRPr lang="en-US" dirty="0"/>
          </a:p>
          <a:p>
            <a:r>
              <a:rPr lang="en-US" dirty="0"/>
              <a:t>...	</a:t>
            </a:r>
          </a:p>
          <a:p>
            <a:r>
              <a:rPr lang="en-US" dirty="0"/>
              <a:t>Output elements to include in the sidebar/main panel.</a:t>
            </a:r>
          </a:p>
          <a:p>
            <a:endParaRPr lang="en-US" dirty="0"/>
          </a:p>
          <a:p>
            <a:r>
              <a:rPr lang="en-US" dirty="0"/>
              <a:t>width	</a:t>
            </a:r>
          </a:p>
          <a:p>
            <a:r>
              <a:rPr lang="en-US" dirty="0"/>
              <a:t>The width of the sidebar and main panel. By default, the sidebar takes up 1/3 of the width, and the main panel 2/3. The total width must be 12 or less.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0FC3B-9895-E0E5-E2F5-8D9F90F0305B}"/>
              </a:ext>
            </a:extLst>
          </p:cNvPr>
          <p:cNvSpPr txBox="1"/>
          <p:nvPr/>
        </p:nvSpPr>
        <p:spPr>
          <a:xfrm>
            <a:off x="249071" y="314994"/>
            <a:ext cx="60937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Layout a sidebar and main area</a:t>
            </a:r>
          </a:p>
          <a:p>
            <a:endParaRPr lang="en-US" dirty="0"/>
          </a:p>
          <a:p>
            <a:r>
              <a:rPr lang="en-US" dirty="0"/>
              <a:t>Create a layout (</a:t>
            </a:r>
            <a:r>
              <a:rPr lang="en-US" dirty="0" err="1"/>
              <a:t>sidebarLayout</a:t>
            </a:r>
            <a:r>
              <a:rPr lang="en-US" dirty="0"/>
              <a:t>()) with a sidebar (</a:t>
            </a:r>
            <a:r>
              <a:rPr lang="en-US" dirty="0" err="1"/>
              <a:t>sidebarPanel</a:t>
            </a:r>
            <a:r>
              <a:rPr lang="en-US" dirty="0"/>
              <a:t>()) and main area (</a:t>
            </a:r>
            <a:r>
              <a:rPr lang="en-US" dirty="0" err="1"/>
              <a:t>mainPanel</a:t>
            </a:r>
            <a:r>
              <a:rPr lang="en-US" dirty="0"/>
              <a:t>()). The sidebar is displayed with a distinct background color and typically contains input controls. The main area occupies 2/3 of the horizontal width and typically contains outputs.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8ECE3-94F8-7351-3C42-310E830B8EDD}"/>
              </a:ext>
            </a:extLst>
          </p:cNvPr>
          <p:cNvSpPr txBox="1"/>
          <p:nvPr/>
        </p:nvSpPr>
        <p:spPr>
          <a:xfrm>
            <a:off x="703250" y="2942021"/>
            <a:ext cx="32720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Usage</a:t>
            </a:r>
          </a:p>
          <a:p>
            <a:r>
              <a:rPr lang="en-US" dirty="0" err="1"/>
              <a:t>sidebarLayout</a:t>
            </a:r>
            <a:r>
              <a:rPr lang="en-US" dirty="0"/>
              <a:t>(</a:t>
            </a:r>
          </a:p>
          <a:p>
            <a:r>
              <a:rPr lang="en-US" dirty="0"/>
              <a:t>  </a:t>
            </a:r>
            <a:r>
              <a:rPr lang="en-US" dirty="0" err="1"/>
              <a:t>sidebarPanel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mainPanel</a:t>
            </a:r>
            <a:r>
              <a:rPr lang="en-US" dirty="0"/>
              <a:t>,</a:t>
            </a:r>
          </a:p>
          <a:p>
            <a:r>
              <a:rPr lang="en-US" dirty="0"/>
              <a:t>  position = c("left", "right"),</a:t>
            </a:r>
          </a:p>
          <a:p>
            <a:r>
              <a:rPr lang="en-US" dirty="0"/>
              <a:t>  fluid = TRUE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sidebarPanel</a:t>
            </a:r>
            <a:r>
              <a:rPr lang="en-US" dirty="0"/>
              <a:t>(..., width = 4)</a:t>
            </a:r>
          </a:p>
          <a:p>
            <a:endParaRPr lang="en-US" dirty="0"/>
          </a:p>
          <a:p>
            <a:r>
              <a:rPr lang="en-US" dirty="0" err="1"/>
              <a:t>mainPanel</a:t>
            </a:r>
            <a:r>
              <a:rPr lang="en-US" dirty="0"/>
              <a:t>(..., width = 8)</a:t>
            </a:r>
          </a:p>
        </p:txBody>
      </p:sp>
    </p:spTree>
    <p:extLst>
      <p:ext uri="{BB962C8B-B14F-4D97-AF65-F5344CB8AC3E}">
        <p14:creationId xmlns:p14="http://schemas.microsoft.com/office/powerpoint/2010/main" val="218063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89914D-4B6A-5E4F-ED7E-BA791F32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render*()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1E350-FF65-2580-7FA8-DD7F5BD89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renderPlot</a:t>
            </a:r>
            <a:r>
              <a:rPr lang="en-US" dirty="0"/>
              <a:t>()</a:t>
            </a:r>
          </a:p>
          <a:p>
            <a:r>
              <a:rPr lang="en-US" dirty="0" err="1"/>
              <a:t>renderDataTable</a:t>
            </a:r>
            <a:r>
              <a:rPr lang="en-US" dirty="0"/>
              <a:t>()</a:t>
            </a:r>
          </a:p>
          <a:p>
            <a:r>
              <a:rPr lang="en-US" dirty="0" err="1"/>
              <a:t>renderImage</a:t>
            </a:r>
            <a:r>
              <a:rPr lang="en-US" dirty="0"/>
              <a:t>()</a:t>
            </a:r>
          </a:p>
          <a:p>
            <a:r>
              <a:rPr lang="en-US" dirty="0" err="1"/>
              <a:t>renderText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072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89914D-4B6A-5E4F-ED7E-BA791F32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Functions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1E350-FF65-2580-7FA8-DD7F5BD89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tableOutput</a:t>
            </a:r>
            <a:endParaRPr lang="en-US" dirty="0"/>
          </a:p>
          <a:p>
            <a:r>
              <a:rPr lang="en-US" dirty="0" err="1"/>
              <a:t>imageOutput</a:t>
            </a:r>
            <a:endParaRPr lang="en-US" dirty="0"/>
          </a:p>
          <a:p>
            <a:r>
              <a:rPr lang="en-US" dirty="0" err="1"/>
              <a:t>textOutput</a:t>
            </a:r>
            <a:endParaRPr lang="en-US" dirty="0"/>
          </a:p>
          <a:p>
            <a:r>
              <a:rPr lang="en-US" dirty="0" err="1"/>
              <a:t>plotOutput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0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A1D0-F070-8D20-6085-EBD7CC9D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55498" cy="1325563"/>
          </a:xfrm>
        </p:spPr>
        <p:txBody>
          <a:bodyPr/>
          <a:lstStyle/>
          <a:p>
            <a:r>
              <a:rPr lang="en-US" dirty="0"/>
              <a:t>First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4D23-0DD3-C637-59D2-6D687A17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("shiny")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library(shiny)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runExample</a:t>
            </a:r>
            <a:r>
              <a:rPr lang="en-US" dirty="0"/>
              <a:t>("01_hello")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8CB80-6F99-6F85-650F-2409213E8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3" t="5324" r="34692" b="16103"/>
          <a:stretch/>
        </p:blipFill>
        <p:spPr>
          <a:xfrm>
            <a:off x="4684542" y="788401"/>
            <a:ext cx="7301132" cy="53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1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524852-F2F7-DA76-2E04-13081AF5F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5324" r="35962" b="17949"/>
          <a:stretch/>
        </p:blipFill>
        <p:spPr>
          <a:xfrm>
            <a:off x="2666999" y="245717"/>
            <a:ext cx="8432409" cy="6366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B88072-F17C-B1B0-A6A2-E8C039818796}"/>
              </a:ext>
            </a:extLst>
          </p:cNvPr>
          <p:cNvSpPr txBox="1"/>
          <p:nvPr/>
        </p:nvSpPr>
        <p:spPr>
          <a:xfrm>
            <a:off x="3541541" y="4113015"/>
            <a:ext cx="1297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mainPanel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7E4021-4A84-19BC-9954-3A9F9B317DB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190414" y="3166946"/>
            <a:ext cx="504249" cy="946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F6BE8B-13F3-D10D-C37C-DE358001A48D}"/>
              </a:ext>
            </a:extLst>
          </p:cNvPr>
          <p:cNvSpPr txBox="1"/>
          <p:nvPr/>
        </p:nvSpPr>
        <p:spPr>
          <a:xfrm>
            <a:off x="565460" y="1085230"/>
            <a:ext cx="1435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sidebarPanel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539EB-94EE-16B1-F280-AD22602C6A80}"/>
              </a:ext>
            </a:extLst>
          </p:cNvPr>
          <p:cNvSpPr txBox="1"/>
          <p:nvPr/>
        </p:nvSpPr>
        <p:spPr>
          <a:xfrm>
            <a:off x="1092592" y="1454562"/>
            <a:ext cx="1297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sliderInput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F96DC5-7E33-A73F-49FF-F699CB39255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390337" y="1639228"/>
            <a:ext cx="3974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2765B5-D608-8931-99BB-DD9EDA294769}"/>
              </a:ext>
            </a:extLst>
          </p:cNvPr>
          <p:cNvSpPr txBox="1"/>
          <p:nvPr/>
        </p:nvSpPr>
        <p:spPr>
          <a:xfrm>
            <a:off x="711647" y="531232"/>
            <a:ext cx="1143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titlePanel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4A0EFE-A8BF-4568-4DCB-B51EAA984633}"/>
              </a:ext>
            </a:extLst>
          </p:cNvPr>
          <p:cNvCxnSpPr>
            <a:cxnSpLocks/>
          </p:cNvCxnSpPr>
          <p:nvPr/>
        </p:nvCxnSpPr>
        <p:spPr>
          <a:xfrm>
            <a:off x="1854990" y="734482"/>
            <a:ext cx="812009" cy="166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06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EB1860-97E1-A66F-8ED7-0266EE053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7" t="9077" r="48692" b="46672"/>
          <a:stretch/>
        </p:blipFill>
        <p:spPr>
          <a:xfrm>
            <a:off x="7315200" y="1660428"/>
            <a:ext cx="4493837" cy="3021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C89C08-D1CF-93B2-9389-29B6D8E28D93}"/>
              </a:ext>
            </a:extLst>
          </p:cNvPr>
          <p:cNvSpPr txBox="1"/>
          <p:nvPr/>
        </p:nvSpPr>
        <p:spPr>
          <a:xfrm>
            <a:off x="112540" y="58846"/>
            <a:ext cx="8483991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library(shiny)</a:t>
            </a:r>
          </a:p>
          <a:p>
            <a:r>
              <a:rPr lang="en-US" dirty="0"/>
              <a:t># Define UI for app that draws a histogram ----</a:t>
            </a:r>
          </a:p>
          <a:p>
            <a:r>
              <a:rPr lang="en-US" dirty="0" err="1"/>
              <a:t>ui</a:t>
            </a:r>
            <a:r>
              <a:rPr lang="en-US" dirty="0"/>
              <a:t> &lt;- </a:t>
            </a:r>
            <a:r>
              <a:rPr lang="en-US" dirty="0" err="1"/>
              <a:t>fluidPage</a:t>
            </a:r>
            <a:r>
              <a:rPr lang="en-US" dirty="0"/>
              <a:t>(</a:t>
            </a:r>
          </a:p>
          <a:p>
            <a:r>
              <a:rPr lang="en-US" dirty="0"/>
              <a:t>  # App title ----</a:t>
            </a:r>
          </a:p>
          <a:p>
            <a:r>
              <a:rPr lang="en-US" dirty="0"/>
              <a:t>  </a:t>
            </a:r>
            <a:r>
              <a:rPr lang="en-US" b="1" dirty="0" err="1"/>
              <a:t>titlePanel</a:t>
            </a:r>
            <a:r>
              <a:rPr lang="en-US" dirty="0"/>
              <a:t>("Hello Shiny!"),</a:t>
            </a:r>
          </a:p>
          <a:p>
            <a:endParaRPr lang="en-US" dirty="0"/>
          </a:p>
          <a:p>
            <a:r>
              <a:rPr lang="en-US" dirty="0"/>
              <a:t>  # Sidebar layout with input and output definitions ----</a:t>
            </a:r>
          </a:p>
          <a:p>
            <a:r>
              <a:rPr lang="en-US" dirty="0"/>
              <a:t>  </a:t>
            </a:r>
            <a:r>
              <a:rPr lang="en-US" b="1" dirty="0" err="1"/>
              <a:t>sidebarLayout</a:t>
            </a:r>
            <a:r>
              <a:rPr lang="en-US" dirty="0"/>
              <a:t>(</a:t>
            </a:r>
          </a:p>
          <a:p>
            <a:endParaRPr lang="en-US" dirty="0"/>
          </a:p>
          <a:p>
            <a:r>
              <a:rPr lang="en-US" dirty="0"/>
              <a:t>    # Sidebar panel for inputs ----</a:t>
            </a:r>
          </a:p>
          <a:p>
            <a:r>
              <a:rPr lang="en-US" dirty="0"/>
              <a:t>    </a:t>
            </a:r>
            <a:r>
              <a:rPr lang="en-US" b="1" dirty="0" err="1"/>
              <a:t>sidebarPanel</a:t>
            </a:r>
            <a:r>
              <a:rPr lang="en-US" dirty="0"/>
              <a:t>(</a:t>
            </a:r>
          </a:p>
          <a:p>
            <a:r>
              <a:rPr lang="en-US" dirty="0"/>
              <a:t>      # Input: Slider for the number of bins ----</a:t>
            </a:r>
          </a:p>
          <a:p>
            <a:r>
              <a:rPr lang="en-US" dirty="0"/>
              <a:t>      </a:t>
            </a:r>
            <a:r>
              <a:rPr lang="en-US" dirty="0" err="1"/>
              <a:t>sliderInput</a:t>
            </a:r>
            <a:r>
              <a:rPr lang="en-US" dirty="0"/>
              <a:t>(</a:t>
            </a:r>
            <a:r>
              <a:rPr lang="en-US" dirty="0" err="1"/>
              <a:t>inputId</a:t>
            </a:r>
            <a:r>
              <a:rPr lang="en-US" dirty="0"/>
              <a:t> = "</a:t>
            </a:r>
            <a:r>
              <a:rPr lang="en-US" b="1" dirty="0">
                <a:solidFill>
                  <a:srgbClr val="00B050"/>
                </a:solidFill>
              </a:rPr>
              <a:t>bins</a:t>
            </a:r>
            <a:r>
              <a:rPr lang="en-US" dirty="0"/>
              <a:t>", label = "Number of bins:", min = 1, max = 50, value = 30)</a:t>
            </a:r>
          </a:p>
          <a:p>
            <a:r>
              <a:rPr lang="en-US" dirty="0"/>
              <a:t>    ),</a:t>
            </a:r>
          </a:p>
          <a:p>
            <a:endParaRPr lang="en-US" dirty="0"/>
          </a:p>
          <a:p>
            <a:r>
              <a:rPr lang="en-US" dirty="0"/>
              <a:t>    # Main panel for displaying outputs ----</a:t>
            </a:r>
          </a:p>
          <a:p>
            <a:r>
              <a:rPr lang="en-US" dirty="0"/>
              <a:t>    </a:t>
            </a:r>
            <a:r>
              <a:rPr lang="en-US" b="1" dirty="0" err="1"/>
              <a:t>mainPanel</a:t>
            </a:r>
            <a:r>
              <a:rPr lang="en-US" dirty="0"/>
              <a:t>(</a:t>
            </a:r>
          </a:p>
          <a:p>
            <a:endParaRPr lang="en-US" dirty="0"/>
          </a:p>
          <a:p>
            <a:r>
              <a:rPr lang="en-US" dirty="0"/>
              <a:t>      # Output: Histogram ----</a:t>
            </a:r>
          </a:p>
          <a:p>
            <a:r>
              <a:rPr lang="en-US" dirty="0"/>
              <a:t>      </a:t>
            </a:r>
            <a:r>
              <a:rPr lang="en-US" b="1" dirty="0" err="1"/>
              <a:t>plotOutput</a:t>
            </a:r>
            <a:r>
              <a:rPr lang="en-US" dirty="0"/>
              <a:t>(</a:t>
            </a:r>
            <a:r>
              <a:rPr lang="en-US" dirty="0" err="1"/>
              <a:t>outputId</a:t>
            </a:r>
            <a:r>
              <a:rPr lang="en-US" dirty="0"/>
              <a:t> = "</a:t>
            </a:r>
            <a:r>
              <a:rPr lang="en-US" b="1" dirty="0" err="1">
                <a:solidFill>
                  <a:srgbClr val="00B0F0"/>
                </a:solidFill>
              </a:rPr>
              <a:t>distPlot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    )</a:t>
            </a:r>
          </a:p>
          <a:p>
            <a:r>
              <a:rPr lang="en-US" dirty="0"/>
              <a:t>  )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636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1737</Words>
  <Application>Microsoft Office PowerPoint</Application>
  <PresentationFormat>Widescreen</PresentationFormat>
  <Paragraphs>261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Helvetica Neue</vt:lpstr>
      <vt:lpstr>Arial</vt:lpstr>
      <vt:lpstr>Calibri</vt:lpstr>
      <vt:lpstr>Calibri Light</vt:lpstr>
      <vt:lpstr>Courier New</vt:lpstr>
      <vt:lpstr>Helvetica</vt:lpstr>
      <vt:lpstr>Office Theme</vt:lpstr>
      <vt:lpstr>INFO 250 Information Visualization</vt:lpstr>
      <vt:lpstr>What is R Shiny?</vt:lpstr>
      <vt:lpstr>Two Ways</vt:lpstr>
      <vt:lpstr>PowerPoint Presentation</vt:lpstr>
      <vt:lpstr>render*() Functions</vt:lpstr>
      <vt:lpstr>Output Functions</vt:lpstr>
      <vt:lpstr>First Example</vt:lpstr>
      <vt:lpstr>PowerPoint Presentation</vt:lpstr>
      <vt:lpstr>PowerPoint Presentation</vt:lpstr>
      <vt:lpstr>PowerPoint Presentation</vt:lpstr>
      <vt:lpstr>runExample("02_text")</vt:lpstr>
      <vt:lpstr>PowerPoint Presentation</vt:lpstr>
      <vt:lpstr>PowerPoint Presentation</vt:lpstr>
      <vt:lpstr>PowerPoint Presentation</vt:lpstr>
      <vt:lpstr>Populations x GDP</vt:lpstr>
      <vt:lpstr>PowerPoint Presentation</vt:lpstr>
      <vt:lpstr>PowerPoint Presentation</vt:lpstr>
      <vt:lpstr>PowerPoint Presentation</vt:lpstr>
      <vt:lpstr>Publishing your app</vt:lpstr>
      <vt:lpstr>PowerPoint Presentation</vt:lpstr>
      <vt:lpstr>PowerPoint Presentation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Chen,Chaomei</dc:creator>
  <cp:lastModifiedBy>Chen,Chaomei</cp:lastModifiedBy>
  <cp:revision>11</cp:revision>
  <dcterms:created xsi:type="dcterms:W3CDTF">2023-02-20T02:05:54Z</dcterms:created>
  <dcterms:modified xsi:type="dcterms:W3CDTF">2023-03-01T03:27:55Z</dcterms:modified>
</cp:coreProperties>
</file>