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64" r:id="rId2"/>
    <p:sldId id="433" r:id="rId3"/>
    <p:sldId id="641" r:id="rId4"/>
    <p:sldId id="686" r:id="rId5"/>
    <p:sldId id="443" r:id="rId6"/>
    <p:sldId id="694" r:id="rId7"/>
    <p:sldId id="398" r:id="rId8"/>
    <p:sldId id="526" r:id="rId9"/>
    <p:sldId id="534" r:id="rId10"/>
    <p:sldId id="533" r:id="rId11"/>
    <p:sldId id="528" r:id="rId12"/>
    <p:sldId id="688" r:id="rId13"/>
    <p:sldId id="689" r:id="rId14"/>
    <p:sldId id="696" r:id="rId15"/>
    <p:sldId id="474" r:id="rId16"/>
    <p:sldId id="476" r:id="rId17"/>
    <p:sldId id="695" r:id="rId18"/>
    <p:sldId id="294" r:id="rId19"/>
    <p:sldId id="690" r:id="rId20"/>
    <p:sldId id="691" r:id="rId21"/>
    <p:sldId id="692" r:id="rId22"/>
    <p:sldId id="684" r:id="rId23"/>
    <p:sldId id="640" r:id="rId24"/>
  </p:sldIdLst>
  <p:sldSz cx="9144000" cy="6858000" type="screen4x3"/>
  <p:notesSz cx="6989763" cy="92757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gosto1@outlook.com" initials="d" lastIdx="1" clrIdx="0">
    <p:extLst>
      <p:ext uri="{19B8F6BF-5375-455C-9EA6-DF929625EA0E}">
        <p15:presenceInfo xmlns:p15="http://schemas.microsoft.com/office/powerpoint/2012/main" userId="933fb1343b311a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7453" autoAdjust="0"/>
  </p:normalViewPr>
  <p:slideViewPr>
    <p:cSldViewPr>
      <p:cViewPr varScale="1">
        <p:scale>
          <a:sx n="127" d="100"/>
          <a:sy n="127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692" cy="464412"/>
          </a:xfrm>
          <a:prstGeom prst="rect">
            <a:avLst/>
          </a:prstGeom>
        </p:spPr>
        <p:txBody>
          <a:bodyPr vert="horz" wrap="square" lIns="92051" tIns="46025" rIns="92051" bIns="460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529" y="0"/>
            <a:ext cx="3028692" cy="464412"/>
          </a:xfrm>
          <a:prstGeom prst="rect">
            <a:avLst/>
          </a:prstGeom>
        </p:spPr>
        <p:txBody>
          <a:bodyPr vert="horz" wrap="square" lIns="92051" tIns="46025" rIns="92051" bIns="460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A3586D-6C68-A243-B4D0-39FE6276CD42}" type="datetime1">
              <a:rPr lang="en-US"/>
              <a:pPr>
                <a:defRPr/>
              </a:pPr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9794"/>
            <a:ext cx="3028692" cy="464412"/>
          </a:xfrm>
          <a:prstGeom prst="rect">
            <a:avLst/>
          </a:prstGeom>
        </p:spPr>
        <p:txBody>
          <a:bodyPr vert="horz" wrap="square" lIns="92051" tIns="46025" rIns="92051" bIns="460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529" y="8809794"/>
            <a:ext cx="3028692" cy="464412"/>
          </a:xfrm>
          <a:prstGeom prst="rect">
            <a:avLst/>
          </a:prstGeom>
        </p:spPr>
        <p:txBody>
          <a:bodyPr vert="horz" wrap="square" lIns="92051" tIns="46025" rIns="92051" bIns="460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2CC837-01F4-A84E-9D6A-FA9A541D1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9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0235" cy="464412"/>
          </a:xfrm>
          <a:prstGeom prst="rect">
            <a:avLst/>
          </a:prstGeom>
        </p:spPr>
        <p:txBody>
          <a:bodyPr vert="horz" wrap="square" lIns="93431" tIns="46716" rIns="93431" bIns="46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985" y="0"/>
            <a:ext cx="3030235" cy="464412"/>
          </a:xfrm>
          <a:prstGeom prst="rect">
            <a:avLst/>
          </a:prstGeom>
        </p:spPr>
        <p:txBody>
          <a:bodyPr vert="horz" wrap="square" lIns="93431" tIns="46716" rIns="93431" bIns="46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479877E0-FF39-1047-9DE5-7D647F75C56E}" type="datetime1">
              <a:rPr lang="en-US"/>
              <a:pPr>
                <a:defRPr/>
              </a:pPr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431" tIns="46716" rIns="93431" bIns="4671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286" y="4407235"/>
            <a:ext cx="5591193" cy="4173470"/>
          </a:xfrm>
          <a:prstGeom prst="rect">
            <a:avLst/>
          </a:prstGeom>
        </p:spPr>
        <p:txBody>
          <a:bodyPr vert="horz" wrap="square" lIns="93431" tIns="46716" rIns="93431" bIns="467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9794"/>
            <a:ext cx="3030235" cy="464412"/>
          </a:xfrm>
          <a:prstGeom prst="rect">
            <a:avLst/>
          </a:prstGeom>
        </p:spPr>
        <p:txBody>
          <a:bodyPr vert="horz" wrap="square" lIns="93431" tIns="46716" rIns="93431" bIns="46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985" y="8809794"/>
            <a:ext cx="3030235" cy="464412"/>
          </a:xfrm>
          <a:prstGeom prst="rect">
            <a:avLst/>
          </a:prstGeom>
        </p:spPr>
        <p:txBody>
          <a:bodyPr vert="horz" wrap="square" lIns="93431" tIns="46716" rIns="93431" bIns="46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ECC2A92-3942-8649-93EF-6E78C557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272" indent="-2793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341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278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1215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8151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088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2025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962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1DD17A-F097-DB43-9C0F-FE47EEC0A495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5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272" indent="-2793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341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278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1215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8151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088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2025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962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D5FA6B-FB4A-D649-89B6-D9C0EAB04CB5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4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272" indent="-2793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341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278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1215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8151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088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2025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962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2C9F7B-49FD-0F4B-9769-4F1B541F1749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96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272" indent="-2793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341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278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1215" indent="-22346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8151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5088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2025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962" indent="-2234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520394-79EF-BB40-857B-64596E1174E1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4D0E5-FC8D-BA45-AF47-5FD578833F2F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C2D59-8AD1-FC44-9A9E-40D3BDC2C4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C5D4D4-D49B-A942-8215-21C07BEB92DC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87D48-8DF7-A643-84D9-4D5BECEB0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A8ACF-B022-CB41-BF68-8071D8D202A4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B9476-235E-B94C-8C74-662D96597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81487-7E48-CE43-A122-0DD33115D18A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1C643-A229-D746-B7EB-608635BB82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B7E30-160E-784A-ABC3-D54A4B497506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F4D8E-F6ED-B749-8201-D5DFE7C376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7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94B8D-9882-B640-924D-4E945E208052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0D330-D403-484F-98D6-6E4AD41DD3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879570-5C6A-634B-B661-8C93353414CE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E3908-E5B1-D548-9DB9-38730CDADF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BF325-A7A9-194F-81F4-070CFBB5D12A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A4625-53F7-EE4F-AD9D-F53103CF04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755F6-A4C0-4548-97A9-B1476EB5E3C1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61C04-915C-B24D-9F91-032D0A8B49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11EE42-4C77-7146-856A-9C683A16792A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3C13-66BE-B44E-8AD7-03649648EE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150F3-FB94-804C-A8FC-66EB0242B582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3AE1B-691A-EB4F-B35D-A9EBC0768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1C160F-9331-1B43-89EF-2C02C24D0DA2}" type="datetime1">
              <a:rPr lang="en-US" smtClean="0"/>
              <a:pPr>
                <a:defRPr/>
              </a:pPr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9580EA-5594-0F47-8426-0B0C2B5E5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tatista.com/statistics/272014/global-social-networks-ranked-by-number-of-us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a.gov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the-50-most-visited-websites-in-the-worl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ilarweb.com/top-websit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pr.org/2021/11/21/1056988346/web3-internet-jargon-or-future-vis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edium.com/fabric-ventures/what-is-web-3-0-why-it-matters-934eb07f3d2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co.com/news/2021/11/18/covid-retail-e-commerce-environment-5227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ngtail.com/abou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?p=3399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14400" y="1066800"/>
            <a:ext cx="7239000" cy="3581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4" name="Title 1"/>
          <p:cNvSpPr txBox="1">
            <a:spLocks/>
          </p:cNvSpPr>
          <p:nvPr/>
        </p:nvSpPr>
        <p:spPr bwMode="auto">
          <a:xfrm>
            <a:off x="1447800" y="1981200"/>
            <a:ext cx="61722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INFO 215: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Week 4b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Calibri" charset="0"/>
            </a:endParaRPr>
          </a:p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alibri" charset="0"/>
              </a:rPr>
              <a:t>The Evolution of the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8DCAB3-013E-4908-9874-229CC462FBED}"/>
              </a:ext>
            </a:extLst>
          </p:cNvPr>
          <p:cNvSpPr txBox="1"/>
          <p:nvPr/>
        </p:nvSpPr>
        <p:spPr>
          <a:xfrm>
            <a:off x="0" y="5562600"/>
            <a:ext cx="1371600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https://www.statista.com/statistics/272014/global-social-networks-ranked-by-number-of-users/</a:t>
            </a:r>
            <a:r>
              <a:rPr lang="en-US" sz="1050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F910A-DA3B-4D03-8531-C781F8883632}"/>
              </a:ext>
            </a:extLst>
          </p:cNvPr>
          <p:cNvSpPr txBox="1"/>
          <p:nvPr/>
        </p:nvSpPr>
        <p:spPr>
          <a:xfrm>
            <a:off x="685800" y="3810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Most popular social networks worldwide as of October 2021, ranked by number of active users (in millions)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04C01-B7AC-4B04-B686-35C5BCB33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0" t="30598" r="46194" b="27498"/>
          <a:stretch/>
        </p:blipFill>
        <p:spPr>
          <a:xfrm>
            <a:off x="1295400" y="1150441"/>
            <a:ext cx="7490992" cy="5631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6906B-E317-4FA6-9E5E-D3201D8DDA20}"/>
              </a:ext>
            </a:extLst>
          </p:cNvPr>
          <p:cNvSpPr txBox="1"/>
          <p:nvPr/>
        </p:nvSpPr>
        <p:spPr>
          <a:xfrm>
            <a:off x="5715000" y="4489609"/>
            <a:ext cx="2971800" cy="22159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WeChat = Chinese super-app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/>
              <a:t>Douyin</a:t>
            </a:r>
            <a:r>
              <a:rPr lang="en-US" sz="1400" dirty="0"/>
              <a:t> = Chinese version of </a:t>
            </a:r>
            <a:r>
              <a:rPr lang="en-US" sz="1400" dirty="0" err="1"/>
              <a:t>TikTok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QQ = Chinese instant messaging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/>
              <a:t>Sina</a:t>
            </a:r>
            <a:r>
              <a:rPr lang="en-US" sz="1400" dirty="0"/>
              <a:t> Weibo = Chinese, similar to Twitter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Telegram = UAE &amp; UK-based instant messaging &amp; video calling</a:t>
            </a:r>
          </a:p>
        </p:txBody>
      </p:sp>
    </p:spTree>
    <p:extLst>
      <p:ext uri="{BB962C8B-B14F-4D97-AF65-F5344CB8AC3E}">
        <p14:creationId xmlns:p14="http://schemas.microsoft.com/office/powerpoint/2010/main" val="124633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A4F-968A-4621-AAF7-97AB645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71" y="304800"/>
            <a:ext cx="671425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What can the evolution of social media teach us about the impact of technology on society?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00D7-5D71-4D88-9258-7EB6D1DD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8637"/>
            <a:ext cx="784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lines between other types of digital media and SNS have blurred – YouTube? </a:t>
            </a:r>
            <a:r>
              <a:rPr lang="en-US" sz="2000" i="1" dirty="0"/>
              <a:t>New York Times? </a:t>
            </a:r>
            <a:r>
              <a:rPr lang="en-US" sz="2000" dirty="0"/>
              <a:t>Minecraft? Zoom? City of Philadelphia website?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7A4A6-6E70-4F95-B484-71FC19923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7" t="36551" r="17197" b="7963"/>
          <a:stretch/>
        </p:blipFill>
        <p:spPr>
          <a:xfrm>
            <a:off x="2133600" y="3505200"/>
            <a:ext cx="6836066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24D24-00EF-4A80-BF48-EDBD00937AFC}"/>
              </a:ext>
            </a:extLst>
          </p:cNvPr>
          <p:cNvSpPr txBox="1"/>
          <p:nvPr/>
        </p:nvSpPr>
        <p:spPr>
          <a:xfrm>
            <a:off x="131619" y="5547013"/>
            <a:ext cx="24868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bottom of this page: </a:t>
            </a:r>
            <a:r>
              <a:rPr lang="en-US" sz="900" dirty="0">
                <a:hlinkClick r:id="rId3"/>
              </a:rPr>
              <a:t>https://www.phila.gov/</a:t>
            </a:r>
            <a:r>
              <a:rPr lang="en-US" sz="900" dirty="0"/>
              <a:t>,</a:t>
            </a:r>
          </a:p>
          <a:p>
            <a:r>
              <a:rPr lang="en-US" sz="900" dirty="0"/>
              <a:t>as of 01/04/22.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6BEA65-749C-4169-B15F-DAC236CD3496}"/>
              </a:ext>
            </a:extLst>
          </p:cNvPr>
          <p:cNvCxnSpPr/>
          <p:nvPr/>
        </p:nvCxnSpPr>
        <p:spPr>
          <a:xfrm flipV="1">
            <a:off x="990600" y="4833509"/>
            <a:ext cx="1018309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4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D281-3CB9-45B5-A6FB-20CAF4AA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Most Popular Websites of 2021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(in our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635-9442-4FD6-A322-03F360CD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408237"/>
            <a:ext cx="60960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Which five websites have you visited the most within the past week? Think for a minute, and then write them down.</a:t>
            </a:r>
          </a:p>
        </p:txBody>
      </p:sp>
    </p:spTree>
    <p:extLst>
      <p:ext uri="{BB962C8B-B14F-4D97-AF65-F5344CB8AC3E}">
        <p14:creationId xmlns:p14="http://schemas.microsoft.com/office/powerpoint/2010/main" val="26538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2">
            <a:extLst>
              <a:ext uri="{FF2B5EF4-FFF2-40B4-BE49-F238E27FC236}">
                <a16:creationId xmlns:a16="http://schemas.microsoft.com/office/drawing/2014/main" id="{B178841B-455A-461E-B70D-75B2470D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877" y="-29309"/>
            <a:ext cx="11500903" cy="57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B79A0A-8C26-16F8-6448-311785E1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553200" cy="655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6F514-5FFE-9C09-0ECE-73A7A49877F3}"/>
              </a:ext>
            </a:extLst>
          </p:cNvPr>
          <p:cNvSpPr txBox="1"/>
          <p:nvPr/>
        </p:nvSpPr>
        <p:spPr>
          <a:xfrm>
            <a:off x="762000" y="6522163"/>
            <a:ext cx="776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3"/>
              </a:rPr>
              <a:t>https://www.visualcapitalist.com/the-50-most-visited-websites-in-the-world/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85559-FC64-4E05-9259-098B76E26EB2}"/>
              </a:ext>
            </a:extLst>
          </p:cNvPr>
          <p:cNvSpPr txBox="1"/>
          <p:nvPr/>
        </p:nvSpPr>
        <p:spPr>
          <a:xfrm>
            <a:off x="7820126" y="259860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01/2021</a:t>
            </a:r>
          </a:p>
        </p:txBody>
      </p:sp>
    </p:spTree>
    <p:extLst>
      <p:ext uri="{BB962C8B-B14F-4D97-AF65-F5344CB8AC3E}">
        <p14:creationId xmlns:p14="http://schemas.microsoft.com/office/powerpoint/2010/main" val="24231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2">
            <a:extLst>
              <a:ext uri="{FF2B5EF4-FFF2-40B4-BE49-F238E27FC236}">
                <a16:creationId xmlns:a16="http://schemas.microsoft.com/office/drawing/2014/main" id="{B178841B-455A-461E-B70D-75B2470D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7877" y="-29309"/>
            <a:ext cx="11500903" cy="57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F777F-73B3-7C59-C649-43F7722BC7B7}"/>
              </a:ext>
            </a:extLst>
          </p:cNvPr>
          <p:cNvSpPr txBox="1"/>
          <p:nvPr/>
        </p:nvSpPr>
        <p:spPr>
          <a:xfrm>
            <a:off x="1905000" y="2514600"/>
            <a:ext cx="586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https://www.similarweb.com/top-websites/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52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Helvetica" charset="0"/>
                <a:ea typeface="ＭＳ Ｐゴシック" charset="0"/>
              </a:rPr>
              <a:t>Summary so far…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762000" y="2179637"/>
            <a:ext cx="6553200" cy="45259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>
                <a:latin typeface="Helvetica" charset="0"/>
                <a:ea typeface="ＭＳ Ｐゴシック" charset="0"/>
              </a:rPr>
              <a:t>Web 1.0 was conceived as scientific network, but was adopted as a social tool. It was a static repository and a library of information. 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000" dirty="0">
                <a:latin typeface="Helvetica" charset="0"/>
                <a:ea typeface="ＭＳ Ｐゴシック" charset="0"/>
              </a:rPr>
              <a:t>Web 2.0 was conceived a business platform, but was adopted as a social tool, with emergent functionality. It emphasized interconnectivity and making connections between users, especially via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134452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latin typeface="Calibri" charset="0"/>
                <a:ea typeface="ＭＳ Ｐゴシック" charset="0"/>
                <a:cs typeface="ＭＳ Ｐゴシック" charset="0"/>
              </a:rPr>
              <a:t>Web 1.0	     versus       Web 2.0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838200" y="187483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Broadcasting		versus 		Sharing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Monologue	 	versus 		Dialogue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Static			versus		Dynamic	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Passive 		versus 		Active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Individual 		versus 		Community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Owner content 	versus 		User content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Owner categories 	versus 		User categories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Consumption		versus		Re-use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Silo			versus		Mashup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Hub and spoke	versus		Network</a:t>
            </a:r>
          </a:p>
        </p:txBody>
      </p:sp>
    </p:spTree>
    <p:extLst>
      <p:ext uri="{BB962C8B-B14F-4D97-AF65-F5344CB8AC3E}">
        <p14:creationId xmlns:p14="http://schemas.microsoft.com/office/powerpoint/2010/main" val="81764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4C08-72DC-4E1B-9987-496EBB1B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Now that we’re in Web 3.0, how is it playing out?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066441D9-2592-40B5-9FF0-1E8EA16F2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906" t="18520" r="30112"/>
          <a:stretch/>
        </p:blipFill>
        <p:spPr>
          <a:xfrm>
            <a:off x="2152650" y="1636866"/>
            <a:ext cx="4838700" cy="4108297"/>
          </a:xfr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731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ACCE-E91B-4697-81E4-E9EDA26E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52400"/>
            <a:ext cx="7848601" cy="1143000"/>
          </a:xfrm>
        </p:spPr>
        <p:txBody>
          <a:bodyPr>
            <a:noAutofit/>
          </a:bodyPr>
          <a:lstStyle/>
          <a:p>
            <a:r>
              <a:rPr lang="en-US" dirty="0"/>
              <a:t>Web 1.0 and 2.0 and 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AA0A2-167D-4E06-B21A-67D18CC537A9}"/>
              </a:ext>
            </a:extLst>
          </p:cNvPr>
          <p:cNvSpPr txBox="1"/>
          <p:nvPr/>
        </p:nvSpPr>
        <p:spPr>
          <a:xfrm>
            <a:off x="447675" y="6229290"/>
            <a:ext cx="2981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Source: https://medium.com/fabric-ventures/what-is-web-3-0-why-it-matters-934eb07f3d2b</a:t>
            </a:r>
            <a:r>
              <a:rPr lang="en-US" sz="1000" dirty="0"/>
              <a:t> 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EA16A93-C786-4626-9615-5F5E025D7CE7}"/>
              </a:ext>
            </a:extLst>
          </p:cNvPr>
          <p:cNvCxnSpPr/>
          <p:nvPr/>
        </p:nvCxnSpPr>
        <p:spPr>
          <a:xfrm flipV="1">
            <a:off x="676275" y="5029200"/>
            <a:ext cx="1394458" cy="60007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A5FC9E0-6AA1-4242-88E3-EAE58504A5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7" y="1143000"/>
            <a:ext cx="8832843" cy="50292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2ECA7-601A-41E2-96C1-C6F380345503}"/>
              </a:ext>
            </a:extLst>
          </p:cNvPr>
          <p:cNvSpPr txBox="1"/>
          <p:nvPr/>
        </p:nvSpPr>
        <p:spPr>
          <a:xfrm>
            <a:off x="6629400" y="4658380"/>
            <a:ext cx="139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Bitcoin trade began in 2009.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C61146-BDA3-4899-A58C-CA1A5378FBDA}"/>
              </a:ext>
            </a:extLst>
          </p:cNvPr>
          <p:cNvCxnSpPr>
            <a:cxnSpLocks/>
          </p:cNvCxnSpPr>
          <p:nvPr/>
        </p:nvCxnSpPr>
        <p:spPr>
          <a:xfrm flipH="1" flipV="1">
            <a:off x="6553200" y="4343400"/>
            <a:ext cx="457200" cy="3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1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1BE1-4398-441C-88AF-623F4464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Blockchain &amp; 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9FD-9847-460E-A204-026302AC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Gives users back control over their data. </a:t>
            </a:r>
          </a:p>
          <a:p>
            <a:pPr marL="0" indent="0">
              <a:buNone/>
            </a:pPr>
            <a:r>
              <a:rPr lang="en-US" sz="2000" dirty="0"/>
              <a:t>One major trend is blockchain.</a:t>
            </a:r>
          </a:p>
          <a:p>
            <a:pPr marL="0" indent="0">
              <a:buNone/>
            </a:pPr>
            <a:r>
              <a:rPr lang="en-US" sz="2000" dirty="0"/>
              <a:t>Began with bitcoin in 2008 – introduced the concepts of distributed ledgers and decentralization</a:t>
            </a:r>
          </a:p>
          <a:p>
            <a:pPr marL="0" indent="0">
              <a:buNone/>
            </a:pPr>
            <a:r>
              <a:rPr lang="en-US" sz="2000" dirty="0"/>
              <a:t>As of yet, blockchain is not taking over centralized business structures. Why?</a:t>
            </a:r>
          </a:p>
        </p:txBody>
      </p:sp>
    </p:spTree>
    <p:extLst>
      <p:ext uri="{BB962C8B-B14F-4D97-AF65-F5344CB8AC3E}">
        <p14:creationId xmlns:p14="http://schemas.microsoft.com/office/powerpoint/2010/main" val="35726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Web = platform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838200" y="1570037"/>
            <a:ext cx="67818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Helvetica" charset="0"/>
                <a:ea typeface="ＭＳ Ｐゴシック" charset="0"/>
              </a:rPr>
              <a:t>Web 1.0: Web pages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few (creators) &gt; many (consumers)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little interaction</a:t>
            </a:r>
          </a:p>
          <a:p>
            <a:r>
              <a:rPr lang="en-US" sz="2000" dirty="0">
                <a:latin typeface="Helvetica" charset="0"/>
                <a:ea typeface="ＭＳ Ｐゴシック" charset="0"/>
              </a:rPr>
              <a:t>Web 2.0: Web apps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many (creators/consumers) &gt; many (creators/consumers)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complex interactions</a:t>
            </a:r>
          </a:p>
          <a:p>
            <a:r>
              <a:rPr lang="en-US" sz="2000" dirty="0">
                <a:latin typeface="Helvetica" charset="0"/>
                <a:ea typeface="ＭＳ Ｐゴシック" charset="0"/>
              </a:rPr>
              <a:t>Web 3.0: Web devices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ubiquitous/embedded/Internet of Things (</a:t>
            </a:r>
            <a:r>
              <a:rPr lang="en-US" sz="1900" dirty="0" err="1">
                <a:latin typeface="Helvetica" charset="0"/>
                <a:ea typeface="ＭＳ Ｐゴシック" charset="0"/>
              </a:rPr>
              <a:t>IoT</a:t>
            </a:r>
            <a:r>
              <a:rPr lang="en-US" sz="19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personalization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semantic web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blockchain</a:t>
            </a:r>
          </a:p>
          <a:p>
            <a:pPr lvl="1"/>
            <a:r>
              <a:rPr lang="en-US" sz="1900" dirty="0">
                <a:latin typeface="Helvetica" charset="0"/>
                <a:ea typeface="ＭＳ Ｐゴシック" charset="0"/>
              </a:rPr>
              <a:t>???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1BE1-4398-441C-88AF-623F4464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Blockchain &amp; 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9FD-9847-460E-A204-026302AC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Gives users back control over their data. </a:t>
            </a:r>
          </a:p>
          <a:p>
            <a:pPr marL="0" indent="0">
              <a:buNone/>
            </a:pPr>
            <a:r>
              <a:rPr lang="en-US" sz="2000" dirty="0"/>
              <a:t>One major trend is blockchain.</a:t>
            </a:r>
          </a:p>
          <a:p>
            <a:pPr marL="0" indent="0">
              <a:buNone/>
            </a:pPr>
            <a:r>
              <a:rPr lang="en-US" sz="2000" dirty="0"/>
              <a:t>Began with bitcoin in 2008 – introduced the concepts of distributed ledgers and decentralization</a:t>
            </a:r>
          </a:p>
          <a:p>
            <a:pPr marL="0" indent="0">
              <a:buNone/>
            </a:pPr>
            <a:r>
              <a:rPr lang="en-US" sz="2000" dirty="0"/>
              <a:t>As yet, blockchain is not taking over centralized business structures.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Loss of control of behalf of big corporate and government players – Why would Amazon want to lose control over purchase transactions?</a:t>
            </a:r>
          </a:p>
        </p:txBody>
      </p:sp>
    </p:spTree>
    <p:extLst>
      <p:ext uri="{BB962C8B-B14F-4D97-AF65-F5344CB8AC3E}">
        <p14:creationId xmlns:p14="http://schemas.microsoft.com/office/powerpoint/2010/main" val="175495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1BE1-4398-441C-88AF-623F4464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Blockchain &amp; 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99FD-9847-460E-A204-026302AC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31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Gives users back control over their data. </a:t>
            </a:r>
          </a:p>
          <a:p>
            <a:pPr marL="0" indent="0">
              <a:buNone/>
            </a:pPr>
            <a:r>
              <a:rPr lang="en-US" sz="2000" dirty="0"/>
              <a:t>One major trend is blockchain.</a:t>
            </a:r>
          </a:p>
          <a:p>
            <a:pPr marL="0" indent="0">
              <a:buNone/>
            </a:pPr>
            <a:r>
              <a:rPr lang="en-US" sz="2000" dirty="0"/>
              <a:t>Began with bitcoin in 2008 – introduced the concepts of distributed ledgers and decentralization</a:t>
            </a:r>
          </a:p>
          <a:p>
            <a:pPr marL="0" indent="0">
              <a:buNone/>
            </a:pPr>
            <a:r>
              <a:rPr lang="en-US" sz="2000" dirty="0"/>
              <a:t>As yet, blockchain is not taking over centralized business structures.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Loss of control of behalf of big corporate and government players – Why would Amazon want to lose control over purchase transactions?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As of yet, negative stigma attached to the blockchain. People don’t trust it…yet. Bitcoin volatility, for example, has scared people away.</a:t>
            </a:r>
          </a:p>
        </p:txBody>
      </p:sp>
    </p:spTree>
    <p:extLst>
      <p:ext uri="{BB962C8B-B14F-4D97-AF65-F5344CB8AC3E}">
        <p14:creationId xmlns:p14="http://schemas.microsoft.com/office/powerpoint/2010/main" val="280289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8AB-1618-47F6-A202-793B55CB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dirty="0"/>
              <a:t>Web 3.0 means peer-to-peer networks                                                                                       </a:t>
            </a:r>
            <a:r>
              <a:rPr lang="en-US" sz="3300" dirty="0"/>
              <a:t>(</a:t>
            </a:r>
            <a:r>
              <a:rPr lang="en-US" sz="3300" dirty="0" err="1"/>
              <a:t>Mersch</a:t>
            </a:r>
            <a:r>
              <a:rPr lang="en-US" sz="3300" dirty="0"/>
              <a:t> &amp; </a:t>
            </a:r>
            <a:r>
              <a:rPr lang="en-US" sz="3300" dirty="0" err="1"/>
              <a:t>Muirhead</a:t>
            </a:r>
            <a:r>
              <a:rPr lang="en-US" sz="3300" dirty="0"/>
              <a:t>,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1B6C-798B-4C9B-BDE4-5642E1DE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77" y="2255837"/>
            <a:ext cx="7846423" cy="4525963"/>
          </a:xfrm>
        </p:spPr>
        <p:txBody>
          <a:bodyPr>
            <a:normAutofit/>
          </a:bodyPr>
          <a:lstStyle/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srgbClr val="292929"/>
                </a:solidFill>
                <a:latin typeface="charter"/>
              </a:rPr>
              <a:t>Web 3.0 is a leap forward to </a:t>
            </a:r>
            <a:r>
              <a:rPr lang="en-US" sz="2100" b="1" dirty="0">
                <a:solidFill>
                  <a:srgbClr val="292929"/>
                </a:solidFill>
                <a:latin typeface="Charter"/>
              </a:rPr>
              <a:t>open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, </a:t>
            </a:r>
            <a:r>
              <a:rPr lang="en-US" sz="2100" b="1" dirty="0">
                <a:solidFill>
                  <a:srgbClr val="292929"/>
                </a:solidFill>
                <a:latin typeface="Charter"/>
              </a:rPr>
              <a:t>trustless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, and </a:t>
            </a:r>
            <a:r>
              <a:rPr lang="en-US" sz="2100" b="1" dirty="0" err="1">
                <a:solidFill>
                  <a:srgbClr val="292929"/>
                </a:solidFill>
                <a:latin typeface="Charter"/>
              </a:rPr>
              <a:t>permissionless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 networks.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rgbClr val="292929"/>
                </a:solidFill>
                <a:latin typeface="Charter"/>
              </a:rPr>
              <a:t>Open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 = networks are built from open source software built by an open and accessible community of developers and executed in public view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100" b="1" dirty="0">
                <a:solidFill>
                  <a:srgbClr val="292929"/>
                </a:solidFill>
                <a:latin typeface="Charter"/>
              </a:rPr>
              <a:t>Trustless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 = networks enable participants to interact publicly or privately without a trusted third party 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100" b="1" dirty="0" err="1">
                <a:solidFill>
                  <a:srgbClr val="292929"/>
                </a:solidFill>
                <a:latin typeface="Charter"/>
              </a:rPr>
              <a:t>Permissionless</a:t>
            </a:r>
            <a:r>
              <a:rPr lang="en-US" sz="2100" dirty="0">
                <a:solidFill>
                  <a:srgbClr val="292929"/>
                </a:solidFill>
                <a:latin typeface="charter"/>
              </a:rPr>
              <a:t> = anyone (users and suppliers) can participate without authorization from a governing body</a:t>
            </a:r>
          </a:p>
          <a:p>
            <a:pPr marL="0" indent="0" algn="l">
              <a:spcBef>
                <a:spcPts val="1200"/>
              </a:spcBef>
              <a:spcAft>
                <a:spcPts val="600"/>
              </a:spcAft>
              <a:buNone/>
            </a:pPr>
            <a:endParaRPr lang="en-US" sz="2100" dirty="0">
              <a:solidFill>
                <a:srgbClr val="292929"/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52666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80C3D-3936-FB1C-A4B4-06723BEF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Commercial Operations Differences between Web 1.0 and Web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037"/>
            <a:ext cx="716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 1.0</a:t>
            </a:r>
          </a:p>
          <a:p>
            <a:pPr lvl="1"/>
            <a:r>
              <a:rPr lang="en-US" sz="2000" dirty="0"/>
              <a:t>Corporations provided platforms and content to attract users.</a:t>
            </a:r>
          </a:p>
          <a:p>
            <a:pPr marL="0" indent="0">
              <a:buNone/>
            </a:pPr>
            <a:r>
              <a:rPr lang="en-US" sz="2400" dirty="0"/>
              <a:t>Web 2.0</a:t>
            </a:r>
          </a:p>
          <a:p>
            <a:pPr lvl="1"/>
            <a:r>
              <a:rPr lang="en-US" sz="2000" dirty="0"/>
              <a:t>Corporations provide platforms to attract users.</a:t>
            </a:r>
          </a:p>
          <a:p>
            <a:pPr lvl="1"/>
            <a:r>
              <a:rPr lang="en-US" sz="2000" dirty="0"/>
              <a:t>Users provide content to attract users.</a:t>
            </a:r>
          </a:p>
        </p:txBody>
      </p:sp>
    </p:spTree>
    <p:extLst>
      <p:ext uri="{BB962C8B-B14F-4D97-AF65-F5344CB8AC3E}">
        <p14:creationId xmlns:p14="http://schemas.microsoft.com/office/powerpoint/2010/main" val="362990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B4D55-6020-4A65-9AF8-D960A257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Web 2.0 = Money, Money, Money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F4F77-4F7F-4C43-AA5C-8D9AB7816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0" t="25853" r="25112" b="6066"/>
          <a:stretch/>
        </p:blipFill>
        <p:spPr>
          <a:xfrm>
            <a:off x="1067516" y="970872"/>
            <a:ext cx="7008969" cy="5277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BC345-B3C1-476F-B2A0-83CB34C1922B}"/>
              </a:ext>
            </a:extLst>
          </p:cNvPr>
          <p:cNvSpPr txBox="1"/>
          <p:nvPr/>
        </p:nvSpPr>
        <p:spPr>
          <a:xfrm>
            <a:off x="0" y="6134725"/>
            <a:ext cx="1981200" cy="723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From: Politico, 2021, </a:t>
            </a:r>
            <a:r>
              <a:rPr lang="en-US" sz="900" dirty="0">
                <a:hlinkClick r:id="rId3"/>
              </a:rPr>
              <a:t>https://www.politico.com/news/2021/11/18/covid-retail-e-commerce-environment-522786</a:t>
            </a:r>
            <a:r>
              <a:rPr lang="en-US" sz="9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Long Tail Business Strategies</a:t>
            </a:r>
          </a:p>
        </p:txBody>
      </p:sp>
      <p:sp>
        <p:nvSpPr>
          <p:cNvPr id="50177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39624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2400" dirty="0">
                <a:latin typeface="Calibri" charset="0"/>
                <a:ea typeface="ＭＳ Ｐゴシック" charset="0"/>
              </a:rPr>
              <a:t>Exploit the long tail.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</a:rPr>
              <a:t>Bits are cheap.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</a:rPr>
              <a:t>Rarely-used items are cheap to store and they generate revenue.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</a:rPr>
              <a:t>Social networks can support customers to access content.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1527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886200"/>
            <a:ext cx="3114675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97C724-ECEE-4DFA-9EC8-B345AE16B0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91D512-6483-49CB-B6DA-57822546D71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944F-1724-4C96-96D7-5A8D21F1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14400"/>
            <a:ext cx="6705600" cy="4525963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August of 2021, the </a:t>
            </a:r>
            <a:r>
              <a:rPr lang="en-US" sz="2400" i="1" dirty="0"/>
              <a:t>Wall Street Journal reported </a:t>
            </a:r>
            <a:r>
              <a:rPr lang="en-US" sz="2400" dirty="0"/>
              <a:t>that Amazon had replaced Walmart as the largest retailer in the world outside of China.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Alibaba’s (China’s e-commerce giant) sales are about twice that of Amazon’s.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7A620C-3F39-4F01-9DCF-FB91297F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85627"/>
              </p:ext>
            </p:extLst>
          </p:nvPr>
        </p:nvGraphicFramePr>
        <p:xfrm>
          <a:off x="1600200" y="27432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954987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46717596"/>
                    </a:ext>
                  </a:extLst>
                </a:gridCol>
              </a:tblGrid>
              <a:tr h="43180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FISCAL YEAR 2021 SALES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402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/>
                        <a:t>Walmart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$566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2628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$610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5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45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2"/>
          <p:cNvSpPr>
            <a:spLocks noGrp="1"/>
          </p:cNvSpPr>
          <p:nvPr>
            <p:ph idx="1"/>
          </p:nvPr>
        </p:nvSpPr>
        <p:spPr>
          <a:xfrm>
            <a:off x="685800" y="3352800"/>
            <a:ext cx="7467600" cy="35052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latin typeface="+mj-lt"/>
              </a:rPr>
              <a:t>“The theory of ‘the long tail’ is that our culture and economy is increasingly shifting away from a focus on a relatively small number of ‘hits’ (mainstream products and markets) at the head of the demand curve and toward a huge number of niches in the tail.”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              --Chris Anderson (</a:t>
            </a:r>
            <a:r>
              <a:rPr lang="en-US" sz="1800" dirty="0">
                <a:latin typeface="+mj-lt"/>
                <a:hlinkClick r:id="rId3"/>
              </a:rPr>
              <a:t>http://www.longtail.com/about.html</a:t>
            </a:r>
            <a:r>
              <a:rPr lang="en-US" sz="1800" dirty="0">
                <a:latin typeface="+mj-lt"/>
              </a:rPr>
              <a:t>) </a:t>
            </a:r>
            <a:endParaRPr lang="en-US" sz="20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>
                <a:solidFill>
                  <a:schemeClr val="accent2"/>
                </a:solidFill>
                <a:latin typeface="+mj-lt"/>
                <a:ea typeface="ＭＳ Ｐゴシック" charset="0"/>
                <a:cs typeface="ＭＳ Ｐゴシック" charset="0"/>
              </a:rPr>
              <a:t>Amazon.com example. Other examples?</a:t>
            </a:r>
          </a:p>
        </p:txBody>
      </p:sp>
      <p:pic>
        <p:nvPicPr>
          <p:cNvPr id="2050" name="Picture 2" descr="Image result for amazon &quot;long tail&quot;">
            <a:extLst>
              <a:ext uri="{FF2B5EF4-FFF2-40B4-BE49-F238E27FC236}">
                <a16:creationId xmlns:a16="http://schemas.microsoft.com/office/drawing/2014/main" id="{BC58CF63-43B7-4958-8875-543C3F4B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36" y="212203"/>
            <a:ext cx="6159564" cy="3200400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A4F-968A-4621-AAF7-97AB645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43" y="609600"/>
            <a:ext cx="7679315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The Other Big Web 2.0 Innovation =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00D7-5D71-4D88-9258-7EB6D1DD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8096"/>
            <a:ext cx="760095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Characteristics </a:t>
            </a:r>
          </a:p>
          <a:p>
            <a:pPr lvl="1"/>
            <a:r>
              <a:rPr lang="en-US" sz="2000" dirty="0"/>
              <a:t>User profiles</a:t>
            </a:r>
          </a:p>
          <a:p>
            <a:pPr lvl="1"/>
            <a:r>
              <a:rPr lang="en-US" sz="2000" dirty="0"/>
              <a:t>Public or semi-public audiences</a:t>
            </a:r>
          </a:p>
          <a:p>
            <a:pPr lvl="1"/>
            <a:r>
              <a:rPr lang="en-US" sz="2000" dirty="0"/>
              <a:t>User-generated content -- participatory</a:t>
            </a:r>
          </a:p>
          <a:p>
            <a:pPr lvl="1"/>
            <a:r>
              <a:rPr lang="en-US" sz="2000" dirty="0"/>
              <a:t>Connections among users – dialogue vs. one-way information transmission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Hard to pinpoint exactly which social network site (SNS) was first. Classmates.com, 1995? Six Degrees, 1996? Both had profiles, friends lists, and school connections.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First widely popular SNS: </a:t>
            </a:r>
            <a:r>
              <a:rPr lang="en-US" sz="2000" dirty="0" err="1"/>
              <a:t>friendster</a:t>
            </a:r>
            <a:r>
              <a:rPr lang="en-US" sz="2000" dirty="0"/>
              <a:t> (2003-2013) – 115 million users in 2011</a:t>
            </a:r>
          </a:p>
        </p:txBody>
      </p:sp>
    </p:spTree>
    <p:extLst>
      <p:ext uri="{BB962C8B-B14F-4D97-AF65-F5344CB8AC3E}">
        <p14:creationId xmlns:p14="http://schemas.microsoft.com/office/powerpoint/2010/main" val="6934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1075188"/>
            <a:ext cx="1171701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C7C11-3BD5-4F3A-B124-44750EFD8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94" t="20034" r="36387" b="3138"/>
          <a:stretch/>
        </p:blipFill>
        <p:spPr>
          <a:xfrm>
            <a:off x="457200" y="304800"/>
            <a:ext cx="5483968" cy="57607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01B30-7F16-4EFC-BF47-8BDDD4801322}"/>
              </a:ext>
            </a:extLst>
          </p:cNvPr>
          <p:cNvSpPr txBox="1"/>
          <p:nvPr/>
        </p:nvSpPr>
        <p:spPr>
          <a:xfrm>
            <a:off x="482600" y="6172200"/>
            <a:ext cx="5284788" cy="62071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Source: </a:t>
            </a:r>
            <a:r>
              <a:rPr lang="en-US" sz="1300" i="1" dirty="0">
                <a:solidFill>
                  <a:srgbClr val="FFFFFF"/>
                </a:solidFill>
              </a:rPr>
              <a:t>Wired</a:t>
            </a:r>
            <a:r>
              <a:rPr lang="en-US" sz="1300" dirty="0">
                <a:solidFill>
                  <a:srgbClr val="FFFFFF"/>
                </a:solidFill>
              </a:rPr>
              <a:t>, </a:t>
            </a:r>
            <a:r>
              <a:rPr lang="en-US" sz="13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https://www.wired.com/?p=33996</a:t>
            </a:r>
            <a:r>
              <a:rPr lang="en-US" sz="1300" dirty="0">
                <a:solidFill>
                  <a:srgbClr val="FFFFFF"/>
                </a:solidFill>
              </a:rPr>
              <a:t> (photo circa 2004)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29124-68D1-4C66-ACB5-91F77E5B9AEB}"/>
              </a:ext>
            </a:extLst>
          </p:cNvPr>
          <p:cNvSpPr txBox="1"/>
          <p:nvPr/>
        </p:nvSpPr>
        <p:spPr>
          <a:xfrm>
            <a:off x="5550180" y="2286000"/>
            <a:ext cx="1231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Friendster launched in 2003.</a:t>
            </a:r>
          </a:p>
          <a:p>
            <a:r>
              <a:rPr lang="en-US" sz="1800" dirty="0"/>
              <a:t> Facebook launched in 2004.</a:t>
            </a:r>
          </a:p>
        </p:txBody>
      </p:sp>
    </p:spTree>
    <p:extLst>
      <p:ext uri="{BB962C8B-B14F-4D97-AF65-F5344CB8AC3E}">
        <p14:creationId xmlns:p14="http://schemas.microsoft.com/office/powerpoint/2010/main" val="8690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1080</Words>
  <Application>Microsoft Macintosh PowerPoint</Application>
  <PresentationFormat>On-screen Show (4:3)</PresentationFormat>
  <Paragraphs>128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charter</vt:lpstr>
      <vt:lpstr>charter</vt:lpstr>
      <vt:lpstr>Helvetica</vt:lpstr>
      <vt:lpstr>Wingdings</vt:lpstr>
      <vt:lpstr>Office Theme</vt:lpstr>
      <vt:lpstr>PowerPoint Presentation</vt:lpstr>
      <vt:lpstr>Web = platform</vt:lpstr>
      <vt:lpstr>Commercial Operations Differences between Web 1.0 and Web 2.0</vt:lpstr>
      <vt:lpstr>Web 2.0 = Money, Money, Money</vt:lpstr>
      <vt:lpstr>Long Tail Business Strategies</vt:lpstr>
      <vt:lpstr>PowerPoint Presentation</vt:lpstr>
      <vt:lpstr>PowerPoint Presentation</vt:lpstr>
      <vt:lpstr>The Other Big Web 2.0 Innovation = Social Media</vt:lpstr>
      <vt:lpstr>PowerPoint Presentation</vt:lpstr>
      <vt:lpstr>PowerPoint Presentation</vt:lpstr>
      <vt:lpstr>What can the evolution of social media teach us about the impact of technology on society? </vt:lpstr>
      <vt:lpstr>Most Popular Websites of 2021 (in our class)</vt:lpstr>
      <vt:lpstr>PowerPoint Presentation</vt:lpstr>
      <vt:lpstr>PowerPoint Presentation</vt:lpstr>
      <vt:lpstr>Summary so far…</vt:lpstr>
      <vt:lpstr>Web 1.0      versus       Web 2.0</vt:lpstr>
      <vt:lpstr>Now that we’re in Web 3.0, how is it playing out?</vt:lpstr>
      <vt:lpstr>Web 1.0 and 2.0 and 3.0</vt:lpstr>
      <vt:lpstr>Blockchain &amp; Web 3.0</vt:lpstr>
      <vt:lpstr>Blockchain &amp; Web 3.0</vt:lpstr>
      <vt:lpstr>Blockchain &amp; Web 3.0</vt:lpstr>
      <vt:lpstr>Web 3.0 means peer-to-peer networks                                                                                       (Mersch &amp; Muirhead, 2019)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Agosto,Denise</dc:creator>
  <cp:lastModifiedBy>Seberger, John</cp:lastModifiedBy>
  <cp:revision>62</cp:revision>
  <dcterms:created xsi:type="dcterms:W3CDTF">2021-01-31T22:14:34Z</dcterms:created>
  <dcterms:modified xsi:type="dcterms:W3CDTF">2022-09-08T00:05:13Z</dcterms:modified>
</cp:coreProperties>
</file>