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71" r:id="rId5"/>
    <p:sldId id="266" r:id="rId6"/>
    <p:sldId id="269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490D-1EA3-459B-BFF5-6B7972E9ECA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4F2D0-C926-40B9-BD10-B07BD72A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</a:t>
            </a:r>
            <a:r>
              <a:rPr lang="is-IS"/>
              <a:t>2020</a:t>
            </a:r>
            <a:r>
              <a:rPr lang="en-US"/>
              <a:t> Cengage.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product is rich in a particular nutrient if it provides </a:t>
            </a:r>
            <a:r>
              <a:rPr lang="en-US" u="sng" dirty="0"/>
              <a:t>&gt;</a:t>
            </a:r>
            <a:r>
              <a:rPr lang="en-US" dirty="0"/>
              <a:t> 20% DV</a:t>
            </a:r>
          </a:p>
          <a:p>
            <a:r>
              <a:rPr lang="en-US" dirty="0"/>
              <a:t>A product is poor in a particular nutrient if it provides </a:t>
            </a:r>
            <a:r>
              <a:rPr lang="en-US" u="sng" dirty="0"/>
              <a:t>&lt;</a:t>
            </a:r>
            <a:r>
              <a:rPr lang="en-US" dirty="0"/>
              <a:t> 5% DV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F2D0-C926-40B9-BD10-B07BD72A39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75"/>
            <a:ext cx="12192000" cy="1143000"/>
          </a:xfrm>
          <a:solidFill>
            <a:srgbClr val="7030A0"/>
          </a:solidFill>
        </p:spPr>
        <p:txBody>
          <a:bodyPr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828800"/>
          </a:xfrm>
        </p:spPr>
        <p:txBody>
          <a:bodyPr/>
          <a:lstStyle>
            <a:lvl1pPr marL="457200" indent="-457200">
              <a:buClr>
                <a:srgbClr val="005D2A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Tx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rgbClr val="005D2A"/>
              </a:buClr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 rot="16200000">
            <a:off x="10304057" y="3216659"/>
            <a:ext cx="28986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© </a:t>
            </a:r>
            <a:r>
              <a:rPr lang="is-IS" sz="1200" dirty="0"/>
              <a:t>2020</a:t>
            </a:r>
            <a:r>
              <a:rPr lang="en-US" sz="1200" dirty="0"/>
              <a:t> Cengage. All rights reserved.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0" y="3732243"/>
            <a:ext cx="10972800" cy="1828800"/>
          </a:xfrm>
        </p:spPr>
        <p:txBody>
          <a:bodyPr/>
          <a:lstStyle>
            <a:lvl1pPr marL="457200" indent="-457200">
              <a:buClr>
                <a:srgbClr val="005D2A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Tx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rgbClr val="005D2A"/>
              </a:buClr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4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1D77-EA10-4B77-901F-B3B726F0112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79FB-0FEC-4D39-9AAD-B9E74CA0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Exam-I Review</a:t>
            </a:r>
            <a:br>
              <a:rPr lang="en-US" dirty="0"/>
            </a:br>
            <a:r>
              <a:rPr lang="en-US" dirty="0"/>
              <a:t>NFS 100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essential nutrients are divided into _________ groups.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Six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Four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Five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2018 Pearson Education, Inc.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vitamins and minerals in a food have to be listed on the Nutrition Facts label?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</a:t>
            </a:r>
            <a:r>
              <a:rPr lang="en-US" dirty="0">
                <a:solidFill>
                  <a:srgbClr val="FF0000"/>
                </a:solidFill>
              </a:rPr>
              <a:t>B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19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ow to Read a Food Label - Well Guides - The New York Tim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18402" r="2463" b="13730"/>
          <a:stretch/>
        </p:blipFill>
        <p:spPr bwMode="auto">
          <a:xfrm>
            <a:off x="2271517" y="952579"/>
            <a:ext cx="5852980" cy="58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9401"/>
            <a:ext cx="9144000" cy="58477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AF3D92"/>
                </a:solidFill>
                <a:latin typeface="+mj-lt"/>
              </a:rPr>
              <a:t>Original and New Nutrition Facts Panel</a:t>
            </a:r>
            <a:endParaRPr lang="en-IN" b="1" dirty="0">
              <a:solidFill>
                <a:srgbClr val="AF3D92"/>
              </a:solidFill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71517" y="4320053"/>
            <a:ext cx="2902688" cy="12924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4205" y="4913586"/>
            <a:ext cx="2876720" cy="1397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Dietary Guidelines for Americans recommends consuming less than _________ mg of sodium per day. 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1,000 mg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1,500 mg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2,300 mg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3,000 mg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2018 Pearson Education, Inc.</a:t>
            </a:r>
          </a:p>
        </p:txBody>
      </p:sp>
      <p:pic>
        <p:nvPicPr>
          <p:cNvPr id="3073" name="Picture 1" descr="Question 31 - Correct Answ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inherit"/>
              </a:rPr>
              <a:t>If a food contained 15 g of </a:t>
            </a:r>
            <a:r>
              <a:rPr lang="en-US" i="1" dirty="0">
                <a:solidFill>
                  <a:srgbClr val="FF0000"/>
                </a:solidFill>
                <a:latin typeface="inherit"/>
              </a:rPr>
              <a:t>fat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 and had no protein or carbohydrate, how much energy would it contain?</a:t>
            </a:r>
          </a:p>
          <a:p>
            <a:pPr fontAlgn="t"/>
            <a:endParaRPr lang="en-US" dirty="0">
              <a:solidFill>
                <a:srgbClr val="333333"/>
              </a:solidFill>
              <a:latin typeface="inherit"/>
            </a:endParaRPr>
          </a:p>
          <a:p>
            <a:pPr marL="457200" indent="-457200" fontAlgn="t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inherit"/>
              </a:rPr>
              <a:t>145 kcal</a:t>
            </a:r>
          </a:p>
          <a:p>
            <a:pPr marL="457200" indent="-457200" fontAlgn="t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inherit"/>
              </a:rPr>
              <a:t>135 kcal</a:t>
            </a:r>
          </a:p>
          <a:p>
            <a:pPr marL="457200" indent="-457200" fontAlgn="t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inherit"/>
              </a:rPr>
              <a:t>155 kcal</a:t>
            </a:r>
          </a:p>
          <a:p>
            <a:pPr marL="457200" indent="-457200" fontAlgn="t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inherit"/>
              </a:rPr>
              <a:t>150 kcal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How do you know a product is rich or poor in a particular nutrient?</a:t>
            </a:r>
          </a:p>
          <a:p>
            <a:pPr lvl="0"/>
            <a:endParaRPr lang="en-US" b="1" dirty="0"/>
          </a:p>
          <a:p>
            <a:pPr marL="457200" lvl="1" indent="0">
              <a:buNone/>
            </a:pPr>
            <a:r>
              <a:rPr lang="en-US" u="sng" dirty="0"/>
              <a:t>&lt;</a:t>
            </a:r>
            <a:r>
              <a:rPr lang="en-US" dirty="0"/>
              <a:t> 5% DV- is poor source</a:t>
            </a:r>
          </a:p>
          <a:p>
            <a:pPr marL="457200" lvl="1" indent="0">
              <a:buNone/>
            </a:pPr>
            <a:r>
              <a:rPr lang="en-US" u="sng" dirty="0"/>
              <a:t>&gt;</a:t>
            </a:r>
            <a:r>
              <a:rPr lang="en-US" dirty="0"/>
              <a:t> 20% DV- is rich source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dietary reference intakes; EAR and RDA ?</a:t>
            </a:r>
          </a:p>
        </p:txBody>
      </p:sp>
    </p:spTree>
    <p:extLst>
      <p:ext uri="{BB962C8B-B14F-4D97-AF65-F5344CB8AC3E}">
        <p14:creationId xmlns:p14="http://schemas.microsoft.com/office/powerpoint/2010/main" val="43489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>
                <a:latin typeface="inherit"/>
              </a:rPr>
              <a:t>Dietary Guidelines for Americans include advice on each of the following EXCEPT:</a:t>
            </a:r>
          </a:p>
          <a:p>
            <a:pPr fontAlgn="t"/>
            <a:endParaRPr lang="en-US" dirty="0">
              <a:latin typeface="inherit"/>
            </a:endParaRPr>
          </a:p>
          <a:p>
            <a:pPr marL="514350" indent="-514350" fontAlgn="t">
              <a:buFont typeface="+mj-lt"/>
              <a:buAutoNum type="alphaLcParenR"/>
            </a:pPr>
            <a:r>
              <a:rPr lang="en-US" dirty="0">
                <a:latin typeface="inherit"/>
              </a:rPr>
              <a:t>sodium and fat</a:t>
            </a:r>
          </a:p>
          <a:p>
            <a:pPr marL="514350" indent="-514350" fontAlgn="t">
              <a:buFont typeface="+mj-lt"/>
              <a:buAutoNum type="alphaLcParenR"/>
            </a:pPr>
            <a:r>
              <a:rPr lang="en-US" dirty="0">
                <a:latin typeface="inherit"/>
              </a:rPr>
              <a:t>alcohol and sugars</a:t>
            </a:r>
          </a:p>
          <a:p>
            <a:pPr marL="514350" indent="-514350" fontAlgn="t">
              <a:buFont typeface="+mj-lt"/>
              <a:buAutoNum type="alphaLcParenR"/>
            </a:pPr>
            <a:r>
              <a:rPr lang="en-US" dirty="0">
                <a:latin typeface="inherit"/>
              </a:rPr>
              <a:t>food safety</a:t>
            </a:r>
          </a:p>
          <a:p>
            <a:pPr marL="514350" indent="-514350" fontAlgn="t">
              <a:buFont typeface="+mj-lt"/>
              <a:buAutoNum type="alphaLcParenR"/>
            </a:pPr>
            <a:r>
              <a:rPr lang="en-US" dirty="0">
                <a:latin typeface="inherit"/>
              </a:rPr>
              <a:t>food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1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244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Exam-I Review NFS 100</vt:lpstr>
      <vt:lpstr>Practice Question 1</vt:lpstr>
      <vt:lpstr>Practice Question 4</vt:lpstr>
      <vt:lpstr>Original and New Nutrition Facts Panel</vt:lpstr>
      <vt:lpstr>Practice Question 2</vt:lpstr>
      <vt:lpstr>Practice Question 3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Exam-I Review NFS 100</dc:title>
  <dc:creator>Penugonda,Kavitha</dc:creator>
  <cp:lastModifiedBy>Penugonda,Kavitha</cp:lastModifiedBy>
  <cp:revision>8</cp:revision>
  <dcterms:created xsi:type="dcterms:W3CDTF">2021-04-13T19:40:14Z</dcterms:created>
  <dcterms:modified xsi:type="dcterms:W3CDTF">2023-01-25T20:51:43Z</dcterms:modified>
</cp:coreProperties>
</file>