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76"/>
  </p:notesMasterIdLst>
  <p:handoutMasterIdLst>
    <p:handoutMasterId r:id="rId77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33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336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3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pos="288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290">
          <p15:clr>
            <a:srgbClr val="A4A3A4"/>
          </p15:clr>
        </p15:guide>
        <p15:guide id="6" orient="horz" pos="96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nna Dinsmore" initials="J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3D92"/>
    <a:srgbClr val="C74C2D"/>
    <a:srgbClr val="4D92BC"/>
    <a:srgbClr val="6A733D"/>
    <a:srgbClr val="4E6273"/>
    <a:srgbClr val="E3E709"/>
    <a:srgbClr val="BE2A40"/>
    <a:srgbClr val="8E8C24"/>
    <a:srgbClr val="37368A"/>
    <a:srgbClr val="BE58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817" autoAdjust="0"/>
    <p:restoredTop sz="86971" autoAdjust="0"/>
  </p:normalViewPr>
  <p:slideViewPr>
    <p:cSldViewPr snapToGrid="0">
      <p:cViewPr varScale="1">
        <p:scale>
          <a:sx n="55" d="100"/>
          <a:sy n="55" d="100"/>
        </p:scale>
        <p:origin x="828" y="36"/>
      </p:cViewPr>
      <p:guideLst>
        <p:guide orient="horz" pos="2160"/>
        <p:guide orient="horz" pos="4032"/>
        <p:guide pos="288"/>
        <p:guide pos="2880"/>
        <p:guide orient="horz" pos="290"/>
        <p:guide orient="horz" pos="965"/>
      </p:guideLst>
    </p:cSldViewPr>
  </p:slideViewPr>
  <p:outlineViewPr>
    <p:cViewPr>
      <p:scale>
        <a:sx n="33" d="100"/>
        <a:sy n="33" d="100"/>
      </p:scale>
      <p:origin x="0" y="319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CAE23-4D2E-2F4E-8AF9-A93C6DBEAC74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44CFC-8BF9-2C4E-9289-81FEC5A7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9116663-B372-3E48-9F73-B21AA219DB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977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FE69F1-2C49-8541-A1A5-EFBA37142D8A}" type="slidenum">
              <a:rPr lang="en-US"/>
              <a:pPr/>
              <a:t>1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98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FB8C9140-695B-284F-9E3E-A47149540A58}" type="slidenum">
              <a:rPr lang="en-US" sz="1200">
                <a:latin typeface="Arial" charset="0"/>
              </a:rPr>
              <a:pPr/>
              <a:t>10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815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15AA5065-A11A-6243-BFE9-7FA64308960F}" type="slidenum">
              <a:rPr lang="en-US" sz="1200">
                <a:latin typeface="Arial" charset="0"/>
              </a:rPr>
              <a:pPr/>
              <a:t>11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726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7A64F18F-481D-FE45-A73F-75CF30A12B51}" type="slidenum">
              <a:rPr lang="en-US" sz="1200">
                <a:latin typeface="Arial" charset="0"/>
              </a:rPr>
              <a:pPr/>
              <a:t>12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18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1D6FA699-270A-CC42-817A-784177F24283}" type="slidenum">
              <a:rPr lang="en-US" sz="1200">
                <a:latin typeface="Arial" charset="0"/>
              </a:rPr>
              <a:pPr/>
              <a:t>13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28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B71F0461-BFCB-7E4E-997D-81DEB9D010FA}" type="slidenum">
              <a:rPr lang="en-US" sz="1200">
                <a:latin typeface="Arial" charset="0"/>
              </a:rPr>
              <a:pPr/>
              <a:t>14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870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34A5F75C-2BD3-7C44-9410-D5D7DE0C6955}" type="slidenum">
              <a:rPr lang="en-US" sz="1200">
                <a:latin typeface="Arial" charset="0"/>
              </a:rPr>
              <a:pPr/>
              <a:t>15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81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C219BF6E-8554-E449-B09B-1A5879DEDDD3}" type="slidenum">
              <a:rPr lang="en-US" sz="1200">
                <a:latin typeface="Arial" charset="0"/>
              </a:rPr>
              <a:pPr/>
              <a:t>16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488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30A6B86E-9876-DF41-9026-73CA9E10572E}" type="slidenum">
              <a:rPr lang="en-US" sz="1200">
                <a:latin typeface="Arial" charset="0"/>
              </a:rPr>
              <a:pPr/>
              <a:t>17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038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5A3C3DD4-29CA-A04A-B566-7B78AC9C3A86}" type="slidenum">
              <a:rPr lang="en-US" sz="1200">
                <a:latin typeface="Arial" charset="0"/>
              </a:rPr>
              <a:pPr/>
              <a:t>18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510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919532C3-8244-D142-ADB9-DBE37AA16E6F}" type="slidenum">
              <a:rPr lang="en-US" sz="1200">
                <a:latin typeface="Arial" charset="0"/>
              </a:rPr>
              <a:pPr/>
              <a:t>19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8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419E37CE-56B8-C94D-80C6-1201ABB3CE16}" type="slidenum">
              <a:rPr lang="en-US" sz="1200">
                <a:latin typeface="Arial" charset="0"/>
              </a:rPr>
              <a:pPr/>
              <a:t>2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73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C8223140-0F0B-E047-A3B3-BA5B616DEBA1}" type="slidenum">
              <a:rPr lang="en-US" sz="1200">
                <a:latin typeface="Arial" charset="0"/>
              </a:rPr>
              <a:pPr/>
              <a:t>21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77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DE872ECC-DC6C-2645-A443-C5A97072C84D}" type="slidenum">
              <a:rPr lang="en-US" sz="1200">
                <a:latin typeface="Arial" charset="0"/>
              </a:rPr>
              <a:pPr/>
              <a:t>22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900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5E6D18D1-1ED1-AB49-827E-980AFE375EFE}" type="slidenum">
              <a:rPr lang="en-US" sz="1200">
                <a:latin typeface="Arial" charset="0"/>
              </a:rPr>
              <a:pPr/>
              <a:t>23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239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D81CB653-1A08-EE4F-8240-47995153A786}" type="slidenum">
              <a:rPr lang="en-US" sz="1200">
                <a:latin typeface="Arial" charset="0"/>
              </a:rPr>
              <a:pPr/>
              <a:t>24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4844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566DEBF2-2AE3-3540-88C8-20C899BB2CE4}" type="slidenum">
              <a:rPr lang="en-US" sz="1200">
                <a:latin typeface="Arial" charset="0"/>
              </a:rPr>
              <a:pPr/>
              <a:t>25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09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A4965F24-5515-2242-961B-9474498808C5}" type="slidenum">
              <a:rPr lang="en-US" sz="1200">
                <a:latin typeface="Arial" charset="0"/>
              </a:rPr>
              <a:pPr/>
              <a:t>26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966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E297F2CA-B5A9-CF4E-BF08-A0899B3BB2CD}" type="slidenum">
              <a:rPr lang="en-US" sz="1200">
                <a:latin typeface="Arial" charset="0"/>
              </a:rPr>
              <a:pPr/>
              <a:t>29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329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1AEB1246-9A66-6344-ADFF-2366005C6645}" type="slidenum">
              <a:rPr lang="en-US" sz="1200">
                <a:latin typeface="Arial" charset="0"/>
              </a:rPr>
              <a:pPr/>
              <a:t>30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6881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942B70C1-0288-BA4B-9DDF-4AE2C48CE2EB}" type="slidenum">
              <a:rPr lang="en-US" sz="1200">
                <a:latin typeface="Arial" charset="0"/>
              </a:rPr>
              <a:pPr/>
              <a:t>31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6674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EF609BFF-3AEA-FE41-90B1-F188B2AE9173}" type="slidenum">
              <a:rPr lang="en-US" sz="1200">
                <a:latin typeface="Arial" charset="0"/>
              </a:rPr>
              <a:pPr/>
              <a:t>32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5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25FEBF97-9C51-704D-8E06-B808CF30A117}" type="slidenum">
              <a:rPr lang="en-US" sz="1200">
                <a:latin typeface="Arial" charset="0"/>
              </a:rPr>
              <a:pPr/>
              <a:t>3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0832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6869DD33-1A1C-FA4F-A4EB-D8789DEF8601}" type="slidenum">
              <a:rPr lang="en-US" sz="1200">
                <a:latin typeface="Arial" charset="0"/>
              </a:rPr>
              <a:pPr/>
              <a:t>33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536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1B6BB912-AA69-EB4F-973F-FBBC406590F8}" type="slidenum">
              <a:rPr lang="en-US" sz="1200">
                <a:latin typeface="Arial" charset="0"/>
              </a:rPr>
              <a:pPr/>
              <a:t>34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8667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42106CA5-B27A-DD47-93EB-C13264743A47}" type="slidenum">
              <a:rPr lang="en-US" sz="1200">
                <a:latin typeface="Arial" charset="0"/>
              </a:rPr>
              <a:pPr/>
              <a:t>35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6539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E57E6408-25D1-A04E-A033-010BED3F0F39}" type="slidenum">
              <a:rPr lang="en-US" sz="1200">
                <a:latin typeface="Arial" charset="0"/>
              </a:rPr>
              <a:pPr/>
              <a:t>36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5978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65394EBE-9F31-9A49-9FE0-42E284BC52AB}" type="slidenum">
              <a:rPr lang="en-US" sz="1200">
                <a:latin typeface="Arial" charset="0"/>
              </a:rPr>
              <a:pPr/>
              <a:t>37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368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18745457-545F-9144-AE7D-BF550CF0C0A7}" type="slidenum">
              <a:rPr lang="en-US" sz="1200">
                <a:latin typeface="Arial" charset="0"/>
              </a:rPr>
              <a:pPr/>
              <a:t>38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344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ADDD15AB-E73F-454C-BD23-EDDC7F32DECA}" type="slidenum">
              <a:rPr lang="en-US" sz="1200">
                <a:latin typeface="Arial" charset="0"/>
              </a:rPr>
              <a:pPr/>
              <a:t>39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407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7D309232-B8F0-8642-9D0F-21AB36CE39E1}" type="slidenum">
              <a:rPr lang="en-US" sz="1200">
                <a:latin typeface="Arial" charset="0"/>
              </a:rPr>
              <a:pPr/>
              <a:t>40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005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754E5FD2-E0C5-664A-960E-C222CF2C2AB5}" type="slidenum">
              <a:rPr lang="en-US" sz="1200">
                <a:latin typeface="Arial" charset="0"/>
              </a:rPr>
              <a:pPr/>
              <a:t>41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1815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08977CD1-8146-7E41-90DE-D5F7B4850F2B}" type="slidenum">
              <a:rPr lang="en-US" sz="1200">
                <a:latin typeface="Arial" charset="0"/>
              </a:rPr>
              <a:pPr/>
              <a:t>42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42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70591CD4-4A91-8045-A026-0C07C7A027FE}" type="slidenum">
              <a:rPr lang="en-US" sz="1200">
                <a:latin typeface="Arial" charset="0"/>
              </a:rPr>
              <a:pPr/>
              <a:t>4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4322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E33805DE-6346-EA4C-BA8F-0577FE31D69B}" type="slidenum">
              <a:rPr lang="en-US" sz="1200">
                <a:latin typeface="Arial" charset="0"/>
              </a:rPr>
              <a:pPr/>
              <a:t>43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618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DE4167AC-B67F-2841-A463-981000EBF634}" type="slidenum">
              <a:rPr lang="en-US" sz="1200">
                <a:latin typeface="Arial" charset="0"/>
              </a:rPr>
              <a:pPr/>
              <a:t>44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4796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A9708F29-91F9-7240-B0A6-CEE48AE4390B}" type="slidenum">
              <a:rPr lang="en-US" sz="1200">
                <a:latin typeface="Arial" charset="0"/>
              </a:rPr>
              <a:pPr/>
              <a:t>45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830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F14BE9B7-F595-B24B-A60E-901320B655DA}" type="slidenum">
              <a:rPr lang="en-US" sz="1200">
                <a:latin typeface="Arial" charset="0"/>
              </a:rPr>
              <a:pPr/>
              <a:t>46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772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4DDC52F2-4A84-0849-8E53-21DC66346747}" type="slidenum">
              <a:rPr lang="en-US" sz="1200">
                <a:latin typeface="Arial" charset="0"/>
              </a:rPr>
              <a:pPr/>
              <a:t>47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8439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E3C169E5-66C0-A24A-8226-CD93312553B7}" type="slidenum">
              <a:rPr lang="en-US" sz="1200">
                <a:latin typeface="Arial" charset="0"/>
              </a:rPr>
              <a:pPr/>
              <a:t>48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1968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EC321DBB-69EF-7441-90CF-210FBBF3BD9A}" type="slidenum">
              <a:rPr lang="en-US" sz="1200">
                <a:latin typeface="Arial" charset="0"/>
              </a:rPr>
              <a:pPr/>
              <a:t>49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130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859293CC-BD7C-1E44-A14A-7DC8DFC2044A}" type="slidenum">
              <a:rPr lang="en-US" sz="1200">
                <a:latin typeface="Arial" charset="0"/>
              </a:rPr>
              <a:pPr/>
              <a:t>50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0457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BB085F2A-40AF-D447-9FF9-29E43E17E79E}" type="slidenum">
              <a:rPr lang="en-US" sz="1200">
                <a:latin typeface="Arial" charset="0"/>
              </a:rPr>
              <a:pPr/>
              <a:t>51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8044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E95205CB-F627-9A42-B2D7-DB6AF35B10B1}" type="slidenum">
              <a:rPr lang="en-US" sz="1200">
                <a:latin typeface="Arial" charset="0"/>
              </a:rPr>
              <a:pPr/>
              <a:t>52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256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D39C9E62-548A-984C-885F-6DFB54B36D35}" type="slidenum">
              <a:rPr lang="en-US" sz="1200">
                <a:latin typeface="Arial" charset="0"/>
              </a:rPr>
              <a:pPr/>
              <a:t>5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755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1EA9AF9F-9B2B-BF45-82D6-C03CB31AE711}" type="slidenum">
              <a:rPr lang="en-US" sz="1200">
                <a:latin typeface="Arial" charset="0"/>
              </a:rPr>
              <a:pPr/>
              <a:t>53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6229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F9459165-E34B-5E40-8036-3CECF3D9A108}" type="slidenum">
              <a:rPr lang="en-US" sz="1200">
                <a:latin typeface="Arial" charset="0"/>
              </a:rPr>
              <a:pPr/>
              <a:t>54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7448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8CE39991-4DF1-7442-B1A9-6D4F9FCEFE01}" type="slidenum">
              <a:rPr lang="en-US" sz="1200">
                <a:latin typeface="Arial" charset="0"/>
              </a:rPr>
              <a:pPr/>
              <a:t>55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6217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C5053EAF-23FB-6F47-982B-0E4418ABA0D4}" type="slidenum">
              <a:rPr lang="en-US" sz="1200">
                <a:latin typeface="Arial" charset="0"/>
              </a:rPr>
              <a:pPr/>
              <a:t>56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6253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24BD3915-0C56-5E43-B7D2-B00D6A4C5E49}" type="slidenum">
              <a:rPr lang="en-US" sz="1200">
                <a:latin typeface="Arial" charset="0"/>
              </a:rPr>
              <a:pPr/>
              <a:t>57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1205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8A99A2D2-1199-7246-A63C-F35077A1EAA3}" type="slidenum">
              <a:rPr lang="en-US" sz="1200">
                <a:latin typeface="Arial" charset="0"/>
              </a:rPr>
              <a:pPr/>
              <a:t>58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848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081AE27A-7384-C64C-BDB8-9C5B94C95539}" type="slidenum">
              <a:rPr lang="en-US" sz="1200">
                <a:latin typeface="Arial" charset="0"/>
              </a:rPr>
              <a:pPr/>
              <a:t>59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1627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F4148CEA-FFF7-9A4B-A7CF-E56265DA88B6}" type="slidenum">
              <a:rPr lang="en-US" sz="1200">
                <a:latin typeface="Arial" charset="0"/>
              </a:rPr>
              <a:pPr/>
              <a:t>60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528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DC19EBFF-79B1-444A-9A02-8AD82CFAC151}" type="slidenum">
              <a:rPr lang="en-US" sz="1200">
                <a:latin typeface="Arial" charset="0"/>
              </a:rPr>
              <a:pPr/>
              <a:t>61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8407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1ED85CFB-D3AA-2747-957E-3C81915A55EA}" type="slidenum">
              <a:rPr lang="en-US" sz="1200">
                <a:latin typeface="Arial" charset="0"/>
              </a:rPr>
              <a:pPr/>
              <a:t>62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095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577D7956-1BB9-F849-89FB-60F054F84935}" type="slidenum">
              <a:rPr lang="en-US" sz="1200">
                <a:latin typeface="Arial" charset="0"/>
              </a:rPr>
              <a:pPr/>
              <a:t>6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806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62839981-8147-B345-8747-6E9D2B1CE356}" type="slidenum">
              <a:rPr lang="en-US" sz="1200">
                <a:latin typeface="Arial" charset="0"/>
              </a:rPr>
              <a:pPr/>
              <a:t>64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181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7D318589-7BEA-0B4E-B8C5-8085A765F598}" type="slidenum">
              <a:rPr lang="en-US" sz="1200">
                <a:latin typeface="Arial" charset="0"/>
              </a:rPr>
              <a:pPr/>
              <a:t>65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482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2B2DB116-149B-8541-90D3-74DD93A8B47D}" type="slidenum">
              <a:rPr lang="en-US" sz="1200">
                <a:latin typeface="Arial" charset="0"/>
              </a:rPr>
              <a:pPr/>
              <a:t>66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2828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74B45DCD-97D4-814F-9A71-60C8BB0F19F9}" type="slidenum">
              <a:rPr lang="en-US" sz="1200">
                <a:latin typeface="Arial" charset="0"/>
              </a:rPr>
              <a:pPr/>
              <a:t>67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5792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C5F7A7DF-456C-C64E-B089-4ADCD02952B2}" type="slidenum">
              <a:rPr lang="en-US" sz="1200">
                <a:latin typeface="Arial" charset="0"/>
              </a:rPr>
              <a:pPr/>
              <a:t>68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21700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F3BE49BC-B110-F74D-AF13-C9CDF497A3A5}" type="slidenum">
              <a:rPr lang="en-US" sz="1200">
                <a:latin typeface="Arial" charset="0"/>
              </a:rPr>
              <a:pPr/>
              <a:t>69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54575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DA107D8A-036B-5340-941A-E1FE1E9F6415}" type="slidenum">
              <a:rPr lang="en-US" sz="1200">
                <a:latin typeface="Arial" charset="0"/>
              </a:rPr>
              <a:pPr/>
              <a:t>70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18420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64A76651-5CCB-974D-843B-D337FB7ED202}" type="slidenum">
              <a:rPr lang="en-US" sz="1200">
                <a:latin typeface="Arial" charset="0"/>
              </a:rPr>
              <a:pPr/>
              <a:t>71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55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F9202FDB-4AA1-3D40-B356-9D74B859580F}" type="slidenum">
              <a:rPr lang="en-US" sz="1200">
                <a:latin typeface="Arial" charset="0"/>
              </a:rPr>
              <a:pPr/>
              <a:t>72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8873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275C1788-9E81-DB4B-9AD5-EDE711B5666E}" type="slidenum">
              <a:rPr lang="en-US" sz="1200">
                <a:latin typeface="Arial" charset="0"/>
              </a:rPr>
              <a:pPr/>
              <a:t>73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882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A06E3296-686F-B24F-93FB-3D46AB1A125B}" type="slidenum">
              <a:rPr lang="en-US" sz="1200">
                <a:latin typeface="Arial" charset="0"/>
              </a:rPr>
              <a:pPr/>
              <a:t>7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97026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16F40BE3-2C39-D84A-9B3A-EDF72E24FB78}" type="slidenum">
              <a:rPr lang="en-US" sz="1200">
                <a:latin typeface="Arial" charset="0"/>
              </a:rPr>
              <a:pPr/>
              <a:t>74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041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4A46880A-DEEC-4A4E-AB22-28EA96A2F9ED}" type="slidenum">
              <a:rPr lang="en-US" sz="1200">
                <a:latin typeface="Arial" charset="0"/>
              </a:rPr>
              <a:pPr/>
              <a:t>8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121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E36939F5-BF31-3046-A013-6E56DC1DDC0A}" type="slidenum">
              <a:rPr lang="en-US" sz="1200">
                <a:latin typeface="Arial" charset="0"/>
              </a:rPr>
              <a:pPr/>
              <a:t>9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26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125" y="3124200"/>
            <a:ext cx="6569075" cy="5794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5125" y="4860925"/>
            <a:ext cx="6569075" cy="400110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000" baseline="0"/>
            </a:lvl1pPr>
          </a:lstStyle>
          <a:p>
            <a:pPr lvl="0"/>
            <a:endParaRPr lang="en-US" noProof="0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-6350" y="0"/>
            <a:ext cx="9162288" cy="609600"/>
          </a:xfrm>
          <a:prstGeom prst="rect">
            <a:avLst/>
          </a:prstGeom>
          <a:solidFill>
            <a:srgbClr val="AF3D9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365125" y="4445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chemeClr val="bg1"/>
                </a:solidFill>
              </a:rPr>
              <a:t>Chapter 7 Lecture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© 2018 Pearson Education, Inc.</a:t>
            </a:r>
          </a:p>
        </p:txBody>
      </p:sp>
      <p:pic>
        <p:nvPicPr>
          <p:cNvPr id="9" name="Picture 8" descr="THOM3094_04_eca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071" y="612203"/>
            <a:ext cx="4886325" cy="6254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© 2018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0703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141413"/>
            <a:ext cx="4038600" cy="5106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141413"/>
            <a:ext cx="4038600" cy="5106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© 2018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57190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574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141413"/>
            <a:ext cx="8229600" cy="510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13" y="6613525"/>
            <a:ext cx="53990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cs typeface="+mj-cs"/>
              </a:defRPr>
            </a:lvl1pPr>
          </a:lstStyle>
          <a:p>
            <a:r>
              <a:rPr lang="en-GB" dirty="0"/>
              <a:t>© 2018 Pearson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</p:sldLayoutIdLst>
  <p:hf sldNum="0" hdr="0" dt="0"/>
  <p:txStyles>
    <p:titleStyle>
      <a:lvl1pPr algn="l" rtl="0" fontAlgn="base">
        <a:spcBef>
          <a:spcPct val="50000"/>
        </a:spcBef>
        <a:spcAft>
          <a:spcPct val="0"/>
        </a:spcAft>
        <a:defRPr sz="3200" b="1">
          <a:solidFill>
            <a:srgbClr val="AF3D92"/>
          </a:solidFill>
          <a:latin typeface="+mj-lt"/>
          <a:ea typeface="+mj-ea"/>
          <a:cs typeface="+mj-cs"/>
        </a:defRPr>
      </a:lvl1pPr>
      <a:lvl2pPr algn="l" rtl="0" fontAlgn="base">
        <a:spcBef>
          <a:spcPct val="50000"/>
        </a:spcBef>
        <a:spcAft>
          <a:spcPct val="0"/>
        </a:spcAft>
        <a:defRPr sz="3200" b="1">
          <a:solidFill>
            <a:srgbClr val="BE58A1"/>
          </a:solidFill>
          <a:latin typeface="Arial" charset="0"/>
          <a:ea typeface="ＭＳ Ｐゴシック" charset="0"/>
          <a:cs typeface="Arial" charset="0"/>
        </a:defRPr>
      </a:lvl2pPr>
      <a:lvl3pPr algn="l" rtl="0" fontAlgn="base">
        <a:spcBef>
          <a:spcPct val="50000"/>
        </a:spcBef>
        <a:spcAft>
          <a:spcPct val="0"/>
        </a:spcAft>
        <a:defRPr sz="3200" b="1">
          <a:solidFill>
            <a:srgbClr val="BE58A1"/>
          </a:solidFill>
          <a:latin typeface="Arial" charset="0"/>
          <a:ea typeface="ＭＳ Ｐゴシック" charset="0"/>
          <a:cs typeface="Arial" charset="0"/>
        </a:defRPr>
      </a:lvl3pPr>
      <a:lvl4pPr algn="l" rtl="0" fontAlgn="base">
        <a:spcBef>
          <a:spcPct val="50000"/>
        </a:spcBef>
        <a:spcAft>
          <a:spcPct val="0"/>
        </a:spcAft>
        <a:defRPr sz="3200" b="1">
          <a:solidFill>
            <a:srgbClr val="BE58A1"/>
          </a:solidFill>
          <a:latin typeface="Arial" charset="0"/>
          <a:ea typeface="ＭＳ Ｐゴシック" charset="0"/>
          <a:cs typeface="Arial" charset="0"/>
        </a:defRPr>
      </a:lvl4pPr>
      <a:lvl5pPr algn="l" rtl="0" fontAlgn="base">
        <a:spcBef>
          <a:spcPct val="50000"/>
        </a:spcBef>
        <a:spcAft>
          <a:spcPct val="0"/>
        </a:spcAft>
        <a:defRPr sz="3200" b="1">
          <a:solidFill>
            <a:srgbClr val="BE58A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50000"/>
        </a:spcBef>
        <a:spcAft>
          <a:spcPct val="0"/>
        </a:spcAft>
        <a:defRPr sz="3200" b="1">
          <a:solidFill>
            <a:srgbClr val="BE58A1"/>
          </a:solidFill>
          <a:latin typeface="Arial" charset="0"/>
          <a:ea typeface="ＭＳ Ｐゴシック" charset="0"/>
          <a:cs typeface="Arial" charset="0"/>
        </a:defRPr>
      </a:lvl6pPr>
      <a:lvl7pPr marL="914400" algn="l" rtl="0" fontAlgn="base">
        <a:spcBef>
          <a:spcPct val="50000"/>
        </a:spcBef>
        <a:spcAft>
          <a:spcPct val="0"/>
        </a:spcAft>
        <a:defRPr sz="3200" b="1">
          <a:solidFill>
            <a:srgbClr val="BE58A1"/>
          </a:solidFill>
          <a:latin typeface="Arial" charset="0"/>
          <a:ea typeface="ＭＳ Ｐゴシック" charset="0"/>
          <a:cs typeface="Arial" charset="0"/>
        </a:defRPr>
      </a:lvl7pPr>
      <a:lvl8pPr marL="1371600" algn="l" rtl="0" fontAlgn="base">
        <a:spcBef>
          <a:spcPct val="50000"/>
        </a:spcBef>
        <a:spcAft>
          <a:spcPct val="0"/>
        </a:spcAft>
        <a:defRPr sz="3200" b="1">
          <a:solidFill>
            <a:srgbClr val="BE58A1"/>
          </a:solidFill>
          <a:latin typeface="Arial" charset="0"/>
          <a:ea typeface="ＭＳ Ｐゴシック" charset="0"/>
          <a:cs typeface="Arial" charset="0"/>
        </a:defRPr>
      </a:lvl8pPr>
      <a:lvl9pPr marL="1828800" algn="l" rtl="0" fontAlgn="base">
        <a:spcBef>
          <a:spcPct val="50000"/>
        </a:spcBef>
        <a:spcAft>
          <a:spcPct val="0"/>
        </a:spcAft>
        <a:defRPr sz="3200" b="1">
          <a:solidFill>
            <a:srgbClr val="BE58A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F3D9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fontAlgn="base">
        <a:spcBef>
          <a:spcPct val="20000"/>
        </a:spcBef>
        <a:spcAft>
          <a:spcPct val="0"/>
        </a:spcAft>
        <a:buClr>
          <a:srgbClr val="AF3D92"/>
        </a:buClr>
        <a:buChar char="–"/>
        <a:tabLst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F3D9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AF3D92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F3D92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Rectangle 43"/>
          <p:cNvSpPr>
            <a:spLocks noGrp="1" noChangeArrowheads="1"/>
          </p:cNvSpPr>
          <p:nvPr>
            <p:ph type="ctrTitle"/>
          </p:nvPr>
        </p:nvSpPr>
        <p:spPr>
          <a:xfrm>
            <a:off x="363980" y="1787374"/>
            <a:ext cx="3680120" cy="3323987"/>
          </a:xfrm>
        </p:spPr>
        <p:txBody>
          <a:bodyPr/>
          <a:lstStyle/>
          <a:p>
            <a:r>
              <a:rPr lang="en-US" sz="3000" dirty="0"/>
              <a:t>Chapter 7:</a:t>
            </a:r>
            <a:br>
              <a:rPr lang="en-US" sz="3000" dirty="0"/>
            </a:br>
            <a:r>
              <a:rPr lang="en-US" sz="3000" dirty="0"/>
              <a:t>Nutrients Essential to Fluid and</a:t>
            </a:r>
            <a:br>
              <a:rPr lang="en-US" sz="3000" dirty="0"/>
            </a:br>
            <a:r>
              <a:rPr lang="en-US" sz="3000" dirty="0"/>
              <a:t>Electrolyte Balance, and </a:t>
            </a:r>
            <a:br>
              <a:rPr lang="en-US" sz="3000" dirty="0"/>
            </a:br>
            <a:r>
              <a:rPr lang="en-US" sz="3000" dirty="0"/>
              <a:t>In Depth 7.5,</a:t>
            </a:r>
            <a:br>
              <a:rPr lang="en-US" sz="3000" dirty="0"/>
            </a:br>
            <a:r>
              <a:rPr lang="en-US" sz="3000" dirty="0"/>
              <a:t>Alcohol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5394325" y="8731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 dirty="0"/>
              <a:t>Fluids Help Maintain Body Temperature</a:t>
            </a:r>
          </a:p>
        </p:txBody>
      </p:sp>
      <p:pic>
        <p:nvPicPr>
          <p:cNvPr id="3" name="Picture 2" descr="figure_07_02_labele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7"/>
          <a:stretch/>
        </p:blipFill>
        <p:spPr>
          <a:xfrm>
            <a:off x="657676" y="1220491"/>
            <a:ext cx="7819505" cy="441701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ChangeArrowheads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 dirty="0"/>
              <a:t>Functions of Fluids (cont.)</a:t>
            </a:r>
          </a:p>
        </p:txBody>
      </p:sp>
      <p:sp>
        <p:nvSpPr>
          <p:cNvPr id="13315" name="Rectangle 9"/>
          <p:cNvSpPr>
            <a:spLocks noGrp="1" noChangeArrowheads="1"/>
          </p:cNvSpPr>
          <p:nvPr>
            <p:ph idx="1"/>
          </p:nvPr>
        </p:nvSpPr>
        <p:spPr>
          <a:xfrm>
            <a:off x="365125" y="1141413"/>
            <a:ext cx="8229600" cy="4433477"/>
          </a:xfrm>
        </p:spPr>
        <p:txBody>
          <a:bodyPr/>
          <a:lstStyle/>
          <a:p>
            <a:r>
              <a:rPr lang="en-US" dirty="0"/>
              <a:t>Fluids protect and lubricate our tissues</a:t>
            </a:r>
          </a:p>
          <a:p>
            <a:pPr lvl="1">
              <a:buFont typeface="Arial"/>
              <a:buChar char="•"/>
            </a:pPr>
            <a:r>
              <a:rPr lang="en-US" dirty="0"/>
              <a:t>Cerebrospinal fluid protects the brain and spinal column</a:t>
            </a:r>
          </a:p>
          <a:p>
            <a:pPr lvl="1">
              <a:buFont typeface="Arial"/>
              <a:buChar char="•"/>
            </a:pPr>
            <a:r>
              <a:rPr lang="en-US" dirty="0"/>
              <a:t>Amniotic fluid protects the fetus</a:t>
            </a:r>
          </a:p>
          <a:p>
            <a:pPr lvl="1">
              <a:buFont typeface="Arial"/>
              <a:buChar char="•"/>
            </a:pPr>
            <a:r>
              <a:rPr lang="en-US" dirty="0"/>
              <a:t>Synovial fluid is a lubricant around joints</a:t>
            </a:r>
          </a:p>
          <a:p>
            <a:pPr lvl="1">
              <a:buFont typeface="Arial"/>
              <a:buChar char="•"/>
            </a:pPr>
            <a:r>
              <a:rPr lang="en-US" dirty="0"/>
              <a:t>Digestive secretions allow for easy passage of material</a:t>
            </a:r>
          </a:p>
          <a:p>
            <a:pPr lvl="1">
              <a:buFont typeface="Arial"/>
              <a:buChar char="•"/>
            </a:pPr>
            <a:r>
              <a:rPr lang="en-US" dirty="0"/>
              <a:t>Pleural fluid covering the lungs allows friction-free expansion and retraction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 dirty="0"/>
              <a:t>Functions of Electrolytes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</p:nvPr>
        </p:nvSpPr>
        <p:spPr>
          <a:xfrm>
            <a:off x="365125" y="1141413"/>
            <a:ext cx="8229600" cy="2958639"/>
          </a:xfrm>
        </p:spPr>
        <p:txBody>
          <a:bodyPr/>
          <a:lstStyle/>
          <a:p>
            <a:r>
              <a:rPr lang="en-US" dirty="0"/>
              <a:t>Electrolytes help regulate fluid balance</a:t>
            </a:r>
          </a:p>
          <a:p>
            <a:pPr lvl="1">
              <a:buFont typeface="Arial"/>
              <a:buChar char="•"/>
            </a:pPr>
            <a:r>
              <a:rPr lang="en-US" dirty="0"/>
              <a:t>Water follows the movement of electrolytes, moving by osmosis to areas where the concentration of electrolytes is high</a:t>
            </a:r>
          </a:p>
          <a:p>
            <a:pPr lvl="1">
              <a:buFont typeface="Arial"/>
              <a:buChar char="•"/>
            </a:pPr>
            <a:r>
              <a:rPr lang="en-US" dirty="0"/>
              <a:t>This allows for the controlled movement of fluids into and out of cells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-23750" y="11875"/>
            <a:ext cx="9144000" cy="579438"/>
          </a:xfrm>
        </p:spPr>
        <p:txBody>
          <a:bodyPr/>
          <a:lstStyle/>
          <a:p>
            <a:r>
              <a:rPr lang="en-US"/>
              <a:t>Osmosis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  <p:pic>
        <p:nvPicPr>
          <p:cNvPr id="5" name="Picture 4" descr="figure_07_03_labele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7"/>
          <a:stretch/>
        </p:blipFill>
        <p:spPr>
          <a:xfrm>
            <a:off x="1348131" y="922611"/>
            <a:ext cx="6447738" cy="531225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/>
              <a:t>Fluid and Electrolyte Balance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  <p:pic>
        <p:nvPicPr>
          <p:cNvPr id="5" name="Picture 4" descr="figure_07_04_labele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8"/>
          <a:stretch/>
        </p:blipFill>
        <p:spPr>
          <a:xfrm>
            <a:off x="1977548" y="795775"/>
            <a:ext cx="5188905" cy="53190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 dirty="0"/>
              <a:t>Functions of Electrolytes (cont.)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365124" y="1141414"/>
            <a:ext cx="8415115" cy="3027464"/>
          </a:xfrm>
        </p:spPr>
        <p:txBody>
          <a:bodyPr/>
          <a:lstStyle/>
          <a:p>
            <a:r>
              <a:rPr lang="en-US" dirty="0"/>
              <a:t>Electrolytes enable our nerves to respond to stimuli</a:t>
            </a:r>
          </a:p>
          <a:p>
            <a:pPr lvl="1">
              <a:buFont typeface="Arial"/>
              <a:buChar char="•"/>
            </a:pPr>
            <a:r>
              <a:rPr lang="en-US" dirty="0"/>
              <a:t>Movement of sodium (Na</a:t>
            </a:r>
            <a:r>
              <a:rPr lang="en-US" baseline="30000" dirty="0"/>
              <a:t>+</a:t>
            </a:r>
            <a:r>
              <a:rPr lang="en-US" dirty="0"/>
              <a:t>) and potassium (K</a:t>
            </a:r>
            <a:r>
              <a:rPr lang="en-US" baseline="30000" dirty="0"/>
              <a:t>+</a:t>
            </a:r>
            <a:r>
              <a:rPr lang="en-US" dirty="0"/>
              <a:t>) across the membranes of nerve cells changes the electrical charge across the membrane</a:t>
            </a:r>
          </a:p>
          <a:p>
            <a:pPr lvl="1">
              <a:buFont typeface="Arial"/>
              <a:buChar char="•"/>
            </a:pPr>
            <a:r>
              <a:rPr lang="en-US" dirty="0"/>
              <a:t>This change in electrical charge carries the nerve impulse along the nerve cell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/>
              <a:t>Role of Electrolytes in Nerve Function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  <p:pic>
        <p:nvPicPr>
          <p:cNvPr id="5" name="Picture 4" descr="figure_07_05_labele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2"/>
          <a:stretch/>
        </p:blipFill>
        <p:spPr>
          <a:xfrm>
            <a:off x="652299" y="1535667"/>
            <a:ext cx="7819505" cy="28913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 dirty="0"/>
              <a:t>Functions of Electrolytes (cont.)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141413"/>
            <a:ext cx="8229600" cy="2516187"/>
          </a:xfrm>
        </p:spPr>
        <p:txBody>
          <a:bodyPr/>
          <a:lstStyle/>
          <a:p>
            <a:r>
              <a:rPr lang="en-US" dirty="0"/>
              <a:t>Electrolytes signal our muscles to contract</a:t>
            </a:r>
          </a:p>
          <a:p>
            <a:pPr lvl="1">
              <a:buFont typeface="Arial"/>
              <a:buChar char="•"/>
            </a:pPr>
            <a:r>
              <a:rPr lang="en-US" dirty="0"/>
              <a:t>The movement of calcium (Ca</a:t>
            </a:r>
            <a:r>
              <a:rPr lang="en-US" baseline="30000" dirty="0"/>
              <a:t>2+</a:t>
            </a:r>
            <a:r>
              <a:rPr lang="en-US" dirty="0"/>
              <a:t>) into a muscle cell stimulates the muscle to contract</a:t>
            </a:r>
          </a:p>
          <a:p>
            <a:pPr lvl="1">
              <a:buFont typeface="Arial"/>
              <a:buChar char="•"/>
            </a:pPr>
            <a:r>
              <a:rPr lang="en-US" dirty="0"/>
              <a:t>The Ca</a:t>
            </a:r>
            <a:r>
              <a:rPr lang="en-US" baseline="30000" dirty="0"/>
              <a:t>2+</a:t>
            </a:r>
            <a:r>
              <a:rPr lang="en-US" dirty="0"/>
              <a:t> is pumped back out of the cell after the muscle contraction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 dirty="0"/>
              <a:t>Maintaining Fluid Balance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65125" y="1141414"/>
            <a:ext cx="8229600" cy="4305658"/>
          </a:xfrm>
        </p:spPr>
        <p:txBody>
          <a:bodyPr/>
          <a:lstStyle/>
          <a:p>
            <a:r>
              <a:rPr lang="en-US" dirty="0"/>
              <a:t>Fluid balance is maintained by different mechanisms prompting us to drink and retain fluid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AF3D92"/>
                </a:solidFill>
              </a:rPr>
              <a:t>thirst mechanism</a:t>
            </a:r>
            <a:r>
              <a:rPr lang="en-US" dirty="0"/>
              <a:t> occurs from a cluster of nerve cells (in the hypothalamus) that stimulate our desire to drink</a:t>
            </a:r>
          </a:p>
          <a:p>
            <a:r>
              <a:rPr lang="en-US" dirty="0"/>
              <a:t>However, the thirst mechanism is not always sufficient; the amount of fluids people drink may not be enough to achieve fluid balance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 dirty="0"/>
              <a:t>Maintaining Fluid Balance (cont.)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141413"/>
            <a:ext cx="8229600" cy="3489581"/>
          </a:xfrm>
        </p:spPr>
        <p:txBody>
          <a:bodyPr/>
          <a:lstStyle/>
          <a:p>
            <a:r>
              <a:rPr lang="en-US" dirty="0"/>
              <a:t>Water lost from the body must be replaced</a:t>
            </a:r>
          </a:p>
          <a:p>
            <a:r>
              <a:rPr lang="en-US" dirty="0"/>
              <a:t>Water is lost through urine, sweat, evaporation, exhalation, and feces</a:t>
            </a:r>
          </a:p>
          <a:p>
            <a:r>
              <a:rPr lang="en-US" dirty="0"/>
              <a:t>Water is gained through beverages, food, and metabolic reactions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AF3D92"/>
                </a:solidFill>
              </a:rPr>
              <a:t>Metabolic water</a:t>
            </a:r>
            <a:r>
              <a:rPr lang="en-US" dirty="0"/>
              <a:t> contributes about 10–14% of the water the body needs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 dirty="0"/>
              <a:t>Fluids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>
          <a:xfrm>
            <a:off x="365125" y="1141414"/>
            <a:ext cx="8229600" cy="3336318"/>
          </a:xfrm>
        </p:spPr>
        <p:txBody>
          <a:bodyPr/>
          <a:lstStyle/>
          <a:p>
            <a:pPr marL="342900" lvl="1">
              <a:buFont typeface="Arial"/>
              <a:buChar char="•"/>
            </a:pPr>
            <a:r>
              <a:rPr lang="en-US" dirty="0">
                <a:cs typeface="+mn-cs"/>
              </a:rPr>
              <a:t>Substances composed of freely moving molecules</a:t>
            </a:r>
          </a:p>
          <a:p>
            <a:pPr marL="342900" lvl="1">
              <a:buFont typeface="Arial"/>
              <a:buChar char="•"/>
            </a:pPr>
            <a:r>
              <a:rPr lang="en-US" dirty="0">
                <a:cs typeface="+mn-cs"/>
              </a:rPr>
              <a:t>Have the ability to conform to the shape of the container that holds them</a:t>
            </a:r>
          </a:p>
          <a:p>
            <a:pPr marL="342900" lvl="1">
              <a:buFont typeface="Arial"/>
              <a:buChar char="•"/>
            </a:pPr>
            <a:r>
              <a:rPr lang="en-US" dirty="0">
                <a:cs typeface="+mn-cs"/>
              </a:rPr>
              <a:t>There are different types of fluids in our bodies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Two-thirds of the body’s fluid is </a:t>
            </a:r>
            <a:r>
              <a:rPr lang="en-US" sz="2400" dirty="0">
                <a:solidFill>
                  <a:srgbClr val="AF3D92"/>
                </a:solidFill>
              </a:rPr>
              <a:t>intracellular fluid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The remaining one-third is </a:t>
            </a:r>
            <a:r>
              <a:rPr lang="en-US" sz="2400" dirty="0">
                <a:solidFill>
                  <a:srgbClr val="AF3D92"/>
                </a:solidFill>
              </a:rPr>
              <a:t>extracellular fluid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 dirty="0"/>
              <a:t>Fluid Balance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068" y="1151238"/>
            <a:ext cx="1833714" cy="508733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227449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-4086" y="11875"/>
            <a:ext cx="9144000" cy="579438"/>
          </a:xfrm>
        </p:spPr>
        <p:txBody>
          <a:bodyPr/>
          <a:lstStyle/>
          <a:p>
            <a:r>
              <a:rPr lang="en-US" dirty="0"/>
              <a:t>Water Content of Various Foods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  <p:pic>
        <p:nvPicPr>
          <p:cNvPr id="5" name="Picture 4" descr="figure_07_06_labele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6"/>
          <a:stretch/>
        </p:blipFill>
        <p:spPr>
          <a:xfrm>
            <a:off x="667508" y="1399859"/>
            <a:ext cx="7819505" cy="38671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 dirty="0"/>
              <a:t>Maintaining Fluid Balance (cont.)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of water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AF3D92"/>
                </a:solidFill>
              </a:rPr>
              <a:t>Sensible water loss</a:t>
            </a:r>
            <a:r>
              <a:rPr lang="en-US" dirty="0"/>
              <a:t> occurs through urine and sweat</a:t>
            </a:r>
          </a:p>
          <a:p>
            <a:pPr lvl="2">
              <a:buFont typeface="Arial"/>
              <a:buChar char="•"/>
            </a:pPr>
            <a:r>
              <a:rPr lang="en-US" dirty="0"/>
              <a:t>Most water is lost through urine</a:t>
            </a:r>
          </a:p>
          <a:p>
            <a:pPr lvl="2">
              <a:buFont typeface="Arial"/>
              <a:buChar char="•"/>
            </a:pPr>
            <a:r>
              <a:rPr lang="en-US" dirty="0"/>
              <a:t>The kidneys control how much water is reabsorbed; excess water is processed by the kidneys and excreted as urine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AF3D92"/>
                </a:solidFill>
              </a:rPr>
              <a:t>Insensible water loss</a:t>
            </a:r>
            <a:r>
              <a:rPr lang="en-US" dirty="0"/>
              <a:t> occurs through evaporation from the skin or exhalation from the lungs, as well as through feces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AF3D92"/>
                </a:solidFill>
              </a:rPr>
              <a:t>Diuretics</a:t>
            </a:r>
            <a:r>
              <a:rPr lang="en-US" dirty="0"/>
              <a:t> increase fluid loss via the urine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title"/>
          </p:nvPr>
        </p:nvSpPr>
        <p:spPr>
          <a:xfrm>
            <a:off x="-4086" y="11875"/>
            <a:ext cx="9144000" cy="579438"/>
          </a:xfrm>
        </p:spPr>
        <p:txBody>
          <a:bodyPr/>
          <a:lstStyle/>
          <a:p>
            <a:r>
              <a:rPr lang="en-US"/>
              <a:t>Water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idx="1"/>
          </p:nvPr>
        </p:nvSpPr>
        <p:spPr>
          <a:xfrm>
            <a:off x="365125" y="1141413"/>
            <a:ext cx="8229600" cy="3666561"/>
          </a:xfrm>
        </p:spPr>
        <p:txBody>
          <a:bodyPr/>
          <a:lstStyle/>
          <a:p>
            <a:r>
              <a:rPr lang="en-US" dirty="0"/>
              <a:t>Functions of water</a:t>
            </a:r>
          </a:p>
          <a:p>
            <a:pPr lvl="1">
              <a:buFont typeface="Arial"/>
              <a:buChar char="•"/>
            </a:pPr>
            <a:r>
              <a:rPr lang="en-US" dirty="0"/>
              <a:t>Essential for life</a:t>
            </a:r>
          </a:p>
          <a:p>
            <a:pPr lvl="1">
              <a:buFont typeface="Arial"/>
              <a:buChar char="•"/>
            </a:pPr>
            <a:r>
              <a:rPr lang="en-US" dirty="0"/>
              <a:t>Required for fluid and electrolyte balance and many metabolic reactions</a:t>
            </a:r>
          </a:p>
          <a:p>
            <a:r>
              <a:rPr lang="en-US" dirty="0"/>
              <a:t>Recommended intake</a:t>
            </a:r>
          </a:p>
          <a:p>
            <a:pPr lvl="1">
              <a:buFont typeface="Arial"/>
              <a:buChar char="•"/>
            </a:pPr>
            <a:r>
              <a:rPr lang="en-US" dirty="0"/>
              <a:t>Varies with environment and activity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 dirty="0"/>
              <a:t>For a Woman Expending 2,500 kcal/day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  <p:pic>
        <p:nvPicPr>
          <p:cNvPr id="5" name="Picture 4" descr="figure_07_07_labele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6"/>
          <a:stretch/>
        </p:blipFill>
        <p:spPr>
          <a:xfrm>
            <a:off x="657676" y="1620190"/>
            <a:ext cx="7819505" cy="344780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title"/>
          </p:nvPr>
        </p:nvSpPr>
        <p:spPr>
          <a:xfrm>
            <a:off x="-4086" y="11875"/>
            <a:ext cx="9144000" cy="579438"/>
          </a:xfrm>
        </p:spPr>
        <p:txBody>
          <a:bodyPr/>
          <a:lstStyle/>
          <a:p>
            <a:r>
              <a:rPr lang="en-US" dirty="0"/>
              <a:t>Water (cont.)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idx="1"/>
          </p:nvPr>
        </p:nvSpPr>
        <p:spPr>
          <a:xfrm>
            <a:off x="365125" y="1141413"/>
            <a:ext cx="8229600" cy="4364653"/>
          </a:xfrm>
        </p:spPr>
        <p:txBody>
          <a:bodyPr/>
          <a:lstStyle/>
          <a:p>
            <a:r>
              <a:rPr lang="en-US" dirty="0"/>
              <a:t>Surface water comes from lakes, rivers, and reservoirs</a:t>
            </a:r>
          </a:p>
          <a:p>
            <a:r>
              <a:rPr lang="en-US" dirty="0"/>
              <a:t>Groundwater comes from underground rock formations called aquifers</a:t>
            </a:r>
          </a:p>
          <a:p>
            <a:r>
              <a:rPr lang="en-US" dirty="0"/>
              <a:t>“Hard water” is relatively high in calcium</a:t>
            </a:r>
          </a:p>
          <a:p>
            <a:r>
              <a:rPr lang="en-US" dirty="0"/>
              <a:t>The U.S. Environmental Protection Agency (EPA) sets and monitors standards for public water systems and is responsible for regulation of bottled water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>
          <a:xfrm>
            <a:off x="-4086" y="11875"/>
            <a:ext cx="9144000" cy="579438"/>
          </a:xfrm>
        </p:spPr>
        <p:txBody>
          <a:bodyPr/>
          <a:lstStyle/>
          <a:p>
            <a:r>
              <a:rPr lang="en-US" dirty="0"/>
              <a:t>Water (cont.)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idx="1"/>
          </p:nvPr>
        </p:nvSpPr>
        <p:spPr>
          <a:xfrm>
            <a:off x="365125" y="1141414"/>
            <a:ext cx="8229600" cy="4033901"/>
          </a:xfrm>
        </p:spPr>
        <p:txBody>
          <a:bodyPr/>
          <a:lstStyle/>
          <a:p>
            <a:r>
              <a:rPr lang="en-US" dirty="0"/>
              <a:t>What if you drink too much water?</a:t>
            </a:r>
          </a:p>
          <a:p>
            <a:pPr lvl="1">
              <a:buFont typeface="Arial"/>
              <a:buChar char="•"/>
            </a:pPr>
            <a:r>
              <a:rPr lang="en-US" dirty="0"/>
              <a:t>Becoming overhydrated is rare</a:t>
            </a:r>
          </a:p>
          <a:p>
            <a:pPr lvl="1">
              <a:buFont typeface="Arial"/>
              <a:buChar char="•"/>
            </a:pPr>
            <a:r>
              <a:rPr lang="en-US" dirty="0"/>
              <a:t>Can result in a dilution of sodium (hyponatremia)</a:t>
            </a:r>
          </a:p>
          <a:p>
            <a:r>
              <a:rPr lang="en-US" dirty="0"/>
              <a:t>What if you don’t drink enough water?</a:t>
            </a:r>
          </a:p>
          <a:p>
            <a:pPr lvl="1">
              <a:buFont typeface="Arial"/>
              <a:buChar char="•"/>
            </a:pPr>
            <a:r>
              <a:rPr lang="en-US" dirty="0"/>
              <a:t>Dehydration</a:t>
            </a:r>
          </a:p>
          <a:p>
            <a:pPr lvl="1">
              <a:buFont typeface="Arial"/>
              <a:buChar char="•"/>
            </a:pPr>
            <a:r>
              <a:rPr lang="en-US" dirty="0"/>
              <a:t>Infants and the elderly are especially vulnerable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-23750" y="23750"/>
            <a:ext cx="9144000" cy="579438"/>
          </a:xfrm>
        </p:spPr>
        <p:txBody>
          <a:bodyPr/>
          <a:lstStyle/>
          <a:p>
            <a:r>
              <a:rPr lang="en-US" dirty="0"/>
              <a:t>Commercial Beverages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65125" y="1141414"/>
            <a:ext cx="8229600" cy="5099130"/>
          </a:xfrm>
        </p:spPr>
        <p:txBody>
          <a:bodyPr/>
          <a:lstStyle/>
          <a:p>
            <a:r>
              <a:rPr lang="en-US" dirty="0"/>
              <a:t>Low-fat and skim milk provide protein, calcium, phosphorus, vitamin D, and, usually, vitamin A</a:t>
            </a:r>
          </a:p>
          <a:p>
            <a:r>
              <a:rPr lang="en-US" dirty="0"/>
              <a:t>Moderate consumption of beverages with caffeine is safe and potentially healthful</a:t>
            </a:r>
          </a:p>
          <a:p>
            <a:r>
              <a:rPr lang="en-US" dirty="0"/>
              <a:t>Most soft drinks, juice drinks, flavored waters, </a:t>
            </a:r>
            <a:br>
              <a:rPr lang="en-US" dirty="0"/>
            </a:br>
            <a:r>
              <a:rPr lang="en-US" dirty="0"/>
              <a:t>and bottled tea and coffee drinks are loaded with added sugars</a:t>
            </a:r>
          </a:p>
          <a:p>
            <a:r>
              <a:rPr lang="en-US" dirty="0"/>
              <a:t>“Designer waters” with added nutrients and/or herbs can add more than 300 Calories to the day’s intake and rarely contribute to better health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-23750" y="23750"/>
            <a:ext cx="9144000" cy="579438"/>
          </a:xfrm>
        </p:spPr>
        <p:txBody>
          <a:bodyPr/>
          <a:lstStyle/>
          <a:p>
            <a:r>
              <a:rPr lang="en-US" dirty="0"/>
              <a:t>Commercial Beverages (cont.)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65125" y="1141414"/>
            <a:ext cx="8229600" cy="2929142"/>
          </a:xfrm>
        </p:spPr>
        <p:txBody>
          <a:bodyPr/>
          <a:lstStyle/>
          <a:p>
            <a:r>
              <a:rPr lang="en-US" altLang="en-US" dirty="0"/>
              <a:t>Many energy drinks, typically consumed quickly, contain a high amount of caffeine, which can cause a dramatic rise in blood pressure and heart rate</a:t>
            </a:r>
          </a:p>
          <a:p>
            <a:pPr lvl="1">
              <a:buFont typeface="Arial"/>
              <a:buChar char="•"/>
            </a:pPr>
            <a:r>
              <a:rPr lang="en-US" altLang="en-US" dirty="0"/>
              <a:t>They also contain a significant amount of added sugar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>
          <a:xfrm>
            <a:off x="-35625" y="11875"/>
            <a:ext cx="9144000" cy="584775"/>
          </a:xfrm>
        </p:spPr>
        <p:txBody>
          <a:bodyPr/>
          <a:lstStyle/>
          <a:p>
            <a:r>
              <a:rPr lang="en-US" dirty="0"/>
              <a:t>Minerals in Hydration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567" y="2138056"/>
            <a:ext cx="7698867" cy="2581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03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-23750" y="11875"/>
            <a:ext cx="9144000" cy="579438"/>
          </a:xfrm>
        </p:spPr>
        <p:txBody>
          <a:bodyPr/>
          <a:lstStyle/>
          <a:p>
            <a:r>
              <a:rPr lang="en-US" dirty="0"/>
              <a:t>Components of Body Fluid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  <p:pic>
        <p:nvPicPr>
          <p:cNvPr id="5" name="Picture 4" descr="figure_07_01_labele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7"/>
          <a:stretch/>
        </p:blipFill>
        <p:spPr>
          <a:xfrm>
            <a:off x="2430689" y="743368"/>
            <a:ext cx="4282622" cy="542769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>
          <a:xfrm>
            <a:off x="-25793" y="11875"/>
            <a:ext cx="9144000" cy="579438"/>
          </a:xfrm>
        </p:spPr>
        <p:txBody>
          <a:bodyPr/>
          <a:lstStyle/>
          <a:p>
            <a:r>
              <a:rPr lang="en-US" dirty="0"/>
              <a:t>Sodium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141414"/>
            <a:ext cx="8229600" cy="3528910"/>
          </a:xfrm>
        </p:spPr>
        <p:txBody>
          <a:bodyPr/>
          <a:lstStyle/>
          <a:p>
            <a:r>
              <a:rPr lang="en-US" dirty="0"/>
              <a:t>Functions of sodium</a:t>
            </a:r>
          </a:p>
          <a:p>
            <a:pPr lvl="1">
              <a:buFont typeface="Arial"/>
              <a:buChar char="•"/>
            </a:pPr>
            <a:r>
              <a:rPr lang="en-US" dirty="0"/>
              <a:t>Fluid and electrolyte balance</a:t>
            </a:r>
          </a:p>
          <a:p>
            <a:pPr lvl="1">
              <a:buFont typeface="Arial"/>
              <a:buChar char="•"/>
            </a:pPr>
            <a:r>
              <a:rPr lang="en-US" dirty="0"/>
              <a:t>Associated with blood pressure and pH balance in the body</a:t>
            </a:r>
          </a:p>
          <a:p>
            <a:pPr lvl="1">
              <a:buFont typeface="Arial"/>
              <a:buChar char="•"/>
            </a:pPr>
            <a:r>
              <a:rPr lang="en-US" dirty="0"/>
              <a:t>Required for nerve impulse transmission</a:t>
            </a:r>
          </a:p>
          <a:p>
            <a:pPr lvl="1">
              <a:buFont typeface="Arial"/>
              <a:buChar char="•"/>
            </a:pPr>
            <a:r>
              <a:rPr lang="en-US" dirty="0"/>
              <a:t>Assists in the transport of certain nutrients </a:t>
            </a:r>
            <a:br>
              <a:rPr lang="en-US" dirty="0"/>
            </a:br>
            <a:r>
              <a:rPr lang="en-US" dirty="0"/>
              <a:t>(e.g., glucose) into body cells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title"/>
          </p:nvPr>
        </p:nvSpPr>
        <p:spPr>
          <a:xfrm>
            <a:off x="-25793" y="11875"/>
            <a:ext cx="9144000" cy="579438"/>
          </a:xfrm>
        </p:spPr>
        <p:txBody>
          <a:bodyPr/>
          <a:lstStyle/>
          <a:p>
            <a:r>
              <a:rPr lang="en-US" dirty="0"/>
              <a:t>Sodium (cont.)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idx="1"/>
          </p:nvPr>
        </p:nvSpPr>
        <p:spPr>
          <a:xfrm>
            <a:off x="365125" y="1141414"/>
            <a:ext cx="8229600" cy="3627232"/>
          </a:xfrm>
        </p:spPr>
        <p:txBody>
          <a:bodyPr/>
          <a:lstStyle/>
          <a:p>
            <a:r>
              <a:rPr lang="en-US" dirty="0"/>
              <a:t>Recommended intake</a:t>
            </a:r>
          </a:p>
          <a:p>
            <a:pPr lvl="1">
              <a:buFont typeface="Arial"/>
              <a:buChar char="•"/>
            </a:pPr>
            <a:r>
              <a:rPr lang="en-US" dirty="0"/>
              <a:t>1.5 g/day is required</a:t>
            </a:r>
          </a:p>
          <a:p>
            <a:pPr lvl="1">
              <a:buFont typeface="Arial"/>
              <a:buChar char="•"/>
            </a:pPr>
            <a:r>
              <a:rPr lang="en-US" dirty="0"/>
              <a:t>No more than 2.3 g/day is recommended</a:t>
            </a:r>
          </a:p>
          <a:p>
            <a:r>
              <a:rPr lang="en-US" dirty="0"/>
              <a:t>Sources of sodium</a:t>
            </a:r>
          </a:p>
          <a:p>
            <a:pPr lvl="1">
              <a:buFont typeface="Arial"/>
              <a:buChar char="•"/>
            </a:pPr>
            <a:r>
              <a:rPr lang="en-US" dirty="0"/>
              <a:t>Processed foods and restaurant foods are generally high in sodium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title"/>
          </p:nvPr>
        </p:nvSpPr>
        <p:spPr>
          <a:xfrm>
            <a:off x="-37668" y="11875"/>
            <a:ext cx="9144000" cy="584775"/>
          </a:xfrm>
        </p:spPr>
        <p:txBody>
          <a:bodyPr/>
          <a:lstStyle/>
          <a:p>
            <a:r>
              <a:rPr lang="en-US" dirty="0"/>
              <a:t>High-Sodium Foods and Alternatives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55" y="1579103"/>
            <a:ext cx="7454690" cy="3699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>
          <a:xfrm>
            <a:off x="-25793" y="11875"/>
            <a:ext cx="9144000" cy="579438"/>
          </a:xfrm>
        </p:spPr>
        <p:txBody>
          <a:bodyPr/>
          <a:lstStyle/>
          <a:p>
            <a:r>
              <a:rPr lang="en-US" dirty="0"/>
              <a:t>Sodium (cont.)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141413"/>
            <a:ext cx="8229600" cy="3656729"/>
          </a:xfrm>
        </p:spPr>
        <p:txBody>
          <a:bodyPr/>
          <a:lstStyle/>
          <a:p>
            <a:r>
              <a:rPr lang="en-US" dirty="0"/>
              <a:t>What if you consume too much sodium?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AF3D92"/>
                </a:solidFill>
              </a:rPr>
              <a:t>Hypernatremia: </a:t>
            </a:r>
            <a:r>
              <a:rPr lang="en-US" dirty="0"/>
              <a:t>abnormally high blood sodium concentration</a:t>
            </a:r>
          </a:p>
          <a:p>
            <a:pPr lvl="1">
              <a:buFont typeface="Arial"/>
              <a:buChar char="•"/>
            </a:pPr>
            <a:r>
              <a:rPr lang="en-US" dirty="0"/>
              <a:t>Can occur in patients with congestive heart failure or kidney disease</a:t>
            </a:r>
          </a:p>
          <a:p>
            <a:pPr lvl="1">
              <a:buFont typeface="Arial"/>
              <a:buChar char="•"/>
            </a:pPr>
            <a:r>
              <a:rPr lang="en-US" dirty="0"/>
              <a:t>Results in high blood volume, edema, and high blood pressure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>
          <a:xfrm>
            <a:off x="-25793" y="11875"/>
            <a:ext cx="9144000" cy="579438"/>
          </a:xfrm>
        </p:spPr>
        <p:txBody>
          <a:bodyPr/>
          <a:lstStyle/>
          <a:p>
            <a:r>
              <a:rPr lang="en-US" dirty="0"/>
              <a:t>Sodium (cont.)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141413"/>
            <a:ext cx="8229600" cy="3804213"/>
          </a:xfrm>
        </p:spPr>
        <p:txBody>
          <a:bodyPr/>
          <a:lstStyle/>
          <a:p>
            <a:r>
              <a:rPr lang="en-US" dirty="0"/>
              <a:t>What if you don’t consume enough sodium?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AF3D92"/>
                </a:solidFill>
              </a:rPr>
              <a:t>Hyponatremia: </a:t>
            </a:r>
            <a:r>
              <a:rPr lang="en-US" dirty="0"/>
              <a:t>an abnormally low blood sodium level</a:t>
            </a:r>
          </a:p>
          <a:p>
            <a:pPr lvl="1">
              <a:buFont typeface="Arial"/>
              <a:buChar char="•"/>
            </a:pPr>
            <a:r>
              <a:rPr lang="en-US" dirty="0"/>
              <a:t>Can result from prolonged vomiting, diarrhea, </a:t>
            </a:r>
            <a:br>
              <a:rPr lang="en-US" dirty="0"/>
            </a:br>
            <a:r>
              <a:rPr lang="en-US" dirty="0"/>
              <a:t>or sweating</a:t>
            </a:r>
          </a:p>
          <a:p>
            <a:pPr lvl="1">
              <a:buFont typeface="Arial"/>
              <a:buChar char="•"/>
            </a:pPr>
            <a:r>
              <a:rPr lang="en-US" dirty="0"/>
              <a:t>Has been seen in marathon athletes who consume too much water and fail to replace sodium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 dirty="0"/>
              <a:t>Potassium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141413"/>
            <a:ext cx="8229600" cy="2968471"/>
          </a:xfrm>
        </p:spPr>
        <p:txBody>
          <a:bodyPr/>
          <a:lstStyle/>
          <a:p>
            <a:r>
              <a:rPr lang="en-US" dirty="0"/>
              <a:t>Functions of potassium</a:t>
            </a:r>
          </a:p>
          <a:p>
            <a:pPr lvl="1">
              <a:buFont typeface="Arial"/>
              <a:buChar char="•"/>
            </a:pPr>
            <a:r>
              <a:rPr lang="en-US" dirty="0"/>
              <a:t>Fluid and electrolyte balance</a:t>
            </a:r>
          </a:p>
          <a:p>
            <a:pPr lvl="1">
              <a:buFont typeface="Arial"/>
              <a:buChar char="•"/>
            </a:pPr>
            <a:r>
              <a:rPr lang="en-US" dirty="0"/>
              <a:t>Very important in muscle contractions and transmission of nerve impulses</a:t>
            </a:r>
          </a:p>
          <a:p>
            <a:pPr lvl="1">
              <a:buFont typeface="Arial"/>
              <a:buChar char="•"/>
            </a:pPr>
            <a:r>
              <a:rPr lang="en-US" dirty="0"/>
              <a:t>High potassium intake helps to maintain a lower blood pressure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 dirty="0"/>
              <a:t>Potassium (cont.)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141413"/>
            <a:ext cx="8229600" cy="3646897"/>
          </a:xfrm>
        </p:spPr>
        <p:txBody>
          <a:bodyPr/>
          <a:lstStyle/>
          <a:p>
            <a:r>
              <a:rPr lang="en-US" dirty="0"/>
              <a:t>Recommended intake</a:t>
            </a:r>
          </a:p>
          <a:p>
            <a:pPr lvl="1">
              <a:buFont typeface="Arial"/>
              <a:buChar char="•"/>
            </a:pPr>
            <a:r>
              <a:rPr lang="en-US" dirty="0"/>
              <a:t>4.7 g/day</a:t>
            </a:r>
          </a:p>
          <a:p>
            <a:r>
              <a:rPr lang="en-US" dirty="0"/>
              <a:t>Sources of potassium</a:t>
            </a:r>
          </a:p>
          <a:p>
            <a:pPr lvl="1">
              <a:buFont typeface="Arial"/>
              <a:buChar char="•"/>
            </a:pPr>
            <a:r>
              <a:rPr lang="en-US" dirty="0"/>
              <a:t>Processed foods are usually low in potassium</a:t>
            </a:r>
          </a:p>
          <a:p>
            <a:pPr lvl="1">
              <a:buFont typeface="Arial"/>
              <a:buChar char="•"/>
            </a:pPr>
            <a:r>
              <a:rPr lang="en-US" dirty="0"/>
              <a:t>Fresh fruit and vegetables and whole grains are good sources of potassium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-25793" y="11875"/>
            <a:ext cx="9144000" cy="579438"/>
          </a:xfrm>
        </p:spPr>
        <p:txBody>
          <a:bodyPr/>
          <a:lstStyle/>
          <a:p>
            <a:r>
              <a:rPr lang="en-US" dirty="0"/>
              <a:t>Common Food Sources of Potassium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  <p:pic>
        <p:nvPicPr>
          <p:cNvPr id="5" name="Picture 4" descr="figure_07_08_labele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9"/>
          <a:stretch/>
        </p:blipFill>
        <p:spPr>
          <a:xfrm>
            <a:off x="657676" y="1792485"/>
            <a:ext cx="7819505" cy="308369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 dirty="0"/>
              <a:t>Potassium (cont.)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141413"/>
            <a:ext cx="8229600" cy="2594845"/>
          </a:xfrm>
        </p:spPr>
        <p:txBody>
          <a:bodyPr/>
          <a:lstStyle/>
          <a:p>
            <a:r>
              <a:rPr lang="en-US" dirty="0"/>
              <a:t>What if you consume too much potassium?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AF3D92"/>
                </a:solidFill>
              </a:rPr>
              <a:t>Hyperkalemia:</a:t>
            </a:r>
            <a:r>
              <a:rPr lang="en-US" dirty="0"/>
              <a:t> a high blood potassium level</a:t>
            </a:r>
          </a:p>
          <a:p>
            <a:pPr lvl="1">
              <a:buFont typeface="Arial"/>
              <a:buChar char="•"/>
            </a:pPr>
            <a:r>
              <a:rPr lang="en-US" dirty="0"/>
              <a:t>Can occur in patients with kidney disease</a:t>
            </a:r>
          </a:p>
          <a:p>
            <a:pPr lvl="1">
              <a:buFont typeface="Arial"/>
              <a:buChar char="•"/>
            </a:pPr>
            <a:r>
              <a:rPr lang="en-US" dirty="0"/>
              <a:t>Can alter normal heart rhythm, resulting in a heart attack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 dirty="0"/>
              <a:t>Potassium (cont.)</a:t>
            </a:r>
          </a:p>
        </p:txBody>
      </p:sp>
      <p:sp>
        <p:nvSpPr>
          <p:cNvPr id="40963" name="Rectangle 9"/>
          <p:cNvSpPr>
            <a:spLocks noGrp="1" noChangeArrowheads="1"/>
          </p:cNvSpPr>
          <p:nvPr>
            <p:ph idx="1"/>
          </p:nvPr>
        </p:nvSpPr>
        <p:spPr>
          <a:xfrm>
            <a:off x="365125" y="1141413"/>
            <a:ext cx="8229600" cy="2909477"/>
          </a:xfrm>
        </p:spPr>
        <p:txBody>
          <a:bodyPr/>
          <a:lstStyle/>
          <a:p>
            <a:r>
              <a:rPr lang="en-US" dirty="0"/>
              <a:t>What if you don’t consume enough potassium?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AF3D92"/>
                </a:solidFill>
              </a:rPr>
              <a:t>Hypokalemia:</a:t>
            </a:r>
            <a:r>
              <a:rPr lang="en-US" dirty="0"/>
              <a:t> a low blood potassium level</a:t>
            </a:r>
          </a:p>
          <a:p>
            <a:pPr lvl="1">
              <a:buFont typeface="Arial"/>
              <a:buChar char="•"/>
            </a:pPr>
            <a:r>
              <a:rPr lang="en-US" dirty="0"/>
              <a:t>Can be seen in patients with kidney disease or diabetic acidosis</a:t>
            </a:r>
          </a:p>
          <a:p>
            <a:pPr lvl="1">
              <a:buFont typeface="Arial"/>
              <a:buChar char="•"/>
            </a:pPr>
            <a:r>
              <a:rPr lang="en-US" dirty="0"/>
              <a:t>Can occur when taking certain diuretic medications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 dirty="0"/>
              <a:t>Fluids (cont.)</a:t>
            </a:r>
          </a:p>
        </p:txBody>
      </p:sp>
      <p:sp>
        <p:nvSpPr>
          <p:cNvPr id="6147" name="Rectangle 8"/>
          <p:cNvSpPr>
            <a:spLocks noGrp="1" noChangeArrowheads="1"/>
          </p:cNvSpPr>
          <p:nvPr>
            <p:ph idx="1"/>
          </p:nvPr>
        </p:nvSpPr>
        <p:spPr>
          <a:xfrm>
            <a:off x="365125" y="1141413"/>
            <a:ext cx="8229600" cy="2575181"/>
          </a:xfrm>
        </p:spPr>
        <p:txBody>
          <a:bodyPr/>
          <a:lstStyle/>
          <a:p>
            <a:r>
              <a:rPr lang="en-US" dirty="0"/>
              <a:t>Extracellular fluids include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AF3D92"/>
                </a:solidFill>
              </a:rPr>
              <a:t>Tissue fluid</a:t>
            </a:r>
            <a:r>
              <a:rPr lang="en-US" dirty="0"/>
              <a:t>, found between the cells within tissues and organs of the body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AF3D92"/>
                </a:solidFill>
              </a:rPr>
              <a:t>Plasma</a:t>
            </a:r>
            <a:r>
              <a:rPr lang="en-US" dirty="0"/>
              <a:t>, the fluid portion of blood that carries the blood cells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title"/>
          </p:nvPr>
        </p:nvSpPr>
        <p:spPr>
          <a:xfrm>
            <a:off x="-26198" y="11875"/>
            <a:ext cx="9144000" cy="579438"/>
          </a:xfrm>
        </p:spPr>
        <p:txBody>
          <a:bodyPr/>
          <a:lstStyle/>
          <a:p>
            <a:r>
              <a:rPr lang="en-US" dirty="0"/>
              <a:t>Chloride</a:t>
            </a:r>
          </a:p>
        </p:txBody>
      </p:sp>
      <p:sp>
        <p:nvSpPr>
          <p:cNvPr id="41987" name="Rectangle 9"/>
          <p:cNvSpPr>
            <a:spLocks noGrp="1" noChangeArrowheads="1"/>
          </p:cNvSpPr>
          <p:nvPr>
            <p:ph idx="1"/>
          </p:nvPr>
        </p:nvSpPr>
        <p:spPr>
          <a:xfrm>
            <a:off x="365125" y="1141413"/>
            <a:ext cx="8229600" cy="3725555"/>
          </a:xfrm>
        </p:spPr>
        <p:txBody>
          <a:bodyPr/>
          <a:lstStyle/>
          <a:p>
            <a:r>
              <a:rPr lang="en-US" dirty="0"/>
              <a:t>Functions of chloride</a:t>
            </a:r>
          </a:p>
          <a:p>
            <a:pPr lvl="1">
              <a:buFont typeface="Arial"/>
              <a:buChar char="•"/>
            </a:pPr>
            <a:r>
              <a:rPr lang="en-US" dirty="0"/>
              <a:t>Assists with maintaining fluid balance</a:t>
            </a:r>
          </a:p>
          <a:p>
            <a:pPr lvl="1">
              <a:buFont typeface="Arial"/>
              <a:buChar char="•"/>
            </a:pPr>
            <a:r>
              <a:rPr lang="en-US" dirty="0"/>
              <a:t>Assists the immune system</a:t>
            </a:r>
          </a:p>
          <a:p>
            <a:pPr lvl="1">
              <a:buFont typeface="Arial"/>
              <a:buChar char="•"/>
            </a:pPr>
            <a:r>
              <a:rPr lang="en-US" dirty="0"/>
              <a:t>Component of HCl in the stomach</a:t>
            </a:r>
          </a:p>
          <a:p>
            <a:r>
              <a:rPr lang="en-US" dirty="0"/>
              <a:t>Recommended intake</a:t>
            </a:r>
          </a:p>
          <a:p>
            <a:pPr lvl="1">
              <a:buFont typeface="Arial"/>
              <a:buChar char="•"/>
            </a:pPr>
            <a:r>
              <a:rPr lang="en-US" dirty="0"/>
              <a:t>Minimum recommendation is 2.3 g/day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>
          <a:xfrm>
            <a:off x="-26198" y="11875"/>
            <a:ext cx="9144000" cy="579438"/>
          </a:xfrm>
        </p:spPr>
        <p:txBody>
          <a:bodyPr/>
          <a:lstStyle/>
          <a:p>
            <a:r>
              <a:rPr lang="en-US" dirty="0"/>
              <a:t>Chloride (cont.)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141414"/>
            <a:ext cx="8229600" cy="3460084"/>
          </a:xfrm>
        </p:spPr>
        <p:txBody>
          <a:bodyPr/>
          <a:lstStyle/>
          <a:p>
            <a:r>
              <a:rPr lang="en-US" dirty="0"/>
              <a:t>What if you consume too much chloride?</a:t>
            </a:r>
          </a:p>
          <a:p>
            <a:pPr lvl="1">
              <a:buFont typeface="Arial"/>
              <a:buChar char="•"/>
            </a:pPr>
            <a:r>
              <a:rPr lang="en-US" dirty="0"/>
              <a:t>May lead to hypertension in salt-sensitive patients</a:t>
            </a:r>
          </a:p>
          <a:p>
            <a:r>
              <a:rPr lang="en-US" dirty="0"/>
              <a:t>What if you don’t consume enough chloride?</a:t>
            </a:r>
          </a:p>
          <a:p>
            <a:pPr lvl="1">
              <a:buFont typeface="Arial"/>
              <a:buChar char="•"/>
            </a:pPr>
            <a:r>
              <a:rPr lang="en-US" dirty="0"/>
              <a:t>This is rare but can occur in people with eating disorders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/>
              <a:t>Phosphorus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141413"/>
            <a:ext cx="8229600" cy="4482639"/>
          </a:xfrm>
        </p:spPr>
        <p:txBody>
          <a:bodyPr/>
          <a:lstStyle/>
          <a:p>
            <a:r>
              <a:rPr lang="en-US" dirty="0"/>
              <a:t>Functions of phosphorus</a:t>
            </a:r>
          </a:p>
          <a:p>
            <a:pPr lvl="1">
              <a:buFont typeface="Arial"/>
              <a:buChar char="•"/>
            </a:pPr>
            <a:r>
              <a:rPr lang="en-US" dirty="0"/>
              <a:t>The major intracellular negatively charged electrolyte</a:t>
            </a:r>
          </a:p>
          <a:p>
            <a:pPr lvl="1">
              <a:buFont typeface="Arial"/>
              <a:buChar char="•"/>
            </a:pPr>
            <a:r>
              <a:rPr lang="en-US" dirty="0"/>
              <a:t>Required for fluid balance</a:t>
            </a:r>
          </a:p>
          <a:p>
            <a:pPr lvl="1">
              <a:buFont typeface="Arial"/>
              <a:buChar char="•"/>
            </a:pPr>
            <a:r>
              <a:rPr lang="en-US" dirty="0"/>
              <a:t>Critical role in bone formation (85% of body’s phosphorus is found in bone)</a:t>
            </a:r>
          </a:p>
          <a:p>
            <a:pPr lvl="1">
              <a:buFont typeface="Arial"/>
              <a:buChar char="•"/>
            </a:pPr>
            <a:r>
              <a:rPr lang="en-US" dirty="0"/>
              <a:t>Regulates biochemical pathways by activating or deactivating enzymes</a:t>
            </a:r>
          </a:p>
          <a:p>
            <a:pPr lvl="1">
              <a:buFont typeface="Arial"/>
              <a:buChar char="•"/>
            </a:pPr>
            <a:r>
              <a:rPr lang="en-US" dirty="0"/>
              <a:t>Found in ATP, DNA, RNA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 dirty="0"/>
              <a:t>Phosphorus (cont.)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141414"/>
            <a:ext cx="8229600" cy="4059852"/>
          </a:xfrm>
        </p:spPr>
        <p:txBody>
          <a:bodyPr/>
          <a:lstStyle/>
          <a:p>
            <a:r>
              <a:rPr lang="en-US" dirty="0"/>
              <a:t>Recommended intake</a:t>
            </a:r>
          </a:p>
          <a:p>
            <a:pPr lvl="1">
              <a:buFont typeface="Arial"/>
              <a:buChar char="•"/>
            </a:pPr>
            <a:r>
              <a:rPr lang="en-US" dirty="0"/>
              <a:t>Recommended Dietary Allowance (RDA) for phosphorus is 700 mg/day</a:t>
            </a:r>
          </a:p>
          <a:p>
            <a:r>
              <a:rPr lang="en-US" dirty="0"/>
              <a:t>Sources of phosphorus</a:t>
            </a:r>
          </a:p>
          <a:p>
            <a:pPr lvl="1">
              <a:buFont typeface="Arial"/>
              <a:buChar char="•"/>
            </a:pPr>
            <a:r>
              <a:rPr lang="en-US" dirty="0"/>
              <a:t>Widespread in many foods</a:t>
            </a:r>
          </a:p>
          <a:p>
            <a:pPr lvl="1">
              <a:buFont typeface="Arial"/>
              <a:buChar char="•"/>
            </a:pPr>
            <a:r>
              <a:rPr lang="en-US" dirty="0"/>
              <a:t>Found in high amounts in foods that contain protein (e.g., meat, milk, eggs)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-26198" y="11875"/>
            <a:ext cx="9144000" cy="579438"/>
          </a:xfrm>
        </p:spPr>
        <p:txBody>
          <a:bodyPr/>
          <a:lstStyle/>
          <a:p>
            <a:r>
              <a:rPr lang="en-US" dirty="0"/>
              <a:t>Common Food Sources of Phosphorus</a:t>
            </a:r>
          </a:p>
        </p:txBody>
      </p:sp>
      <p:pic>
        <p:nvPicPr>
          <p:cNvPr id="3" name="Picture 2" descr="figure_07_09_labele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6"/>
          <a:stretch/>
        </p:blipFill>
        <p:spPr>
          <a:xfrm>
            <a:off x="657676" y="1174671"/>
            <a:ext cx="7819505" cy="450865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 dirty="0"/>
              <a:t>Phosphorus (cont.)</a:t>
            </a:r>
          </a:p>
        </p:txBody>
      </p:sp>
      <p:sp>
        <p:nvSpPr>
          <p:cNvPr id="4710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141414"/>
            <a:ext cx="8229600" cy="3496574"/>
          </a:xfrm>
        </p:spPr>
        <p:txBody>
          <a:bodyPr/>
          <a:lstStyle/>
          <a:p>
            <a:r>
              <a:rPr lang="en-US" dirty="0"/>
              <a:t>What if you consume too much phosphorus?</a:t>
            </a:r>
          </a:p>
          <a:p>
            <a:pPr lvl="1">
              <a:buFont typeface="Arial"/>
              <a:buChar char="•"/>
            </a:pPr>
            <a:r>
              <a:rPr lang="en-US" dirty="0"/>
              <a:t>High blood levels of phosphorus can occur with kidney disease or when taking too many vitamin D supplements</a:t>
            </a:r>
          </a:p>
          <a:p>
            <a:pPr lvl="1">
              <a:buFont typeface="Arial"/>
              <a:buChar char="•"/>
            </a:pPr>
            <a:r>
              <a:rPr lang="en-US" dirty="0"/>
              <a:t>Causes muscle spasms, convulsions</a:t>
            </a:r>
          </a:p>
          <a:p>
            <a:r>
              <a:rPr lang="en-US" dirty="0"/>
              <a:t>What if you don’t consume enough phosphorus?</a:t>
            </a:r>
          </a:p>
          <a:p>
            <a:pPr lvl="1">
              <a:buFont typeface="Arial"/>
              <a:buChar char="•"/>
            </a:pPr>
            <a:r>
              <a:rPr lang="en-US" dirty="0"/>
              <a:t>Deficiencies of phosphorus are rare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 dirty="0"/>
              <a:t>Fluid and Electrolyte Balance Disorders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141413"/>
            <a:ext cx="8229600" cy="3892703"/>
          </a:xfrm>
        </p:spPr>
        <p:txBody>
          <a:bodyPr/>
          <a:lstStyle/>
          <a:p>
            <a:r>
              <a:rPr lang="en-US" dirty="0"/>
              <a:t>Serious health problems that can occur when fluid excretion exceeds intake include</a:t>
            </a:r>
          </a:p>
          <a:p>
            <a:pPr lvl="1">
              <a:buFont typeface="Arial"/>
              <a:buChar char="•"/>
            </a:pPr>
            <a:r>
              <a:rPr lang="en-US" dirty="0"/>
              <a:t>Dehydration occurs when fluid excretion exceeds fluid intake</a:t>
            </a:r>
          </a:p>
          <a:p>
            <a:pPr lvl="1">
              <a:buFont typeface="Arial"/>
              <a:buChar char="•"/>
            </a:pPr>
            <a:r>
              <a:rPr lang="en-US" dirty="0"/>
              <a:t>Heat illnesses</a:t>
            </a:r>
          </a:p>
          <a:p>
            <a:pPr lvl="2">
              <a:buFont typeface="Arial"/>
              <a:buChar char="•"/>
            </a:pPr>
            <a:r>
              <a:rPr lang="en-US" dirty="0"/>
              <a:t>Heat cramps</a:t>
            </a:r>
          </a:p>
          <a:p>
            <a:pPr lvl="2">
              <a:buFont typeface="Arial"/>
              <a:buChar char="•"/>
            </a:pPr>
            <a:r>
              <a:rPr lang="en-US" dirty="0"/>
              <a:t>Heat exhaustion</a:t>
            </a:r>
          </a:p>
          <a:p>
            <a:pPr lvl="2">
              <a:buFont typeface="Arial"/>
              <a:buChar char="•"/>
            </a:pPr>
            <a:r>
              <a:rPr lang="en-US" dirty="0"/>
              <a:t>Heat stroke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 dirty="0"/>
              <a:t>Dehydration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141413"/>
            <a:ext cx="8229600" cy="26538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AF3D92"/>
                </a:solidFill>
              </a:rPr>
              <a:t>Dehydration</a:t>
            </a:r>
            <a:r>
              <a:rPr lang="en-US" dirty="0"/>
              <a:t> occurs when water loss exceeds water intake</a:t>
            </a:r>
          </a:p>
          <a:p>
            <a:pPr lvl="1">
              <a:buFont typeface="Arial"/>
              <a:buChar char="•"/>
            </a:pPr>
            <a:r>
              <a:rPr lang="en-US" dirty="0"/>
              <a:t>Commonly due to heavy exercise or high environmental temperatures</a:t>
            </a:r>
          </a:p>
          <a:p>
            <a:pPr lvl="1">
              <a:buFont typeface="Arial"/>
              <a:buChar char="•"/>
            </a:pPr>
            <a:r>
              <a:rPr lang="en-US" dirty="0"/>
              <a:t>Infants and the elderly are more at risk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 dirty="0"/>
              <a:t>Dehydration (cont.)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365125" y="1141414"/>
            <a:ext cx="8229600" cy="3755052"/>
          </a:xfrm>
        </p:spPr>
        <p:txBody>
          <a:bodyPr/>
          <a:lstStyle/>
          <a:p>
            <a:r>
              <a:rPr lang="en-US" dirty="0"/>
              <a:t>Other common causes of dehydration include</a:t>
            </a:r>
          </a:p>
          <a:p>
            <a:pPr lvl="1">
              <a:buFont typeface="Arial"/>
              <a:buChar char="•"/>
            </a:pPr>
            <a:r>
              <a:rPr lang="en-US" dirty="0"/>
              <a:t>Diarrhea</a:t>
            </a:r>
          </a:p>
          <a:p>
            <a:pPr lvl="1">
              <a:buFont typeface="Arial"/>
              <a:buChar char="•"/>
            </a:pPr>
            <a:r>
              <a:rPr lang="en-US" dirty="0"/>
              <a:t>Vomiting</a:t>
            </a:r>
          </a:p>
          <a:p>
            <a:pPr lvl="1">
              <a:buFont typeface="Arial"/>
              <a:buChar char="•"/>
            </a:pPr>
            <a:r>
              <a:rPr lang="en-US" dirty="0"/>
              <a:t>Fever</a:t>
            </a:r>
          </a:p>
          <a:p>
            <a:pPr lvl="1">
              <a:buFont typeface="Arial"/>
              <a:buChar char="•"/>
            </a:pPr>
            <a:r>
              <a:rPr lang="en-US" dirty="0"/>
              <a:t>Burns, including sunburn</a:t>
            </a:r>
          </a:p>
          <a:p>
            <a:pPr lvl="1">
              <a:buFont typeface="Arial"/>
              <a:buChar char="•"/>
            </a:pPr>
            <a:r>
              <a:rPr lang="en-US" dirty="0"/>
              <a:t>Poorly controlled diabetes</a:t>
            </a:r>
          </a:p>
          <a:p>
            <a:pPr lvl="1">
              <a:buFont typeface="Arial"/>
              <a:buChar char="•"/>
            </a:pPr>
            <a:r>
              <a:rPr lang="en-US" dirty="0"/>
              <a:t>Abuse of diuretics or laxatives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 dirty="0"/>
              <a:t>Dehydration (cont.)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365125" y="1141413"/>
            <a:ext cx="8229600" cy="1532961"/>
          </a:xfrm>
        </p:spPr>
        <p:txBody>
          <a:bodyPr/>
          <a:lstStyle/>
          <a:p>
            <a:r>
              <a:rPr lang="en-US" dirty="0"/>
              <a:t>Dehydration is classified in terms of percentage of weight loss that is exclusively due to the loss of fluids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 dirty="0"/>
              <a:t>Fluids (cont.)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idx="1"/>
          </p:nvPr>
        </p:nvSpPr>
        <p:spPr>
          <a:xfrm>
            <a:off x="365125" y="1141413"/>
            <a:ext cx="8229600" cy="3499413"/>
          </a:xfrm>
        </p:spPr>
        <p:txBody>
          <a:bodyPr/>
          <a:lstStyle/>
          <a:p>
            <a:r>
              <a:rPr lang="en-US" dirty="0"/>
              <a:t>The body fluid composition of tissue varies by</a:t>
            </a:r>
          </a:p>
          <a:p>
            <a:pPr lvl="1">
              <a:buFont typeface="Arial"/>
              <a:buChar char="•"/>
            </a:pPr>
            <a:r>
              <a:rPr lang="en-US" dirty="0"/>
              <a:t>Tissue type—lean tissues have higher fluid content than fat tissues</a:t>
            </a:r>
          </a:p>
          <a:p>
            <a:pPr lvl="1">
              <a:buFont typeface="Arial"/>
              <a:buChar char="•"/>
            </a:pPr>
            <a:r>
              <a:rPr lang="en-US" dirty="0"/>
              <a:t>Gender—males have more lean tissue and therefore more body fluid</a:t>
            </a:r>
          </a:p>
          <a:p>
            <a:pPr lvl="1">
              <a:buFont typeface="Arial"/>
              <a:buChar char="•"/>
            </a:pPr>
            <a:r>
              <a:rPr lang="en-US" dirty="0"/>
              <a:t>Age—lean tissue is lost with age, and body fluid is lost with 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-23750" y="11875"/>
            <a:ext cx="9144000" cy="584775"/>
          </a:xfrm>
        </p:spPr>
        <p:txBody>
          <a:bodyPr/>
          <a:lstStyle/>
          <a:p>
            <a:r>
              <a:rPr lang="en-US" dirty="0"/>
              <a:t>Classifying Dehydration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64" y="2134466"/>
            <a:ext cx="8070273" cy="258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 dirty="0"/>
              <a:t>Using Urine Color to Gauge Hydration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  <p:pic>
        <p:nvPicPr>
          <p:cNvPr id="5" name="Picture 4" descr="figure_07_10_labele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7"/>
          <a:stretch/>
        </p:blipFill>
        <p:spPr>
          <a:xfrm>
            <a:off x="3349883" y="929810"/>
            <a:ext cx="2444235" cy="5429212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/>
              <a:t>Heat Illnesses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365125" y="1141414"/>
            <a:ext cx="8229600" cy="2634174"/>
          </a:xfrm>
        </p:spPr>
        <p:txBody>
          <a:bodyPr/>
          <a:lstStyle/>
          <a:p>
            <a:r>
              <a:rPr lang="en-US" dirty="0"/>
              <a:t>Three common types of heat illnesses closely linked to dehydration are</a:t>
            </a:r>
          </a:p>
          <a:p>
            <a:pPr lvl="1">
              <a:buFont typeface="Arial"/>
              <a:buChar char="•"/>
            </a:pPr>
            <a:r>
              <a:rPr lang="en-US" dirty="0"/>
              <a:t>Heat cramps</a:t>
            </a:r>
          </a:p>
          <a:p>
            <a:pPr lvl="1">
              <a:buFont typeface="Arial"/>
              <a:buChar char="•"/>
            </a:pPr>
            <a:r>
              <a:rPr lang="en-US" dirty="0"/>
              <a:t>Heat exhaustion</a:t>
            </a:r>
          </a:p>
          <a:p>
            <a:pPr lvl="1">
              <a:buFont typeface="Arial"/>
              <a:buChar char="•"/>
            </a:pPr>
            <a:r>
              <a:rPr lang="en-US" dirty="0"/>
              <a:t>Heatstroke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/>
              <a:t>Heat Cramps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365125" y="1141413"/>
            <a:ext cx="8229600" cy="3823877"/>
          </a:xfrm>
        </p:spPr>
        <p:txBody>
          <a:bodyPr/>
          <a:lstStyle/>
          <a:p>
            <a:r>
              <a:rPr lang="en-US" dirty="0"/>
              <a:t>Painful muscle cramps, usually in the abdomen, arms, or legs</a:t>
            </a:r>
          </a:p>
          <a:p>
            <a:r>
              <a:rPr lang="en-US" dirty="0"/>
              <a:t>Develop during vigorous activity sessions in the heat</a:t>
            </a:r>
          </a:p>
          <a:p>
            <a:r>
              <a:rPr lang="en-US" dirty="0"/>
              <a:t>Spasms can last seconds or minutes</a:t>
            </a:r>
          </a:p>
          <a:p>
            <a:r>
              <a:rPr lang="en-US" dirty="0"/>
              <a:t>Important to stop activity immediately, cool down, and rest; cramps may signal a more serious problem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/>
              <a:t>Heat Exhaustion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365125" y="1141414"/>
            <a:ext cx="8229600" cy="3833710"/>
          </a:xfrm>
        </p:spPr>
        <p:txBody>
          <a:bodyPr/>
          <a:lstStyle/>
          <a:p>
            <a:r>
              <a:rPr lang="en-US" dirty="0"/>
              <a:t>Typically occurs from vigorous activity in heat</a:t>
            </a:r>
          </a:p>
          <a:p>
            <a:r>
              <a:rPr lang="en-US" dirty="0"/>
              <a:t>May develop after several days in high heat when fluids are inadequate</a:t>
            </a:r>
          </a:p>
          <a:p>
            <a:r>
              <a:rPr lang="en-US" dirty="0"/>
              <a:t>Symptoms include cramps, weakness, vomiting, dizziness, and elevated blood pressure and pulse</a:t>
            </a:r>
          </a:p>
          <a:p>
            <a:r>
              <a:rPr lang="en-US" dirty="0"/>
              <a:t>Must be treated promptly and aggressively to prevent heatstroke from developing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/>
              <a:t>Heatstroke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141413"/>
            <a:ext cx="8229600" cy="47874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AF3D92"/>
                </a:solidFill>
              </a:rPr>
              <a:t>Heatstroke</a:t>
            </a:r>
            <a:r>
              <a:rPr lang="en-US" dirty="0"/>
              <a:t> occurs if the body’s temperature regulation mechanisms fail</a:t>
            </a:r>
          </a:p>
          <a:p>
            <a:pPr lvl="1">
              <a:buFont typeface="Arial"/>
              <a:buChar char="•"/>
            </a:pPr>
            <a:r>
              <a:rPr lang="en-US" dirty="0"/>
              <a:t>Occurs in hot, humid environments</a:t>
            </a:r>
          </a:p>
          <a:p>
            <a:pPr lvl="1">
              <a:buFont typeface="Arial"/>
              <a:buChar char="•"/>
            </a:pPr>
            <a:r>
              <a:rPr lang="en-US" dirty="0"/>
              <a:t>Symptoms include rapid pulse, hot and dry skin, high body temperature, and weakness</a:t>
            </a:r>
          </a:p>
          <a:p>
            <a:pPr lvl="1">
              <a:buFont typeface="Arial"/>
              <a:buChar char="•"/>
            </a:pPr>
            <a:r>
              <a:rPr lang="en-US" dirty="0"/>
              <a:t>Has been fatal for athletes during exercise in extreme heat</a:t>
            </a:r>
          </a:p>
          <a:p>
            <a:pPr lvl="1">
              <a:buFont typeface="Arial"/>
              <a:buChar char="•"/>
            </a:pPr>
            <a:r>
              <a:rPr lang="en-US" dirty="0"/>
              <a:t>If it occurs, provide immediate cooling and rest, and contact emergency medical help quickly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-35220" y="11875"/>
            <a:ext cx="9144000" cy="579438"/>
          </a:xfrm>
        </p:spPr>
        <p:txBody>
          <a:bodyPr/>
          <a:lstStyle/>
          <a:p>
            <a:r>
              <a:rPr lang="en-US" dirty="0"/>
              <a:t>In Depth: Alcohol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365125" y="1141414"/>
            <a:ext cx="8229600" cy="2555516"/>
          </a:xfrm>
        </p:spPr>
        <p:txBody>
          <a:bodyPr/>
          <a:lstStyle/>
          <a:p>
            <a:r>
              <a:rPr lang="en-US" dirty="0"/>
              <a:t>Alcohols are chemical compounds characterized by a hydroxyl group</a:t>
            </a:r>
          </a:p>
          <a:p>
            <a:r>
              <a:rPr lang="en-US" dirty="0"/>
              <a:t>In common usage, beverages containing ethanol made from fermented fruits, vegetables, or grains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-6534" y="11875"/>
            <a:ext cx="9144000" cy="579438"/>
          </a:xfrm>
        </p:spPr>
        <p:txBody>
          <a:bodyPr/>
          <a:lstStyle/>
          <a:p>
            <a:r>
              <a:rPr lang="en-US" dirty="0"/>
              <a:t>What Does One Drink Look Like?</a:t>
            </a:r>
          </a:p>
        </p:txBody>
      </p:sp>
      <p:pic>
        <p:nvPicPr>
          <p:cNvPr id="3" name="Picture 2" descr="figure_07A_01_label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8" y="988816"/>
            <a:ext cx="7819505" cy="522039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-35220" y="11875"/>
            <a:ext cx="9144000" cy="579438"/>
          </a:xfrm>
        </p:spPr>
        <p:txBody>
          <a:bodyPr/>
          <a:lstStyle/>
          <a:p>
            <a:r>
              <a:rPr lang="en-US" dirty="0"/>
              <a:t>In Depth: Alcohol (cont.)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365125" y="1141414"/>
            <a:ext cx="8229600" cy="3863206"/>
          </a:xfrm>
        </p:spPr>
        <p:txBody>
          <a:bodyPr/>
          <a:lstStyle/>
          <a:p>
            <a:r>
              <a:rPr lang="en-US" dirty="0"/>
              <a:t>What is moderate alcohol intake?</a:t>
            </a:r>
          </a:p>
          <a:p>
            <a:pPr lvl="1">
              <a:buFont typeface="Arial"/>
              <a:buChar char="•"/>
            </a:pPr>
            <a:r>
              <a:rPr lang="en-US" dirty="0"/>
              <a:t>A </a:t>
            </a:r>
            <a:r>
              <a:rPr lang="en-US" dirty="0">
                <a:solidFill>
                  <a:srgbClr val="AF3D92"/>
                </a:solidFill>
              </a:rPr>
              <a:t>drink</a:t>
            </a:r>
            <a:r>
              <a:rPr lang="en-US" dirty="0"/>
              <a:t> is defined as the amount of a beverage that provides ½ fluid ounce of pure alcohol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AF3D92"/>
                </a:solidFill>
              </a:rPr>
              <a:t>Proof</a:t>
            </a:r>
            <a:r>
              <a:rPr lang="en-US" dirty="0"/>
              <a:t> is a measurement of alcohol content</a:t>
            </a:r>
          </a:p>
          <a:p>
            <a:pPr lvl="1">
              <a:buFont typeface="Arial"/>
              <a:buChar char="•"/>
            </a:pPr>
            <a:r>
              <a:rPr lang="en-US" dirty="0"/>
              <a:t>Moderate alcohol intake is defined as the consumption of up to one drink per day for women, and up to two drinks per day for men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-35220" y="11875"/>
            <a:ext cx="9144000" cy="579438"/>
          </a:xfrm>
        </p:spPr>
        <p:txBody>
          <a:bodyPr/>
          <a:lstStyle/>
          <a:p>
            <a:r>
              <a:rPr lang="en-US" dirty="0"/>
              <a:t>In Depth: Alcohol (cont.)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365125" y="1141413"/>
            <a:ext cx="8229600" cy="3292935"/>
          </a:xfrm>
        </p:spPr>
        <p:txBody>
          <a:bodyPr/>
          <a:lstStyle/>
          <a:p>
            <a:r>
              <a:rPr lang="en-US" dirty="0"/>
              <a:t>Benefits of moderate consumption include</a:t>
            </a:r>
          </a:p>
          <a:p>
            <a:pPr lvl="1">
              <a:buFont typeface="Arial"/>
              <a:buChar char="•"/>
            </a:pPr>
            <a:r>
              <a:rPr lang="en-US" dirty="0"/>
              <a:t>Stress and anxiety reduction</a:t>
            </a:r>
          </a:p>
          <a:p>
            <a:pPr lvl="1">
              <a:buFont typeface="Arial"/>
              <a:buChar char="•"/>
            </a:pPr>
            <a:r>
              <a:rPr lang="en-US" dirty="0"/>
              <a:t>Appetite improvement</a:t>
            </a:r>
          </a:p>
          <a:p>
            <a:pPr lvl="1">
              <a:buFont typeface="Arial"/>
              <a:buChar char="•"/>
            </a:pPr>
            <a:r>
              <a:rPr lang="en-US" dirty="0"/>
              <a:t>Lower rates of heart disease</a:t>
            </a:r>
          </a:p>
          <a:p>
            <a:pPr lvl="1">
              <a:buFont typeface="Arial"/>
              <a:buChar char="•"/>
            </a:pPr>
            <a:r>
              <a:rPr lang="en-US" dirty="0"/>
              <a:t>Possible lower risks for diseases such as diabetes, heart disease, and liver disease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 dirty="0"/>
              <a:t>Electrolytes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141414"/>
            <a:ext cx="8229600" cy="2624342"/>
          </a:xfrm>
        </p:spPr>
        <p:txBody>
          <a:bodyPr/>
          <a:lstStyle/>
          <a:p>
            <a:pPr marL="342900" lvl="1">
              <a:buFont typeface="Arial"/>
              <a:buChar char="•"/>
            </a:pPr>
            <a:r>
              <a:rPr lang="en-US" dirty="0">
                <a:cs typeface="+mn-cs"/>
              </a:rPr>
              <a:t>In intracellular fluid, K</a:t>
            </a:r>
            <a:r>
              <a:rPr lang="en-US" baseline="30000" dirty="0">
                <a:cs typeface="+mn-cs"/>
              </a:rPr>
              <a:t>+</a:t>
            </a:r>
            <a:r>
              <a:rPr lang="en-US" dirty="0">
                <a:cs typeface="+mn-cs"/>
              </a:rPr>
              <a:t> and HPO</a:t>
            </a:r>
            <a:r>
              <a:rPr lang="en-US" baseline="-25000" dirty="0">
                <a:cs typeface="+mn-cs"/>
              </a:rPr>
              <a:t>4</a:t>
            </a:r>
            <a:r>
              <a:rPr lang="en-US" baseline="30000" dirty="0">
                <a:cs typeface="+mn-cs"/>
              </a:rPr>
              <a:t>2–</a:t>
            </a:r>
            <a:r>
              <a:rPr lang="en-US" dirty="0">
                <a:cs typeface="+mn-cs"/>
              </a:rPr>
              <a:t> are the predominant electrolytes</a:t>
            </a:r>
          </a:p>
          <a:p>
            <a:pPr marL="342900" lvl="1">
              <a:buFont typeface="Arial"/>
              <a:buChar char="•"/>
            </a:pPr>
            <a:r>
              <a:rPr lang="en-US" dirty="0">
                <a:cs typeface="+mn-cs"/>
              </a:rPr>
              <a:t>In extracellular fluid, Na</a:t>
            </a:r>
            <a:r>
              <a:rPr lang="en-US" baseline="30000" dirty="0">
                <a:cs typeface="+mn-cs"/>
              </a:rPr>
              <a:t>+</a:t>
            </a:r>
            <a:r>
              <a:rPr lang="en-US" dirty="0">
                <a:cs typeface="+mn-cs"/>
              </a:rPr>
              <a:t> and Cl</a:t>
            </a:r>
            <a:r>
              <a:rPr lang="en-US" baseline="30000" dirty="0">
                <a:cs typeface="+mn-cs"/>
              </a:rPr>
              <a:t>–</a:t>
            </a:r>
            <a:r>
              <a:rPr lang="en-US" dirty="0">
                <a:cs typeface="+mn-cs"/>
              </a:rPr>
              <a:t> predominate</a:t>
            </a:r>
          </a:p>
          <a:p>
            <a:pPr marL="342900" lvl="1">
              <a:buFont typeface="Arial"/>
              <a:buChar char="•"/>
            </a:pPr>
            <a:r>
              <a:rPr lang="en-US" dirty="0">
                <a:cs typeface="+mn-cs"/>
              </a:rPr>
              <a:t>There is a slight electrical charge difference on either side of the cell membrane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-35220" y="11875"/>
            <a:ext cx="9144000" cy="579438"/>
          </a:xfrm>
        </p:spPr>
        <p:txBody>
          <a:bodyPr/>
          <a:lstStyle/>
          <a:p>
            <a:r>
              <a:rPr lang="en-US" dirty="0"/>
              <a:t>In Depth: Alcohol (cont.)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365125" y="1141414"/>
            <a:ext cx="8229600" cy="3617400"/>
          </a:xfrm>
        </p:spPr>
        <p:txBody>
          <a:bodyPr/>
          <a:lstStyle/>
          <a:p>
            <a:r>
              <a:rPr lang="en-US" dirty="0"/>
              <a:t>Concerns about moderate alcohol intake include</a:t>
            </a:r>
          </a:p>
          <a:p>
            <a:pPr lvl="1">
              <a:buFont typeface="Arial"/>
              <a:buChar char="•"/>
            </a:pPr>
            <a:r>
              <a:rPr lang="en-US" dirty="0"/>
              <a:t>Women appear to be at higher risk for breast cancer</a:t>
            </a:r>
          </a:p>
          <a:p>
            <a:pPr lvl="1">
              <a:buFont typeface="Arial"/>
              <a:buChar char="•"/>
            </a:pPr>
            <a:r>
              <a:rPr lang="en-US" dirty="0"/>
              <a:t>Increased risk for hypertension</a:t>
            </a:r>
          </a:p>
          <a:p>
            <a:pPr lvl="1">
              <a:buFont typeface="Arial"/>
              <a:buChar char="•"/>
            </a:pPr>
            <a:r>
              <a:rPr lang="en-US" dirty="0"/>
              <a:t>Higher rates of bleeding in the brain</a:t>
            </a:r>
          </a:p>
          <a:p>
            <a:pPr lvl="1">
              <a:buFont typeface="Arial"/>
              <a:buChar char="•"/>
            </a:pPr>
            <a:r>
              <a:rPr lang="en-US" dirty="0"/>
              <a:t>Relatively high Calorie content</a:t>
            </a:r>
          </a:p>
          <a:p>
            <a:pPr lvl="1">
              <a:buFont typeface="Arial"/>
              <a:buChar char="•"/>
            </a:pPr>
            <a:r>
              <a:rPr lang="en-US" dirty="0"/>
              <a:t>Potential risk for adverse drug interactions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-45052" y="11875"/>
            <a:ext cx="9144000" cy="579438"/>
          </a:xfrm>
        </p:spPr>
        <p:txBody>
          <a:bodyPr/>
          <a:lstStyle/>
          <a:p>
            <a:r>
              <a:rPr lang="en-US" dirty="0"/>
              <a:t>Metabolism of Alcohol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  <p:pic>
        <p:nvPicPr>
          <p:cNvPr id="3" name="Picture 2" descr="figure_07A_02_labele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7"/>
          <a:stretch/>
        </p:blipFill>
        <p:spPr>
          <a:xfrm>
            <a:off x="2399734" y="867537"/>
            <a:ext cx="4344532" cy="5421849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-45052" y="11875"/>
            <a:ext cx="9144000" cy="584775"/>
          </a:xfrm>
        </p:spPr>
        <p:txBody>
          <a:bodyPr/>
          <a:lstStyle/>
          <a:p>
            <a:r>
              <a:rPr lang="en-US" dirty="0"/>
              <a:t>Myths About Alcohol Metabolism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428" y="1533264"/>
            <a:ext cx="5187142" cy="3527516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918" y="11875"/>
            <a:ext cx="9144000" cy="579438"/>
          </a:xfrm>
        </p:spPr>
        <p:txBody>
          <a:bodyPr/>
          <a:lstStyle/>
          <a:p>
            <a:r>
              <a:rPr lang="en-US" dirty="0"/>
              <a:t>Alcohol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141413"/>
            <a:ext cx="8229600" cy="1985245"/>
          </a:xfrm>
        </p:spPr>
        <p:txBody>
          <a:bodyPr/>
          <a:lstStyle/>
          <a:p>
            <a:r>
              <a:rPr lang="en-US" dirty="0"/>
              <a:t>Alcohol use disorder (AUD)</a:t>
            </a:r>
          </a:p>
          <a:p>
            <a:pPr lvl="1">
              <a:buFont typeface="Arial"/>
              <a:buChar char="•"/>
            </a:pPr>
            <a:r>
              <a:rPr lang="en-US" dirty="0"/>
              <a:t>Medical diagnosis for problem drinking that has become severe and is characterized by either abuse or dependence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9117844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-35220" y="11875"/>
            <a:ext cx="9144000" cy="579438"/>
          </a:xfrm>
        </p:spPr>
        <p:txBody>
          <a:bodyPr/>
          <a:lstStyle/>
          <a:p>
            <a:r>
              <a:rPr lang="en-US" dirty="0"/>
              <a:t>In Depth: Alcohol (cont.)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365125" y="1141413"/>
            <a:ext cx="8229600" cy="2968471"/>
          </a:xfrm>
        </p:spPr>
        <p:txBody>
          <a:bodyPr/>
          <a:lstStyle/>
          <a:p>
            <a:r>
              <a:rPr lang="en-US" dirty="0"/>
              <a:t>Types of alcohol abuse: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AF3D92"/>
                </a:solidFill>
              </a:rPr>
              <a:t>Alcohol abuse </a:t>
            </a:r>
            <a:r>
              <a:rPr lang="en-US" dirty="0"/>
              <a:t>is excessive intake of alcohol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AF3D92"/>
                </a:solidFill>
              </a:rPr>
              <a:t>Binge drinking </a:t>
            </a:r>
            <a:r>
              <a:rPr lang="en-US" dirty="0"/>
              <a:t>is consumption of five or more drinks per occasion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AF3D92"/>
                </a:solidFill>
              </a:rPr>
              <a:t>Alcoholism</a:t>
            </a:r>
            <a:r>
              <a:rPr lang="en-US" dirty="0"/>
              <a:t> is a disease characterized by chronic dependence on alcohol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-35220" y="11875"/>
            <a:ext cx="9144000" cy="579438"/>
          </a:xfrm>
        </p:spPr>
        <p:txBody>
          <a:bodyPr/>
          <a:lstStyle/>
          <a:p>
            <a:r>
              <a:rPr lang="en-US" dirty="0"/>
              <a:t>In Depth: Alcohol (cont.)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365125" y="1180742"/>
            <a:ext cx="8229600" cy="4236831"/>
          </a:xfrm>
        </p:spPr>
        <p:txBody>
          <a:bodyPr/>
          <a:lstStyle/>
          <a:p>
            <a:r>
              <a:rPr lang="en-US" sz="2400" dirty="0"/>
              <a:t>Effects of alcohol abuse: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AF3D92"/>
                </a:solidFill>
              </a:rPr>
              <a:t>hangover</a:t>
            </a:r>
            <a:r>
              <a:rPr lang="en-US" sz="2400" dirty="0"/>
              <a:t> is a consequence of drinking too much alcohol; symptoms include headache, fatigue, dizziness, muscle aches, and nausea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Even at low intakes, alcohol impairs reasoning and judgment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solidFill>
                  <a:srgbClr val="AF3D92"/>
                </a:solidFill>
              </a:rPr>
              <a:t>Alcohol poisoning </a:t>
            </a:r>
            <a:r>
              <a:rPr lang="en-US" sz="2400" dirty="0"/>
              <a:t>is a potentially fatal metabolic state involving cardiac or respiratory failure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Alcohol abuse can lead to traumatic injury from falls, drownings, assaults, and traffic accidents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 dirty="0"/>
              <a:t>Effects of Alcohol on Mortality Risk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  <p:pic>
        <p:nvPicPr>
          <p:cNvPr id="5" name="Picture 4" descr="figure_07A_03_labele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0"/>
          <a:stretch/>
        </p:blipFill>
        <p:spPr>
          <a:xfrm>
            <a:off x="657676" y="1159816"/>
            <a:ext cx="7819505" cy="4772032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-35625" y="11875"/>
            <a:ext cx="9144000" cy="584775"/>
          </a:xfrm>
        </p:spPr>
        <p:txBody>
          <a:bodyPr/>
          <a:lstStyle/>
          <a:p>
            <a:r>
              <a:rPr lang="en-US" dirty="0"/>
              <a:t>Effects of Alcohol on Brain Activity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  <p:pic>
        <p:nvPicPr>
          <p:cNvPr id="5122" name="Picture 2" descr="\\integrafs5\DeLS_Pondy\Pearson_Supplement\01. Receivables\Thompson_PPT\01_29-Dec-2016\Jpegs\Ch 07\Figure_7A_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89" y="818845"/>
            <a:ext cx="3379622" cy="52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-35220" y="11875"/>
            <a:ext cx="9144000" cy="579438"/>
          </a:xfrm>
        </p:spPr>
        <p:txBody>
          <a:bodyPr/>
          <a:lstStyle/>
          <a:p>
            <a:r>
              <a:rPr lang="en-US" dirty="0"/>
              <a:t>In Depth: Alcohol (cont.)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365125" y="1131987"/>
            <a:ext cx="8229600" cy="4364651"/>
          </a:xfrm>
        </p:spPr>
        <p:txBody>
          <a:bodyPr/>
          <a:lstStyle/>
          <a:p>
            <a:r>
              <a:rPr lang="en-US" dirty="0"/>
              <a:t>Effects of alcohol abuse:</a:t>
            </a:r>
          </a:p>
          <a:p>
            <a:pPr lvl="1">
              <a:buFont typeface="Arial"/>
              <a:buChar char="•"/>
            </a:pPr>
            <a:r>
              <a:rPr lang="en-US" dirty="0"/>
              <a:t>When the rate of alcohol intake exceeds the ability of the liver to break alcohol down, liver cells are damaged or destroyed</a:t>
            </a:r>
          </a:p>
          <a:p>
            <a:pPr lvl="2">
              <a:buFont typeface="Arial"/>
              <a:buChar char="•"/>
            </a:pPr>
            <a:r>
              <a:rPr lang="en-US" dirty="0">
                <a:solidFill>
                  <a:srgbClr val="AF3D92"/>
                </a:solidFill>
              </a:rPr>
              <a:t>Fatty liver</a:t>
            </a:r>
            <a:r>
              <a:rPr lang="en-US" dirty="0"/>
              <a:t> is an early but reversible sign of liver damage</a:t>
            </a:r>
          </a:p>
          <a:p>
            <a:pPr lvl="2">
              <a:buFont typeface="Arial"/>
              <a:buChar char="•"/>
            </a:pPr>
            <a:r>
              <a:rPr lang="en-US" dirty="0">
                <a:solidFill>
                  <a:srgbClr val="AF3D92"/>
                </a:solidFill>
              </a:rPr>
              <a:t>Alcohol hepatitis </a:t>
            </a:r>
            <a:r>
              <a:rPr lang="en-US" dirty="0"/>
              <a:t>results in loss of appetite, nausea and vomiting, abdominal pain, and jaundice</a:t>
            </a:r>
          </a:p>
          <a:p>
            <a:pPr lvl="2">
              <a:buFont typeface="Arial"/>
              <a:buChar char="•"/>
            </a:pPr>
            <a:r>
              <a:rPr lang="en-US" dirty="0">
                <a:solidFill>
                  <a:srgbClr val="AF3D92"/>
                </a:solidFill>
              </a:rPr>
              <a:t>Cirrhosis of the liver</a:t>
            </a:r>
            <a:r>
              <a:rPr lang="en-US" dirty="0"/>
              <a:t> involves permanent scarring after years of alcohol abuse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-26198" y="11875"/>
            <a:ext cx="9144000" cy="579438"/>
          </a:xfrm>
        </p:spPr>
        <p:txBody>
          <a:bodyPr/>
          <a:lstStyle/>
          <a:p>
            <a:r>
              <a:rPr lang="en-US"/>
              <a:t>Cirrhosis of the Liver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  <p:pic>
        <p:nvPicPr>
          <p:cNvPr id="5" name="Picture 4" descr="figure_07A_04_label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76" y="1742440"/>
            <a:ext cx="7819505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/>
              <a:t>Functions of Fluids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141413"/>
            <a:ext cx="8229600" cy="2958639"/>
          </a:xfrm>
        </p:spPr>
        <p:txBody>
          <a:bodyPr/>
          <a:lstStyle/>
          <a:p>
            <a:r>
              <a:rPr lang="en-US" dirty="0"/>
              <a:t>Fluids dissolve and transport substances</a:t>
            </a:r>
          </a:p>
          <a:p>
            <a:pPr lvl="1">
              <a:buFont typeface="Arial"/>
              <a:buChar char="•"/>
            </a:pPr>
            <a:r>
              <a:rPr lang="en-US" dirty="0"/>
              <a:t>Water is an excellent </a:t>
            </a:r>
            <a:r>
              <a:rPr lang="en-US" dirty="0">
                <a:solidFill>
                  <a:srgbClr val="AF3D92"/>
                </a:solidFill>
              </a:rPr>
              <a:t>solvent</a:t>
            </a:r>
            <a:r>
              <a:rPr lang="en-US" dirty="0"/>
              <a:t> because it can dissolve many different substances</a:t>
            </a:r>
          </a:p>
          <a:p>
            <a:pPr lvl="1">
              <a:buFont typeface="Arial"/>
              <a:buChar char="•"/>
            </a:pPr>
            <a:r>
              <a:rPr lang="en-US" dirty="0"/>
              <a:t>The dissolved materials, or </a:t>
            </a:r>
            <a:r>
              <a:rPr lang="en-US" dirty="0">
                <a:solidFill>
                  <a:srgbClr val="AF3D92"/>
                </a:solidFill>
              </a:rPr>
              <a:t>solutes</a:t>
            </a:r>
            <a:r>
              <a:rPr lang="en-US" dirty="0"/>
              <a:t>, include ions, carbohydrates, amino acids, vitamins, and minerals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-35220" y="11875"/>
            <a:ext cx="9144000" cy="579438"/>
          </a:xfrm>
        </p:spPr>
        <p:txBody>
          <a:bodyPr/>
          <a:lstStyle/>
          <a:p>
            <a:r>
              <a:rPr lang="en-US" dirty="0"/>
              <a:t>In Depth: Alcohol (cont.)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365125" y="1141413"/>
            <a:ext cx="8229600" cy="3617399"/>
          </a:xfrm>
        </p:spPr>
        <p:txBody>
          <a:bodyPr/>
          <a:lstStyle/>
          <a:p>
            <a:r>
              <a:rPr lang="en-US" dirty="0"/>
              <a:t>Effects of alcohol abuse:</a:t>
            </a:r>
          </a:p>
          <a:p>
            <a:pPr lvl="1">
              <a:buFont typeface="Arial"/>
              <a:buChar char="•"/>
            </a:pPr>
            <a:r>
              <a:rPr lang="en-US" dirty="0"/>
              <a:t>Chronically high intake increases risk for </a:t>
            </a:r>
          </a:p>
          <a:p>
            <a:pPr lvl="2">
              <a:buFont typeface="Arial"/>
              <a:buChar char="•"/>
            </a:pPr>
            <a:r>
              <a:rPr lang="en-US" sz="2800" dirty="0"/>
              <a:t>Impaired bone health</a:t>
            </a:r>
          </a:p>
          <a:p>
            <a:pPr lvl="2">
              <a:buFont typeface="Arial"/>
              <a:buChar char="•"/>
            </a:pPr>
            <a:r>
              <a:rPr lang="en-US" sz="2800" dirty="0"/>
              <a:t>Pancreatic injury and diabetes</a:t>
            </a:r>
          </a:p>
          <a:p>
            <a:pPr lvl="2">
              <a:buFont typeface="Arial"/>
              <a:buChar char="•"/>
            </a:pPr>
            <a:r>
              <a:rPr lang="en-US" sz="2800" dirty="0"/>
              <a:t>Cancer</a:t>
            </a:r>
          </a:p>
          <a:p>
            <a:pPr lvl="2">
              <a:buFont typeface="Arial"/>
              <a:buChar char="•"/>
            </a:pPr>
            <a:r>
              <a:rPr lang="en-US" sz="2800" dirty="0"/>
              <a:t>Abdominal obesity</a:t>
            </a:r>
          </a:p>
          <a:p>
            <a:pPr lvl="2">
              <a:buFont typeface="Arial"/>
              <a:buChar char="•"/>
            </a:pPr>
            <a:r>
              <a:rPr lang="en-US" sz="2800" dirty="0"/>
              <a:t>Malnutrition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-15961" y="11875"/>
            <a:ext cx="9144000" cy="579438"/>
          </a:xfrm>
        </p:spPr>
        <p:txBody>
          <a:bodyPr/>
          <a:lstStyle/>
          <a:p>
            <a:r>
              <a:rPr lang="en-US" dirty="0"/>
              <a:t>Alcohol-Related Malnutrition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  <p:pic>
        <p:nvPicPr>
          <p:cNvPr id="5" name="Picture 4" descr="figure_07A_05_labele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9"/>
          <a:stretch/>
        </p:blipFill>
        <p:spPr>
          <a:xfrm>
            <a:off x="806758" y="833147"/>
            <a:ext cx="7530485" cy="523093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-35220" y="11875"/>
            <a:ext cx="9144000" cy="579438"/>
          </a:xfrm>
        </p:spPr>
        <p:txBody>
          <a:bodyPr/>
          <a:lstStyle/>
          <a:p>
            <a:r>
              <a:rPr lang="en-US" dirty="0"/>
              <a:t>In Depth: Alcohol (cont.)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365125" y="1131986"/>
            <a:ext cx="8229600" cy="4256497"/>
          </a:xfrm>
        </p:spPr>
        <p:txBody>
          <a:bodyPr/>
          <a:lstStyle/>
          <a:p>
            <a:r>
              <a:rPr lang="en-US" dirty="0"/>
              <a:t>Fetal and infant health problems include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AF3D92"/>
                </a:solidFill>
              </a:rPr>
              <a:t>Fetal alcohol syndrome (FAS)</a:t>
            </a:r>
            <a:r>
              <a:rPr lang="en-US" dirty="0"/>
              <a:t>, a set of serious, irreversible birth defects, including physical, emotional, behavioral, and developmental problems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AF3D92"/>
                </a:solidFill>
              </a:rPr>
              <a:t>Fetal alcohol effects (FAE)</a:t>
            </a:r>
            <a:r>
              <a:rPr lang="en-US" dirty="0"/>
              <a:t>, subtler consequences that may be exhibited later, including hyperactivity, attention deficit disorder, and impaired learning abilities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 dirty="0"/>
              <a:t>Fetal Alcohol Syndrome (FAS)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  <p:pic>
        <p:nvPicPr>
          <p:cNvPr id="3" name="Picture 2" descr="figure_07A_06_label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97" y="666294"/>
            <a:ext cx="4555806" cy="5525884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-35220" y="11875"/>
            <a:ext cx="9144000" cy="579438"/>
          </a:xfrm>
        </p:spPr>
        <p:txBody>
          <a:bodyPr/>
          <a:lstStyle/>
          <a:p>
            <a:r>
              <a:rPr lang="en-US" dirty="0"/>
              <a:t>In Depth: Alcohol (cont.)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365125" y="1131986"/>
            <a:ext cx="8229600" cy="2287587"/>
          </a:xfrm>
        </p:spPr>
        <p:txBody>
          <a:bodyPr/>
          <a:lstStyle/>
          <a:p>
            <a:r>
              <a:rPr lang="en-US" dirty="0"/>
              <a:t>You should be concerned about your alcohol </a:t>
            </a:r>
            <a:br>
              <a:rPr lang="en-US" dirty="0"/>
            </a:br>
            <a:r>
              <a:rPr lang="en-US" dirty="0"/>
              <a:t>intake if you engage in binge drinking or drink at inappropriate times</a:t>
            </a:r>
          </a:p>
          <a:p>
            <a:r>
              <a:rPr lang="en-US" dirty="0"/>
              <a:t>Speak with a trusted friend, coach, teacher, counselor, or healthcare provider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 dirty="0"/>
              <a:t>Functions of Fluids (cont.)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141414"/>
            <a:ext cx="8229600" cy="3450252"/>
          </a:xfrm>
        </p:spPr>
        <p:txBody>
          <a:bodyPr/>
          <a:lstStyle/>
          <a:p>
            <a:r>
              <a:rPr lang="en-US" dirty="0"/>
              <a:t>Fluids account for blood volume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AF3D92"/>
                </a:solidFill>
              </a:rPr>
              <a:t>Blood volume</a:t>
            </a:r>
            <a:r>
              <a:rPr lang="en-US" dirty="0"/>
              <a:t> is the amount of fluid in the blood</a:t>
            </a:r>
          </a:p>
          <a:p>
            <a:pPr lvl="1">
              <a:buFont typeface="Arial"/>
              <a:buChar char="•"/>
            </a:pPr>
            <a:r>
              <a:rPr lang="en-US" dirty="0"/>
              <a:t>Increased blood volume can cause blood pressure to rise (hypertension)</a:t>
            </a:r>
          </a:p>
          <a:p>
            <a:pPr lvl="1">
              <a:buFont typeface="Arial"/>
              <a:buChar char="•"/>
            </a:pPr>
            <a:r>
              <a:rPr lang="en-US" dirty="0"/>
              <a:t>Decreased blood volume can cause low blood pressure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-35625" y="11875"/>
            <a:ext cx="9144000" cy="579438"/>
          </a:xfrm>
        </p:spPr>
        <p:txBody>
          <a:bodyPr/>
          <a:lstStyle/>
          <a:p>
            <a:r>
              <a:rPr lang="en-US" dirty="0"/>
              <a:t>Functions of Fluids (cont.)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141414"/>
            <a:ext cx="8229600" cy="2870148"/>
          </a:xfrm>
        </p:spPr>
        <p:txBody>
          <a:bodyPr/>
          <a:lstStyle/>
          <a:p>
            <a:r>
              <a:rPr lang="en-US" dirty="0"/>
              <a:t>Fluids help maintain body temperature</a:t>
            </a:r>
          </a:p>
          <a:p>
            <a:pPr lvl="1">
              <a:buFont typeface="Arial"/>
              <a:buChar char="•"/>
            </a:pPr>
            <a:r>
              <a:rPr lang="en-US" dirty="0"/>
              <a:t>Because water has a high heat capacity, the temperature of our body fluids remains quite stable</a:t>
            </a:r>
          </a:p>
          <a:p>
            <a:pPr lvl="1">
              <a:buFont typeface="Arial"/>
              <a:buChar char="•"/>
            </a:pPr>
            <a:r>
              <a:rPr lang="en-US" dirty="0"/>
              <a:t>Sweating releases heat as the evaporation of water from the skin cools the skin and blood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5Lect_template">
  <a:themeElements>
    <a:clrScheme name="HA5Lec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A5Lect_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HA5Lec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5Lec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5Lec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5Lec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5Lec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5Lec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5Lec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5Lec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5Lec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5Lec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5Lec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5Lec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gtk_01:Applications (Mac OS 9):Microsoft Office 2001:Templates:My Templates:HA5Lect_template.pot</Template>
  <TotalTime>1339</TotalTime>
  <Words>2919</Words>
  <Application>Microsoft Office PowerPoint</Application>
  <PresentationFormat>On-screen Show (4:3)</PresentationFormat>
  <Paragraphs>432</Paragraphs>
  <Slides>74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7" baseType="lpstr">
      <vt:lpstr>Arial</vt:lpstr>
      <vt:lpstr>Calibri</vt:lpstr>
      <vt:lpstr>HA5Lect_template</vt:lpstr>
      <vt:lpstr>Chapter 7: Nutrients Essential to Fluid and Electrolyte Balance, and  In Depth 7.5, Alcohol</vt:lpstr>
      <vt:lpstr>Fluids</vt:lpstr>
      <vt:lpstr>Components of Body Fluid</vt:lpstr>
      <vt:lpstr>Fluids (cont.)</vt:lpstr>
      <vt:lpstr>Fluids (cont.)</vt:lpstr>
      <vt:lpstr>Electrolytes</vt:lpstr>
      <vt:lpstr>Functions of Fluids</vt:lpstr>
      <vt:lpstr>Functions of Fluids (cont.)</vt:lpstr>
      <vt:lpstr>Functions of Fluids (cont.)</vt:lpstr>
      <vt:lpstr>Fluids Help Maintain Body Temperature</vt:lpstr>
      <vt:lpstr>Functions of Fluids (cont.)</vt:lpstr>
      <vt:lpstr>Functions of Electrolytes</vt:lpstr>
      <vt:lpstr>Osmosis</vt:lpstr>
      <vt:lpstr>Fluid and Electrolyte Balance</vt:lpstr>
      <vt:lpstr>Functions of Electrolytes (cont.)</vt:lpstr>
      <vt:lpstr>Role of Electrolytes in Nerve Function</vt:lpstr>
      <vt:lpstr>Functions of Electrolytes (cont.)</vt:lpstr>
      <vt:lpstr>Maintaining Fluid Balance</vt:lpstr>
      <vt:lpstr>Maintaining Fluid Balance (cont.)</vt:lpstr>
      <vt:lpstr>Fluid Balance</vt:lpstr>
      <vt:lpstr>Water Content of Various Foods</vt:lpstr>
      <vt:lpstr>Maintaining Fluid Balance (cont.)</vt:lpstr>
      <vt:lpstr>Water</vt:lpstr>
      <vt:lpstr>For a Woman Expending 2,500 kcal/day</vt:lpstr>
      <vt:lpstr>Water (cont.)</vt:lpstr>
      <vt:lpstr>Water (cont.)</vt:lpstr>
      <vt:lpstr>Commercial Beverages</vt:lpstr>
      <vt:lpstr>Commercial Beverages (cont.)</vt:lpstr>
      <vt:lpstr>Minerals in Hydration</vt:lpstr>
      <vt:lpstr>Sodium</vt:lpstr>
      <vt:lpstr>Sodium (cont.)</vt:lpstr>
      <vt:lpstr>High-Sodium Foods and Alternatives</vt:lpstr>
      <vt:lpstr>Sodium (cont.)</vt:lpstr>
      <vt:lpstr>Sodium (cont.)</vt:lpstr>
      <vt:lpstr>Potassium</vt:lpstr>
      <vt:lpstr>Potassium (cont.)</vt:lpstr>
      <vt:lpstr>Common Food Sources of Potassium</vt:lpstr>
      <vt:lpstr>Potassium (cont.)</vt:lpstr>
      <vt:lpstr>Potassium (cont.)</vt:lpstr>
      <vt:lpstr>Chloride</vt:lpstr>
      <vt:lpstr>Chloride (cont.)</vt:lpstr>
      <vt:lpstr>Phosphorus</vt:lpstr>
      <vt:lpstr>Phosphorus (cont.)</vt:lpstr>
      <vt:lpstr>Common Food Sources of Phosphorus</vt:lpstr>
      <vt:lpstr>Phosphorus (cont.)</vt:lpstr>
      <vt:lpstr>Fluid and Electrolyte Balance Disorders</vt:lpstr>
      <vt:lpstr>Dehydration</vt:lpstr>
      <vt:lpstr>Dehydration (cont.)</vt:lpstr>
      <vt:lpstr>Dehydration (cont.)</vt:lpstr>
      <vt:lpstr>Classifying Dehydration</vt:lpstr>
      <vt:lpstr>Using Urine Color to Gauge Hydration</vt:lpstr>
      <vt:lpstr>Heat Illnesses</vt:lpstr>
      <vt:lpstr>Heat Cramps</vt:lpstr>
      <vt:lpstr>Heat Exhaustion</vt:lpstr>
      <vt:lpstr>Heatstroke</vt:lpstr>
      <vt:lpstr>In Depth: Alcohol</vt:lpstr>
      <vt:lpstr>What Does One Drink Look Like?</vt:lpstr>
      <vt:lpstr>In Depth: Alcohol (cont.)</vt:lpstr>
      <vt:lpstr>In Depth: Alcohol (cont.)</vt:lpstr>
      <vt:lpstr>In Depth: Alcohol (cont.)</vt:lpstr>
      <vt:lpstr>Metabolism of Alcohol</vt:lpstr>
      <vt:lpstr>Myths About Alcohol Metabolism</vt:lpstr>
      <vt:lpstr>Alcohol</vt:lpstr>
      <vt:lpstr>In Depth: Alcohol (cont.)</vt:lpstr>
      <vt:lpstr>In Depth: Alcohol (cont.)</vt:lpstr>
      <vt:lpstr>Effects of Alcohol on Mortality Risk</vt:lpstr>
      <vt:lpstr>Effects of Alcohol on Brain Activity</vt:lpstr>
      <vt:lpstr>In Depth: Alcohol (cont.)</vt:lpstr>
      <vt:lpstr>Cirrhosis of the Liver</vt:lpstr>
      <vt:lpstr>In Depth: Alcohol (cont.)</vt:lpstr>
      <vt:lpstr>Alcohol-Related Malnutrition</vt:lpstr>
      <vt:lpstr>In Depth: Alcohol (cont.)</vt:lpstr>
      <vt:lpstr>Fetal Alcohol Syndrome (FAS)</vt:lpstr>
      <vt:lpstr>In Depth: Alcohol (cont.)</vt:lpstr>
    </vt:vector>
  </TitlesOfParts>
  <Company>뿿ˤʤ㏘뿿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U</dc:creator>
  <cp:lastModifiedBy>Penugonda,Kavitha</cp:lastModifiedBy>
  <cp:revision>263</cp:revision>
  <dcterms:created xsi:type="dcterms:W3CDTF">2007-09-26T05:29:17Z</dcterms:created>
  <dcterms:modified xsi:type="dcterms:W3CDTF">2021-10-22T23:29:53Z</dcterms:modified>
</cp:coreProperties>
</file>