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10"/>
  </p:notesMasterIdLst>
  <p:sldIdLst>
    <p:sldId id="516" r:id="rId2"/>
    <p:sldId id="531" r:id="rId3"/>
    <p:sldId id="356" r:id="rId4"/>
    <p:sldId id="348" r:id="rId5"/>
    <p:sldId id="517" r:id="rId6"/>
    <p:sldId id="519" r:id="rId7"/>
    <p:sldId id="520" r:id="rId8"/>
    <p:sldId id="521" r:id="rId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2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C074BE8-5671-47F3-975B-05649E75798B}" type="datetime1">
              <a:rPr lang="en-US" altLang="en-US"/>
              <a:pPr/>
              <a:t>9/11/22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C5F0218-70A0-4108-A544-BA9B25D9B3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82723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C349-0658-452C-8655-02E54672A9C6}" type="datetime1">
              <a:rPr lang="en-US" altLang="en-US" smtClean="0"/>
              <a:pPr/>
              <a:t>9/11/22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0533-8583-482B-B610-59818045FA3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010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BF06-D986-49CC-913A-08144DC95FD3}" type="datetime1">
              <a:rPr lang="en-US" altLang="en-US" smtClean="0"/>
              <a:pPr/>
              <a:t>9/11/22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1635B-64C1-46BE-810F-4F41DAD6CD9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032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5090-B1A1-48A1-A999-FD5C3C7D3DDD}" type="datetime1">
              <a:rPr lang="en-US" altLang="en-US" smtClean="0"/>
              <a:pPr/>
              <a:t>9/11/22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EC1A1-8A20-46E5-9A32-D282F9773A5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838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A17B8-2727-41FA-967B-D6DCB5E7DD3D}" type="datetime1">
              <a:rPr lang="en-US" altLang="en-US" smtClean="0"/>
              <a:pPr/>
              <a:t>9/11/22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709BB-2CD1-48F0-AC75-5F2DBB31F15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853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A79E-D591-4200-A697-8F9A12710782}" type="datetime1">
              <a:rPr lang="en-US" altLang="en-US" smtClean="0"/>
              <a:pPr/>
              <a:t>9/11/22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5A62-CDFF-48C7-8494-F0053BCED2F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490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388E-71A8-43FD-B9CE-84861BAE98A3}" type="datetime1">
              <a:rPr lang="en-US" altLang="en-US" smtClean="0"/>
              <a:pPr/>
              <a:t>9/11/22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8F19-0B2F-4791-8F9D-8D473FE38C6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677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E5BD-7164-42D9-98DD-0FF277024FFE}" type="datetime1">
              <a:rPr lang="en-US" altLang="en-US" smtClean="0"/>
              <a:pPr/>
              <a:t>9/11/22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9AB8-884F-4EE8-9574-04E9511041A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68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BDFC-8E4A-4909-9C8D-7B30D82F79EC}" type="datetime1">
              <a:rPr lang="en-US" altLang="en-US" smtClean="0"/>
              <a:pPr/>
              <a:t>9/11/22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E7456-FCF9-4F67-AD44-6F99475D8D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2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7A786-8A76-4EDD-8A69-0FB2827A780F}" type="datetime1">
              <a:rPr lang="en-US" altLang="en-US" smtClean="0"/>
              <a:pPr/>
              <a:t>9/11/22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97DE2-DADF-4B90-8481-3B9D063B800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58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7BD3-C398-492B-87BB-C8D43B6D0A7F}" type="datetime1">
              <a:rPr lang="en-US" altLang="en-US" smtClean="0"/>
              <a:pPr/>
              <a:t>9/11/22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86FF-7ED1-40BF-B76D-9913234DA34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591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02A2-0E05-4F87-8394-0BA4C0755543}" type="datetime1">
              <a:rPr lang="en-US" altLang="en-US" smtClean="0"/>
              <a:pPr/>
              <a:t>9/11/22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98177-E614-4070-B95E-6F32E635271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82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74DDA-E612-488F-8427-ADC5A7F711C4}" type="datetime1">
              <a:rPr lang="en-US" altLang="en-US" smtClean="0"/>
              <a:pPr/>
              <a:t>9/11/22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1EE89-184F-42BA-8497-9A3D2A54E24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423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wyorker.com/magazine/2011/05/09/queen-jane-approximately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McR7eohL5h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7B79-FF68-4953-837D-00FFB540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23392"/>
            <a:ext cx="2522980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4000" b="1" dirty="0"/>
              <a:t>INFO215:</a:t>
            </a:r>
            <a:br>
              <a:rPr lang="en-US" sz="4000" b="1" dirty="0"/>
            </a:br>
            <a:r>
              <a:rPr lang="en-US" sz="4000" b="1" dirty="0"/>
              <a:t>Week 5b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B3017-D2E7-4A22-996E-4995EA367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2835645"/>
            <a:ext cx="2522980" cy="3596565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1800"/>
              </a:spcAft>
              <a:buNone/>
            </a:pPr>
            <a:r>
              <a:rPr lang="en-US" sz="3000" b="1" dirty="0"/>
              <a:t>Technological Utopias &amp; Dystopias </a:t>
            </a:r>
          </a:p>
        </p:txBody>
      </p:sp>
      <p:pic>
        <p:nvPicPr>
          <p:cNvPr id="1026" name="Picture 2" descr="Image result for &quot;our dystopian visions are just too different&quot;">
            <a:extLst>
              <a:ext uri="{FF2B5EF4-FFF2-40B4-BE49-F238E27FC236}">
                <a16:creationId xmlns:a16="http://schemas.microsoft.com/office/drawing/2014/main" id="{A5B1DCD7-A510-472C-97FE-B535B2BEA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2087" y="1581658"/>
            <a:ext cx="5523258" cy="414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9377EB-6D57-4108-B0CB-B05CF456D862}"/>
              </a:ext>
            </a:extLst>
          </p:cNvPr>
          <p:cNvSpPr txBox="1"/>
          <p:nvPr/>
        </p:nvSpPr>
        <p:spPr>
          <a:xfrm>
            <a:off x="7013359" y="6400794"/>
            <a:ext cx="1979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  <a:hlinkClick r:id="rId3"/>
              </a:rPr>
              <a:t>https://www.newyorker.com/magazine/2011/05/09/queen-jane-approximately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673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1596344" y="585119"/>
            <a:ext cx="6814334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ea typeface="ＭＳ Ｐゴシック" panose="020B0600070205080204" pitchFamily="34" charset="-128"/>
              </a:rPr>
              <a:t>technological determinism</a:t>
            </a:r>
          </a:p>
        </p:txBody>
      </p:sp>
      <p:sp>
        <p:nvSpPr>
          <p:cNvPr id="61443" name="TextBox 5"/>
          <p:cNvSpPr txBox="1">
            <a:spLocks noChangeArrowheads="1"/>
          </p:cNvSpPr>
          <p:nvPr/>
        </p:nvSpPr>
        <p:spPr bwMode="auto">
          <a:xfrm>
            <a:off x="1422400" y="2498659"/>
            <a:ext cx="2263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technology</a:t>
            </a:r>
          </a:p>
        </p:txBody>
      </p:sp>
      <p:sp>
        <p:nvSpPr>
          <p:cNvPr id="61444" name="TextBox 6"/>
          <p:cNvSpPr txBox="1">
            <a:spLocks noChangeArrowheads="1"/>
          </p:cNvSpPr>
          <p:nvPr/>
        </p:nvSpPr>
        <p:spPr bwMode="auto">
          <a:xfrm>
            <a:off x="6056313" y="2529479"/>
            <a:ext cx="15001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society</a:t>
            </a:r>
          </a:p>
        </p:txBody>
      </p:sp>
      <p:sp>
        <p:nvSpPr>
          <p:cNvPr id="8" name="Curved Down Arrow 7"/>
          <p:cNvSpPr/>
          <p:nvPr/>
        </p:nvSpPr>
        <p:spPr>
          <a:xfrm>
            <a:off x="2330315" y="1603800"/>
            <a:ext cx="4561981" cy="822960"/>
          </a:xfrm>
          <a:prstGeom prst="curvedDown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</p:sp>
      <p:sp>
        <p:nvSpPr>
          <p:cNvPr id="2" name="TextBox 1"/>
          <p:cNvSpPr txBox="1"/>
          <p:nvPr/>
        </p:nvSpPr>
        <p:spPr>
          <a:xfrm>
            <a:off x="919138" y="3659882"/>
            <a:ext cx="73057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D6FA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Technological determinism: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D6FA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an early 20</a:t>
            </a:r>
            <a:r>
              <a:rPr kumimoji="0" lang="en-US" sz="2200" b="0" i="0" u="none" strike="noStrike" kern="1200" cap="none" spc="0" normalizeH="0" baseline="30000" noProof="0" dirty="0">
                <a:ln>
                  <a:noFill/>
                </a:ln>
                <a:solidFill>
                  <a:srgbClr val="1D6FA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1D6FA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century idea that changes in technology cause changes in human social relations and organizational structures.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1D6FA9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9BBF57-B122-46C9-89F4-C9F81D3912C1}"/>
              </a:ext>
            </a:extLst>
          </p:cNvPr>
          <p:cNvCxnSpPr/>
          <p:nvPr/>
        </p:nvCxnSpPr>
        <p:spPr>
          <a:xfrm>
            <a:off x="462337" y="3339101"/>
            <a:ext cx="8198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66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360" y="1270000"/>
            <a:ext cx="7002213" cy="5008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Hard technological determinism: </a:t>
            </a:r>
            <a:r>
              <a:rPr lang="en-US" dirty="0"/>
              <a:t>cell phones will lead to the end of face-to-face human communication.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Soft technological determinism: </a:t>
            </a:r>
            <a:r>
              <a:rPr lang="en-US" dirty="0"/>
              <a:t>cell phones will contribute to the end of face-to-face human communication.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3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1661916" y="733124"/>
            <a:ext cx="5820168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mutual interdependence</a:t>
            </a: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1422400" y="2847975"/>
            <a:ext cx="2263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 dirty="0">
                <a:latin typeface="Calibri" panose="020F0502020204030204" pitchFamily="34" charset="0"/>
              </a:rPr>
              <a:t>technology</a:t>
            </a:r>
          </a:p>
        </p:txBody>
      </p:sp>
      <p:sp>
        <p:nvSpPr>
          <p:cNvPr id="62468" name="TextBox 6"/>
          <p:cNvSpPr txBox="1">
            <a:spLocks noChangeArrowheads="1"/>
          </p:cNvSpPr>
          <p:nvPr/>
        </p:nvSpPr>
        <p:spPr bwMode="auto">
          <a:xfrm>
            <a:off x="6056313" y="2847975"/>
            <a:ext cx="15001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600">
                <a:latin typeface="Calibri" panose="020F0502020204030204" pitchFamily="34" charset="0"/>
              </a:rPr>
              <a:t>society</a:t>
            </a:r>
          </a:p>
        </p:txBody>
      </p:sp>
      <p:sp>
        <p:nvSpPr>
          <p:cNvPr id="8" name="Curved Down Arrow 7"/>
          <p:cNvSpPr/>
          <p:nvPr/>
        </p:nvSpPr>
        <p:spPr>
          <a:xfrm>
            <a:off x="2330315" y="2025036"/>
            <a:ext cx="4561981" cy="822960"/>
          </a:xfrm>
          <a:prstGeom prst="curvedDown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</p:sp>
      <p:sp>
        <p:nvSpPr>
          <p:cNvPr id="10" name="Curved Down Arrow 9"/>
          <p:cNvSpPr/>
          <p:nvPr/>
        </p:nvSpPr>
        <p:spPr>
          <a:xfrm rot="10800000">
            <a:off x="2244005" y="3627805"/>
            <a:ext cx="4561981" cy="822960"/>
          </a:xfrm>
          <a:prstGeom prst="curvedDown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218E9E-B670-4365-8628-2CD502B92002}"/>
              </a:ext>
            </a:extLst>
          </p:cNvPr>
          <p:cNvSpPr txBox="1"/>
          <p:nvPr/>
        </p:nvSpPr>
        <p:spPr>
          <a:xfrm>
            <a:off x="1695481" y="5652656"/>
            <a:ext cx="5753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6FA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Technological determinism came before the concept of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6FA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mutual interdependence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6FA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9A3B-3A51-413E-9DEA-437161608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4"/>
                </a:solidFill>
              </a:rPr>
              <a:t>Utopia or Dystopia: Smartphones &amp; Social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34D74-4F22-4105-84F8-FAEEF49ED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2217BFD4-1C4B-4074-9118-5429D8EB3D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9" t="15401" r="32728" b="14131"/>
          <a:stretch/>
        </p:blipFill>
        <p:spPr>
          <a:xfrm>
            <a:off x="1602613" y="1640173"/>
            <a:ext cx="5938775" cy="37169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688929-8FC0-E89B-C9E8-97E674C293B8}"/>
              </a:ext>
            </a:extLst>
          </p:cNvPr>
          <p:cNvSpPr txBox="1"/>
          <p:nvPr/>
        </p:nvSpPr>
        <p:spPr>
          <a:xfrm>
            <a:off x="1924448" y="5942567"/>
            <a:ext cx="529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https://www.youtube.com/watch?v=McR7eohL5h4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9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11D2C-46B0-4B7F-8A89-0406443C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4"/>
                </a:solidFill>
              </a:rPr>
              <a:t>Utopia or Dystopia: Smartphones &amp; Social Skills – What do you think?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6C835-AD2D-4E0F-AAE2-4BFE76814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7340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Small-group discussion, step 1: List 5 ways that smartphones negatively impact how we communicate.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E9D622-3FC7-427A-B60A-7D20218D9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4800"/>
            <a:ext cx="4333253" cy="274320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9922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11D2C-46B0-4B7F-8A89-0406443C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4"/>
                </a:solidFill>
              </a:rPr>
              <a:t>Utopia or Dystopia: Smartphones &amp; Social Skills – What do you think?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6C835-AD2D-4E0F-AAE2-4BFE76814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7340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Small-group discussion, step 2: List 5 ways that smartphones positively impact how we communicate.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3DF86-43F6-49EE-BEFE-910DD1C638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966"/>
          <a:stretch/>
        </p:blipFill>
        <p:spPr>
          <a:xfrm>
            <a:off x="0" y="4114800"/>
            <a:ext cx="2945093" cy="2743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5876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11D2C-46B0-4B7F-8A89-0406443C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4"/>
                </a:solidFill>
              </a:rPr>
              <a:t>Utopia or Dystopia: Smartphones &amp; Social Skills – What do you think?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6C835-AD2D-4E0F-AAE2-4BFE76814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744" y="1927223"/>
            <a:ext cx="66496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Small-group discussion, step 3: Is the overall impact of smartphones on human communication: </a:t>
            </a:r>
          </a:p>
          <a:p>
            <a:pPr lvl="1"/>
            <a:r>
              <a:rPr lang="en-US" sz="1800" dirty="0"/>
              <a:t>Very positive</a:t>
            </a:r>
          </a:p>
          <a:p>
            <a:pPr lvl="1"/>
            <a:r>
              <a:rPr lang="en-US" sz="1800" dirty="0"/>
              <a:t>Somewhat positive</a:t>
            </a:r>
          </a:p>
          <a:p>
            <a:pPr lvl="1"/>
            <a:r>
              <a:rPr lang="en-US" sz="1800" dirty="0"/>
              <a:t>Neutral</a:t>
            </a:r>
          </a:p>
          <a:p>
            <a:pPr lvl="1"/>
            <a:r>
              <a:rPr lang="en-US" sz="1800" dirty="0"/>
              <a:t>Somewhat negative</a:t>
            </a:r>
          </a:p>
          <a:p>
            <a:pPr lvl="1"/>
            <a:r>
              <a:rPr lang="en-US" sz="1800" dirty="0"/>
              <a:t>Very negative</a:t>
            </a:r>
          </a:p>
          <a:p>
            <a:pPr lvl="1"/>
            <a:endParaRPr lang="en-US" sz="1600" dirty="0"/>
          </a:p>
        </p:txBody>
      </p:sp>
      <p:pic>
        <p:nvPicPr>
          <p:cNvPr id="1026" name="Picture 2" descr="Image result for phone comic">
            <a:extLst>
              <a:ext uri="{FF2B5EF4-FFF2-40B4-BE49-F238E27FC236}">
                <a16:creationId xmlns:a16="http://schemas.microsoft.com/office/drawing/2014/main" id="{DA49A849-5264-450C-B9D3-4304692668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3"/>
          <a:stretch/>
        </p:blipFill>
        <p:spPr bwMode="auto">
          <a:xfrm>
            <a:off x="0" y="4114800"/>
            <a:ext cx="256049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DCE48A-881B-4673-8AAB-D32B6CDC0710}"/>
              </a:ext>
            </a:extLst>
          </p:cNvPr>
          <p:cNvSpPr txBox="1"/>
          <p:nvPr/>
        </p:nvSpPr>
        <p:spPr>
          <a:xfrm>
            <a:off x="1219197" y="4350328"/>
            <a:ext cx="102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Are you good or are you evil?</a:t>
            </a:r>
          </a:p>
        </p:txBody>
      </p:sp>
    </p:spTree>
    <p:extLst>
      <p:ext uri="{BB962C8B-B14F-4D97-AF65-F5344CB8AC3E}">
        <p14:creationId xmlns:p14="http://schemas.microsoft.com/office/powerpoint/2010/main" val="1173780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224</Words>
  <Application>Microsoft Macintosh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INFO215: Week 5b</vt:lpstr>
      <vt:lpstr>technological determinism</vt:lpstr>
      <vt:lpstr>PowerPoint Presentation</vt:lpstr>
      <vt:lpstr>mutual interdependence</vt:lpstr>
      <vt:lpstr>Utopia or Dystopia: Smartphones &amp; Social Skills</vt:lpstr>
      <vt:lpstr>Utopia or Dystopia: Smartphones &amp; Social Skills – What do you think?</vt:lpstr>
      <vt:lpstr>Utopia or Dystopia: Smartphones &amp; Social Skills – What do you think?</vt:lpstr>
      <vt:lpstr>Utopia or Dystopia: Smartphones &amp; Social Skills – What do you think?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INFO215: Week 5B: The Influence of Technology on Society     --Technological Determinism    --Technological Utopias &amp; Dystopias</dc:title>
  <dc:creator>Denise</dc:creator>
  <cp:lastModifiedBy>Seberger, John</cp:lastModifiedBy>
  <cp:revision>66</cp:revision>
  <dcterms:created xsi:type="dcterms:W3CDTF">2020-03-30T02:47:07Z</dcterms:created>
  <dcterms:modified xsi:type="dcterms:W3CDTF">2022-09-11T16:40:34Z</dcterms:modified>
</cp:coreProperties>
</file>