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3"/>
  </p:notesMasterIdLst>
  <p:sldIdLst>
    <p:sldId id="256" r:id="rId2"/>
    <p:sldId id="322" r:id="rId3"/>
    <p:sldId id="340" r:id="rId4"/>
    <p:sldId id="331" r:id="rId5"/>
    <p:sldId id="332" r:id="rId6"/>
    <p:sldId id="334" r:id="rId7"/>
    <p:sldId id="335" r:id="rId8"/>
    <p:sldId id="336" r:id="rId9"/>
    <p:sldId id="337" r:id="rId10"/>
    <p:sldId id="339" r:id="rId11"/>
    <p:sldId id="341" r:id="rId12"/>
    <p:sldId id="330" r:id="rId13"/>
    <p:sldId id="338" r:id="rId14"/>
    <p:sldId id="343" r:id="rId15"/>
    <p:sldId id="344" r:id="rId16"/>
    <p:sldId id="345" r:id="rId17"/>
    <p:sldId id="346" r:id="rId18"/>
    <p:sldId id="347" r:id="rId19"/>
    <p:sldId id="342" r:id="rId20"/>
    <p:sldId id="258" r:id="rId21"/>
    <p:sldId id="324" r:id="rId22"/>
    <p:sldId id="303" r:id="rId23"/>
    <p:sldId id="306" r:id="rId24"/>
    <p:sldId id="323" r:id="rId25"/>
    <p:sldId id="307" r:id="rId26"/>
    <p:sldId id="275" r:id="rId27"/>
    <p:sldId id="352" r:id="rId28"/>
    <p:sldId id="353" r:id="rId29"/>
    <p:sldId id="354" r:id="rId30"/>
    <p:sldId id="355" r:id="rId31"/>
    <p:sldId id="305" r:id="rId32"/>
    <p:sldId id="325" r:id="rId33"/>
    <p:sldId id="363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26" r:id="rId61"/>
    <p:sldId id="302" r:id="rId62"/>
    <p:sldId id="313" r:id="rId63"/>
    <p:sldId id="262" r:id="rId64"/>
    <p:sldId id="259" r:id="rId65"/>
    <p:sldId id="348" r:id="rId66"/>
    <p:sldId id="327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1" r:id="rId76"/>
    <p:sldId id="272" r:id="rId77"/>
    <p:sldId id="273" r:id="rId78"/>
    <p:sldId id="274" r:id="rId79"/>
    <p:sldId id="328" r:id="rId80"/>
    <p:sldId id="329" r:id="rId81"/>
    <p:sldId id="315" r:id="rId82"/>
    <p:sldId id="350" r:id="rId83"/>
    <p:sldId id="351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4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6"/>
    <p:restoredTop sz="94695"/>
  </p:normalViewPr>
  <p:slideViewPr>
    <p:cSldViewPr>
      <p:cViewPr varScale="1">
        <p:scale>
          <a:sx n="101" d="100"/>
          <a:sy n="101" d="100"/>
        </p:scale>
        <p:origin x="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BF7EF0-F872-F34C-B9BB-258B6864CC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B7E6-46DC-454D-BD85-58E62A0527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4AC40CC6-BA62-B843-A8CE-9EF605171512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D1FBD5-5B3E-3342-B577-17B0A3199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937E543-C581-824E-9A12-07CE13BC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9E104-B640-B743-9082-DE2EB0E1CC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E9C96-09B1-3B46-80CF-01AB327C7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032DCED2-7F0B-154E-A3B5-991A3B75A8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0A36C2D-7ED6-D144-98AB-7526603F0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6B66-39A6-0C41-A695-DCA2A641B5E9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B8AA8AB-B2C0-5140-AE7C-A40A77D1C6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59A8DC0-2545-D644-A40B-63B15899E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41655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Final data set: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Yahoo Science hierarchy, consisting of text of web pages pointed to by Yahoo, gathered summer of 1997.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	264 classes, only sample shown here.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50B46E4E-41B0-F948-8578-79576A5E3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1CE766-3086-4242-9339-7499133EF0EA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E5AE7018-600D-2447-B219-57511FB7F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673683FE-E644-1844-97F1-D08FDCEE5D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D5536A00-D5A6-4043-9263-C36A1BC11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DB845E-B189-3845-9869-C8223353788E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C00C8C8E-906B-D14D-AC4C-8B53D823EC46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8313A1C6-331F-524A-8D62-04BE2D233FB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FC0BF4-2393-2345-B249-E4CCEF0F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11D5A106-3A00-DD47-8950-170445499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02DB6EE-C129-D946-8CFF-DB1166C9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B7BB72-5A39-7741-B8D8-9BFCC8876764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2">
            <a:extLst>
              <a:ext uri="{FF2B5EF4-FFF2-40B4-BE49-F238E27FC236}">
                <a16:creationId xmlns:a16="http://schemas.microsoft.com/office/drawing/2014/main" id="{9D3B0FA5-840D-4740-A18B-472AA1B1EA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30163"/>
            <a:ext cx="80232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/>
              <a:t>Acknowledgment: Manning, C.D., Raghavan, P. and Schütze, H., </a:t>
            </a:r>
            <a:r>
              <a:rPr lang="en-US" altLang="en-US" sz="1000" i="1"/>
              <a:t>Introduction to Information Retrieval, Cambridge University Press. 2008. </a:t>
            </a:r>
            <a:r>
              <a:rPr lang="en-US" altLang="en-US" sz="1000"/>
              <a:t> 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>
            <a:extLst>
              <a:ext uri="{FF2B5EF4-FFF2-40B4-BE49-F238E27FC236}">
                <a16:creationId xmlns:a16="http://schemas.microsoft.com/office/drawing/2014/main" id="{C7EAD1F2-C66B-CB43-B3ED-ACA21C0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8B8056-3E2B-E841-9B0D-B8C3EBA40E8C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13" name="Footer Placeholder 18">
            <a:extLst>
              <a:ext uri="{FF2B5EF4-FFF2-40B4-BE49-F238E27FC236}">
                <a16:creationId xmlns:a16="http://schemas.microsoft.com/office/drawing/2014/main" id="{4CE42A6B-6AA5-D942-9B63-4A4E9909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6">
            <a:extLst>
              <a:ext uri="{FF2B5EF4-FFF2-40B4-BE49-F238E27FC236}">
                <a16:creationId xmlns:a16="http://schemas.microsoft.com/office/drawing/2014/main" id="{F74F636F-F52A-B642-9FCC-E25CE379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8CEF1B-A7D9-C643-9ECE-C5F1693C5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7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69985E5-6BB4-5049-A574-BA6E814C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AE06C3-892B-734E-BE96-1CB401417773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9BF0B2F5-0DBB-354E-8B56-153C8670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C0E2ADB2-B895-5640-8583-5946E119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D5EE1-0645-6448-A693-9288BE8FA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9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50F1786-A5B5-1E40-8BE9-BE6ECC16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4037F-EEAD-9641-8A56-EFA187FE0E4B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4013CEB7-9EF8-7A40-814C-D303273E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420FC370-93BB-B747-B835-2391ADA3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2398D-50E5-0249-9681-7041F9BDB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40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96F6-280C-9145-AE2C-2FC62561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9DE1-742C-564D-9D7C-78357D84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12C0-EE51-6341-AC8D-2C8241AA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5EE8F-4C33-824C-94EF-B3362E3A7A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83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488AB1F-12F0-D34D-8E67-28DFF608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9F4BD8-38C2-B64A-B395-DC7260B93470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3F46DFF-8CD0-8349-884B-E1DCD51C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23EA623-983B-1247-A711-C3C49475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986D9-040C-3745-BAA0-67AE7B483B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4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4F512F8A-F43A-7649-8A40-DF42C896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95AFA3A-4EF1-3440-8D2F-3585B206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1EEA1D4-F45F-2343-A89F-EAA7E9C4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1D2ED-8EBD-3945-B73C-EDDB4F4BBF28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180B692-CA95-F14E-88A3-3268938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ACF520-FC84-E348-B64E-E51362A1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395AE-0B93-B84D-B9A5-8B32D570F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0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0538D55-4BCD-8C4D-AFA0-A4ACB8F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7F93D0-B79D-B646-9213-57BFB63D5D65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258F8E14-556A-B949-B594-54177D4A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52B396EB-2652-4F4F-9522-98DEE26A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399FB-77A4-6045-AA84-642C5EC9D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87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D4EA8-79B0-AD40-BD9E-170D0A79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6497A-B90C-D840-830A-E5666AA62A39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DF9C-D6D6-3348-82C6-95FC0178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6607C-88AB-DB45-AE1F-4EC3885E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5B0A2-70B1-DD40-B49D-81840237C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7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002CDD54-5960-344E-938A-3FFDEF69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5656D7-BDBB-F24E-BDCA-24C670DDF0B9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E6EB2FCE-0FE5-3548-8C5F-105EA0BB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8D734943-D892-3644-96F2-9C79346E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B323B-2FC0-B141-BB60-F5D13EBC70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39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991832CB-40BB-C446-8DE8-1A732480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70AB7-41CF-3B42-B726-C78EA26CD11B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2334708F-2CDB-EB44-B9DB-C662D57F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C5A1A58B-1C83-A541-9E9E-840839B1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003D-874D-F845-B2E3-C7BA3C288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76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86748-A181-EF49-851D-1841D7C7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8EF47-0084-CA44-A19E-3F139634F99E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61092-10E0-994C-A8F1-1CA6A672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F4EAF-D2DE-4648-B43F-A9446918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EC626-D85E-1045-BD85-B31D2E6AD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5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8BC974A-0DBA-1F46-A769-44B88338D027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717A04C3-2CD7-8E49-8127-70E76F426F19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5831C9-EDAB-C245-8DE5-879F86441EC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D3D8E8-084A-104D-B3C5-7C07CCCFDCFC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>
            <a:extLst>
              <a:ext uri="{FF2B5EF4-FFF2-40B4-BE49-F238E27FC236}">
                <a16:creationId xmlns:a16="http://schemas.microsoft.com/office/drawing/2014/main" id="{C7B072CF-4B40-1E4F-914A-00A4130C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3886CE4D-92B6-8F41-8880-5330B8D3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932EE9A-7308-2848-9C98-7CE49E59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1B415-793D-354E-91F9-0B2922409CC4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D807D-C89E-A14C-B128-2EA1AF01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C810A2E-711B-704E-A209-AC8E42A1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9BE8F-B13D-2B48-8977-5D7BD057F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4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3311134C-0951-864B-ADD2-918FB15EBB99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B8BC6B0D-303E-E740-A9F4-4382C5202309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C40B1EC-B256-4042-B87A-BD6DA76320A9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503633-AB13-954F-8429-BCA6485C5892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311562C6-64BA-3344-9548-497BE35F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FF08E0BD-FB5D-AD4D-BE9B-5FAFF57BEF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13F58C4-B5EB-CF4A-B41E-C0332C9E8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cs typeface="Arial" panose="020B0604020202020204" pitchFamily="34" charset="0"/>
              </a:defRPr>
            </a:lvl1pPr>
          </a:lstStyle>
          <a:p>
            <a:fld id="{B3D10207-A415-EE40-9C32-72A7AC117966}" type="datetime1">
              <a:rPr lang="en-US" altLang="en-US"/>
              <a:pPr/>
              <a:t>3/6/20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5CBAB63-0A6A-4E4D-B3DA-943EF4F59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4BCE66-B100-ED43-B594-B3E151B97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E9A6DB2D-F164-6C46-92C2-9BC2B9D9BD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43" r:id="rId2"/>
    <p:sldLayoutId id="2147483850" r:id="rId3"/>
    <p:sldLayoutId id="2147483844" r:id="rId4"/>
    <p:sldLayoutId id="2147483851" r:id="rId5"/>
    <p:sldLayoutId id="2147483845" r:id="rId6"/>
    <p:sldLayoutId id="2147483846" r:id="rId7"/>
    <p:sldLayoutId id="2147483852" r:id="rId8"/>
    <p:sldLayoutId id="2147483853" r:id="rId9"/>
    <p:sldLayoutId id="2147483847" r:id="rId10"/>
    <p:sldLayoutId id="2147483848" r:id="rId11"/>
    <p:sldLayoutId id="214748385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7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8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191F28A1-4876-0248-86D2-939DF2100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Clustering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D27C6CA-1ACE-AF4D-8FD5-86B6E73C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Weimao Ke</a:t>
            </a:r>
          </a:p>
          <a:p>
            <a:pPr marR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&lt;wk@drexel.edu&gt;</a:t>
            </a:r>
          </a:p>
          <a:p>
            <a:pPr marR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College of Information Science and Technology</a:t>
            </a:r>
          </a:p>
          <a:p>
            <a:pPr marR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The iSchool at Drexel, Drexel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D931446-5411-8C45-AAF7-34A406CA7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For better navigation of search results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61A4552-C162-DE49-97E4-73673412A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For grouping search results thematically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clusty.com / Vivisimo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73310D67-D9F2-BB4F-A05F-80E8BFB1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t="21382" r="2774" b="7072"/>
          <a:stretch>
            <a:fillRect/>
          </a:stretch>
        </p:blipFill>
        <p:spPr bwMode="auto">
          <a:xfrm>
            <a:off x="990600" y="2638425"/>
            <a:ext cx="75438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7">
            <a:extLst>
              <a:ext uri="{FF2B5EF4-FFF2-40B4-BE49-F238E27FC236}">
                <a16:creationId xmlns:a16="http://schemas.microsoft.com/office/drawing/2014/main" id="{CC08907D-7128-004D-885B-3501979C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533400" cy="2133600"/>
          </a:xfrm>
          <a:prstGeom prst="rightArrow">
            <a:avLst>
              <a:gd name="adj1" fmla="val 51343"/>
              <a:gd name="adj2" fmla="val 41370"/>
            </a:avLst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TextBox 4">
            <a:extLst>
              <a:ext uri="{FF2B5EF4-FFF2-40B4-BE49-F238E27FC236}">
                <a16:creationId xmlns:a16="http://schemas.microsoft.com/office/drawing/2014/main" id="{C3F08956-A744-8142-BA8A-AD4620F93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BF18D2-1520-6843-BDFE-F9AD1958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Clustering in IR</a:t>
            </a:r>
            <a:endParaRPr lang="en-US" dirty="0"/>
          </a:p>
        </p:txBody>
      </p:sp>
      <p:sp>
        <p:nvSpPr>
          <p:cNvPr id="26626" name="Text Placeholder 10">
            <a:extLst>
              <a:ext uri="{FF2B5EF4-FFF2-40B4-BE49-F238E27FC236}">
                <a16:creationId xmlns:a16="http://schemas.microsoft.com/office/drawing/2014/main" id="{1937E03A-E58A-7F44-8040-A37DE026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1759268-3A6D-A141-A2FE-77C09E695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Clustering, classification &amp; ranking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8EAAC47-4296-CB47-982C-583531986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Clustering: </a:t>
            </a:r>
            <a:r>
              <a:rPr lang="en-US" altLang="en-US">
                <a:ea typeface="ＭＳ Ｐゴシック" panose="020B0600070205080204" pitchFamily="34" charset="-128"/>
              </a:rPr>
              <a:t>Given a set of docs (entities), group them into clusters based on their contents.</a:t>
            </a:r>
          </a:p>
          <a:p>
            <a:pPr eaLnBrk="1" hangingPunct="1"/>
            <a:r>
              <a:rPr lang="en-US" altLang="en-US">
                <a:solidFill>
                  <a:srgbClr val="C0504D"/>
                </a:solidFill>
                <a:ea typeface="ＭＳ Ｐゴシック" panose="020B0600070205080204" pitchFamily="34" charset="-128"/>
              </a:rPr>
              <a:t>Classification: </a:t>
            </a:r>
            <a:r>
              <a:rPr lang="en-US" altLang="en-US">
                <a:ea typeface="ＭＳ Ｐゴシック" panose="020B0600070205080204" pitchFamily="34" charset="-128"/>
              </a:rPr>
              <a:t>Given a set of topics, plus a new doc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, decide which topic(s)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 belongs to.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rgbClr val="C0504D"/>
                </a:solidFill>
                <a:ea typeface="ＭＳ Ｐゴシック" panose="020B0600070205080204" pitchFamily="34" charset="-128"/>
              </a:rPr>
              <a:t>Ranking: </a:t>
            </a:r>
            <a:r>
              <a:rPr lang="en-US" altLang="en-US">
                <a:ea typeface="ＭＳ Ｐゴシック" panose="020B0600070205080204" pitchFamily="34" charset="-128"/>
              </a:rPr>
              <a:t>Can we learn how to best order a set of documents, e.g., a set of search results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4804D430-60E8-7440-90A8-64FC9DDF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354A22-549B-7E44-BE13-A3AE1149C810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94A54F7-FCAF-5144-B300-0F18D515C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 improving search recall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D113960-BC25-E943-9527-3DB22912D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i="1">
                <a:ea typeface="ＭＳ Ｐゴシック" panose="020B0600070205080204" pitchFamily="34" charset="-128"/>
              </a:rPr>
              <a:t>Cluster hypothesis</a:t>
            </a:r>
            <a:r>
              <a:rPr lang="en-US" altLang="en-US" sz="2200">
                <a:ea typeface="ＭＳ Ｐゴシック" panose="020B0600070205080204" pitchFamily="34" charset="-128"/>
              </a:rPr>
              <a:t> - Documents in the same cluster behave similarly with respect to relevance to information needs</a:t>
            </a:r>
          </a:p>
          <a:p>
            <a:pPr eaLnBrk="1" hangingPunct="1"/>
            <a:r>
              <a:rPr lang="en-US" altLang="en-US" sz="2200">
                <a:ea typeface="ＭＳ Ｐゴシック" panose="020B0600070205080204" pitchFamily="34" charset="-128"/>
              </a:rPr>
              <a:t>Therefore, to improve search recall: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Cluster docs in corpus a priori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When a query matches a doc </a:t>
            </a:r>
            <a:r>
              <a:rPr lang="en-US" altLang="en-US" sz="2200" i="1">
                <a:ea typeface="ＭＳ Ｐゴシック" panose="020B0600070205080204" pitchFamily="34" charset="-128"/>
              </a:rPr>
              <a:t>D</a:t>
            </a:r>
            <a:r>
              <a:rPr lang="en-US" altLang="en-US" sz="2200">
                <a:ea typeface="ＭＳ Ｐゴシック" panose="020B0600070205080204" pitchFamily="34" charset="-128"/>
              </a:rPr>
              <a:t>, also return other docs in the cluster containing </a:t>
            </a:r>
            <a:r>
              <a:rPr lang="en-US" altLang="en-US" sz="2200" i="1">
                <a:ea typeface="ＭＳ Ｐゴシック" panose="020B0600070205080204" pitchFamily="34" charset="-128"/>
              </a:rPr>
              <a:t>D</a:t>
            </a:r>
          </a:p>
          <a:p>
            <a:pPr eaLnBrk="1" hangingPunct="1"/>
            <a:r>
              <a:rPr lang="en-US" altLang="en-US" sz="2200">
                <a:ea typeface="ＭＳ Ｐゴシック" panose="020B0600070205080204" pitchFamily="34" charset="-128"/>
              </a:rPr>
              <a:t>Hope if we do this: The query </a:t>
            </a:r>
            <a:r>
              <a:rPr lang="ja-JP" altLang="en-US" sz="2200">
                <a:ea typeface="ＭＳ Ｐゴシック" panose="020B0600070205080204" pitchFamily="34" charset="-128"/>
              </a:rPr>
              <a:t>“</a:t>
            </a:r>
            <a:r>
              <a:rPr lang="en-US" altLang="ja-JP" sz="2200">
                <a:ea typeface="ＭＳ Ｐゴシック" panose="020B0600070205080204" pitchFamily="34" charset="-128"/>
              </a:rPr>
              <a:t>car</a:t>
            </a:r>
            <a:r>
              <a:rPr lang="ja-JP" altLang="en-US" sz="2200">
                <a:ea typeface="ＭＳ Ｐゴシック" panose="020B0600070205080204" pitchFamily="34" charset="-128"/>
              </a:rPr>
              <a:t>”</a:t>
            </a:r>
            <a:r>
              <a:rPr lang="en-US" altLang="ja-JP" sz="2200">
                <a:ea typeface="ＭＳ Ｐゴシック" panose="020B0600070205080204" pitchFamily="34" charset="-128"/>
              </a:rPr>
              <a:t> will also return docs containing </a:t>
            </a:r>
            <a:r>
              <a:rPr lang="en-US" altLang="ja-JP" sz="2200" i="1">
                <a:ea typeface="ＭＳ Ｐゴシック" panose="020B0600070205080204" pitchFamily="34" charset="-128"/>
              </a:rPr>
              <a:t>automobile</a:t>
            </a:r>
            <a:endParaRPr lang="en-US" altLang="ja-JP" sz="22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Because clustering grouped together docs containing </a:t>
            </a:r>
            <a:r>
              <a:rPr lang="en-US" altLang="en-US" sz="2200" i="1">
                <a:ea typeface="ＭＳ Ｐゴシック" panose="020B0600070205080204" pitchFamily="34" charset="-128"/>
              </a:rPr>
              <a:t>car</a:t>
            </a:r>
            <a:r>
              <a:rPr lang="en-US" altLang="en-US" sz="2200">
                <a:ea typeface="ＭＳ Ｐゴシック" panose="020B0600070205080204" pitchFamily="34" charset="-128"/>
              </a:rPr>
              <a:t> with those containing </a:t>
            </a:r>
            <a:r>
              <a:rPr lang="en-US" altLang="en-US" sz="2200" i="1">
                <a:ea typeface="ＭＳ Ｐゴシック" panose="020B0600070205080204" pitchFamily="34" charset="-128"/>
              </a:rPr>
              <a:t>automobile.</a:t>
            </a:r>
          </a:p>
        </p:txBody>
      </p:sp>
      <p:sp>
        <p:nvSpPr>
          <p:cNvPr id="291844" name="AutoShape 4">
            <a:extLst>
              <a:ext uri="{FF2B5EF4-FFF2-40B4-BE49-F238E27FC236}">
                <a16:creationId xmlns:a16="http://schemas.microsoft.com/office/drawing/2014/main" id="{1F34B234-26F8-A449-8EAE-2F197650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62600"/>
            <a:ext cx="3429000" cy="762000"/>
          </a:xfrm>
          <a:prstGeom prst="upArrowCallout">
            <a:avLst>
              <a:gd name="adj1" fmla="val 112500"/>
              <a:gd name="adj2" fmla="val 112500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Why might this happen?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13F24454-1653-4C43-A531-1DE912F4B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67EC1917-EB48-0749-AF29-7A18E89B9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Issues for clustering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67743E08-5282-234E-A39C-874F85210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Representation for clustering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Document representation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Vector space?  Normalization?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Centroids aren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length normalized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Need a notion of similarity/distance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many clusters?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Fixed a priori?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Completely data driven?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Avoid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trivial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clusters - too large or small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If a cluster's too large, then for navigation purposes you've wasted an extra user click without whittling down the set of documents much.</a:t>
            </a:r>
          </a:p>
        </p:txBody>
      </p:sp>
      <p:sp>
        <p:nvSpPr>
          <p:cNvPr id="29699" name="TextBox 4">
            <a:extLst>
              <a:ext uri="{FF2B5EF4-FFF2-40B4-BE49-F238E27FC236}">
                <a16:creationId xmlns:a16="http://schemas.microsoft.com/office/drawing/2014/main" id="{CACB47A8-D34E-2742-8E42-252DE7C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2E1356F-3AA6-7C45-A9FB-C80B95E60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Notion of similarity/distance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01CC553-3748-F24F-A67B-6CBEA69D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Ideal: semantic similarity.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Practical: term-statistical similarity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We will use cosine similarity.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Docs as vectors.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For many algorithms, easier to think in terms of a </a:t>
            </a:r>
            <a:r>
              <a:rPr lang="en-US" altLang="en-US" sz="2800" i="1">
                <a:ea typeface="ＭＳ Ｐゴシック" panose="020B0600070205080204" pitchFamily="34" charset="-128"/>
              </a:rPr>
              <a:t>distance</a:t>
            </a:r>
            <a:r>
              <a:rPr lang="en-US" altLang="en-US" sz="2800">
                <a:ea typeface="ＭＳ Ｐゴシック" panose="020B0600070205080204" pitchFamily="34" charset="-128"/>
              </a:rPr>
              <a:t> (rather than </a:t>
            </a:r>
            <a:r>
              <a:rPr lang="en-US" altLang="en-US" sz="2800" u="sng">
                <a:ea typeface="ＭＳ Ｐゴシック" panose="020B0600070205080204" pitchFamily="34" charset="-128"/>
              </a:rPr>
              <a:t>similarity</a:t>
            </a:r>
            <a:r>
              <a:rPr lang="en-US" altLang="en-US" sz="2800">
                <a:ea typeface="ＭＳ Ｐゴシック" panose="020B0600070205080204" pitchFamily="34" charset="-128"/>
              </a:rPr>
              <a:t>) between docs.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We will mostly speak of Euclidean distance</a:t>
            </a:r>
          </a:p>
          <a:p>
            <a:pPr lvl="2" eaLnBrk="1" hangingPunct="1"/>
            <a:r>
              <a:rPr lang="en-US" altLang="en-US" sz="2400" u="sng">
                <a:ea typeface="ＭＳ Ｐゴシック" panose="020B0600070205080204" pitchFamily="34" charset="-128"/>
              </a:rPr>
              <a:t>But real implementations use cosine similarity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FFA72A38-7136-724A-899D-6EEB25950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Clustering Algorithms</a:t>
            </a:r>
          </a:p>
        </p:txBody>
      </p:sp>
      <p:sp>
        <p:nvSpPr>
          <p:cNvPr id="31746" name="Rectangle 1027">
            <a:extLst>
              <a:ext uri="{FF2B5EF4-FFF2-40B4-BE49-F238E27FC236}">
                <a16:creationId xmlns:a16="http://schemas.microsoft.com/office/drawing/2014/main" id="{E2AFE1D3-438B-EC44-8D8A-441AA28A5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Flat algorithms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Refine it iteratively</a:t>
            </a:r>
            <a:endParaRPr lang="en-US" altLang="en-US" sz="140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K </a:t>
            </a:r>
            <a:r>
              <a:rPr lang="en-US" altLang="en-US" sz="2400">
                <a:ea typeface="ＭＳ Ｐゴシック" panose="020B0600070205080204" pitchFamily="34" charset="-128"/>
              </a:rPr>
              <a:t>means clustering</a:t>
            </a:r>
            <a:endParaRPr lang="en-US" altLang="en-US" sz="240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Hierarchical algorithms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Bottom-up, agglomerative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(Top-down, divisive)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EDC0851-4521-854F-910F-B4AB1920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Hard vs. soft clustering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47AE3F5-9133-6C4C-9EDE-C6E362A3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Hard clustering: Each document belongs to exactly one cluster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More common and easier to do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Soft clustering: A document can belong to more than one cluster.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Makes more sense for applications like creating browsable hierarchies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You may want to put a pair of sneakers in two clusters: (i) sports apparel and (ii) shoes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You can only do that with a soft clustering approach.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We won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do soft clustering in this lecture 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47F249A4-3E82-3D44-BBF4-C0347C812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Partitioning Algorithms</a:t>
            </a:r>
          </a:p>
        </p:txBody>
      </p:sp>
      <p:sp>
        <p:nvSpPr>
          <p:cNvPr id="33794" name="Rectangle 7">
            <a:extLst>
              <a:ext uri="{FF2B5EF4-FFF2-40B4-BE49-F238E27FC236}">
                <a16:creationId xmlns:a16="http://schemas.microsoft.com/office/drawing/2014/main" id="{741E8292-040F-5540-A14D-381A60BD4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Partitioning method: Construct a partition of </a:t>
            </a:r>
            <a:r>
              <a:rPr lang="en-US" altLang="en-US" sz="2800" i="1">
                <a:solidFill>
                  <a:schemeClr val="folHlink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800">
                <a:ea typeface="ＭＳ Ｐゴシック" panose="020B0600070205080204" pitchFamily="34" charset="-128"/>
              </a:rPr>
              <a:t> documents into a set of </a:t>
            </a:r>
            <a:r>
              <a:rPr lang="en-US" altLang="en-US" sz="2800" i="1">
                <a:solidFill>
                  <a:schemeClr val="folHlink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sz="2800">
                <a:ea typeface="ＭＳ Ｐゴシック" panose="020B0600070205080204" pitchFamily="34" charset="-128"/>
              </a:rPr>
              <a:t> clusters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Given: a set of documents and the number </a:t>
            </a:r>
            <a:r>
              <a:rPr lang="en-US" altLang="en-US" sz="2800" i="1">
                <a:solidFill>
                  <a:schemeClr val="folHlink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Find: a partition of </a:t>
            </a:r>
            <a:r>
              <a:rPr lang="en-US" altLang="en-US" sz="2800" i="1">
                <a:solidFill>
                  <a:schemeClr val="folHlink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sz="2800">
                <a:ea typeface="ＭＳ Ｐゴシック" panose="020B0600070205080204" pitchFamily="34" charset="-128"/>
              </a:rPr>
              <a:t> clusters that optimizes the chosen partitioning criterion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Effective heuristic methods: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-means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B8291-2C09-344D-84C9-D23E4C2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Document Clustering </a:t>
            </a:r>
            <a:br>
              <a:rPr lang="en-US" dirty="0"/>
            </a:br>
            <a:r>
              <a:rPr lang="en-US" dirty="0"/>
              <a:t>and Term Clustering</a:t>
            </a:r>
          </a:p>
        </p:txBody>
      </p:sp>
      <p:sp>
        <p:nvSpPr>
          <p:cNvPr id="35842" name="Text Placeholder 4">
            <a:extLst>
              <a:ext uri="{FF2B5EF4-FFF2-40B4-BE49-F238E27FC236}">
                <a16:creationId xmlns:a16="http://schemas.microsoft.com/office/drawing/2014/main" id="{F27B1E1C-30D5-6349-993D-F645038D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>
            <a:extLst>
              <a:ext uri="{FF2B5EF4-FFF2-40B4-BE49-F238E27FC236}">
                <a16:creationId xmlns:a16="http://schemas.microsoft.com/office/drawing/2014/main" id="{096D5B1D-DE19-F845-86A8-5184025C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Introduction to clustering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Clustering for IR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Document Clustering and Term Clustering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Two clustering algorithms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Hierarchical Agglomerative Clustering (HAC, with simulations)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K-means clustering (with simulations)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Clustering Evaluation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D9300-695A-BD4E-A87F-E292A835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2">
            <a:extLst>
              <a:ext uri="{FF2B5EF4-FFF2-40B4-BE49-F238E27FC236}">
                <a16:creationId xmlns:a16="http://schemas.microsoft.com/office/drawing/2014/main" id="{6DF84F3D-36A2-4B4D-BF4F-BB5A3BDB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Again, clustering is unsupervised learning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ＭＳ Ｐゴシック" panose="020B0600070205080204" pitchFamily="34" charset="-128"/>
              </a:rPr>
              <a:t>Derives patterns from data </a:t>
            </a:r>
            <a:r>
              <a:rPr lang="en-US" altLang="en-US" i="1">
                <a:ea typeface="ＭＳ Ｐゴシック" panose="020B0600070205080204" pitchFamily="34" charset="-128"/>
              </a:rPr>
              <a:t>without known labels.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ＭＳ Ｐゴシック" panose="020B0600070205080204" pitchFamily="34" charset="-128"/>
              </a:rPr>
              <a:t>As opposed to categorization, or supervised learning, where labels are known.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How to do clustering for IR?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How do we group documents together?  </a:t>
            </a:r>
          </a:p>
          <a:p>
            <a:pPr eaLnBrk="1" hangingPunct="1">
              <a:buFont typeface="Wingdings 3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91B023AC-31B0-AF4A-A454-748E064D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Clustering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>
            <a:extLst>
              <a:ext uri="{FF2B5EF4-FFF2-40B4-BE49-F238E27FC236}">
                <a16:creationId xmlns:a16="http://schemas.microsoft.com/office/drawing/2014/main" id="{E8262CEB-7642-7A46-A1F6-7E667A7F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focus on document clustering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Use terms as vector values for each document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i.e., table rows on next slide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Calculate inter-document closeness/similarities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Group the documents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same applies to term clustering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do we group terms together?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Use documents as vector values for each term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i.e., table columns on next slide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Calculate inter-term similarities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Group the terms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2E1A47-3393-734A-94AD-E880946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Document clustering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C009-A5FA-A146-B3A9-B8269487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Document Term Matrix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5C6B8F-254D-8F43-ABEB-A02E5067F48A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828800"/>
          <a:ext cx="6096000" cy="222885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194943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396022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834206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7049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7557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291525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13868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37284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42076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741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209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Dn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itchFamily="2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itchFamily="2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itchFamily="2" charset="2"/>
                        <a:defRPr sz="16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701086"/>
                  </a:ext>
                </a:extLst>
              </a:tr>
            </a:tbl>
          </a:graphicData>
        </a:graphic>
      </p:graphicFrame>
      <p:sp>
        <p:nvSpPr>
          <p:cNvPr id="38965" name="TextBox 9">
            <a:extLst>
              <a:ext uri="{FF2B5EF4-FFF2-40B4-BE49-F238E27FC236}">
                <a16:creationId xmlns:a16="http://schemas.microsoft.com/office/drawing/2014/main" id="{380B07C2-3253-D44C-9B54-42AE803FC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86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</a:rPr>
              <a:t>Terms</a:t>
            </a:r>
          </a:p>
        </p:txBody>
      </p:sp>
      <p:sp>
        <p:nvSpPr>
          <p:cNvPr id="38966" name="TextBox 10">
            <a:extLst>
              <a:ext uri="{FF2B5EF4-FFF2-40B4-BE49-F238E27FC236}">
                <a16:creationId xmlns:a16="http://schemas.microsoft.com/office/drawing/2014/main" id="{1DCEA30F-856F-DD44-A226-B3901084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00FF"/>
                </a:solidFill>
              </a:rPr>
              <a:t>Docs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46FED-8BFA-064C-99E5-C804E1D69E0D}"/>
              </a:ext>
            </a:extLst>
          </p:cNvPr>
          <p:cNvSpPr/>
          <p:nvPr/>
        </p:nvSpPr>
        <p:spPr>
          <a:xfrm>
            <a:off x="1828800" y="2209800"/>
            <a:ext cx="6096000" cy="38100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304FA-09BE-984F-B987-C5D455300397}"/>
              </a:ext>
            </a:extLst>
          </p:cNvPr>
          <p:cNvSpPr/>
          <p:nvPr/>
        </p:nvSpPr>
        <p:spPr>
          <a:xfrm>
            <a:off x="1828800" y="2959100"/>
            <a:ext cx="6096000" cy="38100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DF00BC-1570-1844-915C-A18399FB02F3}"/>
              </a:ext>
            </a:extLst>
          </p:cNvPr>
          <p:cNvSpPr/>
          <p:nvPr/>
        </p:nvSpPr>
        <p:spPr>
          <a:xfrm>
            <a:off x="2865438" y="1828800"/>
            <a:ext cx="990600" cy="220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1427F-F59F-B246-B1F3-0AFD2B5D4E94}"/>
              </a:ext>
            </a:extLst>
          </p:cNvPr>
          <p:cNvSpPr/>
          <p:nvPr/>
        </p:nvSpPr>
        <p:spPr>
          <a:xfrm>
            <a:off x="4906963" y="1828800"/>
            <a:ext cx="990600" cy="220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971" name="TextBox 9">
            <a:extLst>
              <a:ext uri="{FF2B5EF4-FFF2-40B4-BE49-F238E27FC236}">
                <a16:creationId xmlns:a16="http://schemas.microsoft.com/office/drawing/2014/main" id="{77ED490A-A10E-E946-9C9F-758180BAF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343400"/>
            <a:ext cx="6629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Here is an example of document-term matrix using a Boolean (binary) representation.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more often, term frequency or TF*IDF values are used instead.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2">
            <a:extLst>
              <a:ext uri="{FF2B5EF4-FFF2-40B4-BE49-F238E27FC236}">
                <a16:creationId xmlns:a16="http://schemas.microsoft.com/office/drawing/2014/main" id="{FAA95813-9317-154F-AB20-95ADAD15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visualize documents as data points, assume we have only two indexing terms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DAE67-CF41-0841-8763-E62EFA24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Document Vector Space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327CCF-87A4-C240-8589-53C59E2F68F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19894" y="4391819"/>
            <a:ext cx="3429000" cy="1588"/>
          </a:xfrm>
          <a:prstGeom prst="straightConnector1">
            <a:avLst/>
          </a:prstGeom>
          <a:noFill/>
          <a:ln w="635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C996-2396-FE4F-B1E6-8815BCE6D3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5188" y="6107113"/>
            <a:ext cx="4418012" cy="0"/>
          </a:xfrm>
          <a:prstGeom prst="straightConnector1">
            <a:avLst/>
          </a:prstGeom>
          <a:noFill/>
          <a:ln w="635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TextBox 9">
            <a:extLst>
              <a:ext uri="{FF2B5EF4-FFF2-40B4-BE49-F238E27FC236}">
                <a16:creationId xmlns:a16="http://schemas.microsoft.com/office/drawing/2014/main" id="{62ADB5A9-864D-AA4E-BAB4-9D3D46321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35313"/>
            <a:ext cx="1838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Term 2</a:t>
            </a:r>
          </a:p>
          <a:p>
            <a:pPr algn="ctr" eaLnBrk="1" hangingPunct="1"/>
            <a:r>
              <a:rPr lang="en-US" altLang="en-US" sz="1800" b="1" dirty="0"/>
              <a:t>e.g., </a:t>
            </a:r>
            <a:r>
              <a:rPr lang="ja-JP" altLang="en-US" sz="1800" b="1"/>
              <a:t>“</a:t>
            </a:r>
            <a:r>
              <a:rPr lang="en-US" altLang="ja-JP" sz="1800" b="1" dirty="0">
                <a:solidFill>
                  <a:srgbClr val="FF0000"/>
                </a:solidFill>
              </a:rPr>
              <a:t>Data</a:t>
            </a:r>
            <a:r>
              <a:rPr lang="ja-JP" altLang="en-US" sz="1800" b="1"/>
              <a:t>”</a:t>
            </a:r>
            <a:endParaRPr lang="en-US" altLang="ja-JP" sz="1800" b="1" dirty="0"/>
          </a:p>
          <a:p>
            <a:pPr algn="ctr" eaLnBrk="1" hangingPunct="1"/>
            <a:r>
              <a:rPr lang="en-US" altLang="en-US" sz="1800" b="1" dirty="0"/>
              <a:t>(Y)</a:t>
            </a:r>
          </a:p>
        </p:txBody>
      </p:sp>
      <p:sp>
        <p:nvSpPr>
          <p:cNvPr id="39942" name="TextBox 10">
            <a:extLst>
              <a:ext uri="{FF2B5EF4-FFF2-40B4-BE49-F238E27FC236}">
                <a16:creationId xmlns:a16="http://schemas.microsoft.com/office/drawing/2014/main" id="{429D0DC4-8E84-924F-85DA-FFDD376B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444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Term 1, e.g., </a:t>
            </a:r>
            <a:r>
              <a:rPr lang="ja-JP" altLang="en-US" sz="1800" b="1"/>
              <a:t>“</a:t>
            </a:r>
            <a:r>
              <a:rPr lang="en-US" altLang="ja-JP" sz="1800" b="1">
                <a:solidFill>
                  <a:srgbClr val="FF0000"/>
                </a:solidFill>
              </a:rPr>
              <a:t>Information</a:t>
            </a:r>
            <a:r>
              <a:rPr lang="ja-JP" altLang="en-US" sz="1800" b="1"/>
              <a:t>”</a:t>
            </a:r>
            <a:r>
              <a:rPr lang="en-US" altLang="ja-JP" sz="1800" b="1"/>
              <a:t> (X)</a:t>
            </a:r>
            <a:endParaRPr lang="en-US" altLang="en-US" sz="1800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F9F65F-BF8D-B543-B564-E2990EB74810}"/>
              </a:ext>
            </a:extLst>
          </p:cNvPr>
          <p:cNvSpPr/>
          <p:nvPr/>
        </p:nvSpPr>
        <p:spPr>
          <a:xfrm>
            <a:off x="3505200" y="35925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E69B76-307B-104E-91B1-351E439B9836}"/>
              </a:ext>
            </a:extLst>
          </p:cNvPr>
          <p:cNvSpPr/>
          <p:nvPr/>
        </p:nvSpPr>
        <p:spPr>
          <a:xfrm>
            <a:off x="3429000" y="51165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0B9239-69EE-E94A-89A4-FE5D75F37133}"/>
              </a:ext>
            </a:extLst>
          </p:cNvPr>
          <p:cNvSpPr/>
          <p:nvPr/>
        </p:nvSpPr>
        <p:spPr>
          <a:xfrm>
            <a:off x="4800600" y="49641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6A219F-1E56-324A-B711-4E31366F1C72}"/>
              </a:ext>
            </a:extLst>
          </p:cNvPr>
          <p:cNvSpPr/>
          <p:nvPr/>
        </p:nvSpPr>
        <p:spPr>
          <a:xfrm>
            <a:off x="3886200" y="4278868"/>
            <a:ext cx="152400" cy="152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271326-4D06-F944-9998-F3916768A292}"/>
              </a:ext>
            </a:extLst>
          </p:cNvPr>
          <p:cNvSpPr/>
          <p:nvPr/>
        </p:nvSpPr>
        <p:spPr>
          <a:xfrm>
            <a:off x="5105400" y="40497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2C5038-8A63-EE48-800D-1BB154A12332}"/>
              </a:ext>
            </a:extLst>
          </p:cNvPr>
          <p:cNvSpPr/>
          <p:nvPr/>
        </p:nvSpPr>
        <p:spPr>
          <a:xfrm>
            <a:off x="5715000" y="47355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A6EBE7-B0DB-7142-A2CB-1A5F485244C5}"/>
              </a:ext>
            </a:extLst>
          </p:cNvPr>
          <p:cNvSpPr/>
          <p:nvPr/>
        </p:nvSpPr>
        <p:spPr>
          <a:xfrm>
            <a:off x="2514600" y="53451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E90D31-E5C7-8A4F-957A-F8BC74729454}"/>
              </a:ext>
            </a:extLst>
          </p:cNvPr>
          <p:cNvCxnSpPr/>
          <p:nvPr/>
        </p:nvCxnSpPr>
        <p:spPr>
          <a:xfrm rot="5400000">
            <a:off x="3124201" y="5268912"/>
            <a:ext cx="1676400" cy="31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F5A24-59E4-884A-BA05-D3033414EB9F}"/>
              </a:ext>
            </a:extLst>
          </p:cNvPr>
          <p:cNvCxnSpPr/>
          <p:nvPr/>
        </p:nvCxnSpPr>
        <p:spPr>
          <a:xfrm rot="10800000">
            <a:off x="2133600" y="4354513"/>
            <a:ext cx="1676400" cy="15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4" name="TextBox 24">
            <a:extLst>
              <a:ext uri="{FF2B5EF4-FFF2-40B4-BE49-F238E27FC236}">
                <a16:creationId xmlns:a16="http://schemas.microsoft.com/office/drawing/2014/main" id="{482708FB-5F8F-0149-9D50-EED28465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97313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Document</a:t>
            </a:r>
          </a:p>
        </p:txBody>
      </p:sp>
      <p:sp>
        <p:nvSpPr>
          <p:cNvPr id="39955" name="TextBox 25">
            <a:extLst>
              <a:ext uri="{FF2B5EF4-FFF2-40B4-BE49-F238E27FC236}">
                <a16:creationId xmlns:a16="http://schemas.microsoft.com/office/drawing/2014/main" id="{EB9E320A-3E63-CF45-B0A6-58889E33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353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doc4</a:t>
            </a:r>
          </a:p>
        </p:txBody>
      </p:sp>
      <p:sp>
        <p:nvSpPr>
          <p:cNvPr id="39956" name="TextBox 26">
            <a:extLst>
              <a:ext uri="{FF2B5EF4-FFF2-40B4-BE49-F238E27FC236}">
                <a16:creationId xmlns:a16="http://schemas.microsoft.com/office/drawing/2014/main" id="{E2B9E50B-3FC8-234A-A7F2-ED21357E2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927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doc3</a:t>
            </a:r>
          </a:p>
        </p:txBody>
      </p:sp>
      <p:sp>
        <p:nvSpPr>
          <p:cNvPr id="39957" name="TextBox 27">
            <a:extLst>
              <a:ext uri="{FF2B5EF4-FFF2-40B4-BE49-F238E27FC236}">
                <a16:creationId xmlns:a16="http://schemas.microsoft.com/office/drawing/2014/main" id="{601485EF-0299-5345-82BB-61DBD31F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641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doc1</a:t>
            </a:r>
          </a:p>
        </p:txBody>
      </p:sp>
      <p:sp>
        <p:nvSpPr>
          <p:cNvPr id="39958" name="TextBox 28">
            <a:extLst>
              <a:ext uri="{FF2B5EF4-FFF2-40B4-BE49-F238E27FC236}">
                <a16:creationId xmlns:a16="http://schemas.microsoft.com/office/drawing/2014/main" id="{3C0E38F7-99FE-3247-89BC-9C1B7385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545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doc6</a:t>
            </a:r>
          </a:p>
        </p:txBody>
      </p:sp>
      <p:sp>
        <p:nvSpPr>
          <p:cNvPr id="39959" name="TextBox 29">
            <a:extLst>
              <a:ext uri="{FF2B5EF4-FFF2-40B4-BE49-F238E27FC236}">
                <a16:creationId xmlns:a16="http://schemas.microsoft.com/office/drawing/2014/main" id="{2BDF9421-C515-994F-BE7F-BC879A36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355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doc2</a:t>
            </a:r>
          </a:p>
        </p:txBody>
      </p:sp>
      <p:sp>
        <p:nvSpPr>
          <p:cNvPr id="39960" name="TextBox 30">
            <a:extLst>
              <a:ext uri="{FF2B5EF4-FFF2-40B4-BE49-F238E27FC236}">
                <a16:creationId xmlns:a16="http://schemas.microsoft.com/office/drawing/2014/main" id="{19C7FCD1-1AC3-3A46-A402-C433E44F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687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doc5</a:t>
            </a:r>
          </a:p>
        </p:txBody>
      </p:sp>
      <p:sp>
        <p:nvSpPr>
          <p:cNvPr id="39961" name="TextBox 23">
            <a:extLst>
              <a:ext uri="{FF2B5EF4-FFF2-40B4-BE49-F238E27FC236}">
                <a16:creationId xmlns:a16="http://schemas.microsoft.com/office/drawing/2014/main" id="{BE690B51-A671-424E-8FBF-6324B7220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90800"/>
            <a:ext cx="28956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00FF"/>
                </a:solidFill>
              </a:rPr>
              <a:t>Recall our discussions on vector space representation… </a:t>
            </a:r>
          </a:p>
          <a:p>
            <a:pPr eaLnBrk="1" hangingPunct="1"/>
            <a:endParaRPr lang="en-US" altLang="en-US" sz="2000" i="1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000" i="1">
                <a:solidFill>
                  <a:srgbClr val="0000FF"/>
                </a:solidFill>
              </a:rPr>
              <a:t>Documents can be placed as data points on the dimensional space, where each dimension/coordinate represents an index term.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 descr="C:\Documents and Settings\Weimao Ke\My Documents\2008-Spring\clustering2\plots-hac\myplot 0 .png">
            <a:extLst>
              <a:ext uri="{FF2B5EF4-FFF2-40B4-BE49-F238E27FC236}">
                <a16:creationId xmlns:a16="http://schemas.microsoft.com/office/drawing/2014/main" id="{286D6A1F-A078-BE47-B0B8-3740DD97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1225"/>
            <a:ext cx="5791200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462EBB3-5F9B-B04C-93CD-47972ABA3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points (documents)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B290E-CF51-7D42-8B26-E922DA7F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447800"/>
            <a:ext cx="3048000" cy="3786188"/>
          </a:xfrm>
          <a:prstGeom prst="rect">
            <a:avLst/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Lucida Sans Unicode" panose="020B0602030504020204" pitchFamily="34" charset="0"/>
              </a:rPr>
              <a:t>Do you see any pattern by </a:t>
            </a:r>
            <a:r>
              <a:rPr lang="en-US" altLang="en-US" b="1" i="1">
                <a:solidFill>
                  <a:srgbClr val="FF0000"/>
                </a:solidFill>
                <a:latin typeface="Lucida Sans Unicode" panose="020B0602030504020204" pitchFamily="34" charset="0"/>
              </a:rPr>
              <a:t>looking</a:t>
            </a:r>
            <a:r>
              <a:rPr lang="en-US" altLang="en-US">
                <a:solidFill>
                  <a:srgbClr val="000000"/>
                </a:solidFill>
                <a:latin typeface="Lucida Sans Unicode" panose="020B0602030504020204" pitchFamily="34" charset="0"/>
              </a:rPr>
              <a:t> at the data? 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Lucida Sans Unicode" panose="020B0602030504020204" pitchFamily="34" charset="0"/>
              </a:rPr>
              <a:t>What would you say </a:t>
            </a:r>
            <a:r>
              <a:rPr lang="en-US" altLang="en-US" i="1">
                <a:solidFill>
                  <a:srgbClr val="FF0000"/>
                </a:solidFill>
                <a:latin typeface="Lucida Sans Unicode" panose="020B0602030504020204" pitchFamily="34" charset="0"/>
              </a:rPr>
              <a:t>intuitively</a:t>
            </a:r>
            <a:r>
              <a:rPr lang="en-US" altLang="en-US">
                <a:solidFill>
                  <a:srgbClr val="000000"/>
                </a:solidFill>
                <a:latin typeface="Lucida Sans Unicode" panose="020B0602030504020204" pitchFamily="34" charset="0"/>
              </a:rPr>
              <a:t> are the three major </a:t>
            </a:r>
            <a:r>
              <a:rPr lang="en-US" altLang="en-US" b="1">
                <a:solidFill>
                  <a:srgbClr val="FF0000"/>
                </a:solidFill>
                <a:latin typeface="Lucida Sans Unicode" panose="020B0602030504020204" pitchFamily="34" charset="0"/>
              </a:rPr>
              <a:t>groups</a:t>
            </a:r>
            <a:r>
              <a:rPr lang="en-US" altLang="en-US">
                <a:solidFill>
                  <a:srgbClr val="000000"/>
                </a:solidFill>
                <a:latin typeface="Lucida Sans Unicode" panose="020B0602030504020204" pitchFamily="34" charset="0"/>
              </a:rPr>
              <a:t> (clusters)? 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C:\Documents and Settings\Weimao Ke\My Documents\2008-Spring\clustering2\plots-hac\myplot 0 .png">
            <a:extLst>
              <a:ext uri="{FF2B5EF4-FFF2-40B4-BE49-F238E27FC236}">
                <a16:creationId xmlns:a16="http://schemas.microsoft.com/office/drawing/2014/main" id="{B02F3CCB-E373-1D45-BB9A-4C354FF8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1225"/>
            <a:ext cx="5791200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F75F42-631F-0646-8382-205B3170CBA6}"/>
              </a:ext>
            </a:extLst>
          </p:cNvPr>
          <p:cNvSpPr/>
          <p:nvPr/>
        </p:nvSpPr>
        <p:spPr>
          <a:xfrm>
            <a:off x="1295400" y="4187825"/>
            <a:ext cx="1981200" cy="1981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F78E9-AB61-4848-9FC9-8056727E0804}"/>
              </a:ext>
            </a:extLst>
          </p:cNvPr>
          <p:cNvSpPr/>
          <p:nvPr/>
        </p:nvSpPr>
        <p:spPr>
          <a:xfrm>
            <a:off x="3352800" y="1825625"/>
            <a:ext cx="2057400" cy="1828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B2415E-395F-0041-A16F-F8C1D7EE1203}"/>
              </a:ext>
            </a:extLst>
          </p:cNvPr>
          <p:cNvSpPr/>
          <p:nvPr/>
        </p:nvSpPr>
        <p:spPr>
          <a:xfrm>
            <a:off x="3352800" y="3806825"/>
            <a:ext cx="2286000" cy="2057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F78E7F2-CED6-6348-86DD-5E9E4F7A2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Automatic Clustering?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33E2C-409E-F84D-AF16-B11647999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47800"/>
            <a:ext cx="3048000" cy="3786188"/>
          </a:xfrm>
          <a:prstGeom prst="rect">
            <a:avLst/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Lucida Sans Unicode" panose="020B0602030504020204" pitchFamily="34" charset="0"/>
              </a:rPr>
              <a:t>To be visually intuitive, </a:t>
            </a:r>
            <a:r>
              <a:rPr lang="en-US" altLang="en-US" i="1">
                <a:solidFill>
                  <a:srgbClr val="FF0000"/>
                </a:solidFill>
                <a:latin typeface="Lucida Sans Unicode" panose="020B0602030504020204" pitchFamily="34" charset="0"/>
              </a:rPr>
              <a:t>Euclidean distance </a:t>
            </a:r>
            <a:r>
              <a:rPr lang="en-US" altLang="en-US">
                <a:solidFill>
                  <a:srgbClr val="000000"/>
                </a:solidFill>
                <a:latin typeface="Lucida Sans Unicode" panose="020B0602030504020204" pitchFamily="34" charset="0"/>
              </a:rPr>
              <a:t>is used to compute how similar/close one data point is to another in this lecture. 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FAEDC3F0-43B1-4A48-ACD3-E3EF9BFD256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3200400" cy="2438400"/>
            <a:chOff x="457200" y="1828800"/>
            <a:chExt cx="3200400" cy="2438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0CF55C-F8B8-364E-AD74-A460AEBB0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828800"/>
              <a:ext cx="2362200" cy="1631950"/>
            </a:xfrm>
            <a:prstGeom prst="rect">
              <a:avLst/>
            </a:prstGeom>
            <a:gradFill rotWithShape="1">
              <a:gsLst>
                <a:gs pos="0">
                  <a:srgbClr val="D6F3FF"/>
                </a:gs>
                <a:gs pos="35001">
                  <a:srgbClr val="C9ECFD"/>
                </a:gs>
                <a:gs pos="100000">
                  <a:srgbClr val="95D4EE"/>
                </a:gs>
              </a:gsLst>
              <a:lin ang="54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50800" dist="38100" dir="5400000" rotWithShape="0">
                <a:srgbClr val="80808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dk1"/>
                  </a:solidFill>
                  <a:latin typeface="+mn-lt"/>
                  <a:ea typeface="+mn-ea"/>
                </a:rPr>
                <a:t>If a method works properly, it should be able to identify these three clusters.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0A413-EA88-3340-81FC-A6EB6CAEC0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01938" y="2446338"/>
              <a:ext cx="550862" cy="144462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FA789A-9F82-024F-A648-300DD06101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9400" y="3429000"/>
              <a:ext cx="838200" cy="68580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2D4AB7-79F3-1140-8808-6D0C97F507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447800" y="3733800"/>
              <a:ext cx="762000" cy="30480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90B6-13BC-B94F-8C75-4E2F734B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HAC: Hierarchical Agglomerative Clustering</a:t>
            </a:r>
          </a:p>
        </p:txBody>
      </p:sp>
      <p:sp>
        <p:nvSpPr>
          <p:cNvPr id="43010" name="Subtitle 2">
            <a:extLst>
              <a:ext uri="{FF2B5EF4-FFF2-40B4-BE49-F238E27FC236}">
                <a16:creationId xmlns:a16="http://schemas.microsoft.com/office/drawing/2014/main" id="{DA35708D-7B91-2645-A7C0-7B0A7BE0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With SIMULATION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F3E88B4-0C15-3748-992F-B10E46A0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Hierarchical Clustering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98DFD7B0-4C46-A343-AF25-90970CDA4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Build a tree-based hierarchical taxonomy (</a:t>
            </a:r>
            <a:r>
              <a:rPr lang="en-US" altLang="en-US" sz="3000" i="1">
                <a:ea typeface="ＭＳ Ｐゴシック" panose="020B0600070205080204" pitchFamily="34" charset="-128"/>
              </a:rPr>
              <a:t>dendrogram</a:t>
            </a:r>
            <a:r>
              <a:rPr lang="en-US" altLang="en-US" sz="3000">
                <a:ea typeface="ＭＳ Ｐゴシック" panose="020B0600070205080204" pitchFamily="34" charset="-128"/>
              </a:rPr>
              <a:t>) from a set of documents.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One approach: recursive application of a partitional clustering algorithm.</a:t>
            </a: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2DB5ACEA-77B2-3747-8774-D1D7991975B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19400"/>
            <a:ext cx="5867400" cy="1981200"/>
            <a:chOff x="1056" y="1536"/>
            <a:chExt cx="3696" cy="1248"/>
          </a:xfrm>
        </p:grpSpPr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10050BA6-4825-1742-A550-1EAE9BB6F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44038" name="Text Box 6">
              <a:extLst>
                <a:ext uri="{FF2B5EF4-FFF2-40B4-BE49-F238E27FC236}">
                  <a16:creationId xmlns:a16="http://schemas.microsoft.com/office/drawing/2014/main" id="{704327E9-1498-1D4F-A71B-7E375A7C6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D79CD91F-CE07-A84A-8161-B920DD79B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44040" name="Text Box 8">
              <a:extLst>
                <a:ext uri="{FF2B5EF4-FFF2-40B4-BE49-F238E27FC236}">
                  <a16:creationId xmlns:a16="http://schemas.microsoft.com/office/drawing/2014/main" id="{BA64EF49-43BC-3143-BEF7-A3D280BB9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44041" name="Line 9">
              <a:extLst>
                <a:ext uri="{FF2B5EF4-FFF2-40B4-BE49-F238E27FC236}">
                  <a16:creationId xmlns:a16="http://schemas.microsoft.com/office/drawing/2014/main" id="{8403C904-3313-3946-8D8B-2E91DBCC4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CF7105A5-4573-BA46-B924-0A4E1E225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3" name="Line 11">
              <a:extLst>
                <a:ext uri="{FF2B5EF4-FFF2-40B4-BE49-F238E27FC236}">
                  <a16:creationId xmlns:a16="http://schemas.microsoft.com/office/drawing/2014/main" id="{280F47C0-CB20-0845-9263-119931A18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4" name="Line 12">
              <a:extLst>
                <a:ext uri="{FF2B5EF4-FFF2-40B4-BE49-F238E27FC236}">
                  <a16:creationId xmlns:a16="http://schemas.microsoft.com/office/drawing/2014/main" id="{40B66D7E-B048-2B49-9487-33D67B5CC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5" name="Line 13">
              <a:extLst>
                <a:ext uri="{FF2B5EF4-FFF2-40B4-BE49-F238E27FC236}">
                  <a16:creationId xmlns:a16="http://schemas.microsoft.com/office/drawing/2014/main" id="{D6461783-685C-F64A-B92D-CB2D5C287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42510A20-6341-784B-A348-F126F206A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7" name="Line 15">
              <a:extLst>
                <a:ext uri="{FF2B5EF4-FFF2-40B4-BE49-F238E27FC236}">
                  <a16:creationId xmlns:a16="http://schemas.microsoft.com/office/drawing/2014/main" id="{09D7998B-2FBD-874D-BA2C-6DFACEA8F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77373E90-18B6-C244-9E6D-FF14771A1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9" name="Line 17">
              <a:extLst>
                <a:ext uri="{FF2B5EF4-FFF2-40B4-BE49-F238E27FC236}">
                  <a16:creationId xmlns:a16="http://schemas.microsoft.com/office/drawing/2014/main" id="{F9E080CE-544A-5E41-B08D-2ED5EB4F2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44050" name="Group 18">
              <a:extLst>
                <a:ext uri="{FF2B5EF4-FFF2-40B4-BE49-F238E27FC236}">
                  <a16:creationId xmlns:a16="http://schemas.microsoft.com/office/drawing/2014/main" id="{B829E720-5D9F-9746-B89D-27FBBB776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44069" name="Line 19">
                <a:extLst>
                  <a:ext uri="{FF2B5EF4-FFF2-40B4-BE49-F238E27FC236}">
                    <a16:creationId xmlns:a16="http://schemas.microsoft.com/office/drawing/2014/main" id="{F52A6292-EACE-744A-8E87-92BAC2A11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70" name="Line 20">
                <a:extLst>
                  <a:ext uri="{FF2B5EF4-FFF2-40B4-BE49-F238E27FC236}">
                    <a16:creationId xmlns:a16="http://schemas.microsoft.com/office/drawing/2014/main" id="{16D35E11-4E82-D444-A5AB-26F4DFB7C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51" name="Group 21">
              <a:extLst>
                <a:ext uri="{FF2B5EF4-FFF2-40B4-BE49-F238E27FC236}">
                  <a16:creationId xmlns:a16="http://schemas.microsoft.com/office/drawing/2014/main" id="{62E31513-E0C8-CF4A-BD8F-917CAD4E0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44067" name="Line 22">
                <a:extLst>
                  <a:ext uri="{FF2B5EF4-FFF2-40B4-BE49-F238E27FC236}">
                    <a16:creationId xmlns:a16="http://schemas.microsoft.com/office/drawing/2014/main" id="{0C851A2C-2B55-F045-9075-7D0E7C871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68" name="Line 23">
                <a:extLst>
                  <a:ext uri="{FF2B5EF4-FFF2-40B4-BE49-F238E27FC236}">
                    <a16:creationId xmlns:a16="http://schemas.microsoft.com/office/drawing/2014/main" id="{0827B347-4D6C-B743-A3C1-E20AE9EBB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52" name="Group 24">
              <a:extLst>
                <a:ext uri="{FF2B5EF4-FFF2-40B4-BE49-F238E27FC236}">
                  <a16:creationId xmlns:a16="http://schemas.microsoft.com/office/drawing/2014/main" id="{AB215B44-EFF3-F946-A454-8B69470C7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44065" name="Line 25">
                <a:extLst>
                  <a:ext uri="{FF2B5EF4-FFF2-40B4-BE49-F238E27FC236}">
                    <a16:creationId xmlns:a16="http://schemas.microsoft.com/office/drawing/2014/main" id="{F0ADE9A5-A673-0A49-A3DD-BDB43AD3A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66" name="Line 26">
                <a:extLst>
                  <a:ext uri="{FF2B5EF4-FFF2-40B4-BE49-F238E27FC236}">
                    <a16:creationId xmlns:a16="http://schemas.microsoft.com/office/drawing/2014/main" id="{B0ECB375-178F-0047-A232-E931AFC01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53" name="Group 27">
              <a:extLst>
                <a:ext uri="{FF2B5EF4-FFF2-40B4-BE49-F238E27FC236}">
                  <a16:creationId xmlns:a16="http://schemas.microsoft.com/office/drawing/2014/main" id="{2293C9D4-58E2-BA4B-9599-06F70ADD9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44063" name="Line 28">
                <a:extLst>
                  <a:ext uri="{FF2B5EF4-FFF2-40B4-BE49-F238E27FC236}">
                    <a16:creationId xmlns:a16="http://schemas.microsoft.com/office/drawing/2014/main" id="{A5DEA063-A94F-1646-B0EC-507932C4A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64" name="Line 29">
                <a:extLst>
                  <a:ext uri="{FF2B5EF4-FFF2-40B4-BE49-F238E27FC236}">
                    <a16:creationId xmlns:a16="http://schemas.microsoft.com/office/drawing/2014/main" id="{7EC34CDC-8497-0F46-A3C2-C3ED1BFD7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54" name="Group 30">
              <a:extLst>
                <a:ext uri="{FF2B5EF4-FFF2-40B4-BE49-F238E27FC236}">
                  <a16:creationId xmlns:a16="http://schemas.microsoft.com/office/drawing/2014/main" id="{8A333205-7EDA-184D-972E-CC9895420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44061" name="Line 31">
                <a:extLst>
                  <a:ext uri="{FF2B5EF4-FFF2-40B4-BE49-F238E27FC236}">
                    <a16:creationId xmlns:a16="http://schemas.microsoft.com/office/drawing/2014/main" id="{D18BEFA0-7892-3144-83CA-693B32F85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62" name="Line 32">
                <a:extLst>
                  <a:ext uri="{FF2B5EF4-FFF2-40B4-BE49-F238E27FC236}">
                    <a16:creationId xmlns:a16="http://schemas.microsoft.com/office/drawing/2014/main" id="{B76E9E9D-65A9-7249-95B5-13D4615EC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55" name="Group 33">
              <a:extLst>
                <a:ext uri="{FF2B5EF4-FFF2-40B4-BE49-F238E27FC236}">
                  <a16:creationId xmlns:a16="http://schemas.microsoft.com/office/drawing/2014/main" id="{CD32F21D-BAE9-1042-A8A7-DCAF1C6A7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44059" name="Line 34">
                <a:extLst>
                  <a:ext uri="{FF2B5EF4-FFF2-40B4-BE49-F238E27FC236}">
                    <a16:creationId xmlns:a16="http://schemas.microsoft.com/office/drawing/2014/main" id="{85F78B3D-54A6-734A-A10D-24846027E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60" name="Line 35">
                <a:extLst>
                  <a:ext uri="{FF2B5EF4-FFF2-40B4-BE49-F238E27FC236}">
                    <a16:creationId xmlns:a16="http://schemas.microsoft.com/office/drawing/2014/main" id="{934B263E-5094-5D43-99E2-36A51468B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56" name="Group 36">
              <a:extLst>
                <a:ext uri="{FF2B5EF4-FFF2-40B4-BE49-F238E27FC236}">
                  <a16:creationId xmlns:a16="http://schemas.microsoft.com/office/drawing/2014/main" id="{CB54C27E-266F-1D43-8102-D725A720E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44057" name="Line 37">
                <a:extLst>
                  <a:ext uri="{FF2B5EF4-FFF2-40B4-BE49-F238E27FC236}">
                    <a16:creationId xmlns:a16="http://schemas.microsoft.com/office/drawing/2014/main" id="{68106A32-BA1F-B145-A443-5C798D545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8" name="Line 38">
                <a:extLst>
                  <a:ext uri="{FF2B5EF4-FFF2-40B4-BE49-F238E27FC236}">
                    <a16:creationId xmlns:a16="http://schemas.microsoft.com/office/drawing/2014/main" id="{8F874C8D-C5B1-7F44-908F-E8137D9EE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4036" name="TextBox 38">
            <a:extLst>
              <a:ext uri="{FF2B5EF4-FFF2-40B4-BE49-F238E27FC236}">
                <a16:creationId xmlns:a16="http://schemas.microsoft.com/office/drawing/2014/main" id="{AD979C02-3410-084B-8900-04DF33977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7">
            <a:extLst>
              <a:ext uri="{FF2B5EF4-FFF2-40B4-BE49-F238E27FC236}">
                <a16:creationId xmlns:a16="http://schemas.microsoft.com/office/drawing/2014/main" id="{E40989A4-FC79-EA4E-AB3A-FDF9EE27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4800600" cy="4525962"/>
          </a:xfrm>
        </p:spPr>
        <p:txBody>
          <a:bodyPr/>
          <a:lstStyle/>
          <a:p>
            <a:pPr marL="342900" lvl="1" indent="-342900">
              <a:buClr>
                <a:srgbClr val="437085"/>
              </a:buClr>
            </a:pPr>
            <a:r>
              <a:rPr lang="en-US" altLang="zh-CN" sz="3200">
                <a:solidFill>
                  <a:srgbClr val="46514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Clustering obtained by cutting the dendrogram at a desired level: each 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connected</a:t>
            </a:r>
            <a:r>
              <a:rPr lang="en-US" altLang="zh-CN" sz="3200">
                <a:solidFill>
                  <a:srgbClr val="46514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component forms a cluster.</a:t>
            </a:r>
          </a:p>
        </p:txBody>
      </p:sp>
      <p:sp>
        <p:nvSpPr>
          <p:cNvPr id="46082" name="Title 1">
            <a:extLst>
              <a:ext uri="{FF2B5EF4-FFF2-40B4-BE49-F238E27FC236}">
                <a16:creationId xmlns:a16="http://schemas.microsoft.com/office/drawing/2014/main" id="{CDF75298-66DF-204A-BFE5-C4DE1CE0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latin typeface="Tahoma" charset="0"/>
                <a:ea typeface="Times New Roman" charset="0"/>
                <a:cs typeface="Times New Roman" charset="0"/>
              </a:rPr>
              <a:t>Dendrogram: Hierarchical Clustering</a:t>
            </a:r>
            <a:endParaRPr lang="en-US" sz="360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57DFB38-E35E-EB4C-8706-493005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E9C6698-DB1B-5844-8428-13E17C12924B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  <p:grpSp>
        <p:nvGrpSpPr>
          <p:cNvPr id="45060" name="Group 2">
            <a:extLst>
              <a:ext uri="{FF2B5EF4-FFF2-40B4-BE49-F238E27FC236}">
                <a16:creationId xmlns:a16="http://schemas.microsoft.com/office/drawing/2014/main" id="{7D425DE7-8397-1141-96D0-50F477A757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752600"/>
            <a:ext cx="4114800" cy="4267200"/>
            <a:chOff x="288" y="720"/>
            <a:chExt cx="4992" cy="3072"/>
          </a:xfrm>
        </p:grpSpPr>
        <p:sp>
          <p:nvSpPr>
            <p:cNvPr id="45061" name="Oval 3">
              <a:extLst>
                <a:ext uri="{FF2B5EF4-FFF2-40B4-BE49-F238E27FC236}">
                  <a16:creationId xmlns:a16="http://schemas.microsoft.com/office/drawing/2014/main" id="{1CE13402-9843-6145-A073-CCEF56329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2" name="Oval 4">
              <a:extLst>
                <a:ext uri="{FF2B5EF4-FFF2-40B4-BE49-F238E27FC236}">
                  <a16:creationId xmlns:a16="http://schemas.microsoft.com/office/drawing/2014/main" id="{9B1CA765-955E-DC4A-A411-4783CA324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3" name="Oval 5">
              <a:extLst>
                <a:ext uri="{FF2B5EF4-FFF2-40B4-BE49-F238E27FC236}">
                  <a16:creationId xmlns:a16="http://schemas.microsoft.com/office/drawing/2014/main" id="{DD4F6C6C-3126-604C-BE4D-F1D8A634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4" name="Oval 6">
              <a:extLst>
                <a:ext uri="{FF2B5EF4-FFF2-40B4-BE49-F238E27FC236}">
                  <a16:creationId xmlns:a16="http://schemas.microsoft.com/office/drawing/2014/main" id="{9ACC1F6D-2659-7E4E-BF68-8666F05D4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5" name="Oval 7">
              <a:extLst>
                <a:ext uri="{FF2B5EF4-FFF2-40B4-BE49-F238E27FC236}">
                  <a16:creationId xmlns:a16="http://schemas.microsoft.com/office/drawing/2014/main" id="{C7493F3C-CB80-2240-8325-EA8694DEF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6" name="Oval 8">
              <a:extLst>
                <a:ext uri="{FF2B5EF4-FFF2-40B4-BE49-F238E27FC236}">
                  <a16:creationId xmlns:a16="http://schemas.microsoft.com/office/drawing/2014/main" id="{2EAC2270-BE46-E041-8BBA-C9F03B09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7" name="Oval 9">
              <a:extLst>
                <a:ext uri="{FF2B5EF4-FFF2-40B4-BE49-F238E27FC236}">
                  <a16:creationId xmlns:a16="http://schemas.microsoft.com/office/drawing/2014/main" id="{BB66E692-474A-1D4B-ADD4-0737EEBD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8" name="Oval 10">
              <a:extLst>
                <a:ext uri="{FF2B5EF4-FFF2-40B4-BE49-F238E27FC236}">
                  <a16:creationId xmlns:a16="http://schemas.microsoft.com/office/drawing/2014/main" id="{DD10B6BD-9D38-1F4D-95C5-EE5CFD1C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9" name="Oval 11">
              <a:extLst>
                <a:ext uri="{FF2B5EF4-FFF2-40B4-BE49-F238E27FC236}">
                  <a16:creationId xmlns:a16="http://schemas.microsoft.com/office/drawing/2014/main" id="{337CE90B-E820-2844-9523-2614B36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0" name="Line 12">
              <a:extLst>
                <a:ext uri="{FF2B5EF4-FFF2-40B4-BE49-F238E27FC236}">
                  <a16:creationId xmlns:a16="http://schemas.microsoft.com/office/drawing/2014/main" id="{33B4AFBB-E232-D343-B7B3-45DA3057A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3">
              <a:extLst>
                <a:ext uri="{FF2B5EF4-FFF2-40B4-BE49-F238E27FC236}">
                  <a16:creationId xmlns:a16="http://schemas.microsoft.com/office/drawing/2014/main" id="{F80983E2-7BB5-C142-8FAC-921368DC3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4">
              <a:extLst>
                <a:ext uri="{FF2B5EF4-FFF2-40B4-BE49-F238E27FC236}">
                  <a16:creationId xmlns:a16="http://schemas.microsoft.com/office/drawing/2014/main" id="{2908BFB1-609B-2A4B-A926-CAB255015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5">
              <a:extLst>
                <a:ext uri="{FF2B5EF4-FFF2-40B4-BE49-F238E27FC236}">
                  <a16:creationId xmlns:a16="http://schemas.microsoft.com/office/drawing/2014/main" id="{3C875DF0-BEA7-0241-9C95-F194FE20D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6">
              <a:extLst>
                <a:ext uri="{FF2B5EF4-FFF2-40B4-BE49-F238E27FC236}">
                  <a16:creationId xmlns:a16="http://schemas.microsoft.com/office/drawing/2014/main" id="{557A9511-749F-AB4A-9081-0C4798B28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17">
              <a:extLst>
                <a:ext uri="{FF2B5EF4-FFF2-40B4-BE49-F238E27FC236}">
                  <a16:creationId xmlns:a16="http://schemas.microsoft.com/office/drawing/2014/main" id="{650969C0-57DD-7D4E-8752-447690903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8">
              <a:extLst>
                <a:ext uri="{FF2B5EF4-FFF2-40B4-BE49-F238E27FC236}">
                  <a16:creationId xmlns:a16="http://schemas.microsoft.com/office/drawing/2014/main" id="{3702E991-66AD-944D-8DAB-54DA1D1F2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19">
              <a:extLst>
                <a:ext uri="{FF2B5EF4-FFF2-40B4-BE49-F238E27FC236}">
                  <a16:creationId xmlns:a16="http://schemas.microsoft.com/office/drawing/2014/main" id="{E1866EF9-23C7-AD42-A5D6-3EB7D43E7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Line 20">
              <a:extLst>
                <a:ext uri="{FF2B5EF4-FFF2-40B4-BE49-F238E27FC236}">
                  <a16:creationId xmlns:a16="http://schemas.microsoft.com/office/drawing/2014/main" id="{00E68B75-9987-454A-ABF0-8AA3AC6F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21">
              <a:extLst>
                <a:ext uri="{FF2B5EF4-FFF2-40B4-BE49-F238E27FC236}">
                  <a16:creationId xmlns:a16="http://schemas.microsoft.com/office/drawing/2014/main" id="{87B1A239-EFC7-5B4C-90F8-3D91B4475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22">
              <a:extLst>
                <a:ext uri="{FF2B5EF4-FFF2-40B4-BE49-F238E27FC236}">
                  <a16:creationId xmlns:a16="http://schemas.microsoft.com/office/drawing/2014/main" id="{B87A6834-FD69-1043-950D-CC5456ABB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Line 23">
              <a:extLst>
                <a:ext uri="{FF2B5EF4-FFF2-40B4-BE49-F238E27FC236}">
                  <a16:creationId xmlns:a16="http://schemas.microsoft.com/office/drawing/2014/main" id="{83A634AA-E705-8941-8944-C7CEC36A4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Line 24">
              <a:extLst>
                <a:ext uri="{FF2B5EF4-FFF2-40B4-BE49-F238E27FC236}">
                  <a16:creationId xmlns:a16="http://schemas.microsoft.com/office/drawing/2014/main" id="{CFF7A369-8322-B14B-91BB-24BB1E2E5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25">
              <a:extLst>
                <a:ext uri="{FF2B5EF4-FFF2-40B4-BE49-F238E27FC236}">
                  <a16:creationId xmlns:a16="http://schemas.microsoft.com/office/drawing/2014/main" id="{183C95A0-22D2-B44B-BA9D-ED400336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26">
              <a:extLst>
                <a:ext uri="{FF2B5EF4-FFF2-40B4-BE49-F238E27FC236}">
                  <a16:creationId xmlns:a16="http://schemas.microsoft.com/office/drawing/2014/main" id="{9855A860-7E8A-E545-96EC-8DDBB5213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7">
              <a:extLst>
                <a:ext uri="{FF2B5EF4-FFF2-40B4-BE49-F238E27FC236}">
                  <a16:creationId xmlns:a16="http://schemas.microsoft.com/office/drawing/2014/main" id="{D1085CD3-3B65-F04A-AA83-0DEA20D68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28">
              <a:extLst>
                <a:ext uri="{FF2B5EF4-FFF2-40B4-BE49-F238E27FC236}">
                  <a16:creationId xmlns:a16="http://schemas.microsoft.com/office/drawing/2014/main" id="{7D8291B3-F0AA-8D4D-AC35-21B91951A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29">
              <a:extLst>
                <a:ext uri="{FF2B5EF4-FFF2-40B4-BE49-F238E27FC236}">
                  <a16:creationId xmlns:a16="http://schemas.microsoft.com/office/drawing/2014/main" id="{FB74F7E3-96AC-AE42-AF10-BCA062E44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30">
              <a:extLst>
                <a:ext uri="{FF2B5EF4-FFF2-40B4-BE49-F238E27FC236}">
                  <a16:creationId xmlns:a16="http://schemas.microsoft.com/office/drawing/2014/main" id="{9D18B09B-89B9-A641-B3E3-A102CFDC1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31">
              <a:extLst>
                <a:ext uri="{FF2B5EF4-FFF2-40B4-BE49-F238E27FC236}">
                  <a16:creationId xmlns:a16="http://schemas.microsoft.com/office/drawing/2014/main" id="{25831FEE-E3BC-5143-953F-0888512CD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32">
              <a:extLst>
                <a:ext uri="{FF2B5EF4-FFF2-40B4-BE49-F238E27FC236}">
                  <a16:creationId xmlns:a16="http://schemas.microsoft.com/office/drawing/2014/main" id="{D1679B3A-7CC1-1442-9110-4AA5912CC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33">
              <a:extLst>
                <a:ext uri="{FF2B5EF4-FFF2-40B4-BE49-F238E27FC236}">
                  <a16:creationId xmlns:a16="http://schemas.microsoft.com/office/drawing/2014/main" id="{12A94772-8602-274F-A234-29C938182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34">
              <a:extLst>
                <a:ext uri="{FF2B5EF4-FFF2-40B4-BE49-F238E27FC236}">
                  <a16:creationId xmlns:a16="http://schemas.microsoft.com/office/drawing/2014/main" id="{37FC8C2A-3EB9-BC47-9F3A-62BB669EE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35">
              <a:extLst>
                <a:ext uri="{FF2B5EF4-FFF2-40B4-BE49-F238E27FC236}">
                  <a16:creationId xmlns:a16="http://schemas.microsoft.com/office/drawing/2014/main" id="{59F5EA3E-453E-774D-AD9A-F9B8B8AE8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6">
              <a:extLst>
                <a:ext uri="{FF2B5EF4-FFF2-40B4-BE49-F238E27FC236}">
                  <a16:creationId xmlns:a16="http://schemas.microsoft.com/office/drawing/2014/main" id="{DBC88BD7-D6BF-5C4F-903A-36D954479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Line 37">
              <a:extLst>
                <a:ext uri="{FF2B5EF4-FFF2-40B4-BE49-F238E27FC236}">
                  <a16:creationId xmlns:a16="http://schemas.microsoft.com/office/drawing/2014/main" id="{737E1F3B-D608-4A4A-95FD-40125EBF5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Line 38">
              <a:extLst>
                <a:ext uri="{FF2B5EF4-FFF2-40B4-BE49-F238E27FC236}">
                  <a16:creationId xmlns:a16="http://schemas.microsoft.com/office/drawing/2014/main" id="{6960D8C3-64F2-1146-AD43-5D04AC7D8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Line 39">
              <a:extLst>
                <a:ext uri="{FF2B5EF4-FFF2-40B4-BE49-F238E27FC236}">
                  <a16:creationId xmlns:a16="http://schemas.microsoft.com/office/drawing/2014/main" id="{3A3DE0DA-48DE-614F-ABDF-FE35CCABD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Line 40">
              <a:extLst>
                <a:ext uri="{FF2B5EF4-FFF2-40B4-BE49-F238E27FC236}">
                  <a16:creationId xmlns:a16="http://schemas.microsoft.com/office/drawing/2014/main" id="{FD79CA9C-EAC7-DA4F-BD7B-5E6434F6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41">
              <a:extLst>
                <a:ext uri="{FF2B5EF4-FFF2-40B4-BE49-F238E27FC236}">
                  <a16:creationId xmlns:a16="http://schemas.microsoft.com/office/drawing/2014/main" id="{6DBD0B77-AE27-2848-B094-26243F8B6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65DE528-AEBA-9545-A9F9-141B682C6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Hierarchical Agglomerative Clustering (HAC)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FC76185-D055-8049-80A4-EAEEC7390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>
                <a:ea typeface="ＭＳ Ｐゴシック" panose="020B0600070205080204" pitchFamily="34" charset="-128"/>
              </a:rPr>
              <a:t>Starts with each doc in a separate cluster</a:t>
            </a:r>
          </a:p>
          <a:p>
            <a:pPr lvl="1" eaLnBrk="1" hangingPunct="1"/>
            <a:r>
              <a:rPr lang="en-US" altLang="en-US" sz="3200">
                <a:ea typeface="ＭＳ Ｐゴシック" panose="020B0600070205080204" pitchFamily="34" charset="-128"/>
              </a:rPr>
              <a:t>then repeatedly joins the </a:t>
            </a:r>
            <a:r>
              <a:rPr lang="en-US" altLang="en-US" sz="3200" i="1" u="sng">
                <a:ea typeface="ＭＳ Ｐゴシック" panose="020B0600070205080204" pitchFamily="34" charset="-128"/>
              </a:rPr>
              <a:t>closest pair</a:t>
            </a:r>
            <a:r>
              <a:rPr lang="en-US" altLang="en-US" sz="3200">
                <a:ea typeface="ＭＳ Ｐゴシック" panose="020B0600070205080204" pitchFamily="34" charset="-128"/>
              </a:rPr>
              <a:t> of clusters, until there is only one cluster (or until it reaches a desired number of clusters).</a:t>
            </a:r>
          </a:p>
          <a:p>
            <a:pPr eaLnBrk="1" hangingPunct="1"/>
            <a:r>
              <a:rPr lang="en-US" altLang="en-US" sz="3400">
                <a:ea typeface="ＭＳ Ｐゴシック" panose="020B0600070205080204" pitchFamily="34" charset="-128"/>
              </a:rPr>
              <a:t>The history of merging forms a binary tree or hierarchy.</a:t>
            </a:r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id="{4F145584-3F03-8742-8C9E-355685C8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D35DDA-5C7F-3E4A-B8BF-932B84C0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Clustering</a:t>
            </a:r>
          </a:p>
        </p:txBody>
      </p:sp>
      <p:sp>
        <p:nvSpPr>
          <p:cNvPr id="17410" name="Text Placeholder 5">
            <a:extLst>
              <a:ext uri="{FF2B5EF4-FFF2-40B4-BE49-F238E27FC236}">
                <a16:creationId xmlns:a16="http://schemas.microsoft.com/office/drawing/2014/main" id="{96C17305-5BD2-2E4E-8B81-170CBA97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E44AF9B-03FC-D04C-B1C9-40BD77735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Closest pair</a:t>
            </a:r>
            <a:r>
              <a:rPr lang="en-US"/>
              <a:t> of clusters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5E6B10F2-E5A2-0B4E-8EBB-58F1D2FF1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Many approaches to defining closest pair of clusters</a:t>
            </a:r>
          </a:p>
          <a:p>
            <a:pPr lvl="1" eaLnBrk="1" hangingPunct="1"/>
            <a:r>
              <a:rPr lang="en-US" altLang="en-US" sz="1800" b="1">
                <a:ea typeface="ＭＳ Ｐゴシック" panose="020B0600070205080204" pitchFamily="34" charset="-128"/>
                <a:sym typeface="Symbol" pitchFamily="2" charset="2"/>
              </a:rPr>
              <a:t>Single-link</a:t>
            </a:r>
          </a:p>
          <a:p>
            <a:pPr lvl="2" eaLnBrk="1" hangingPunct="1"/>
            <a:r>
              <a:rPr lang="en-US" altLang="en-US" sz="1600">
                <a:ea typeface="ＭＳ Ｐゴシック" panose="020B0600070205080204" pitchFamily="34" charset="-128"/>
                <a:sym typeface="Symbol" pitchFamily="2" charset="2"/>
              </a:rPr>
              <a:t>Similarity of the </a:t>
            </a:r>
            <a:r>
              <a:rPr lang="en-US" altLang="en-US" sz="1600" i="1">
                <a:ea typeface="ＭＳ Ｐゴシック" panose="020B0600070205080204" pitchFamily="34" charset="-128"/>
                <a:sym typeface="Symbol" pitchFamily="2" charset="2"/>
              </a:rPr>
              <a:t>most</a:t>
            </a:r>
            <a:r>
              <a:rPr lang="en-US" altLang="en-US" sz="1600">
                <a:ea typeface="ＭＳ Ｐゴシック" panose="020B0600070205080204" pitchFamily="34" charset="-128"/>
                <a:sym typeface="Symbol" pitchFamily="2" charset="2"/>
              </a:rPr>
              <a:t> similar between documents in two clusters</a:t>
            </a:r>
          </a:p>
          <a:p>
            <a:pPr lvl="1" eaLnBrk="1" hangingPunct="1"/>
            <a:r>
              <a:rPr lang="en-US" altLang="en-US" sz="1800" b="1">
                <a:ea typeface="ＭＳ Ｐゴシック" panose="020B0600070205080204" pitchFamily="34" charset="-128"/>
                <a:sym typeface="Symbol" pitchFamily="2" charset="2"/>
              </a:rPr>
              <a:t>Complete-link</a:t>
            </a:r>
          </a:p>
          <a:p>
            <a:pPr lvl="2" eaLnBrk="1" hangingPunct="1"/>
            <a:r>
              <a:rPr lang="en-US" altLang="en-US" sz="1600">
                <a:ea typeface="ＭＳ Ｐゴシック" panose="020B0600070205080204" pitchFamily="34" charset="-128"/>
                <a:sym typeface="Symbol" pitchFamily="2" charset="2"/>
              </a:rPr>
              <a:t>Similarity of the </a:t>
            </a:r>
            <a:r>
              <a:rPr lang="ja-JP" altLang="en-US" sz="1600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sz="1600">
                <a:ea typeface="ＭＳ Ｐゴシック" panose="020B0600070205080204" pitchFamily="34" charset="-128"/>
                <a:sym typeface="Symbol" pitchFamily="2" charset="2"/>
              </a:rPr>
              <a:t>furthest</a:t>
            </a:r>
            <a:r>
              <a:rPr lang="ja-JP" altLang="en-US" sz="1600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sz="1600">
                <a:ea typeface="ＭＳ Ｐゴシック" panose="020B0600070205080204" pitchFamily="34" charset="-128"/>
                <a:sym typeface="Symbol" pitchFamily="2" charset="2"/>
              </a:rPr>
              <a:t> points, the </a:t>
            </a:r>
            <a:r>
              <a:rPr lang="en-US" altLang="ja-JP" sz="1600" i="1">
                <a:ea typeface="ＭＳ Ｐゴシック" panose="020B0600070205080204" pitchFamily="34" charset="-128"/>
                <a:sym typeface="Symbol" pitchFamily="2" charset="2"/>
              </a:rPr>
              <a:t>least</a:t>
            </a:r>
            <a:r>
              <a:rPr lang="en-US" altLang="ja-JP" sz="1600">
                <a:ea typeface="ＭＳ Ｐゴシック" panose="020B0600070205080204" pitchFamily="34" charset="-128"/>
                <a:sym typeface="Symbol" pitchFamily="2" charset="2"/>
              </a:rPr>
              <a:t> similar, among all pairs of documents in two clusters</a:t>
            </a:r>
            <a:endParaRPr lang="en-US" altLang="ja-JP" sz="16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800" b="1">
                <a:solidFill>
                  <a:srgbClr val="FF0000"/>
                </a:solidFill>
                <a:ea typeface="ＭＳ Ｐゴシック" panose="020B0600070205080204" pitchFamily="34" charset="-128"/>
              </a:rPr>
              <a:t>Centroid (used in this lecture)</a:t>
            </a:r>
          </a:p>
          <a:p>
            <a:pPr lvl="2" eaLnBrk="1" hangingPunct="1"/>
            <a:r>
              <a:rPr lang="en-US" altLang="en-US" sz="1600">
                <a:ea typeface="ＭＳ Ｐゴシック" panose="020B0600070205080204" pitchFamily="34" charset="-128"/>
                <a:sym typeface="Symbol" pitchFamily="2" charset="2"/>
              </a:rPr>
              <a:t>Clusters whose centroids (centers of gravity) are the most cosine similar</a:t>
            </a:r>
          </a:p>
          <a:p>
            <a:pPr lvl="1" eaLnBrk="1" hangingPunct="1"/>
            <a:r>
              <a:rPr lang="en-US" altLang="en-US" sz="1800" b="1">
                <a:ea typeface="ＭＳ Ｐゴシック" panose="020B0600070205080204" pitchFamily="34" charset="-128"/>
                <a:sym typeface="Symbol" pitchFamily="2" charset="2"/>
              </a:rPr>
              <a:t>Average-link</a:t>
            </a:r>
          </a:p>
          <a:p>
            <a:pPr lvl="2" eaLnBrk="1" hangingPunct="1"/>
            <a:r>
              <a:rPr lang="en-US" altLang="en-US" sz="1600">
                <a:ea typeface="ＭＳ Ｐゴシック" panose="020B0600070205080204" pitchFamily="34" charset="-128"/>
                <a:sym typeface="Symbol" pitchFamily="2" charset="2"/>
              </a:rPr>
              <a:t>Average similarity between pairs of documents in two clusters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Later simulations in this lecture use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Euclidean closeness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 instead of cosine for inter-cluster similarities</a:t>
            </a:r>
          </a:p>
        </p:txBody>
      </p:sp>
      <p:sp>
        <p:nvSpPr>
          <p:cNvPr id="47107" name="TextBox 3">
            <a:extLst>
              <a:ext uri="{FF2B5EF4-FFF2-40B4-BE49-F238E27FC236}">
                <a16:creationId xmlns:a16="http://schemas.microsoft.com/office/drawing/2014/main" id="{811B7686-78C9-984F-860D-97887CA1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2">
            <a:extLst>
              <a:ext uri="{FF2B5EF4-FFF2-40B4-BE49-F238E27FC236}">
                <a16:creationId xmlns:a16="http://schemas.microsoft.com/office/drawing/2014/main" id="{CC0564B3-9E0A-EB46-AAF7-C1A30DFE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1: Let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be the number of clusters desired</a:t>
            </a:r>
            <a:r>
              <a:rPr lang="en-US" altLang="en-US" i="1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2: Treat all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documents as the initial clusters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3: DO: 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4: 	      Merge the closest pair of clusters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5: 	      Use centroid as the new cluster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6: REPEAT 4 - 5 until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clusters left</a:t>
            </a:r>
          </a:p>
          <a:p>
            <a:pPr eaLnBrk="1" hangingPunct="1">
              <a:buFont typeface="Wingdings 3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3" pitchFamily="2" charset="2"/>
              <a:buNone/>
            </a:pPr>
            <a:r>
              <a:rPr lang="en-US" altLang="en-US">
                <a:solidFill>
                  <a:srgbClr val="7F7F7F"/>
                </a:solidFill>
                <a:ea typeface="ＭＳ Ｐゴシック" panose="020B0600070205080204" pitchFamily="34" charset="-128"/>
              </a:rPr>
              <a:t>If we set k=1, then the method will build the entire hierarchy up to the root (all merged into one cluster).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325CE-9B34-9543-8E89-22A64EAA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Hierarchical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Agglomerative Clustering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2">
            <a:extLst>
              <a:ext uri="{FF2B5EF4-FFF2-40B4-BE49-F238E27FC236}">
                <a16:creationId xmlns:a16="http://schemas.microsoft.com/office/drawing/2014/main" id="{6EEE0721-6E48-784D-B93D-0DA4FC97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Say we are going to find three clusters from data, i.e., k=3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following slides will show you how hierarchical agglomerative clustering works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 a visual way (hopefully intuitively)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Iteratively (after many steps)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And eventually identifies three clusters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 be sure to run slides on the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Slide Show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mode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08D8B-4D96-CB48-82BC-2C22FC02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Hierarchical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Agglomerative Clustering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3">
            <a:extLst>
              <a:ext uri="{FF2B5EF4-FFF2-40B4-BE49-F238E27FC236}">
                <a16:creationId xmlns:a16="http://schemas.microsoft.com/office/drawing/2014/main" id="{A0780CD8-ECB9-D54A-9B40-4D1F68FC27E5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0180" name="Picture 1" descr="myplot 1 .png">
              <a:extLst>
                <a:ext uri="{FF2B5EF4-FFF2-40B4-BE49-F238E27FC236}">
                  <a16:creationId xmlns:a16="http://schemas.microsoft.com/office/drawing/2014/main" id="{977C960D-48ED-944F-96A3-B4732B260511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886987-B01C-3740-92B7-BB8183D694CE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1C523E0-5240-304A-B97D-080EE7DAA5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6BC0D-1541-F041-A5D2-7FD7B9CAC63A}"/>
              </a:ext>
            </a:extLst>
          </p:cNvPr>
          <p:cNvSpPr txBox="1"/>
          <p:nvPr/>
        </p:nvSpPr>
        <p:spPr>
          <a:xfrm>
            <a:off x="2236581" y="3200400"/>
            <a:ext cx="5231019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Here are data that we have seen.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Group 3">
            <a:extLst>
              <a:ext uri="{FF2B5EF4-FFF2-40B4-BE49-F238E27FC236}">
                <a16:creationId xmlns:a16="http://schemas.microsoft.com/office/drawing/2014/main" id="{F30AA6F5-5CDA-AE4B-9EA8-053B3605867A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1204" name="Picture 1" descr="myplot 1 .png">
              <a:extLst>
                <a:ext uri="{FF2B5EF4-FFF2-40B4-BE49-F238E27FC236}">
                  <a16:creationId xmlns:a16="http://schemas.microsoft.com/office/drawing/2014/main" id="{C5511067-7EE8-6B41-907E-B8133A54ABAB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485132-F6B9-4B47-835F-FAEEEA8D562E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92871F8-DCA6-5940-883A-BA9E27201D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</a:t>
            </a:r>
          </a:p>
        </p:txBody>
      </p:sp>
      <p:sp>
        <p:nvSpPr>
          <p:cNvPr id="7" name="Line Callout 1 (No Border) 6">
            <a:extLst>
              <a:ext uri="{FF2B5EF4-FFF2-40B4-BE49-F238E27FC236}">
                <a16:creationId xmlns:a16="http://schemas.microsoft.com/office/drawing/2014/main" id="{02BF7557-5C4B-9D41-AD53-CE6B2784BECF}"/>
              </a:ext>
            </a:extLst>
          </p:cNvPr>
          <p:cNvSpPr>
            <a:spLocks/>
          </p:cNvSpPr>
          <p:nvPr/>
        </p:nvSpPr>
        <p:spPr bwMode="auto">
          <a:xfrm flipH="1">
            <a:off x="304800" y="1219200"/>
            <a:ext cx="2819400" cy="3200400"/>
          </a:xfrm>
          <a:prstGeom prst="callout1">
            <a:avLst>
              <a:gd name="adj1" fmla="val 103634"/>
              <a:gd name="adj2" fmla="val 47856"/>
              <a:gd name="adj3" fmla="val 127106"/>
              <a:gd name="adj4" fmla="val 6162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After computing all pair-wise distances, the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distance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between the two points here is found to be the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smallest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, i.e.,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greatest closeness/similarity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. </a:t>
            </a: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So we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first merge the two here into a new cluster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, which is then represented by the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centroid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/center of the two.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3">
            <a:extLst>
              <a:ext uri="{FF2B5EF4-FFF2-40B4-BE49-F238E27FC236}">
                <a16:creationId xmlns:a16="http://schemas.microsoft.com/office/drawing/2014/main" id="{9EED65A0-CA7D-C845-A09F-807D183E2282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2231" name="Picture 1" descr="myplot 2 .png">
              <a:extLst>
                <a:ext uri="{FF2B5EF4-FFF2-40B4-BE49-F238E27FC236}">
                  <a16:creationId xmlns:a16="http://schemas.microsoft.com/office/drawing/2014/main" id="{F0ED29C2-6B86-A04A-9D7E-EBC526B34759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 contras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BFDC2F-2C4D-B244-9DEA-79E5D345D1A5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DC6B7F-9E57-4247-8C1B-7F8824BD65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</a:t>
            </a:r>
          </a:p>
        </p:txBody>
      </p:sp>
      <p:sp>
        <p:nvSpPr>
          <p:cNvPr id="6" name="Line Callout 1 (No Border) 5">
            <a:extLst>
              <a:ext uri="{FF2B5EF4-FFF2-40B4-BE49-F238E27FC236}">
                <a16:creationId xmlns:a16="http://schemas.microsoft.com/office/drawing/2014/main" id="{ED473B89-CA1D-4545-B81A-AF4372CED25A}"/>
              </a:ext>
            </a:extLst>
          </p:cNvPr>
          <p:cNvSpPr>
            <a:spLocks/>
          </p:cNvSpPr>
          <p:nvPr/>
        </p:nvSpPr>
        <p:spPr bwMode="auto">
          <a:xfrm flipH="1">
            <a:off x="0" y="3581400"/>
            <a:ext cx="2819400" cy="838200"/>
          </a:xfrm>
          <a:prstGeom prst="callout1">
            <a:avLst>
              <a:gd name="adj1" fmla="val 103634"/>
              <a:gd name="adj2" fmla="val 47856"/>
              <a:gd name="adj3" fmla="val 204227"/>
              <a:gd name="adj4" fmla="val -5102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dk1"/>
                </a:solidFill>
                <a:latin typeface="+mn-lt"/>
                <a:ea typeface="+mn-ea"/>
              </a:rPr>
              <a:t>After the first merge, we treat the two here as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n-ea"/>
              </a:rPr>
              <a:t>ONE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</a:p>
        </p:txBody>
      </p:sp>
      <p:sp>
        <p:nvSpPr>
          <p:cNvPr id="7" name="Line Callout 1 (No Border) 6">
            <a:extLst>
              <a:ext uri="{FF2B5EF4-FFF2-40B4-BE49-F238E27FC236}">
                <a16:creationId xmlns:a16="http://schemas.microsoft.com/office/drawing/2014/main" id="{6C2F857C-A465-6F47-BE1E-0B6039A676A6}"/>
              </a:ext>
            </a:extLst>
          </p:cNvPr>
          <p:cNvSpPr>
            <a:spLocks/>
          </p:cNvSpPr>
          <p:nvPr/>
        </p:nvSpPr>
        <p:spPr bwMode="auto">
          <a:xfrm flipH="1">
            <a:off x="6324600" y="990600"/>
            <a:ext cx="2667000" cy="1905000"/>
          </a:xfrm>
          <a:prstGeom prst="callout1">
            <a:avLst>
              <a:gd name="adj1" fmla="val 64241"/>
              <a:gd name="adj2" fmla="val 100111"/>
              <a:gd name="adj3" fmla="val 82032"/>
              <a:gd name="adj4" fmla="val 112685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Then we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continue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to find the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closest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pair and merge them. </a:t>
            </a: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After merge, again, use the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centroid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and treat them as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one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. </a:t>
            </a:r>
          </a:p>
        </p:txBody>
      </p:sp>
      <p:sp>
        <p:nvSpPr>
          <p:cNvPr id="52229" name="TextBox 8">
            <a:extLst>
              <a:ext uri="{FF2B5EF4-FFF2-40B4-BE49-F238E27FC236}">
                <a16:creationId xmlns:a16="http://schemas.microsoft.com/office/drawing/2014/main" id="{A79D33E4-CE9D-9842-B45D-86FE7CD26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(1)</a:t>
            </a:r>
          </a:p>
        </p:txBody>
      </p:sp>
      <p:sp>
        <p:nvSpPr>
          <p:cNvPr id="52230" name="TextBox 9">
            <a:extLst>
              <a:ext uri="{FF2B5EF4-FFF2-40B4-BE49-F238E27FC236}">
                <a16:creationId xmlns:a16="http://schemas.microsoft.com/office/drawing/2014/main" id="{43BDD0A5-8FFC-EF40-B5BC-C41B074AA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3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(2)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Group 3">
            <a:extLst>
              <a:ext uri="{FF2B5EF4-FFF2-40B4-BE49-F238E27FC236}">
                <a16:creationId xmlns:a16="http://schemas.microsoft.com/office/drawing/2014/main" id="{83E07C01-C328-404A-8B53-E1AF7CE89251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3252" name="Picture 1" descr="myplot 3 .png">
              <a:extLst>
                <a:ext uri="{FF2B5EF4-FFF2-40B4-BE49-F238E27FC236}">
                  <a16:creationId xmlns:a16="http://schemas.microsoft.com/office/drawing/2014/main" id="{3315C7C6-288A-7F48-9ECC-326D17E91FBF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D80A0D-B787-5142-B9C4-4B626CF2A9B2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3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1FED19-35AA-614A-8051-FDD67A5C8B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3</a:t>
            </a:r>
          </a:p>
        </p:txBody>
      </p:sp>
      <p:sp>
        <p:nvSpPr>
          <p:cNvPr id="6" name="Line Callout 1 (No Border) 5">
            <a:extLst>
              <a:ext uri="{FF2B5EF4-FFF2-40B4-BE49-F238E27FC236}">
                <a16:creationId xmlns:a16="http://schemas.microsoft.com/office/drawing/2014/main" id="{B98939E1-A5AA-4D45-91E6-4F96BF7AD782}"/>
              </a:ext>
            </a:extLst>
          </p:cNvPr>
          <p:cNvSpPr>
            <a:spLocks/>
          </p:cNvSpPr>
          <p:nvPr/>
        </p:nvSpPr>
        <p:spPr bwMode="auto">
          <a:xfrm flipH="1">
            <a:off x="6172200" y="2895600"/>
            <a:ext cx="2667000" cy="1447800"/>
          </a:xfrm>
          <a:prstGeom prst="callout1">
            <a:avLst>
              <a:gd name="adj1" fmla="val 64241"/>
              <a:gd name="adj2" fmla="val 100111"/>
              <a:gd name="adj3" fmla="val 9412"/>
              <a:gd name="adj4" fmla="val 117926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Continue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to find the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closest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pair and merge them.</a:t>
            </a: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And so on…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3">
            <a:extLst>
              <a:ext uri="{FF2B5EF4-FFF2-40B4-BE49-F238E27FC236}">
                <a16:creationId xmlns:a16="http://schemas.microsoft.com/office/drawing/2014/main" id="{5D179058-812A-EE4B-92BE-ABC860597315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4275" name="Picture 1" descr="myplot 4 .png">
              <a:extLst>
                <a:ext uri="{FF2B5EF4-FFF2-40B4-BE49-F238E27FC236}">
                  <a16:creationId xmlns:a16="http://schemas.microsoft.com/office/drawing/2014/main" id="{7EE9CE4F-EB17-FD4F-8510-85B97A72083B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798DCC-5052-0545-B787-2CB23546E4AA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4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48F8366-5926-8747-BB52-D33E08C4F1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Group 3">
            <a:extLst>
              <a:ext uri="{FF2B5EF4-FFF2-40B4-BE49-F238E27FC236}">
                <a16:creationId xmlns:a16="http://schemas.microsoft.com/office/drawing/2014/main" id="{9FEF05C9-647D-9049-8F0E-4A518EC1A7E5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5299" name="Picture 1" descr="myplot 5 .png">
              <a:extLst>
                <a:ext uri="{FF2B5EF4-FFF2-40B4-BE49-F238E27FC236}">
                  <a16:creationId xmlns:a16="http://schemas.microsoft.com/office/drawing/2014/main" id="{3F083A05-96E2-E847-A11A-D0F8D92FD094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70F35C-CBB8-5F42-8935-BB6695F0E1C5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5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05A3628-B152-C948-8F9A-3435B7C5B6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Group 3">
            <a:extLst>
              <a:ext uri="{FF2B5EF4-FFF2-40B4-BE49-F238E27FC236}">
                <a16:creationId xmlns:a16="http://schemas.microsoft.com/office/drawing/2014/main" id="{31178914-690D-2D4E-B1DF-BBD73E421DBE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6323" name="Picture 1" descr="myplot 6 .png">
              <a:extLst>
                <a:ext uri="{FF2B5EF4-FFF2-40B4-BE49-F238E27FC236}">
                  <a16:creationId xmlns:a16="http://schemas.microsoft.com/office/drawing/2014/main" id="{C82F8805-A476-AB43-AD3D-87D0DEAE03A9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923069-BB2F-7F48-8489-FD02E724C983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6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F3A05F4-2D9C-1642-A843-CF44DEF4EC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C1AE3D34-77BF-3547-9ECD-8B02BCB2C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clustering?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90449CAE-3FE9-6746-8B9B-F51B0E3B2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en-US">
                <a:ea typeface="ＭＳ Ｐゴシック" panose="020B0600070205080204" pitchFamily="34" charset="-128"/>
              </a:rPr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Documents within a cluster should be similar.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Documents from different clusters should be dissimilar.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900">
                <a:ea typeface="ＭＳ Ｐゴシック" panose="020B0600070205080204" pitchFamily="34" charset="-128"/>
              </a:rPr>
              <a:t>The commonest form of </a:t>
            </a:r>
            <a:r>
              <a:rPr lang="en-US" altLang="en-US" sz="2900" i="1">
                <a:ea typeface="ＭＳ Ｐゴシック" panose="020B0600070205080204" pitchFamily="34" charset="-128"/>
              </a:rPr>
              <a:t>unsupervised learning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Unsupervised learning = learning from raw data, as opposed to supervised data where a classification of examples is 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common and important task that finds many applications in IR and other places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0B7EED0-7292-804F-9ABE-FFD03625A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16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3">
            <a:extLst>
              <a:ext uri="{FF2B5EF4-FFF2-40B4-BE49-F238E27FC236}">
                <a16:creationId xmlns:a16="http://schemas.microsoft.com/office/drawing/2014/main" id="{6EDE6DDF-CD69-5344-A293-CB328E51C0CF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7347" name="Picture 1" descr="myplot 7 .png">
              <a:extLst>
                <a:ext uri="{FF2B5EF4-FFF2-40B4-BE49-F238E27FC236}">
                  <a16:creationId xmlns:a16="http://schemas.microsoft.com/office/drawing/2014/main" id="{93CE3665-76C7-A447-9C6C-9D3AFF84C7FF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ABFAA4-A06A-CF41-8D64-9D47B0D73F2B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7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0388EFD-F80F-2A41-8FA7-84C102978B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Group 3">
            <a:extLst>
              <a:ext uri="{FF2B5EF4-FFF2-40B4-BE49-F238E27FC236}">
                <a16:creationId xmlns:a16="http://schemas.microsoft.com/office/drawing/2014/main" id="{0F6B6054-5CA5-6946-8D34-66EEE467D31B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8371" name="Picture 1" descr="myplot 8 .png">
              <a:extLst>
                <a:ext uri="{FF2B5EF4-FFF2-40B4-BE49-F238E27FC236}">
                  <a16:creationId xmlns:a16="http://schemas.microsoft.com/office/drawing/2014/main" id="{18C8A7E3-3071-E241-BC39-9E909CC7AE3A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74D25A-7060-D344-8CA5-6D8A3641F57D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8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501965-9D19-744E-ADE0-D3D2FE36C4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40" rIns="45720" rtlCol="0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3">
            <a:extLst>
              <a:ext uri="{FF2B5EF4-FFF2-40B4-BE49-F238E27FC236}">
                <a16:creationId xmlns:a16="http://schemas.microsoft.com/office/drawing/2014/main" id="{B615FC9D-6501-3740-9CF8-49FD8C288CC1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59395" name="Picture 1" descr="myplot 9 .png">
              <a:extLst>
                <a:ext uri="{FF2B5EF4-FFF2-40B4-BE49-F238E27FC236}">
                  <a16:creationId xmlns:a16="http://schemas.microsoft.com/office/drawing/2014/main" id="{3DA4FE6A-FEE0-9E4C-AEA2-E665F56268D1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EE9BF3-B6F8-C743-BA56-DCDDA2D53209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9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680AD84-E25D-1B4E-853D-7F212085A3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3">
            <a:extLst>
              <a:ext uri="{FF2B5EF4-FFF2-40B4-BE49-F238E27FC236}">
                <a16:creationId xmlns:a16="http://schemas.microsoft.com/office/drawing/2014/main" id="{38B6D5F4-636B-904F-BD20-0968DA5571C0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0419" name="Picture 1" descr="myplot 10 .png">
              <a:extLst>
                <a:ext uri="{FF2B5EF4-FFF2-40B4-BE49-F238E27FC236}">
                  <a16:creationId xmlns:a16="http://schemas.microsoft.com/office/drawing/2014/main" id="{BE42A526-1D55-C045-AD00-25D44A852FAC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0A1E43-3C29-8143-BF74-2813CEC6E9E5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10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3A0A185-6E88-BF41-BF56-E6E3805EF1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3">
            <a:extLst>
              <a:ext uri="{FF2B5EF4-FFF2-40B4-BE49-F238E27FC236}">
                <a16:creationId xmlns:a16="http://schemas.microsoft.com/office/drawing/2014/main" id="{612BCA57-31AD-094C-B7B8-382E2F1ECC02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1443" name="Picture 1" descr="myplot 11 .png">
              <a:extLst>
                <a:ext uri="{FF2B5EF4-FFF2-40B4-BE49-F238E27FC236}">
                  <a16:creationId xmlns:a16="http://schemas.microsoft.com/office/drawing/2014/main" id="{C528431A-2CDF-8445-9C85-9D6BD455562D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E8E76-B7FE-584B-A3C2-61B21443BAE6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11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6650AA4-F432-BA4D-844B-5A29B34E49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5" name="Group 3">
            <a:extLst>
              <a:ext uri="{FF2B5EF4-FFF2-40B4-BE49-F238E27FC236}">
                <a16:creationId xmlns:a16="http://schemas.microsoft.com/office/drawing/2014/main" id="{173B1F20-1554-AC4C-ACBA-191AB4FB7317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2467" name="Picture 1" descr="myplot 12 .png">
              <a:extLst>
                <a:ext uri="{FF2B5EF4-FFF2-40B4-BE49-F238E27FC236}">
                  <a16:creationId xmlns:a16="http://schemas.microsoft.com/office/drawing/2014/main" id="{94071635-B3BB-3A42-82E9-625E89B879E3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87704F-B904-D94D-85C4-836D9A137F8D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12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8603319-91A2-6F4E-BA9F-6EEAEBD8EB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3">
            <a:extLst>
              <a:ext uri="{FF2B5EF4-FFF2-40B4-BE49-F238E27FC236}">
                <a16:creationId xmlns:a16="http://schemas.microsoft.com/office/drawing/2014/main" id="{201CA5C1-1325-CB40-9EB3-D29B5E41C92A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3491" name="Picture 1" descr="myplot 13 .png">
              <a:extLst>
                <a:ext uri="{FF2B5EF4-FFF2-40B4-BE49-F238E27FC236}">
                  <a16:creationId xmlns:a16="http://schemas.microsoft.com/office/drawing/2014/main" id="{4A42C052-3CEF-EE46-A47F-19FE37616DBC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641F09-725F-9E43-B056-6ECF12863A1A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13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3D1001A-4418-8048-B988-26FF5EF64E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3">
            <a:extLst>
              <a:ext uri="{FF2B5EF4-FFF2-40B4-BE49-F238E27FC236}">
                <a16:creationId xmlns:a16="http://schemas.microsoft.com/office/drawing/2014/main" id="{5FAC9350-498F-A244-A83C-91DB3EBF325E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4515" name="Picture 1" descr="myplot 14 .png">
              <a:extLst>
                <a:ext uri="{FF2B5EF4-FFF2-40B4-BE49-F238E27FC236}">
                  <a16:creationId xmlns:a16="http://schemas.microsoft.com/office/drawing/2014/main" id="{CC59E0FD-A9CC-D249-9F08-718A81F237D9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58F65-A775-0449-88A9-C8592720446E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14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244EE7-C66E-B249-ACAB-051EAEB1B0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3">
            <a:extLst>
              <a:ext uri="{FF2B5EF4-FFF2-40B4-BE49-F238E27FC236}">
                <a16:creationId xmlns:a16="http://schemas.microsoft.com/office/drawing/2014/main" id="{D77C9726-C89C-7847-8900-F0871B97F78A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5539" name="Picture 1" descr="myplot 15 .png">
              <a:extLst>
                <a:ext uri="{FF2B5EF4-FFF2-40B4-BE49-F238E27FC236}">
                  <a16:creationId xmlns:a16="http://schemas.microsoft.com/office/drawing/2014/main" id="{4104CC54-2463-DF40-B5F4-4087D1F081B7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1701E7-BD6C-A340-BD1B-5F8A5F21F26D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15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7C20F16-F84F-2349-A57F-C18AE4FE5F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3">
            <a:extLst>
              <a:ext uri="{FF2B5EF4-FFF2-40B4-BE49-F238E27FC236}">
                <a16:creationId xmlns:a16="http://schemas.microsoft.com/office/drawing/2014/main" id="{9949978B-2669-994C-A2EC-738D5D8AA156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6563" name="Picture 1" descr="myplot 16 .png">
              <a:extLst>
                <a:ext uri="{FF2B5EF4-FFF2-40B4-BE49-F238E27FC236}">
                  <a16:creationId xmlns:a16="http://schemas.microsoft.com/office/drawing/2014/main" id="{D3615BEE-E067-0B4B-A3B2-0FD1DE500BFC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29FF5B-BA24-184C-89B1-0B5680AC459E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16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A2AE561-8222-7146-93EC-363688F542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9BF39AC-518A-3C4A-9A18-B2FCAA3C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A data set with clear cluster structure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25D96E13-22D2-A947-A226-F378B3DE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38400"/>
            <a:ext cx="2209800" cy="41910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How would you design an algorithm for finding the three clusters in this case?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2172D960-3BE2-304C-9065-E6E7004A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4">
            <a:extLst>
              <a:ext uri="{FF2B5EF4-FFF2-40B4-BE49-F238E27FC236}">
                <a16:creationId xmlns:a16="http://schemas.microsoft.com/office/drawing/2014/main" id="{5FECE12A-991C-6E47-B35B-DBFEF9E35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3">
            <a:extLst>
              <a:ext uri="{FF2B5EF4-FFF2-40B4-BE49-F238E27FC236}">
                <a16:creationId xmlns:a16="http://schemas.microsoft.com/office/drawing/2014/main" id="{5CCDE8CC-F74C-BF43-A015-C3E829C62E94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7587" name="Picture 1" descr="myplot 17 .png">
              <a:extLst>
                <a:ext uri="{FF2B5EF4-FFF2-40B4-BE49-F238E27FC236}">
                  <a16:creationId xmlns:a16="http://schemas.microsoft.com/office/drawing/2014/main" id="{38DC63CD-11F8-6248-AA1E-DAAD11CA651F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89BB67-B4E3-BC42-BC2A-6DE9C10E5A2E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17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BDB4150-D381-F146-BA97-02F99D46D4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3">
            <a:extLst>
              <a:ext uri="{FF2B5EF4-FFF2-40B4-BE49-F238E27FC236}">
                <a16:creationId xmlns:a16="http://schemas.microsoft.com/office/drawing/2014/main" id="{E7CCFD4C-1D54-E549-AFE6-C789B16B4401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8611" name="Picture 1" descr="myplot 18 .png">
              <a:extLst>
                <a:ext uri="{FF2B5EF4-FFF2-40B4-BE49-F238E27FC236}">
                  <a16:creationId xmlns:a16="http://schemas.microsoft.com/office/drawing/2014/main" id="{796E615C-9A80-484F-B877-036C805FF286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86E060-4B6F-DC48-B280-D0A3C5FEEB99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18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4041B1D-86C3-BE4D-B4F5-9DCBD41EB1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3" name="Group 3">
            <a:extLst>
              <a:ext uri="{FF2B5EF4-FFF2-40B4-BE49-F238E27FC236}">
                <a16:creationId xmlns:a16="http://schemas.microsoft.com/office/drawing/2014/main" id="{55C543CD-F9C9-4646-ABA0-DFB99FC51C6C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69635" name="Picture 1" descr="myplot 19 .png">
              <a:extLst>
                <a:ext uri="{FF2B5EF4-FFF2-40B4-BE49-F238E27FC236}">
                  <a16:creationId xmlns:a16="http://schemas.microsoft.com/office/drawing/2014/main" id="{9D3BC883-0592-5242-92CC-69E9B5D4F61F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63DEEB-3042-FA4E-AF36-A5A6777AE92F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19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94CABD6-61D8-6444-B6B4-C78A5D184F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7" name="Group 3">
            <a:extLst>
              <a:ext uri="{FF2B5EF4-FFF2-40B4-BE49-F238E27FC236}">
                <a16:creationId xmlns:a16="http://schemas.microsoft.com/office/drawing/2014/main" id="{BA80E59C-55CE-3E4F-BDF1-7495E90D2A52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0659" name="Picture 1" descr="myplot 20 .png">
              <a:extLst>
                <a:ext uri="{FF2B5EF4-FFF2-40B4-BE49-F238E27FC236}">
                  <a16:creationId xmlns:a16="http://schemas.microsoft.com/office/drawing/2014/main" id="{946D5213-B635-7141-A529-4390B598C465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85B0BF-35A3-744F-BB03-9FF73666A3CA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20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CEE5618-F2D8-C149-A2E7-FD5453E9B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3">
            <a:extLst>
              <a:ext uri="{FF2B5EF4-FFF2-40B4-BE49-F238E27FC236}">
                <a16:creationId xmlns:a16="http://schemas.microsoft.com/office/drawing/2014/main" id="{52D5D1C0-BB65-AF47-9275-648CFE27CDEA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1683" name="Picture 1" descr="myplot 21 .png">
              <a:extLst>
                <a:ext uri="{FF2B5EF4-FFF2-40B4-BE49-F238E27FC236}">
                  <a16:creationId xmlns:a16="http://schemas.microsoft.com/office/drawing/2014/main" id="{028345B5-83D0-004F-A959-BE3774088025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0C914B-BB59-9B4A-B793-68EA51D92C76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21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2B98A69-7A1D-0846-B8F2-CC63027232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Group 3">
            <a:extLst>
              <a:ext uri="{FF2B5EF4-FFF2-40B4-BE49-F238E27FC236}">
                <a16:creationId xmlns:a16="http://schemas.microsoft.com/office/drawing/2014/main" id="{ADA9E062-E05E-3C4D-8542-E9414530A626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2707" name="Picture 1" descr="myplot 22 .png">
              <a:extLst>
                <a:ext uri="{FF2B5EF4-FFF2-40B4-BE49-F238E27FC236}">
                  <a16:creationId xmlns:a16="http://schemas.microsoft.com/office/drawing/2014/main" id="{C8A25212-9A0A-234F-AF09-C8973F063C13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F59472-5A42-7C4D-8AA8-642F049DA4CC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22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6AD77D-6F12-884B-B222-FEF46D3718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3">
            <a:extLst>
              <a:ext uri="{FF2B5EF4-FFF2-40B4-BE49-F238E27FC236}">
                <a16:creationId xmlns:a16="http://schemas.microsoft.com/office/drawing/2014/main" id="{17EB48A0-17C0-6D47-9E2E-D67FCC0FC485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3731" name="Picture 1" descr="myplot 23 .png">
              <a:extLst>
                <a:ext uri="{FF2B5EF4-FFF2-40B4-BE49-F238E27FC236}">
                  <a16:creationId xmlns:a16="http://schemas.microsoft.com/office/drawing/2014/main" id="{372D62ED-6E68-B84E-9B99-A9AD3CDA59E1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186C02-9B33-E64B-8272-D065CEA986E7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23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9FB2D1C-5A8B-9047-982C-978E5ACC29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3">
            <a:extLst>
              <a:ext uri="{FF2B5EF4-FFF2-40B4-BE49-F238E27FC236}">
                <a16:creationId xmlns:a16="http://schemas.microsoft.com/office/drawing/2014/main" id="{A1125D7E-E716-F146-B406-24F942AED032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4755" name="Picture 1" descr="myplot 24 .png">
              <a:extLst>
                <a:ext uri="{FF2B5EF4-FFF2-40B4-BE49-F238E27FC236}">
                  <a16:creationId xmlns:a16="http://schemas.microsoft.com/office/drawing/2014/main" id="{126BAE2D-8A22-AA4E-BAC7-BF5495E75EF6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C2F3A2-C318-D74D-A673-1980592DB15E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24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469F623-A9A1-7F4A-B547-BC272B148F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3">
            <a:extLst>
              <a:ext uri="{FF2B5EF4-FFF2-40B4-BE49-F238E27FC236}">
                <a16:creationId xmlns:a16="http://schemas.microsoft.com/office/drawing/2014/main" id="{07F40A43-44A0-8946-94E8-999BCAA5C9CB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5779" name="Picture 1" descr="myplot 25 .png">
              <a:extLst>
                <a:ext uri="{FF2B5EF4-FFF2-40B4-BE49-F238E27FC236}">
                  <a16:creationId xmlns:a16="http://schemas.microsoft.com/office/drawing/2014/main" id="{9D152E9B-8B34-2941-BEA9-3619BEC10652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3806B-06C7-554A-A9EE-D9CD70620DC4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25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55D46AB-EB39-4A4C-9BF4-38DC365011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3">
            <a:extLst>
              <a:ext uri="{FF2B5EF4-FFF2-40B4-BE49-F238E27FC236}">
                <a16:creationId xmlns:a16="http://schemas.microsoft.com/office/drawing/2014/main" id="{D3CF8532-9B54-174E-B803-342A764283C6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6803" name="Picture 1" descr="myplot 26 .png">
              <a:extLst>
                <a:ext uri="{FF2B5EF4-FFF2-40B4-BE49-F238E27FC236}">
                  <a16:creationId xmlns:a16="http://schemas.microsoft.com/office/drawing/2014/main" id="{433A8C5D-AD56-7D43-9538-6744043F39E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CC8A45-EE96-9A41-B961-0EF6CA2C42C7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26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8534939-7A50-1543-A51E-7D02B5126E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AutoShape 2">
            <a:extLst>
              <a:ext uri="{FF2B5EF4-FFF2-40B4-BE49-F238E27FC236}">
                <a16:creationId xmlns:a16="http://schemas.microsoft.com/office/drawing/2014/main" id="{45C7499E-9725-B74F-91CD-823442623AB0}"/>
              </a:ext>
            </a:extLst>
          </p:cNvPr>
          <p:cNvCxnSpPr>
            <a:cxnSpLocks noChangeShapeType="1"/>
            <a:stCxn id="20500" idx="2"/>
            <a:endCxn id="20496" idx="0"/>
          </p:cNvCxnSpPr>
          <p:nvPr/>
        </p:nvCxnSpPr>
        <p:spPr bwMode="auto">
          <a:xfrm>
            <a:off x="4740275" y="3095625"/>
            <a:ext cx="539750" cy="141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7218D91-224B-7940-82AF-651C38987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/>
              <a:t>Yahoo! Hierarchy </a:t>
            </a:r>
            <a:r>
              <a:rPr lang="en-US" sz="3200" i="1"/>
              <a:t>isn’t </a:t>
            </a:r>
            <a:r>
              <a:rPr lang="en-US" sz="3200"/>
              <a:t>clustering but </a:t>
            </a:r>
            <a:r>
              <a:rPr lang="en-US" sz="3200" i="1"/>
              <a:t>is </a:t>
            </a:r>
            <a:r>
              <a:rPr lang="en-US" sz="3200"/>
              <a:t>the kind of output you want from clustering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CC04D9D-62BC-2A48-A94F-4F6E43FB1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9571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dairy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F21344A9-F7FB-704F-80B9-D2CC812A5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24313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crops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9E3E3B04-DCD0-B44D-9E36-DEB22EBF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4343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agronomy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F3D86F77-A71D-6246-83E7-24EF3C1D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419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forestry</a:t>
            </a:r>
          </a:p>
        </p:txBody>
      </p:sp>
      <p:sp>
        <p:nvSpPr>
          <p:cNvPr id="20487" name="Text Box 8">
            <a:extLst>
              <a:ext uri="{FF2B5EF4-FFF2-40B4-BE49-F238E27FC236}">
                <a16:creationId xmlns:a16="http://schemas.microsoft.com/office/drawing/2014/main" id="{F6A08B44-4BF6-FB45-B4AF-1C9EB0615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1600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3F171D79-E50C-494C-A115-1AF68C88C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9481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AI</a:t>
            </a:r>
          </a:p>
        </p:txBody>
      </p:sp>
      <p:sp>
        <p:nvSpPr>
          <p:cNvPr id="20489" name="Text Box 10">
            <a:extLst>
              <a:ext uri="{FF2B5EF4-FFF2-40B4-BE49-F238E27FC236}">
                <a16:creationId xmlns:a16="http://schemas.microsoft.com/office/drawing/2014/main" id="{A79A7FD1-E6C8-4C46-A7D5-D9A8438F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432911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HCI</a:t>
            </a:r>
          </a:p>
        </p:txBody>
      </p:sp>
      <p:sp>
        <p:nvSpPr>
          <p:cNvPr id="20490" name="Text Box 11">
            <a:extLst>
              <a:ext uri="{FF2B5EF4-FFF2-40B4-BE49-F238E27FC236}">
                <a16:creationId xmlns:a16="http://schemas.microsoft.com/office/drawing/2014/main" id="{E69FE040-34CA-9D4D-AF44-B60591DF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40243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craft</a:t>
            </a:r>
          </a:p>
        </p:txBody>
      </p:sp>
      <p:sp>
        <p:nvSpPr>
          <p:cNvPr id="20491" name="Text Box 12">
            <a:extLst>
              <a:ext uri="{FF2B5EF4-FFF2-40B4-BE49-F238E27FC236}">
                <a16:creationId xmlns:a16="http://schemas.microsoft.com/office/drawing/2014/main" id="{7DC0646A-3879-5D45-91AD-5ECD880FE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432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missions</a:t>
            </a:r>
          </a:p>
        </p:txBody>
      </p:sp>
      <p:sp>
        <p:nvSpPr>
          <p:cNvPr id="20492" name="Rectangle 13">
            <a:extLst>
              <a:ext uri="{FF2B5EF4-FFF2-40B4-BE49-F238E27FC236}">
                <a16:creationId xmlns:a16="http://schemas.microsoft.com/office/drawing/2014/main" id="{467A45F3-C4E9-9446-8D33-F235528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3948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botany</a:t>
            </a:r>
          </a:p>
        </p:txBody>
      </p:sp>
      <p:sp>
        <p:nvSpPr>
          <p:cNvPr id="20493" name="Rectangle 14">
            <a:extLst>
              <a:ext uri="{FF2B5EF4-FFF2-40B4-BE49-F238E27FC236}">
                <a16:creationId xmlns:a16="http://schemas.microsoft.com/office/drawing/2014/main" id="{83218F68-F4F7-D34B-9176-1C7E58607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4053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evolution</a:t>
            </a:r>
          </a:p>
        </p:txBody>
      </p:sp>
      <p:sp>
        <p:nvSpPr>
          <p:cNvPr id="20494" name="Rectangle 15">
            <a:extLst>
              <a:ext uri="{FF2B5EF4-FFF2-40B4-BE49-F238E27FC236}">
                <a16:creationId xmlns:a16="http://schemas.microsoft.com/office/drawing/2014/main" id="{33959FE6-FA3E-DE45-BCD4-F7102D99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394811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cell</a:t>
            </a:r>
          </a:p>
        </p:txBody>
      </p:sp>
      <p:sp>
        <p:nvSpPr>
          <p:cNvPr id="20495" name="Text Box 16">
            <a:extLst>
              <a:ext uri="{FF2B5EF4-FFF2-40B4-BE49-F238E27FC236}">
                <a16:creationId xmlns:a16="http://schemas.microsoft.com/office/drawing/2014/main" id="{C5C72CC5-D662-C446-876C-D60238817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052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magnetism</a:t>
            </a:r>
          </a:p>
        </p:txBody>
      </p:sp>
      <p:sp>
        <p:nvSpPr>
          <p:cNvPr id="20496" name="Text Box 17">
            <a:extLst>
              <a:ext uri="{FF2B5EF4-FFF2-40B4-BE49-F238E27FC236}">
                <a16:creationId xmlns:a16="http://schemas.microsoft.com/office/drawing/2014/main" id="{DA6A2044-E1CF-6145-8FBD-35DA8312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45100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relativity</a:t>
            </a:r>
          </a:p>
        </p:txBody>
      </p:sp>
      <p:sp>
        <p:nvSpPr>
          <p:cNvPr id="20497" name="Text Box 18">
            <a:extLst>
              <a:ext uri="{FF2B5EF4-FFF2-40B4-BE49-F238E27FC236}">
                <a16:creationId xmlns:a16="http://schemas.microsoft.com/office/drawing/2014/main" id="{48E56CF6-B2FD-3744-A93D-C989DC3E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48113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courses</a:t>
            </a:r>
          </a:p>
        </p:txBody>
      </p:sp>
      <p:sp>
        <p:nvSpPr>
          <p:cNvPr id="20498" name="Text Box 19">
            <a:extLst>
              <a:ext uri="{FF2B5EF4-FFF2-40B4-BE49-F238E27FC236}">
                <a16:creationId xmlns:a16="http://schemas.microsoft.com/office/drawing/2014/main" id="{C77CDD3C-4629-344D-8A42-E4D4356A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2891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agriculture</a:t>
            </a:r>
          </a:p>
        </p:txBody>
      </p:sp>
      <p:sp>
        <p:nvSpPr>
          <p:cNvPr id="20499" name="Rectangle 20">
            <a:extLst>
              <a:ext uri="{FF2B5EF4-FFF2-40B4-BE49-F238E27FC236}">
                <a16:creationId xmlns:a16="http://schemas.microsoft.com/office/drawing/2014/main" id="{B78E0D1B-2F62-E541-9C7B-AD35EC07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27289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biology</a:t>
            </a:r>
          </a:p>
        </p:txBody>
      </p:sp>
      <p:sp>
        <p:nvSpPr>
          <p:cNvPr id="20500" name="Text Box 21">
            <a:extLst>
              <a:ext uri="{FF2B5EF4-FFF2-40B4-BE49-F238E27FC236}">
                <a16:creationId xmlns:a16="http://schemas.microsoft.com/office/drawing/2014/main" id="{AEAF02CC-86A9-7A48-BCD9-ECF57881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7289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physics</a:t>
            </a:r>
          </a:p>
        </p:txBody>
      </p:sp>
      <p:sp>
        <p:nvSpPr>
          <p:cNvPr id="20501" name="Text Box 22">
            <a:extLst>
              <a:ext uri="{FF2B5EF4-FFF2-40B4-BE49-F238E27FC236}">
                <a16:creationId xmlns:a16="http://schemas.microsoft.com/office/drawing/2014/main" id="{D4CBBBE3-15D0-1745-A618-7A6E5BA3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2728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CS</a:t>
            </a:r>
          </a:p>
        </p:txBody>
      </p:sp>
      <p:sp>
        <p:nvSpPr>
          <p:cNvPr id="20502" name="Text Box 23">
            <a:extLst>
              <a:ext uri="{FF2B5EF4-FFF2-40B4-BE49-F238E27FC236}">
                <a16:creationId xmlns:a16="http://schemas.microsoft.com/office/drawing/2014/main" id="{3665F904-37D3-E245-964F-E6F74FDC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272891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space</a:t>
            </a:r>
          </a:p>
        </p:txBody>
      </p:sp>
      <p:cxnSp>
        <p:nvCxnSpPr>
          <p:cNvPr id="20503" name="AutoShape 24">
            <a:extLst>
              <a:ext uri="{FF2B5EF4-FFF2-40B4-BE49-F238E27FC236}">
                <a16:creationId xmlns:a16="http://schemas.microsoft.com/office/drawing/2014/main" id="{6AA47DA4-E82C-4F49-95FA-9D4DEE7B74F9}"/>
              </a:ext>
            </a:extLst>
          </p:cNvPr>
          <p:cNvCxnSpPr>
            <a:cxnSpLocks noChangeShapeType="1"/>
            <a:stCxn id="20487" idx="3"/>
            <a:endCxn id="20498" idx="0"/>
          </p:cNvCxnSpPr>
          <p:nvPr/>
        </p:nvCxnSpPr>
        <p:spPr bwMode="auto">
          <a:xfrm flipH="1">
            <a:off x="1311275" y="1784350"/>
            <a:ext cx="34258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25">
            <a:extLst>
              <a:ext uri="{FF2B5EF4-FFF2-40B4-BE49-F238E27FC236}">
                <a16:creationId xmlns:a16="http://schemas.microsoft.com/office/drawing/2014/main" id="{1F9E5036-1A76-D843-BB10-FDC9DFBC895D}"/>
              </a:ext>
            </a:extLst>
          </p:cNvPr>
          <p:cNvCxnSpPr>
            <a:cxnSpLocks noChangeShapeType="1"/>
            <a:stCxn id="20487" idx="3"/>
            <a:endCxn id="20499" idx="0"/>
          </p:cNvCxnSpPr>
          <p:nvPr/>
        </p:nvCxnSpPr>
        <p:spPr bwMode="auto">
          <a:xfrm flipH="1">
            <a:off x="3203575" y="1784350"/>
            <a:ext cx="15335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6">
            <a:extLst>
              <a:ext uri="{FF2B5EF4-FFF2-40B4-BE49-F238E27FC236}">
                <a16:creationId xmlns:a16="http://schemas.microsoft.com/office/drawing/2014/main" id="{0E8EC0A7-5BB2-1A4E-BB16-26FCF67A94ED}"/>
              </a:ext>
            </a:extLst>
          </p:cNvPr>
          <p:cNvCxnSpPr>
            <a:cxnSpLocks noChangeShapeType="1"/>
            <a:stCxn id="20487" idx="3"/>
            <a:endCxn id="20500" idx="0"/>
          </p:cNvCxnSpPr>
          <p:nvPr/>
        </p:nvCxnSpPr>
        <p:spPr bwMode="auto">
          <a:xfrm>
            <a:off x="4737100" y="1784350"/>
            <a:ext cx="31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7">
            <a:extLst>
              <a:ext uri="{FF2B5EF4-FFF2-40B4-BE49-F238E27FC236}">
                <a16:creationId xmlns:a16="http://schemas.microsoft.com/office/drawing/2014/main" id="{7D86A950-CC2C-6D41-A9C0-76F16B92B096}"/>
              </a:ext>
            </a:extLst>
          </p:cNvPr>
          <p:cNvCxnSpPr>
            <a:cxnSpLocks noChangeShapeType="1"/>
            <a:stCxn id="20487" idx="3"/>
            <a:endCxn id="20501" idx="0"/>
          </p:cNvCxnSpPr>
          <p:nvPr/>
        </p:nvCxnSpPr>
        <p:spPr bwMode="auto">
          <a:xfrm>
            <a:off x="4737100" y="1784350"/>
            <a:ext cx="14636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8">
            <a:extLst>
              <a:ext uri="{FF2B5EF4-FFF2-40B4-BE49-F238E27FC236}">
                <a16:creationId xmlns:a16="http://schemas.microsoft.com/office/drawing/2014/main" id="{3274910F-3697-6D44-84A9-531EA1638DF1}"/>
              </a:ext>
            </a:extLst>
          </p:cNvPr>
          <p:cNvCxnSpPr>
            <a:cxnSpLocks noChangeShapeType="1"/>
            <a:stCxn id="20487" idx="3"/>
            <a:endCxn id="20502" idx="0"/>
          </p:cNvCxnSpPr>
          <p:nvPr/>
        </p:nvCxnSpPr>
        <p:spPr bwMode="auto">
          <a:xfrm>
            <a:off x="4737100" y="1784350"/>
            <a:ext cx="31337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9">
            <a:extLst>
              <a:ext uri="{FF2B5EF4-FFF2-40B4-BE49-F238E27FC236}">
                <a16:creationId xmlns:a16="http://schemas.microsoft.com/office/drawing/2014/main" id="{22973034-7C53-1641-A470-CA8462C2B098}"/>
              </a:ext>
            </a:extLst>
          </p:cNvPr>
          <p:cNvCxnSpPr>
            <a:cxnSpLocks noChangeShapeType="1"/>
            <a:stCxn id="20498" idx="2"/>
            <a:endCxn id="4294967295" idx="0"/>
          </p:cNvCxnSpPr>
          <p:nvPr/>
        </p:nvCxnSpPr>
        <p:spPr bwMode="auto">
          <a:xfrm flipH="1">
            <a:off x="568325" y="3095625"/>
            <a:ext cx="742950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30">
            <a:extLst>
              <a:ext uri="{FF2B5EF4-FFF2-40B4-BE49-F238E27FC236}">
                <a16:creationId xmlns:a16="http://schemas.microsoft.com/office/drawing/2014/main" id="{3E2D3B33-C0A6-8048-A9E1-245823362795}"/>
              </a:ext>
            </a:extLst>
          </p:cNvPr>
          <p:cNvCxnSpPr>
            <a:cxnSpLocks noChangeShapeType="1"/>
            <a:stCxn id="20499" idx="2"/>
            <a:endCxn id="20492" idx="0"/>
          </p:cNvCxnSpPr>
          <p:nvPr/>
        </p:nvCxnSpPr>
        <p:spPr bwMode="auto">
          <a:xfrm flipH="1">
            <a:off x="2803525" y="3095625"/>
            <a:ext cx="4000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1">
            <a:extLst>
              <a:ext uri="{FF2B5EF4-FFF2-40B4-BE49-F238E27FC236}">
                <a16:creationId xmlns:a16="http://schemas.microsoft.com/office/drawing/2014/main" id="{4C0B8415-B90F-B642-AC12-36EFBD570A03}"/>
              </a:ext>
            </a:extLst>
          </p:cNvPr>
          <p:cNvCxnSpPr>
            <a:cxnSpLocks noChangeShapeType="1"/>
            <a:stCxn id="20499" idx="2"/>
            <a:endCxn id="20494" idx="0"/>
          </p:cNvCxnSpPr>
          <p:nvPr/>
        </p:nvCxnSpPr>
        <p:spPr bwMode="auto">
          <a:xfrm>
            <a:off x="3203575" y="3095625"/>
            <a:ext cx="4953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32">
            <a:extLst>
              <a:ext uri="{FF2B5EF4-FFF2-40B4-BE49-F238E27FC236}">
                <a16:creationId xmlns:a16="http://schemas.microsoft.com/office/drawing/2014/main" id="{E8FD98F2-4300-D742-8968-DBCEC6874E53}"/>
              </a:ext>
            </a:extLst>
          </p:cNvPr>
          <p:cNvCxnSpPr>
            <a:cxnSpLocks noChangeShapeType="1"/>
            <a:stCxn id="20500" idx="2"/>
            <a:endCxn id="20495" idx="0"/>
          </p:cNvCxnSpPr>
          <p:nvPr/>
        </p:nvCxnSpPr>
        <p:spPr bwMode="auto">
          <a:xfrm flipH="1">
            <a:off x="4613275" y="3095625"/>
            <a:ext cx="127000" cy="1109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33">
            <a:extLst>
              <a:ext uri="{FF2B5EF4-FFF2-40B4-BE49-F238E27FC236}">
                <a16:creationId xmlns:a16="http://schemas.microsoft.com/office/drawing/2014/main" id="{02413BBD-8314-C541-8488-07036B0101BA}"/>
              </a:ext>
            </a:extLst>
          </p:cNvPr>
          <p:cNvCxnSpPr>
            <a:cxnSpLocks noChangeShapeType="1"/>
            <a:stCxn id="20501" idx="2"/>
            <a:endCxn id="20488" idx="0"/>
          </p:cNvCxnSpPr>
          <p:nvPr/>
        </p:nvCxnSpPr>
        <p:spPr bwMode="auto">
          <a:xfrm flipH="1">
            <a:off x="5845175" y="3095625"/>
            <a:ext cx="3556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4">
            <a:extLst>
              <a:ext uri="{FF2B5EF4-FFF2-40B4-BE49-F238E27FC236}">
                <a16:creationId xmlns:a16="http://schemas.microsoft.com/office/drawing/2014/main" id="{B8DA8518-4595-9C43-94EA-1F7EC2A8F14A}"/>
              </a:ext>
            </a:extLst>
          </p:cNvPr>
          <p:cNvCxnSpPr>
            <a:cxnSpLocks noChangeShapeType="1"/>
            <a:stCxn id="20501" idx="2"/>
            <a:endCxn id="20497" idx="0"/>
          </p:cNvCxnSpPr>
          <p:nvPr/>
        </p:nvCxnSpPr>
        <p:spPr bwMode="auto">
          <a:xfrm>
            <a:off x="6200775" y="3095625"/>
            <a:ext cx="6159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35">
            <a:extLst>
              <a:ext uri="{FF2B5EF4-FFF2-40B4-BE49-F238E27FC236}">
                <a16:creationId xmlns:a16="http://schemas.microsoft.com/office/drawing/2014/main" id="{FE822ED9-9256-1747-8DE6-7C26E5BA7BE5}"/>
              </a:ext>
            </a:extLst>
          </p:cNvPr>
          <p:cNvCxnSpPr>
            <a:cxnSpLocks noChangeShapeType="1"/>
            <a:stCxn id="20502" idx="2"/>
            <a:endCxn id="20490" idx="0"/>
          </p:cNvCxnSpPr>
          <p:nvPr/>
        </p:nvCxnSpPr>
        <p:spPr bwMode="auto">
          <a:xfrm flipH="1">
            <a:off x="7775575" y="3095625"/>
            <a:ext cx="9525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36">
            <a:extLst>
              <a:ext uri="{FF2B5EF4-FFF2-40B4-BE49-F238E27FC236}">
                <a16:creationId xmlns:a16="http://schemas.microsoft.com/office/drawing/2014/main" id="{8A5303B0-2297-284B-85F4-D2AB3BA48F5A}"/>
              </a:ext>
            </a:extLst>
          </p:cNvPr>
          <p:cNvCxnSpPr>
            <a:cxnSpLocks noChangeShapeType="1"/>
            <a:stCxn id="20502" idx="2"/>
            <a:endCxn id="20491" idx="0"/>
          </p:cNvCxnSpPr>
          <p:nvPr/>
        </p:nvCxnSpPr>
        <p:spPr bwMode="auto">
          <a:xfrm>
            <a:off x="7870825" y="3095625"/>
            <a:ext cx="35560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37">
            <a:extLst>
              <a:ext uri="{FF2B5EF4-FFF2-40B4-BE49-F238E27FC236}">
                <a16:creationId xmlns:a16="http://schemas.microsoft.com/office/drawing/2014/main" id="{55AD8628-76F7-CF45-8E4C-94F8495EAC26}"/>
              </a:ext>
            </a:extLst>
          </p:cNvPr>
          <p:cNvCxnSpPr>
            <a:cxnSpLocks noChangeShapeType="1"/>
            <a:stCxn id="20501" idx="2"/>
            <a:endCxn id="20489" idx="0"/>
          </p:cNvCxnSpPr>
          <p:nvPr/>
        </p:nvCxnSpPr>
        <p:spPr bwMode="auto">
          <a:xfrm flipH="1">
            <a:off x="6194425" y="3095625"/>
            <a:ext cx="635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AutoShape 38">
            <a:extLst>
              <a:ext uri="{FF2B5EF4-FFF2-40B4-BE49-F238E27FC236}">
                <a16:creationId xmlns:a16="http://schemas.microsoft.com/office/drawing/2014/main" id="{4D2324B2-3554-6042-AF4E-D7E6EA8D4EF6}"/>
              </a:ext>
            </a:extLst>
          </p:cNvPr>
          <p:cNvCxnSpPr>
            <a:cxnSpLocks noChangeShapeType="1"/>
            <a:stCxn id="20499" idx="2"/>
            <a:endCxn id="20493" idx="0"/>
          </p:cNvCxnSpPr>
          <p:nvPr/>
        </p:nvCxnSpPr>
        <p:spPr bwMode="auto">
          <a:xfrm>
            <a:off x="3203575" y="3095625"/>
            <a:ext cx="260350" cy="1309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8" name="AutoShape 39">
            <a:extLst>
              <a:ext uri="{FF2B5EF4-FFF2-40B4-BE49-F238E27FC236}">
                <a16:creationId xmlns:a16="http://schemas.microsoft.com/office/drawing/2014/main" id="{60381C4E-B42C-844F-B67E-78FC06D933BC}"/>
              </a:ext>
            </a:extLst>
          </p:cNvPr>
          <p:cNvCxnSpPr>
            <a:cxnSpLocks noChangeShapeType="1"/>
            <a:stCxn id="20498" idx="2"/>
            <a:endCxn id="20484" idx="0"/>
          </p:cNvCxnSpPr>
          <p:nvPr/>
        </p:nvCxnSpPr>
        <p:spPr bwMode="auto">
          <a:xfrm>
            <a:off x="1311275" y="3095625"/>
            <a:ext cx="5080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9" name="AutoShape 40">
            <a:extLst>
              <a:ext uri="{FF2B5EF4-FFF2-40B4-BE49-F238E27FC236}">
                <a16:creationId xmlns:a16="http://schemas.microsoft.com/office/drawing/2014/main" id="{BEE5DDC8-4C32-924B-9AB5-4F8DDC06B905}"/>
              </a:ext>
            </a:extLst>
          </p:cNvPr>
          <p:cNvCxnSpPr>
            <a:cxnSpLocks noChangeShapeType="1"/>
            <a:stCxn id="20498" idx="2"/>
            <a:endCxn id="20486" idx="0"/>
          </p:cNvCxnSpPr>
          <p:nvPr/>
        </p:nvCxnSpPr>
        <p:spPr bwMode="auto">
          <a:xfrm flipH="1">
            <a:off x="784225" y="3095625"/>
            <a:ext cx="527050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41">
            <a:extLst>
              <a:ext uri="{FF2B5EF4-FFF2-40B4-BE49-F238E27FC236}">
                <a16:creationId xmlns:a16="http://schemas.microsoft.com/office/drawing/2014/main" id="{EB97387C-57E6-D748-90C4-4A3E92015147}"/>
              </a:ext>
            </a:extLst>
          </p:cNvPr>
          <p:cNvCxnSpPr>
            <a:cxnSpLocks noChangeShapeType="1"/>
            <a:stCxn id="20498" idx="2"/>
            <a:endCxn id="20485" idx="0"/>
          </p:cNvCxnSpPr>
          <p:nvPr/>
        </p:nvCxnSpPr>
        <p:spPr bwMode="auto">
          <a:xfrm>
            <a:off x="1311275" y="3095625"/>
            <a:ext cx="60325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Text Box 43">
            <a:extLst>
              <a:ext uri="{FF2B5EF4-FFF2-40B4-BE49-F238E27FC236}">
                <a16:creationId xmlns:a16="http://schemas.microsoft.com/office/drawing/2014/main" id="{F100E35C-5F29-104E-934B-FA3D1D48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3429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...</a:t>
            </a:r>
          </a:p>
        </p:txBody>
      </p:sp>
      <p:sp>
        <p:nvSpPr>
          <p:cNvPr id="20522" name="Text Box 44">
            <a:extLst>
              <a:ext uri="{FF2B5EF4-FFF2-40B4-BE49-F238E27FC236}">
                <a16:creationId xmlns:a16="http://schemas.microsoft.com/office/drawing/2014/main" id="{171BA7E3-5C88-1B48-9F3A-39257337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52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...</a:t>
            </a:r>
          </a:p>
        </p:txBody>
      </p:sp>
      <p:sp>
        <p:nvSpPr>
          <p:cNvPr id="20523" name="Text Box 45">
            <a:extLst>
              <a:ext uri="{FF2B5EF4-FFF2-40B4-BE49-F238E27FC236}">
                <a16:creationId xmlns:a16="http://schemas.microsoft.com/office/drawing/2014/main" id="{3C7C3991-968F-A34D-A386-29200EAC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352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...</a:t>
            </a:r>
          </a:p>
        </p:txBody>
      </p:sp>
      <p:sp>
        <p:nvSpPr>
          <p:cNvPr id="20524" name="Text Box 46">
            <a:extLst>
              <a:ext uri="{FF2B5EF4-FFF2-40B4-BE49-F238E27FC236}">
                <a16:creationId xmlns:a16="http://schemas.microsoft.com/office/drawing/2014/main" id="{738E7F04-B937-8348-B232-F6527314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8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… (30)</a:t>
            </a:r>
          </a:p>
        </p:txBody>
      </p:sp>
      <p:sp>
        <p:nvSpPr>
          <p:cNvPr id="20525" name="Text Box 47">
            <a:extLst>
              <a:ext uri="{FF2B5EF4-FFF2-40B4-BE49-F238E27FC236}">
                <a16:creationId xmlns:a16="http://schemas.microsoft.com/office/drawing/2014/main" id="{5380B080-B006-1B4D-B46E-D2D284E48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44638"/>
            <a:ext cx="305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www.yahoo.com/Science</a:t>
            </a:r>
          </a:p>
        </p:txBody>
      </p:sp>
      <p:sp>
        <p:nvSpPr>
          <p:cNvPr id="20526" name="Text Box 48">
            <a:extLst>
              <a:ext uri="{FF2B5EF4-FFF2-40B4-BE49-F238E27FC236}">
                <a16:creationId xmlns:a16="http://schemas.microsoft.com/office/drawing/2014/main" id="{1AC43858-C54A-4845-B3A4-34F988426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76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...</a:t>
            </a:r>
          </a:p>
        </p:txBody>
      </p:sp>
      <p:sp>
        <p:nvSpPr>
          <p:cNvPr id="20527" name="Text Box 49">
            <a:extLst>
              <a:ext uri="{FF2B5EF4-FFF2-40B4-BE49-F238E27FC236}">
                <a16:creationId xmlns:a16="http://schemas.microsoft.com/office/drawing/2014/main" id="{C52CD637-EFF4-EA43-A40D-1B593DC9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76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...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5" name="Group 3">
            <a:extLst>
              <a:ext uri="{FF2B5EF4-FFF2-40B4-BE49-F238E27FC236}">
                <a16:creationId xmlns:a16="http://schemas.microsoft.com/office/drawing/2014/main" id="{15E08A4B-23AB-4B48-B9AB-A58A51E03093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7828" name="Picture 1" descr="myplot 27 .png">
              <a:extLst>
                <a:ext uri="{FF2B5EF4-FFF2-40B4-BE49-F238E27FC236}">
                  <a16:creationId xmlns:a16="http://schemas.microsoft.com/office/drawing/2014/main" id="{5ABF30CD-1E40-DE4C-821E-7F5A0323F5EC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CB19A9-9064-B84A-B600-B0EE3FF488ED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27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D818BD2-C3FF-824F-B53C-65E189015A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27 –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0D26E-BAE5-7C43-B438-92DE3112950D}"/>
              </a:ext>
            </a:extLst>
          </p:cNvPr>
          <p:cNvSpPr txBox="1"/>
          <p:nvPr/>
        </p:nvSpPr>
        <p:spPr>
          <a:xfrm>
            <a:off x="1600200" y="3124200"/>
            <a:ext cx="6588863" cy="58477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We’ve got THREE clusters here.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49" name="Group 3">
            <a:extLst>
              <a:ext uri="{FF2B5EF4-FFF2-40B4-BE49-F238E27FC236}">
                <a16:creationId xmlns:a16="http://schemas.microsoft.com/office/drawing/2014/main" id="{D494D955-D53B-1745-BAB7-28ABDCF382CE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78854" name="Picture 1" descr="myplot 27 .png">
              <a:extLst>
                <a:ext uri="{FF2B5EF4-FFF2-40B4-BE49-F238E27FC236}">
                  <a16:creationId xmlns:a16="http://schemas.microsoft.com/office/drawing/2014/main" id="{C694988E-D4A5-7F46-97B6-40BEA0D3BEB3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240F51-4ACF-BA46-ADB6-6F64C19656A4}"/>
                </a:ext>
              </a:extLst>
            </p:cNvPr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>
                  <a:latin typeface="Arial" charset="0"/>
                  <a:ea typeface="+mn-ea"/>
                  <a:cs typeface="Arial" charset="0"/>
                </a:rPr>
                <a:t>myplot 27 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62D9016-4CB7-0643-BBD8-718E456B0D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27 – DONE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6A72-C573-0741-A1B7-EA2B7F3BAE6E}"/>
              </a:ext>
            </a:extLst>
          </p:cNvPr>
          <p:cNvSpPr/>
          <p:nvPr/>
        </p:nvSpPr>
        <p:spPr>
          <a:xfrm>
            <a:off x="2514600" y="3657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523944-CA1D-284D-8DF2-6E98ABEAEF71}"/>
              </a:ext>
            </a:extLst>
          </p:cNvPr>
          <p:cNvSpPr/>
          <p:nvPr/>
        </p:nvSpPr>
        <p:spPr>
          <a:xfrm>
            <a:off x="4572000" y="1447800"/>
            <a:ext cx="2057400" cy="1828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826A5-F2EA-D842-9C30-36F0115C49CD}"/>
              </a:ext>
            </a:extLst>
          </p:cNvPr>
          <p:cNvSpPr/>
          <p:nvPr/>
        </p:nvSpPr>
        <p:spPr>
          <a:xfrm>
            <a:off x="4572000" y="3429000"/>
            <a:ext cx="2286000" cy="2057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A4A2-DF3C-B844-AE34-EE0DA29E7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Problem of Hierarchical Agglomerative Clustering (HAC) </a:t>
            </a:r>
          </a:p>
        </p:txBody>
      </p:sp>
      <p:sp>
        <p:nvSpPr>
          <p:cNvPr id="79874" name="Text Placeholder 2">
            <a:extLst>
              <a:ext uri="{FF2B5EF4-FFF2-40B4-BE49-F238E27FC236}">
                <a16:creationId xmlns:a16="http://schemas.microsoft.com/office/drawing/2014/main" id="{CE3E99EB-16E0-084B-9871-26034887F1C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Computational complexity, n</a:t>
            </a:r>
            <a:r>
              <a:rPr lang="en-US" altLang="en-US" baseline="30000">
                <a:ea typeface="ＭＳ Ｐゴシック" panose="020B0600070205080204" pitchFamily="34" charset="-128"/>
              </a:rPr>
              <a:t>2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For example, given 1000 documents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need to compute 1000 x (1000-1)/2 pair-wise similarities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What if you have 1 million documents?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Need more efficient / scalable algorithms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72E7E7F-5351-4F41-85E7-3747B9C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K-means Clustering</a:t>
            </a:r>
          </a:p>
        </p:txBody>
      </p:sp>
      <p:sp>
        <p:nvSpPr>
          <p:cNvPr id="80898" name="Subtitle 2">
            <a:extLst>
              <a:ext uri="{FF2B5EF4-FFF2-40B4-BE49-F238E27FC236}">
                <a16:creationId xmlns:a16="http://schemas.microsoft.com/office/drawing/2014/main" id="{7BF90128-9B73-914A-B89B-5E966956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With SIMULATION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4">
            <a:extLst>
              <a:ext uri="{FF2B5EF4-FFF2-40B4-BE49-F238E27FC236}">
                <a16:creationId xmlns:a16="http://schemas.microsoft.com/office/drawing/2014/main" id="{CAD757B4-66C9-7545-8F39-930C6B32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1: Let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be the number of clusters desired</a:t>
            </a:r>
            <a:r>
              <a:rPr lang="en-US" altLang="en-US" i="1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2: Select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points as the initial centroids </a:t>
            </a:r>
            <a:r>
              <a:rPr lang="en-US" altLang="en-US" i="1">
                <a:ea typeface="ＭＳ Ｐゴシック" panose="020B0600070205080204" pitchFamily="34" charset="-128"/>
              </a:rPr>
              <a:t>(e.g., randomly)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3: DO: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4: 	    assign each doc to its </a:t>
            </a:r>
            <a:r>
              <a:rPr lang="en-US" altLang="en-US" i="1">
                <a:ea typeface="ＭＳ Ｐゴシック" panose="020B0600070205080204" pitchFamily="34" charset="-128"/>
              </a:rPr>
              <a:t>closest</a:t>
            </a:r>
            <a:r>
              <a:rPr lang="en-US" altLang="en-US">
                <a:ea typeface="ＭＳ Ｐゴシック" panose="020B0600070205080204" pitchFamily="34" charset="-128"/>
              </a:rPr>
              <a:t> centroid.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5: 	    </a:t>
            </a:r>
            <a:r>
              <a:rPr lang="en-US" altLang="en-US" i="1">
                <a:ea typeface="ＭＳ Ｐゴシック" panose="020B0600070205080204" pitchFamily="34" charset="-128"/>
              </a:rPr>
              <a:t>re-compute</a:t>
            </a:r>
            <a:r>
              <a:rPr lang="en-US" altLang="en-US">
                <a:ea typeface="ＭＳ Ｐゴシック" panose="020B0600070205080204" pitchFamily="34" charset="-128"/>
              </a:rPr>
              <a:t> the centroid of each cluster.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6: REPEAT 4 – 5 until the centroids don't change.</a:t>
            </a:r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BFF89B3F-F546-3845-961F-8EC0C203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K-Means Clustering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4E1F4D5-62D4-2141-BF92-C71FC6A29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Termination conditions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1675AD51-A808-3A41-8A0B-BB41AF61A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>
                <a:ea typeface="ＭＳ Ｐゴシック" panose="020B0600070205080204" pitchFamily="34" charset="-128"/>
              </a:rPr>
              <a:t>Several possibilities, e.g.,</a:t>
            </a:r>
          </a:p>
          <a:p>
            <a:pPr lvl="1" eaLnBrk="1" hangingPunct="1"/>
            <a:r>
              <a:rPr lang="en-US" altLang="en-US" sz="3200">
                <a:ea typeface="ＭＳ Ｐゴシック" panose="020B0600070205080204" pitchFamily="34" charset="-128"/>
              </a:rPr>
              <a:t>A fixed number of iterations.</a:t>
            </a:r>
          </a:p>
          <a:p>
            <a:pPr lvl="1" eaLnBrk="1" hangingPunct="1"/>
            <a:r>
              <a:rPr lang="en-US" altLang="en-US" sz="3200">
                <a:ea typeface="ＭＳ Ｐゴシック" panose="020B0600070205080204" pitchFamily="34" charset="-128"/>
              </a:rPr>
              <a:t>Doc partition unchanged.</a:t>
            </a:r>
          </a:p>
          <a:p>
            <a:pPr lvl="1" eaLnBrk="1" hangingPunct="1"/>
            <a:r>
              <a:rPr lang="en-US" altLang="en-US" sz="3200">
                <a:ea typeface="ＭＳ Ｐゴシック" panose="020B0600070205080204" pitchFamily="34" charset="-128"/>
              </a:rPr>
              <a:t>Centroid positions don</a:t>
            </a:r>
            <a:r>
              <a:rPr lang="ja-JP" altLang="en-US" sz="3200">
                <a:ea typeface="ＭＳ Ｐゴシック" panose="020B0600070205080204" pitchFamily="34" charset="-128"/>
              </a:rPr>
              <a:t>’</a:t>
            </a:r>
            <a:r>
              <a:rPr lang="en-US" altLang="ja-JP" sz="3200">
                <a:ea typeface="ＭＳ Ｐゴシック" panose="020B0600070205080204" pitchFamily="34" charset="-128"/>
              </a:rPr>
              <a:t>t change.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83971" name="TextBox 4">
            <a:extLst>
              <a:ext uri="{FF2B5EF4-FFF2-40B4-BE49-F238E27FC236}">
                <a16:creationId xmlns:a16="http://schemas.microsoft.com/office/drawing/2014/main" id="{D8247C83-B258-CB43-A1E7-AF4A55046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Content Placeholder 1">
            <a:extLst>
              <a:ext uri="{FF2B5EF4-FFF2-40B4-BE49-F238E27FC236}">
                <a16:creationId xmlns:a16="http://schemas.microsoft.com/office/drawing/2014/main" id="{61262E45-6F29-F141-8102-E88F8D34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Simulation: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Say we want to identify three clusters from data using k-means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i.e., k = 3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following slides will show you how k-means works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1D8DB-E71B-E145-8A57-364A55D1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K-Means Clustering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0-0.png">
            <a:extLst>
              <a:ext uri="{FF2B5EF4-FFF2-40B4-BE49-F238E27FC236}">
                <a16:creationId xmlns:a16="http://schemas.microsoft.com/office/drawing/2014/main" id="{25077EEF-2CD9-BA42-838A-A6DE52C07F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D73CF9-5129-C146-80DF-472A636471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Initial space</a:t>
            </a:r>
          </a:p>
        </p:txBody>
      </p:sp>
      <p:sp>
        <p:nvSpPr>
          <p:cNvPr id="86019" name="TextBox 3">
            <a:extLst>
              <a:ext uri="{FF2B5EF4-FFF2-40B4-BE49-F238E27FC236}">
                <a16:creationId xmlns:a16="http://schemas.microsoft.com/office/drawing/2014/main" id="{44EEA9D9-C141-B946-B65B-2704EAC4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2751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Similar data here.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0-1.png">
            <a:extLst>
              <a:ext uri="{FF2B5EF4-FFF2-40B4-BE49-F238E27FC236}">
                <a16:creationId xmlns:a16="http://schemas.microsoft.com/office/drawing/2014/main" id="{BB997B00-AF67-F447-823F-05B3D786DC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CBD5A8-3238-6C46-BD7D-A6E3751BE4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Initial clusters – randomly picked</a:t>
            </a:r>
          </a:p>
        </p:txBody>
      </p:sp>
      <p:sp>
        <p:nvSpPr>
          <p:cNvPr id="4" name="Line Callout 1 (No Border) 3">
            <a:extLst>
              <a:ext uri="{FF2B5EF4-FFF2-40B4-BE49-F238E27FC236}">
                <a16:creationId xmlns:a16="http://schemas.microsoft.com/office/drawing/2014/main" id="{79FE631C-347A-5A4A-A7B9-B6032B0F5A27}"/>
              </a:ext>
            </a:extLst>
          </p:cNvPr>
          <p:cNvSpPr>
            <a:spLocks/>
          </p:cNvSpPr>
          <p:nvPr/>
        </p:nvSpPr>
        <p:spPr bwMode="auto">
          <a:xfrm flipH="1">
            <a:off x="6477000" y="3048000"/>
            <a:ext cx="2667000" cy="1905000"/>
          </a:xfrm>
          <a:prstGeom prst="callout1">
            <a:avLst>
              <a:gd name="adj1" fmla="val 38907"/>
              <a:gd name="adj2" fmla="val 102491"/>
              <a:gd name="adj3" fmla="val 19935"/>
              <a:gd name="adj4" fmla="val 135542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Randomly pick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three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points as 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initial clusters (seed centroids)</a:t>
            </a:r>
            <a:r>
              <a:rPr lang="en-US" altLang="en-US" sz="1600">
                <a:latin typeface="Lucida Sans Unicode" panose="020B0602030504020204" pitchFamily="34" charset="0"/>
              </a:rPr>
              <a:t>.</a:t>
            </a:r>
            <a:r>
              <a:rPr lang="en-US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As you can see, they are not representative of the actual clusters. </a:t>
            </a: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7B3ED5-0FCB-B248-8729-A8CAF9EE0F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4638" y="3589338"/>
            <a:ext cx="2316162" cy="373062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F5E08-254D-924B-8B2B-383F47CFC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4114800"/>
            <a:ext cx="3124200" cy="457200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0-2.png">
            <a:extLst>
              <a:ext uri="{FF2B5EF4-FFF2-40B4-BE49-F238E27FC236}">
                <a16:creationId xmlns:a16="http://schemas.microsoft.com/office/drawing/2014/main" id="{DEBFB6CD-00DC-1141-8E6D-CD335F0519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E81587-A251-7E4E-8B0A-DB47444E40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 – 1</a:t>
            </a:r>
            <a:r>
              <a:rPr lang="en-US" baseline="30000" dirty="0">
                <a:ea typeface="+mj-ea"/>
                <a:cs typeface="+mj-cs"/>
              </a:rPr>
              <a:t>st</a:t>
            </a:r>
            <a:r>
              <a:rPr lang="en-US" dirty="0">
                <a:ea typeface="+mj-ea"/>
                <a:cs typeface="+mj-cs"/>
              </a:rPr>
              <a:t> assignment</a:t>
            </a:r>
          </a:p>
        </p:txBody>
      </p:sp>
      <p:sp>
        <p:nvSpPr>
          <p:cNvPr id="4" name="Line Callout 1 (No Border) 3">
            <a:extLst>
              <a:ext uri="{FF2B5EF4-FFF2-40B4-BE49-F238E27FC236}">
                <a16:creationId xmlns:a16="http://schemas.microsoft.com/office/drawing/2014/main" id="{C4307A0D-9B3D-8643-A36B-98305C0FEAB7}"/>
              </a:ext>
            </a:extLst>
          </p:cNvPr>
          <p:cNvSpPr>
            <a:spLocks/>
          </p:cNvSpPr>
          <p:nvPr/>
        </p:nvSpPr>
        <p:spPr bwMode="auto">
          <a:xfrm flipH="1">
            <a:off x="6477000" y="3124200"/>
            <a:ext cx="2667000" cy="2590800"/>
          </a:xfrm>
          <a:prstGeom prst="callout1">
            <a:avLst>
              <a:gd name="adj1" fmla="val 76102"/>
              <a:gd name="adj2" fmla="val 103921"/>
              <a:gd name="adj3" fmla="val 34741"/>
              <a:gd name="adj4" fmla="val 196495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Compare every </a:t>
            </a:r>
            <a:r>
              <a:rPr lang="en-US" altLang="en-US" sz="1600" b="1">
                <a:solidFill>
                  <a:srgbClr val="008000"/>
                </a:solidFill>
                <a:latin typeface="Lucida Sans Unicode" panose="020B0602030504020204" pitchFamily="34" charset="0"/>
              </a:rPr>
              <a:t>data point</a:t>
            </a:r>
            <a:r>
              <a:rPr lang="en-US" altLang="en-US" sz="1600" b="1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to the three </a:t>
            </a:r>
            <a:r>
              <a:rPr lang="en-US" altLang="en-US" sz="1600" b="1">
                <a:solidFill>
                  <a:srgbClr val="000000"/>
                </a:solidFill>
                <a:latin typeface="Lucida Sans Unicode" panose="020B0602030504020204" pitchFamily="34" charset="0"/>
              </a:rPr>
              <a:t>initial clusters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and find out which one (of the three) is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closest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. </a:t>
            </a:r>
          </a:p>
          <a:p>
            <a:pPr eaLnBrk="1" hangingPunct="1"/>
            <a:endParaRPr lang="en-US" altLang="en-US" sz="1600" b="1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Here a data point (document) is assigned/merged to its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closest cluster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A5EDA03-88E1-8640-A94A-3F49C932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Google News: automatic clustering gives an effective news presentation metaphor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776C669-3127-A14C-B7A3-96C04C14F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2626" r="3960" b="6149"/>
          <a:stretch>
            <a:fillRect/>
          </a:stretch>
        </p:blipFill>
        <p:spPr bwMode="auto">
          <a:xfrm>
            <a:off x="1295400" y="1668463"/>
            <a:ext cx="6624638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0-3.png">
            <a:extLst>
              <a:ext uri="{FF2B5EF4-FFF2-40B4-BE49-F238E27FC236}">
                <a16:creationId xmlns:a16="http://schemas.microsoft.com/office/drawing/2014/main" id="{4F77B61E-6AAC-7543-BC37-5C7F04C662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457697-7EBF-3049-924D-4180B25EA7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 – 2</a:t>
            </a:r>
            <a:r>
              <a:rPr lang="en-US" baseline="30000" dirty="0">
                <a:ea typeface="+mj-ea"/>
                <a:cs typeface="+mj-cs"/>
              </a:rPr>
              <a:t>nd</a:t>
            </a:r>
            <a:r>
              <a:rPr lang="en-US" dirty="0">
                <a:ea typeface="+mj-ea"/>
                <a:cs typeface="+mj-cs"/>
              </a:rPr>
              <a:t> assignment</a:t>
            </a:r>
          </a:p>
        </p:txBody>
      </p:sp>
      <p:sp>
        <p:nvSpPr>
          <p:cNvPr id="4" name="Line Callout 1 (No Border) 3">
            <a:extLst>
              <a:ext uri="{FF2B5EF4-FFF2-40B4-BE49-F238E27FC236}">
                <a16:creationId xmlns:a16="http://schemas.microsoft.com/office/drawing/2014/main" id="{BD86BCA3-DBAA-FF48-B8B0-1B18DB6C9116}"/>
              </a:ext>
            </a:extLst>
          </p:cNvPr>
          <p:cNvSpPr>
            <a:spLocks/>
          </p:cNvSpPr>
          <p:nvPr/>
        </p:nvSpPr>
        <p:spPr bwMode="auto">
          <a:xfrm flipH="1">
            <a:off x="76200" y="2362200"/>
            <a:ext cx="2667000" cy="990600"/>
          </a:xfrm>
          <a:prstGeom prst="callout1">
            <a:avLst>
              <a:gd name="adj1" fmla="val 109796"/>
              <a:gd name="adj2" fmla="val 52014"/>
              <a:gd name="adj3" fmla="val 241745"/>
              <a:gd name="adj4" fmla="val -6361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dk1"/>
                </a:solidFill>
                <a:latin typeface="+mn-lt"/>
                <a:ea typeface="+mn-ea"/>
              </a:rPr>
              <a:t>Another data point (document) is assigned to its </a:t>
            </a:r>
            <a:r>
              <a:rPr lang="en-US" sz="1600" b="1" dirty="0">
                <a:solidFill>
                  <a:srgbClr val="FF0000"/>
                </a:solidFill>
                <a:latin typeface="+mn-lt"/>
                <a:ea typeface="+mn-ea"/>
              </a:rPr>
              <a:t>closest cluster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0-4.png">
            <a:extLst>
              <a:ext uri="{FF2B5EF4-FFF2-40B4-BE49-F238E27FC236}">
                <a16:creationId xmlns:a16="http://schemas.microsoft.com/office/drawing/2014/main" id="{BC47A335-FEFF-D14B-8ED3-ED0A466269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91449C-8D8D-BB4B-B3F3-2C53F56611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 – 3</a:t>
            </a:r>
            <a:r>
              <a:rPr lang="en-US" baseline="30000" dirty="0">
                <a:ea typeface="+mj-ea"/>
                <a:cs typeface="+mj-cs"/>
              </a:rPr>
              <a:t>rd</a:t>
            </a:r>
            <a:r>
              <a:rPr lang="en-US" dirty="0">
                <a:ea typeface="+mj-ea"/>
                <a:cs typeface="+mj-cs"/>
              </a:rPr>
              <a:t> assignment</a:t>
            </a:r>
          </a:p>
        </p:txBody>
      </p:sp>
      <p:sp>
        <p:nvSpPr>
          <p:cNvPr id="4" name="Line Callout 1 (No Border) 3">
            <a:extLst>
              <a:ext uri="{FF2B5EF4-FFF2-40B4-BE49-F238E27FC236}">
                <a16:creationId xmlns:a16="http://schemas.microsoft.com/office/drawing/2014/main" id="{309CAA47-8192-8C44-9F6B-999ED7BEFB43}"/>
              </a:ext>
            </a:extLst>
          </p:cNvPr>
          <p:cNvSpPr>
            <a:spLocks/>
          </p:cNvSpPr>
          <p:nvPr/>
        </p:nvSpPr>
        <p:spPr bwMode="auto">
          <a:xfrm flipH="1">
            <a:off x="76200" y="2362200"/>
            <a:ext cx="2667000" cy="1447800"/>
          </a:xfrm>
          <a:prstGeom prst="callout1">
            <a:avLst>
              <a:gd name="adj1" fmla="val 36111"/>
              <a:gd name="adj2" fmla="val -2273"/>
              <a:gd name="adj3" fmla="val 148764"/>
              <a:gd name="adj4" fmla="val -27792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Yet another data point (document) is assigned to its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closest cluster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. </a:t>
            </a: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And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so on….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0-5.png">
            <a:extLst>
              <a:ext uri="{FF2B5EF4-FFF2-40B4-BE49-F238E27FC236}">
                <a16:creationId xmlns:a16="http://schemas.microsoft.com/office/drawing/2014/main" id="{95DF5E74-B10F-C448-BE93-84A2161C07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1138" name="TextBox 2">
            <a:extLst>
              <a:ext uri="{FF2B5EF4-FFF2-40B4-BE49-F238E27FC236}">
                <a16:creationId xmlns:a16="http://schemas.microsoft.com/office/drawing/2014/main" id="{F57C1620-8560-0645-8660-07089392F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2F8D5-9AB7-0641-87B7-CEA1E90FD9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 – all assigned</a:t>
            </a:r>
          </a:p>
        </p:txBody>
      </p:sp>
      <p:sp>
        <p:nvSpPr>
          <p:cNvPr id="91140" name="TextBox 4">
            <a:extLst>
              <a:ext uri="{FF2B5EF4-FFF2-40B4-BE49-F238E27FC236}">
                <a16:creationId xmlns:a16="http://schemas.microsoft.com/office/drawing/2014/main" id="{3F73E03A-D36A-FB4C-8AEF-8C464722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After all data points are assigned to their closest clusters…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Are we done? </a:t>
            </a:r>
            <a:r>
              <a:rPr lang="en-US" altLang="en-US" sz="1800" b="1">
                <a:solidFill>
                  <a:srgbClr val="FF0000"/>
                </a:solidFill>
              </a:rPr>
              <a:t>NO</a:t>
            </a:r>
            <a:r>
              <a:rPr lang="en-US" altLang="en-US" sz="1800"/>
              <a:t>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1 .png">
            <a:extLst>
              <a:ext uri="{FF2B5EF4-FFF2-40B4-BE49-F238E27FC236}">
                <a16:creationId xmlns:a16="http://schemas.microsoft.com/office/drawing/2014/main" id="{4768CB08-62E4-E748-A327-F52BA28A1E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2162" name="TextBox 2">
            <a:extLst>
              <a:ext uri="{FF2B5EF4-FFF2-40B4-BE49-F238E27FC236}">
                <a16:creationId xmlns:a16="http://schemas.microsoft.com/office/drawing/2014/main" id="{2F01373F-B8D4-A247-93F2-CEE708A8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427EE-AE13-4D41-A89E-C33D614B27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1 – </a:t>
            </a:r>
            <a:r>
              <a:rPr lang="en-US" dirty="0" err="1">
                <a:ea typeface="+mj-ea"/>
                <a:cs typeface="+mj-cs"/>
              </a:rPr>
              <a:t>recompute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err="1">
                <a:ea typeface="+mj-ea"/>
                <a:cs typeface="+mj-cs"/>
              </a:rPr>
              <a:t>centroids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2164" name="TextBox 4">
            <a:extLst>
              <a:ext uri="{FF2B5EF4-FFF2-40B4-BE49-F238E27FC236}">
                <a16:creationId xmlns:a16="http://schemas.microsoft.com/office/drawing/2014/main" id="{D161CFE9-01D2-B44B-91FD-983F214A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 clusters don</a:t>
            </a:r>
            <a:r>
              <a:rPr lang="ja-JP" altLang="en-US" sz="1800"/>
              <a:t>’</a:t>
            </a:r>
            <a:r>
              <a:rPr lang="en-US" altLang="ja-JP" sz="1800"/>
              <a:t>t look good here. </a:t>
            </a:r>
            <a:endParaRPr lang="en-US" altLang="en-US" sz="1800"/>
          </a:p>
        </p:txBody>
      </p:sp>
      <p:sp>
        <p:nvSpPr>
          <p:cNvPr id="6" name="Line Callout 1 (No Border) 5">
            <a:extLst>
              <a:ext uri="{FF2B5EF4-FFF2-40B4-BE49-F238E27FC236}">
                <a16:creationId xmlns:a16="http://schemas.microsoft.com/office/drawing/2014/main" id="{7BF4648B-4491-C040-A777-143234E6CEFD}"/>
              </a:ext>
            </a:extLst>
          </p:cNvPr>
          <p:cNvSpPr>
            <a:spLocks/>
          </p:cNvSpPr>
          <p:nvPr/>
        </p:nvSpPr>
        <p:spPr bwMode="auto">
          <a:xfrm flipH="1">
            <a:off x="152400" y="2514600"/>
            <a:ext cx="2667000" cy="3200400"/>
          </a:xfrm>
          <a:prstGeom prst="callout1">
            <a:avLst>
              <a:gd name="adj1" fmla="val 38870"/>
              <a:gd name="adj2" fmla="val -2750"/>
              <a:gd name="adj3" fmla="val 54171"/>
              <a:gd name="adj4" fmla="val -53981"/>
            </a:avLst>
          </a:prstGeom>
          <a:gradFill rotWithShape="1">
            <a:gsLst>
              <a:gs pos="0">
                <a:srgbClr val="D6F3FF"/>
              </a:gs>
              <a:gs pos="35001">
                <a:srgbClr val="C9ECFD"/>
              </a:gs>
              <a:gs pos="100000">
                <a:srgbClr val="95D4EE"/>
              </a:gs>
            </a:gsLst>
            <a:lin ang="5400000"/>
          </a:gradFill>
          <a:ln w="38100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Re-calculate the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centroids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/centers of the three clusters based on data points assigned to them. </a:t>
            </a: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Now the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new centroids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of the clusters are different from the initial ones. </a:t>
            </a:r>
          </a:p>
          <a:p>
            <a:pPr eaLnBrk="1" hangingPunct="1"/>
            <a:endParaRPr lang="en-US" altLang="en-US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They’ve </a:t>
            </a:r>
            <a:r>
              <a:rPr lang="en-US" altLang="en-US" sz="1600" b="1">
                <a:solidFill>
                  <a:srgbClr val="FF0000"/>
                </a:solidFill>
                <a:latin typeface="Lucida Sans Unicode" panose="020B0602030504020204" pitchFamily="34" charset="0"/>
              </a:rPr>
              <a:t>moved</a:t>
            </a:r>
            <a:r>
              <a:rPr lang="en-US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EC1758-C66C-FC48-997A-C13BA99AA8B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3505200"/>
            <a:ext cx="2743200" cy="76200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E11747-D19D-6F4C-AE7B-2A6E4E90ABF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781300" y="4000500"/>
            <a:ext cx="609600" cy="381000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2 .png">
            <a:extLst>
              <a:ext uri="{FF2B5EF4-FFF2-40B4-BE49-F238E27FC236}">
                <a16:creationId xmlns:a16="http://schemas.microsoft.com/office/drawing/2014/main" id="{15937EA0-F8D7-E246-B888-62A5084CDB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3186" name="TextBox 2">
            <a:extLst>
              <a:ext uri="{FF2B5EF4-FFF2-40B4-BE49-F238E27FC236}">
                <a16:creationId xmlns:a16="http://schemas.microsoft.com/office/drawing/2014/main" id="{DBD9FCF1-7B5D-864E-8FD5-554FA487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D20FF4-E475-3F46-A10A-CE15A0C21C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2</a:t>
            </a:r>
          </a:p>
        </p:txBody>
      </p:sp>
      <p:sp>
        <p:nvSpPr>
          <p:cNvPr id="93188" name="TextBox 5">
            <a:extLst>
              <a:ext uri="{FF2B5EF4-FFF2-40B4-BE49-F238E27FC236}">
                <a16:creationId xmlns:a16="http://schemas.microsoft.com/office/drawing/2014/main" id="{94C23507-3F58-ED4B-AD4E-F7EBD062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259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Re-assign all data points to their </a:t>
            </a:r>
            <a:r>
              <a:rPr lang="en-US" altLang="en-US" sz="1800" b="1">
                <a:solidFill>
                  <a:srgbClr val="FF0000"/>
                </a:solidFill>
              </a:rPr>
              <a:t>closest new centroids</a:t>
            </a:r>
            <a:r>
              <a:rPr lang="en-US" altLang="en-US" sz="1800"/>
              <a:t>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And calculate, again, the three new (</a:t>
            </a:r>
            <a:r>
              <a:rPr lang="en-US" altLang="en-US" sz="1800" b="1">
                <a:solidFill>
                  <a:srgbClr val="FF0000"/>
                </a:solidFill>
              </a:rPr>
              <a:t>newer</a:t>
            </a:r>
            <a:r>
              <a:rPr lang="en-US" altLang="en-US" sz="1800"/>
              <a:t>) centroids.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3 .png">
            <a:extLst>
              <a:ext uri="{FF2B5EF4-FFF2-40B4-BE49-F238E27FC236}">
                <a16:creationId xmlns:a16="http://schemas.microsoft.com/office/drawing/2014/main" id="{EF138638-F6A7-4B40-A4D3-FA5988C619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4210" name="TextBox 2">
            <a:extLst>
              <a:ext uri="{FF2B5EF4-FFF2-40B4-BE49-F238E27FC236}">
                <a16:creationId xmlns:a16="http://schemas.microsoft.com/office/drawing/2014/main" id="{7F44BF1E-635E-6944-9BBF-05F93C13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756EBE-BA9B-1244-BBA5-33F8015298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3</a:t>
            </a:r>
          </a:p>
        </p:txBody>
      </p:sp>
      <p:sp>
        <p:nvSpPr>
          <p:cNvPr id="94212" name="TextBox 4">
            <a:extLst>
              <a:ext uri="{FF2B5EF4-FFF2-40B4-BE49-F238E27FC236}">
                <a16:creationId xmlns:a16="http://schemas.microsoft.com/office/drawing/2014/main" id="{3A92A614-34A0-6E49-A5D2-77BDC844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2286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Continue…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Re-assign data points to closest centroids and get </a:t>
            </a:r>
            <a:r>
              <a:rPr lang="en-US" altLang="en-US" sz="1800" b="1">
                <a:solidFill>
                  <a:srgbClr val="FF0000"/>
                </a:solidFill>
              </a:rPr>
              <a:t>newer centroids</a:t>
            </a:r>
            <a:r>
              <a:rPr lang="en-US" altLang="en-US" sz="1800"/>
              <a:t>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4 .png">
            <a:extLst>
              <a:ext uri="{FF2B5EF4-FFF2-40B4-BE49-F238E27FC236}">
                <a16:creationId xmlns:a16="http://schemas.microsoft.com/office/drawing/2014/main" id="{04487BA1-96F5-8F40-B4AD-A9C6B9B229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5234" name="TextBox 2">
            <a:extLst>
              <a:ext uri="{FF2B5EF4-FFF2-40B4-BE49-F238E27FC236}">
                <a16:creationId xmlns:a16="http://schemas.microsoft.com/office/drawing/2014/main" id="{5C01B10E-EB2B-FA4C-93DF-97DEE958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80705-6A04-6945-8114-225E396B34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4</a:t>
            </a:r>
          </a:p>
        </p:txBody>
      </p:sp>
      <p:sp>
        <p:nvSpPr>
          <p:cNvPr id="95236" name="TextBox 4">
            <a:extLst>
              <a:ext uri="{FF2B5EF4-FFF2-40B4-BE49-F238E27FC236}">
                <a16:creationId xmlns:a16="http://schemas.microsoft.com/office/drawing/2014/main" id="{695E72D0-279F-3A49-B885-8213B913E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And so on…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After each assignment, the </a:t>
            </a:r>
            <a:r>
              <a:rPr lang="en-US" altLang="en-US" sz="1800" b="1">
                <a:solidFill>
                  <a:srgbClr val="FF0000"/>
                </a:solidFill>
              </a:rPr>
              <a:t>centroids move</a:t>
            </a:r>
            <a:r>
              <a:rPr lang="en-US" altLang="en-US" sz="1800"/>
              <a:t>.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5 .png">
            <a:extLst>
              <a:ext uri="{FF2B5EF4-FFF2-40B4-BE49-F238E27FC236}">
                <a16:creationId xmlns:a16="http://schemas.microsoft.com/office/drawing/2014/main" id="{92DDF74C-5696-5445-AFAF-445F96A9BD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258" name="TextBox 2">
            <a:extLst>
              <a:ext uri="{FF2B5EF4-FFF2-40B4-BE49-F238E27FC236}">
                <a16:creationId xmlns:a16="http://schemas.microsoft.com/office/drawing/2014/main" id="{F8B31DF3-DA6B-5042-8A3F-F49ED36BA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3FE0C9-4209-674C-9E94-EEBC5880AA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5</a:t>
            </a:r>
          </a:p>
        </p:txBody>
      </p:sp>
      <p:sp>
        <p:nvSpPr>
          <p:cNvPr id="96260" name="TextBox 4">
            <a:extLst>
              <a:ext uri="{FF2B5EF4-FFF2-40B4-BE49-F238E27FC236}">
                <a16:creationId xmlns:a16="http://schemas.microsoft.com/office/drawing/2014/main" id="{55D67D60-1593-4746-8EE4-D3B60491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Continue... until…??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6 .png">
            <a:extLst>
              <a:ext uri="{FF2B5EF4-FFF2-40B4-BE49-F238E27FC236}">
                <a16:creationId xmlns:a16="http://schemas.microsoft.com/office/drawing/2014/main" id="{51110055-B886-6941-9251-78827D0A09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7282" name="TextBox 2">
            <a:extLst>
              <a:ext uri="{FF2B5EF4-FFF2-40B4-BE49-F238E27FC236}">
                <a16:creationId xmlns:a16="http://schemas.microsoft.com/office/drawing/2014/main" id="{F3F7A519-B543-6249-8893-6D8AAC41D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415F8A-3D37-2C4E-8E75-287DC6F95F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6 – converged</a:t>
            </a:r>
          </a:p>
        </p:txBody>
      </p:sp>
      <p:sp>
        <p:nvSpPr>
          <p:cNvPr id="97284" name="TextBox 4">
            <a:extLst>
              <a:ext uri="{FF2B5EF4-FFF2-40B4-BE49-F238E27FC236}">
                <a16:creationId xmlns:a16="http://schemas.microsoft.com/office/drawing/2014/main" id="{69238810-F99D-C046-8FC1-F471C90F0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</a:rPr>
              <a:t>STOP</a:t>
            </a:r>
            <a:r>
              <a:rPr lang="en-US" altLang="en-US" sz="1800"/>
              <a:t> when the centroids </a:t>
            </a:r>
            <a:r>
              <a:rPr lang="en-US" altLang="en-US" sz="1800">
                <a:solidFill>
                  <a:srgbClr val="FF0000"/>
                </a:solidFill>
              </a:rPr>
              <a:t>don</a:t>
            </a:r>
            <a:r>
              <a:rPr lang="ja-JP" altLang="en-US" sz="1800">
                <a:solidFill>
                  <a:srgbClr val="FF0000"/>
                </a:solidFill>
              </a:rPr>
              <a:t>’</a:t>
            </a:r>
            <a:r>
              <a:rPr lang="en-US" altLang="ja-JP" sz="1800">
                <a:solidFill>
                  <a:srgbClr val="FF0000"/>
                </a:solidFill>
              </a:rPr>
              <a:t>t move </a:t>
            </a:r>
            <a:r>
              <a:rPr lang="en-US" altLang="ja-JP" sz="1800"/>
              <a:t>(change) any more.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Or when there is very little change…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6 .png">
            <a:extLst>
              <a:ext uri="{FF2B5EF4-FFF2-40B4-BE49-F238E27FC236}">
                <a16:creationId xmlns:a16="http://schemas.microsoft.com/office/drawing/2014/main" id="{524B3D0C-25AA-654D-A4AA-6272A84F48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8306" name="TextBox 2">
            <a:extLst>
              <a:ext uri="{FF2B5EF4-FFF2-40B4-BE49-F238E27FC236}">
                <a16:creationId xmlns:a16="http://schemas.microsoft.com/office/drawing/2014/main" id="{86489C74-6B14-5344-8F46-111717D7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74BAA-0D0F-1042-A589-EF81CF9192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6 – converged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D9896-C3ED-1F4D-9F44-303466D43D24}"/>
              </a:ext>
            </a:extLst>
          </p:cNvPr>
          <p:cNvSpPr txBox="1"/>
          <p:nvPr/>
        </p:nvSpPr>
        <p:spPr>
          <a:xfrm>
            <a:off x="457200" y="3124200"/>
            <a:ext cx="8608647" cy="58477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The three clusters DON’T MOVE anymore.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A63DC5B-12A0-AE4F-A49B-476CDB051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dirty="0"/>
              <a:t>Scatter/Gather: </a:t>
            </a:r>
            <a:r>
              <a:rPr lang="en-IE" sz="2400" dirty="0"/>
              <a:t>Cutting, Karger, and Pedersen</a:t>
            </a:r>
            <a:endParaRPr lang="en-US" dirty="0"/>
          </a:p>
        </p:txBody>
      </p:sp>
      <p:pic>
        <p:nvPicPr>
          <p:cNvPr id="23554" name="Picture 3">
            <a:extLst>
              <a:ext uri="{FF2B5EF4-FFF2-40B4-BE49-F238E27FC236}">
                <a16:creationId xmlns:a16="http://schemas.microsoft.com/office/drawing/2014/main" id="{40366867-303F-7E4C-9478-43FA4BC16F5D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4" t="28873" r="20435" b="10886"/>
          <a:stretch>
            <a:fillRect/>
          </a:stretch>
        </p:blipFill>
        <p:spPr>
          <a:xfrm>
            <a:off x="533400" y="1627188"/>
            <a:ext cx="8077200" cy="5154612"/>
          </a:xfrm>
        </p:spPr>
      </p:pic>
      <p:sp>
        <p:nvSpPr>
          <p:cNvPr id="23555" name="TextBox 4">
            <a:extLst>
              <a:ext uri="{FF2B5EF4-FFF2-40B4-BE49-F238E27FC236}">
                <a16:creationId xmlns:a16="http://schemas.microsoft.com/office/drawing/2014/main" id="{B47C060D-1706-5F40-83E4-D13440E1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16.1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lot 6 .png">
            <a:extLst>
              <a:ext uri="{FF2B5EF4-FFF2-40B4-BE49-F238E27FC236}">
                <a16:creationId xmlns:a16="http://schemas.microsoft.com/office/drawing/2014/main" id="{247A9375-7715-BB4E-8F5C-07D9C0CBC1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9330" name="TextBox 2">
            <a:extLst>
              <a:ext uri="{FF2B5EF4-FFF2-40B4-BE49-F238E27FC236}">
                <a16:creationId xmlns:a16="http://schemas.microsoft.com/office/drawing/2014/main" id="{4FD3F08F-2BCA-9347-BA29-0E957D1D0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Iteration 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D5F18-6F67-EF4E-93BA-F4CE88891E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Iteration 6 – converged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D6114B-2721-7348-A39D-73F18376BC23}"/>
              </a:ext>
            </a:extLst>
          </p:cNvPr>
          <p:cNvSpPr/>
          <p:nvPr/>
        </p:nvSpPr>
        <p:spPr>
          <a:xfrm>
            <a:off x="2514600" y="3657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8A6753-4FD1-3D4E-A5B9-99C7306EF68E}"/>
              </a:ext>
            </a:extLst>
          </p:cNvPr>
          <p:cNvSpPr/>
          <p:nvPr/>
        </p:nvSpPr>
        <p:spPr>
          <a:xfrm>
            <a:off x="4572000" y="1447800"/>
            <a:ext cx="2590800" cy="1828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4A8249-1C7D-D04B-89E7-0E7428D6FB84}"/>
              </a:ext>
            </a:extLst>
          </p:cNvPr>
          <p:cNvSpPr/>
          <p:nvPr/>
        </p:nvSpPr>
        <p:spPr>
          <a:xfrm>
            <a:off x="4572000" y="3429000"/>
            <a:ext cx="2286000" cy="2057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DF3C-C328-5541-8B63-E9AFE5083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K-means complexity</a:t>
            </a:r>
          </a:p>
        </p:txBody>
      </p:sp>
      <p:sp>
        <p:nvSpPr>
          <p:cNvPr id="100354" name="Text Placeholder 2">
            <a:extLst>
              <a:ext uri="{FF2B5EF4-FFF2-40B4-BE49-F238E27FC236}">
                <a16:creationId xmlns:a16="http://schemas.microsoft.com/office/drawing/2014/main" id="{BD0F17C8-D4ED-4E40-9CF7-F6C88F44D9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Computational complexity, </a:t>
            </a:r>
            <a:r>
              <a:rPr lang="en-US" altLang="en-US">
                <a:solidFill>
                  <a:srgbClr val="EB641B"/>
                </a:solidFill>
                <a:ea typeface="ＭＳ Ｐゴシック" panose="020B0600070205080204" pitchFamily="34" charset="-128"/>
              </a:rPr>
              <a:t>kn</a:t>
            </a:r>
            <a:endParaRPr lang="en-US" altLang="en-US" baseline="30000">
              <a:solidFill>
                <a:srgbClr val="EB641B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For example, given 1000 documents and 3 clusters needed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need to compute 3 x 1000 pair-wise similarities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More scalable than the agglomerative clustering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245FBA24-82FA-2F47-881F-975FD4D21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1"/>
              <a:t>K</a:t>
            </a:r>
            <a:r>
              <a:rPr lang="en-US"/>
              <a:t>-means issues, variations, etc.</a:t>
            </a:r>
          </a:p>
        </p:txBody>
      </p:sp>
      <p:sp>
        <p:nvSpPr>
          <p:cNvPr id="101378" name="Rectangle 7">
            <a:extLst>
              <a:ext uri="{FF2B5EF4-FFF2-40B4-BE49-F238E27FC236}">
                <a16:creationId xmlns:a16="http://schemas.microsoft.com/office/drawing/2014/main" id="{3938FBFD-9998-4E40-9ACC-73B39EFBD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Recomputing the centroid after every assignment (rather than after all points are re-assigned) can improve speed of convergence of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-means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Assumes clusters are spherical in vector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Sensitive to coordinate changes, weighting etc. </a:t>
            </a:r>
          </a:p>
        </p:txBody>
      </p:sp>
      <p:sp>
        <p:nvSpPr>
          <p:cNvPr id="101379" name="TextBox 3">
            <a:extLst>
              <a:ext uri="{FF2B5EF4-FFF2-40B4-BE49-F238E27FC236}">
                <a16:creationId xmlns:a16="http://schemas.microsoft.com/office/drawing/2014/main" id="{60AE6110-8F41-A64B-A79B-7B6020D5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5CAC04A-C18F-3745-B0A1-0DE8EC659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K-means: How Many Clusters?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9D185C25-8457-2546-9119-9DC661C00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Number of clusters </a:t>
            </a:r>
            <a:r>
              <a:rPr lang="en-US" altLang="en-US" i="1"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ea typeface="ＭＳ Ｐゴシック" panose="020B0600070205080204" pitchFamily="34" charset="-128"/>
              </a:rPr>
              <a:t>is given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Partition</a:t>
            </a:r>
            <a:r>
              <a:rPr lang="en-US" altLang="en-US" sz="2600" i="1">
                <a:ea typeface="ＭＳ Ｐゴシック" panose="020B0600070205080204" pitchFamily="34" charset="-128"/>
              </a:rPr>
              <a:t> n</a:t>
            </a:r>
            <a:r>
              <a:rPr lang="en-US" altLang="en-US">
                <a:ea typeface="ＭＳ Ｐゴシック" panose="020B0600070205080204" pitchFamily="34" charset="-128"/>
              </a:rPr>
              <a:t> docs into predetermined number of clusters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Finding the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right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number of clusters is part of the problem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Given docs, partition into an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appropriate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number of subsets.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e.g., for query results - ideal value of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not known up front - though UI may impose limits.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8C003-44CB-4F4C-8E25-D066D87B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Clustering Evaluation</a:t>
            </a:r>
          </a:p>
        </p:txBody>
      </p:sp>
      <p:sp>
        <p:nvSpPr>
          <p:cNvPr id="103426" name="Text Placeholder 4">
            <a:extLst>
              <a:ext uri="{FF2B5EF4-FFF2-40B4-BE49-F238E27FC236}">
                <a16:creationId xmlns:a16="http://schemas.microsoft.com/office/drawing/2014/main" id="{025B1904-B95F-9940-8699-31232D7C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13D3030-61FB-824D-994B-7DB19586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 Good Clustering?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DB095DCE-CE33-1247-8B43-19A161804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Internal criterion: A good clustering will produce high quality clusters in which: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the </a:t>
            </a:r>
            <a:r>
              <a:rPr lang="en-US" altLang="en-US" sz="2800" u="sng">
                <a:ea typeface="ＭＳ Ｐゴシック" panose="020B0600070205080204" pitchFamily="34" charset="-128"/>
              </a:rPr>
              <a:t>intra-class</a:t>
            </a:r>
            <a:r>
              <a:rPr lang="en-US" altLang="en-US" sz="2800">
                <a:ea typeface="ＭＳ Ｐゴシック" panose="020B0600070205080204" pitchFamily="34" charset="-128"/>
              </a:rPr>
              <a:t> (that is, intra-cluster) similarity is high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the </a:t>
            </a:r>
            <a:r>
              <a:rPr lang="en-US" altLang="en-US" sz="2800" u="sng">
                <a:ea typeface="ＭＳ Ｐゴシック" panose="020B0600070205080204" pitchFamily="34" charset="-128"/>
              </a:rPr>
              <a:t>inter-class</a:t>
            </a:r>
            <a:r>
              <a:rPr lang="en-US" altLang="en-US" sz="2800">
                <a:ea typeface="ＭＳ Ｐゴシック" panose="020B0600070205080204" pitchFamily="34" charset="-128"/>
              </a:rPr>
              <a:t> similarity is low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The measured quality of a clustering depends on both the document representation and the similarity measure used</a:t>
            </a:r>
          </a:p>
        </p:txBody>
      </p:sp>
      <p:sp>
        <p:nvSpPr>
          <p:cNvPr id="104451" name="TextBox 3">
            <a:extLst>
              <a:ext uri="{FF2B5EF4-FFF2-40B4-BE49-F238E27FC236}">
                <a16:creationId xmlns:a16="http://schemas.microsoft.com/office/drawing/2014/main" id="{A0750AC9-7293-574B-AFE1-48D2E4216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C02217D-67C2-4F49-9927-3B810A189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External criteria for clustering quality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71D970D8-517F-624D-ACEA-864D9701B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Quality measured by its ability to discover some or all of the hidden patterns or latent classes in gold standard data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  <a:cs typeface="Arial" panose="020B0604020202020204" pitchFamily="34" charset="0"/>
              </a:rPr>
              <a:t>Assesses a clustering with respect to </a:t>
            </a:r>
            <a:r>
              <a:rPr lang="en-US" altLang="en-US" sz="3000" u="sng">
                <a:ea typeface="ＭＳ Ｐゴシック" panose="020B0600070205080204" pitchFamily="34" charset="-128"/>
                <a:cs typeface="Arial" panose="020B0604020202020204" pitchFamily="34" charset="0"/>
              </a:rPr>
              <a:t>ground truth</a:t>
            </a:r>
            <a:r>
              <a:rPr lang="en-US" altLang="en-US" sz="3000">
                <a:ea typeface="ＭＳ Ｐゴシック" panose="020B0600070205080204" pitchFamily="34" charset="-128"/>
                <a:cs typeface="Arial" panose="020B0604020202020204" pitchFamily="34" charset="0"/>
              </a:rPr>
              <a:t> … requires </a:t>
            </a:r>
            <a:r>
              <a:rPr lang="en-US" altLang="en-US" sz="3000" i="1">
                <a:solidFill>
                  <a:srgbClr val="00A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labeled data</a:t>
            </a:r>
          </a:p>
          <a:p>
            <a:pPr eaLnBrk="1" hangingPunct="1"/>
            <a:r>
              <a:rPr lang="en-US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Assume documents with </a:t>
            </a:r>
            <a:r>
              <a:rPr lang="en-US" altLang="ja-JP" sz="3000" i="1"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 gold standard classes, while our clustering algorithms produce </a:t>
            </a:r>
            <a:r>
              <a:rPr lang="en-US" altLang="ja-JP" sz="3000" i="1">
                <a:ea typeface="ＭＳ Ｐゴシック" panose="020B0600070205080204" pitchFamily="34" charset="-128"/>
                <a:cs typeface="Arial" panose="020B0604020202020204" pitchFamily="34" charset="0"/>
              </a:rPr>
              <a:t>K</a:t>
            </a:r>
            <a:r>
              <a:rPr lang="en-US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 clusters, </a:t>
            </a:r>
            <a:r>
              <a:rPr lang="el-GR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ja-JP" sz="3000" baseline="-2500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l-GR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ja-JP" sz="3000" baseline="-2500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, …, </a:t>
            </a:r>
            <a:r>
              <a:rPr lang="el-GR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ja-JP" sz="3000" i="1" baseline="-25000">
                <a:ea typeface="ＭＳ Ｐゴシック" panose="020B0600070205080204" pitchFamily="34" charset="-128"/>
                <a:cs typeface="Arial" panose="020B0604020202020204" pitchFamily="34" charset="0"/>
              </a:rPr>
              <a:t>K </a:t>
            </a:r>
            <a:r>
              <a:rPr lang="en-US" altLang="ja-JP" sz="3000" baseline="-2500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with </a:t>
            </a:r>
            <a:r>
              <a:rPr lang="en-US" altLang="ja-JP" sz="3000" i="1"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ja-JP" sz="3000" i="1" baseline="-25000"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ja-JP" sz="3000" i="1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3000">
                <a:ea typeface="ＭＳ Ｐゴシック" panose="020B0600070205080204" pitchFamily="34" charset="-128"/>
                <a:cs typeface="Arial" panose="020B0604020202020204" pitchFamily="34" charset="0"/>
              </a:rPr>
              <a:t>members.</a:t>
            </a:r>
            <a:endParaRPr lang="en-US" altLang="en-US" sz="3000">
              <a:ea typeface="ＭＳ Ｐゴシック" panose="020B0600070205080204" pitchFamily="34" charset="-128"/>
            </a:endParaRPr>
          </a:p>
        </p:txBody>
      </p:sp>
      <p:sp>
        <p:nvSpPr>
          <p:cNvPr id="105475" name="TextBox 3">
            <a:extLst>
              <a:ext uri="{FF2B5EF4-FFF2-40B4-BE49-F238E27FC236}">
                <a16:creationId xmlns:a16="http://schemas.microsoft.com/office/drawing/2014/main" id="{5D6E8DFE-D4E4-EC4C-AA6E-E403A92E5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F00F9C0-BB0C-4145-A619-6E961BA54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External Evaluation of Cluster Quality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63319D93-591C-C04C-859F-20E5B2A9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  <a:cs typeface="Arial" panose="020B0604020202020204" pitchFamily="34" charset="0"/>
              </a:rPr>
              <a:t>Simple measure: </a:t>
            </a:r>
            <a:r>
              <a:rPr lang="en-US" altLang="en-US" sz="3200" u="sng">
                <a:ea typeface="ＭＳ Ｐゴシック" panose="020B0600070205080204" pitchFamily="34" charset="-128"/>
                <a:cs typeface="Arial" panose="020B0604020202020204" pitchFamily="34" charset="0"/>
              </a:rPr>
              <a:t>purity</a:t>
            </a:r>
            <a:r>
              <a:rPr lang="en-US" altLang="en-US" sz="3200"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altLang="ja-JP" sz="3200">
                <a:ea typeface="ＭＳ Ｐゴシック" panose="020B0600070205080204" pitchFamily="34" charset="-128"/>
              </a:rPr>
              <a:t>the ratio between the dominant class in the cluster </a:t>
            </a:r>
            <a:r>
              <a:rPr lang="el-GR" altLang="ja-JP" sz="3200">
                <a:ea typeface="ＭＳ Ｐゴシック" panose="020B0600070205080204" pitchFamily="34" charset="-128"/>
              </a:rPr>
              <a:t>π</a:t>
            </a:r>
            <a:r>
              <a:rPr lang="en-US" altLang="ja-JP" sz="3200" baseline="-25000">
                <a:ea typeface="ＭＳ Ｐゴシック" panose="020B0600070205080204" pitchFamily="34" charset="-128"/>
              </a:rPr>
              <a:t>i</a:t>
            </a:r>
            <a:r>
              <a:rPr lang="en-US" altLang="ja-JP" sz="3200">
                <a:ea typeface="ＭＳ Ｐゴシック" panose="020B0600070205080204" pitchFamily="34" charset="-128"/>
              </a:rPr>
              <a:t> and the size of cluster </a:t>
            </a:r>
            <a:r>
              <a:rPr lang="el-GR" altLang="ja-JP" sz="3200">
                <a:ea typeface="ＭＳ Ｐゴシック" panose="020B0600070205080204" pitchFamily="34" charset="-128"/>
              </a:rPr>
              <a:t>ω</a:t>
            </a:r>
            <a:r>
              <a:rPr lang="en-US" altLang="ja-JP" sz="3200" baseline="-25000">
                <a:ea typeface="ＭＳ Ｐゴシック" panose="020B0600070205080204" pitchFamily="34" charset="-128"/>
              </a:rPr>
              <a:t>i</a:t>
            </a:r>
            <a:endParaRPr lang="en-US" altLang="en-US" sz="320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  <a:cs typeface="Arial" panose="020B0604020202020204" pitchFamily="34" charset="0"/>
              </a:rPr>
              <a:t>Biased because having </a:t>
            </a:r>
            <a:r>
              <a:rPr lang="en-US" altLang="en-US" sz="3200" i="1"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3200">
                <a:ea typeface="ＭＳ Ｐゴシック" panose="020B0600070205080204" pitchFamily="34" charset="-128"/>
                <a:cs typeface="Arial" panose="020B0604020202020204" pitchFamily="34" charset="0"/>
              </a:rPr>
              <a:t> clusters maximizes purity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  <a:cs typeface="Arial" panose="020B0604020202020204" pitchFamily="34" charset="0"/>
              </a:rPr>
              <a:t>Others are entropy of classes in clusters (or mutual information between classes and clusters)</a:t>
            </a:r>
          </a:p>
        </p:txBody>
      </p:sp>
      <p:graphicFrame>
        <p:nvGraphicFramePr>
          <p:cNvPr id="106499" name="Object 2">
            <a:extLst>
              <a:ext uri="{FF2B5EF4-FFF2-40B4-BE49-F238E27FC236}">
                <a16:creationId xmlns:a16="http://schemas.microsoft.com/office/drawing/2014/main" id="{9159DF46-A20C-5647-ACEA-A8FE2C2480B2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2438400" y="2819400"/>
          <a:ext cx="5181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3" imgW="47688500" imgH="9944100" progId="Equation.3">
                  <p:embed/>
                </p:oleObj>
              </mc:Choice>
              <mc:Fallback>
                <p:oleObj name="Equation" r:id="rId3" imgW="47688500" imgH="9944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5181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Box 4">
            <a:extLst>
              <a:ext uri="{FF2B5EF4-FFF2-40B4-BE49-F238E27FC236}">
                <a16:creationId xmlns:a16="http://schemas.microsoft.com/office/drawing/2014/main" id="{A14A6F81-2F46-C546-8D3C-32B208790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Oval 2">
            <a:extLst>
              <a:ext uri="{FF2B5EF4-FFF2-40B4-BE49-F238E27FC236}">
                <a16:creationId xmlns:a16="http://schemas.microsoft.com/office/drawing/2014/main" id="{48F071DD-D4D7-8849-9B0A-C39C8A2A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2" name="Oval 3">
            <a:extLst>
              <a:ext uri="{FF2B5EF4-FFF2-40B4-BE49-F238E27FC236}">
                <a16:creationId xmlns:a16="http://schemas.microsoft.com/office/drawing/2014/main" id="{3FCB9FD5-FB68-9340-BDFF-6A83E51BD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>
                <a:solidFill>
                  <a:srgbClr val="339966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3" name="Oval 4">
            <a:extLst>
              <a:ext uri="{FF2B5EF4-FFF2-40B4-BE49-F238E27FC236}">
                <a16:creationId xmlns:a16="http://schemas.microsoft.com/office/drawing/2014/main" id="{DB2FC6A9-75FA-4042-B8A9-DB998723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en-US" sz="2800">
                <a:solidFill>
                  <a:srgbClr val="339966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339966"/>
              </a:solidFill>
              <a:latin typeface="Times New Roman" panose="02020603050405020304" pitchFamily="18" charset="0"/>
            </a:endParaRPr>
          </a:p>
          <a:p>
            <a:r>
              <a:rPr lang="en-US" altLang="en-US" sz="2800">
                <a:solidFill>
                  <a:srgbClr val="3399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800">
                <a:solidFill>
                  <a:srgbClr val="339966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800">
                <a:solidFill>
                  <a:srgbClr val="3399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800">
                <a:solidFill>
                  <a:srgbClr val="339966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4" name="Text Box 5">
            <a:extLst>
              <a:ext uri="{FF2B5EF4-FFF2-40B4-BE49-F238E27FC236}">
                <a16:creationId xmlns:a16="http://schemas.microsoft.com/office/drawing/2014/main" id="{23BD579A-61F9-1A40-A3EE-4BCD3887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402431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Cluster I</a:t>
            </a:r>
          </a:p>
        </p:txBody>
      </p:sp>
      <p:sp>
        <p:nvSpPr>
          <p:cNvPr id="107525" name="Text Box 6">
            <a:extLst>
              <a:ext uri="{FF2B5EF4-FFF2-40B4-BE49-F238E27FC236}">
                <a16:creationId xmlns:a16="http://schemas.microsoft.com/office/drawing/2014/main" id="{BC496B98-025A-9642-B8D4-6F41FA69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024313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Cluster II</a:t>
            </a:r>
          </a:p>
        </p:txBody>
      </p:sp>
      <p:sp>
        <p:nvSpPr>
          <p:cNvPr id="107526" name="Text Box 7">
            <a:extLst>
              <a:ext uri="{FF2B5EF4-FFF2-40B4-BE49-F238E27FC236}">
                <a16:creationId xmlns:a16="http://schemas.microsoft.com/office/drawing/2014/main" id="{FC7A970C-E192-1D4F-8F7F-2AA74D2B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24313"/>
            <a:ext cx="126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Cluster III</a:t>
            </a:r>
          </a:p>
        </p:txBody>
      </p:sp>
      <p:sp>
        <p:nvSpPr>
          <p:cNvPr id="107527" name="Text Box 8">
            <a:extLst>
              <a:ext uri="{FF2B5EF4-FFF2-40B4-BE49-F238E27FC236}">
                <a16:creationId xmlns:a16="http://schemas.microsoft.com/office/drawing/2014/main" id="{2DE25E14-76A8-8649-9CCE-B26D391C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4572000"/>
            <a:ext cx="482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Cluster I: Purity = 1/6 (max(5, 1, 0)) = 5/6</a:t>
            </a:r>
          </a:p>
        </p:txBody>
      </p:sp>
      <p:sp>
        <p:nvSpPr>
          <p:cNvPr id="107528" name="Rectangle 9">
            <a:extLst>
              <a:ext uri="{FF2B5EF4-FFF2-40B4-BE49-F238E27FC236}">
                <a16:creationId xmlns:a16="http://schemas.microsoft.com/office/drawing/2014/main" id="{74DCEDC0-66D3-2A45-B68C-8161A364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5029200"/>
            <a:ext cx="455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Cluster II: Purity = 1/6 (max(1, 4, 1)) = 4/6</a:t>
            </a:r>
          </a:p>
        </p:txBody>
      </p:sp>
      <p:sp>
        <p:nvSpPr>
          <p:cNvPr id="107529" name="Rectangle 10">
            <a:extLst>
              <a:ext uri="{FF2B5EF4-FFF2-40B4-BE49-F238E27FC236}">
                <a16:creationId xmlns:a16="http://schemas.microsoft.com/office/drawing/2014/main" id="{E14E96F4-7C56-BD46-B814-FF9D480C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5486400"/>
            <a:ext cx="464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Cluster III: Purity = 1/5 (max(2, 0, 3)) = 3/5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A03BC225-5899-8A45-95F1-1CE1BD299E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Purity example</a:t>
            </a:r>
          </a:p>
        </p:txBody>
      </p:sp>
      <p:sp>
        <p:nvSpPr>
          <p:cNvPr id="107531" name="TextBox 11">
            <a:extLst>
              <a:ext uri="{FF2B5EF4-FFF2-40B4-BE49-F238E27FC236}">
                <a16:creationId xmlns:a16="http://schemas.microsoft.com/office/drawing/2014/main" id="{113113B4-8108-EE49-A520-0AF215DB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5675DFF-8AAE-3F4C-BD49-00EEF5A4B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Rand Index measures between pair decisions.  Here RI = 0.68</a:t>
            </a:r>
          </a:p>
        </p:txBody>
      </p:sp>
      <p:graphicFrame>
        <p:nvGraphicFramePr>
          <p:cNvPr id="864259" name="Group 3">
            <a:extLst>
              <a:ext uri="{FF2B5EF4-FFF2-40B4-BE49-F238E27FC236}">
                <a16:creationId xmlns:a16="http://schemas.microsoft.com/office/drawing/2014/main" id="{58E09E47-1DB9-8A47-9786-D9C22C0271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48768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points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Cluster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Clusters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class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classes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564" name="Oval 21">
            <a:extLst>
              <a:ext uri="{FF2B5EF4-FFF2-40B4-BE49-F238E27FC236}">
                <a16:creationId xmlns:a16="http://schemas.microsoft.com/office/drawing/2014/main" id="{91CCFD0E-B3AE-5A49-9ABD-7DCC6FD17E0B}"/>
              </a:ext>
            </a:extLst>
          </p:cNvPr>
          <p:cNvSpPr>
            <a:spLocks noChangeArrowheads="1"/>
          </p:cNvSpPr>
          <p:nvPr/>
        </p:nvSpPr>
        <p:spPr bwMode="auto">
          <a:xfrm rot="2100000">
            <a:off x="3657600" y="4343400"/>
            <a:ext cx="4341813" cy="1295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65" name="TextBox 4">
            <a:extLst>
              <a:ext uri="{FF2B5EF4-FFF2-40B4-BE49-F238E27FC236}">
                <a16:creationId xmlns:a16="http://schemas.microsoft.com/office/drawing/2014/main" id="{4E585E36-9483-F043-97B4-77298F57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0ACF-3E8D-4F41-A25A-6B58A1E72439}"/>
              </a:ext>
            </a:extLst>
          </p:cNvPr>
          <p:cNvSpPr txBox="1"/>
          <p:nvPr/>
        </p:nvSpPr>
        <p:spPr>
          <a:xfrm>
            <a:off x="3505200" y="3962400"/>
            <a:ext cx="584365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b="1" spc="50" dirty="0">
                <a:ln w="11430"/>
                <a:solidFill>
                  <a:srgbClr val="008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1AF90-E798-E941-A436-CFFF27F8FB7F}"/>
              </a:ext>
            </a:extLst>
          </p:cNvPr>
          <p:cNvSpPr txBox="1"/>
          <p:nvPr/>
        </p:nvSpPr>
        <p:spPr>
          <a:xfrm>
            <a:off x="3581400" y="5562600"/>
            <a:ext cx="584365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b="1" spc="50" dirty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FP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61DB3-F43A-564F-A613-A2589652E5FE}"/>
              </a:ext>
            </a:extLst>
          </p:cNvPr>
          <p:cNvSpPr txBox="1"/>
          <p:nvPr/>
        </p:nvSpPr>
        <p:spPr>
          <a:xfrm>
            <a:off x="7620000" y="3962400"/>
            <a:ext cx="601347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b="1" spc="50" dirty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FN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B9650-D1B1-504A-A9CF-375499EFD175}"/>
              </a:ext>
            </a:extLst>
          </p:cNvPr>
          <p:cNvSpPr txBox="1"/>
          <p:nvPr/>
        </p:nvSpPr>
        <p:spPr>
          <a:xfrm>
            <a:off x="7696200" y="5562600"/>
            <a:ext cx="601347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b="1" spc="50" dirty="0">
                <a:ln w="11430"/>
                <a:solidFill>
                  <a:srgbClr val="008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TN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0DFC75C1-F88F-AF4F-9FB1-EEE12ABD5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300"/>
              <a:t>For visualizing a document collection and its themes</a:t>
            </a:r>
          </a:p>
        </p:txBody>
      </p:sp>
      <p:sp>
        <p:nvSpPr>
          <p:cNvPr id="24578" name="Rectangle 7">
            <a:extLst>
              <a:ext uri="{FF2B5EF4-FFF2-40B4-BE49-F238E27FC236}">
                <a16:creationId xmlns:a16="http://schemas.microsoft.com/office/drawing/2014/main" id="{13A9FE52-35C9-8446-8663-C18F379F5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Wise et al,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Visualizing the non-visual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PNNL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ThemeScapes, Cartia</a:t>
            </a:r>
          </a:p>
          <a:p>
            <a:pPr lvl="1" eaLnBrk="1" hangingPunct="1"/>
            <a:r>
              <a:rPr lang="en-US" altLang="en-US" sz="1700">
                <a:solidFill>
                  <a:schemeClr val="folHlink"/>
                </a:solidFill>
                <a:ea typeface="ＭＳ Ｐゴシック" panose="020B0600070205080204" pitchFamily="34" charset="-128"/>
              </a:rPr>
              <a:t>[Mountain height = cluster size]</a:t>
            </a:r>
            <a:endParaRPr lang="en-US" altLang="en-US" sz="1700">
              <a:ea typeface="ＭＳ Ｐゴシック" panose="020B0600070205080204" pitchFamily="34" charset="-128"/>
            </a:endParaRPr>
          </a:p>
        </p:txBody>
      </p:sp>
      <p:pic>
        <p:nvPicPr>
          <p:cNvPr id="24579" name="Picture 4" descr="themeview800">
            <a:extLst>
              <a:ext uri="{FF2B5EF4-FFF2-40B4-BE49-F238E27FC236}">
                <a16:creationId xmlns:a16="http://schemas.microsoft.com/office/drawing/2014/main" id="{3578E6A8-C9F7-934D-9BED-7FA3F0DC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 descr="starr_report">
            <a:extLst>
              <a:ext uri="{FF2B5EF4-FFF2-40B4-BE49-F238E27FC236}">
                <a16:creationId xmlns:a16="http://schemas.microsoft.com/office/drawing/2014/main" id="{51E343B2-C0FE-7544-A8A1-5FE3B6635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9849C133-33B5-4741-88FE-E9BE73264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Rand index and Cluster F-measure</a:t>
            </a:r>
          </a:p>
        </p:txBody>
      </p:sp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22CFDF58-5CFC-C641-AA95-B741EAF21B11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676400" y="4200525"/>
          <a:ext cx="20208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Equation" r:id="rId3" imgW="838200" imgH="355600" progId="Equation.3">
                  <p:embed/>
                </p:oleObj>
              </mc:Choice>
              <mc:Fallback>
                <p:oleObj name="Equation" r:id="rId3" imgW="838200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00525"/>
                        <a:ext cx="20208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84B1E1DE-B9D2-7548-A72C-42E2B2DFB6FF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479675" y="2114550"/>
          <a:ext cx="369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Equation" r:id="rId5" imgW="1562100" imgH="355600" progId="Equation.3">
                  <p:embed/>
                </p:oleObj>
              </mc:Choice>
              <mc:Fallback>
                <p:oleObj name="Equation" r:id="rId5" imgW="15621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114550"/>
                        <a:ext cx="36925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B47A74C3-12CA-1A46-BB32-8736BB6B61D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562600" y="4200525"/>
          <a:ext cx="20208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Equation" r:id="rId7" imgW="838200" imgH="355600" progId="Equation.3">
                  <p:embed/>
                </p:oleObj>
              </mc:Choice>
              <mc:Fallback>
                <p:oleObj name="Equation" r:id="rId7" imgW="8382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00525"/>
                        <a:ext cx="20208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6">
            <a:extLst>
              <a:ext uri="{FF2B5EF4-FFF2-40B4-BE49-F238E27FC236}">
                <a16:creationId xmlns:a16="http://schemas.microsoft.com/office/drawing/2014/main" id="{05A43FE8-8205-E742-835B-B3CDB8F5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8288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A40508"/>
                </a:solidFill>
              </a:rPr>
              <a:t>Compare with standard Precision and Recall:</a:t>
            </a:r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B2421F86-69D1-A34B-BAE4-A517DFD8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82883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A40508"/>
                </a:solidFill>
              </a:rPr>
              <a:t>People also define and use a cluster F-measure, which is probably a better measure.</a:t>
            </a:r>
          </a:p>
        </p:txBody>
      </p:sp>
      <p:sp>
        <p:nvSpPr>
          <p:cNvPr id="109575" name="TextBox 7">
            <a:extLst>
              <a:ext uri="{FF2B5EF4-FFF2-40B4-BE49-F238E27FC236}">
                <a16:creationId xmlns:a16="http://schemas.microsoft.com/office/drawing/2014/main" id="{390D4A6D-4086-9847-A30F-688A5F294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43BA9BC-8D7A-4A42-A3B7-991E7FB8C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Final word and resources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96AFCB37-F136-314E-B069-A3BE0BB18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>
                <a:ea typeface="ＭＳ Ｐゴシック" panose="020B0600070205080204" pitchFamily="34" charset="-128"/>
              </a:rPr>
              <a:t>In clustering, clusters are inferred from the data without human input (unsupervised learning)</a:t>
            </a:r>
          </a:p>
          <a:p>
            <a:pPr eaLnBrk="1" hangingPunct="1"/>
            <a:r>
              <a:rPr lang="en-US" altLang="en-US" sz="2500">
                <a:ea typeface="ＭＳ Ｐゴシック" panose="020B0600070205080204" pitchFamily="34" charset="-128"/>
              </a:rPr>
              <a:t>However, in practice, it</a:t>
            </a:r>
            <a:r>
              <a:rPr lang="ja-JP" altLang="en-US" sz="2500">
                <a:ea typeface="ＭＳ Ｐゴシック" panose="020B0600070205080204" pitchFamily="34" charset="-128"/>
              </a:rPr>
              <a:t>’</a:t>
            </a:r>
            <a:r>
              <a:rPr lang="en-US" altLang="ja-JP" sz="2500">
                <a:ea typeface="ＭＳ Ｐゴシック" panose="020B0600070205080204" pitchFamily="34" charset="-128"/>
              </a:rPr>
              <a:t>s a bit less clear: there are many ways of influencing the outcome of clustering: number of clusters, similarity measure, representation of documents, . . .</a:t>
            </a:r>
          </a:p>
          <a:p>
            <a:pPr eaLnBrk="1" hangingPunct="1"/>
            <a:endParaRPr lang="en-US" altLang="en-US" sz="25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500">
                <a:ea typeface="ＭＳ Ｐゴシック" panose="020B0600070205080204" pitchFamily="34" charset="-128"/>
              </a:rPr>
              <a:t>Resources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MRS chapter 16 except 16.5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MRS chapter 17.1–17.3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7022</TotalTime>
  <Words>2633</Words>
  <Application>Microsoft Macintosh PowerPoint</Application>
  <PresentationFormat>On-screen Show (4:3)</PresentationFormat>
  <Paragraphs>493</Paragraphs>
  <Slides>91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Arial</vt:lpstr>
      <vt:lpstr>ＭＳ Ｐゴシック</vt:lpstr>
      <vt:lpstr>Lucida Sans Unicode</vt:lpstr>
      <vt:lpstr>Wingdings 3</vt:lpstr>
      <vt:lpstr>Verdana</vt:lpstr>
      <vt:lpstr>Wingdings 2</vt:lpstr>
      <vt:lpstr>Calibri</vt:lpstr>
      <vt:lpstr>Courier New</vt:lpstr>
      <vt:lpstr>Wingdings</vt:lpstr>
      <vt:lpstr>Times New Roman</vt:lpstr>
      <vt:lpstr>SimSun</vt:lpstr>
      <vt:lpstr>Symbol</vt:lpstr>
      <vt:lpstr>Concourse</vt:lpstr>
      <vt:lpstr>Microsoft Equation</vt:lpstr>
      <vt:lpstr>Clustering</vt:lpstr>
      <vt:lpstr>Outline</vt:lpstr>
      <vt:lpstr>Introduction to Clustering</vt:lpstr>
      <vt:lpstr>What is clustering?</vt:lpstr>
      <vt:lpstr>A data set with clear cluster structure</vt:lpstr>
      <vt:lpstr>Yahoo! Hierarchy isn’t clustering but is the kind of output you want from clustering</vt:lpstr>
      <vt:lpstr>Google News: automatic clustering gives an effective news presentation metaphor</vt:lpstr>
      <vt:lpstr>Scatter/Gather: Cutting, Karger, and Pedersen</vt:lpstr>
      <vt:lpstr>For visualizing a document collection and its themes</vt:lpstr>
      <vt:lpstr>For better navigation of search results</vt:lpstr>
      <vt:lpstr>Clustering in IR</vt:lpstr>
      <vt:lpstr>Clustering, classification &amp; ranking</vt:lpstr>
      <vt:lpstr>For improving search recall</vt:lpstr>
      <vt:lpstr>Issues for clustering</vt:lpstr>
      <vt:lpstr>Notion of similarity/distance</vt:lpstr>
      <vt:lpstr>Clustering Algorithms</vt:lpstr>
      <vt:lpstr>Hard vs. soft clustering</vt:lpstr>
      <vt:lpstr>Partitioning Algorithms</vt:lpstr>
      <vt:lpstr>Document Clustering  and Term Clustering</vt:lpstr>
      <vt:lpstr>Clustering</vt:lpstr>
      <vt:lpstr>Document clustering</vt:lpstr>
      <vt:lpstr>Document Term Matrix</vt:lpstr>
      <vt:lpstr>Document Vector Space</vt:lpstr>
      <vt:lpstr>Data points (documents) </vt:lpstr>
      <vt:lpstr>Automatic Clustering?</vt:lpstr>
      <vt:lpstr>HAC: Hierarchical Agglomerative Clustering</vt:lpstr>
      <vt:lpstr>Hierarchical Clustering</vt:lpstr>
      <vt:lpstr>Dendrogram: Hierarchical Clustering</vt:lpstr>
      <vt:lpstr>Hierarchical Agglomerative Clustering (HAC)</vt:lpstr>
      <vt:lpstr>Closest pair of clusters</vt:lpstr>
      <vt:lpstr>Hierarchical Agglomerative Clustering</vt:lpstr>
      <vt:lpstr>Hierarchical Agglomerative Clustering</vt:lpstr>
      <vt:lpstr>Data</vt:lpstr>
      <vt:lpstr>Iteration 1</vt:lpstr>
      <vt:lpstr>Iteration 2</vt:lpstr>
      <vt:lpstr>Iteration 3</vt:lpstr>
      <vt:lpstr>Iteration 4</vt:lpstr>
      <vt:lpstr>Iteration 5</vt:lpstr>
      <vt:lpstr>Iteration 6</vt:lpstr>
      <vt:lpstr>Iteration 7</vt:lpstr>
      <vt:lpstr>Iteration 8</vt:lpstr>
      <vt:lpstr>Iteration 9</vt:lpstr>
      <vt:lpstr>Iteration 10</vt:lpstr>
      <vt:lpstr>Iteration 11</vt:lpstr>
      <vt:lpstr>Iteration 12</vt:lpstr>
      <vt:lpstr>Iteration 13</vt:lpstr>
      <vt:lpstr>Iteration 14</vt:lpstr>
      <vt:lpstr>Iteration 15</vt:lpstr>
      <vt:lpstr>Iteration 16</vt:lpstr>
      <vt:lpstr>Iteration 17</vt:lpstr>
      <vt:lpstr>Iteration 18</vt:lpstr>
      <vt:lpstr>Iteration 19</vt:lpstr>
      <vt:lpstr>Iteration 20</vt:lpstr>
      <vt:lpstr>Iteration 21</vt:lpstr>
      <vt:lpstr>Iteration 22</vt:lpstr>
      <vt:lpstr>Iteration 23</vt:lpstr>
      <vt:lpstr>Iteration 24</vt:lpstr>
      <vt:lpstr>Iteration 25</vt:lpstr>
      <vt:lpstr>Iteration 26</vt:lpstr>
      <vt:lpstr>Iteration 27 – DONE</vt:lpstr>
      <vt:lpstr>Iteration 27 – DONE</vt:lpstr>
      <vt:lpstr>Problem of Hierarchical Agglomerative Clustering (HAC) </vt:lpstr>
      <vt:lpstr>K-means Clustering</vt:lpstr>
      <vt:lpstr>K-Means Clustering</vt:lpstr>
      <vt:lpstr>Termination conditions</vt:lpstr>
      <vt:lpstr>K-Means Clustering</vt:lpstr>
      <vt:lpstr>Initial space</vt:lpstr>
      <vt:lpstr>Initial clusters – randomly picked</vt:lpstr>
      <vt:lpstr>Iteration 1 – 1st assignment</vt:lpstr>
      <vt:lpstr>Iteration 1 – 2nd assignment</vt:lpstr>
      <vt:lpstr>Iteration 1 – 3rd assignment</vt:lpstr>
      <vt:lpstr>Iteration 1 – all assigned</vt:lpstr>
      <vt:lpstr>Iteration 1 – recompute centroids</vt:lpstr>
      <vt:lpstr>Iteration 2</vt:lpstr>
      <vt:lpstr>Iteration 3</vt:lpstr>
      <vt:lpstr>Iteration 4</vt:lpstr>
      <vt:lpstr>Iteration 5</vt:lpstr>
      <vt:lpstr>Iteration 6 – converged</vt:lpstr>
      <vt:lpstr>Iteration 6 – converged</vt:lpstr>
      <vt:lpstr>Iteration 6 – converged</vt:lpstr>
      <vt:lpstr>K-means complexity</vt:lpstr>
      <vt:lpstr>K-means issues, variations, etc.</vt:lpstr>
      <vt:lpstr>K-means: How Many Clusters?</vt:lpstr>
      <vt:lpstr>Clustering Evaluation</vt:lpstr>
      <vt:lpstr>What Is A Good Clustering?</vt:lpstr>
      <vt:lpstr>External criteria for clustering quality</vt:lpstr>
      <vt:lpstr>External Evaluation of Cluster Quality</vt:lpstr>
      <vt:lpstr>Purity example</vt:lpstr>
      <vt:lpstr>Rand Index measures between pair decisions.  Here RI = 0.68</vt:lpstr>
      <vt:lpstr>Rand index and Cluster F-measure</vt:lpstr>
      <vt:lpstr>Final word and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Weimao Ke</dc:creator>
  <cp:lastModifiedBy>Ke,Weimao</cp:lastModifiedBy>
  <cp:revision>381</cp:revision>
  <dcterms:created xsi:type="dcterms:W3CDTF">2010-11-12T19:29:23Z</dcterms:created>
  <dcterms:modified xsi:type="dcterms:W3CDTF">2020-03-06T18:50:48Z</dcterms:modified>
</cp:coreProperties>
</file>