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42"/>
  </p:notesMasterIdLst>
  <p:handoutMasterIdLst>
    <p:handoutMasterId r:id="rId43"/>
  </p:handoutMasterIdLst>
  <p:sldIdLst>
    <p:sldId id="351" r:id="rId2"/>
    <p:sldId id="350" r:id="rId3"/>
    <p:sldId id="353" r:id="rId4"/>
    <p:sldId id="356" r:id="rId5"/>
    <p:sldId id="359" r:id="rId6"/>
    <p:sldId id="357" r:id="rId7"/>
    <p:sldId id="358" r:id="rId8"/>
    <p:sldId id="355" r:id="rId9"/>
    <p:sldId id="348" r:id="rId10"/>
    <p:sldId id="360" r:id="rId11"/>
    <p:sldId id="361" r:id="rId12"/>
    <p:sldId id="368" r:id="rId13"/>
    <p:sldId id="352" r:id="rId14"/>
    <p:sldId id="259" r:id="rId15"/>
    <p:sldId id="260" r:id="rId16"/>
    <p:sldId id="261" r:id="rId17"/>
    <p:sldId id="262" r:id="rId18"/>
    <p:sldId id="263" r:id="rId19"/>
    <p:sldId id="264" r:id="rId20"/>
    <p:sldId id="307" r:id="rId21"/>
    <p:sldId id="308" r:id="rId22"/>
    <p:sldId id="309" r:id="rId23"/>
    <p:sldId id="265" r:id="rId24"/>
    <p:sldId id="266" r:id="rId25"/>
    <p:sldId id="267" r:id="rId26"/>
    <p:sldId id="362" r:id="rId27"/>
    <p:sldId id="365" r:id="rId28"/>
    <p:sldId id="366" r:id="rId29"/>
    <p:sldId id="363" r:id="rId30"/>
    <p:sldId id="279" r:id="rId31"/>
    <p:sldId id="316" r:id="rId32"/>
    <p:sldId id="317" r:id="rId33"/>
    <p:sldId id="311" r:id="rId34"/>
    <p:sldId id="312" r:id="rId35"/>
    <p:sldId id="320" r:id="rId36"/>
    <p:sldId id="314" r:id="rId37"/>
    <p:sldId id="364" r:id="rId38"/>
    <p:sldId id="367" r:id="rId39"/>
    <p:sldId id="323" r:id="rId40"/>
    <p:sldId id="333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+mn-ea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+mn-ea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+mn-ea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+mn-ea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+mn-ea"/>
        <a:cs typeface="Arial Unicode MS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" charset="0"/>
        <a:ea typeface="+mn-ea"/>
        <a:cs typeface="Arial Unicode MS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" charset="0"/>
        <a:ea typeface="+mn-ea"/>
        <a:cs typeface="Arial Unicode MS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" charset="0"/>
        <a:ea typeface="+mn-ea"/>
        <a:cs typeface="Arial Unicode MS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" charset="0"/>
        <a:ea typeface="+mn-ea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7099E09F-64A3-4404-85F2-BBEE711D04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63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4668C7-1F05-4187-BA54-4E43CC1F95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5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-128"/>
              </a:rPr>
              <a:t>Grep is line-oriented; IR is document oriented.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A88B9474-DA8E-45B2-A56D-D1B4AA757793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Linked lists generally preferred to arrays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Dynamic space allocation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Insertion of terms into documents easy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Space overhead of pointers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81C754F7-D737-4C4B-86E1-88B758DDC5BA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1981200"/>
            <a:ext cx="1919885" cy="646331"/>
          </a:xfrm>
          <a:prstGeom prst="rect">
            <a:avLst/>
          </a:prstGeom>
          <a:gradFill rotWithShape="1">
            <a:gsLst>
              <a:gs pos="0">
                <a:srgbClr val="CEF29D"/>
              </a:gs>
              <a:gs pos="100000">
                <a:srgbClr val="7FAE00"/>
              </a:gs>
            </a:gsLst>
            <a:lin ang="5400000"/>
          </a:gradFill>
          <a:ln w="9525">
            <a:solidFill>
              <a:srgbClr val="73980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FBFCFF"/>
                </a:solidFill>
                <a:latin typeface="+mn-lt"/>
                <a:cs typeface="+mn-cs"/>
              </a:rPr>
              <a:t>INFO 300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1">
            <a:gsLst>
              <a:gs pos="0">
                <a:srgbClr val="CEF29D"/>
              </a:gs>
              <a:gs pos="100000">
                <a:srgbClr val="7FAE00"/>
              </a:gs>
            </a:gsLst>
            <a:lin ang="5400000"/>
          </a:gradFill>
          <a:ln w="9525">
            <a:solidFill>
              <a:srgbClr val="73980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7851775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 Systems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31763" y="30163"/>
            <a:ext cx="88074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000"/>
              <a:t>Acknowledgment: Manning, C.D., Raghavan, P. and Schütze, H., </a:t>
            </a:r>
            <a:r>
              <a:rPr lang="en-US" sz="1000" i="1"/>
              <a:t>Introduction to Information Retrieval, Cambridge University Press. 2008. </a:t>
            </a:r>
            <a:r>
              <a:rPr lang="en-US" sz="100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B767F0AD-D7CC-46F3-BFCA-6EFF57093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28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04EE7-97C0-4E4D-97C8-7A9B8CF206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1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CD4CD-AA7D-43BD-82C2-0D0D4FBE3C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6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fld id="{F4DC2711-5012-481C-B475-F257E9D248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3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5553C-C4FB-4BA9-B07B-A7EB89D537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4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768E2-6D42-46DF-9110-A34123BFC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31DC-3113-4F70-8B56-13A2A1D98D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93F92-EC92-4F7D-B48D-DAA08C3E12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2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0055F-6ADA-49CC-9EF4-1AFB70CA87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0F327-8235-4F7E-AB51-34A56EB100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578F6-62AD-4260-B734-1AFB0B657D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2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32C63-FC0F-448E-9793-C2C80E360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8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E531FC3-A42B-424E-99C6-A57F1BA993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gradFill rotWithShape="1">
            <a:gsLst>
              <a:gs pos="0">
                <a:srgbClr val="CEF29D"/>
              </a:gs>
              <a:gs pos="100000">
                <a:srgbClr val="7FAE00"/>
              </a:gs>
            </a:gsLst>
            <a:lin ang="5400000"/>
          </a:gradFill>
          <a:ln w="9525">
            <a:solidFill>
              <a:srgbClr val="73980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 dirty="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Information Retrieval Systems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gradFill rotWithShape="1">
            <a:gsLst>
              <a:gs pos="0">
                <a:srgbClr val="EEFFAC"/>
              </a:gs>
              <a:gs pos="100000">
                <a:srgbClr val="C0D777"/>
              </a:gs>
            </a:gsLst>
            <a:lin ang="5400000"/>
          </a:gradFill>
          <a:ln w="9525">
            <a:solidFill>
              <a:srgbClr val="B7C97D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gradFill rotWithShape="1">
            <a:gsLst>
              <a:gs pos="0">
                <a:srgbClr val="FAFFE9"/>
              </a:gs>
              <a:gs pos="64999">
                <a:srgbClr val="F0FFC9"/>
              </a:gs>
              <a:gs pos="100000">
                <a:srgbClr val="ECFFB3"/>
              </a:gs>
            </a:gsLst>
            <a:lin ang="5400000" scaled="1"/>
          </a:gradFill>
          <a:ln w="9525">
            <a:solidFill>
              <a:srgbClr val="B7C97D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0" r:id="rId3"/>
    <p:sldLayoutId id="2147483917" r:id="rId4"/>
    <p:sldLayoutId id="2147483918" r:id="rId5"/>
    <p:sldLayoutId id="2147483919" r:id="rId6"/>
    <p:sldLayoutId id="2147483911" r:id="rId7"/>
    <p:sldLayoutId id="2147483912" r:id="rId8"/>
    <p:sldLayoutId id="2147483913" r:id="rId9"/>
    <p:sldLayoutId id="2147483920" r:id="rId10"/>
    <p:sldLayoutId id="2147483914" r:id="rId11"/>
    <p:sldLayoutId id="2147483921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ingburrito666/shakespeare-play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k@drexel.edu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png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Part 1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Introduction to Information Retrieval (IR)</a:t>
            </a:r>
          </a:p>
          <a:p>
            <a:pPr lvl="1"/>
            <a:r>
              <a:rPr lang="en-US">
                <a:ea typeface="ＭＳ Ｐゴシック" charset="-128"/>
              </a:rPr>
              <a:t>What is Information Retrieval?</a:t>
            </a:r>
          </a:p>
          <a:p>
            <a:pPr lvl="1"/>
            <a:r>
              <a:rPr lang="en-US">
                <a:ea typeface="ＭＳ Ｐゴシック" charset="-128"/>
              </a:rPr>
              <a:t>What is IR about? </a:t>
            </a:r>
          </a:p>
          <a:p>
            <a:pPr lvl="1"/>
            <a:r>
              <a:rPr lang="en-US">
                <a:ea typeface="ＭＳ Ｐゴシック" charset="-128"/>
              </a:rPr>
              <a:t>How is IR related to Information Science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4ECEFD18-EEA5-4B45-AE61-54A2E348986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ea typeface="ＭＳ Ｐゴシック" charset="-128"/>
              </a:rPr>
              <a:t>Basic assumptions of Information Retrieval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>
                <a:solidFill>
                  <a:srgbClr val="357E69"/>
                </a:solidFill>
                <a:ea typeface="ＭＳ Ｐゴシック" charset="-128"/>
              </a:rPr>
              <a:t>Collection</a:t>
            </a:r>
            <a:r>
              <a:rPr lang="en-US">
                <a:ea typeface="ＭＳ Ｐゴシック" charset="-128"/>
              </a:rPr>
              <a:t>: Fixed set of documents</a:t>
            </a:r>
          </a:p>
          <a:p>
            <a:pPr eaLnBrk="1" hangingPunct="1"/>
            <a:r>
              <a:rPr lang="en-US">
                <a:solidFill>
                  <a:srgbClr val="357E69"/>
                </a:solidFill>
                <a:ea typeface="ＭＳ Ｐゴシック" charset="-128"/>
              </a:rPr>
              <a:t>Goal</a:t>
            </a:r>
            <a:r>
              <a:rPr lang="en-US">
                <a:ea typeface="ＭＳ Ｐゴシック" charset="-128"/>
              </a:rPr>
              <a:t>: Retrieve documents with information that is </a:t>
            </a:r>
            <a:r>
              <a:rPr lang="en-US" u="sng">
                <a:ea typeface="ＭＳ Ｐゴシック" charset="-128"/>
              </a:rPr>
              <a:t>relevant</a:t>
            </a:r>
            <a:r>
              <a:rPr lang="en-US">
                <a:ea typeface="ＭＳ Ｐゴシック" charset="-128"/>
              </a:rPr>
              <a:t> to the user’s </a:t>
            </a:r>
            <a:r>
              <a:rPr lang="en-US">
                <a:solidFill>
                  <a:srgbClr val="357E69"/>
                </a:solidFill>
                <a:ea typeface="ＭＳ Ｐゴシック" charset="-128"/>
              </a:rPr>
              <a:t>information need</a:t>
            </a:r>
            <a:r>
              <a:rPr lang="en-US">
                <a:solidFill>
                  <a:schemeClr val="hlink"/>
                </a:solidFill>
                <a:ea typeface="ＭＳ Ｐゴシック" charset="-128"/>
              </a:rPr>
              <a:t> </a:t>
            </a:r>
            <a:r>
              <a:rPr lang="en-US">
                <a:solidFill>
                  <a:srgbClr val="0D0D0D"/>
                </a:solidFill>
                <a:ea typeface="ＭＳ Ｐゴシック" charset="-128"/>
              </a:rPr>
              <a:t>and helps the user complete a </a:t>
            </a:r>
            <a:r>
              <a:rPr lang="en-US">
                <a:solidFill>
                  <a:schemeClr val="accent2"/>
                </a:solidFill>
                <a:ea typeface="ＭＳ Ｐゴシック" charset="-128"/>
              </a:rPr>
              <a:t>task</a:t>
            </a:r>
          </a:p>
          <a:p>
            <a:pPr lvl="1" eaLnBrk="1" hangingPunct="1"/>
            <a:r>
              <a:rPr lang="en-US">
                <a:solidFill>
                  <a:schemeClr val="accent2"/>
                </a:solidFill>
                <a:ea typeface="ＭＳ Ｐゴシック" charset="-128"/>
              </a:rPr>
              <a:t>Relevance </a:t>
            </a:r>
            <a:r>
              <a:rPr lang="en-US">
                <a:ea typeface="ＭＳ Ｐゴシック" charset="-128"/>
              </a:rPr>
              <a:t>is a key notion in IR but remains one of the LEAST understood concepts in the field. </a:t>
            </a:r>
            <a:endParaRPr lang="en-US">
              <a:solidFill>
                <a:schemeClr val="accent2"/>
              </a:solidFill>
              <a:ea typeface="ＭＳ Ｐゴシック" charset="-128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2BF9FCD6-EC20-48B3-B917-381B0A2CD5F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Put relevance aside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</a:endParaRPr>
          </a:p>
          <a:p>
            <a:r>
              <a:rPr lang="en-US" dirty="0">
                <a:ea typeface="ＭＳ Ｐゴシック" charset="-128"/>
              </a:rPr>
              <a:t>Let’s start discussions on retrieval algorithms with a basic searching (matching) problem without worrying about </a:t>
            </a:r>
            <a:r>
              <a:rPr lang="en-US">
                <a:ea typeface="ＭＳ Ｐゴシック" charset="-128"/>
              </a:rPr>
              <a:t>what exactly relevance is. 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4A65B8D2-10C8-4C75-8B53-730A63477B9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there is math…</a:t>
            </a:r>
          </a:p>
          <a:p>
            <a:r>
              <a:rPr lang="en-US" dirty="0"/>
              <a:t>But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553C-C4FB-4BA9-B07B-A7EB89D537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6472" y="25146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“Do not worry about your difficulties in Mathematics. I can assure you mine are still greater.”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and Math</a:t>
            </a:r>
          </a:p>
        </p:txBody>
      </p:sp>
      <p:pic>
        <p:nvPicPr>
          <p:cNvPr id="65540" name="Picture 4" descr="http://media.npr.org/assets/img/2012/03/19/einstein-75dffc8af00c56b1cf93b7058f15af1360ac6bca-s6-c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700" y="4083590"/>
            <a:ext cx="3091300" cy="231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38" name="Picture 2" descr="https://encrypted-tbn1.gstatic.com/images?q=tbn:ANd9GcSz_T_hclk1JuKB01snNnhFAjFkZL0WMgee2g7pY9rTe7MyLjEx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700" y="3872831"/>
            <a:ext cx="2502220" cy="1918369"/>
          </a:xfrm>
          <a:prstGeom prst="rect">
            <a:avLst/>
          </a:prstGeom>
          <a:ln w="88900" cap="sq" cmpd="thickThin">
            <a:solidFill>
              <a:srgbClr val="00B0F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92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Part 2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Boolean Model</a:t>
            </a:r>
          </a:p>
          <a:p>
            <a:r>
              <a:rPr lang="en-US">
                <a:ea typeface="ＭＳ Ｐゴシック" charset="-128"/>
              </a:rPr>
              <a:t>Document-term Matrix</a:t>
            </a:r>
          </a:p>
          <a:p>
            <a:r>
              <a:rPr lang="en-US">
                <a:ea typeface="ＭＳ Ｐゴシック" charset="-128"/>
              </a:rPr>
              <a:t>Inverted Index</a:t>
            </a:r>
          </a:p>
          <a:p>
            <a:endParaRPr lang="en-US">
              <a:ea typeface="ＭＳ Ｐゴシック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B0DFD8CA-A768-4059-B1EA-021DFA66D2B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Unstructured data in 1680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Collection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Shakespeare’s Collected Works</a:t>
            </a:r>
          </a:p>
          <a:p>
            <a:pPr eaLnBrk="1" hangingPunct="1"/>
            <a:r>
              <a:rPr lang="en-US">
                <a:ea typeface="ＭＳ Ｐゴシック" charset="-128"/>
              </a:rPr>
              <a:t>Information need: 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Which plays of Shakespeare contain the words </a:t>
            </a:r>
            <a:r>
              <a:rPr lang="en-US" b="1" i="1">
                <a:ea typeface="ＭＳ Ｐゴシック" charset="-128"/>
              </a:rPr>
              <a:t>Brutus</a:t>
            </a:r>
            <a:r>
              <a:rPr lang="en-US">
                <a:ea typeface="ＭＳ Ｐゴシック" charset="-128"/>
              </a:rPr>
              <a:t> </a:t>
            </a:r>
            <a:r>
              <a:rPr lang="en-US" i="1">
                <a:ea typeface="ＭＳ Ｐゴシック" charset="-128"/>
              </a:rPr>
              <a:t>AND</a:t>
            </a:r>
            <a:r>
              <a:rPr lang="en-US">
                <a:ea typeface="ＭＳ Ｐゴシック" charset="-128"/>
              </a:rPr>
              <a:t> </a:t>
            </a:r>
            <a:r>
              <a:rPr lang="en-US" b="1" i="1">
                <a:ea typeface="ＭＳ Ｐゴシック" charset="-128"/>
              </a:rPr>
              <a:t>Caesar</a:t>
            </a:r>
            <a:r>
              <a:rPr lang="en-US">
                <a:ea typeface="ＭＳ Ｐゴシック" charset="-128"/>
              </a:rPr>
              <a:t>  but </a:t>
            </a:r>
            <a:r>
              <a:rPr lang="en-US" i="1">
                <a:ea typeface="ＭＳ Ｐゴシック" charset="-128"/>
              </a:rPr>
              <a:t>NOT</a:t>
            </a:r>
            <a:r>
              <a:rPr lang="en-US">
                <a:ea typeface="ＭＳ Ｐゴシック" charset="-128"/>
              </a:rPr>
              <a:t> </a:t>
            </a:r>
            <a:r>
              <a:rPr lang="en-US" b="1" i="1">
                <a:ea typeface="ＭＳ Ｐゴシック" charset="-128"/>
              </a:rPr>
              <a:t>Calpurnia</a:t>
            </a:r>
            <a:r>
              <a:rPr lang="en-US">
                <a:ea typeface="ＭＳ Ｐゴシック" charset="-128"/>
              </a:rPr>
              <a:t>?</a:t>
            </a:r>
          </a:p>
          <a:p>
            <a:pPr eaLnBrk="1" hangingPunct="1"/>
            <a:r>
              <a:rPr lang="en-US">
                <a:ea typeface="ＭＳ Ｐゴシック" charset="-128"/>
              </a:rPr>
              <a:t>One could </a:t>
            </a:r>
            <a:r>
              <a:rPr lang="en-US">
                <a:latin typeface="Lucida Sans Typewriter" charset="0"/>
                <a:ea typeface="ＭＳ Ｐゴシック" charset="-128"/>
              </a:rPr>
              <a:t>grep</a:t>
            </a:r>
            <a:r>
              <a:rPr lang="en-US">
                <a:ea typeface="ＭＳ Ｐゴシック" charset="-128"/>
              </a:rPr>
              <a:t> all of Shakespeare’s plays for </a:t>
            </a:r>
            <a:r>
              <a:rPr lang="en-US" b="1" i="1">
                <a:ea typeface="ＭＳ Ｐゴシック" charset="-128"/>
              </a:rPr>
              <a:t>Brutus</a:t>
            </a:r>
            <a:r>
              <a:rPr lang="en-US">
                <a:ea typeface="ＭＳ Ｐゴシック" charset="-128"/>
              </a:rPr>
              <a:t> and </a:t>
            </a:r>
            <a:r>
              <a:rPr lang="en-US" b="1" i="1">
                <a:ea typeface="ＭＳ Ｐゴシック" charset="-128"/>
              </a:rPr>
              <a:t>Caesar,</a:t>
            </a:r>
            <a:r>
              <a:rPr lang="en-US">
                <a:ea typeface="ＭＳ Ｐゴシック" charset="-128"/>
              </a:rPr>
              <a:t> then strip out lines containing </a:t>
            </a:r>
            <a:r>
              <a:rPr lang="en-US" b="1" i="1">
                <a:ea typeface="ＭＳ Ｐゴシック" charset="-128"/>
              </a:rPr>
              <a:t>Calpurnia</a:t>
            </a:r>
            <a:r>
              <a:rPr lang="en-US">
                <a:ea typeface="ＭＳ Ｐゴシック" charset="-128"/>
              </a:rPr>
              <a:t>?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Sequential search</a:t>
            </a:r>
          </a:p>
          <a:p>
            <a:pPr eaLnBrk="1" hangingPunct="1"/>
            <a:r>
              <a:rPr lang="en-US">
                <a:ea typeface="ＭＳ Ｐゴシック" charset="-128"/>
              </a:rPr>
              <a:t>Why is that not the answer?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Slow (for large corpora)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0944CAE9-DB80-4B1D-B91D-4A1EDF5AB85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AF8A2F-AD0F-C443-B77C-528A6660F6EE}"/>
              </a:ext>
            </a:extLst>
          </p:cNvPr>
          <p:cNvSpPr/>
          <p:nvPr/>
        </p:nvSpPr>
        <p:spPr>
          <a:xfrm>
            <a:off x="76200" y="6414085"/>
            <a:ext cx="754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https://www.kaggle.com/kingburrito666/shakespeare-plays</a:t>
            </a:r>
            <a:r>
              <a:rPr lang="en-US" sz="16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Term-document incidence matrix</a:t>
            </a:r>
          </a:p>
        </p:txBody>
      </p:sp>
      <p:graphicFrame>
        <p:nvGraphicFramePr>
          <p:cNvPr id="30722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762000" y="2284413"/>
          <a:ext cx="7637463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Worksheet" r:id="rId3" imgW="9525305" imgH="3543605" progId="Excel.Sheet.8">
                  <p:embed/>
                </p:oleObj>
              </mc:Choice>
              <mc:Fallback>
                <p:oleObj name="Worksheet" r:id="rId3" imgW="9525305" imgH="3543605" progId="Excel.Shee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4413"/>
                        <a:ext cx="7637463" cy="284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5638800" y="556895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1 if 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play</a:t>
            </a:r>
            <a:r>
              <a:rPr lang="en-US">
                <a:latin typeface="Arial" charset="0"/>
              </a:rPr>
              <a:t> contains </a:t>
            </a:r>
            <a:r>
              <a:rPr lang="en-US">
                <a:solidFill>
                  <a:srgbClr val="990033"/>
                </a:solidFill>
                <a:latin typeface="Arial" charset="0"/>
              </a:rPr>
              <a:t>word</a:t>
            </a:r>
            <a:r>
              <a:rPr lang="en-US">
                <a:latin typeface="Arial" charset="0"/>
              </a:rPr>
              <a:t>, 0 otherwise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 flipV="1">
            <a:off x="4267200" y="3733800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b="1" i="1"/>
              <a:t>Brutus</a:t>
            </a:r>
            <a:r>
              <a:rPr lang="en-US" sz="2000"/>
              <a:t> </a:t>
            </a:r>
            <a:r>
              <a:rPr lang="en-US" sz="2000" i="1"/>
              <a:t>AND</a:t>
            </a:r>
            <a:r>
              <a:rPr lang="en-US" sz="2000"/>
              <a:t> </a:t>
            </a:r>
            <a:r>
              <a:rPr lang="en-US" sz="2000" b="1" i="1"/>
              <a:t>Caesar</a:t>
            </a:r>
            <a:r>
              <a:rPr lang="en-US" sz="2000"/>
              <a:t> </a:t>
            </a:r>
            <a:r>
              <a:rPr lang="en-US" sz="2000" i="1"/>
              <a:t>BUT</a:t>
            </a:r>
            <a:r>
              <a:rPr lang="en-US" sz="2000"/>
              <a:t> </a:t>
            </a:r>
            <a:r>
              <a:rPr lang="en-US" sz="2000" i="1"/>
              <a:t>NOT</a:t>
            </a:r>
            <a:r>
              <a:rPr lang="en-US" sz="2000"/>
              <a:t> </a:t>
            </a:r>
            <a:r>
              <a:rPr lang="en-US" sz="2000" b="1" i="1"/>
              <a:t>Calpurnia</a:t>
            </a:r>
          </a:p>
        </p:txBody>
      </p:sp>
      <p:sp>
        <p:nvSpPr>
          <p:cNvPr id="30727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Incidence vectors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So we have a 0/1 vector for each term.</a:t>
            </a:r>
          </a:p>
          <a:p>
            <a:pPr eaLnBrk="1" hangingPunct="1"/>
            <a:r>
              <a:rPr lang="en-US">
                <a:ea typeface="ＭＳ Ｐゴシック" charset="-128"/>
              </a:rPr>
              <a:t>To answer query: take the vectors for </a:t>
            </a:r>
            <a:r>
              <a:rPr lang="en-US" b="1" i="1">
                <a:ea typeface="ＭＳ Ｐゴシック" charset="-128"/>
              </a:rPr>
              <a:t>Brutus, Caesar</a:t>
            </a:r>
            <a:r>
              <a:rPr lang="en-US">
                <a:ea typeface="ＭＳ Ｐゴシック" charset="-128"/>
              </a:rPr>
              <a:t> and </a:t>
            </a:r>
            <a:r>
              <a:rPr lang="en-US" b="1" i="1">
                <a:ea typeface="ＭＳ Ｐゴシック" charset="-128"/>
              </a:rPr>
              <a:t>Calpurnia</a:t>
            </a:r>
            <a:r>
              <a:rPr lang="en-US">
                <a:ea typeface="ＭＳ Ｐゴシック" charset="-128"/>
              </a:rPr>
              <a:t> (complemented) </a:t>
            </a:r>
            <a:r>
              <a:rPr lang="en-US">
                <a:ea typeface="ＭＳ Ｐゴシック" charset="-128"/>
                <a:sym typeface="Wingdings" charset="2"/>
              </a:rPr>
              <a:t>  b</a:t>
            </a:r>
            <a:r>
              <a:rPr lang="en-US">
                <a:ea typeface="ＭＳ Ｐゴシック" charset="-128"/>
              </a:rPr>
              <a:t>itwise </a:t>
            </a:r>
            <a:r>
              <a:rPr lang="en-US" i="1">
                <a:ea typeface="ＭＳ Ｐゴシック" charset="-128"/>
              </a:rPr>
              <a:t>AND</a:t>
            </a:r>
            <a:r>
              <a:rPr lang="en-US">
                <a:ea typeface="ＭＳ Ｐゴシック" charset="-128"/>
              </a:rPr>
              <a:t>.</a:t>
            </a:r>
          </a:p>
          <a:p>
            <a:pPr eaLnBrk="1" hangingPunct="1"/>
            <a:r>
              <a:rPr lang="en-US">
                <a:ea typeface="ＭＳ Ｐゴシック" charset="-128"/>
              </a:rPr>
              <a:t>110100 </a:t>
            </a:r>
            <a:r>
              <a:rPr lang="en-US" i="1">
                <a:ea typeface="ＭＳ Ｐゴシック" charset="-128"/>
              </a:rPr>
              <a:t>AND</a:t>
            </a:r>
            <a:r>
              <a:rPr lang="en-US">
                <a:ea typeface="ＭＳ Ｐゴシック" charset="-128"/>
              </a:rPr>
              <a:t> 110111 </a:t>
            </a:r>
            <a:r>
              <a:rPr lang="en-US" i="1">
                <a:ea typeface="ＭＳ Ｐゴシック" charset="-128"/>
              </a:rPr>
              <a:t>AND</a:t>
            </a:r>
            <a:r>
              <a:rPr lang="en-US">
                <a:ea typeface="ＭＳ Ｐゴシック" charset="-128"/>
              </a:rPr>
              <a:t> 101111 = 100100. 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CEA320B1-6BE9-4F67-B8A8-87EA280655F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Answers to query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876800"/>
          </a:xfrm>
        </p:spPr>
        <p:txBody>
          <a:bodyPr/>
          <a:lstStyle/>
          <a:p>
            <a:pPr eaLnBrk="1" hangingPunct="1"/>
            <a:r>
              <a:rPr lang="en-US" sz="3400">
                <a:latin typeface="Arial" charset="0"/>
                <a:ea typeface="ＭＳ Ｐゴシック" charset="-128"/>
              </a:rPr>
              <a:t>Antony and Cleopatra,</a:t>
            </a:r>
            <a:r>
              <a:rPr lang="en-US" sz="3400">
                <a:ea typeface="ＭＳ Ｐゴシック" charset="-128"/>
              </a:rPr>
              <a:t> </a:t>
            </a:r>
            <a:r>
              <a:rPr lang="en-US" sz="3400">
                <a:latin typeface="Arial" charset="0"/>
                <a:ea typeface="ＭＳ Ｐゴシック" charset="-128"/>
              </a:rPr>
              <a:t>Act III, Scene ii</a:t>
            </a:r>
          </a:p>
          <a:p>
            <a:pPr eaLnBrk="1" hangingPunct="1">
              <a:buFont typeface="Wingdings" charset="2"/>
              <a:buNone/>
            </a:pPr>
            <a:r>
              <a:rPr lang="en-US" sz="1800" i="1">
                <a:latin typeface="Arial" charset="0"/>
                <a:ea typeface="ＭＳ Ｐゴシック" charset="-128"/>
              </a:rPr>
              <a:t>Agrippa</a:t>
            </a:r>
            <a:r>
              <a:rPr lang="en-US" sz="1800">
                <a:latin typeface="Arial" charset="0"/>
                <a:ea typeface="ＭＳ Ｐゴシック" charset="-128"/>
              </a:rPr>
              <a:t> [Aside to DOMITIUS ENOBARBUS]: Why, Enobarbus,</a:t>
            </a:r>
          </a:p>
          <a:p>
            <a:pPr eaLnBrk="1" hangingPunct="1">
              <a:buFont typeface="Wingdings" charset="2"/>
              <a:buNone/>
            </a:pPr>
            <a:r>
              <a:rPr lang="en-US" sz="1800">
                <a:latin typeface="Arial" charset="0"/>
                <a:ea typeface="ＭＳ Ｐゴシック" charset="-128"/>
              </a:rPr>
              <a:t>                           When Antony found Julius </a:t>
            </a:r>
            <a:r>
              <a:rPr lang="en-US" sz="1800" b="1" i="1">
                <a:latin typeface="Arial" charset="0"/>
                <a:ea typeface="ＭＳ Ｐゴシック" charset="-128"/>
              </a:rPr>
              <a:t>Caesar</a:t>
            </a:r>
            <a:r>
              <a:rPr lang="en-US" sz="1800">
                <a:latin typeface="Arial" charset="0"/>
                <a:ea typeface="ＭＳ Ｐゴシック" charset="-128"/>
              </a:rPr>
              <a:t> dead,</a:t>
            </a:r>
          </a:p>
          <a:p>
            <a:pPr eaLnBrk="1" hangingPunct="1">
              <a:buFont typeface="Wingdings" charset="2"/>
              <a:buNone/>
            </a:pPr>
            <a:r>
              <a:rPr lang="en-US" sz="1800">
                <a:latin typeface="Arial" charset="0"/>
                <a:ea typeface="ＭＳ Ｐゴシック" charset="-128"/>
              </a:rPr>
              <a:t>                           He cried almost to roaring; and he wept</a:t>
            </a:r>
          </a:p>
          <a:p>
            <a:pPr eaLnBrk="1" hangingPunct="1">
              <a:buFont typeface="Wingdings" charset="2"/>
              <a:buNone/>
            </a:pPr>
            <a:r>
              <a:rPr lang="en-US" sz="1800">
                <a:latin typeface="Arial" charset="0"/>
                <a:ea typeface="ＭＳ Ｐゴシック" charset="-128"/>
              </a:rPr>
              <a:t>                           When at Philippi he found </a:t>
            </a:r>
            <a:r>
              <a:rPr lang="en-US" sz="1800" b="1" i="1">
                <a:latin typeface="Arial" charset="0"/>
                <a:ea typeface="ＭＳ Ｐゴシック" charset="-128"/>
              </a:rPr>
              <a:t>Brutus</a:t>
            </a:r>
            <a:r>
              <a:rPr lang="en-US" sz="1800">
                <a:latin typeface="Arial" charset="0"/>
                <a:ea typeface="ＭＳ Ｐゴシック" charset="-128"/>
              </a:rPr>
              <a:t> slain.</a:t>
            </a:r>
          </a:p>
          <a:p>
            <a:pPr eaLnBrk="1" hangingPunct="1"/>
            <a:endParaRPr lang="en-US" sz="1800">
              <a:latin typeface="Arial" charset="0"/>
              <a:ea typeface="ＭＳ Ｐゴシック" charset="-128"/>
            </a:endParaRPr>
          </a:p>
          <a:p>
            <a:pPr eaLnBrk="1" hangingPunct="1"/>
            <a:r>
              <a:rPr lang="en-US" sz="3400">
                <a:latin typeface="Arial" charset="0"/>
                <a:ea typeface="ＭＳ Ｐゴシック" charset="-128"/>
              </a:rPr>
              <a:t>Hamlet, Act III, Scene ii</a:t>
            </a:r>
            <a:endParaRPr lang="en-US" sz="1700">
              <a:latin typeface="Arial" charset="0"/>
              <a:ea typeface="ＭＳ Ｐゴシック" charset="-128"/>
            </a:endParaRPr>
          </a:p>
          <a:p>
            <a:pPr eaLnBrk="1" hangingPunct="1">
              <a:buFont typeface="Wingdings" charset="2"/>
              <a:buNone/>
            </a:pPr>
            <a:r>
              <a:rPr lang="en-US" sz="1800" i="1">
                <a:latin typeface="Arial" charset="0"/>
                <a:ea typeface="ＭＳ Ｐゴシック" charset="-128"/>
              </a:rPr>
              <a:t>Lord Polonius:</a:t>
            </a:r>
            <a:r>
              <a:rPr lang="en-US" sz="1800">
                <a:latin typeface="Arial" charset="0"/>
                <a:ea typeface="ＭＳ Ｐゴシック" charset="-128"/>
              </a:rPr>
              <a:t> I did enact Julius </a:t>
            </a:r>
            <a:r>
              <a:rPr lang="en-US" sz="1800" b="1" i="1">
                <a:latin typeface="Arial" charset="0"/>
                <a:ea typeface="ＭＳ Ｐゴシック" charset="-128"/>
              </a:rPr>
              <a:t>Caesar</a:t>
            </a:r>
            <a:r>
              <a:rPr lang="en-US" sz="1800">
                <a:latin typeface="Arial" charset="0"/>
                <a:ea typeface="ＭＳ Ｐゴシック" charset="-128"/>
              </a:rPr>
              <a:t> I was killed i' the</a:t>
            </a:r>
          </a:p>
          <a:p>
            <a:pPr eaLnBrk="1" hangingPunct="1">
              <a:buFont typeface="Wingdings" charset="2"/>
              <a:buNone/>
            </a:pPr>
            <a:r>
              <a:rPr lang="en-US" sz="1800">
                <a:latin typeface="Arial" charset="0"/>
                <a:ea typeface="ＭＳ Ｐゴシック" charset="-128"/>
              </a:rPr>
              <a:t>                       Capitol; </a:t>
            </a:r>
            <a:r>
              <a:rPr lang="en-US" sz="1800" b="1" i="1">
                <a:latin typeface="Arial" charset="0"/>
                <a:ea typeface="ＭＳ Ｐゴシック" charset="-128"/>
              </a:rPr>
              <a:t>Brutus</a:t>
            </a:r>
            <a:r>
              <a:rPr lang="en-US" sz="1800">
                <a:latin typeface="Arial" charset="0"/>
                <a:ea typeface="ＭＳ Ｐゴシック" charset="-128"/>
              </a:rPr>
              <a:t> killed me.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1BC2FD20-8B64-41BF-945E-F7BF2EBF3C8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pic>
        <p:nvPicPr>
          <p:cNvPr id="3277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962400"/>
            <a:ext cx="19748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Bigger collections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Consider </a:t>
            </a:r>
            <a:r>
              <a:rPr lang="en-US" i="1">
                <a:ea typeface="ＭＳ Ｐゴシック" charset="-128"/>
              </a:rPr>
              <a:t>N </a:t>
            </a:r>
            <a:r>
              <a:rPr lang="en-US">
                <a:ea typeface="ＭＳ Ｐゴシック" charset="-128"/>
              </a:rPr>
              <a:t>= 1 million documents, each with about 1000 words.</a:t>
            </a:r>
          </a:p>
          <a:p>
            <a:pPr eaLnBrk="1" hangingPunct="1"/>
            <a:r>
              <a:rPr lang="en-US">
                <a:ea typeface="ＭＳ Ｐゴシック" charset="-128"/>
              </a:rPr>
              <a:t>Avg 6 bytes/word including spaces/punctuation 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6GB of data in the documents.</a:t>
            </a:r>
          </a:p>
          <a:p>
            <a:pPr eaLnBrk="1" hangingPunct="1"/>
            <a:r>
              <a:rPr lang="en-US">
                <a:ea typeface="ＭＳ Ｐゴシック" charset="-128"/>
              </a:rPr>
              <a:t>Say there are </a:t>
            </a:r>
            <a:r>
              <a:rPr lang="en-US" i="1">
                <a:ea typeface="ＭＳ Ｐゴシック" charset="-128"/>
              </a:rPr>
              <a:t>M </a:t>
            </a:r>
            <a:r>
              <a:rPr lang="en-US">
                <a:ea typeface="ＭＳ Ｐゴシック" charset="-128"/>
              </a:rPr>
              <a:t>= 500K </a:t>
            </a:r>
            <a:r>
              <a:rPr lang="en-US" i="1">
                <a:solidFill>
                  <a:srgbClr val="139CB7"/>
                </a:solidFill>
                <a:ea typeface="ＭＳ Ｐゴシック" charset="-128"/>
              </a:rPr>
              <a:t>distinct</a:t>
            </a:r>
            <a:r>
              <a:rPr lang="en-US">
                <a:ea typeface="ＭＳ Ｐゴシック" charset="-128"/>
              </a:rPr>
              <a:t> terms among these.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4577545C-9BB7-4468-9E54-0DD3A4A92A8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Can’t build the matrix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500K x 1M matrix has half-a-trillion 0’s and 1’s.</a:t>
            </a:r>
          </a:p>
          <a:p>
            <a:pPr eaLnBrk="1" hangingPunct="1"/>
            <a:r>
              <a:rPr lang="en-US">
                <a:ea typeface="ＭＳ Ｐゴシック" charset="-128"/>
              </a:rPr>
              <a:t>But it has no more than one billion 1’s.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matrix is extremely sparse.</a:t>
            </a:r>
          </a:p>
          <a:p>
            <a:pPr eaLnBrk="1" hangingPunct="1"/>
            <a:r>
              <a:rPr lang="en-US">
                <a:ea typeface="ＭＳ Ｐゴシック" charset="-128"/>
              </a:rPr>
              <a:t>What’s a better representation?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We only record the 1 positions.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A5DF79AA-4EE4-493B-8BA0-B8F2CF3DF9D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4821" name="AutoShape 4"/>
          <p:cNvSpPr>
            <a:spLocks noChangeArrowheads="1"/>
          </p:cNvSpPr>
          <p:nvPr/>
        </p:nvSpPr>
        <p:spPr bwMode="auto">
          <a:xfrm>
            <a:off x="7391400" y="2514600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Why?</a:t>
            </a:r>
          </a:p>
        </p:txBody>
      </p:sp>
      <p:sp>
        <p:nvSpPr>
          <p:cNvPr id="3482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Introduction</a:t>
            </a:r>
          </a:p>
          <a:p>
            <a:endParaRPr lang="en-US">
              <a:ea typeface="ＭＳ Ｐゴシック" charset="-128"/>
            </a:endParaRPr>
          </a:p>
          <a:p>
            <a:r>
              <a:rPr lang="en-US">
                <a:ea typeface="ＭＳ Ｐゴシック" charset="-128"/>
              </a:rPr>
              <a:t>Weimao Ke</a:t>
            </a:r>
          </a:p>
          <a:p>
            <a:r>
              <a:rPr lang="en-US">
                <a:ea typeface="ＭＳ Ｐゴシック" charset="-128"/>
                <a:hlinkClick r:id="rId2"/>
              </a:rPr>
              <a:t>wk@drexel.edu</a:t>
            </a:r>
            <a:r>
              <a:rPr lang="en-US">
                <a:ea typeface="ＭＳ Ｐゴシック" charset="-128"/>
              </a:rPr>
              <a:t> 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1A655A5C-B603-480A-A1B9-EFC711B47668}" type="slidenum">
              <a:rPr lang="en-US" sz="1200">
                <a:solidFill>
                  <a:srgbClr val="437085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437085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Inverted index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For each term </a:t>
            </a:r>
            <a:r>
              <a:rPr lang="en-US" i="1">
                <a:ea typeface="ＭＳ Ｐゴシック" charset="-128"/>
              </a:rPr>
              <a:t>t</a:t>
            </a:r>
            <a:r>
              <a:rPr lang="en-US">
                <a:ea typeface="ＭＳ Ｐゴシック" charset="-128"/>
              </a:rPr>
              <a:t>, we must store a list of all documents that contain </a:t>
            </a:r>
            <a:r>
              <a:rPr lang="en-US" i="1">
                <a:ea typeface="ＭＳ Ｐゴシック" charset="-128"/>
              </a:rPr>
              <a:t>t</a:t>
            </a:r>
            <a:r>
              <a:rPr lang="en-US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Identify each by a </a:t>
            </a:r>
            <a:r>
              <a:rPr lang="en-US" b="1">
                <a:ea typeface="ＭＳ Ｐゴシック" charset="-128"/>
              </a:rPr>
              <a:t>docID</a:t>
            </a:r>
            <a:r>
              <a:rPr lang="en-US">
                <a:ea typeface="ＭＳ Ｐゴシック" charset="-128"/>
              </a:rPr>
              <a:t>, a document serial number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2167583B-E386-4456-887A-CBE1C25252C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11763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/>
              <a:t>Brutus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381000" y="4791075"/>
            <a:ext cx="16144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/>
              <a:t>Calpurnia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381000" y="4267200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/>
              <a:t>Caesar</a:t>
            </a:r>
          </a:p>
        </p:txBody>
      </p:sp>
      <p:sp>
        <p:nvSpPr>
          <p:cNvPr id="35848" name="AutoShape 7"/>
          <p:cNvSpPr>
            <a:spLocks noChangeArrowheads="1"/>
          </p:cNvSpPr>
          <p:nvPr/>
        </p:nvSpPr>
        <p:spPr bwMode="auto">
          <a:xfrm>
            <a:off x="2057400" y="38100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9" name="AutoShape 8"/>
          <p:cNvSpPr>
            <a:spLocks noChangeArrowheads="1"/>
          </p:cNvSpPr>
          <p:nvPr/>
        </p:nvSpPr>
        <p:spPr bwMode="auto">
          <a:xfrm>
            <a:off x="2057400" y="4343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5850" name="Group 26"/>
          <p:cNvGrpSpPr>
            <a:grpSpLocks/>
          </p:cNvGrpSpPr>
          <p:nvPr/>
        </p:nvGrpSpPr>
        <p:grpSpPr bwMode="auto">
          <a:xfrm>
            <a:off x="3276600" y="4876800"/>
            <a:ext cx="4876800" cy="304800"/>
            <a:chOff x="2064" y="2448"/>
            <a:chExt cx="3072" cy="192"/>
          </a:xfrm>
        </p:grpSpPr>
        <p:sp>
          <p:nvSpPr>
            <p:cNvPr id="35888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9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90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91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92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5851" name="Group 51"/>
          <p:cNvGrpSpPr>
            <a:grpSpLocks/>
          </p:cNvGrpSpPr>
          <p:nvPr/>
        </p:nvGrpSpPr>
        <p:grpSpPr bwMode="auto">
          <a:xfrm>
            <a:off x="3276600" y="4267200"/>
            <a:ext cx="4959350" cy="461963"/>
            <a:chOff x="2064" y="2688"/>
            <a:chExt cx="3124" cy="291"/>
          </a:xfrm>
        </p:grpSpPr>
        <p:grpSp>
          <p:nvGrpSpPr>
            <p:cNvPr id="35874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5883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84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85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86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87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875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5876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5877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5878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35880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35881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57</a:t>
              </a:r>
            </a:p>
          </p:txBody>
        </p:sp>
        <p:sp>
          <p:nvSpPr>
            <p:cNvPr id="35882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132</a:t>
              </a:r>
            </a:p>
          </p:txBody>
        </p:sp>
      </p:grpSp>
      <p:grpSp>
        <p:nvGrpSpPr>
          <p:cNvPr id="35852" name="Group 52"/>
          <p:cNvGrpSpPr>
            <a:grpSpLocks/>
          </p:cNvGrpSpPr>
          <p:nvPr/>
        </p:nvGrpSpPr>
        <p:grpSpPr bwMode="auto">
          <a:xfrm>
            <a:off x="3276600" y="3733800"/>
            <a:ext cx="4876800" cy="461963"/>
            <a:chOff x="2064" y="2400"/>
            <a:chExt cx="3072" cy="291"/>
          </a:xfrm>
        </p:grpSpPr>
        <p:grpSp>
          <p:nvGrpSpPr>
            <p:cNvPr id="35860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5869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70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71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72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73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861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5862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5863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5864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35865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5866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45</a:t>
              </a:r>
            </a:p>
          </p:txBody>
        </p:sp>
        <p:sp>
          <p:nvSpPr>
            <p:cNvPr id="35867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173</a:t>
              </a:r>
            </a:p>
          </p:txBody>
        </p:sp>
        <p:sp>
          <p:nvSpPr>
            <p:cNvPr id="35868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5853" name="Text Box 48"/>
          <p:cNvSpPr txBox="1">
            <a:spLocks noChangeArrowheads="1"/>
          </p:cNvSpPr>
          <p:nvPr/>
        </p:nvSpPr>
        <p:spPr bwMode="auto">
          <a:xfrm>
            <a:off x="3276600" y="48006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35854" name="AutoShape 49"/>
          <p:cNvSpPr>
            <a:spLocks noChangeArrowheads="1"/>
          </p:cNvSpPr>
          <p:nvPr/>
        </p:nvSpPr>
        <p:spPr bwMode="auto">
          <a:xfrm>
            <a:off x="2057400" y="4876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5" name="Text Box 50"/>
          <p:cNvSpPr txBox="1">
            <a:spLocks noChangeArrowheads="1"/>
          </p:cNvSpPr>
          <p:nvPr/>
        </p:nvSpPr>
        <p:spPr bwMode="auto">
          <a:xfrm>
            <a:off x="3895725" y="48006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35856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35857" name="Text Box 46"/>
          <p:cNvSpPr txBox="1">
            <a:spLocks noChangeArrowheads="1"/>
          </p:cNvSpPr>
          <p:nvPr/>
        </p:nvSpPr>
        <p:spPr bwMode="auto">
          <a:xfrm>
            <a:off x="7467600" y="37338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174</a:t>
            </a:r>
          </a:p>
        </p:txBody>
      </p:sp>
      <p:sp>
        <p:nvSpPr>
          <p:cNvPr id="35858" name="Text Box 50"/>
          <p:cNvSpPr txBox="1">
            <a:spLocks noChangeArrowheads="1"/>
          </p:cNvSpPr>
          <p:nvPr/>
        </p:nvSpPr>
        <p:spPr bwMode="auto">
          <a:xfrm>
            <a:off x="4606925" y="48006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54</a:t>
            </a:r>
          </a:p>
        </p:txBody>
      </p:sp>
      <p:sp>
        <p:nvSpPr>
          <p:cNvPr id="35859" name="Text Box 50"/>
          <p:cNvSpPr txBox="1">
            <a:spLocks noChangeArrowheads="1"/>
          </p:cNvSpPr>
          <p:nvPr/>
        </p:nvSpPr>
        <p:spPr bwMode="auto">
          <a:xfrm>
            <a:off x="5029200" y="48006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Inverted index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We need variable-size postings lists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On disk, a continuous run of postings is normal and best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In memory, can use linked lists or variable length arrays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Some tradeoffs in size/ease of insertion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64569EDB-E5FC-4934-9713-CDB80713FE5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4800" y="3971925"/>
            <a:ext cx="1666875" cy="2398713"/>
            <a:chOff x="192" y="2502"/>
            <a:chExt cx="1050" cy="1511"/>
          </a:xfrm>
        </p:grpSpPr>
        <p:sp>
          <p:nvSpPr>
            <p:cNvPr id="36924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>
                  <a:latin typeface="Tahoma" charset="0"/>
                  <a:ea typeface="Arial Unicode MS" charset="0"/>
                </a:rPr>
                <a:t>Dictionary</a:t>
              </a:r>
            </a:p>
          </p:txBody>
        </p:sp>
        <p:cxnSp>
          <p:nvCxnSpPr>
            <p:cNvPr id="36926" name="AutoShape 48"/>
            <p:cNvCxnSpPr>
              <a:cxnSpLocks noChangeShapeType="1"/>
              <a:stCxn id="33838" idx="1"/>
              <a:endCxn id="36924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657600" y="5495925"/>
            <a:ext cx="5334000" cy="803275"/>
            <a:chOff x="2352" y="3600"/>
            <a:chExt cx="3360" cy="506"/>
          </a:xfrm>
        </p:grpSpPr>
        <p:sp>
          <p:nvSpPr>
            <p:cNvPr id="36922" name="AutoShape 51"/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23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i="1">
                  <a:latin typeface="Tahoma" charset="0"/>
                </a:rPr>
                <a:t>Postings</a:t>
              </a:r>
            </a:p>
          </p:txBody>
        </p:sp>
      </p:grp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3124200" y="6284913"/>
            <a:ext cx="56054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Sorted by docID (more later on why).</a:t>
            </a:r>
          </a:p>
        </p:txBody>
      </p:sp>
      <p:sp>
        <p:nvSpPr>
          <p:cNvPr id="22568" name="Rectangle 73"/>
          <p:cNvSpPr>
            <a:spLocks noChangeArrowheads="1"/>
          </p:cNvSpPr>
          <p:nvPr/>
        </p:nvSpPr>
        <p:spPr bwMode="auto">
          <a:xfrm>
            <a:off x="7467600" y="3048000"/>
            <a:ext cx="1143000" cy="406400"/>
          </a:xfrm>
          <a:prstGeom prst="rect">
            <a:avLst/>
          </a:prstGeom>
          <a:gradFill rotWithShape="1">
            <a:gsLst>
              <a:gs pos="0">
                <a:srgbClr val="FAFFE9"/>
              </a:gs>
              <a:gs pos="64999">
                <a:srgbClr val="F0FFC9"/>
              </a:gs>
              <a:gs pos="100000">
                <a:srgbClr val="ECFFB3"/>
              </a:gs>
            </a:gsLst>
            <a:lin ang="5400000" scaled="1"/>
          </a:gradFill>
          <a:ln w="9525">
            <a:solidFill>
              <a:srgbClr val="B7C97D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i="1">
                <a:solidFill>
                  <a:srgbClr val="000000"/>
                </a:solidFill>
                <a:latin typeface="+mn-lt"/>
                <a:ea typeface="Arial Unicode MS" charset="0"/>
              </a:rPr>
              <a:t>Posting</a:t>
            </a:r>
          </a:p>
        </p:txBody>
      </p:sp>
      <p:sp>
        <p:nvSpPr>
          <p:cNvPr id="36873" name="Line 75"/>
          <p:cNvSpPr>
            <a:spLocks noChangeShapeType="1"/>
          </p:cNvSpPr>
          <p:nvPr/>
        </p:nvSpPr>
        <p:spPr bwMode="auto">
          <a:xfrm flipH="1">
            <a:off x="76200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874" name="TextBox 52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755650" y="38862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755650" y="4943475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755650" y="4419600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36878" name="AutoShape 7"/>
          <p:cNvSpPr>
            <a:spLocks noChangeArrowheads="1"/>
          </p:cNvSpPr>
          <p:nvPr/>
        </p:nvSpPr>
        <p:spPr bwMode="auto">
          <a:xfrm>
            <a:off x="2432050" y="3962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9" name="AutoShape 8"/>
          <p:cNvSpPr>
            <a:spLocks noChangeArrowheads="1"/>
          </p:cNvSpPr>
          <p:nvPr/>
        </p:nvSpPr>
        <p:spPr bwMode="auto">
          <a:xfrm>
            <a:off x="2432050" y="4495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6880" name="Group 26"/>
          <p:cNvGrpSpPr>
            <a:grpSpLocks/>
          </p:cNvGrpSpPr>
          <p:nvPr/>
        </p:nvGrpSpPr>
        <p:grpSpPr bwMode="auto">
          <a:xfrm>
            <a:off x="3651250" y="5029200"/>
            <a:ext cx="4876800" cy="304800"/>
            <a:chOff x="2064" y="2448"/>
            <a:chExt cx="3072" cy="192"/>
          </a:xfrm>
        </p:grpSpPr>
        <p:sp>
          <p:nvSpPr>
            <p:cNvPr id="36917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918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9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20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21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881" name="Group 51"/>
          <p:cNvGrpSpPr>
            <a:grpSpLocks/>
          </p:cNvGrpSpPr>
          <p:nvPr/>
        </p:nvGrpSpPr>
        <p:grpSpPr bwMode="auto">
          <a:xfrm>
            <a:off x="3651250" y="4419600"/>
            <a:ext cx="4959350" cy="461963"/>
            <a:chOff x="2064" y="2688"/>
            <a:chExt cx="3124" cy="291"/>
          </a:xfrm>
        </p:grpSpPr>
        <p:grpSp>
          <p:nvGrpSpPr>
            <p:cNvPr id="36903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6912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3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4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5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6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904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6905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6906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6907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36908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36909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36910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57</a:t>
              </a:r>
            </a:p>
          </p:txBody>
        </p:sp>
        <p:sp>
          <p:nvSpPr>
            <p:cNvPr id="36911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132</a:t>
              </a:r>
            </a:p>
          </p:txBody>
        </p:sp>
      </p:grpSp>
      <p:grpSp>
        <p:nvGrpSpPr>
          <p:cNvPr id="36882" name="Group 52"/>
          <p:cNvGrpSpPr>
            <a:grpSpLocks/>
          </p:cNvGrpSpPr>
          <p:nvPr/>
        </p:nvGrpSpPr>
        <p:grpSpPr bwMode="auto">
          <a:xfrm>
            <a:off x="3651250" y="3886200"/>
            <a:ext cx="4876800" cy="461963"/>
            <a:chOff x="2064" y="2400"/>
            <a:chExt cx="3072" cy="291"/>
          </a:xfrm>
        </p:grpSpPr>
        <p:grpSp>
          <p:nvGrpSpPr>
            <p:cNvPr id="36889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6898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9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0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1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2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890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6891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6892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6893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36894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6895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45</a:t>
              </a:r>
            </a:p>
          </p:txBody>
        </p:sp>
        <p:sp>
          <p:nvSpPr>
            <p:cNvPr id="36896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173</a:t>
              </a:r>
            </a:p>
          </p:txBody>
        </p:sp>
        <p:sp>
          <p:nvSpPr>
            <p:cNvPr id="36897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6883" name="Text Box 48"/>
          <p:cNvSpPr txBox="1">
            <a:spLocks noChangeArrowheads="1"/>
          </p:cNvSpPr>
          <p:nvPr/>
        </p:nvSpPr>
        <p:spPr bwMode="auto">
          <a:xfrm>
            <a:off x="3651250" y="49530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36884" name="AutoShape 49"/>
          <p:cNvSpPr>
            <a:spLocks noChangeArrowheads="1"/>
          </p:cNvSpPr>
          <p:nvPr/>
        </p:nvSpPr>
        <p:spPr bwMode="auto">
          <a:xfrm>
            <a:off x="2432050" y="5029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85" name="Text Box 50"/>
          <p:cNvSpPr txBox="1">
            <a:spLocks noChangeArrowheads="1"/>
          </p:cNvSpPr>
          <p:nvPr/>
        </p:nvSpPr>
        <p:spPr bwMode="auto">
          <a:xfrm>
            <a:off x="4270375" y="4953000"/>
            <a:ext cx="57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36886" name="Text Box 46"/>
          <p:cNvSpPr txBox="1">
            <a:spLocks noChangeArrowheads="1"/>
          </p:cNvSpPr>
          <p:nvPr/>
        </p:nvSpPr>
        <p:spPr bwMode="auto">
          <a:xfrm>
            <a:off x="7842250" y="38862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174</a:t>
            </a:r>
          </a:p>
        </p:txBody>
      </p:sp>
      <p:sp>
        <p:nvSpPr>
          <p:cNvPr id="36887" name="Text Box 50"/>
          <p:cNvSpPr txBox="1">
            <a:spLocks noChangeArrowheads="1"/>
          </p:cNvSpPr>
          <p:nvPr/>
        </p:nvSpPr>
        <p:spPr bwMode="auto">
          <a:xfrm>
            <a:off x="4981575" y="49530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54</a:t>
            </a:r>
          </a:p>
        </p:txBody>
      </p:sp>
      <p:sp>
        <p:nvSpPr>
          <p:cNvPr id="36888" name="Text Box 50"/>
          <p:cNvSpPr txBox="1">
            <a:spLocks noChangeArrowheads="1"/>
          </p:cNvSpPr>
          <p:nvPr/>
        </p:nvSpPr>
        <p:spPr bwMode="auto">
          <a:xfrm>
            <a:off x="5403850" y="49530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8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8960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8961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962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/>
                <a:t>Token stream.</a:t>
              </a:r>
            </a:p>
          </p:txBody>
        </p:sp>
        <p:sp>
          <p:nvSpPr>
            <p:cNvPr id="38963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8964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8965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8954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8955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956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/>
                <a:t>Modified tokens.</a:t>
              </a:r>
            </a:p>
          </p:txBody>
        </p:sp>
        <p:sp>
          <p:nvSpPr>
            <p:cNvPr id="38957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8958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8959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38932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8933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34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/>
                <a:t>Inverted index.</a:t>
              </a:r>
            </a:p>
          </p:txBody>
        </p:sp>
        <p:grpSp>
          <p:nvGrpSpPr>
            <p:cNvPr id="38935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8936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8951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952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953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937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8938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8939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8940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8941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8942" name="AutoShape 44"/>
              <p:cNvCxnSpPr>
                <a:cxnSpLocks noChangeShapeType="1"/>
                <a:stCxn id="38937" idx="3"/>
                <a:endCxn id="38938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43" name="AutoShape 45"/>
              <p:cNvCxnSpPr>
                <a:cxnSpLocks noChangeShapeType="1"/>
                <a:stCxn id="38938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44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8945" name="AutoShape 47"/>
              <p:cNvCxnSpPr>
                <a:cxnSpLocks noChangeShapeType="1"/>
                <a:stCxn id="38944" idx="3"/>
                <a:endCxn id="38939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46" name="AutoShape 48"/>
              <p:cNvCxnSpPr>
                <a:cxnSpLocks noChangeShapeType="1"/>
                <a:stCxn id="38939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47" name="AutoShape 49"/>
              <p:cNvCxnSpPr>
                <a:cxnSpLocks noChangeShapeType="1"/>
                <a:stCxn id="38940" idx="3"/>
                <a:endCxn id="38941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60325" y="2992438"/>
            <a:ext cx="3232150" cy="1568450"/>
            <a:chOff x="38" y="1885"/>
            <a:chExt cx="2036" cy="988"/>
          </a:xfrm>
          <a:solidFill>
            <a:srgbClr val="83ADC1"/>
          </a:solidFill>
        </p:grpSpPr>
        <p:cxnSp>
          <p:nvCxnSpPr>
            <p:cNvPr id="34836" name="AutoShape 57"/>
            <p:cNvCxnSpPr>
              <a:cxnSpLocks noChangeShapeType="1"/>
              <a:stCxn id="34838" idx="3"/>
              <a:endCxn id="34868" idx="1"/>
            </p:cNvCxnSpPr>
            <p:nvPr/>
          </p:nvCxnSpPr>
          <p:spPr bwMode="auto">
            <a:xfrm flipV="1">
              <a:off x="1077" y="1885"/>
              <a:ext cx="997" cy="764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38" y="2425"/>
              <a:ext cx="1664" cy="448"/>
              <a:chOff x="220" y="2424"/>
              <a:chExt cx="1460" cy="433"/>
            </a:xfrm>
            <a:grpFill/>
          </p:grpSpPr>
          <p:sp>
            <p:nvSpPr>
              <p:cNvPr id="34838" name="Rectangle 55"/>
              <p:cNvSpPr>
                <a:spLocks noChangeArrowheads="1"/>
              </p:cNvSpPr>
              <p:nvPr/>
            </p:nvSpPr>
            <p:spPr bwMode="auto">
              <a:xfrm>
                <a:off x="220" y="2424"/>
                <a:ext cx="912" cy="4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More on</a:t>
                </a:r>
              </a:p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these later.</a:t>
                </a:r>
              </a:p>
            </p:txBody>
          </p:sp>
          <p:cxnSp>
            <p:nvCxnSpPr>
              <p:cNvPr id="34839" name="AutoShape 58"/>
              <p:cNvCxnSpPr>
                <a:cxnSpLocks noChangeShapeType="1"/>
                <a:stCxn id="34838" idx="3"/>
                <a:endCxn id="34862" idx="1"/>
              </p:cNvCxnSpPr>
              <p:nvPr/>
            </p:nvCxnSpPr>
            <p:spPr bwMode="auto">
              <a:xfrm>
                <a:off x="1132" y="2640"/>
                <a:ext cx="548" cy="35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grpSp>
        <p:nvGrpSpPr>
          <p:cNvPr id="38919" name="Group 4"/>
          <p:cNvGrpSpPr>
            <a:grpSpLocks/>
          </p:cNvGrpSpPr>
          <p:nvPr/>
        </p:nvGrpSpPr>
        <p:grpSpPr bwMode="auto">
          <a:xfrm>
            <a:off x="3451225" y="1752600"/>
            <a:ext cx="1196975" cy="406400"/>
            <a:chOff x="399" y="1488"/>
            <a:chExt cx="849" cy="288"/>
          </a:xfrm>
        </p:grpSpPr>
        <p:pic>
          <p:nvPicPr>
            <p:cNvPr id="3892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" y="1488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892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892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" y="1584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893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8931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" y="1488"/>
              <a:ext cx="180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</p:grpSp>
      <p:sp>
        <p:nvSpPr>
          <p:cNvPr id="38920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1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/>
              <a:t>Documents to</a:t>
            </a:r>
          </a:p>
          <a:p>
            <a:pPr eaLnBrk="1" hangingPunct="1"/>
            <a:r>
              <a:rPr lang="en-US" sz="2000"/>
              <a:t>be indexed.</a:t>
            </a:r>
          </a:p>
        </p:txBody>
      </p:sp>
      <p:sp>
        <p:nvSpPr>
          <p:cNvPr id="38922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8923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4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5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6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Indexer steps: Token sequence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781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ea typeface="ＭＳ Ｐゴシック" charset="-128"/>
              </a:rPr>
              <a:t>Sequence of (Modified token, Document ID) pairs.</a:t>
            </a: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104775" y="432435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I did enact Julius</a:t>
            </a:r>
          </a:p>
          <a:p>
            <a:pPr algn="ctr"/>
            <a:r>
              <a:rPr lang="en-US">
                <a:latin typeface="Arial" charset="0"/>
              </a:rPr>
              <a:t>Caesar I was killed </a:t>
            </a:r>
          </a:p>
          <a:p>
            <a:pPr algn="ctr"/>
            <a:r>
              <a:rPr lang="en-US">
                <a:latin typeface="Arial" charset="0"/>
              </a:rPr>
              <a:t>i' the Capitol; </a:t>
            </a:r>
          </a:p>
          <a:p>
            <a:pPr algn="ctr"/>
            <a:r>
              <a:rPr lang="en-US">
                <a:latin typeface="Arial" charset="0"/>
              </a:rPr>
              <a:t>Brutus killed me.</a:t>
            </a: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1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3165475" y="440055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So let it be with</a:t>
            </a:r>
          </a:p>
          <a:p>
            <a:pPr algn="ctr"/>
            <a:r>
              <a:rPr lang="en-US">
                <a:latin typeface="Arial" charset="0"/>
              </a:rPr>
              <a:t>Caesar. The noble</a:t>
            </a:r>
          </a:p>
          <a:p>
            <a:pPr algn="ctr"/>
            <a:r>
              <a:rPr lang="en-US">
                <a:latin typeface="Arial" charset="0"/>
              </a:rPr>
              <a:t>Brutus hath told you</a:t>
            </a:r>
          </a:p>
          <a:p>
            <a:pPr algn="ctr"/>
            <a:r>
              <a:rPr lang="en-US">
                <a:latin typeface="Arial" charset="0"/>
              </a:rPr>
              <a:t>Caesar was ambitious</a:t>
            </a:r>
          </a:p>
        </p:txBody>
      </p:sp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2</a:t>
            </a:r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/>
        </p:nvGraphicFramePr>
        <p:xfrm>
          <a:off x="7327900" y="1782763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Worksheet" r:id="rId3" imgW="1358900" imgH="5080000" progId="Excel.Sheet.8">
                  <p:embed/>
                </p:oleObj>
              </mc:Choice>
              <mc:Fallback>
                <p:oleObj name="Worksheet" r:id="rId3" imgW="1358900" imgH="50800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1782763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Indexer steps: Sort</a:t>
            </a:r>
          </a:p>
        </p:txBody>
      </p:sp>
      <p:sp>
        <p:nvSpPr>
          <p:cNvPr id="4096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4572000" cy="609600"/>
          </a:xfrm>
        </p:spPr>
        <p:txBody>
          <a:bodyPr/>
          <a:lstStyle/>
          <a:p>
            <a:pPr eaLnBrk="1" hangingPunct="1"/>
            <a:r>
              <a:rPr lang="en-US" sz="3400">
                <a:ea typeface="ＭＳ Ｐゴシック" charset="-128"/>
              </a:rPr>
              <a:t>Sort by terms</a:t>
            </a:r>
          </a:p>
          <a:p>
            <a:pPr lvl="1" eaLnBrk="1" hangingPunct="1"/>
            <a:r>
              <a:rPr lang="en-US" sz="1800">
                <a:ea typeface="ＭＳ Ｐゴシック" charset="-128"/>
              </a:rPr>
              <a:t>And then docID 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7562850" y="1782763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1782763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71628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880100" y="1733550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Worksheet" r:id="rId5" imgW="1358900" imgH="5041900" progId="Excel.Sheet.8">
                  <p:embed/>
                </p:oleObj>
              </mc:Choice>
              <mc:Fallback>
                <p:oleObj name="Worksheet" r:id="rId5" imgW="1358900" imgH="50419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733550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914400" y="3124200"/>
            <a:ext cx="2932113" cy="781050"/>
          </a:xfrm>
          <a:prstGeom prst="upArrowCallout">
            <a:avLst>
              <a:gd name="adj1" fmla="val 105218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>
                <a:latin typeface="Calibri" charset="0"/>
              </a:rPr>
              <a:t>Core indexing step</a:t>
            </a:r>
          </a:p>
        </p:txBody>
      </p:sp>
      <p:sp>
        <p:nvSpPr>
          <p:cNvPr id="40968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Indexer steps: Dictionary &amp; Postings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3429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-128"/>
              </a:rPr>
              <a:t>Multiple term entries in a single document are merged.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-128"/>
              </a:rPr>
              <a:t>Split into Dictionary and Postings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-128"/>
              </a:rPr>
              <a:t>Doc. frequency information is added.</a:t>
            </a:r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>
            <a:off x="53340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986" name="Object 35"/>
          <p:cNvGraphicFramePr>
            <a:graphicFrameLocks noChangeAspect="1"/>
          </p:cNvGraphicFramePr>
          <p:nvPr/>
        </p:nvGraphicFramePr>
        <p:xfrm>
          <a:off x="3962400" y="1827213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7213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685800" y="5311775"/>
            <a:ext cx="2317750" cy="1241425"/>
          </a:xfrm>
          <a:prstGeom prst="upArrowCallout">
            <a:avLst>
              <a:gd name="adj1" fmla="val 57858"/>
              <a:gd name="adj2" fmla="val 57858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Why frequency?</a:t>
            </a:r>
          </a:p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Will discuss later.</a:t>
            </a:r>
          </a:p>
        </p:txBody>
      </p:sp>
      <p:sp>
        <p:nvSpPr>
          <p:cNvPr id="41991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pic>
        <p:nvPicPr>
          <p:cNvPr id="41992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Exercise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Given the following collection of documents</a:t>
            </a:r>
          </a:p>
          <a:p>
            <a:pPr lvl="1"/>
            <a:r>
              <a:rPr lang="en-US">
                <a:ea typeface="ＭＳ Ｐゴシック" charset="-128"/>
              </a:rPr>
              <a:t>Doc 1: new home sales top forecasts</a:t>
            </a:r>
          </a:p>
          <a:p>
            <a:pPr lvl="1"/>
            <a:r>
              <a:rPr lang="en-US">
                <a:ea typeface="ＭＳ Ｐゴシック" charset="-128"/>
              </a:rPr>
              <a:t>Doc 2: home sales rise in july</a:t>
            </a:r>
          </a:p>
          <a:p>
            <a:pPr lvl="1"/>
            <a:r>
              <a:rPr lang="en-US">
                <a:ea typeface="ＭＳ Ｐゴシック" charset="-128"/>
              </a:rPr>
              <a:t>Doc 3: increase in home sales in july</a:t>
            </a:r>
          </a:p>
          <a:p>
            <a:pPr lvl="1"/>
            <a:r>
              <a:rPr lang="en-US">
                <a:ea typeface="ＭＳ Ｐゴシック" charset="-128"/>
              </a:rPr>
              <a:t>Doc 4: july new home sale rise</a:t>
            </a:r>
          </a:p>
          <a:p>
            <a:r>
              <a:rPr lang="en-US">
                <a:ea typeface="ＭＳ Ｐゴシック" charset="-128"/>
              </a:rPr>
              <a:t>Tasks</a:t>
            </a:r>
          </a:p>
          <a:p>
            <a:pPr lvl="1"/>
            <a:r>
              <a:rPr lang="en-US">
                <a:ea typeface="ＭＳ Ｐゴシック" charset="-128"/>
              </a:rPr>
              <a:t>Draw the inverted index</a:t>
            </a:r>
          </a:p>
          <a:p>
            <a:pPr lvl="1"/>
            <a:r>
              <a:rPr lang="en-US">
                <a:ea typeface="ＭＳ Ｐゴシック" charset="-128"/>
              </a:rPr>
              <a:t>Draw the term-document incidence matrix </a:t>
            </a:r>
          </a:p>
          <a:p>
            <a:pPr>
              <a:buFont typeface="Wingdings" charset="2"/>
              <a:buNone/>
            </a:pPr>
            <a:endParaRPr lang="en-US">
              <a:ea typeface="ＭＳ Ｐゴシック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68905F22-8302-4402-A24F-38091D3D9F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1475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Posting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forecasts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home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increases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july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rise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sales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41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9134E7A5-5893-4A33-8E79-8CCB68B5739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Results with Document Freq. values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A253CC47-9A69-4D04-A74F-68E782E628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/>
        </p:nvGraphicFramePr>
        <p:xfrm>
          <a:off x="457200" y="2895600"/>
          <a:ext cx="8229600" cy="371475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Posting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forecasts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home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increases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july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rise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sales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ea typeface="ＭＳ Ｐゴシック" charset="-128"/>
              </a:rPr>
              <a:t>QUERY PROCESSING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rgbClr val="898989"/>
              </a:solidFill>
              <a:ea typeface="ＭＳ Ｐゴシック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5EA864CE-5DDE-4CFE-96E3-3FC80769428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Information Retrieval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561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Mooers (1951) coined </a:t>
            </a:r>
            <a:r>
              <a:rPr lang="en-US" b="1" i="1">
                <a:ea typeface="ＭＳ Ｐゴシック" charset="-128"/>
              </a:rPr>
              <a:t>Information Retrieval: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The investigation of information description and specification for search and techniques for search operations. (see also Saracevic, 1999)</a:t>
            </a:r>
          </a:p>
          <a:p>
            <a:pPr eaLnBrk="1" hangingPunct="1"/>
            <a:r>
              <a:rPr lang="en-US">
                <a:ea typeface="ＭＳ Ｐゴシック" charset="-128"/>
              </a:rPr>
              <a:t>Mooers’ Law (1959) [NOT the Moore's law]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“An information retrieval system will tend NOT to be used whenever it is more painful and troublesome for a customer to have information than for him not to have it.”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The index we just built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How do we process a query?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E6C5E24C-649E-4D36-9D62-0834D7E11917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Query processing: AND</a:t>
            </a:r>
          </a:p>
        </p:txBody>
      </p:sp>
      <p:sp>
        <p:nvSpPr>
          <p:cNvPr id="4813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Consider processing the query:</a:t>
            </a:r>
          </a:p>
          <a:p>
            <a:pPr lvl="1" eaLnBrk="1" hangingPunct="1">
              <a:buFont typeface="Wingdings" charset="2"/>
              <a:buNone/>
            </a:pPr>
            <a:r>
              <a:rPr lang="en-US" b="1" i="1">
                <a:ea typeface="ＭＳ Ｐゴシック" charset="-128"/>
              </a:rPr>
              <a:t>Brutus</a:t>
            </a:r>
            <a:r>
              <a:rPr lang="en-US">
                <a:ea typeface="ＭＳ Ｐゴシック" charset="-128"/>
              </a:rPr>
              <a:t> </a:t>
            </a:r>
            <a:r>
              <a:rPr lang="en-US" i="1">
                <a:ea typeface="ＭＳ Ｐゴシック" charset="-128"/>
              </a:rPr>
              <a:t>AND</a:t>
            </a:r>
            <a:r>
              <a:rPr lang="en-US">
                <a:ea typeface="ＭＳ Ｐゴシック" charset="-128"/>
              </a:rPr>
              <a:t> </a:t>
            </a:r>
            <a:r>
              <a:rPr lang="en-US" b="1" i="1">
                <a:ea typeface="ＭＳ Ｐゴシック" charset="-128"/>
              </a:rPr>
              <a:t>Caesar</a:t>
            </a:r>
            <a:endParaRPr lang="en-US">
              <a:ea typeface="ＭＳ Ｐゴシック" charset="-128"/>
            </a:endParaRPr>
          </a:p>
          <a:p>
            <a:pPr lvl="1" eaLnBrk="1" hangingPunct="1"/>
            <a:r>
              <a:rPr lang="en-US">
                <a:ea typeface="ＭＳ Ｐゴシック" charset="-128"/>
              </a:rPr>
              <a:t>Locate </a:t>
            </a:r>
            <a:r>
              <a:rPr lang="en-US" b="1" i="1">
                <a:ea typeface="ＭＳ Ｐゴシック" charset="-128"/>
              </a:rPr>
              <a:t>Brutus</a:t>
            </a:r>
            <a:r>
              <a:rPr lang="en-US">
                <a:ea typeface="ＭＳ Ｐゴシック" charset="-128"/>
              </a:rPr>
              <a:t> in the Dictionary;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Retrieve its postings.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Locate </a:t>
            </a:r>
            <a:r>
              <a:rPr lang="en-US" i="1">
                <a:ea typeface="ＭＳ Ｐゴシック" charset="-128"/>
              </a:rPr>
              <a:t>Caesar</a:t>
            </a:r>
            <a:r>
              <a:rPr lang="en-US">
                <a:ea typeface="ＭＳ Ｐゴシック" charset="-128"/>
              </a:rPr>
              <a:t> in the Dictionary;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Retrieve its postings.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“Merge” the two postings: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B4FA6CA7-3698-43B1-84E7-200BAE4AE62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8133" name="Text Box 2058"/>
          <p:cNvSpPr txBox="1">
            <a:spLocks noChangeArrowheads="1"/>
          </p:cNvSpPr>
          <p:nvPr/>
        </p:nvSpPr>
        <p:spPr bwMode="auto">
          <a:xfrm>
            <a:off x="6878638" y="5019675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48134" name="Text Box 2065"/>
          <p:cNvSpPr txBox="1">
            <a:spLocks noChangeArrowheads="1"/>
          </p:cNvSpPr>
          <p:nvPr/>
        </p:nvSpPr>
        <p:spPr bwMode="auto">
          <a:xfrm>
            <a:off x="7183438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48135" name="Group 2083"/>
          <p:cNvGrpSpPr>
            <a:grpSpLocks/>
          </p:cNvGrpSpPr>
          <p:nvPr/>
        </p:nvGrpSpPr>
        <p:grpSpPr bwMode="auto">
          <a:xfrm>
            <a:off x="2514600" y="5019675"/>
            <a:ext cx="647700" cy="466725"/>
            <a:chOff x="1584" y="3162"/>
            <a:chExt cx="408" cy="294"/>
          </a:xfrm>
        </p:grpSpPr>
        <p:sp>
          <p:nvSpPr>
            <p:cNvPr id="48176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8177" name="AutoShape 2066"/>
            <p:cNvCxnSpPr>
              <a:cxnSpLocks noChangeShapeType="1"/>
              <a:stCxn id="48176" idx="3"/>
              <a:endCxn id="48174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36" name="Group 2084"/>
          <p:cNvGrpSpPr>
            <a:grpSpLocks/>
          </p:cNvGrpSpPr>
          <p:nvPr/>
        </p:nvGrpSpPr>
        <p:grpSpPr bwMode="auto">
          <a:xfrm>
            <a:off x="3162300" y="5019675"/>
            <a:ext cx="668338" cy="466725"/>
            <a:chOff x="1992" y="3162"/>
            <a:chExt cx="421" cy="294"/>
          </a:xfrm>
        </p:grpSpPr>
        <p:sp>
          <p:nvSpPr>
            <p:cNvPr id="48174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8175" name="AutoShape 2067"/>
            <p:cNvCxnSpPr>
              <a:cxnSpLocks noChangeShapeType="1"/>
              <a:stCxn id="48174" idx="3"/>
              <a:endCxn id="48172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37" name="Group 2085"/>
          <p:cNvGrpSpPr>
            <a:grpSpLocks/>
          </p:cNvGrpSpPr>
          <p:nvPr/>
        </p:nvGrpSpPr>
        <p:grpSpPr bwMode="auto">
          <a:xfrm>
            <a:off x="3830638" y="5019675"/>
            <a:ext cx="609600" cy="466725"/>
            <a:chOff x="2413" y="3162"/>
            <a:chExt cx="384" cy="294"/>
          </a:xfrm>
        </p:grpSpPr>
        <p:sp>
          <p:nvSpPr>
            <p:cNvPr id="48172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8173" name="AutoShape 2068"/>
            <p:cNvCxnSpPr>
              <a:cxnSpLocks noChangeShapeType="1"/>
              <a:stCxn id="48172" idx="3"/>
              <a:endCxn id="48170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38" name="Group 2086"/>
          <p:cNvGrpSpPr>
            <a:grpSpLocks/>
          </p:cNvGrpSpPr>
          <p:nvPr/>
        </p:nvGrpSpPr>
        <p:grpSpPr bwMode="auto">
          <a:xfrm>
            <a:off x="4440238" y="5019675"/>
            <a:ext cx="762000" cy="466725"/>
            <a:chOff x="2797" y="3162"/>
            <a:chExt cx="480" cy="294"/>
          </a:xfrm>
        </p:grpSpPr>
        <p:sp>
          <p:nvSpPr>
            <p:cNvPr id="48170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8171" name="AutoShape 2069"/>
            <p:cNvCxnSpPr>
              <a:cxnSpLocks noChangeShapeType="1"/>
              <a:stCxn id="48170" idx="3"/>
              <a:endCxn id="48168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39" name="Group 2087"/>
          <p:cNvGrpSpPr>
            <a:grpSpLocks/>
          </p:cNvGrpSpPr>
          <p:nvPr/>
        </p:nvGrpSpPr>
        <p:grpSpPr bwMode="auto">
          <a:xfrm>
            <a:off x="5202238" y="5019675"/>
            <a:ext cx="838200" cy="466725"/>
            <a:chOff x="3277" y="3162"/>
            <a:chExt cx="528" cy="294"/>
          </a:xfrm>
        </p:grpSpPr>
        <p:sp>
          <p:nvSpPr>
            <p:cNvPr id="48168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8169" name="AutoShape 2070"/>
            <p:cNvCxnSpPr>
              <a:cxnSpLocks noChangeShapeType="1"/>
              <a:stCxn id="48168" idx="3"/>
              <a:endCxn id="48166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40" name="Group 2088"/>
          <p:cNvGrpSpPr>
            <a:grpSpLocks/>
          </p:cNvGrpSpPr>
          <p:nvPr/>
        </p:nvGrpSpPr>
        <p:grpSpPr bwMode="auto">
          <a:xfrm>
            <a:off x="6040438" y="5019675"/>
            <a:ext cx="838200" cy="466725"/>
            <a:chOff x="3805" y="3162"/>
            <a:chExt cx="528" cy="294"/>
          </a:xfrm>
        </p:grpSpPr>
        <p:sp>
          <p:nvSpPr>
            <p:cNvPr id="48166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8167" name="AutoShape 2071"/>
            <p:cNvCxnSpPr>
              <a:cxnSpLocks noChangeShapeType="1"/>
              <a:stCxn id="48166" idx="3"/>
              <a:endCxn id="48133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41" name="Group 2089"/>
          <p:cNvGrpSpPr>
            <a:grpSpLocks/>
          </p:cNvGrpSpPr>
          <p:nvPr/>
        </p:nvGrpSpPr>
        <p:grpSpPr bwMode="auto">
          <a:xfrm>
            <a:off x="2535238" y="5553075"/>
            <a:ext cx="647700" cy="466725"/>
            <a:chOff x="1597" y="3498"/>
            <a:chExt cx="408" cy="294"/>
          </a:xfrm>
        </p:grpSpPr>
        <p:sp>
          <p:nvSpPr>
            <p:cNvPr id="48164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8165" name="AutoShape 2073"/>
            <p:cNvCxnSpPr>
              <a:cxnSpLocks noChangeShapeType="1"/>
              <a:stCxn id="48164" idx="3"/>
              <a:endCxn id="48162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42" name="Group 2090"/>
          <p:cNvGrpSpPr>
            <a:grpSpLocks/>
          </p:cNvGrpSpPr>
          <p:nvPr/>
        </p:nvGrpSpPr>
        <p:grpSpPr bwMode="auto">
          <a:xfrm>
            <a:off x="3182938" y="5553075"/>
            <a:ext cx="647700" cy="466725"/>
            <a:chOff x="2005" y="3498"/>
            <a:chExt cx="408" cy="294"/>
          </a:xfrm>
        </p:grpSpPr>
        <p:sp>
          <p:nvSpPr>
            <p:cNvPr id="48162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8163" name="AutoShape 2074"/>
            <p:cNvCxnSpPr>
              <a:cxnSpLocks noChangeShapeType="1"/>
              <a:stCxn id="48162" idx="3"/>
              <a:endCxn id="48160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43" name="Group 2091"/>
          <p:cNvGrpSpPr>
            <a:grpSpLocks/>
          </p:cNvGrpSpPr>
          <p:nvPr/>
        </p:nvGrpSpPr>
        <p:grpSpPr bwMode="auto">
          <a:xfrm>
            <a:off x="3830638" y="5553075"/>
            <a:ext cx="630237" cy="466725"/>
            <a:chOff x="2413" y="3498"/>
            <a:chExt cx="397" cy="294"/>
          </a:xfrm>
        </p:grpSpPr>
        <p:sp>
          <p:nvSpPr>
            <p:cNvPr id="48160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8161" name="AutoShape 2075"/>
            <p:cNvCxnSpPr>
              <a:cxnSpLocks noChangeShapeType="1"/>
              <a:stCxn id="48160" idx="3"/>
              <a:endCxn id="48158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44" name="Group 2092"/>
          <p:cNvGrpSpPr>
            <a:grpSpLocks/>
          </p:cNvGrpSpPr>
          <p:nvPr/>
        </p:nvGrpSpPr>
        <p:grpSpPr bwMode="auto">
          <a:xfrm>
            <a:off x="4460875" y="5553075"/>
            <a:ext cx="606425" cy="466725"/>
            <a:chOff x="2810" y="3498"/>
            <a:chExt cx="382" cy="294"/>
          </a:xfrm>
        </p:grpSpPr>
        <p:sp>
          <p:nvSpPr>
            <p:cNvPr id="48158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8159" name="AutoShape 2076"/>
            <p:cNvCxnSpPr>
              <a:cxnSpLocks noChangeShapeType="1"/>
              <a:stCxn id="48158" idx="3"/>
              <a:endCxn id="48156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45" name="Group 2093"/>
          <p:cNvGrpSpPr>
            <a:grpSpLocks/>
          </p:cNvGrpSpPr>
          <p:nvPr/>
        </p:nvGrpSpPr>
        <p:grpSpPr bwMode="auto">
          <a:xfrm>
            <a:off x="5067300" y="5553075"/>
            <a:ext cx="592138" cy="466725"/>
            <a:chOff x="3192" y="3498"/>
            <a:chExt cx="373" cy="294"/>
          </a:xfrm>
        </p:grpSpPr>
        <p:sp>
          <p:nvSpPr>
            <p:cNvPr id="48156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8157" name="AutoShape 2077"/>
            <p:cNvCxnSpPr>
              <a:cxnSpLocks noChangeShapeType="1"/>
              <a:stCxn id="48156" idx="3"/>
              <a:endCxn id="48154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46" name="Group 2094"/>
          <p:cNvGrpSpPr>
            <a:grpSpLocks/>
          </p:cNvGrpSpPr>
          <p:nvPr/>
        </p:nvGrpSpPr>
        <p:grpSpPr bwMode="auto">
          <a:xfrm>
            <a:off x="5659438" y="5553075"/>
            <a:ext cx="762000" cy="466725"/>
            <a:chOff x="3565" y="3498"/>
            <a:chExt cx="480" cy="294"/>
          </a:xfrm>
        </p:grpSpPr>
        <p:sp>
          <p:nvSpPr>
            <p:cNvPr id="48154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8155" name="AutoShape 2078"/>
            <p:cNvCxnSpPr>
              <a:cxnSpLocks noChangeShapeType="1"/>
              <a:stCxn id="48154" idx="3"/>
              <a:endCxn id="48152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47" name="Group 2095"/>
          <p:cNvGrpSpPr>
            <a:grpSpLocks/>
          </p:cNvGrpSpPr>
          <p:nvPr/>
        </p:nvGrpSpPr>
        <p:grpSpPr bwMode="auto">
          <a:xfrm>
            <a:off x="6421438" y="5553075"/>
            <a:ext cx="762000" cy="466725"/>
            <a:chOff x="4045" y="3498"/>
            <a:chExt cx="480" cy="294"/>
          </a:xfrm>
        </p:grpSpPr>
        <p:sp>
          <p:nvSpPr>
            <p:cNvPr id="48152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8153" name="AutoShape 2079"/>
            <p:cNvCxnSpPr>
              <a:cxnSpLocks noChangeShapeType="1"/>
              <a:stCxn id="48152" idx="3"/>
              <a:endCxn id="48134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148" name="Text Box 2080"/>
          <p:cNvSpPr txBox="1">
            <a:spLocks noChangeArrowheads="1"/>
          </p:cNvSpPr>
          <p:nvPr/>
        </p:nvSpPr>
        <p:spPr bwMode="auto">
          <a:xfrm>
            <a:off x="7772400" y="50387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Brutus</a:t>
            </a:r>
          </a:p>
        </p:txBody>
      </p:sp>
      <p:sp>
        <p:nvSpPr>
          <p:cNvPr id="48149" name="Text Box 2081"/>
          <p:cNvSpPr txBox="1">
            <a:spLocks noChangeArrowheads="1"/>
          </p:cNvSpPr>
          <p:nvPr/>
        </p:nvSpPr>
        <p:spPr bwMode="auto">
          <a:xfrm>
            <a:off x="7772400" y="549592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Caesar</a:t>
            </a:r>
          </a:p>
        </p:txBody>
      </p:sp>
      <p:sp>
        <p:nvSpPr>
          <p:cNvPr id="48150" name="AutoShape 2082"/>
          <p:cNvSpPr>
            <a:spLocks noChangeArrowheads="1"/>
          </p:cNvSpPr>
          <p:nvPr/>
        </p:nvSpPr>
        <p:spPr bwMode="auto">
          <a:xfrm rot="10800000">
            <a:off x="1462088" y="5305425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51" name="TextBox 4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The merge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Walk through the two postings simultaneously, in time linear in the total number of postings entries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5A8CB605-BA93-4EF0-A89B-AC4C5E64614F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915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920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34</a:t>
              </a:r>
            </a:p>
          </p:txBody>
        </p:sp>
        <p:grpSp>
          <p:nvGrpSpPr>
            <p:cNvPr id="4921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923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923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924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9249" name="AutoShape 57"/>
                <p:cNvCxnSpPr>
                  <a:cxnSpLocks noChangeShapeType="1"/>
                  <a:stCxn id="49248" idx="3"/>
                  <a:endCxn id="4924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923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924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9247" name="AutoShape 60"/>
                <p:cNvCxnSpPr>
                  <a:cxnSpLocks noChangeShapeType="1"/>
                  <a:stCxn id="49246" idx="3"/>
                  <a:endCxn id="4924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923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924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9245" name="AutoShape 63"/>
                <p:cNvCxnSpPr>
                  <a:cxnSpLocks noChangeShapeType="1"/>
                  <a:stCxn id="49244" idx="3"/>
                  <a:endCxn id="4924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923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924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9243" name="AutoShape 66"/>
                <p:cNvCxnSpPr>
                  <a:cxnSpLocks noChangeShapeType="1"/>
                  <a:stCxn id="49242" idx="3"/>
                  <a:endCxn id="4924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923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924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9241" name="AutoShape 69"/>
                <p:cNvCxnSpPr>
                  <a:cxnSpLocks noChangeShapeType="1"/>
                  <a:stCxn id="49240" idx="3"/>
                  <a:endCxn id="4923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923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923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9239" name="AutoShape 72"/>
                <p:cNvCxnSpPr>
                  <a:cxnSpLocks noChangeShapeType="1"/>
                  <a:stCxn id="49238" idx="3"/>
                  <a:endCxn id="4923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921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922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9230" name="AutoShape 75"/>
              <p:cNvCxnSpPr>
                <a:cxnSpLocks noChangeShapeType="1"/>
                <a:stCxn id="49229" idx="3"/>
                <a:endCxn id="4922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921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922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9228" name="AutoShape 78"/>
              <p:cNvCxnSpPr>
                <a:cxnSpLocks noChangeShapeType="1"/>
                <a:stCxn id="49227" idx="3"/>
                <a:endCxn id="4922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921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922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9226" name="AutoShape 81"/>
              <p:cNvCxnSpPr>
                <a:cxnSpLocks noChangeShapeType="1"/>
                <a:stCxn id="49225" idx="3"/>
                <a:endCxn id="4922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921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922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9224" name="AutoShape 84"/>
              <p:cNvCxnSpPr>
                <a:cxnSpLocks noChangeShapeType="1"/>
                <a:stCxn id="49223" idx="3"/>
                <a:endCxn id="4922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921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922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9222" name="AutoShape 87"/>
              <p:cNvCxnSpPr>
                <a:cxnSpLocks noChangeShapeType="1"/>
                <a:stCxn id="49221" idx="3"/>
                <a:endCxn id="4921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921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13</a:t>
              </a:r>
            </a:p>
          </p:txBody>
        </p:sp>
        <p:cxnSp>
          <p:nvCxnSpPr>
            <p:cNvPr id="49217" name="AutoShape 90"/>
            <p:cNvCxnSpPr>
              <a:cxnSpLocks noChangeShapeType="1"/>
              <a:stCxn id="49216" idx="3"/>
              <a:endCxn id="4921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921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921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9220" name="AutoShape 93"/>
              <p:cNvCxnSpPr>
                <a:cxnSpLocks noChangeShapeType="1"/>
                <a:stCxn id="49219" idx="3"/>
                <a:endCxn id="4920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6878638" y="3429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7183438" y="3962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2514600" y="3429000"/>
            <a:ext cx="647700" cy="466725"/>
            <a:chOff x="1584" y="3162"/>
            <a:chExt cx="408" cy="294"/>
          </a:xfrm>
        </p:grpSpPr>
        <p:sp>
          <p:nvSpPr>
            <p:cNvPr id="49207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9208" name="AutoShape 8"/>
            <p:cNvCxnSpPr>
              <a:cxnSpLocks noChangeShapeType="1"/>
              <a:stCxn id="49207" idx="3"/>
              <a:endCxn id="49205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3162300" y="3429000"/>
            <a:ext cx="668338" cy="466725"/>
            <a:chOff x="1992" y="3162"/>
            <a:chExt cx="421" cy="294"/>
          </a:xfrm>
        </p:grpSpPr>
        <p:sp>
          <p:nvSpPr>
            <p:cNvPr id="49205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9206" name="AutoShape 11"/>
            <p:cNvCxnSpPr>
              <a:cxnSpLocks noChangeShapeType="1"/>
              <a:stCxn id="49205" idx="3"/>
              <a:endCxn id="4920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3830638" y="3429000"/>
            <a:ext cx="609600" cy="466725"/>
            <a:chOff x="2413" y="3162"/>
            <a:chExt cx="384" cy="294"/>
          </a:xfrm>
        </p:grpSpPr>
        <p:sp>
          <p:nvSpPr>
            <p:cNvPr id="49203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9204" name="AutoShape 14"/>
            <p:cNvCxnSpPr>
              <a:cxnSpLocks noChangeShapeType="1"/>
              <a:stCxn id="49203" idx="3"/>
              <a:endCxn id="49201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440238" y="3429000"/>
            <a:ext cx="762000" cy="466725"/>
            <a:chOff x="2797" y="3162"/>
            <a:chExt cx="480" cy="294"/>
          </a:xfrm>
        </p:grpSpPr>
        <p:sp>
          <p:nvSpPr>
            <p:cNvPr id="49201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9202" name="AutoShape 17"/>
            <p:cNvCxnSpPr>
              <a:cxnSpLocks noChangeShapeType="1"/>
              <a:stCxn id="49201" idx="3"/>
              <a:endCxn id="49199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202238" y="3429000"/>
            <a:ext cx="838200" cy="466725"/>
            <a:chOff x="3277" y="3162"/>
            <a:chExt cx="528" cy="294"/>
          </a:xfrm>
        </p:grpSpPr>
        <p:sp>
          <p:nvSpPr>
            <p:cNvPr id="49199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9200" name="AutoShape 20"/>
            <p:cNvCxnSpPr>
              <a:cxnSpLocks noChangeShapeType="1"/>
              <a:stCxn id="49199" idx="3"/>
              <a:endCxn id="49197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040438" y="3429000"/>
            <a:ext cx="838200" cy="466725"/>
            <a:chOff x="3805" y="3162"/>
            <a:chExt cx="528" cy="294"/>
          </a:xfrm>
        </p:grpSpPr>
        <p:sp>
          <p:nvSpPr>
            <p:cNvPr id="49197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9198" name="AutoShape 23"/>
            <p:cNvCxnSpPr>
              <a:cxnSpLocks noChangeShapeType="1"/>
              <a:stCxn id="49197" idx="3"/>
              <a:endCxn id="1211396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2535238" y="3962400"/>
            <a:ext cx="647700" cy="466725"/>
            <a:chOff x="1597" y="3498"/>
            <a:chExt cx="408" cy="294"/>
          </a:xfrm>
        </p:grpSpPr>
        <p:sp>
          <p:nvSpPr>
            <p:cNvPr id="49195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9196" name="AutoShape 26"/>
            <p:cNvCxnSpPr>
              <a:cxnSpLocks noChangeShapeType="1"/>
              <a:stCxn id="49195" idx="3"/>
              <a:endCxn id="49193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3182938" y="3962400"/>
            <a:ext cx="647700" cy="466725"/>
            <a:chOff x="2005" y="3498"/>
            <a:chExt cx="408" cy="294"/>
          </a:xfrm>
        </p:grpSpPr>
        <p:sp>
          <p:nvSpPr>
            <p:cNvPr id="49193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9194" name="AutoShape 29"/>
            <p:cNvCxnSpPr>
              <a:cxnSpLocks noChangeShapeType="1"/>
              <a:stCxn id="49193" idx="3"/>
              <a:endCxn id="49191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3830638" y="3962400"/>
            <a:ext cx="630237" cy="466725"/>
            <a:chOff x="2413" y="3498"/>
            <a:chExt cx="397" cy="294"/>
          </a:xfrm>
        </p:grpSpPr>
        <p:sp>
          <p:nvSpPr>
            <p:cNvPr id="49191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9192" name="AutoShape 32"/>
            <p:cNvCxnSpPr>
              <a:cxnSpLocks noChangeShapeType="1"/>
              <a:stCxn id="49191" idx="3"/>
              <a:endCxn id="49189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4460875" y="3962400"/>
            <a:ext cx="606425" cy="466725"/>
            <a:chOff x="2810" y="3498"/>
            <a:chExt cx="382" cy="294"/>
          </a:xfrm>
        </p:grpSpPr>
        <p:sp>
          <p:nvSpPr>
            <p:cNvPr id="49189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9190" name="AutoShape 35"/>
            <p:cNvCxnSpPr>
              <a:cxnSpLocks noChangeShapeType="1"/>
              <a:stCxn id="49189" idx="3"/>
              <a:endCxn id="49187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5067300" y="3962400"/>
            <a:ext cx="592138" cy="466725"/>
            <a:chOff x="3192" y="3498"/>
            <a:chExt cx="373" cy="294"/>
          </a:xfrm>
        </p:grpSpPr>
        <p:sp>
          <p:nvSpPr>
            <p:cNvPr id="49187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9188" name="AutoShape 38"/>
            <p:cNvCxnSpPr>
              <a:cxnSpLocks noChangeShapeType="1"/>
              <a:stCxn id="49187" idx="3"/>
              <a:endCxn id="49185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5659438" y="3962400"/>
            <a:ext cx="762000" cy="466725"/>
            <a:chOff x="3565" y="2496"/>
            <a:chExt cx="480" cy="294"/>
          </a:xfrm>
        </p:grpSpPr>
        <p:sp>
          <p:nvSpPr>
            <p:cNvPr id="49185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9186" name="AutoShape 41"/>
            <p:cNvCxnSpPr>
              <a:cxnSpLocks noChangeShapeType="1"/>
              <a:stCxn id="49185" idx="3"/>
              <a:endCxn id="49183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6421438" y="3962400"/>
            <a:ext cx="762000" cy="466725"/>
            <a:chOff x="4045" y="3498"/>
            <a:chExt cx="480" cy="294"/>
          </a:xfrm>
        </p:grpSpPr>
        <p:sp>
          <p:nvSpPr>
            <p:cNvPr id="49183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9184" name="AutoShape 44"/>
            <p:cNvCxnSpPr>
              <a:cxnSpLocks noChangeShapeType="1"/>
              <a:stCxn id="49183" idx="3"/>
              <a:endCxn id="1211397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7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918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918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40" name="Text Box 48"/>
          <p:cNvSpPr txBox="1">
            <a:spLocks noChangeArrowheads="1"/>
          </p:cNvSpPr>
          <p:nvPr/>
        </p:nvSpPr>
        <p:spPr bwMode="auto">
          <a:xfrm>
            <a:off x="228600" y="3733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2</a:t>
            </a:r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592138" y="3743325"/>
            <a:ext cx="627062" cy="466725"/>
            <a:chOff x="373" y="3360"/>
            <a:chExt cx="395" cy="294"/>
          </a:xfrm>
        </p:grpSpPr>
        <p:cxnSp>
          <p:nvCxnSpPr>
            <p:cNvPr id="49179" name="AutoShape 50"/>
            <p:cNvCxnSpPr>
              <a:cxnSpLocks noChangeShapeType="1"/>
              <a:stCxn id="1211440" idx="3"/>
            </p:cNvCxnSpPr>
            <p:nvPr/>
          </p:nvCxnSpPr>
          <p:spPr bwMode="auto">
            <a:xfrm>
              <a:off x="373" y="350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80" name="Text Box 51"/>
            <p:cNvSpPr txBox="1">
              <a:spLocks noChangeArrowheads="1"/>
            </p:cNvSpPr>
            <p:nvPr/>
          </p:nvSpPr>
          <p:spPr bwMode="auto">
            <a:xfrm>
              <a:off x="539" y="3360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</p:grp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4917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439" grpId="0" animBg="1"/>
      <p:bldP spid="1211440" grpId="0" animBg="1" autoUpdateAnimBg="0"/>
      <p:bldP spid="121149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Boolean queries: Exact match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229600" cy="4876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The </a:t>
            </a:r>
            <a:r>
              <a:rPr lang="en-US">
                <a:solidFill>
                  <a:srgbClr val="139CB7"/>
                </a:solidFill>
                <a:ea typeface="ＭＳ Ｐゴシック" charset="-128"/>
              </a:rPr>
              <a:t>Boolean retrieval model</a:t>
            </a:r>
            <a:r>
              <a:rPr lang="en-US">
                <a:ea typeface="ＭＳ Ｐゴシック" charset="-128"/>
              </a:rPr>
              <a:t> is being able to ask a query that is a Boolean expression: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Boolean Queries are queries using </a:t>
            </a:r>
            <a:r>
              <a:rPr lang="en-US" i="1">
                <a:ea typeface="ＭＳ Ｐゴシック" charset="-128"/>
              </a:rPr>
              <a:t>AND, OR</a:t>
            </a:r>
            <a:r>
              <a:rPr lang="en-US">
                <a:ea typeface="ＭＳ Ｐゴシック" charset="-128"/>
              </a:rPr>
              <a:t> and </a:t>
            </a:r>
            <a:r>
              <a:rPr lang="en-US" i="1">
                <a:ea typeface="ＭＳ Ｐゴシック" charset="-128"/>
              </a:rPr>
              <a:t>NOT</a:t>
            </a:r>
            <a:r>
              <a:rPr lang="en-US">
                <a:ea typeface="ＭＳ Ｐゴシック" charset="-128"/>
              </a:rPr>
              <a:t> to join query terms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Views each document as a </a:t>
            </a:r>
            <a:r>
              <a:rPr lang="en-US" u="sng">
                <a:ea typeface="ＭＳ Ｐゴシック" charset="-128"/>
              </a:rPr>
              <a:t>set</a:t>
            </a:r>
            <a:r>
              <a:rPr lang="en-US">
                <a:ea typeface="ＭＳ Ｐゴシック" charset="-128"/>
              </a:rPr>
              <a:t> of words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Is precise: document matches condition or not.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Perhaps the simplest model to build an IR system on</a:t>
            </a:r>
          </a:p>
          <a:p>
            <a:pPr eaLnBrk="1" hangingPunct="1"/>
            <a:r>
              <a:rPr lang="en-US">
                <a:ea typeface="ＭＳ Ｐゴシック" charset="-128"/>
              </a:rPr>
              <a:t>Primary commercial retrieval tool for 3 decades. </a:t>
            </a:r>
          </a:p>
          <a:p>
            <a:pPr eaLnBrk="1" hangingPunct="1"/>
            <a:r>
              <a:rPr lang="en-US">
                <a:ea typeface="ＭＳ Ｐゴシック" charset="-128"/>
              </a:rPr>
              <a:t>Many search systems you still use are Boolean: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Email, library catalog, Mac OS X Spotlight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6671EA2E-937C-4924-8830-06EB4141A38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Query optimization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What is the best order for query processing?</a:t>
            </a:r>
          </a:p>
          <a:p>
            <a:pPr eaLnBrk="1" hangingPunct="1"/>
            <a:r>
              <a:rPr lang="en-US">
                <a:ea typeface="ＭＳ Ｐゴシック" charset="-128"/>
              </a:rPr>
              <a:t>Consider a query that is an </a:t>
            </a:r>
            <a:r>
              <a:rPr lang="en-US" i="1">
                <a:ea typeface="ＭＳ Ｐゴシック" charset="-128"/>
              </a:rPr>
              <a:t>AND</a:t>
            </a:r>
            <a:r>
              <a:rPr lang="en-US">
                <a:ea typeface="ＭＳ Ｐゴシック" charset="-128"/>
              </a:rPr>
              <a:t> of </a:t>
            </a:r>
            <a:r>
              <a:rPr lang="en-US" i="1">
                <a:ea typeface="ＭＳ Ｐゴシック" charset="-128"/>
              </a:rPr>
              <a:t>n</a:t>
            </a:r>
            <a:r>
              <a:rPr lang="en-US">
                <a:ea typeface="ＭＳ Ｐゴシック" charset="-128"/>
              </a:rPr>
              <a:t> terms.</a:t>
            </a:r>
          </a:p>
          <a:p>
            <a:pPr eaLnBrk="1" hangingPunct="1"/>
            <a:r>
              <a:rPr lang="en-US">
                <a:ea typeface="ＭＳ Ｐゴシック" charset="-128"/>
              </a:rPr>
              <a:t>For each of the </a:t>
            </a:r>
            <a:r>
              <a:rPr lang="en-US" i="1">
                <a:ea typeface="ＭＳ Ｐゴシック" charset="-128"/>
              </a:rPr>
              <a:t>n</a:t>
            </a:r>
            <a:r>
              <a:rPr lang="en-US">
                <a:ea typeface="ＭＳ Ｐゴシック" charset="-128"/>
              </a:rPr>
              <a:t> terms, get its postings, then </a:t>
            </a:r>
            <a:r>
              <a:rPr lang="en-US" i="1">
                <a:ea typeface="ＭＳ Ｐゴシック" charset="-128"/>
              </a:rPr>
              <a:t>AND</a:t>
            </a:r>
            <a:r>
              <a:rPr lang="en-US">
                <a:ea typeface="ＭＳ Ｐゴシック" charset="-128"/>
              </a:rPr>
              <a:t> them together.</a:t>
            </a:r>
          </a:p>
        </p:txBody>
      </p:sp>
      <p:sp>
        <p:nvSpPr>
          <p:cNvPr id="49156" name="Text Box 1029"/>
          <p:cNvSpPr txBox="1">
            <a:spLocks noChangeArrowheads="1"/>
          </p:cNvSpPr>
          <p:nvPr/>
        </p:nvSpPr>
        <p:spPr bwMode="auto">
          <a:xfrm>
            <a:off x="390525" y="41910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49157" name="Text Box 1030"/>
          <p:cNvSpPr txBox="1">
            <a:spLocks noChangeArrowheads="1"/>
          </p:cNvSpPr>
          <p:nvPr/>
        </p:nvSpPr>
        <p:spPr bwMode="auto">
          <a:xfrm>
            <a:off x="390525" y="4724400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49158" name="Text Box 1031"/>
          <p:cNvSpPr txBox="1">
            <a:spLocks noChangeArrowheads="1"/>
          </p:cNvSpPr>
          <p:nvPr/>
        </p:nvSpPr>
        <p:spPr bwMode="auto">
          <a:xfrm>
            <a:off x="390525" y="5257800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1207" name="AutoShape 1032"/>
          <p:cNvSpPr>
            <a:spLocks noChangeArrowheads="1"/>
          </p:cNvSpPr>
          <p:nvPr/>
        </p:nvSpPr>
        <p:spPr bwMode="auto">
          <a:xfrm>
            <a:off x="2066925" y="4267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8" name="AutoShape 1033"/>
          <p:cNvSpPr>
            <a:spLocks noChangeArrowheads="1"/>
          </p:cNvSpPr>
          <p:nvPr/>
        </p:nvSpPr>
        <p:spPr bwMode="auto">
          <a:xfrm>
            <a:off x="2066925" y="48006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1209" name="Group 1034"/>
          <p:cNvGrpSpPr>
            <a:grpSpLocks/>
          </p:cNvGrpSpPr>
          <p:nvPr/>
        </p:nvGrpSpPr>
        <p:grpSpPr bwMode="auto">
          <a:xfrm>
            <a:off x="3286125" y="5334000"/>
            <a:ext cx="4876800" cy="304800"/>
            <a:chOff x="2064" y="2448"/>
            <a:chExt cx="3072" cy="192"/>
          </a:xfrm>
        </p:grpSpPr>
        <p:sp>
          <p:nvSpPr>
            <p:cNvPr id="51246" name="Rectangle 1035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47" name="Rectangle 1036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48" name="Rectangle 1037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49" name="Rectangle 1038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50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210" name="Group 1040"/>
          <p:cNvGrpSpPr>
            <a:grpSpLocks/>
          </p:cNvGrpSpPr>
          <p:nvPr/>
        </p:nvGrpSpPr>
        <p:grpSpPr bwMode="auto">
          <a:xfrm>
            <a:off x="3286125" y="4724400"/>
            <a:ext cx="4987925" cy="457200"/>
            <a:chOff x="2064" y="2688"/>
            <a:chExt cx="3142" cy="288"/>
          </a:xfrm>
        </p:grpSpPr>
        <p:grpSp>
          <p:nvGrpSpPr>
            <p:cNvPr id="51232" name="Group 1041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51241" name="Rectangle 1042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2" name="Rectangle 104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3" name="Rectangle 104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4" name="Rectangle 1045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5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233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51234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1235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51236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51237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1238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1239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21</a:t>
              </a:r>
            </a:p>
          </p:txBody>
        </p:sp>
        <p:sp>
          <p:nvSpPr>
            <p:cNvPr id="51240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34</a:t>
              </a:r>
            </a:p>
          </p:txBody>
        </p:sp>
      </p:grpSp>
      <p:grpSp>
        <p:nvGrpSpPr>
          <p:cNvPr id="51211" name="Group 1055"/>
          <p:cNvGrpSpPr>
            <a:grpSpLocks/>
          </p:cNvGrpSpPr>
          <p:nvPr/>
        </p:nvGrpSpPr>
        <p:grpSpPr bwMode="auto">
          <a:xfrm>
            <a:off x="3286125" y="4191000"/>
            <a:ext cx="4876800" cy="457200"/>
            <a:chOff x="2064" y="2400"/>
            <a:chExt cx="3072" cy="288"/>
          </a:xfrm>
        </p:grpSpPr>
        <p:grpSp>
          <p:nvGrpSpPr>
            <p:cNvPr id="51218" name="Group 1056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51227" name="Rectangle 105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28" name="Rectangle 105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29" name="Rectangle 105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0" name="Rectangle 106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1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219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1220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51221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1222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1223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51224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64</a:t>
              </a:r>
            </a:p>
          </p:txBody>
        </p:sp>
        <p:sp>
          <p:nvSpPr>
            <p:cNvPr id="51225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128</a:t>
              </a:r>
            </a:p>
          </p:txBody>
        </p:sp>
        <p:sp>
          <p:nvSpPr>
            <p:cNvPr id="51226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51212" name="Text Box 1070"/>
          <p:cNvSpPr txBox="1">
            <a:spLocks noChangeArrowheads="1"/>
          </p:cNvSpPr>
          <p:nvPr/>
        </p:nvSpPr>
        <p:spPr bwMode="auto">
          <a:xfrm>
            <a:off x="3286125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51213" name="AutoShape 1071"/>
          <p:cNvSpPr>
            <a:spLocks noChangeArrowheads="1"/>
          </p:cNvSpPr>
          <p:nvPr/>
        </p:nvSpPr>
        <p:spPr bwMode="auto">
          <a:xfrm>
            <a:off x="2066925" y="53340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14" name="Text Box 1072"/>
          <p:cNvSpPr txBox="1">
            <a:spLocks noChangeArrowheads="1"/>
          </p:cNvSpPr>
          <p:nvPr/>
        </p:nvSpPr>
        <p:spPr bwMode="auto">
          <a:xfrm>
            <a:off x="3905250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16</a:t>
            </a:r>
          </a:p>
        </p:txBody>
      </p:sp>
      <p:sp>
        <p:nvSpPr>
          <p:cNvPr id="49167" name="Text Box 1073"/>
          <p:cNvSpPr txBox="1">
            <a:spLocks noChangeArrowheads="1"/>
          </p:cNvSpPr>
          <p:nvPr/>
        </p:nvSpPr>
        <p:spPr bwMode="auto">
          <a:xfrm>
            <a:off x="922338" y="5932488"/>
            <a:ext cx="63928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A50021"/>
                </a:solidFill>
                <a:latin typeface="+mn-lt"/>
                <a:ea typeface="Arial Unicode MS" charset="0"/>
              </a:rPr>
              <a:t>Query:</a:t>
            </a:r>
            <a:r>
              <a:rPr lang="en-US" sz="2800" b="1" i="1" dirty="0">
                <a:latin typeface="+mn-lt"/>
                <a:ea typeface="Arial Unicode MS" charset="0"/>
              </a:rPr>
              <a:t> Brutus</a:t>
            </a:r>
            <a:r>
              <a:rPr lang="en-US" sz="2800" dirty="0">
                <a:latin typeface="+mn-lt"/>
                <a:ea typeface="Arial Unicode MS" charset="0"/>
              </a:rPr>
              <a:t> </a:t>
            </a:r>
            <a:r>
              <a:rPr lang="en-US" sz="2800" i="1" dirty="0">
                <a:latin typeface="+mn-lt"/>
                <a:ea typeface="Arial Unicode MS" charset="0"/>
              </a:rPr>
              <a:t>AND</a:t>
            </a:r>
            <a:r>
              <a:rPr lang="en-US" sz="2800" dirty="0">
                <a:latin typeface="+mn-lt"/>
                <a:ea typeface="Arial Unicode MS" charset="0"/>
              </a:rPr>
              <a:t> </a:t>
            </a:r>
            <a:r>
              <a:rPr lang="en-US" sz="2800" b="1" i="1" dirty="0">
                <a:latin typeface="+mn-lt"/>
                <a:ea typeface="Arial Unicode MS" charset="0"/>
              </a:rPr>
              <a:t>Calpurnia</a:t>
            </a:r>
            <a:r>
              <a:rPr lang="en-US" sz="2800" dirty="0">
                <a:latin typeface="+mn-lt"/>
                <a:ea typeface="Arial Unicode MS" charset="0"/>
              </a:rPr>
              <a:t> </a:t>
            </a:r>
            <a:r>
              <a:rPr lang="en-US" sz="2800" i="1" dirty="0">
                <a:latin typeface="+mn-lt"/>
                <a:ea typeface="Arial Unicode MS" charset="0"/>
              </a:rPr>
              <a:t>AND</a:t>
            </a:r>
            <a:r>
              <a:rPr lang="en-US" sz="2800" dirty="0">
                <a:latin typeface="+mn-lt"/>
                <a:ea typeface="Arial Unicode MS" charset="0"/>
              </a:rPr>
              <a:t> </a:t>
            </a:r>
            <a:r>
              <a:rPr lang="en-US" sz="2800" b="1" i="1" dirty="0"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5121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algn="r" eaLnBrk="1" hangingPunct="1"/>
            <a:fld id="{DEF8070A-381E-4D55-B7E3-E9F014CE9E0F}" type="slidenum">
              <a:rPr lang="en-US" sz="1400">
                <a:latin typeface="Arial Unicode MS" charset="0"/>
              </a:rPr>
              <a:pPr algn="r" eaLnBrk="1" hangingPunct="1"/>
              <a:t>34</a:t>
            </a:fld>
            <a:endParaRPr lang="en-US" sz="1400">
              <a:latin typeface="Arial Unicode MS" charset="0"/>
            </a:endParaRPr>
          </a:p>
        </p:txBody>
      </p:sp>
      <p:sp>
        <p:nvSpPr>
          <p:cNvPr id="51217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Query optimization example</a:t>
            </a:r>
          </a:p>
        </p:txBody>
      </p:sp>
      <p:sp>
        <p:nvSpPr>
          <p:cNvPr id="5222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>
                <a:ea typeface="ＭＳ Ｐゴシック" charset="-128"/>
              </a:rPr>
              <a:t>Process in order of increasing freq</a:t>
            </a:r>
            <a:r>
              <a:rPr lang="en-US">
                <a:ea typeface="ＭＳ Ｐゴシック" charset="-128"/>
              </a:rPr>
              <a:t>:</a:t>
            </a:r>
          </a:p>
          <a:p>
            <a:pPr lvl="1" eaLnBrk="1" hangingPunct="1"/>
            <a:r>
              <a:rPr lang="en-US" i="1">
                <a:ea typeface="ＭＳ Ｐゴシック" charset="-128"/>
              </a:rPr>
              <a:t>start with smallest set, then keep</a:t>
            </a:r>
            <a:r>
              <a:rPr lang="en-US" i="1">
                <a:solidFill>
                  <a:srgbClr val="000000"/>
                </a:solidFill>
                <a:ea typeface="ＭＳ Ｐゴシック" charset="-128"/>
                <a:cs typeface="Times New Roman" charset="0"/>
              </a:rPr>
              <a:t> </a:t>
            </a:r>
            <a:r>
              <a:rPr lang="en-US" i="1">
                <a:ea typeface="ＭＳ Ｐゴシック" charset="-128"/>
              </a:rPr>
              <a:t>cutting further</a:t>
            </a:r>
            <a:r>
              <a:rPr lang="en-US">
                <a:ea typeface="ＭＳ Ｐゴシック" charset="-128"/>
              </a:rPr>
              <a:t>.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688B4A0B-A1CB-429E-89B3-BC6A378F37B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14513" name="AutoShape 2097"/>
          <p:cNvSpPr>
            <a:spLocks noChangeArrowheads="1"/>
          </p:cNvSpPr>
          <p:nvPr/>
        </p:nvSpPr>
        <p:spPr bwMode="auto">
          <a:xfrm>
            <a:off x="2362200" y="2763838"/>
            <a:ext cx="3733800" cy="1055687"/>
          </a:xfrm>
          <a:prstGeom prst="upArrowCallout">
            <a:avLst>
              <a:gd name="adj1" fmla="val 80725"/>
              <a:gd name="adj2" fmla="val 80725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/>
              <a:t>This is why we kept</a:t>
            </a:r>
          </a:p>
          <a:p>
            <a:pPr algn="ctr" eaLnBrk="0" hangingPunct="0"/>
            <a:r>
              <a:rPr lang="en-US" sz="2000"/>
              <a:t>document freq. in dictionary</a:t>
            </a:r>
          </a:p>
        </p:txBody>
      </p:sp>
      <p:sp>
        <p:nvSpPr>
          <p:cNvPr id="1214514" name="Text Box 2098"/>
          <p:cNvSpPr txBox="1">
            <a:spLocks noChangeArrowheads="1"/>
          </p:cNvSpPr>
          <p:nvPr/>
        </p:nvSpPr>
        <p:spPr bwMode="auto">
          <a:xfrm>
            <a:off x="623888" y="5915025"/>
            <a:ext cx="7453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Execute the query as (</a:t>
            </a:r>
            <a:r>
              <a:rPr lang="en-US" b="1" i="1">
                <a:latin typeface="Calibri" charset="0"/>
              </a:rPr>
              <a:t>Calpurnia</a:t>
            </a:r>
            <a:r>
              <a:rPr lang="en-US">
                <a:latin typeface="Calibri" charset="0"/>
              </a:rPr>
              <a:t> </a:t>
            </a:r>
            <a:r>
              <a:rPr lang="en-US" i="1">
                <a:latin typeface="Calibri" charset="0"/>
              </a:rPr>
              <a:t>AND</a:t>
            </a:r>
            <a:r>
              <a:rPr lang="en-US">
                <a:latin typeface="Calibri" charset="0"/>
              </a:rPr>
              <a:t> </a:t>
            </a:r>
            <a:r>
              <a:rPr lang="en-US" b="1" i="1">
                <a:latin typeface="Calibri" charset="0"/>
              </a:rPr>
              <a:t>Brutus)</a:t>
            </a:r>
            <a:r>
              <a:rPr lang="en-US">
                <a:latin typeface="Calibri" charset="0"/>
              </a:rPr>
              <a:t> </a:t>
            </a:r>
            <a:r>
              <a:rPr lang="en-US" i="1">
                <a:latin typeface="Calibri" charset="0"/>
              </a:rPr>
              <a:t>AND </a:t>
            </a:r>
            <a:r>
              <a:rPr lang="en-US" b="1" i="1">
                <a:latin typeface="Calibri" charset="0"/>
              </a:rPr>
              <a:t>Caesar</a:t>
            </a:r>
            <a:r>
              <a:rPr lang="en-US">
                <a:latin typeface="Calibri" charset="0"/>
              </a:rPr>
              <a:t>.</a:t>
            </a:r>
          </a:p>
        </p:txBody>
      </p:sp>
      <p:sp>
        <p:nvSpPr>
          <p:cNvPr id="52231" name="TextBox 51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53" name="Text Box 1029"/>
          <p:cNvSpPr txBox="1">
            <a:spLocks noChangeArrowheads="1"/>
          </p:cNvSpPr>
          <p:nvPr/>
        </p:nvSpPr>
        <p:spPr bwMode="auto">
          <a:xfrm>
            <a:off x="390525" y="41910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4" name="Text Box 1030"/>
          <p:cNvSpPr txBox="1">
            <a:spLocks noChangeArrowheads="1"/>
          </p:cNvSpPr>
          <p:nvPr/>
        </p:nvSpPr>
        <p:spPr bwMode="auto">
          <a:xfrm>
            <a:off x="390525" y="4724400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55" name="Text Box 1031"/>
          <p:cNvSpPr txBox="1">
            <a:spLocks noChangeArrowheads="1"/>
          </p:cNvSpPr>
          <p:nvPr/>
        </p:nvSpPr>
        <p:spPr bwMode="auto">
          <a:xfrm>
            <a:off x="390525" y="5257800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2235" name="AutoShape 1032"/>
          <p:cNvSpPr>
            <a:spLocks noChangeArrowheads="1"/>
          </p:cNvSpPr>
          <p:nvPr/>
        </p:nvSpPr>
        <p:spPr bwMode="auto">
          <a:xfrm>
            <a:off x="2066925" y="4267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6" name="AutoShape 1033"/>
          <p:cNvSpPr>
            <a:spLocks noChangeArrowheads="1"/>
          </p:cNvSpPr>
          <p:nvPr/>
        </p:nvSpPr>
        <p:spPr bwMode="auto">
          <a:xfrm>
            <a:off x="2066925" y="48006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2237" name="Group 1034"/>
          <p:cNvGrpSpPr>
            <a:grpSpLocks/>
          </p:cNvGrpSpPr>
          <p:nvPr/>
        </p:nvGrpSpPr>
        <p:grpSpPr bwMode="auto">
          <a:xfrm>
            <a:off x="3286125" y="5334000"/>
            <a:ext cx="4876800" cy="304800"/>
            <a:chOff x="2064" y="2448"/>
            <a:chExt cx="3072" cy="192"/>
          </a:xfrm>
        </p:grpSpPr>
        <p:sp>
          <p:nvSpPr>
            <p:cNvPr id="52271" name="Rectangle 1035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72" name="Rectangle 1036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73" name="Rectangle 1037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74" name="Rectangle 1038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75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2238" name="Group 1040"/>
          <p:cNvGrpSpPr>
            <a:grpSpLocks/>
          </p:cNvGrpSpPr>
          <p:nvPr/>
        </p:nvGrpSpPr>
        <p:grpSpPr bwMode="auto">
          <a:xfrm>
            <a:off x="3286125" y="4724400"/>
            <a:ext cx="4987925" cy="457200"/>
            <a:chOff x="2064" y="2688"/>
            <a:chExt cx="3142" cy="288"/>
          </a:xfrm>
        </p:grpSpPr>
        <p:grpSp>
          <p:nvGrpSpPr>
            <p:cNvPr id="52257" name="Group 1041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52266" name="Rectangle 1042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67" name="Rectangle 104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68" name="Rectangle 104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69" name="Rectangle 1045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70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258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52259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2260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52261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52262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2263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2264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21</a:t>
              </a:r>
            </a:p>
          </p:txBody>
        </p:sp>
        <p:sp>
          <p:nvSpPr>
            <p:cNvPr id="52265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34</a:t>
              </a:r>
            </a:p>
          </p:txBody>
        </p:sp>
      </p:grpSp>
      <p:grpSp>
        <p:nvGrpSpPr>
          <p:cNvPr id="52239" name="Group 1055"/>
          <p:cNvGrpSpPr>
            <a:grpSpLocks/>
          </p:cNvGrpSpPr>
          <p:nvPr/>
        </p:nvGrpSpPr>
        <p:grpSpPr bwMode="auto">
          <a:xfrm>
            <a:off x="3286125" y="4191000"/>
            <a:ext cx="4876800" cy="457200"/>
            <a:chOff x="2064" y="2400"/>
            <a:chExt cx="3072" cy="288"/>
          </a:xfrm>
        </p:grpSpPr>
        <p:grpSp>
          <p:nvGrpSpPr>
            <p:cNvPr id="52243" name="Group 1056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52252" name="Rectangle 105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3" name="Rectangle 105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4" name="Rectangle 105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5" name="Rectangle 106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6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244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2245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52246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2247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2248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52249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64</a:t>
              </a:r>
            </a:p>
          </p:txBody>
        </p:sp>
        <p:sp>
          <p:nvSpPr>
            <p:cNvPr id="52250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128</a:t>
              </a:r>
            </a:p>
          </p:txBody>
        </p:sp>
        <p:sp>
          <p:nvSpPr>
            <p:cNvPr id="52251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52240" name="Text Box 1070"/>
          <p:cNvSpPr txBox="1">
            <a:spLocks noChangeArrowheads="1"/>
          </p:cNvSpPr>
          <p:nvPr/>
        </p:nvSpPr>
        <p:spPr bwMode="auto">
          <a:xfrm>
            <a:off x="3286125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52241" name="AutoShape 1071"/>
          <p:cNvSpPr>
            <a:spLocks noChangeArrowheads="1"/>
          </p:cNvSpPr>
          <p:nvPr/>
        </p:nvSpPr>
        <p:spPr bwMode="auto">
          <a:xfrm>
            <a:off x="2066925" y="53340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42" name="Text Box 1072"/>
          <p:cNvSpPr txBox="1">
            <a:spLocks noChangeArrowheads="1"/>
          </p:cNvSpPr>
          <p:nvPr/>
        </p:nvSpPr>
        <p:spPr bwMode="auto">
          <a:xfrm>
            <a:off x="3905250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513" grpId="0" animBg="1" autoUpdateAnimBg="0"/>
      <p:bldP spid="121451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More general optimization</a:t>
            </a:r>
          </a:p>
        </p:txBody>
      </p:sp>
      <p:sp>
        <p:nvSpPr>
          <p:cNvPr id="5325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>
                <a:ea typeface="ＭＳ Ｐゴシック" charset="-128"/>
              </a:rPr>
              <a:t> </a:t>
            </a:r>
            <a:r>
              <a:rPr lang="en-US" sz="3000" i="1">
                <a:ea typeface="ＭＳ Ｐゴシック" charset="-128"/>
              </a:rPr>
              <a:t>(…) AND (</a:t>
            </a:r>
            <a:r>
              <a:rPr lang="en-US" sz="3000" b="1" i="1">
                <a:ea typeface="ＭＳ Ｐゴシック" charset="-128"/>
              </a:rPr>
              <a:t>…</a:t>
            </a:r>
            <a:r>
              <a:rPr lang="en-US" sz="3000" i="1">
                <a:ea typeface="ＭＳ Ｐゴシック" charset="-128"/>
              </a:rPr>
              <a:t>) AND (…)</a:t>
            </a:r>
            <a:endParaRPr lang="en-US" sz="3000">
              <a:ea typeface="ＭＳ Ｐゴシック" charset="-128"/>
            </a:endParaRPr>
          </a:p>
          <a:p>
            <a:pPr eaLnBrk="1" hangingPunct="1"/>
            <a:r>
              <a:rPr lang="en-US" sz="3000">
                <a:ea typeface="ＭＳ Ｐゴシック" charset="-128"/>
              </a:rPr>
              <a:t>Steps: </a:t>
            </a:r>
          </a:p>
          <a:p>
            <a:pPr lvl="1" eaLnBrk="1" hangingPunct="1"/>
            <a:r>
              <a:rPr lang="en-US" sz="2600">
                <a:ea typeface="ＭＳ Ｐゴシック" charset="-128"/>
              </a:rPr>
              <a:t>Get document frequencies for all terms in the query</a:t>
            </a:r>
          </a:p>
          <a:p>
            <a:pPr lvl="1" eaLnBrk="1" hangingPunct="1"/>
            <a:r>
              <a:rPr lang="en-US" sz="2600">
                <a:ea typeface="ＭＳ Ｐゴシック" charset="-128"/>
              </a:rPr>
              <a:t>Estimate document frequency for each component of AND (in parentheses) </a:t>
            </a:r>
          </a:p>
          <a:p>
            <a:pPr lvl="1" eaLnBrk="1" hangingPunct="1"/>
            <a:r>
              <a:rPr lang="en-US" sz="2600">
                <a:ea typeface="ＭＳ Ｐゴシック" charset="-128"/>
              </a:rPr>
              <a:t>Merge their postings in increasing order of document frequency</a:t>
            </a:r>
          </a:p>
          <a:p>
            <a:pPr eaLnBrk="1" hangingPunct="1"/>
            <a:r>
              <a:rPr lang="en-US" sz="3000">
                <a:ea typeface="ＭＳ Ｐゴシック" charset="-128"/>
              </a:rPr>
              <a:t>Note: posting length == document frequency </a:t>
            </a:r>
          </a:p>
          <a:p>
            <a:pPr eaLnBrk="1" hangingPunct="1"/>
            <a:endParaRPr lang="en-US" sz="3000">
              <a:ea typeface="ＭＳ Ｐゴシック" charset="-128"/>
            </a:endParaRP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78F7B9AD-74CD-4B54-A4B2-9FC03D4E535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Example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Query for the exercise collection</a:t>
            </a:r>
          </a:p>
          <a:p>
            <a:pPr lvl="1"/>
            <a:r>
              <a:rPr lang="en-US">
                <a:ea typeface="ＭＳ Ｐゴシック" charset="-128"/>
              </a:rPr>
              <a:t>“home” AND “increase” AND NOT “july”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78BF7C27-5C72-4D38-8D0D-A4FA194F49A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/>
        </p:nvGraphicFramePr>
        <p:xfrm>
          <a:off x="457200" y="2895600"/>
          <a:ext cx="8229600" cy="371475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Posting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forecasts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home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increases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july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rise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sales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Example (cont.)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ea typeface="ＭＳ Ｐゴシック" charset="-128"/>
              </a:rPr>
              <a:t>DF values of the terms</a:t>
            </a:r>
          </a:p>
          <a:p>
            <a:pPr lvl="1"/>
            <a:r>
              <a:rPr lang="en-US" sz="2000">
                <a:ea typeface="ＭＳ Ｐゴシック" charset="-128"/>
              </a:rPr>
              <a:t>Home: 4</a:t>
            </a:r>
          </a:p>
          <a:p>
            <a:pPr lvl="1"/>
            <a:r>
              <a:rPr lang="en-US" sz="2000">
                <a:ea typeface="ＭＳ Ｐゴシック" charset="-128"/>
              </a:rPr>
              <a:t>Increase: 1</a:t>
            </a:r>
          </a:p>
          <a:p>
            <a:pPr lvl="1"/>
            <a:r>
              <a:rPr lang="en-US" sz="2000">
                <a:ea typeface="ＭＳ Ｐゴシック" charset="-128"/>
              </a:rPr>
              <a:t>July: 3</a:t>
            </a:r>
          </a:p>
          <a:p>
            <a:r>
              <a:rPr lang="en-US" sz="2400">
                <a:ea typeface="ＭＳ Ｐゴシック" charset="-128"/>
              </a:rPr>
              <a:t>There are 4 documents in the example collection</a:t>
            </a:r>
          </a:p>
          <a:p>
            <a:r>
              <a:rPr lang="en-US" sz="2400">
                <a:ea typeface="ＭＳ Ｐゴシック" charset="-128"/>
              </a:rPr>
              <a:t>So, DF values of the query components: </a:t>
            </a:r>
          </a:p>
          <a:p>
            <a:pPr lvl="1"/>
            <a:r>
              <a:rPr lang="en-US" sz="2000">
                <a:ea typeface="ＭＳ Ｐゴシック" charset="-128"/>
              </a:rPr>
              <a:t>Home: 4</a:t>
            </a:r>
          </a:p>
          <a:p>
            <a:pPr lvl="1"/>
            <a:r>
              <a:rPr lang="en-US" sz="2000">
                <a:ea typeface="ＭＳ Ｐゴシック" charset="-128"/>
              </a:rPr>
              <a:t>Increase: 1</a:t>
            </a:r>
          </a:p>
          <a:p>
            <a:pPr lvl="1"/>
            <a:r>
              <a:rPr lang="en-US" sz="2000">
                <a:solidFill>
                  <a:srgbClr val="FF0000"/>
                </a:solidFill>
                <a:ea typeface="ＭＳ Ｐゴシック" charset="-128"/>
              </a:rPr>
              <a:t>NOT july: 1 </a:t>
            </a:r>
            <a:r>
              <a:rPr lang="en-US" sz="2000">
                <a:ea typeface="ＭＳ Ｐゴシック" charset="-128"/>
              </a:rPr>
              <a:t>(i.e., #total docs - #docs “july” appears = 4 – 3)</a:t>
            </a:r>
          </a:p>
          <a:p>
            <a:r>
              <a:rPr lang="en-US" sz="2400">
                <a:ea typeface="ＭＳ Ｐゴシック" charset="-128"/>
              </a:rPr>
              <a:t>Optimized query processing order: process (increase AND not july) first and then AND home</a:t>
            </a:r>
          </a:p>
          <a:p>
            <a:pPr lvl="1"/>
            <a:r>
              <a:rPr lang="en-US" sz="2000">
                <a:ea typeface="ＭＳ Ｐゴシック" charset="-128"/>
              </a:rPr>
              <a:t>In the increasing order of document frequency (DFs)</a:t>
            </a:r>
          </a:p>
          <a:p>
            <a:pPr lvl="1"/>
            <a:endParaRPr lang="en-US" sz="2000">
              <a:ea typeface="ＭＳ Ｐゴシック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48DE01F8-B29E-47D5-BDF2-3B8DAF24F4D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Ranking search results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Boolean queries give inclusion or exclusion of docs.</a:t>
            </a:r>
          </a:p>
          <a:p>
            <a:pPr eaLnBrk="1" hangingPunct="1"/>
            <a:r>
              <a:rPr lang="en-US">
                <a:ea typeface="ＭＳ Ｐゴシック" charset="-128"/>
              </a:rPr>
              <a:t>Often we want to rank/group results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Need to measure proximity from query to each doc.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Need to decide whether docs presented to user are singletons, or a group of docs covering various aspects of the query.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AA912357-8EA1-4AB1-8A36-69921AD9A4D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IR and Information Science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Baeza-Yates and Ribeiro-Neto (2004): 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Information Retrieval (IR) “deals with the representation, storage, organization of, and access to information items.” </a:t>
            </a:r>
          </a:p>
          <a:p>
            <a:r>
              <a:rPr lang="en-US">
                <a:ea typeface="ＭＳ Ｐゴシック" charset="-128"/>
              </a:rPr>
              <a:t>Considered an important area of Information Science</a:t>
            </a:r>
          </a:p>
          <a:p>
            <a:pPr lvl="2"/>
            <a:r>
              <a:rPr lang="en-US">
                <a:ea typeface="ＭＳ Ｐゴシック" charset="-128"/>
              </a:rPr>
              <a:t>Information Science is about “gathering, organizing, storing, retrieving, and dissemination of information.” (Bates, 1999)</a:t>
            </a:r>
          </a:p>
          <a:p>
            <a:pPr lvl="2"/>
            <a:r>
              <a:rPr lang="en-US">
                <a:ea typeface="ＭＳ Ｐゴシック" charset="-128"/>
              </a:rPr>
              <a:t>IR has a long tradition and root in Information &amp; Library Science</a:t>
            </a:r>
          </a:p>
          <a:p>
            <a:pPr lvl="2"/>
            <a:r>
              <a:rPr lang="en-US">
                <a:ea typeface="ＭＳ Ｐゴシック" charset="-128"/>
              </a:rPr>
              <a:t>Computer science has strong influence on system-centric IR</a:t>
            </a:r>
          </a:p>
          <a:p>
            <a:pPr>
              <a:buFont typeface="Wingdings" charset="2"/>
              <a:buNone/>
            </a:pPr>
            <a:endParaRPr lang="en-US">
              <a:ea typeface="ＭＳ Ｐゴシック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049AED6B-73B8-4591-B3BD-043FDE11BE6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More…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>
                <a:ea typeface="ＭＳ Ｐゴシック" charset="-128"/>
              </a:rPr>
              <a:t>Introduction to Information Retrieval</a:t>
            </a:r>
            <a:r>
              <a:rPr lang="en-US">
                <a:ea typeface="ＭＳ Ｐゴシック" charset="-128"/>
              </a:rPr>
              <a:t>, MRS chapter 1</a:t>
            </a:r>
          </a:p>
          <a:p>
            <a:pPr eaLnBrk="1" hangingPunct="1"/>
            <a:endParaRPr lang="en-US">
              <a:ea typeface="ＭＳ Ｐゴシック" charset="-128"/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sz="4400">
                <a:ea typeface="ＭＳ Ｐゴシック" charset="-128"/>
              </a:rPr>
              <a:t>Any questions?</a:t>
            </a:r>
          </a:p>
          <a:p>
            <a:pPr algn="ctr" eaLnBrk="1" hangingPunct="1">
              <a:buFont typeface="Wingdings" charset="2"/>
              <a:buNone/>
            </a:pPr>
            <a:r>
              <a:rPr lang="en-US">
                <a:ea typeface="ＭＳ Ｐゴシック" charset="-128"/>
              </a:rPr>
              <a:t>You may email your instructor and/or post your questions to the discussion board. 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DAA756CA-5ADE-4166-892F-09AFD4EFAF5F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IR to Information Science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Saracevic (1999): </a:t>
            </a:r>
          </a:p>
          <a:p>
            <a:pPr lvl="1">
              <a:buFont typeface="Wingdings" charset="2"/>
              <a:buNone/>
            </a:pPr>
            <a:endParaRPr lang="en-US">
              <a:ea typeface="ＭＳ Ｐゴシック" charset="-128"/>
            </a:endParaRPr>
          </a:p>
          <a:p>
            <a:pPr lvl="1">
              <a:buFont typeface="Wingdings" charset="2"/>
              <a:buNone/>
            </a:pPr>
            <a:r>
              <a:rPr lang="en-US" sz="3200">
                <a:ea typeface="ＭＳ Ｐゴシック" charset="-128"/>
              </a:rPr>
              <a:t>“Surely, information science is more than IR, but many of the problems raised by IR or derived from objects and phenomena involved in IR, are at its core.”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A35FAA63-2FEE-431B-B38A-7C97FC6B2DDC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04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36600"/>
            <a:ext cx="12700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Cranfield Tests and IR Tradition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Cranfield tests</a:t>
            </a:r>
          </a:p>
          <a:p>
            <a:pPr lvl="1"/>
            <a:r>
              <a:rPr lang="en-US">
                <a:ea typeface="ＭＳ Ｐゴシック" charset="-128"/>
              </a:rPr>
              <a:t>A series of early experiments</a:t>
            </a:r>
          </a:p>
          <a:p>
            <a:pPr lvl="1"/>
            <a:r>
              <a:rPr lang="en-US">
                <a:ea typeface="ＭＳ Ｐゴシック" charset="-128"/>
              </a:rPr>
              <a:t>led by Cyril W. Cleverdon (a librarian, see picture :)</a:t>
            </a:r>
          </a:p>
          <a:p>
            <a:pPr lvl="1"/>
            <a:r>
              <a:rPr lang="en-US">
                <a:ea typeface="ＭＳ Ｐゴシック" charset="-128"/>
              </a:rPr>
              <a:t>at College of Aeronautics at Cranfield</a:t>
            </a:r>
          </a:p>
          <a:p>
            <a:pPr lvl="1"/>
            <a:r>
              <a:rPr lang="en-US">
                <a:ea typeface="ＭＳ Ｐゴシック" charset="-128"/>
              </a:rPr>
              <a:t>on retrieval effectiveness of index languages/techniques</a:t>
            </a:r>
          </a:p>
          <a:p>
            <a:r>
              <a:rPr lang="en-US">
                <a:ea typeface="ＭＳ Ｐゴシック" charset="-128"/>
              </a:rPr>
              <a:t>The tests established an experimental IR tradition</a:t>
            </a:r>
          </a:p>
          <a:p>
            <a:pPr lvl="1"/>
            <a:r>
              <a:rPr lang="en-US">
                <a:ea typeface="ＭＳ Ｐゴシック" charset="-128"/>
              </a:rPr>
              <a:t>A document collection</a:t>
            </a:r>
          </a:p>
          <a:p>
            <a:pPr lvl="1"/>
            <a:r>
              <a:rPr lang="en-US">
                <a:ea typeface="ＭＳ Ｐゴシック" charset="-128"/>
              </a:rPr>
              <a:t>A set of queries</a:t>
            </a:r>
          </a:p>
          <a:p>
            <a:pPr lvl="1"/>
            <a:r>
              <a:rPr lang="en-US">
                <a:ea typeface="ＭＳ Ｐゴシック" charset="-128"/>
              </a:rPr>
              <a:t>Relevance judgment</a:t>
            </a:r>
          </a:p>
          <a:p>
            <a:pPr lvl="1"/>
            <a:r>
              <a:rPr lang="en-US">
                <a:ea typeface="ＭＳ Ｐゴシック" charset="-128"/>
              </a:rPr>
              <a:t>Evaluation metrics, e.g., precision and recall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9DF97EA6-3DB9-486F-B6EE-79D28856C5D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150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9812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IR Tradition continues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The Text Retrieval Conference (TREC)</a:t>
            </a:r>
          </a:p>
          <a:p>
            <a:pPr lvl="1"/>
            <a:r>
              <a:rPr lang="en-US">
                <a:ea typeface="ＭＳ Ｐゴシック" charset="-128"/>
              </a:rPr>
              <a:t>A platform where IR systems can compete/be compared</a:t>
            </a:r>
          </a:p>
          <a:p>
            <a:pPr lvl="1"/>
            <a:r>
              <a:rPr lang="en-US">
                <a:ea typeface="ＭＳ Ｐゴシック" charset="-128"/>
              </a:rPr>
              <a:t>Large scale evaluation</a:t>
            </a:r>
          </a:p>
          <a:p>
            <a:pPr lvl="1"/>
            <a:r>
              <a:rPr lang="en-US">
                <a:ea typeface="ＭＳ Ｐゴシック" charset="-128"/>
              </a:rPr>
              <a:t>Various “tracks” beyond text retrieval</a:t>
            </a:r>
          </a:p>
          <a:p>
            <a:pPr lvl="1"/>
            <a:r>
              <a:rPr lang="en-US">
                <a:ea typeface="ＭＳ Ｐゴシック" charset="-128"/>
              </a:rPr>
              <a:t>Each TREC track, e.g., Web track for IR on the Web</a:t>
            </a:r>
          </a:p>
          <a:p>
            <a:pPr lvl="2"/>
            <a:r>
              <a:rPr lang="en-US">
                <a:ea typeface="ＭＳ Ｐゴシック" charset="-128"/>
              </a:rPr>
              <a:t>A benchmark document collection (e.g., web pages)</a:t>
            </a:r>
          </a:p>
          <a:p>
            <a:pPr lvl="2"/>
            <a:r>
              <a:rPr lang="en-US">
                <a:ea typeface="ＭＳ Ｐゴシック" charset="-128"/>
              </a:rPr>
              <a:t>Pre-defined tasks and queries</a:t>
            </a:r>
          </a:p>
          <a:p>
            <a:pPr lvl="2"/>
            <a:r>
              <a:rPr lang="en-US">
                <a:ea typeface="ＭＳ Ｐゴシック" charset="-128"/>
              </a:rPr>
              <a:t>A common relevance base (manually judged by humans)</a:t>
            </a:r>
          </a:p>
          <a:p>
            <a:pPr lvl="2"/>
            <a:r>
              <a:rPr lang="en-US">
                <a:ea typeface="ＭＳ Ｐゴシック" charset="-128"/>
              </a:rPr>
              <a:t>Standardized evaluation procedures and metrics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80411282-3504-4EA8-A933-429FC0104D5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Information Retrieval Models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285875"/>
            <a:ext cx="4192588" cy="685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IR model taxonomy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495800" cy="685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Another taxonomy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40386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4953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" y="5486400"/>
            <a:ext cx="4191000" cy="38100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n-US">
              <a:solidFill>
                <a:srgbClr val="FFFFFF"/>
              </a:solidFill>
              <a:cs typeface="Arial Unicode M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7400" y="2667000"/>
            <a:ext cx="1066800" cy="99060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n-US">
              <a:solidFill>
                <a:srgbClr val="FFFFFF"/>
              </a:solidFill>
              <a:cs typeface="Arial Unicode MS" charset="0"/>
            </a:endParaRP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1004888" y="6019800"/>
            <a:ext cx="1738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70C0"/>
                </a:solidFill>
              </a:rPr>
              <a:t>Jarvelin, K. (2007)</a:t>
            </a:r>
            <a:endParaRPr lang="en-US" sz="1600"/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4572000" y="6015038"/>
            <a:ext cx="457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pt-BR" sz="1600">
                <a:solidFill>
                  <a:srgbClr val="0070C0"/>
                </a:solidFill>
              </a:rPr>
              <a:t>Baeza-Yates andRibeiro-Neto (2004)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Information Retrieval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>
                <a:ea typeface="ＭＳ Ｐゴシック" charset="-128"/>
              </a:rPr>
              <a:t>Back to the MRS book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A simplified view of IR</a:t>
            </a:r>
          </a:p>
          <a:p>
            <a:pPr eaLnBrk="1" hangingPunct="1">
              <a:buClr>
                <a:srgbClr val="357E69"/>
              </a:buClr>
            </a:pPr>
            <a:r>
              <a:rPr lang="en-US">
                <a:ea typeface="ＭＳ Ｐゴシック" charset="-128"/>
              </a:rPr>
              <a:t>Manning, Raghavan, and Schütze (2008): 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Information Retrieval (IR) is </a:t>
            </a:r>
            <a:r>
              <a:rPr lang="en-US">
                <a:solidFill>
                  <a:srgbClr val="357E69"/>
                </a:solidFill>
                <a:ea typeface="ＭＳ Ｐゴシック" charset="-128"/>
              </a:rPr>
              <a:t>finding material</a:t>
            </a:r>
            <a:r>
              <a:rPr lang="en-US">
                <a:ea typeface="ＭＳ Ｐゴシック" charset="-128"/>
              </a:rPr>
              <a:t> (usually documents) of an </a:t>
            </a:r>
            <a:r>
              <a:rPr lang="en-US">
                <a:solidFill>
                  <a:srgbClr val="357E69"/>
                </a:solidFill>
                <a:ea typeface="ＭＳ Ｐゴシック" charset="-128"/>
              </a:rPr>
              <a:t>unstructured</a:t>
            </a:r>
            <a:r>
              <a:rPr lang="en-US">
                <a:ea typeface="ＭＳ Ｐゴシック" charset="-128"/>
              </a:rPr>
              <a:t> nature (usually text) that satisfies an </a:t>
            </a:r>
            <a:r>
              <a:rPr lang="en-US">
                <a:solidFill>
                  <a:srgbClr val="357E69"/>
                </a:solidFill>
                <a:ea typeface="ＭＳ Ｐゴシック" charset="-128"/>
              </a:rPr>
              <a:t>information need</a:t>
            </a:r>
            <a:r>
              <a:rPr lang="en-US">
                <a:ea typeface="ＭＳ Ｐゴシック" charset="-128"/>
              </a:rPr>
              <a:t> from within </a:t>
            </a:r>
            <a:r>
              <a:rPr lang="en-US">
                <a:solidFill>
                  <a:srgbClr val="357E69"/>
                </a:solidFill>
                <a:ea typeface="ＭＳ Ｐゴシック" charset="-128"/>
              </a:rPr>
              <a:t>large collections</a:t>
            </a:r>
            <a:r>
              <a:rPr lang="en-US">
                <a:ea typeface="ＭＳ Ｐゴシック" charset="-128"/>
              </a:rPr>
              <a:t> (usually stored on computers).</a:t>
            </a:r>
          </a:p>
          <a:p>
            <a:pPr lvl="1" eaLnBrk="1" hangingPunct="1"/>
            <a:endParaRPr lang="en-US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CBCA1C1A-41D2-4595-9B46-D65366DB72A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IR-slides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16854</TotalTime>
  <Words>2023</Words>
  <Application>Microsoft Macintosh PowerPoint</Application>
  <PresentationFormat>On-screen Show (4:3)</PresentationFormat>
  <Paragraphs>558</Paragraphs>
  <Slides>40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 Unicode MS</vt:lpstr>
      <vt:lpstr>Arial</vt:lpstr>
      <vt:lpstr>Calibri</vt:lpstr>
      <vt:lpstr>Lucida Sans</vt:lpstr>
      <vt:lpstr>Lucida Sans Typewriter</vt:lpstr>
      <vt:lpstr>Tahoma</vt:lpstr>
      <vt:lpstr>Times New Roman</vt:lpstr>
      <vt:lpstr>Wingdings</vt:lpstr>
      <vt:lpstr>IIR-slides</vt:lpstr>
      <vt:lpstr>Worksheet</vt:lpstr>
      <vt:lpstr>Part 1</vt:lpstr>
      <vt:lpstr>PowerPoint Presentation</vt:lpstr>
      <vt:lpstr>Information Retrieval</vt:lpstr>
      <vt:lpstr>IR and Information Science</vt:lpstr>
      <vt:lpstr>IR to Information Science</vt:lpstr>
      <vt:lpstr>Cranfield Tests and IR Tradition</vt:lpstr>
      <vt:lpstr>IR Tradition continues</vt:lpstr>
      <vt:lpstr>Information Retrieval Models</vt:lpstr>
      <vt:lpstr>Information Retrieval</vt:lpstr>
      <vt:lpstr>Basic assumptions of Information Retrieval</vt:lpstr>
      <vt:lpstr>Put relevance aside</vt:lpstr>
      <vt:lpstr>IR and Math</vt:lpstr>
      <vt:lpstr>Part 2</vt:lpstr>
      <vt:lpstr>Unstructured data in 1680</vt:lpstr>
      <vt:lpstr>Term-document incidence matrix</vt:lpstr>
      <vt:lpstr>Incidence vectors</vt:lpstr>
      <vt:lpstr>Answers to query</vt:lpstr>
      <vt:lpstr>Bigger collections</vt:lpstr>
      <vt:lpstr>Can’t build the matrix</vt:lpstr>
      <vt:lpstr>Inverted index</vt:lpstr>
      <vt:lpstr>Inverted index</vt:lpstr>
      <vt:lpstr>Inverted index construction</vt:lpstr>
      <vt:lpstr>Indexer steps: Token sequence</vt:lpstr>
      <vt:lpstr>Indexer steps: Sort</vt:lpstr>
      <vt:lpstr>Indexer steps: Dictionary &amp; Postings</vt:lpstr>
      <vt:lpstr>Exercise</vt:lpstr>
      <vt:lpstr>Results</vt:lpstr>
      <vt:lpstr>Results with Document Freq. values</vt:lpstr>
      <vt:lpstr>QUERY PROCESSING</vt:lpstr>
      <vt:lpstr>The index we just built</vt:lpstr>
      <vt:lpstr>Query processing: AND</vt:lpstr>
      <vt:lpstr>The merge</vt:lpstr>
      <vt:lpstr>Boolean queries: Exact match</vt:lpstr>
      <vt:lpstr>Query optimization</vt:lpstr>
      <vt:lpstr>Query optimization example</vt:lpstr>
      <vt:lpstr>More general optimization</vt:lpstr>
      <vt:lpstr>Example</vt:lpstr>
      <vt:lpstr>Example (cont.)</vt:lpstr>
      <vt:lpstr>Ranking search results</vt:lpstr>
      <vt:lpstr>More…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Microsoft Office User</cp:lastModifiedBy>
  <cp:revision>365</cp:revision>
  <cp:lastPrinted>2009-03-27T02:28:50Z</cp:lastPrinted>
  <dcterms:created xsi:type="dcterms:W3CDTF">2011-03-31T03:32:30Z</dcterms:created>
  <dcterms:modified xsi:type="dcterms:W3CDTF">2020-09-18T00:50:17Z</dcterms:modified>
</cp:coreProperties>
</file>