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9" r:id="rId2"/>
    <p:sldId id="547" r:id="rId3"/>
    <p:sldId id="556" r:id="rId4"/>
    <p:sldId id="557" r:id="rId5"/>
    <p:sldId id="552" r:id="rId6"/>
    <p:sldId id="553" r:id="rId7"/>
    <p:sldId id="554" r:id="rId8"/>
    <p:sldId id="555" r:id="rId9"/>
    <p:sldId id="551" r:id="rId10"/>
    <p:sldId id="546" r:id="rId11"/>
    <p:sldId id="548" r:id="rId12"/>
    <p:sldId id="545" r:id="rId13"/>
    <p:sldId id="55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8650"/>
  </p:normalViewPr>
  <p:slideViewPr>
    <p:cSldViewPr snapToGrid="0">
      <p:cViewPr varScale="1">
        <p:scale>
          <a:sx n="98" d="100"/>
          <a:sy n="98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964D0-7B1D-47A1-A765-98A7E6076275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B706A-26C4-4DD7-9D55-5D60F725B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35DD9593-5DFB-4CE9-91B8-069AB70F48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63AE740C-C81E-4E41-AFFB-55559991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70282FA0-B429-464D-84F5-B81CA26A0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4138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41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413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A55AB0-54E9-4554-B7D8-390BDA3228B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413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‘us’ who is ‘</a:t>
            </a:r>
            <a:r>
              <a:rPr lang="en-US"/>
              <a:t>we’?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706A-26C4-4DD7-9D55-5D60F725BE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3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6F687-EEFF-4AC8-9861-8497A11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592D2-1BBF-4434-AEFD-9B7A9963F68E}" type="datetime1">
              <a:rPr lang="en-US" altLang="en-US"/>
              <a:pPr>
                <a:defRPr/>
              </a:pPr>
              <a:t>10/4/22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5DD9-9A0A-45FF-9B78-4AF6D1C0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AF4E-9E41-4F49-A563-9EF5882D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F0D31-9442-4F05-913A-1596506968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52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3D06-2C4E-48EF-85C6-AFEDC88A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DB7C-EE52-49F1-814A-C7858F25548F}" type="datetime1">
              <a:rPr lang="en-US" altLang="en-US"/>
              <a:pPr>
                <a:defRPr/>
              </a:pPr>
              <a:t>10/4/22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3A3AD-831D-411F-B40F-5A6CA214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C7E6-8373-4034-8EAC-98641383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D4DA5-0922-47D4-880B-20F7FA8F5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26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8A1D-6D4B-471A-B009-E0466395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DB8BC-95CA-45B2-8AB8-EC869F3A9999}" type="datetime1">
              <a:rPr lang="en-US" altLang="en-US"/>
              <a:pPr>
                <a:defRPr/>
              </a:pPr>
              <a:t>10/4/22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916CB-BCFF-4E4C-8853-30ACE3D0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24DF-52D6-4BB0-A95B-C8D6EF1F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D472C-B4EF-4CC7-B46B-0E281697DD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22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F803-1939-4CC9-BC0C-55B376A8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7CF9D-CB16-4A14-8E13-700145D802F3}" type="datetime1">
              <a:rPr lang="en-US" altLang="en-US"/>
              <a:pPr>
                <a:defRPr/>
              </a:pPr>
              <a:t>10/4/22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BCEE-EB55-43AC-927F-FF044307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44BE-5C78-472C-BCD1-1D999624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3B30C-A46A-4AD5-8103-B434C9EA6D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97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4233-EEB8-4C6E-B512-C1F06914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DC63A-8064-42B3-9217-EC476BD64663}" type="datetime1">
              <a:rPr lang="en-US" altLang="en-US"/>
              <a:pPr>
                <a:defRPr/>
              </a:pPr>
              <a:t>10/4/22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DF32-52F5-40B8-9617-B9D1839A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5DEA-F53F-4131-A280-D72C283E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19E7-F12D-41CB-8579-029C55C85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93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8A4A4B1-A23B-4749-93C1-B031CCD9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72F58-5A7E-43D6-BACF-DAB770228DC2}" type="datetime1">
              <a:rPr lang="en-US" altLang="en-US"/>
              <a:pPr>
                <a:defRPr/>
              </a:pPr>
              <a:t>10/4/22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0CFC7A-AE6B-44F6-90C8-E1C45954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9B0154-610C-4892-90AE-C082325E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C18C4-12C4-4A37-A821-5E4C43757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2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7E5C25-0B67-459F-AEBB-A2F13D8A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B6859-6F91-4FAF-9E3E-6E4C6D95FEC4}" type="datetime1">
              <a:rPr lang="en-US" altLang="en-US"/>
              <a:pPr>
                <a:defRPr/>
              </a:pPr>
              <a:t>10/4/22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807A68-ACDE-44A0-A4E5-47B735E3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2A35830-799B-4777-99E4-F0FBB902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D5848-3E8E-4A3E-8C5D-5B2D24792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58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BD4ABBB-7EAE-4510-93FF-B9D5F7CA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AE69B-6ABB-4EAC-B4C2-86EA1698FF36}" type="datetime1">
              <a:rPr lang="en-US" altLang="en-US"/>
              <a:pPr>
                <a:defRPr/>
              </a:pPr>
              <a:t>10/4/22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1319EE-78EB-4574-948A-79D7BB76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7211C01-8B2D-4F01-89B0-0B90EB36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0F82D-F015-4376-83C1-B4500D501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53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D6D0994-E334-43E6-9054-2CC2335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5E7A5-83C6-4DD9-853F-4D1306334A93}" type="datetime1">
              <a:rPr lang="en-US" altLang="en-US"/>
              <a:pPr>
                <a:defRPr/>
              </a:pPr>
              <a:t>10/4/22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FD7ECB-B0AF-485A-AF93-136B069F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DD7D955-5578-46D4-9105-10A51005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25AB5-8467-4F1E-97F3-FB39E89F4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20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F32FE2-B87D-4ADA-BD62-4532E80D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82AC0-EEB5-4493-8DFE-25987B1000A3}" type="datetime1">
              <a:rPr lang="en-US" altLang="en-US"/>
              <a:pPr>
                <a:defRPr/>
              </a:pPr>
              <a:t>10/4/22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852626-6A13-4A84-AEF1-163A274F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C5D55-8E16-4565-8340-A82AFE6D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219E-3572-4DFF-BDCA-606DAAAA6A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869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B4C4AC-5225-450E-AF6D-B7512124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288E7-9F25-48AE-B631-DFE1EED4572E}" type="datetime1">
              <a:rPr lang="en-US" altLang="en-US"/>
              <a:pPr>
                <a:defRPr/>
              </a:pPr>
              <a:t>10/4/22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F5C7DF-145A-4D70-910E-B31D98BB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762B0C-927B-4D45-9430-72E83F69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CE91A-1C7A-4CA1-B79C-DC2C851F8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96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2A14ECA-094B-4601-A461-BA0E3E833D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3AACEC-B1BB-417D-B05B-5A3ADAD35D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3E7D9-D0A4-441E-A0B5-702380E07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FCD9443-C79D-4AF0-94D2-1AA6C1D02E92}" type="datetime1">
              <a:rPr lang="en-US" altLang="en-US"/>
              <a:pPr>
                <a:defRPr/>
              </a:pPr>
              <a:t>10/4/22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0094-9482-48B3-AFA9-7BF8C2064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2759-D406-4F9F-BC95-2493048C6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CB49D54-92DF-4F74-A901-FB60D8B416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01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&amp;v=tia5OHE98F4&amp;feature=emb_logo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ia5OHE98F4?feature=oembed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kbNH39QE0Q?feature=oembed" TargetMode="External"/><Relationship Id="rId4" Type="http://schemas.openxmlformats.org/officeDocument/2006/relationships/hyperlink" Target="https://www.youtube.com/watch?v=gkbNH39QE0Q&amp;feature=emb_log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Oo6HK48Kjo?feature=oembed" TargetMode="External"/><Relationship Id="rId4" Type="http://schemas.openxmlformats.org/officeDocument/2006/relationships/hyperlink" Target="https://www.youtube.com/watch?time_continue=1&amp;v=WOo6HK48Kjo&amp;feature=emb_log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E87897D-587F-45C5-97AB-09EFF92AA6E5}"/>
              </a:ext>
            </a:extLst>
          </p:cNvPr>
          <p:cNvSpPr txBox="1">
            <a:spLocks/>
          </p:cNvSpPr>
          <p:nvPr/>
        </p:nvSpPr>
        <p:spPr bwMode="auto">
          <a:xfrm>
            <a:off x="2294709" y="2666704"/>
            <a:ext cx="7315200" cy="3200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400" b="1" dirty="0">
                <a:solidFill>
                  <a:srgbClr val="0070C0"/>
                </a:solidFill>
                <a:effectLst>
                  <a:outerShdw blurRad="50800" dist="50800" dir="5400000" algn="ctr" rotWithShape="0">
                    <a:srgbClr val="A5A5A5"/>
                  </a:outerShdw>
                </a:effectLst>
                <a:latin typeface="Calibri Light" panose="020F0302020204030204" pitchFamily="34" charset="0"/>
              </a:rPr>
              <a:t>INFO215: Week 3a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400" b="1" dirty="0">
              <a:solidFill>
                <a:srgbClr val="0070C0"/>
              </a:solidFill>
              <a:effectLst>
                <a:outerShdw blurRad="50800" dist="50800" dir="5400000" algn="ctr" rotWithShape="0">
                  <a:srgbClr val="A5A5A5"/>
                </a:outerShdw>
              </a:effectLst>
              <a:latin typeface="Calibri Light" panose="020F030202020403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4000" b="1" dirty="0">
                <a:solidFill>
                  <a:srgbClr val="0070C0"/>
                </a:solidFill>
                <a:effectLst>
                  <a:outerShdw blurRad="50800" dist="50800" dir="5400000" algn="ctr" rotWithShape="0">
                    <a:srgbClr val="A5A5A5"/>
                  </a:outerShdw>
                </a:effectLst>
                <a:latin typeface="Calibri Light" panose="020F0302020204030204" pitchFamily="34" charset="0"/>
              </a:rPr>
              <a:t>Tracking + Facial Recognition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400" b="1" dirty="0">
              <a:solidFill>
                <a:srgbClr val="ED7D31"/>
              </a:solidFill>
              <a:effectLst>
                <a:outerShdw blurRad="50800" dist="50800" dir="5400000" algn="ctr" rotWithShape="0">
                  <a:srgbClr val="A5A5A5"/>
                </a:outerShdw>
              </a:effectLst>
              <a:latin typeface="Calibri Light" panose="020F030202020403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400" b="1" dirty="0">
              <a:solidFill>
                <a:srgbClr val="ED7D31"/>
              </a:solidFill>
              <a:effectLst>
                <a:outerShdw blurRad="50800" dist="50800" dir="5400000" algn="ctr" rotWithShape="0">
                  <a:srgbClr val="A5A5A5"/>
                </a:outerShdw>
              </a:effectLst>
              <a:latin typeface="Calibri Light" panose="020F0302020204030204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4400" b="1" dirty="0">
              <a:solidFill>
                <a:srgbClr val="ED7D31"/>
              </a:solidFill>
              <a:effectLst>
                <a:outerShdw blurRad="50800" dist="50800" dir="5400000" algn="ctr" rotWithShape="0">
                  <a:srgbClr val="A5A5A5"/>
                </a:outerShdw>
              </a:effectLst>
              <a:latin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A78C-E6F4-445C-A916-46FFE0D8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ALGORITHMIC BIAS AND DIGITAL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B719-9C2F-4032-974F-26D25249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https://www.youtube.com/watch?time_continue=1&amp;v=tia5OHE98F4&amp;feature=emb_logo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What’s the connection between algorithmic bias and our discussion on technology for a good society?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descr="Algorithmic Bias Explained">
            <a:hlinkClick r:id="" action="ppaction://media"/>
            <a:extLst>
              <a:ext uri="{FF2B5EF4-FFF2-40B4-BE49-F238E27FC236}">
                <a16:creationId xmlns:a16="http://schemas.microsoft.com/office/drawing/2014/main" id="{A2E818F9-C7FF-54D2-406A-FE49281DC2F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518332" y="1231718"/>
            <a:ext cx="5859417" cy="43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6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descr="“Coded Bias”: New Film Looks at Fight Against Racial Bias in Facial Recognition &amp; AI Technology">
            <a:hlinkClick r:id="" action="ppaction://media"/>
            <a:extLst>
              <a:ext uri="{FF2B5EF4-FFF2-40B4-BE49-F238E27FC236}">
                <a16:creationId xmlns:a16="http://schemas.microsoft.com/office/drawing/2014/main" id="{8FC4B1F1-2A7D-D668-488C-ADF468EAD8C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82765" y="596522"/>
            <a:ext cx="10026469" cy="5664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398B36-4161-6BA2-AD1C-EAD9B790A0E6}"/>
              </a:ext>
            </a:extLst>
          </p:cNvPr>
          <p:cNvSpPr txBox="1"/>
          <p:nvPr/>
        </p:nvSpPr>
        <p:spPr>
          <a:xfrm>
            <a:off x="2717074" y="6361612"/>
            <a:ext cx="695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https://www.youtube.com/watch?v=gkbNH39QE0Q&amp;feature=emb</a:t>
            </a:r>
            <a:r>
              <a:rPr lang="en-US">
                <a:hlinkClick r:id="rId4"/>
              </a:rPr>
              <a:t>_logo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1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EC07-1ABC-5C4F-A996-3CAE1DAD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Civil Debate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2FCC-4FF7-0F44-9194-F68B10B9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82100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Divide up into pro- con- groups </a:t>
            </a:r>
            <a:r>
              <a:rPr lang="en-US" sz="2200" dirty="0">
                <a:sym typeface="Wingdings" pitchFamily="2" charset="2"/>
              </a:rPr>
              <a:t> (Some may have to play devil’s advocate)</a:t>
            </a:r>
            <a:endParaRPr lang="en-US" sz="2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sz="2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Consider Facial Recognition in Different Circumstances:</a:t>
            </a:r>
          </a:p>
          <a:p>
            <a:pPr marL="800100" lvl="1" indent="-342900">
              <a:lnSpc>
                <a:spcPct val="100000"/>
              </a:lnSpc>
              <a:buFontTx/>
              <a:buChar char="-"/>
            </a:pPr>
            <a:r>
              <a:rPr lang="en-US" sz="2200" dirty="0"/>
              <a:t>Has it been positive? Negative? In what ways?</a:t>
            </a:r>
          </a:p>
          <a:p>
            <a:pPr marL="800100" lvl="1" indent="-342900">
              <a:lnSpc>
                <a:spcPct val="100000"/>
              </a:lnSpc>
              <a:buFontTx/>
              <a:buChar char="-"/>
            </a:pPr>
            <a:r>
              <a:rPr lang="en-US" sz="2200" dirty="0"/>
              <a:t>Where is it helpful/harmful?</a:t>
            </a:r>
            <a:br>
              <a:rPr lang="en-US" sz="2200" dirty="0"/>
            </a:br>
            <a:endParaRPr lang="en-US" sz="2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In what ways has the social context in which the technology is used changed as a product of the tech?</a:t>
            </a:r>
            <a:br>
              <a:rPr lang="en-US" sz="2200" dirty="0"/>
            </a:br>
            <a:endParaRPr lang="en-US" sz="2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200" dirty="0"/>
              <a:t>For future technologies: How can we ensure that they support the values of a good society?</a:t>
            </a:r>
          </a:p>
        </p:txBody>
      </p:sp>
    </p:spTree>
    <p:extLst>
      <p:ext uri="{BB962C8B-B14F-4D97-AF65-F5344CB8AC3E}">
        <p14:creationId xmlns:p14="http://schemas.microsoft.com/office/powerpoint/2010/main" val="373098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11837E-94C8-DEF0-9C98-A0D19214DE7F}"/>
              </a:ext>
            </a:extLst>
          </p:cNvPr>
          <p:cNvSpPr txBox="1"/>
          <p:nvPr/>
        </p:nvSpPr>
        <p:spPr>
          <a:xfrm>
            <a:off x="1489166" y="1541416"/>
            <a:ext cx="6244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Reminder:</a:t>
            </a:r>
          </a:p>
          <a:p>
            <a:endParaRPr lang="en-US" sz="3200" dirty="0"/>
          </a:p>
          <a:p>
            <a:r>
              <a:rPr lang="en-US" sz="3200" dirty="0"/>
              <a:t>Assignment #1 Due on October 13</a:t>
            </a:r>
          </a:p>
        </p:txBody>
      </p:sp>
    </p:spTree>
    <p:extLst>
      <p:ext uri="{BB962C8B-B14F-4D97-AF65-F5344CB8AC3E}">
        <p14:creationId xmlns:p14="http://schemas.microsoft.com/office/powerpoint/2010/main" val="424484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E7216-835B-FC9D-4F57-DBD79323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93291"/>
            <a:ext cx="11372125" cy="6547143"/>
          </a:xfrm>
        </p:spPr>
        <p:txBody>
          <a:bodyPr/>
          <a:lstStyle/>
          <a:p>
            <a:r>
              <a:rPr lang="en-US" dirty="0"/>
              <a:t>Review: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have we learned in the past two weeks?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has been the most interesting aspect for you?</a:t>
            </a:r>
          </a:p>
        </p:txBody>
      </p:sp>
    </p:spTree>
    <p:extLst>
      <p:ext uri="{BB962C8B-B14F-4D97-AF65-F5344CB8AC3E}">
        <p14:creationId xmlns:p14="http://schemas.microsoft.com/office/powerpoint/2010/main" val="397708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descr="Ghostery | Cleaner, Faster, Safer Browsing">
            <a:hlinkClick r:id="" action="ppaction://media"/>
            <a:extLst>
              <a:ext uri="{FF2B5EF4-FFF2-40B4-BE49-F238E27FC236}">
                <a16:creationId xmlns:a16="http://schemas.microsoft.com/office/drawing/2014/main" id="{AFD4A109-4112-BCF2-76DE-3EF17778B88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06863" y="450625"/>
            <a:ext cx="9778274" cy="5524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3943F-A6C0-F989-F836-21C7CB2FBCC2}"/>
              </a:ext>
            </a:extLst>
          </p:cNvPr>
          <p:cNvSpPr txBox="1"/>
          <p:nvPr/>
        </p:nvSpPr>
        <p:spPr>
          <a:xfrm>
            <a:off x="1907177" y="6222709"/>
            <a:ext cx="870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https://www.youtube.com/watch?time_continue=1&amp;v=WOo6HK48Kjo&amp;feature=emb_logo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5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E7216-835B-FC9D-4F57-DBD79323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93291"/>
            <a:ext cx="11372125" cy="6547143"/>
          </a:xfrm>
        </p:spPr>
        <p:txBody>
          <a:bodyPr/>
          <a:lstStyle/>
          <a:p>
            <a:r>
              <a:rPr lang="en-US" dirty="0" err="1"/>
              <a:t>Ghostery</a:t>
            </a:r>
            <a:r>
              <a:rPr lang="en-US" dirty="0"/>
              <a:t> Exercise: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next slides contain some screenshots of sites I just visited (Oct 4, 2022) using </a:t>
            </a:r>
            <a:r>
              <a:rPr lang="en-US" dirty="0" err="1"/>
              <a:t>Ghostery</a:t>
            </a:r>
            <a:r>
              <a:rPr lang="en-US" dirty="0"/>
              <a:t> to identify trackers those sites employ.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a group, please search for information about the trackers each site uses. (Trackers are shown in the purple box on each screen.)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49739-5F9D-ADE6-00A5-835AD59A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076" y="193291"/>
            <a:ext cx="5118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1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CBAC76-7E37-4FAD-7AFD-283D5DDE0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" y="136885"/>
            <a:ext cx="11991703" cy="658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B3D460-9704-0FC7-0865-E225241DB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60"/>
            <a:ext cx="12192000" cy="67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5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9AEE1E-10BE-9C27-C728-71FE8D64B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85"/>
            <a:ext cx="12192000" cy="67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1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5580E-697F-7289-0975-DC079A671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87"/>
            <a:ext cx="12192000" cy="66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6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BE7216-835B-FC9D-4F57-DBD79323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781" y="193291"/>
            <a:ext cx="6006437" cy="1325563"/>
          </a:xfrm>
        </p:spPr>
        <p:txBody>
          <a:bodyPr/>
          <a:lstStyle/>
          <a:p>
            <a:r>
              <a:rPr lang="en-US" dirty="0"/>
              <a:t>Reflections on </a:t>
            </a:r>
            <a:r>
              <a:rPr lang="en-US" dirty="0" err="1"/>
              <a:t>Ghostery</a:t>
            </a:r>
            <a:r>
              <a:rPr lang="en-US" dirty="0"/>
              <a:t> + Tracking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44CAB-DAB9-DC14-6E80-CB61C310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3F33A-59FB-5CA4-B0BC-5583E5DF0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08" y="1337879"/>
            <a:ext cx="5457584" cy="532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968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296</Words>
  <Application>Microsoft Macintosh PowerPoint</Application>
  <PresentationFormat>Widescreen</PresentationFormat>
  <Paragraphs>30</Paragraphs>
  <Slides>13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1_Office Theme</vt:lpstr>
      <vt:lpstr>PowerPoint Presentation</vt:lpstr>
      <vt:lpstr>Review:  What have we learned in the past two weeks?  What has been the most interesting aspect for you?</vt:lpstr>
      <vt:lpstr>PowerPoint Presentation</vt:lpstr>
      <vt:lpstr>Ghostery Exercise:   The next slides contain some screenshots of sites I just visited (Oct 4, 2022) using Ghostery to identify trackers those sites employ.  As a group, please search for information about the trackers each site uses. (Trackers are shown in the purple box on each screen.)</vt:lpstr>
      <vt:lpstr>PowerPoint Presentation</vt:lpstr>
      <vt:lpstr>PowerPoint Presentation</vt:lpstr>
      <vt:lpstr>PowerPoint Presentation</vt:lpstr>
      <vt:lpstr>PowerPoint Presentation</vt:lpstr>
      <vt:lpstr>Reflections on Ghostery + Tracking</vt:lpstr>
      <vt:lpstr>ALGORITHMIC BIAS AND DIGITAL EQUITY</vt:lpstr>
      <vt:lpstr>PowerPoint Presentation</vt:lpstr>
      <vt:lpstr>A Civil Debate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</dc:creator>
  <cp:lastModifiedBy>Seberger, John</cp:lastModifiedBy>
  <cp:revision>91</cp:revision>
  <dcterms:created xsi:type="dcterms:W3CDTF">2020-03-30T01:06:47Z</dcterms:created>
  <dcterms:modified xsi:type="dcterms:W3CDTF">2022-10-04T15:29:26Z</dcterms:modified>
</cp:coreProperties>
</file>