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 algn="l">
              <a:defRPr b="1" sz="5000">
                <a:latin typeface="Arial"/>
                <a:ea typeface="Arial"/>
                <a:cs typeface="Arial"/>
                <a:sym typeface="Arial"/>
              </a:defRPr>
            </a:pPr>
            <a:r>
              <a:t>INFO-332 Course Overview</a:t>
            </a:r>
            <a:br/>
            <a:r>
              <a:rPr sz="3200"/>
              <a:t>Spring 21-22</a:t>
            </a:r>
            <a:br>
              <a:rPr sz="3200"/>
            </a:b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1524000" y="3830637"/>
            <a:ext cx="9144000" cy="1655762"/>
          </a:xfrm>
          <a:prstGeom prst="rect">
            <a:avLst/>
          </a:prstGeom>
        </p:spPr>
        <p:txBody>
          <a:bodyPr/>
          <a:lstStyle/>
          <a:p>
            <a:pPr algn="l"/>
            <a:r>
              <a:t>Milad Toutounchian, PhD</a:t>
            </a:r>
          </a:p>
          <a:p>
            <a:pPr algn="l"/>
            <a:r>
              <a:t>Assistant Teaching Professor</a:t>
            </a:r>
          </a:p>
          <a:p>
            <a:pPr algn="l"/>
            <a:r>
              <a:t>Drexel University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Example: Raw Data</a:t>
            </a:r>
            <a:br/>
          </a:p>
        </p:txBody>
      </p:sp>
      <p:pic>
        <p:nvPicPr>
          <p:cNvPr id="204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0" t="1415" r="0" b="0"/>
          <a:stretch>
            <a:fillRect/>
          </a:stretch>
        </p:blipFill>
        <p:spPr>
          <a:xfrm>
            <a:off x="344807" y="1260393"/>
            <a:ext cx="11343862" cy="3028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807" y="4505788"/>
            <a:ext cx="11343862" cy="2183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Visualization as a Mean to Tell Story</a:t>
            </a:r>
            <a:br/>
            <a:r>
              <a:t> </a:t>
            </a:r>
          </a:p>
        </p:txBody>
      </p:sp>
      <p:pic>
        <p:nvPicPr>
          <p:cNvPr id="20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1385" t="1162" r="0" b="0"/>
          <a:stretch>
            <a:fillRect/>
          </a:stretch>
        </p:blipFill>
        <p:spPr>
          <a:xfrm>
            <a:off x="2290762" y="1487222"/>
            <a:ext cx="7610476" cy="5005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Course Core Principles</a:t>
            </a:r>
            <a:br/>
          </a:p>
        </p:txBody>
      </p:sp>
      <p:sp>
        <p:nvSpPr>
          <p:cNvPr id="211" name="Content Placeholder 2"/>
          <p:cNvSpPr txBox="1"/>
          <p:nvPr>
            <p:ph type="body" idx="1"/>
          </p:nvPr>
        </p:nvSpPr>
        <p:spPr>
          <a:xfrm>
            <a:off x="838200" y="1454150"/>
            <a:ext cx="10515600" cy="494665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 cannot teach you how to code, but I can facilitate the learning process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How much you learn depends on the effort you put in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Lectures are designed to run as a “lab”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Engagement correlates with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Course Components</a:t>
            </a:r>
            <a:br/>
          </a:p>
        </p:txBody>
      </p:sp>
      <p:sp>
        <p:nvSpPr>
          <p:cNvPr id="214" name="Content Placeholder 2"/>
          <p:cNvSpPr txBox="1"/>
          <p:nvPr>
            <p:ph type="body" idx="1"/>
          </p:nvPr>
        </p:nvSpPr>
        <p:spPr>
          <a:xfrm>
            <a:off x="838200" y="1454150"/>
            <a:ext cx="10515600" cy="4946650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Lectures (lessons available in HTML format on BB Learn)</a:t>
            </a:r>
          </a:p>
          <a:p>
            <a:pPr marL="514350" indent="-514350">
              <a:buFontTx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14350" indent="-514350">
              <a:buFontTx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datacamp Modules</a:t>
            </a:r>
          </a:p>
          <a:p>
            <a:pPr marL="514350" indent="-514350">
              <a:buFontTx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14350" indent="-514350">
              <a:buFontTx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Weekly Quizzes (meant as comprehension checks)</a:t>
            </a:r>
          </a:p>
          <a:p>
            <a:pPr marL="514350" indent="-514350">
              <a:buFontTx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14350" indent="-514350">
              <a:buFontTx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Assignments (3 in total)</a:t>
            </a:r>
          </a:p>
          <a:p>
            <a:pPr marL="514350" indent="-514350">
              <a:buFontTx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14350" indent="-514350">
              <a:buFontTx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Exams (Midterm and Final)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Access to the Full datacamp Catalog!</a:t>
            </a:r>
            <a:br/>
          </a:p>
        </p:txBody>
      </p:sp>
      <p:pic>
        <p:nvPicPr>
          <p:cNvPr id="21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199" y="1353653"/>
            <a:ext cx="10515601" cy="4865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/>
          <p:nvPr>
            <p:ph type="title"/>
          </p:nvPr>
        </p:nvSpPr>
        <p:spPr>
          <a:xfrm>
            <a:off x="838200" y="2766217"/>
            <a:ext cx="10515600" cy="1325564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Questions?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838200" y="34607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The Data Science Pipeline</a:t>
            </a:r>
            <a:br/>
          </a:p>
        </p:txBody>
      </p:sp>
      <p:grpSp>
        <p:nvGrpSpPr>
          <p:cNvPr id="118" name="Rectangle 5"/>
          <p:cNvGrpSpPr/>
          <p:nvPr/>
        </p:nvGrpSpPr>
        <p:grpSpPr>
          <a:xfrm>
            <a:off x="838200" y="3586162"/>
            <a:ext cx="1552575" cy="1209677"/>
            <a:chOff x="0" y="0"/>
            <a:chExt cx="1552575" cy="1209675"/>
          </a:xfrm>
        </p:grpSpPr>
        <p:sp>
          <p:nvSpPr>
            <p:cNvPr id="116" name="Rectangle"/>
            <p:cNvSpPr/>
            <p:nvPr/>
          </p:nvSpPr>
          <p:spPr>
            <a:xfrm>
              <a:off x="0" y="0"/>
              <a:ext cx="1552575" cy="1209676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17" name="Ingest"/>
            <p:cNvSpPr txBox="1"/>
            <p:nvPr/>
          </p:nvSpPr>
          <p:spPr>
            <a:xfrm>
              <a:off x="0" y="429506"/>
              <a:ext cx="1552575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Ingest</a:t>
              </a:r>
            </a:p>
          </p:txBody>
        </p:sp>
      </p:grpSp>
      <p:grpSp>
        <p:nvGrpSpPr>
          <p:cNvPr id="121" name="Rectangle 6"/>
          <p:cNvGrpSpPr/>
          <p:nvPr/>
        </p:nvGrpSpPr>
        <p:grpSpPr>
          <a:xfrm>
            <a:off x="3010853" y="3586160"/>
            <a:ext cx="1552576" cy="1209677"/>
            <a:chOff x="0" y="0"/>
            <a:chExt cx="1552575" cy="1209675"/>
          </a:xfrm>
        </p:grpSpPr>
        <p:sp>
          <p:nvSpPr>
            <p:cNvPr id="119" name="Rectangle"/>
            <p:cNvSpPr/>
            <p:nvPr/>
          </p:nvSpPr>
          <p:spPr>
            <a:xfrm>
              <a:off x="0" y="0"/>
              <a:ext cx="1552576" cy="1209676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0" name="Wrangle"/>
            <p:cNvSpPr txBox="1"/>
            <p:nvPr/>
          </p:nvSpPr>
          <p:spPr>
            <a:xfrm>
              <a:off x="0" y="429506"/>
              <a:ext cx="1552576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Wrangle</a:t>
              </a:r>
            </a:p>
          </p:txBody>
        </p:sp>
      </p:grpSp>
      <p:grpSp>
        <p:nvGrpSpPr>
          <p:cNvPr id="124" name="Rectangle 7"/>
          <p:cNvGrpSpPr/>
          <p:nvPr/>
        </p:nvGrpSpPr>
        <p:grpSpPr>
          <a:xfrm>
            <a:off x="5183506" y="3586160"/>
            <a:ext cx="1552576" cy="1209677"/>
            <a:chOff x="0" y="0"/>
            <a:chExt cx="1552575" cy="1209675"/>
          </a:xfrm>
        </p:grpSpPr>
        <p:sp>
          <p:nvSpPr>
            <p:cNvPr id="122" name="Rectangle"/>
            <p:cNvSpPr/>
            <p:nvPr/>
          </p:nvSpPr>
          <p:spPr>
            <a:xfrm>
              <a:off x="0" y="0"/>
              <a:ext cx="1552576" cy="1209676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3" name="Explore"/>
            <p:cNvSpPr txBox="1"/>
            <p:nvPr/>
          </p:nvSpPr>
          <p:spPr>
            <a:xfrm>
              <a:off x="0" y="429506"/>
              <a:ext cx="1552576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Explore</a:t>
              </a:r>
            </a:p>
          </p:txBody>
        </p:sp>
      </p:grpSp>
      <p:grpSp>
        <p:nvGrpSpPr>
          <p:cNvPr id="127" name="Rectangle 8"/>
          <p:cNvGrpSpPr/>
          <p:nvPr/>
        </p:nvGrpSpPr>
        <p:grpSpPr>
          <a:xfrm>
            <a:off x="7356157" y="3586157"/>
            <a:ext cx="1552577" cy="1209676"/>
            <a:chOff x="0" y="0"/>
            <a:chExt cx="1552575" cy="1209675"/>
          </a:xfrm>
        </p:grpSpPr>
        <p:sp>
          <p:nvSpPr>
            <p:cNvPr id="125" name="Rectangle"/>
            <p:cNvSpPr/>
            <p:nvPr/>
          </p:nvSpPr>
          <p:spPr>
            <a:xfrm>
              <a:off x="0" y="0"/>
              <a:ext cx="1552576" cy="1209676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6" name="Model"/>
            <p:cNvSpPr txBox="1"/>
            <p:nvPr/>
          </p:nvSpPr>
          <p:spPr>
            <a:xfrm>
              <a:off x="0" y="429506"/>
              <a:ext cx="1552576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grpSp>
        <p:nvGrpSpPr>
          <p:cNvPr id="130" name="Rectangle 9"/>
          <p:cNvGrpSpPr/>
          <p:nvPr/>
        </p:nvGrpSpPr>
        <p:grpSpPr>
          <a:xfrm>
            <a:off x="9528809" y="3586157"/>
            <a:ext cx="1552577" cy="1209676"/>
            <a:chOff x="0" y="0"/>
            <a:chExt cx="1552575" cy="1209675"/>
          </a:xfrm>
        </p:grpSpPr>
        <p:sp>
          <p:nvSpPr>
            <p:cNvPr id="128" name="Rectangle"/>
            <p:cNvSpPr/>
            <p:nvPr/>
          </p:nvSpPr>
          <p:spPr>
            <a:xfrm>
              <a:off x="0" y="0"/>
              <a:ext cx="1552576" cy="1209676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9" name="Report"/>
            <p:cNvSpPr txBox="1"/>
            <p:nvPr/>
          </p:nvSpPr>
          <p:spPr>
            <a:xfrm>
              <a:off x="0" y="429506"/>
              <a:ext cx="1552576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Report</a:t>
              </a:r>
            </a:p>
          </p:txBody>
        </p:sp>
      </p:grpSp>
      <p:grpSp>
        <p:nvGrpSpPr>
          <p:cNvPr id="134" name="Flowchart: Multidocument 10"/>
          <p:cNvGrpSpPr/>
          <p:nvPr/>
        </p:nvGrpSpPr>
        <p:grpSpPr>
          <a:xfrm>
            <a:off x="838199" y="1724024"/>
            <a:ext cx="1476379" cy="1207138"/>
            <a:chOff x="0" y="0"/>
            <a:chExt cx="1476378" cy="1207137"/>
          </a:xfrm>
        </p:grpSpPr>
        <p:sp>
          <p:nvSpPr>
            <p:cNvPr id="131" name="Shape"/>
            <p:cNvSpPr/>
            <p:nvPr/>
          </p:nvSpPr>
          <p:spPr>
            <a:xfrm>
              <a:off x="-1" y="-1"/>
              <a:ext cx="1476380" cy="1207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77" fill="norm" stroke="1" extrusionOk="0">
                  <a:moveTo>
                    <a:pt x="0" y="19068"/>
                  </a:moveTo>
                  <a:cubicBezTo>
                    <a:pt x="9298" y="21600"/>
                    <a:pt x="9298" y="16535"/>
                    <a:pt x="18595" y="16535"/>
                  </a:cubicBezTo>
                  <a:lnTo>
                    <a:pt x="18595" y="3372"/>
                  </a:lnTo>
                  <a:lnTo>
                    <a:pt x="0" y="3372"/>
                  </a:lnTo>
                  <a:close/>
                  <a:moveTo>
                    <a:pt x="1532" y="3372"/>
                  </a:moveTo>
                  <a:lnTo>
                    <a:pt x="1532" y="1665"/>
                  </a:lnTo>
                  <a:lnTo>
                    <a:pt x="20000" y="1665"/>
                  </a:lnTo>
                  <a:lnTo>
                    <a:pt x="20000" y="14911"/>
                  </a:lnTo>
                  <a:cubicBezTo>
                    <a:pt x="19298" y="14911"/>
                    <a:pt x="18595" y="15003"/>
                    <a:pt x="18595" y="15003"/>
                  </a:cubicBezTo>
                  <a:lnTo>
                    <a:pt x="18595" y="3372"/>
                  </a:lnTo>
                  <a:close/>
                  <a:moveTo>
                    <a:pt x="2972" y="1665"/>
                  </a:moveTo>
                  <a:lnTo>
                    <a:pt x="2972" y="0"/>
                  </a:lnTo>
                  <a:lnTo>
                    <a:pt x="21600" y="0"/>
                  </a:lnTo>
                  <a:lnTo>
                    <a:pt x="21600" y="13205"/>
                  </a:lnTo>
                  <a:cubicBezTo>
                    <a:pt x="20800" y="13205"/>
                    <a:pt x="20000" y="13274"/>
                    <a:pt x="20000" y="13274"/>
                  </a:cubicBezTo>
                  <a:lnTo>
                    <a:pt x="20000" y="1665"/>
                  </a:lnTo>
                  <a:close/>
                </a:path>
              </a:pathLst>
            </a:custGeom>
            <a:solidFill>
              <a:srgbClr val="BF9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32" name="Shape"/>
            <p:cNvSpPr/>
            <p:nvPr/>
          </p:nvSpPr>
          <p:spPr>
            <a:xfrm>
              <a:off x="-1" y="-1"/>
              <a:ext cx="1476380" cy="1207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77" fill="norm" stroke="1" extrusionOk="0">
                  <a:moveTo>
                    <a:pt x="0" y="3372"/>
                  </a:moveTo>
                  <a:lnTo>
                    <a:pt x="18595" y="3372"/>
                  </a:lnTo>
                  <a:lnTo>
                    <a:pt x="18595" y="16535"/>
                  </a:lnTo>
                  <a:cubicBezTo>
                    <a:pt x="9298" y="16535"/>
                    <a:pt x="9298" y="21600"/>
                    <a:pt x="0" y="19068"/>
                  </a:cubicBezTo>
                  <a:close/>
                  <a:moveTo>
                    <a:pt x="1532" y="3372"/>
                  </a:moveTo>
                  <a:lnTo>
                    <a:pt x="1532" y="1665"/>
                  </a:lnTo>
                  <a:lnTo>
                    <a:pt x="20000" y="1665"/>
                  </a:lnTo>
                  <a:lnTo>
                    <a:pt x="20000" y="14911"/>
                  </a:lnTo>
                  <a:cubicBezTo>
                    <a:pt x="19298" y="14911"/>
                    <a:pt x="18595" y="15003"/>
                    <a:pt x="18595" y="15003"/>
                  </a:cubicBezTo>
                  <a:moveTo>
                    <a:pt x="2972" y="1665"/>
                  </a:moveTo>
                  <a:lnTo>
                    <a:pt x="2972" y="0"/>
                  </a:lnTo>
                  <a:lnTo>
                    <a:pt x="21600" y="0"/>
                  </a:lnTo>
                  <a:lnTo>
                    <a:pt x="21600" y="13205"/>
                  </a:lnTo>
                  <a:cubicBezTo>
                    <a:pt x="20800" y="13205"/>
                    <a:pt x="20000" y="13274"/>
                    <a:pt x="20000" y="13274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33" name="Data"/>
            <p:cNvSpPr txBox="1"/>
            <p:nvPr/>
          </p:nvSpPr>
          <p:spPr>
            <a:xfrm>
              <a:off x="0" y="509507"/>
              <a:ext cx="1270983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sp>
        <p:nvSpPr>
          <p:cNvPr id="135" name="Straight Arrow Connector 12"/>
          <p:cNvSpPr/>
          <p:nvPr/>
        </p:nvSpPr>
        <p:spPr>
          <a:xfrm flipV="1">
            <a:off x="2390774" y="4190994"/>
            <a:ext cx="620081" cy="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Straight Arrow Connector 13"/>
          <p:cNvSpPr/>
          <p:nvPr/>
        </p:nvSpPr>
        <p:spPr>
          <a:xfrm flipV="1">
            <a:off x="4563428" y="4190996"/>
            <a:ext cx="620080" cy="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Straight Arrow Connector 16"/>
          <p:cNvSpPr/>
          <p:nvPr/>
        </p:nvSpPr>
        <p:spPr>
          <a:xfrm flipV="1">
            <a:off x="6736081" y="4190996"/>
            <a:ext cx="620079" cy="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Straight Arrow Connector 19"/>
          <p:cNvSpPr/>
          <p:nvPr/>
        </p:nvSpPr>
        <p:spPr>
          <a:xfrm>
            <a:off x="8908732" y="4190994"/>
            <a:ext cx="620079" cy="1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Straight Arrow Connector 22"/>
          <p:cNvSpPr/>
          <p:nvPr/>
        </p:nvSpPr>
        <p:spPr>
          <a:xfrm flipH="1">
            <a:off x="1614487" y="2819399"/>
            <a:ext cx="2" cy="766765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42" name="Left Brace 27"/>
          <p:cNvGrpSpPr/>
          <p:nvPr/>
        </p:nvGrpSpPr>
        <p:grpSpPr>
          <a:xfrm>
            <a:off x="838197" y="4962525"/>
            <a:ext cx="5897887" cy="542918"/>
            <a:chOff x="0" y="0"/>
            <a:chExt cx="5897886" cy="542917"/>
          </a:xfrm>
        </p:grpSpPr>
        <p:sp>
          <p:nvSpPr>
            <p:cNvPr id="140" name="Shape"/>
            <p:cNvSpPr/>
            <p:nvPr/>
          </p:nvSpPr>
          <p:spPr>
            <a:xfrm rot="16200000">
              <a:off x="2677484" y="-2677486"/>
              <a:ext cx="542918" cy="589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045"/>
                    <a:pt x="10800" y="20361"/>
                  </a:cubicBezTo>
                  <a:lnTo>
                    <a:pt x="10800" y="12039"/>
                  </a:lnTo>
                  <a:cubicBezTo>
                    <a:pt x="10800" y="11355"/>
                    <a:pt x="5965" y="10800"/>
                    <a:pt x="0" y="10800"/>
                  </a:cubicBezTo>
                  <a:cubicBezTo>
                    <a:pt x="5965" y="10800"/>
                    <a:pt x="10800" y="10245"/>
                    <a:pt x="10800" y="9561"/>
                  </a:cubicBezTo>
                  <a:lnTo>
                    <a:pt x="10800" y="1239"/>
                  </a:lnTo>
                  <a:cubicBezTo>
                    <a:pt x="10800" y="555"/>
                    <a:pt x="15635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 rot="16200000">
              <a:off x="2677484" y="-2677486"/>
              <a:ext cx="542918" cy="589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045"/>
                    <a:pt x="10800" y="20361"/>
                  </a:cubicBezTo>
                  <a:lnTo>
                    <a:pt x="10800" y="12039"/>
                  </a:lnTo>
                  <a:cubicBezTo>
                    <a:pt x="10800" y="11355"/>
                    <a:pt x="5965" y="10800"/>
                    <a:pt x="0" y="10800"/>
                  </a:cubicBezTo>
                  <a:cubicBezTo>
                    <a:pt x="5965" y="10800"/>
                    <a:pt x="10800" y="10245"/>
                    <a:pt x="10800" y="9561"/>
                  </a:cubicBezTo>
                  <a:lnTo>
                    <a:pt x="10800" y="1239"/>
                  </a:lnTo>
                  <a:cubicBezTo>
                    <a:pt x="10800" y="555"/>
                    <a:pt x="15635" y="0"/>
                    <a:pt x="21600" y="0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grpSp>
        <p:nvGrpSpPr>
          <p:cNvPr id="145" name="Left Brace 28"/>
          <p:cNvGrpSpPr/>
          <p:nvPr/>
        </p:nvGrpSpPr>
        <p:grpSpPr>
          <a:xfrm>
            <a:off x="7356157" y="4962525"/>
            <a:ext cx="3725232" cy="542917"/>
            <a:chOff x="0" y="0"/>
            <a:chExt cx="3725230" cy="542916"/>
          </a:xfrm>
        </p:grpSpPr>
        <p:sp>
          <p:nvSpPr>
            <p:cNvPr id="143" name="Shape"/>
            <p:cNvSpPr/>
            <p:nvPr/>
          </p:nvSpPr>
          <p:spPr>
            <a:xfrm rot="16200000">
              <a:off x="1591156" y="-1591158"/>
              <a:ext cx="542917" cy="372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721"/>
                    <a:pt x="10800" y="19638"/>
                  </a:cubicBezTo>
                  <a:lnTo>
                    <a:pt x="10800" y="12762"/>
                  </a:lnTo>
                  <a:cubicBezTo>
                    <a:pt x="10800" y="11679"/>
                    <a:pt x="5965" y="10800"/>
                    <a:pt x="0" y="10800"/>
                  </a:cubicBezTo>
                  <a:cubicBezTo>
                    <a:pt x="5965" y="10800"/>
                    <a:pt x="10800" y="9921"/>
                    <a:pt x="10800" y="8838"/>
                  </a:cubicBezTo>
                  <a:lnTo>
                    <a:pt x="10800" y="1962"/>
                  </a:lnTo>
                  <a:cubicBezTo>
                    <a:pt x="10800" y="879"/>
                    <a:pt x="15635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 rot="16200000">
              <a:off x="1591156" y="-1591158"/>
              <a:ext cx="542917" cy="372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721"/>
                    <a:pt x="10800" y="19638"/>
                  </a:cubicBezTo>
                  <a:lnTo>
                    <a:pt x="10800" y="12762"/>
                  </a:lnTo>
                  <a:cubicBezTo>
                    <a:pt x="10800" y="11679"/>
                    <a:pt x="5965" y="10800"/>
                    <a:pt x="0" y="10800"/>
                  </a:cubicBezTo>
                  <a:cubicBezTo>
                    <a:pt x="5965" y="10800"/>
                    <a:pt x="10800" y="9921"/>
                    <a:pt x="10800" y="8838"/>
                  </a:cubicBezTo>
                  <a:lnTo>
                    <a:pt x="10800" y="1962"/>
                  </a:lnTo>
                  <a:cubicBezTo>
                    <a:pt x="10800" y="879"/>
                    <a:pt x="15635" y="0"/>
                    <a:pt x="21600" y="0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146" name="TextBox 31"/>
          <p:cNvSpPr txBox="1"/>
          <p:nvPr/>
        </p:nvSpPr>
        <p:spPr>
          <a:xfrm>
            <a:off x="3424239" y="5672132"/>
            <a:ext cx="1015365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80%</a:t>
            </a:r>
          </a:p>
        </p:txBody>
      </p:sp>
      <p:sp>
        <p:nvSpPr>
          <p:cNvPr id="147" name="TextBox 32"/>
          <p:cNvSpPr txBox="1"/>
          <p:nvPr/>
        </p:nvSpPr>
        <p:spPr>
          <a:xfrm>
            <a:off x="8908732" y="5672132"/>
            <a:ext cx="1015365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20%</a:t>
            </a:r>
          </a:p>
        </p:txBody>
      </p:sp>
      <p:grpSp>
        <p:nvGrpSpPr>
          <p:cNvPr id="150" name="Left Brace 34"/>
          <p:cNvGrpSpPr/>
          <p:nvPr/>
        </p:nvGrpSpPr>
        <p:grpSpPr>
          <a:xfrm>
            <a:off x="3010852" y="2838444"/>
            <a:ext cx="3725232" cy="542917"/>
            <a:chOff x="0" y="0"/>
            <a:chExt cx="3725230" cy="542916"/>
          </a:xfrm>
        </p:grpSpPr>
        <p:sp>
          <p:nvSpPr>
            <p:cNvPr id="148" name="Shape"/>
            <p:cNvSpPr/>
            <p:nvPr/>
          </p:nvSpPr>
          <p:spPr>
            <a:xfrm rot="5400000">
              <a:off x="1591156" y="-1591158"/>
              <a:ext cx="542917" cy="372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721"/>
                    <a:pt x="10800" y="19638"/>
                  </a:cubicBezTo>
                  <a:lnTo>
                    <a:pt x="10800" y="12762"/>
                  </a:lnTo>
                  <a:cubicBezTo>
                    <a:pt x="10800" y="11679"/>
                    <a:pt x="5965" y="10800"/>
                    <a:pt x="0" y="10800"/>
                  </a:cubicBezTo>
                  <a:cubicBezTo>
                    <a:pt x="5965" y="10800"/>
                    <a:pt x="10800" y="9921"/>
                    <a:pt x="10800" y="8838"/>
                  </a:cubicBezTo>
                  <a:lnTo>
                    <a:pt x="10800" y="1962"/>
                  </a:lnTo>
                  <a:cubicBezTo>
                    <a:pt x="10800" y="879"/>
                    <a:pt x="15635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 rot="5400000">
              <a:off x="1591156" y="-1591158"/>
              <a:ext cx="542917" cy="372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721"/>
                    <a:pt x="10800" y="19638"/>
                  </a:cubicBezTo>
                  <a:lnTo>
                    <a:pt x="10800" y="12762"/>
                  </a:lnTo>
                  <a:cubicBezTo>
                    <a:pt x="10800" y="11679"/>
                    <a:pt x="5965" y="10800"/>
                    <a:pt x="0" y="10800"/>
                  </a:cubicBezTo>
                  <a:cubicBezTo>
                    <a:pt x="5965" y="10800"/>
                    <a:pt x="10800" y="9921"/>
                    <a:pt x="10800" y="8838"/>
                  </a:cubicBezTo>
                  <a:lnTo>
                    <a:pt x="10800" y="1962"/>
                  </a:lnTo>
                  <a:cubicBezTo>
                    <a:pt x="10800" y="879"/>
                    <a:pt x="15635" y="0"/>
                    <a:pt x="21600" y="0"/>
                  </a:cubicBez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151" name="TextBox 35"/>
          <p:cNvSpPr txBox="1"/>
          <p:nvPr/>
        </p:nvSpPr>
        <p:spPr>
          <a:xfrm>
            <a:off x="3977640" y="1847905"/>
            <a:ext cx="1791656" cy="792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Focus of 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4"/>
      <p:bldP build="whole" bldLvl="1" animBg="1" rev="0" advAuto="0" spid="150" grpId="5"/>
      <p:bldP build="whole" bldLvl="1" animBg="1" rev="0" advAuto="0" spid="146" grpId="3"/>
      <p:bldP build="whole" bldLvl="1" animBg="1" rev="0" advAuto="0" spid="151" grpId="6"/>
      <p:bldP build="whole" bldLvl="1" animBg="1" rev="0" advAuto="0" spid="142" grpId="1"/>
      <p:bldP build="whole" bldLvl="1" animBg="1" rev="0" advAuto="0" spid="14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Data Wrangling</a:t>
            </a:r>
            <a:br/>
          </a:p>
        </p:txBody>
      </p:sp>
      <p:sp>
        <p:nvSpPr>
          <p:cNvPr id="154" name="Content Placeholder 2"/>
          <p:cNvSpPr txBox="1"/>
          <p:nvPr>
            <p:ph type="body" idx="1"/>
          </p:nvPr>
        </p:nvSpPr>
        <p:spPr>
          <a:xfrm>
            <a:off x="838200" y="1454150"/>
            <a:ext cx="10515600" cy="4946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Raw data rarely comes in the ‘perfect’ format for consumption by the Data Scientist</a:t>
            </a:r>
          </a:p>
          <a:p>
            <a:pPr>
              <a:lnSpc>
                <a:spcPct val="81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1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Wrangling involves cleaning, transforming, joining, reshaping, summarizing, aggregating (etc.) data</a:t>
            </a:r>
          </a:p>
          <a:p>
            <a:pPr>
              <a:lnSpc>
                <a:spcPct val="81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1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Wrangling is the most foundational Data Science/Data Engineering skill</a:t>
            </a:r>
          </a:p>
          <a:p>
            <a:pPr>
              <a:lnSpc>
                <a:spcPct val="81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81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core concepts of data wrangling are the same across programming languages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Data Wrangling Example: Aggregation</a:t>
            </a:r>
            <a:br/>
          </a:p>
        </p:txBody>
      </p:sp>
      <p:pic>
        <p:nvPicPr>
          <p:cNvPr id="15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19312" t="0" r="0" b="0"/>
          <a:stretch>
            <a:fillRect/>
          </a:stretch>
        </p:blipFill>
        <p:spPr>
          <a:xfrm>
            <a:off x="3086099" y="2090952"/>
            <a:ext cx="2186135" cy="3723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5780" y="3113789"/>
            <a:ext cx="2722360" cy="1678167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Arrow: Right 9"/>
          <p:cNvSpPr/>
          <p:nvPr/>
        </p:nvSpPr>
        <p:spPr>
          <a:xfrm>
            <a:off x="5501640" y="3637912"/>
            <a:ext cx="1188722" cy="62992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" name="TextBox 11"/>
          <p:cNvSpPr txBox="1"/>
          <p:nvPr/>
        </p:nvSpPr>
        <p:spPr>
          <a:xfrm>
            <a:off x="3086099" y="1616227"/>
            <a:ext cx="1791657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161" name="TextBox 12"/>
          <p:cNvSpPr txBox="1"/>
          <p:nvPr/>
        </p:nvSpPr>
        <p:spPr>
          <a:xfrm>
            <a:off x="7341130" y="2642429"/>
            <a:ext cx="1791656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162" name="TextBox 13"/>
          <p:cNvSpPr txBox="1"/>
          <p:nvPr/>
        </p:nvSpPr>
        <p:spPr>
          <a:xfrm>
            <a:off x="5070964" y="3362324"/>
            <a:ext cx="1791656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Data Wrangling Example: Aggregation</a:t>
            </a:r>
            <a:br/>
          </a:p>
        </p:txBody>
      </p:sp>
      <p:pic>
        <p:nvPicPr>
          <p:cNvPr id="16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19312" t="0" r="0" b="0"/>
          <a:stretch>
            <a:fillRect/>
          </a:stretch>
        </p:blipFill>
        <p:spPr>
          <a:xfrm>
            <a:off x="838199" y="2329077"/>
            <a:ext cx="1724095" cy="29368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55842" y="2957415"/>
            <a:ext cx="2150360" cy="132556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Box 11"/>
          <p:cNvSpPr txBox="1"/>
          <p:nvPr/>
        </p:nvSpPr>
        <p:spPr>
          <a:xfrm>
            <a:off x="667704" y="1893642"/>
            <a:ext cx="1790701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168" name="TextBox 12"/>
          <p:cNvSpPr txBox="1"/>
          <p:nvPr/>
        </p:nvSpPr>
        <p:spPr>
          <a:xfrm>
            <a:off x="9429750" y="2557303"/>
            <a:ext cx="1790700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169" name="TextBox 10"/>
          <p:cNvSpPr txBox="1"/>
          <p:nvPr/>
        </p:nvSpPr>
        <p:spPr>
          <a:xfrm>
            <a:off x="3848284" y="1908937"/>
            <a:ext cx="6230240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Miriam Fixed"/>
                <a:ea typeface="Miriam Fixed"/>
                <a:cs typeface="Miriam Fixed"/>
                <a:sym typeface="Miriam Fixed"/>
              </a:defRPr>
            </a:pPr>
            <a:r>
              <a:t>grades_df %&gt;% </a:t>
            </a:r>
            <a:r>
              <a:rPr>
                <a:solidFill>
                  <a:srgbClr val="C00000"/>
                </a:solidFill>
              </a:rPr>
              <a:t>group_by</a:t>
            </a:r>
            <a:r>
              <a:t>(name) %&gt;% 	</a:t>
            </a:r>
            <a:r>
              <a:rPr>
                <a:solidFill>
                  <a:srgbClr val="C00000"/>
                </a:solidFill>
              </a:rPr>
              <a:t>summarize</a:t>
            </a:r>
            <a:r>
              <a:t>(avg_score = mean(score))</a:t>
            </a:r>
          </a:p>
        </p:txBody>
      </p:sp>
      <p:sp>
        <p:nvSpPr>
          <p:cNvPr id="170" name="TextBox 14"/>
          <p:cNvSpPr txBox="1"/>
          <p:nvPr/>
        </p:nvSpPr>
        <p:spPr>
          <a:xfrm>
            <a:off x="3830001" y="2903308"/>
            <a:ext cx="6230240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C00000"/>
                </a:solidFill>
                <a:latin typeface="Miriam Fixed"/>
                <a:ea typeface="Miriam Fixed"/>
                <a:cs typeface="Miriam Fixed"/>
                <a:sym typeface="Miriam Fixed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name, </a:t>
            </a:r>
            <a:r>
              <a:t>avg</a:t>
            </a:r>
            <a:r>
              <a:rPr>
                <a:solidFill>
                  <a:srgbClr val="000000"/>
                </a:solidFill>
              </a:rPr>
              <a:t>(score) as avg_score 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	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 grades_df </a:t>
            </a:r>
            <a:r>
              <a:t>GROUP BY</a:t>
            </a:r>
            <a:r>
              <a:rPr>
                <a:solidFill>
                  <a:srgbClr val="000000"/>
                </a:solidFill>
              </a:rPr>
              <a:t> name</a:t>
            </a:r>
          </a:p>
        </p:txBody>
      </p:sp>
      <p:sp>
        <p:nvSpPr>
          <p:cNvPr id="171" name="TextBox 15"/>
          <p:cNvSpPr txBox="1"/>
          <p:nvPr/>
        </p:nvSpPr>
        <p:spPr>
          <a:xfrm>
            <a:off x="3830001" y="3897676"/>
            <a:ext cx="6230239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Miriam Fixed"/>
                <a:ea typeface="Miriam Fixed"/>
                <a:cs typeface="Miriam Fixed"/>
                <a:sym typeface="Miriam Fixed"/>
              </a:defRPr>
            </a:pPr>
            <a:r>
              <a:t>grades_df.</a:t>
            </a:r>
            <a:r>
              <a:rPr>
                <a:solidFill>
                  <a:srgbClr val="C00000"/>
                </a:solidFill>
              </a:rPr>
              <a:t>groupBy</a:t>
            </a:r>
            <a:r>
              <a:t>(“name”)</a:t>
            </a:r>
          </a:p>
          <a:p>
            <a:pPr>
              <a:defRPr sz="1600">
                <a:latin typeface="Miriam Fixed"/>
                <a:ea typeface="Miriam Fixed"/>
                <a:cs typeface="Miriam Fixed"/>
                <a:sym typeface="Miriam Fixed"/>
              </a:defRPr>
            </a:pPr>
            <a:r>
              <a:t>	.</a:t>
            </a:r>
            <a:r>
              <a:rPr>
                <a:solidFill>
                  <a:srgbClr val="C00000"/>
                </a:solidFill>
              </a:rPr>
              <a:t>agg</a:t>
            </a:r>
            <a:r>
              <a:t>(avg($“score”).as(“avg_score”))</a:t>
            </a:r>
          </a:p>
        </p:txBody>
      </p:sp>
      <p:sp>
        <p:nvSpPr>
          <p:cNvPr id="172" name="TextBox 16"/>
          <p:cNvSpPr txBox="1"/>
          <p:nvPr/>
        </p:nvSpPr>
        <p:spPr>
          <a:xfrm>
            <a:off x="3830001" y="4867707"/>
            <a:ext cx="6230239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Miriam Fixed"/>
                <a:ea typeface="Miriam Fixed"/>
                <a:cs typeface="Miriam Fixed"/>
                <a:sym typeface="Miriam Fixed"/>
              </a:defRPr>
            </a:pPr>
            <a:r>
              <a:t>grades_df.</a:t>
            </a:r>
            <a:r>
              <a:rPr>
                <a:solidFill>
                  <a:srgbClr val="C00000"/>
                </a:solidFill>
              </a:rPr>
              <a:t>groupBy</a:t>
            </a:r>
            <a:r>
              <a:t>([‘name’])</a:t>
            </a:r>
          </a:p>
          <a:p>
            <a:pPr>
              <a:defRPr sz="1600">
                <a:latin typeface="Miriam Fixed"/>
                <a:ea typeface="Miriam Fixed"/>
                <a:cs typeface="Miriam Fixed"/>
                <a:sym typeface="Miriam Fixed"/>
              </a:defRPr>
            </a:pPr>
            <a:r>
              <a:t>	.</a:t>
            </a:r>
            <a:r>
              <a:rPr>
                <a:solidFill>
                  <a:srgbClr val="C00000"/>
                </a:solidFill>
              </a:rPr>
              <a:t>agg</a:t>
            </a:r>
            <a:r>
              <a:t>({‘score':{‘avg_score’: ‘mean’,}}) </a:t>
            </a:r>
          </a:p>
        </p:txBody>
      </p:sp>
      <p:pic>
        <p:nvPicPr>
          <p:cNvPr id="173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37909" y="1822422"/>
            <a:ext cx="754551" cy="584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0" t="0" r="53469" b="0"/>
          <a:stretch>
            <a:fillRect/>
          </a:stretch>
        </p:blipFill>
        <p:spPr>
          <a:xfrm>
            <a:off x="2771423" y="2737347"/>
            <a:ext cx="773160" cy="833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771423" y="3900935"/>
            <a:ext cx="1042173" cy="542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14" descr="Picture 1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826668" y="4773952"/>
            <a:ext cx="665790" cy="6657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9" name="Arrow: Curved Up 2"/>
          <p:cNvGrpSpPr/>
          <p:nvPr/>
        </p:nvGrpSpPr>
        <p:grpSpPr>
          <a:xfrm>
            <a:off x="1447798" y="5562598"/>
            <a:ext cx="9442469" cy="1091475"/>
            <a:chOff x="0" y="0"/>
            <a:chExt cx="9442467" cy="1091474"/>
          </a:xfrm>
        </p:grpSpPr>
        <p:sp>
          <p:nvSpPr>
            <p:cNvPr id="177" name="Shape"/>
            <p:cNvSpPr/>
            <p:nvPr/>
          </p:nvSpPr>
          <p:spPr>
            <a:xfrm>
              <a:off x="-1" y="-1"/>
              <a:ext cx="9442469" cy="109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fill="norm" stroke="1" extrusionOk="0">
                  <a:moveTo>
                    <a:pt x="20445" y="0"/>
                  </a:moveTo>
                  <a:lnTo>
                    <a:pt x="21600" y="4104"/>
                  </a:lnTo>
                  <a:lnTo>
                    <a:pt x="20568" y="4104"/>
                  </a:lnTo>
                  <a:cubicBezTo>
                    <a:pt x="19618" y="14331"/>
                    <a:pt x="15305" y="21600"/>
                    <a:pt x="10378" y="21277"/>
                  </a:cubicBezTo>
                  <a:cubicBezTo>
                    <a:pt x="15070" y="20969"/>
                    <a:pt x="19039" y="13844"/>
                    <a:pt x="19944" y="4104"/>
                  </a:cubicBezTo>
                  <a:lnTo>
                    <a:pt x="18911" y="4104"/>
                  </a:lnTo>
                  <a:close/>
                  <a:moveTo>
                    <a:pt x="10066" y="21287"/>
                  </a:moveTo>
                  <a:cubicBezTo>
                    <a:pt x="4507" y="21287"/>
                    <a:pt x="0" y="11757"/>
                    <a:pt x="0" y="0"/>
                  </a:cubicBezTo>
                  <a:lnTo>
                    <a:pt x="624" y="0"/>
                  </a:lnTo>
                  <a:cubicBezTo>
                    <a:pt x="624" y="11757"/>
                    <a:pt x="5131" y="21287"/>
                    <a:pt x="10690" y="21287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" name="Shape"/>
            <p:cNvSpPr/>
            <p:nvPr/>
          </p:nvSpPr>
          <p:spPr>
            <a:xfrm>
              <a:off x="-1" y="0"/>
              <a:ext cx="4673323" cy="109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9" y="21600"/>
                  </a:moveTo>
                  <a:cubicBezTo>
                    <a:pt x="9106" y="21600"/>
                    <a:pt x="0" y="11929"/>
                    <a:pt x="0" y="0"/>
                  </a:cubicBezTo>
                  <a:lnTo>
                    <a:pt x="1261" y="0"/>
                  </a:lnTo>
                  <a:cubicBezTo>
                    <a:pt x="1261" y="11929"/>
                    <a:pt x="10367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Data Wrangling Example: Reshaping</a:t>
            </a:r>
            <a:br/>
          </a:p>
        </p:txBody>
      </p:sp>
      <p:sp>
        <p:nvSpPr>
          <p:cNvPr id="182" name="Arrow: Right 9"/>
          <p:cNvSpPr/>
          <p:nvPr/>
        </p:nvSpPr>
        <p:spPr>
          <a:xfrm>
            <a:off x="3950682" y="3718323"/>
            <a:ext cx="1188722" cy="6180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3" name="TextBox 11"/>
          <p:cNvSpPr txBox="1"/>
          <p:nvPr/>
        </p:nvSpPr>
        <p:spPr>
          <a:xfrm>
            <a:off x="1383220" y="1690688"/>
            <a:ext cx="1791656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184" name="TextBox 12"/>
          <p:cNvSpPr txBox="1"/>
          <p:nvPr/>
        </p:nvSpPr>
        <p:spPr>
          <a:xfrm>
            <a:off x="7383357" y="2831189"/>
            <a:ext cx="1791656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185" name="TextBox 13"/>
          <p:cNvSpPr txBox="1"/>
          <p:nvPr/>
        </p:nvSpPr>
        <p:spPr>
          <a:xfrm>
            <a:off x="3612038" y="3409949"/>
            <a:ext cx="1791656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?</a:t>
            </a:r>
          </a:p>
        </p:txBody>
      </p:sp>
      <p:pic>
        <p:nvPicPr>
          <p:cNvPr id="18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165412"/>
            <a:ext cx="3074618" cy="3723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rcRect l="2174" t="8245" r="0" b="10936"/>
          <a:stretch>
            <a:fillRect/>
          </a:stretch>
        </p:blipFill>
        <p:spPr>
          <a:xfrm>
            <a:off x="5403693" y="3306342"/>
            <a:ext cx="5999828" cy="1441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xfrm>
            <a:off x="838200" y="34607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Data Exploration</a:t>
            </a:r>
            <a:br/>
          </a:p>
        </p:txBody>
      </p:sp>
      <p:sp>
        <p:nvSpPr>
          <p:cNvPr id="190" name="Content Placeholder 2"/>
          <p:cNvSpPr txBox="1"/>
          <p:nvPr>
            <p:ph type="body" idx="1"/>
          </p:nvPr>
        </p:nvSpPr>
        <p:spPr>
          <a:xfrm>
            <a:off x="838200" y="1435100"/>
            <a:ext cx="10515600" cy="494665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Uncovering hidden relationships in data; often in support of a hypothesis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Focuses on developing deep understanding of the data in relation to the problem/question at hand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Involves heavy use of visualization techniques to share findings with audience/stakeholders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May involve basic use of statistics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xfrm>
            <a:off x="838200" y="34607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Data Visualization</a:t>
            </a:r>
            <a:br/>
          </a:p>
        </p:txBody>
      </p:sp>
      <p:sp>
        <p:nvSpPr>
          <p:cNvPr id="193" name="Content Placeholder 2"/>
          <p:cNvSpPr txBox="1"/>
          <p:nvPr>
            <p:ph type="body" idx="1"/>
          </p:nvPr>
        </p:nvSpPr>
        <p:spPr>
          <a:xfrm>
            <a:off x="838200" y="1435100"/>
            <a:ext cx="10515600" cy="494665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Types of variables involved in analysis (numeric, categorical, date/time, etc.)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Appropriate plots for visualizing relationships between variables of different type (scatter plot, line plot, bar plot, box plot, etc.)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Representing multiple dimensions on a single plot (art &amp; science)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Making the plot “tell a story” with little/no explanation needed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/>
          <p:nvPr>
            <p:ph type="title"/>
          </p:nvPr>
        </p:nvSpPr>
        <p:spPr>
          <a:xfrm>
            <a:off x="838200" y="363566"/>
            <a:ext cx="10515600" cy="1325564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Data Visualization Example</a:t>
            </a:r>
            <a:br/>
          </a:p>
        </p:txBody>
      </p:sp>
      <p:sp>
        <p:nvSpPr>
          <p:cNvPr id="196" name="Arrow: Right 9"/>
          <p:cNvSpPr/>
          <p:nvPr/>
        </p:nvSpPr>
        <p:spPr>
          <a:xfrm>
            <a:off x="3950682" y="3718323"/>
            <a:ext cx="1188722" cy="6180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7" name="TextBox 11"/>
          <p:cNvSpPr txBox="1"/>
          <p:nvPr/>
        </p:nvSpPr>
        <p:spPr>
          <a:xfrm>
            <a:off x="1192720" y="1344437"/>
            <a:ext cx="1791656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198" name="TextBox 13"/>
          <p:cNvSpPr txBox="1"/>
          <p:nvPr/>
        </p:nvSpPr>
        <p:spPr>
          <a:xfrm>
            <a:off x="3612038" y="3409949"/>
            <a:ext cx="1791656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?</a:t>
            </a:r>
          </a:p>
        </p:txBody>
      </p:sp>
      <p:pic>
        <p:nvPicPr>
          <p:cNvPr id="19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322" y="1843315"/>
            <a:ext cx="2852449" cy="4626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rcRect l="899" t="1743" r="0" b="0"/>
          <a:stretch>
            <a:fillRect/>
          </a:stretch>
        </p:blipFill>
        <p:spPr>
          <a:xfrm>
            <a:off x="5472388" y="2502116"/>
            <a:ext cx="6180021" cy="355415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extBox 14"/>
          <p:cNvSpPr txBox="1"/>
          <p:nvPr/>
        </p:nvSpPr>
        <p:spPr>
          <a:xfrm>
            <a:off x="7667114" y="1983464"/>
            <a:ext cx="1791656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