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716" r:id="rId6"/>
    <p:sldId id="261" r:id="rId7"/>
    <p:sldId id="262" r:id="rId8"/>
    <p:sldId id="713" r:id="rId9"/>
    <p:sldId id="264" r:id="rId10"/>
    <p:sldId id="714" r:id="rId11"/>
    <p:sldId id="7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2BC4"/>
    <a:srgbClr val="2CF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72" autoAdjust="0"/>
    <p:restoredTop sz="94637"/>
  </p:normalViewPr>
  <p:slideViewPr>
    <p:cSldViewPr snapToGrid="0" snapToObjects="1">
      <p:cViewPr varScale="1">
        <p:scale>
          <a:sx n="80" d="100"/>
          <a:sy n="80" d="100"/>
        </p:scale>
        <p:origin x="10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7T14:41:22.949"/>
    </inkml:context>
    <inkml:brush xml:id="br0">
      <inkml:brushProperty name="width" value="0.05" units="cm"/>
      <inkml:brushProperty name="height" value="0.05" units="cm"/>
    </inkml:brush>
  </inkml:definitions>
  <inkml:trace contextRef="#ctx0" brushRef="#br0">1 4 3336 0 0,'0'0'144'0'0,"0"0"40"0"0,0 0-184 0 0,0 0 0 0 0,0 0 0 0 0,15 0 0 0 0,-15 0 328 0 0,0 0 32 0 0,12 0 8 0 0,-2 0 0 0 0,5 0-296 0 0,-3 0-72 0 0,-12 0 0 0 0,15 0-1368 0 0,-5-3-288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7T14:41:29.961"/>
    </inkml:context>
    <inkml:brush xml:id="br0">
      <inkml:brushProperty name="width" value="0.05" units="cm"/>
      <inkml:brushProperty name="height" value="0.05" units="cm"/>
    </inkml:brush>
  </inkml:definitions>
  <inkml:trace contextRef="#ctx0" brushRef="#br0">22 5 4608 0 0,'0'0'353'0'0,"0"0"30"0"0,0 0 987 0 0,0 0 461 0 0,0 0 90 0 0,0 0-239 0 0,0 0-1089 0 0,-1-1-574 0 0,-9-2-65 0 0,9 3-628 0 0,-8 41-2717 0 0,9-26-322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A69D9-6C95-F245-AEBB-5A8200398F89}"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AFDC9-8614-FC4B-9C8F-68C8E5508EC1}" type="slidenum">
              <a:rPr lang="en-US" smtClean="0"/>
              <a:t>‹#›</a:t>
            </a:fld>
            <a:endParaRPr lang="en-US"/>
          </a:p>
        </p:txBody>
      </p:sp>
    </p:spTree>
    <p:extLst>
      <p:ext uri="{BB962C8B-B14F-4D97-AF65-F5344CB8AC3E}">
        <p14:creationId xmlns:p14="http://schemas.microsoft.com/office/powerpoint/2010/main" val="551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CCD-232E-8845-97F2-F8EF37E4B89D}"/>
              </a:ext>
            </a:extLst>
          </p:cNvPr>
          <p:cNvSpPr>
            <a:spLocks noGrp="1"/>
          </p:cNvSpPr>
          <p:nvPr>
            <p:ph type="ctrTitle"/>
          </p:nvPr>
        </p:nvSpPr>
        <p:spPr>
          <a:xfrm>
            <a:off x="1524000" y="764088"/>
            <a:ext cx="8128000" cy="1954053"/>
          </a:xfrm>
          <a:prstGeom prst="rect">
            <a:avLst/>
          </a:prstGeom>
        </p:spPr>
        <p:txBody>
          <a:bodyPr anchor="b">
            <a:normAutofit/>
          </a:bodyPr>
          <a:lstStyle>
            <a:lvl1pPr algn="ctr">
              <a:defRPr sz="48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A374D4EF-8DD7-B14B-8FEF-F4BF465AF2A7}"/>
              </a:ext>
            </a:extLst>
          </p:cNvPr>
          <p:cNvSpPr>
            <a:spLocks noGrp="1"/>
          </p:cNvSpPr>
          <p:nvPr>
            <p:ph type="subTitle" idx="1"/>
          </p:nvPr>
        </p:nvSpPr>
        <p:spPr>
          <a:xfrm>
            <a:off x="1524000" y="2920660"/>
            <a:ext cx="8127987" cy="1889320"/>
          </a:xfrm>
          <a:prstGeom prst="rect">
            <a:avLst/>
          </a:prstGeom>
        </p:spPr>
        <p:txBody>
          <a:bodyPr>
            <a:normAutofit/>
          </a:bodyPr>
          <a:lstStyle>
            <a:lvl1pPr marL="0" indent="0" algn="ctr">
              <a:buNone/>
              <a:defRPr sz="3200">
                <a:solidFill>
                  <a:srgbClr val="00206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3D5383C-A955-6D4D-B3F5-EFEE01900BC7}"/>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69827EF7-2A42-804A-9926-C74FBA01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FFAE8-BF56-7D40-821B-37E4479D1D4D}"/>
              </a:ext>
            </a:extLst>
          </p:cNvPr>
          <p:cNvSpPr>
            <a:spLocks noGrp="1"/>
          </p:cNvSpPr>
          <p:nvPr>
            <p:ph type="sldNum" sz="quarter" idx="12"/>
          </p:nvPr>
        </p:nvSpPr>
        <p:spPr/>
        <p:txBody>
          <a:bodyPr/>
          <a:lstStyle/>
          <a:p>
            <a:fld id="{2CB2D452-7EA4-8046-8408-DC606AF18609}" type="slidenum">
              <a:rPr lang="en-US" smtClean="0"/>
              <a:t>‹#›</a:t>
            </a:fld>
            <a:endParaRPr lang="en-US"/>
          </a:p>
        </p:txBody>
      </p:sp>
      <p:sp>
        <p:nvSpPr>
          <p:cNvPr id="7" name="Line 2">
            <a:extLst>
              <a:ext uri="{FF2B5EF4-FFF2-40B4-BE49-F238E27FC236}">
                <a16:creationId xmlns:a16="http://schemas.microsoft.com/office/drawing/2014/main" id="{F94B5DDD-B9E9-474F-8A50-EC66AB86985D}"/>
              </a:ext>
            </a:extLst>
          </p:cNvPr>
          <p:cNvSpPr>
            <a:spLocks noChangeShapeType="1"/>
          </p:cNvSpPr>
          <p:nvPr userDrawn="1"/>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8">
            <a:extLst>
              <a:ext uri="{FF2B5EF4-FFF2-40B4-BE49-F238E27FC236}">
                <a16:creationId xmlns:a16="http://schemas.microsoft.com/office/drawing/2014/main" id="{3800C598-68F6-AF4F-B23E-2422BF962287}"/>
              </a:ext>
            </a:extLst>
          </p:cNvPr>
          <p:cNvSpPr>
            <a:spLocks noChangeShapeType="1"/>
          </p:cNvSpPr>
          <p:nvPr userDrawn="1"/>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1" descr="ist">
            <a:extLst>
              <a:ext uri="{FF2B5EF4-FFF2-40B4-BE49-F238E27FC236}">
                <a16:creationId xmlns:a16="http://schemas.microsoft.com/office/drawing/2014/main" id="{7D5F72FA-EAF2-244F-BBB2-4917BEBE80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5200" y="3200400"/>
            <a:ext cx="19669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32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2EC-16E7-AD4C-B4F8-60773CFEEF0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638E1-5097-AA4E-8972-36D6A5401AB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ADA8-ED59-C642-B44D-B1246C06B9BD}"/>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0CC6B08A-3555-D443-ACA1-1F01E8A4C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A8327-3762-8B48-8819-319E7DC78731}"/>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26037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D0191-94D7-BF46-90D0-48618E4023C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799F8-85E3-C84C-A118-179E2886C83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6F5BF-06D9-7045-80D9-F3129E668056}"/>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711B4971-D7B1-DC41-8120-B956BB2D9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14A9C-B3A0-E243-8FED-69A4B46094AB}"/>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9686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52E2-3443-C243-BD12-0A56E0374F06}"/>
              </a:ext>
            </a:extLst>
          </p:cNvPr>
          <p:cNvSpPr>
            <a:spLocks noGrp="1"/>
          </p:cNvSpPr>
          <p:nvPr>
            <p:ph type="title"/>
          </p:nvPr>
        </p:nvSpPr>
        <p:spPr>
          <a:xfrm>
            <a:off x="838200" y="365126"/>
            <a:ext cx="9633559" cy="1219200"/>
          </a:xfrm>
          <a:prstGeom prst="rect">
            <a:avLst/>
          </a:prstGeom>
        </p:spPr>
        <p:txBody>
          <a:bodyPr>
            <a:normAutofit/>
          </a:bodyPr>
          <a:lstStyle>
            <a:lvl1pPr>
              <a:defRPr sz="44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7A7D87-6D5D-F142-8CFE-DD6ADCCC9023}"/>
              </a:ext>
            </a:extLst>
          </p:cNvPr>
          <p:cNvSpPr>
            <a:spLocks noGrp="1"/>
          </p:cNvSpPr>
          <p:nvPr>
            <p:ph idx="1"/>
          </p:nvPr>
        </p:nvSpPr>
        <p:spPr>
          <a:xfrm>
            <a:off x="838200" y="1825625"/>
            <a:ext cx="10515600" cy="4351338"/>
          </a:xfrm>
          <a:prstGeom prst="rect">
            <a:avLst/>
          </a:prstGeom>
        </p:spPr>
        <p:txBody>
          <a:bodyPr/>
          <a:lstStyle>
            <a:lvl1pPr>
              <a:defRPr sz="3600">
                <a:solidFill>
                  <a:schemeClr val="accent1">
                    <a:lumMod val="50000"/>
                  </a:schemeClr>
                </a:solidFill>
                <a:latin typeface="Arial" panose="020B0604020202020204" pitchFamily="34" charset="0"/>
                <a:cs typeface="Arial" panose="020B0604020202020204" pitchFamily="34" charset="0"/>
              </a:defRPr>
            </a:lvl1pPr>
            <a:lvl2pPr>
              <a:defRPr sz="3200">
                <a:solidFill>
                  <a:srgbClr val="00B050"/>
                </a:solidFill>
                <a:latin typeface="Arial" panose="020B0604020202020204" pitchFamily="34" charset="0"/>
                <a:cs typeface="Arial" panose="020B0604020202020204" pitchFamily="34" charset="0"/>
              </a:defRPr>
            </a:lvl2pPr>
            <a:lvl3pPr>
              <a:defRPr sz="2800">
                <a:solidFill>
                  <a:srgbClr val="00B0F0"/>
                </a:solidFill>
                <a:latin typeface="Arial" panose="020B0604020202020204" pitchFamily="34" charset="0"/>
                <a:cs typeface="Arial" panose="020B0604020202020204" pitchFamily="34" charset="0"/>
              </a:defRPr>
            </a:lvl3pPr>
            <a:lvl4pPr>
              <a:defRPr sz="2400">
                <a:solidFill>
                  <a:srgbClr val="FF0000"/>
                </a:solidFill>
                <a:latin typeface="Arial" panose="020B0604020202020204" pitchFamily="34" charset="0"/>
                <a:cs typeface="Arial" panose="020B0604020202020204" pitchFamily="34" charset="0"/>
              </a:defRPr>
            </a:lvl4pPr>
            <a:lvl5pPr>
              <a:defRPr sz="2400">
                <a:solidFill>
                  <a:srgbClr val="7030A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F77618-EF6C-824D-8DC6-A87536DE8275}"/>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23084A9F-0373-EA41-ADF6-CB143EBEA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1268-21B0-884E-ABA9-01B49AE44678}"/>
              </a:ext>
            </a:extLst>
          </p:cNvPr>
          <p:cNvSpPr>
            <a:spLocks noGrp="1"/>
          </p:cNvSpPr>
          <p:nvPr>
            <p:ph type="sldNum" sz="quarter" idx="12"/>
          </p:nvPr>
        </p:nvSpPr>
        <p:spPr/>
        <p:txBody>
          <a:bodyPr/>
          <a:lstStyle/>
          <a:p>
            <a:fld id="{2CB2D452-7EA4-8046-8408-DC606AF18609}" type="slidenum">
              <a:rPr lang="en-US" smtClean="0"/>
              <a:t>‹#›</a:t>
            </a:fld>
            <a:endParaRPr lang="en-US"/>
          </a:p>
        </p:txBody>
      </p:sp>
      <p:pic>
        <p:nvPicPr>
          <p:cNvPr id="7" name="Picture 9" descr="ist">
            <a:extLst>
              <a:ext uri="{FF2B5EF4-FFF2-40B4-BE49-F238E27FC236}">
                <a16:creationId xmlns:a16="http://schemas.microsoft.com/office/drawing/2014/main" id="{A6AF7BE7-48C9-144C-B877-F35830D62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98956" y="365126"/>
            <a:ext cx="13096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9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8E02-FCC9-B84D-8461-BE6AC5318ED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29948-A5C1-374E-88AD-7FA03B5EEC0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F1F0E7-83DE-4441-AB09-FBCC244674B3}"/>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FEE7B06D-581F-0640-91D6-B27018664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AC24-6E75-2646-BA00-BE7C58C84B9A}"/>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4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9E58-1226-EB43-B103-5A01CEEBC00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AB0BE2D-7D2B-E244-9CBD-E72B3B481814}"/>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C7B32-55D1-4143-B650-68DC3149C72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C442F-EACD-0743-A1A2-DB50F8A81CD0}"/>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6" name="Footer Placeholder 5">
            <a:extLst>
              <a:ext uri="{FF2B5EF4-FFF2-40B4-BE49-F238E27FC236}">
                <a16:creationId xmlns:a16="http://schemas.microsoft.com/office/drawing/2014/main" id="{D2D0E42F-9D37-2649-A654-2A4E66405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E22D4-3F8A-DC43-926D-90E227B0A9A7}"/>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678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6A5-E7AA-9641-9FFD-5B8B53B9CF6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1DBA8AD-2660-E94B-B8D4-997A5160F1F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4F39D4-06D2-9046-9511-21352D82A439}"/>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FC76E-D503-AA46-B8D6-12029147E5C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80DD6E-9AFE-7C49-ABA4-D0846CF6732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6AA71-0EE0-DF4D-BA86-6A3561A114FB}"/>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8" name="Footer Placeholder 7">
            <a:extLst>
              <a:ext uri="{FF2B5EF4-FFF2-40B4-BE49-F238E27FC236}">
                <a16:creationId xmlns:a16="http://schemas.microsoft.com/office/drawing/2014/main" id="{561291FC-9AD2-B94E-A643-BCA39BE7B8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1E47-5EAF-674E-AD72-5952493C972E}"/>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08790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D23-3FAC-7545-8D7A-61F617E6360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BDE6653-F402-5247-8419-C0D20B9E3810}"/>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4" name="Footer Placeholder 3">
            <a:extLst>
              <a:ext uri="{FF2B5EF4-FFF2-40B4-BE49-F238E27FC236}">
                <a16:creationId xmlns:a16="http://schemas.microsoft.com/office/drawing/2014/main" id="{6417ADA0-F09E-CD4D-8E18-F53AFB127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21941-F958-F14B-BAC4-D5FA55660FC8}"/>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92416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CAD4E-95AA-EB46-A8A7-725D6F7DFE88}"/>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3" name="Footer Placeholder 2">
            <a:extLst>
              <a:ext uri="{FF2B5EF4-FFF2-40B4-BE49-F238E27FC236}">
                <a16:creationId xmlns:a16="http://schemas.microsoft.com/office/drawing/2014/main" id="{C583E7CB-8604-724C-9099-831140FAD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37FF7-B4E0-0C45-BFBB-D0426ACAA36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90966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2DB0-5B92-614E-859E-78FC9D1B41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E2940-2E7F-A542-88A0-E7D3E39E5CD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A4B8C-4438-8C43-9D74-BE3DA93CBF8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876F8D-D84A-E44F-9606-1450294005CF}"/>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6" name="Footer Placeholder 5">
            <a:extLst>
              <a:ext uri="{FF2B5EF4-FFF2-40B4-BE49-F238E27FC236}">
                <a16:creationId xmlns:a16="http://schemas.microsoft.com/office/drawing/2014/main" id="{58886847-EF7E-DF41-AFFB-8E793A947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D9751-FEC1-A34E-949C-6295D8FF2894}"/>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1066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86F1-CC4C-AA40-AF72-98077F874FB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EB965-33A3-5348-AC1C-DEC28E2484A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B8E55-4829-884B-83A5-E1AB2E3D23B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36A057-EDE4-DC47-A248-9396D53B1425}"/>
              </a:ext>
            </a:extLst>
          </p:cNvPr>
          <p:cNvSpPr>
            <a:spLocks noGrp="1"/>
          </p:cNvSpPr>
          <p:nvPr>
            <p:ph type="dt" sz="half" idx="10"/>
          </p:nvPr>
        </p:nvSpPr>
        <p:spPr/>
        <p:txBody>
          <a:bodyPr/>
          <a:lstStyle/>
          <a:p>
            <a:fld id="{D01D388B-CCB7-0740-B1AC-F18ADEFBE4D0}" type="datetimeFigureOut">
              <a:rPr lang="en-US" smtClean="0"/>
              <a:t>3/21/2023</a:t>
            </a:fld>
            <a:endParaRPr lang="en-US"/>
          </a:p>
        </p:txBody>
      </p:sp>
      <p:sp>
        <p:nvSpPr>
          <p:cNvPr id="6" name="Footer Placeholder 5">
            <a:extLst>
              <a:ext uri="{FF2B5EF4-FFF2-40B4-BE49-F238E27FC236}">
                <a16:creationId xmlns:a16="http://schemas.microsoft.com/office/drawing/2014/main" id="{DA590DF5-7C0B-2E4C-9AF9-B8C92F7B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508F-60F1-DD4C-8E65-C83017013FB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34074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D9CD2-B848-AE4A-B46E-E1BEC4299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267A99-2543-7642-B0C4-025A67A3A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6842E44-FABE-1F42-8DC1-88B9252AA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D388B-CCB7-0740-B1AC-F18ADEFBE4D0}" type="datetimeFigureOut">
              <a:rPr lang="en-US" smtClean="0"/>
              <a:t>3/21/2023</a:t>
            </a:fld>
            <a:endParaRPr lang="en-US"/>
          </a:p>
        </p:txBody>
      </p:sp>
      <p:sp>
        <p:nvSpPr>
          <p:cNvPr id="5" name="Footer Placeholder 4">
            <a:extLst>
              <a:ext uri="{FF2B5EF4-FFF2-40B4-BE49-F238E27FC236}">
                <a16:creationId xmlns:a16="http://schemas.microsoft.com/office/drawing/2014/main" id="{37D5F745-6A36-2F48-9D51-94EB564CC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20392-BF76-A24F-A603-9004762D2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2D452-7EA4-8046-8408-DC606AF18609}" type="slidenum">
              <a:rPr lang="en-US" smtClean="0"/>
              <a:t>‹#›</a:t>
            </a:fld>
            <a:endParaRPr lang="en-US"/>
          </a:p>
        </p:txBody>
      </p:sp>
    </p:spTree>
    <p:extLst>
      <p:ext uri="{BB962C8B-B14F-4D97-AF65-F5344CB8AC3E}">
        <p14:creationId xmlns:p14="http://schemas.microsoft.com/office/powerpoint/2010/main" val="22299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00B05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B0F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FF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030A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A9706735-BCBE-6948-A284-E807848149CE}"/>
              </a:ext>
            </a:extLst>
          </p:cNvPr>
          <p:cNvSpPr>
            <a:spLocks noGrp="1" noChangeArrowheads="1"/>
          </p:cNvSpPr>
          <p:nvPr>
            <p:ph type="ctrTitle"/>
          </p:nvPr>
        </p:nvSpPr>
        <p:spPr>
          <a:xfrm>
            <a:off x="420688" y="466725"/>
            <a:ext cx="9042400" cy="2133600"/>
          </a:xfrm>
        </p:spPr>
        <p:txBody>
          <a:bodyPr/>
          <a:lstStyle/>
          <a:p>
            <a:pPr eaLnBrk="1" hangingPunct="1"/>
            <a:r>
              <a:rPr lang="en-US" altLang="zh-CN" sz="4400" dirty="0"/>
              <a:t>INFO</a:t>
            </a:r>
            <a:r>
              <a:rPr lang="zh-CN" altLang="en-US" sz="4400" dirty="0"/>
              <a:t> </a:t>
            </a:r>
            <a:r>
              <a:rPr lang="en-US" altLang="zh-CN" sz="4400" dirty="0"/>
              <a:t>323</a:t>
            </a:r>
            <a:r>
              <a:rPr lang="en-US" altLang="en-US" sz="4400" dirty="0"/>
              <a:t>:</a:t>
            </a:r>
            <a:r>
              <a:rPr lang="en-US" altLang="zh-CN" sz="4400" dirty="0"/>
              <a:t>Cloud</a:t>
            </a:r>
            <a:r>
              <a:rPr lang="zh-CN" altLang="en-US" sz="4400" dirty="0"/>
              <a:t> </a:t>
            </a:r>
            <a:r>
              <a:rPr lang="en-US" altLang="zh-CN" sz="4400" dirty="0"/>
              <a:t>Computing</a:t>
            </a:r>
            <a:r>
              <a:rPr lang="zh-CN" altLang="en-US" sz="4400" dirty="0"/>
              <a:t> </a:t>
            </a:r>
            <a:r>
              <a:rPr lang="en-US" altLang="zh-CN" sz="4400" dirty="0"/>
              <a:t>and</a:t>
            </a:r>
            <a:r>
              <a:rPr lang="zh-CN" altLang="en-US" sz="4400" dirty="0"/>
              <a:t> </a:t>
            </a:r>
            <a:r>
              <a:rPr lang="en-US" altLang="zh-CN" sz="4400" dirty="0"/>
              <a:t>Big</a:t>
            </a:r>
            <a:r>
              <a:rPr lang="zh-CN" altLang="en-US" sz="4400" dirty="0"/>
              <a:t> </a:t>
            </a:r>
            <a:r>
              <a:rPr lang="en-US" altLang="zh-CN" sz="4400" dirty="0"/>
              <a:t>Data</a:t>
            </a:r>
            <a:endParaRPr lang="en-US" altLang="en-US" sz="4400" dirty="0"/>
          </a:p>
        </p:txBody>
      </p:sp>
      <p:sp>
        <p:nvSpPr>
          <p:cNvPr id="16386" name="Rectangle 3">
            <a:extLst>
              <a:ext uri="{FF2B5EF4-FFF2-40B4-BE49-F238E27FC236}">
                <a16:creationId xmlns:a16="http://schemas.microsoft.com/office/drawing/2014/main" id="{77962C80-0CAC-1140-8ABD-75A7FCA76E5C}"/>
              </a:ext>
            </a:extLst>
          </p:cNvPr>
          <p:cNvSpPr>
            <a:spLocks noGrp="1" noChangeArrowheads="1"/>
          </p:cNvSpPr>
          <p:nvPr>
            <p:ph type="subTitle" idx="1"/>
          </p:nvPr>
        </p:nvSpPr>
        <p:spPr>
          <a:xfrm>
            <a:off x="676405" y="3049588"/>
            <a:ext cx="9042400" cy="2612176"/>
          </a:xfrm>
        </p:spPr>
        <p:txBody>
          <a:bodyPr>
            <a:normAutofit fontScale="92500" lnSpcReduction="20000"/>
          </a:bodyPr>
          <a:lstStyle/>
          <a:p>
            <a:pPr eaLnBrk="1" hangingPunct="1">
              <a:lnSpc>
                <a:spcPct val="90000"/>
              </a:lnSpc>
            </a:pPr>
            <a:r>
              <a:rPr lang="en-US" altLang="en-US" sz="2800" dirty="0"/>
              <a:t>College of Computing and Informatics</a:t>
            </a:r>
          </a:p>
          <a:p>
            <a:pPr eaLnBrk="1" hangingPunct="1">
              <a:lnSpc>
                <a:spcPct val="90000"/>
              </a:lnSpc>
            </a:pPr>
            <a:r>
              <a:rPr lang="en-US" altLang="en-US" sz="2800" dirty="0"/>
              <a:t>Drexel University</a:t>
            </a:r>
          </a:p>
          <a:p>
            <a:pPr eaLnBrk="1" hangingPunct="1">
              <a:lnSpc>
                <a:spcPct val="90000"/>
              </a:lnSpc>
            </a:pPr>
            <a:r>
              <a:rPr lang="en-US" altLang="en-US" sz="2800" dirty="0"/>
              <a:t>Lecture  for Week 3 </a:t>
            </a:r>
          </a:p>
          <a:p>
            <a:pPr eaLnBrk="1" hangingPunct="1">
              <a:lnSpc>
                <a:spcPct val="90000"/>
              </a:lnSpc>
            </a:pPr>
            <a:r>
              <a:rPr lang="en-US" altLang="zh-CN" sz="2800" dirty="0"/>
              <a:t>Exploratory Data Analysis in GCP</a:t>
            </a:r>
          </a:p>
          <a:p>
            <a:pPr eaLnBrk="1" hangingPunct="1">
              <a:lnSpc>
                <a:spcPct val="90000"/>
              </a:lnSpc>
            </a:pPr>
            <a:r>
              <a:rPr lang="en-US" altLang="zh-CN" sz="2800" dirty="0"/>
              <a:t>Yuan</a:t>
            </a:r>
            <a:r>
              <a:rPr lang="zh-CN" altLang="en-US" sz="2800" dirty="0"/>
              <a:t> </a:t>
            </a:r>
            <a:r>
              <a:rPr lang="en-US" altLang="zh-CN" sz="2800" dirty="0"/>
              <a:t>An,</a:t>
            </a:r>
            <a:r>
              <a:rPr lang="zh-CN" altLang="en-US" sz="2800" dirty="0"/>
              <a:t> </a:t>
            </a:r>
            <a:r>
              <a:rPr lang="en-US" altLang="zh-CN" sz="2800" dirty="0"/>
              <a:t>PhD</a:t>
            </a:r>
          </a:p>
          <a:p>
            <a:pPr eaLnBrk="1" hangingPunct="1">
              <a:lnSpc>
                <a:spcPct val="90000"/>
              </a:lnSpc>
            </a:pPr>
            <a:r>
              <a:rPr lang="en-US" altLang="zh-CN" sz="2800" dirty="0"/>
              <a:t>Associate</a:t>
            </a:r>
            <a:r>
              <a:rPr lang="zh-CN" altLang="en-US" sz="2800" dirty="0"/>
              <a:t> </a:t>
            </a:r>
            <a:r>
              <a:rPr lang="en-US" altLang="zh-CN" sz="2800" dirty="0"/>
              <a:t>Professor</a:t>
            </a:r>
            <a:endParaRPr lang="en-US" altLang="en-US" sz="2800" dirty="0"/>
          </a:p>
          <a:p>
            <a:pPr eaLnBrk="1" hangingPunct="1">
              <a:lnSpc>
                <a:spcPct val="90000"/>
              </a:lnSpc>
            </a:pPr>
            <a:endParaRPr lang="en-US" altLang="en-US"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31ABF11-5498-45EC-9FD5-49DFB15A9D20}"/>
                  </a:ext>
                </a:extLst>
              </p14:cNvPr>
              <p14:cNvContentPartPr/>
              <p14:nvPr/>
            </p14:nvContentPartPr>
            <p14:xfrm>
              <a:off x="11800479" y="1660586"/>
              <a:ext cx="32400" cy="1800"/>
            </p14:xfrm>
          </p:contentPart>
        </mc:Choice>
        <mc:Fallback xmlns="">
          <p:pic>
            <p:nvPicPr>
              <p:cNvPr id="2" name="Ink 1">
                <a:extLst>
                  <a:ext uri="{FF2B5EF4-FFF2-40B4-BE49-F238E27FC236}">
                    <a16:creationId xmlns:a16="http://schemas.microsoft.com/office/drawing/2014/main" id="{231ABF11-5498-45EC-9FD5-49DFB15A9D20}"/>
                  </a:ext>
                </a:extLst>
              </p:cNvPr>
              <p:cNvPicPr/>
              <p:nvPr/>
            </p:nvPicPr>
            <p:blipFill>
              <a:blip r:embed="rId3"/>
              <a:stretch>
                <a:fillRect/>
              </a:stretch>
            </p:blipFill>
            <p:spPr>
              <a:xfrm>
                <a:off x="11791839" y="1651946"/>
                <a:ext cx="500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AA4D4DF-29BD-400C-BD62-D1E43D7F22F4}"/>
                  </a:ext>
                </a:extLst>
              </p14:cNvPr>
              <p14:cNvContentPartPr/>
              <p14:nvPr/>
            </p14:nvContentPartPr>
            <p14:xfrm>
              <a:off x="11483319" y="2445026"/>
              <a:ext cx="7920" cy="20520"/>
            </p14:xfrm>
          </p:contentPart>
        </mc:Choice>
        <mc:Fallback xmlns="">
          <p:pic>
            <p:nvPicPr>
              <p:cNvPr id="3" name="Ink 2">
                <a:extLst>
                  <a:ext uri="{FF2B5EF4-FFF2-40B4-BE49-F238E27FC236}">
                    <a16:creationId xmlns:a16="http://schemas.microsoft.com/office/drawing/2014/main" id="{1AA4D4DF-29BD-400C-BD62-D1E43D7F22F4}"/>
                  </a:ext>
                </a:extLst>
              </p:cNvPr>
              <p:cNvPicPr/>
              <p:nvPr/>
            </p:nvPicPr>
            <p:blipFill>
              <a:blip r:embed="rId5"/>
              <a:stretch>
                <a:fillRect/>
              </a:stretch>
            </p:blipFill>
            <p:spPr>
              <a:xfrm>
                <a:off x="11474679" y="2436386"/>
                <a:ext cx="25560" cy="38160"/>
              </a:xfrm>
              <a:prstGeom prst="rect">
                <a:avLst/>
              </a:prstGeom>
            </p:spPr>
          </p:pic>
        </mc:Fallback>
      </mc:AlternateContent>
    </p:spTree>
    <p:extLst>
      <p:ext uri="{BB962C8B-B14F-4D97-AF65-F5344CB8AC3E}">
        <p14:creationId xmlns:p14="http://schemas.microsoft.com/office/powerpoint/2010/main" val="108068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3A1F-91B1-47EB-982A-3673D7669D47}"/>
              </a:ext>
            </a:extLst>
          </p:cNvPr>
          <p:cNvSpPr>
            <a:spLocks noGrp="1"/>
          </p:cNvSpPr>
          <p:nvPr>
            <p:ph type="title"/>
          </p:nvPr>
        </p:nvSpPr>
        <p:spPr/>
        <p:txBody>
          <a:bodyPr/>
          <a:lstStyle/>
          <a:p>
            <a:r>
              <a:rPr lang="en-US" dirty="0"/>
              <a:t>Access </a:t>
            </a:r>
            <a:r>
              <a:rPr lang="en-US" dirty="0" err="1"/>
              <a:t>BigQuery</a:t>
            </a:r>
            <a:r>
              <a:rPr lang="en-US" dirty="0"/>
              <a:t> from Notebook </a:t>
            </a:r>
          </a:p>
        </p:txBody>
      </p:sp>
      <p:sp>
        <p:nvSpPr>
          <p:cNvPr id="3" name="Content Placeholder 2">
            <a:extLst>
              <a:ext uri="{FF2B5EF4-FFF2-40B4-BE49-F238E27FC236}">
                <a16:creationId xmlns:a16="http://schemas.microsoft.com/office/drawing/2014/main" id="{ABC4F4F3-2097-4851-A60E-C623FCCB3A8A}"/>
              </a:ext>
            </a:extLst>
          </p:cNvPr>
          <p:cNvSpPr>
            <a:spLocks noGrp="1"/>
          </p:cNvSpPr>
          <p:nvPr>
            <p:ph idx="1"/>
          </p:nvPr>
        </p:nvSpPr>
        <p:spPr/>
        <p:txBody>
          <a:bodyPr>
            <a:normAutofit lnSpcReduction="10000"/>
          </a:bodyPr>
          <a:lstStyle/>
          <a:p>
            <a:r>
              <a:rPr lang="en-US" dirty="0"/>
              <a:t>Method 1: You can run a query on your </a:t>
            </a:r>
            <a:r>
              <a:rPr lang="en-US" dirty="0" err="1"/>
              <a:t>BigQuery</a:t>
            </a:r>
            <a:r>
              <a:rPr lang="en-US" dirty="0"/>
              <a:t> table using the %%</a:t>
            </a:r>
            <a:r>
              <a:rPr lang="en-US" dirty="0" err="1"/>
              <a:t>bigquery</a:t>
            </a:r>
            <a:r>
              <a:rPr lang="en-US" dirty="0"/>
              <a:t> magic environment that comes with Notebooks:</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bigquery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SELECT</a:t>
            </a:r>
          </a:p>
          <a:p>
            <a:pPr marL="0" indent="0">
              <a:buNone/>
            </a:pPr>
            <a:r>
              <a:rPr lang="en-US" dirty="0">
                <a:latin typeface="Courier New" panose="02070309020205020404" pitchFamily="49" charset="0"/>
                <a:cs typeface="Courier New" panose="02070309020205020404" pitchFamily="49" charset="0"/>
              </a:rPr>
              <a:t>	COUNTIF(</a:t>
            </a:r>
            <a:r>
              <a:rPr lang="en-US" dirty="0" err="1">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&gt;= 15)/COUNT(</a:t>
            </a:r>
            <a:r>
              <a:rPr lang="en-US" dirty="0" err="1">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frac_delayed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flights.tzcorr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62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338D-7888-46D4-B240-706F6E168CCD}"/>
              </a:ext>
            </a:extLst>
          </p:cNvPr>
          <p:cNvSpPr>
            <a:spLocks noGrp="1"/>
          </p:cNvSpPr>
          <p:nvPr>
            <p:ph type="title"/>
          </p:nvPr>
        </p:nvSpPr>
        <p:spPr/>
        <p:txBody>
          <a:bodyPr/>
          <a:lstStyle/>
          <a:p>
            <a:r>
              <a:rPr lang="en-US" dirty="0"/>
              <a:t>Access </a:t>
            </a:r>
            <a:r>
              <a:rPr lang="en-US" dirty="0" err="1"/>
              <a:t>BigQuery</a:t>
            </a:r>
            <a:r>
              <a:rPr lang="en-US" dirty="0"/>
              <a:t> from Notebook</a:t>
            </a:r>
          </a:p>
        </p:txBody>
      </p:sp>
      <p:sp>
        <p:nvSpPr>
          <p:cNvPr id="3" name="Content Placeholder 2">
            <a:extLst>
              <a:ext uri="{FF2B5EF4-FFF2-40B4-BE49-F238E27FC236}">
                <a16:creationId xmlns:a16="http://schemas.microsoft.com/office/drawing/2014/main" id="{F4BC6BA7-F792-4F74-8E0C-EF9BCC22E5AE}"/>
              </a:ext>
            </a:extLst>
          </p:cNvPr>
          <p:cNvSpPr>
            <a:spLocks noGrp="1"/>
          </p:cNvSpPr>
          <p:nvPr>
            <p:ph idx="1"/>
          </p:nvPr>
        </p:nvSpPr>
        <p:spPr/>
        <p:txBody>
          <a:bodyPr>
            <a:normAutofit fontScale="70000" lnSpcReduction="20000"/>
          </a:bodyPr>
          <a:lstStyle/>
          <a:p>
            <a:r>
              <a:rPr lang="en-US" dirty="0"/>
              <a:t>Method 2: Use </a:t>
            </a:r>
            <a:r>
              <a:rPr lang="en-US" dirty="0" err="1"/>
              <a:t>google.cloud.bigquery</a:t>
            </a:r>
            <a:r>
              <a:rPr lang="en-US" dirty="0"/>
              <a:t> package:</a:t>
            </a:r>
          </a:p>
          <a:p>
            <a:pPr marL="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google.cloud</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bigquery</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bq</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bigquery.Client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SELECT</a:t>
            </a:r>
          </a:p>
          <a:p>
            <a:pPr marL="0" indent="0">
              <a:buNone/>
            </a:pPr>
            <a:r>
              <a:rPr lang="en-US" dirty="0">
                <a:latin typeface="Courier New" panose="02070309020205020404" pitchFamily="49" charset="0"/>
                <a:cs typeface="Courier New" panose="02070309020205020404" pitchFamily="49" charset="0"/>
              </a:rPr>
              <a:t>	COUNTIF(</a:t>
            </a:r>
            <a:r>
              <a:rPr lang="en-US" dirty="0" err="1">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&gt;= 15)/COUNT(</a:t>
            </a:r>
            <a:r>
              <a:rPr lang="en-US" dirty="0" err="1">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frac_delayed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flights.tzcorr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bq.query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to_dataframe</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df.head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569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DB7-2077-4D16-BA3A-D9B3D274D30C}"/>
              </a:ext>
            </a:extLst>
          </p:cNvPr>
          <p:cNvSpPr>
            <a:spLocks noGrp="1"/>
          </p:cNvSpPr>
          <p:nvPr>
            <p:ph type="title"/>
          </p:nvPr>
        </p:nvSpPr>
        <p:spPr/>
        <p:txBody>
          <a:bodyPr/>
          <a:lstStyle/>
          <a:p>
            <a:r>
              <a:rPr lang="en-US" dirty="0" err="1"/>
              <a:t>BigQuery</a:t>
            </a:r>
            <a:endParaRPr lang="en-US" dirty="0"/>
          </a:p>
        </p:txBody>
      </p:sp>
      <p:sp>
        <p:nvSpPr>
          <p:cNvPr id="3" name="Content Placeholder 2">
            <a:extLst>
              <a:ext uri="{FF2B5EF4-FFF2-40B4-BE49-F238E27FC236}">
                <a16:creationId xmlns:a16="http://schemas.microsoft.com/office/drawing/2014/main" id="{B2620236-588C-4BD2-93A5-BFAF2831B195}"/>
              </a:ext>
            </a:extLst>
          </p:cNvPr>
          <p:cNvSpPr>
            <a:spLocks noGrp="1"/>
          </p:cNvSpPr>
          <p:nvPr>
            <p:ph idx="1"/>
          </p:nvPr>
        </p:nvSpPr>
        <p:spPr/>
        <p:txBody>
          <a:bodyPr>
            <a:normAutofit lnSpcReduction="10000"/>
          </a:bodyPr>
          <a:lstStyle/>
          <a:p>
            <a:r>
              <a:rPr lang="en-US" dirty="0" err="1"/>
              <a:t>BigQuery</a:t>
            </a:r>
            <a:r>
              <a:rPr lang="en-US" dirty="0"/>
              <a:t> is Google Cloud Platform’s interactive big data service. </a:t>
            </a:r>
          </a:p>
          <a:p>
            <a:r>
              <a:rPr lang="en-US" dirty="0"/>
              <a:t>You can analyze terabytes of data in a matter of seconds through SQL-like queries.</a:t>
            </a:r>
          </a:p>
          <a:p>
            <a:r>
              <a:rPr lang="en-US" dirty="0" err="1"/>
              <a:t>BigQuery</a:t>
            </a:r>
            <a:r>
              <a:rPr lang="en-US" dirty="0"/>
              <a:t> is part of the Google big data processing platform. </a:t>
            </a:r>
          </a:p>
          <a:p>
            <a:r>
              <a:rPr lang="en-US" dirty="0" err="1"/>
              <a:t>BigQuery</a:t>
            </a:r>
            <a:r>
              <a:rPr lang="en-US" dirty="0"/>
              <a:t> provides fast, interactive analysis with a familiar language, SQL. </a:t>
            </a:r>
          </a:p>
        </p:txBody>
      </p:sp>
    </p:spTree>
    <p:extLst>
      <p:ext uri="{BB962C8B-B14F-4D97-AF65-F5344CB8AC3E}">
        <p14:creationId xmlns:p14="http://schemas.microsoft.com/office/powerpoint/2010/main" val="45116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DCE8-15CE-4ADB-91CE-8F9FB1A19B25}"/>
              </a:ext>
            </a:extLst>
          </p:cNvPr>
          <p:cNvSpPr>
            <a:spLocks noGrp="1"/>
          </p:cNvSpPr>
          <p:nvPr>
            <p:ph type="title"/>
          </p:nvPr>
        </p:nvSpPr>
        <p:spPr/>
        <p:txBody>
          <a:bodyPr/>
          <a:lstStyle/>
          <a:p>
            <a:r>
              <a:rPr lang="en-US" dirty="0" err="1"/>
              <a:t>BigQuery</a:t>
            </a:r>
            <a:r>
              <a:rPr lang="en-US" dirty="0"/>
              <a:t> Concepts</a:t>
            </a:r>
          </a:p>
        </p:txBody>
      </p:sp>
      <p:sp>
        <p:nvSpPr>
          <p:cNvPr id="3" name="Content Placeholder 2">
            <a:extLst>
              <a:ext uri="{FF2B5EF4-FFF2-40B4-BE49-F238E27FC236}">
                <a16:creationId xmlns:a16="http://schemas.microsoft.com/office/drawing/2014/main" id="{D0E5B2B6-6471-4FDB-A841-DE1ED16FE27B}"/>
              </a:ext>
            </a:extLst>
          </p:cNvPr>
          <p:cNvSpPr>
            <a:spLocks noGrp="1"/>
          </p:cNvSpPr>
          <p:nvPr>
            <p:ph idx="1"/>
          </p:nvPr>
        </p:nvSpPr>
        <p:spPr/>
        <p:txBody>
          <a:bodyPr>
            <a:normAutofit fontScale="92500" lnSpcReduction="10000"/>
          </a:bodyPr>
          <a:lstStyle/>
          <a:p>
            <a:r>
              <a:rPr lang="en-US" dirty="0" err="1"/>
              <a:t>BigQuery</a:t>
            </a:r>
            <a:r>
              <a:rPr lang="en-US" dirty="0"/>
              <a:t> is built on Dremel – “Interactive Analysis of Web-Scale Datasets” – 2010, describes a column store / retrieval system.</a:t>
            </a:r>
          </a:p>
          <a:p>
            <a:r>
              <a:rPr lang="en-US" dirty="0"/>
              <a:t>Fundamental concepts for Dremel:</a:t>
            </a:r>
          </a:p>
          <a:p>
            <a:pPr lvl="1"/>
            <a:r>
              <a:rPr lang="en-US" dirty="0"/>
              <a:t>Large table scans are highly parallelizable.</a:t>
            </a:r>
          </a:p>
          <a:p>
            <a:pPr lvl="1"/>
            <a:r>
              <a:rPr lang="en-US" dirty="0"/>
              <a:t>Data is stored in a columnar-based format. (</a:t>
            </a:r>
            <a:r>
              <a:rPr lang="en-US" dirty="0" err="1"/>
              <a:t>ColumnIO</a:t>
            </a:r>
            <a:r>
              <a:rPr lang="en-US" dirty="0"/>
              <a:t> stores </a:t>
            </a:r>
            <a:r>
              <a:rPr lang="en-US" dirty="0" err="1"/>
              <a:t>protobuf</a:t>
            </a:r>
            <a:r>
              <a:rPr lang="en-US" dirty="0"/>
              <a:t> data by field.) In comparison to a relational DB models, which read entire records, </a:t>
            </a:r>
            <a:r>
              <a:rPr lang="en-US" dirty="0" err="1"/>
              <a:t>ColumnIO</a:t>
            </a:r>
            <a:r>
              <a:rPr lang="en-US" dirty="0"/>
              <a:t> supports only reading the columns specified in the query.</a:t>
            </a:r>
          </a:p>
          <a:p>
            <a:pPr marL="0" indent="0">
              <a:buNone/>
            </a:pPr>
            <a:endParaRPr lang="en-US" dirty="0"/>
          </a:p>
        </p:txBody>
      </p:sp>
    </p:spTree>
    <p:extLst>
      <p:ext uri="{BB962C8B-B14F-4D97-AF65-F5344CB8AC3E}">
        <p14:creationId xmlns:p14="http://schemas.microsoft.com/office/powerpoint/2010/main" val="114804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DCE8-15CE-4ADB-91CE-8F9FB1A19B25}"/>
              </a:ext>
            </a:extLst>
          </p:cNvPr>
          <p:cNvSpPr>
            <a:spLocks noGrp="1"/>
          </p:cNvSpPr>
          <p:nvPr>
            <p:ph type="title"/>
          </p:nvPr>
        </p:nvSpPr>
        <p:spPr/>
        <p:txBody>
          <a:bodyPr/>
          <a:lstStyle/>
          <a:p>
            <a:r>
              <a:rPr lang="en-US" dirty="0" err="1"/>
              <a:t>BigQuery</a:t>
            </a:r>
            <a:r>
              <a:rPr lang="en-US" dirty="0"/>
              <a:t> Queries</a:t>
            </a:r>
          </a:p>
        </p:txBody>
      </p:sp>
      <p:sp>
        <p:nvSpPr>
          <p:cNvPr id="3" name="Content Placeholder 2">
            <a:extLst>
              <a:ext uri="{FF2B5EF4-FFF2-40B4-BE49-F238E27FC236}">
                <a16:creationId xmlns:a16="http://schemas.microsoft.com/office/drawing/2014/main" id="{D0E5B2B6-6471-4FDB-A841-DE1ED16FE27B}"/>
              </a:ext>
            </a:extLst>
          </p:cNvPr>
          <p:cNvSpPr>
            <a:spLocks noGrp="1"/>
          </p:cNvSpPr>
          <p:nvPr>
            <p:ph idx="1"/>
          </p:nvPr>
        </p:nvSpPr>
        <p:spPr/>
        <p:txBody>
          <a:bodyPr>
            <a:normAutofit fontScale="85000" lnSpcReduction="10000"/>
          </a:bodyPr>
          <a:lstStyle/>
          <a:p>
            <a:r>
              <a:rPr lang="en-US" dirty="0"/>
              <a:t>At a high level, a query from the client is received at the root server, the workload is divided and distributed to a number of intermediate servers, which is then further reduced to the leaf servers. The leaf servers read from the columnar-based storage.</a:t>
            </a:r>
          </a:p>
          <a:p>
            <a:r>
              <a:rPr lang="en-US" dirty="0"/>
              <a:t>In terms of relational algebra:</a:t>
            </a:r>
          </a:p>
          <a:p>
            <a:pPr lvl="1"/>
            <a:r>
              <a:rPr lang="en-US" dirty="0"/>
              <a:t>The leaf servers perform the selection operations (filtering) can also shuffle data between each other for join operations. (Not on the graph, but there is a “shuffler”.)</a:t>
            </a:r>
          </a:p>
          <a:p>
            <a:pPr lvl="1"/>
            <a:r>
              <a:rPr lang="en-US" dirty="0"/>
              <a:t>Aggregation (grouping) and ordering reductions are performed by the intermediate and root servers.</a:t>
            </a:r>
          </a:p>
        </p:txBody>
      </p:sp>
    </p:spTree>
    <p:extLst>
      <p:ext uri="{BB962C8B-B14F-4D97-AF65-F5344CB8AC3E}">
        <p14:creationId xmlns:p14="http://schemas.microsoft.com/office/powerpoint/2010/main" val="238367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F2F8-6FA6-41BE-900A-AC1820CE7B70}"/>
              </a:ext>
            </a:extLst>
          </p:cNvPr>
          <p:cNvSpPr>
            <a:spLocks noGrp="1"/>
          </p:cNvSpPr>
          <p:nvPr>
            <p:ph type="title"/>
          </p:nvPr>
        </p:nvSpPr>
        <p:spPr/>
        <p:txBody>
          <a:bodyPr/>
          <a:lstStyle/>
          <a:p>
            <a:r>
              <a:rPr lang="en-US" dirty="0" err="1"/>
              <a:t>BigQuery</a:t>
            </a:r>
            <a:r>
              <a:rPr lang="en-US" dirty="0"/>
              <a:t> </a:t>
            </a:r>
            <a:r>
              <a:rPr lang="en-US" dirty="0" err="1"/>
              <a:t>DataCenter</a:t>
            </a:r>
            <a:endParaRPr lang="en-US" dirty="0"/>
          </a:p>
        </p:txBody>
      </p:sp>
      <p:pic>
        <p:nvPicPr>
          <p:cNvPr id="5" name="Content Placeholder 4">
            <a:extLst>
              <a:ext uri="{FF2B5EF4-FFF2-40B4-BE49-F238E27FC236}">
                <a16:creationId xmlns:a16="http://schemas.microsoft.com/office/drawing/2014/main" id="{B90F25CD-D092-40A9-929F-60146B70FDC7}"/>
              </a:ext>
            </a:extLst>
          </p:cNvPr>
          <p:cNvPicPr>
            <a:picLocks noGrp="1" noChangeAspect="1"/>
          </p:cNvPicPr>
          <p:nvPr>
            <p:ph idx="1"/>
          </p:nvPr>
        </p:nvPicPr>
        <p:blipFill>
          <a:blip r:embed="rId2"/>
          <a:stretch>
            <a:fillRect/>
          </a:stretch>
        </p:blipFill>
        <p:spPr>
          <a:xfrm>
            <a:off x="2372147" y="1475105"/>
            <a:ext cx="6690359" cy="5017769"/>
          </a:xfrm>
        </p:spPr>
      </p:pic>
    </p:spTree>
    <p:extLst>
      <p:ext uri="{BB962C8B-B14F-4D97-AF65-F5344CB8AC3E}">
        <p14:creationId xmlns:p14="http://schemas.microsoft.com/office/powerpoint/2010/main" val="411142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920C-4528-48F8-956D-2D40E2D0CFA7}"/>
              </a:ext>
            </a:extLst>
          </p:cNvPr>
          <p:cNvSpPr>
            <a:spLocks noGrp="1"/>
          </p:cNvSpPr>
          <p:nvPr>
            <p:ph type="title"/>
          </p:nvPr>
        </p:nvSpPr>
        <p:spPr/>
        <p:txBody>
          <a:bodyPr>
            <a:normAutofit fontScale="90000"/>
          </a:bodyPr>
          <a:lstStyle/>
          <a:p>
            <a:r>
              <a:rPr lang="en-US" dirty="0"/>
              <a:t>Demo: Scan 1.2 TB </a:t>
            </a:r>
            <a:r>
              <a:rPr lang="en-US" dirty="0" err="1"/>
              <a:t>winthin</a:t>
            </a:r>
            <a:r>
              <a:rPr lang="en-US" dirty="0"/>
              <a:t> 10 seconds</a:t>
            </a:r>
          </a:p>
        </p:txBody>
      </p:sp>
      <p:sp>
        <p:nvSpPr>
          <p:cNvPr id="3" name="Content Placeholder 2">
            <a:extLst>
              <a:ext uri="{FF2B5EF4-FFF2-40B4-BE49-F238E27FC236}">
                <a16:creationId xmlns:a16="http://schemas.microsoft.com/office/drawing/2014/main" id="{B4428E31-2A37-429B-AECE-74BACA817C4C}"/>
              </a:ext>
            </a:extLst>
          </p:cNvPr>
          <p:cNvSpPr>
            <a:spLocks noGrp="1"/>
          </p:cNvSpPr>
          <p:nvPr>
            <p:ph idx="1"/>
          </p:nvPr>
        </p:nvSpPr>
        <p:spPr>
          <a:xfrm>
            <a:off x="922421" y="1825625"/>
            <a:ext cx="10515600" cy="4351338"/>
          </a:xfrm>
        </p:spPr>
        <p:txBody>
          <a:bodyPr>
            <a:normAutofit fontScale="92500" lnSpcReduction="20000"/>
          </a:bodyPr>
          <a:lstStyle/>
          <a:p>
            <a:r>
              <a:rPr lang="en-US" b="0" dirty="0">
                <a:solidFill>
                  <a:srgbClr val="3367D6"/>
                </a:solidFill>
                <a:effectLst/>
                <a:latin typeface="Roboto Mono"/>
              </a:rPr>
              <a:t>SELECT</a:t>
            </a:r>
            <a:r>
              <a:rPr lang="en-US" b="0" dirty="0">
                <a:solidFill>
                  <a:srgbClr val="000000"/>
                </a:solidFill>
                <a:effectLst/>
                <a:latin typeface="Roboto Mono"/>
              </a:rPr>
              <a:t> title, </a:t>
            </a:r>
            <a:r>
              <a:rPr lang="en-US" b="0" dirty="0">
                <a:solidFill>
                  <a:srgbClr val="3367D6"/>
                </a:solidFill>
                <a:effectLst/>
                <a:latin typeface="Roboto Mono"/>
              </a:rPr>
              <a:t>sum</a:t>
            </a:r>
            <a:r>
              <a:rPr lang="en-US" b="0" dirty="0">
                <a:solidFill>
                  <a:srgbClr val="37474F"/>
                </a:solidFill>
                <a:effectLst/>
                <a:latin typeface="Roboto Mono"/>
              </a:rPr>
              <a:t>(</a:t>
            </a:r>
            <a:r>
              <a:rPr lang="en-US" b="0" dirty="0">
                <a:solidFill>
                  <a:srgbClr val="000000"/>
                </a:solidFill>
                <a:effectLst/>
                <a:latin typeface="Roboto Mono"/>
              </a:rPr>
              <a:t>views</a:t>
            </a:r>
            <a:r>
              <a:rPr lang="en-US" b="0" dirty="0">
                <a:solidFill>
                  <a:srgbClr val="37474F"/>
                </a:solidFill>
                <a:effectLst/>
                <a:latin typeface="Roboto Mono"/>
              </a:rPr>
              <a:t>)</a:t>
            </a:r>
            <a:r>
              <a:rPr lang="en-US" b="0" dirty="0">
                <a:solidFill>
                  <a:srgbClr val="000000"/>
                </a:solidFill>
                <a:effectLst/>
                <a:latin typeface="Roboto Mono"/>
              </a:rPr>
              <a:t> </a:t>
            </a:r>
            <a:r>
              <a:rPr lang="en-US" b="0" dirty="0">
                <a:solidFill>
                  <a:srgbClr val="3367D6"/>
                </a:solidFill>
                <a:effectLst/>
                <a:latin typeface="Roboto Mono"/>
              </a:rPr>
              <a:t>as</a:t>
            </a:r>
            <a:r>
              <a:rPr lang="en-US" b="0" dirty="0">
                <a:solidFill>
                  <a:srgbClr val="000000"/>
                </a:solidFill>
                <a:effectLst/>
                <a:latin typeface="Roboto Mono"/>
              </a:rPr>
              <a:t> views </a:t>
            </a:r>
            <a:r>
              <a:rPr lang="en-US" b="0" dirty="0">
                <a:solidFill>
                  <a:srgbClr val="3367D6"/>
                </a:solidFill>
                <a:effectLst/>
                <a:latin typeface="Roboto Mono"/>
              </a:rPr>
              <a:t>FROM</a:t>
            </a:r>
            <a:r>
              <a:rPr lang="en-US" b="0" dirty="0">
                <a:solidFill>
                  <a:srgbClr val="000000"/>
                </a:solidFill>
                <a:effectLst/>
                <a:latin typeface="Roboto Mono"/>
              </a:rPr>
              <a:t> </a:t>
            </a:r>
            <a:r>
              <a:rPr lang="en-US" b="0" dirty="0">
                <a:solidFill>
                  <a:srgbClr val="0D904F"/>
                </a:solidFill>
                <a:effectLst/>
                <a:latin typeface="Roboto Mono"/>
              </a:rPr>
              <a:t>`bigquery-public-data.wikipedia.pageviews_2017`</a:t>
            </a:r>
            <a:r>
              <a:rPr lang="en-US" b="0" dirty="0">
                <a:solidFill>
                  <a:srgbClr val="000000"/>
                </a:solidFill>
                <a:effectLst/>
                <a:latin typeface="Roboto Mono"/>
              </a:rPr>
              <a:t> </a:t>
            </a:r>
          </a:p>
          <a:p>
            <a:r>
              <a:rPr lang="en-US" b="0" dirty="0">
                <a:solidFill>
                  <a:srgbClr val="3367D6"/>
                </a:solidFill>
                <a:effectLst/>
                <a:latin typeface="Roboto Mono"/>
              </a:rPr>
              <a:t>WHERE</a:t>
            </a:r>
            <a:r>
              <a:rPr lang="en-US" b="0" dirty="0">
                <a:solidFill>
                  <a:srgbClr val="000000"/>
                </a:solidFill>
                <a:effectLst/>
                <a:latin typeface="Roboto Mono"/>
              </a:rPr>
              <a:t> </a:t>
            </a:r>
            <a:r>
              <a:rPr lang="en-US" b="0" dirty="0">
                <a:solidFill>
                  <a:srgbClr val="3367D6"/>
                </a:solidFill>
                <a:effectLst/>
                <a:latin typeface="Roboto Mono"/>
              </a:rPr>
              <a:t>DATE</a:t>
            </a:r>
            <a:r>
              <a:rPr lang="en-US" b="0" dirty="0">
                <a:solidFill>
                  <a:srgbClr val="37474F"/>
                </a:solidFill>
                <a:effectLst/>
                <a:latin typeface="Roboto Mono"/>
              </a:rPr>
              <a:t>(</a:t>
            </a:r>
            <a:r>
              <a:rPr lang="en-US" b="0" dirty="0" err="1">
                <a:solidFill>
                  <a:srgbClr val="000000"/>
                </a:solidFill>
                <a:effectLst/>
                <a:latin typeface="Roboto Mono"/>
              </a:rPr>
              <a:t>datehour</a:t>
            </a:r>
            <a:r>
              <a:rPr lang="en-US" b="0" dirty="0">
                <a:solidFill>
                  <a:srgbClr val="37474F"/>
                </a:solidFill>
                <a:effectLst/>
                <a:latin typeface="Roboto Mono"/>
              </a:rPr>
              <a:t>)</a:t>
            </a:r>
            <a:r>
              <a:rPr lang="en-US" b="0" dirty="0">
                <a:solidFill>
                  <a:srgbClr val="000000"/>
                </a:solidFill>
                <a:effectLst/>
                <a:latin typeface="Roboto Mono"/>
              </a:rPr>
              <a:t> </a:t>
            </a:r>
            <a:r>
              <a:rPr lang="en-US" b="0" dirty="0">
                <a:solidFill>
                  <a:srgbClr val="37474F"/>
                </a:solidFill>
                <a:effectLst/>
                <a:latin typeface="Roboto Mono"/>
              </a:rPr>
              <a:t>&gt;</a:t>
            </a:r>
            <a:r>
              <a:rPr lang="en-US" b="0" dirty="0">
                <a:solidFill>
                  <a:srgbClr val="000000"/>
                </a:solidFill>
                <a:effectLst/>
                <a:latin typeface="Roboto Mono"/>
              </a:rPr>
              <a:t> </a:t>
            </a:r>
            <a:r>
              <a:rPr lang="en-US" b="0" dirty="0">
                <a:solidFill>
                  <a:srgbClr val="0D904F"/>
                </a:solidFill>
                <a:effectLst/>
                <a:latin typeface="Roboto Mono"/>
              </a:rPr>
              <a:t>"2017-06-16"</a:t>
            </a:r>
            <a:endParaRPr lang="en-US" b="0" dirty="0">
              <a:solidFill>
                <a:srgbClr val="000000"/>
              </a:solidFill>
              <a:effectLst/>
              <a:latin typeface="Roboto Mono"/>
            </a:endParaRPr>
          </a:p>
          <a:p>
            <a:r>
              <a:rPr lang="en-US" b="0" dirty="0">
                <a:solidFill>
                  <a:srgbClr val="3367D6"/>
                </a:solidFill>
                <a:effectLst/>
                <a:latin typeface="Roboto Mono"/>
              </a:rPr>
              <a:t>AND</a:t>
            </a:r>
            <a:r>
              <a:rPr lang="en-US" b="0" dirty="0">
                <a:solidFill>
                  <a:srgbClr val="000000"/>
                </a:solidFill>
                <a:effectLst/>
                <a:latin typeface="Roboto Mono"/>
              </a:rPr>
              <a:t> </a:t>
            </a:r>
            <a:r>
              <a:rPr lang="en-US" b="0" dirty="0">
                <a:solidFill>
                  <a:srgbClr val="3367D6"/>
                </a:solidFill>
                <a:effectLst/>
                <a:latin typeface="Roboto Mono"/>
              </a:rPr>
              <a:t>NOT</a:t>
            </a:r>
            <a:r>
              <a:rPr lang="en-US" b="0" dirty="0">
                <a:solidFill>
                  <a:srgbClr val="000000"/>
                </a:solidFill>
                <a:effectLst/>
                <a:latin typeface="Roboto Mono"/>
              </a:rPr>
              <a:t> title </a:t>
            </a:r>
            <a:r>
              <a:rPr lang="en-US" b="0" dirty="0">
                <a:solidFill>
                  <a:srgbClr val="3367D6"/>
                </a:solidFill>
                <a:effectLst/>
                <a:latin typeface="Roboto Mono"/>
              </a:rPr>
              <a:t>like</a:t>
            </a:r>
            <a:r>
              <a:rPr lang="en-US" b="0" dirty="0">
                <a:solidFill>
                  <a:srgbClr val="000000"/>
                </a:solidFill>
                <a:effectLst/>
                <a:latin typeface="Roboto Mono"/>
              </a:rPr>
              <a:t> </a:t>
            </a:r>
            <a:r>
              <a:rPr lang="en-US" b="0" dirty="0">
                <a:solidFill>
                  <a:srgbClr val="0D904F"/>
                </a:solidFill>
                <a:effectLst/>
                <a:latin typeface="Roboto Mono"/>
              </a:rPr>
              <a:t>"%</a:t>
            </a:r>
            <a:r>
              <a:rPr lang="en-US" b="0" dirty="0" err="1">
                <a:solidFill>
                  <a:srgbClr val="0D904F"/>
                </a:solidFill>
                <a:effectLst/>
                <a:latin typeface="Roboto Mono"/>
              </a:rPr>
              <a:t>abc</a:t>
            </a:r>
            <a:r>
              <a:rPr lang="en-US" b="0" dirty="0">
                <a:solidFill>
                  <a:srgbClr val="0D904F"/>
                </a:solidFill>
                <a:effectLst/>
                <a:latin typeface="Roboto Mono"/>
              </a:rPr>
              <a:t>%"</a:t>
            </a:r>
            <a:endParaRPr lang="en-US" b="0" dirty="0">
              <a:solidFill>
                <a:srgbClr val="000000"/>
              </a:solidFill>
              <a:effectLst/>
              <a:latin typeface="Roboto Mono"/>
            </a:endParaRPr>
          </a:p>
          <a:p>
            <a:r>
              <a:rPr lang="en-US" b="0" dirty="0">
                <a:solidFill>
                  <a:srgbClr val="3367D6"/>
                </a:solidFill>
                <a:effectLst/>
                <a:latin typeface="Roboto Mono"/>
              </a:rPr>
              <a:t>AND</a:t>
            </a:r>
            <a:r>
              <a:rPr lang="en-US" b="0" dirty="0">
                <a:solidFill>
                  <a:srgbClr val="000000"/>
                </a:solidFill>
                <a:effectLst/>
                <a:latin typeface="Roboto Mono"/>
              </a:rPr>
              <a:t> </a:t>
            </a:r>
            <a:r>
              <a:rPr lang="en-US" b="0" dirty="0">
                <a:solidFill>
                  <a:srgbClr val="800000"/>
                </a:solidFill>
                <a:effectLst/>
                <a:latin typeface="Roboto Mono"/>
              </a:rPr>
              <a:t>wiki</a:t>
            </a:r>
            <a:r>
              <a:rPr lang="en-US" b="0" dirty="0">
                <a:solidFill>
                  <a:srgbClr val="000000"/>
                </a:solidFill>
                <a:effectLst/>
                <a:latin typeface="Roboto Mono"/>
              </a:rPr>
              <a:t> = </a:t>
            </a:r>
            <a:r>
              <a:rPr lang="en-US" b="0" dirty="0">
                <a:solidFill>
                  <a:srgbClr val="0D904F"/>
                </a:solidFill>
                <a:effectLst/>
                <a:latin typeface="Roboto Mono"/>
              </a:rPr>
              <a:t>'</a:t>
            </a:r>
            <a:r>
              <a:rPr lang="en-US" b="0" dirty="0" err="1">
                <a:solidFill>
                  <a:srgbClr val="0D904F"/>
                </a:solidFill>
                <a:effectLst/>
                <a:latin typeface="Roboto Mono"/>
              </a:rPr>
              <a:t>ar</a:t>
            </a:r>
            <a:r>
              <a:rPr lang="en-US" b="0" dirty="0">
                <a:solidFill>
                  <a:srgbClr val="0D904F"/>
                </a:solidFill>
                <a:effectLst/>
                <a:latin typeface="Roboto Mono"/>
              </a:rPr>
              <a:t>'</a:t>
            </a:r>
            <a:endParaRPr lang="en-US" b="0" dirty="0">
              <a:solidFill>
                <a:srgbClr val="000000"/>
              </a:solidFill>
              <a:effectLst/>
              <a:latin typeface="Roboto Mono"/>
            </a:endParaRPr>
          </a:p>
          <a:p>
            <a:r>
              <a:rPr lang="en-US" b="0" dirty="0">
                <a:solidFill>
                  <a:srgbClr val="3367D6"/>
                </a:solidFill>
                <a:effectLst/>
                <a:latin typeface="Roboto Mono"/>
              </a:rPr>
              <a:t>AND</a:t>
            </a:r>
            <a:r>
              <a:rPr lang="en-US" b="0" dirty="0">
                <a:solidFill>
                  <a:srgbClr val="000000"/>
                </a:solidFill>
                <a:effectLst/>
                <a:latin typeface="Roboto Mono"/>
              </a:rPr>
              <a:t> </a:t>
            </a:r>
            <a:r>
              <a:rPr lang="en-US" b="0" dirty="0">
                <a:solidFill>
                  <a:srgbClr val="3367D6"/>
                </a:solidFill>
                <a:effectLst/>
                <a:latin typeface="Roboto Mono"/>
              </a:rPr>
              <a:t>REGEXP_CONTAINS</a:t>
            </a:r>
            <a:r>
              <a:rPr lang="en-US" b="0" dirty="0">
                <a:solidFill>
                  <a:srgbClr val="37474F"/>
                </a:solidFill>
                <a:effectLst/>
                <a:latin typeface="Roboto Mono"/>
              </a:rPr>
              <a:t>(</a:t>
            </a:r>
            <a:r>
              <a:rPr lang="en-US" b="0" dirty="0">
                <a:solidFill>
                  <a:srgbClr val="000000"/>
                </a:solidFill>
                <a:effectLst/>
                <a:latin typeface="Roboto Mono"/>
              </a:rPr>
              <a:t>title, </a:t>
            </a:r>
            <a:r>
              <a:rPr lang="en-US" b="0" dirty="0" err="1">
                <a:solidFill>
                  <a:srgbClr val="000000"/>
                </a:solidFill>
                <a:effectLst/>
                <a:latin typeface="Roboto Mono"/>
              </a:rPr>
              <a:t>r</a:t>
            </a:r>
            <a:r>
              <a:rPr lang="en-US" b="0" dirty="0" err="1">
                <a:solidFill>
                  <a:srgbClr val="0D904F"/>
                </a:solidFill>
                <a:effectLst/>
                <a:latin typeface="Roboto Mono"/>
              </a:rPr>
              <a:t>'^G</a:t>
            </a:r>
            <a:r>
              <a:rPr lang="en-US" b="0" dirty="0">
                <a:solidFill>
                  <a:srgbClr val="0D904F"/>
                </a:solidFill>
                <a:effectLst/>
                <a:latin typeface="Roboto Mono"/>
              </a:rPr>
              <a:t>.*o.*g.*e$'</a:t>
            </a:r>
            <a:r>
              <a:rPr lang="en-US" b="0" dirty="0">
                <a:solidFill>
                  <a:srgbClr val="37474F"/>
                </a:solidFill>
                <a:effectLst/>
                <a:latin typeface="Roboto Mono"/>
              </a:rPr>
              <a:t>)</a:t>
            </a:r>
            <a:endParaRPr lang="en-US" b="0" dirty="0">
              <a:solidFill>
                <a:srgbClr val="000000"/>
              </a:solidFill>
              <a:effectLst/>
              <a:latin typeface="Roboto Mono"/>
            </a:endParaRPr>
          </a:p>
          <a:p>
            <a:r>
              <a:rPr lang="en-US" b="0" dirty="0">
                <a:solidFill>
                  <a:srgbClr val="3367D6"/>
                </a:solidFill>
                <a:effectLst/>
                <a:latin typeface="Roboto Mono"/>
              </a:rPr>
              <a:t>GROUP</a:t>
            </a:r>
            <a:r>
              <a:rPr lang="en-US" b="0" dirty="0">
                <a:solidFill>
                  <a:srgbClr val="000000"/>
                </a:solidFill>
                <a:effectLst/>
                <a:latin typeface="Roboto Mono"/>
              </a:rPr>
              <a:t> </a:t>
            </a:r>
            <a:r>
              <a:rPr lang="en-US" b="0" dirty="0">
                <a:solidFill>
                  <a:srgbClr val="3367D6"/>
                </a:solidFill>
                <a:effectLst/>
                <a:latin typeface="Roboto Mono"/>
              </a:rPr>
              <a:t>BY</a:t>
            </a:r>
            <a:r>
              <a:rPr lang="en-US" b="0" dirty="0">
                <a:solidFill>
                  <a:srgbClr val="000000"/>
                </a:solidFill>
                <a:effectLst/>
                <a:latin typeface="Roboto Mono"/>
              </a:rPr>
              <a:t> title</a:t>
            </a:r>
          </a:p>
          <a:p>
            <a:r>
              <a:rPr lang="en-US" b="0" dirty="0">
                <a:solidFill>
                  <a:srgbClr val="3367D6"/>
                </a:solidFill>
                <a:effectLst/>
                <a:latin typeface="Roboto Mono"/>
              </a:rPr>
              <a:t>ORDER</a:t>
            </a:r>
            <a:r>
              <a:rPr lang="en-US" b="0" dirty="0">
                <a:solidFill>
                  <a:srgbClr val="000000"/>
                </a:solidFill>
                <a:effectLst/>
                <a:latin typeface="Roboto Mono"/>
              </a:rPr>
              <a:t> </a:t>
            </a:r>
            <a:r>
              <a:rPr lang="en-US" b="0" dirty="0">
                <a:solidFill>
                  <a:srgbClr val="3367D6"/>
                </a:solidFill>
                <a:effectLst/>
                <a:latin typeface="Roboto Mono"/>
              </a:rPr>
              <a:t>BY</a:t>
            </a:r>
            <a:r>
              <a:rPr lang="en-US" b="0" dirty="0">
                <a:solidFill>
                  <a:srgbClr val="000000"/>
                </a:solidFill>
                <a:effectLst/>
                <a:latin typeface="Roboto Mono"/>
              </a:rPr>
              <a:t> title </a:t>
            </a:r>
            <a:r>
              <a:rPr lang="en-US" b="0" dirty="0">
                <a:solidFill>
                  <a:srgbClr val="3367D6"/>
                </a:solidFill>
                <a:effectLst/>
                <a:latin typeface="Roboto Mono"/>
              </a:rPr>
              <a:t>desc</a:t>
            </a:r>
            <a:endParaRPr lang="en-US" b="0" dirty="0">
              <a:solidFill>
                <a:srgbClr val="000000"/>
              </a:solidFill>
              <a:effectLst/>
              <a:latin typeface="Roboto Mono"/>
            </a:endParaRPr>
          </a:p>
          <a:p>
            <a:r>
              <a:rPr lang="en-US" b="0" dirty="0">
                <a:solidFill>
                  <a:srgbClr val="3367D6"/>
                </a:solidFill>
                <a:effectLst/>
                <a:latin typeface="Roboto Mono"/>
              </a:rPr>
              <a:t>LIMIT</a:t>
            </a:r>
            <a:r>
              <a:rPr lang="en-US" b="0" dirty="0">
                <a:solidFill>
                  <a:srgbClr val="000000"/>
                </a:solidFill>
                <a:effectLst/>
                <a:latin typeface="Roboto Mono"/>
              </a:rPr>
              <a:t> </a:t>
            </a:r>
            <a:r>
              <a:rPr lang="en-US" b="0" dirty="0">
                <a:solidFill>
                  <a:srgbClr val="F4511E"/>
                </a:solidFill>
                <a:effectLst/>
                <a:latin typeface="Roboto Mono"/>
              </a:rPr>
              <a:t>100</a:t>
            </a:r>
            <a:endParaRPr lang="en-US" b="0" dirty="0">
              <a:solidFill>
                <a:srgbClr val="000000"/>
              </a:solidFill>
              <a:effectLst/>
              <a:latin typeface="Roboto Mono"/>
            </a:endParaRPr>
          </a:p>
          <a:p>
            <a:endParaRPr lang="en-US" dirty="0"/>
          </a:p>
        </p:txBody>
      </p:sp>
    </p:spTree>
    <p:extLst>
      <p:ext uri="{BB962C8B-B14F-4D97-AF65-F5344CB8AC3E}">
        <p14:creationId xmlns:p14="http://schemas.microsoft.com/office/powerpoint/2010/main" val="57454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15C2-C500-4EC2-BE46-9E21BA710690}"/>
              </a:ext>
            </a:extLst>
          </p:cNvPr>
          <p:cNvSpPr>
            <a:spLocks noGrp="1"/>
          </p:cNvSpPr>
          <p:nvPr>
            <p:ph type="title"/>
          </p:nvPr>
        </p:nvSpPr>
        <p:spPr/>
        <p:txBody>
          <a:bodyPr/>
          <a:lstStyle/>
          <a:p>
            <a:r>
              <a:rPr lang="en-US" dirty="0" err="1"/>
              <a:t>BigQuery</a:t>
            </a:r>
            <a:r>
              <a:rPr lang="en-US" dirty="0"/>
              <a:t> Speed</a:t>
            </a:r>
          </a:p>
        </p:txBody>
      </p:sp>
      <p:sp>
        <p:nvSpPr>
          <p:cNvPr id="3" name="Content Placeholder 2">
            <a:extLst>
              <a:ext uri="{FF2B5EF4-FFF2-40B4-BE49-F238E27FC236}">
                <a16:creationId xmlns:a16="http://schemas.microsoft.com/office/drawing/2014/main" id="{2234510F-67FB-4A61-94EF-4A533FAB1414}"/>
              </a:ext>
            </a:extLst>
          </p:cNvPr>
          <p:cNvSpPr>
            <a:spLocks noGrp="1"/>
          </p:cNvSpPr>
          <p:nvPr>
            <p:ph idx="1"/>
          </p:nvPr>
        </p:nvSpPr>
        <p:spPr/>
        <p:txBody>
          <a:bodyPr>
            <a:normAutofit fontScale="85000" lnSpcReduction="20000"/>
          </a:bodyPr>
          <a:lstStyle/>
          <a:p>
            <a:r>
              <a:rPr lang="en-US" dirty="0" err="1"/>
              <a:t>BigQuery</a:t>
            </a:r>
            <a:r>
              <a:rPr lang="en-US" dirty="0"/>
              <a:t> has a number of public datasets that anybody can use. </a:t>
            </a:r>
          </a:p>
          <a:p>
            <a:r>
              <a:rPr lang="en-US" dirty="0"/>
              <a:t>This queries </a:t>
            </a:r>
            <a:r>
              <a:rPr lang="en-US" dirty="0" err="1"/>
              <a:t>wikipedia</a:t>
            </a:r>
            <a:r>
              <a:rPr lang="en-US" dirty="0"/>
              <a:t> data with the specified regular expression. </a:t>
            </a:r>
          </a:p>
          <a:p>
            <a:r>
              <a:rPr lang="en-US" dirty="0"/>
              <a:t>The dataset itself contains over 2TB. The specified query scans 1.2TB (due to the columns we operate on). </a:t>
            </a:r>
          </a:p>
          <a:p>
            <a:r>
              <a:rPr lang="en-US" dirty="0"/>
              <a:t>A SATA 3 disk controller would take about 25 minutes to just read this volume of data from disk. </a:t>
            </a:r>
          </a:p>
          <a:p>
            <a:r>
              <a:rPr lang="en-US" dirty="0"/>
              <a:t>This query executes in about 10 seconds, which includes a full table-scan with a regular expression filter applied, aggregation, and grouping.</a:t>
            </a:r>
          </a:p>
        </p:txBody>
      </p:sp>
    </p:spTree>
    <p:extLst>
      <p:ext uri="{BB962C8B-B14F-4D97-AF65-F5344CB8AC3E}">
        <p14:creationId xmlns:p14="http://schemas.microsoft.com/office/powerpoint/2010/main" val="237590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A75C-A7FD-4057-A7CA-3FE1FB5B08CE}"/>
              </a:ext>
            </a:extLst>
          </p:cNvPr>
          <p:cNvSpPr>
            <a:spLocks noGrp="1"/>
          </p:cNvSpPr>
          <p:nvPr>
            <p:ph type="title"/>
          </p:nvPr>
        </p:nvSpPr>
        <p:spPr/>
        <p:txBody>
          <a:bodyPr/>
          <a:lstStyle/>
          <a:p>
            <a:r>
              <a:rPr lang="en-US" dirty="0"/>
              <a:t>Schema of the </a:t>
            </a:r>
            <a:r>
              <a:rPr lang="en-US" dirty="0" err="1"/>
              <a:t>flights_tzcorr</a:t>
            </a:r>
            <a:r>
              <a:rPr lang="en-US" dirty="0"/>
              <a:t> table</a:t>
            </a:r>
          </a:p>
        </p:txBody>
      </p:sp>
      <p:sp>
        <p:nvSpPr>
          <p:cNvPr id="7" name="Content Placeholder 6">
            <a:extLst>
              <a:ext uri="{FF2B5EF4-FFF2-40B4-BE49-F238E27FC236}">
                <a16:creationId xmlns:a16="http://schemas.microsoft.com/office/drawing/2014/main" id="{CF7C1162-496E-40F9-B32C-CE9A7B0BC5C0}"/>
              </a:ext>
            </a:extLst>
          </p:cNvPr>
          <p:cNvSpPr>
            <a:spLocks noGrp="1"/>
          </p:cNvSpPr>
          <p:nvPr>
            <p:ph idx="1"/>
          </p:nvPr>
        </p:nvSpPr>
        <p:spPr/>
        <p:txBody>
          <a:bodyPr/>
          <a:lstStyle/>
          <a:p>
            <a:r>
              <a:rPr lang="en-US" dirty="0"/>
              <a:t>Check the schema on the </a:t>
            </a:r>
            <a:r>
              <a:rPr lang="en-US" dirty="0" err="1"/>
              <a:t>BigQuery</a:t>
            </a:r>
            <a:r>
              <a:rPr lang="en-US" dirty="0"/>
              <a:t> console</a:t>
            </a:r>
          </a:p>
        </p:txBody>
      </p:sp>
    </p:spTree>
    <p:extLst>
      <p:ext uri="{BB962C8B-B14F-4D97-AF65-F5344CB8AC3E}">
        <p14:creationId xmlns:p14="http://schemas.microsoft.com/office/powerpoint/2010/main" val="417747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9A41-4455-4C86-89FC-E7C48EFB480A}"/>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0DA2C4E4-C475-46AB-9A9F-AC6B2FC5C091}"/>
              </a:ext>
            </a:extLst>
          </p:cNvPr>
          <p:cNvSpPr>
            <a:spLocks noGrp="1"/>
          </p:cNvSpPr>
          <p:nvPr>
            <p:ph idx="1"/>
          </p:nvPr>
        </p:nvSpPr>
        <p:spPr/>
        <p:txBody>
          <a:bodyPr>
            <a:normAutofit fontScale="70000" lnSpcReduction="20000"/>
          </a:bodyPr>
          <a:lstStyle/>
          <a:p>
            <a:r>
              <a:rPr lang="en-US" dirty="0"/>
              <a:t>Find average departure and arrival delays at each airport in the US, retain only airports where there were at least 3650 flights, and sort them by departure delay in descending order.</a:t>
            </a:r>
          </a:p>
          <a:p>
            <a:pPr marL="1828800" lvl="4" indent="0">
              <a:buNone/>
            </a:pPr>
            <a:r>
              <a:rPr lang="en-US" dirty="0"/>
              <a:t>SELECT</a:t>
            </a:r>
          </a:p>
          <a:p>
            <a:pPr marL="1828800" lvl="4" indent="0">
              <a:buNone/>
            </a:pPr>
            <a:r>
              <a:rPr lang="en-US" dirty="0"/>
              <a:t>    ORIGIN,</a:t>
            </a:r>
          </a:p>
          <a:p>
            <a:pPr marL="1828800" lvl="4" indent="0">
              <a:buNone/>
            </a:pPr>
            <a:r>
              <a:rPr lang="en-US" dirty="0"/>
              <a:t>    AVG(DEP_DELAY) AS </a:t>
            </a:r>
            <a:r>
              <a:rPr lang="en-US" dirty="0" err="1"/>
              <a:t>dep_delay</a:t>
            </a:r>
            <a:r>
              <a:rPr lang="en-US" dirty="0"/>
              <a:t>,</a:t>
            </a:r>
          </a:p>
          <a:p>
            <a:pPr marL="1828800" lvl="4" indent="0">
              <a:buNone/>
            </a:pPr>
            <a:r>
              <a:rPr lang="en-US" dirty="0"/>
              <a:t>    AVG(ARR_DELAY) AS </a:t>
            </a:r>
            <a:r>
              <a:rPr lang="en-US" dirty="0" err="1"/>
              <a:t>arr_delay</a:t>
            </a:r>
            <a:r>
              <a:rPr lang="en-US" dirty="0"/>
              <a:t>,</a:t>
            </a:r>
          </a:p>
          <a:p>
            <a:pPr marL="1828800" lvl="4" indent="0">
              <a:buNone/>
            </a:pPr>
            <a:r>
              <a:rPr lang="en-US" dirty="0"/>
              <a:t>    COUNT(ARR_DELAY) AS </a:t>
            </a:r>
            <a:r>
              <a:rPr lang="en-US" dirty="0" err="1"/>
              <a:t>num_flights</a:t>
            </a:r>
            <a:endParaRPr lang="en-US" dirty="0"/>
          </a:p>
          <a:p>
            <a:pPr marL="1828800" lvl="4" indent="0">
              <a:buNone/>
            </a:pPr>
            <a:r>
              <a:rPr lang="en-US" dirty="0"/>
              <a:t>FROM</a:t>
            </a:r>
          </a:p>
          <a:p>
            <a:pPr marL="1828800" lvl="4" indent="0">
              <a:buNone/>
            </a:pPr>
            <a:r>
              <a:rPr lang="en-US" dirty="0"/>
              <a:t>    </a:t>
            </a:r>
            <a:r>
              <a:rPr lang="en-US" dirty="0" err="1"/>
              <a:t>dsongcp.flights_tzcorr</a:t>
            </a:r>
            <a:endParaRPr lang="en-US" dirty="0"/>
          </a:p>
          <a:p>
            <a:pPr marL="1828800" lvl="4" indent="0">
              <a:buNone/>
            </a:pPr>
            <a:r>
              <a:rPr lang="en-US" dirty="0"/>
              <a:t>GROUP BY</a:t>
            </a:r>
          </a:p>
          <a:p>
            <a:pPr marL="1828800" lvl="4" indent="0">
              <a:buNone/>
            </a:pPr>
            <a:r>
              <a:rPr lang="en-US" dirty="0"/>
              <a:t>    ORIGIN</a:t>
            </a:r>
          </a:p>
          <a:p>
            <a:pPr marL="1828800" lvl="4" indent="0">
              <a:buNone/>
            </a:pPr>
            <a:r>
              <a:rPr lang="en-US" dirty="0"/>
              <a:t>HAVING</a:t>
            </a:r>
          </a:p>
          <a:p>
            <a:pPr marL="1828800" lvl="4" indent="0">
              <a:buNone/>
            </a:pPr>
            <a:r>
              <a:rPr lang="en-US" dirty="0"/>
              <a:t>    </a:t>
            </a:r>
            <a:r>
              <a:rPr lang="en-US" dirty="0" err="1"/>
              <a:t>num_flights</a:t>
            </a:r>
            <a:r>
              <a:rPr lang="en-US" dirty="0"/>
              <a:t> &gt; 3650</a:t>
            </a:r>
          </a:p>
          <a:p>
            <a:pPr marL="1828800" lvl="4" indent="0">
              <a:buNone/>
            </a:pPr>
            <a:r>
              <a:rPr lang="en-US" dirty="0"/>
              <a:t>ORDER BY</a:t>
            </a:r>
          </a:p>
          <a:p>
            <a:pPr marL="1828800" lvl="4" indent="0">
              <a:buNone/>
            </a:pPr>
            <a:r>
              <a:rPr lang="en-US" dirty="0"/>
              <a:t>    </a:t>
            </a:r>
            <a:r>
              <a:rPr lang="en-US" dirty="0" err="1"/>
              <a:t>dep_delay</a:t>
            </a:r>
            <a:r>
              <a:rPr lang="en-US" dirty="0"/>
              <a:t> DESC</a:t>
            </a:r>
          </a:p>
        </p:txBody>
      </p:sp>
    </p:spTree>
    <p:extLst>
      <p:ext uri="{BB962C8B-B14F-4D97-AF65-F5344CB8AC3E}">
        <p14:creationId xmlns:p14="http://schemas.microsoft.com/office/powerpoint/2010/main" val="3952129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22146</TotalTime>
  <Words>672</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Roboto Mono</vt:lpstr>
      <vt:lpstr>Office Theme</vt:lpstr>
      <vt:lpstr>INFO 323:Cloud Computing and Big Data</vt:lpstr>
      <vt:lpstr>BigQuery</vt:lpstr>
      <vt:lpstr>BigQuery Concepts</vt:lpstr>
      <vt:lpstr>BigQuery Queries</vt:lpstr>
      <vt:lpstr>BigQuery DataCenter</vt:lpstr>
      <vt:lpstr>Demo: Scan 1.2 TB winthin 10 seconds</vt:lpstr>
      <vt:lpstr>BigQuery Speed</vt:lpstr>
      <vt:lpstr>Schema of the flights_tzcorr table</vt:lpstr>
      <vt:lpstr>Example 1</vt:lpstr>
      <vt:lpstr>Access BigQuery from Notebook </vt:lpstr>
      <vt:lpstr>Access BigQuery from Notebook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410: Software Evolution</dc:title>
  <dc:subject/>
  <dc:creator>An,Yuan</dc:creator>
  <cp:keywords/>
  <dc:description/>
  <cp:lastModifiedBy>HelloWorld</cp:lastModifiedBy>
  <cp:revision>10</cp:revision>
  <dcterms:created xsi:type="dcterms:W3CDTF">2019-01-07T04:10:20Z</dcterms:created>
  <dcterms:modified xsi:type="dcterms:W3CDTF">2023-03-22T13:38:14Z</dcterms:modified>
  <cp:category/>
</cp:coreProperties>
</file>