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7" r:id="rId2"/>
    <p:sldId id="315" r:id="rId3"/>
    <p:sldId id="262" r:id="rId4"/>
    <p:sldId id="300" r:id="rId5"/>
    <p:sldId id="291" r:id="rId6"/>
    <p:sldId id="287" r:id="rId7"/>
    <p:sldId id="303" r:id="rId8"/>
    <p:sldId id="292" r:id="rId9"/>
    <p:sldId id="261" r:id="rId10"/>
    <p:sldId id="263" r:id="rId11"/>
    <p:sldId id="288" r:id="rId12"/>
    <p:sldId id="260" r:id="rId13"/>
    <p:sldId id="304" r:id="rId14"/>
    <p:sldId id="305" r:id="rId15"/>
    <p:sldId id="306" r:id="rId16"/>
    <p:sldId id="264" r:id="rId17"/>
    <p:sldId id="307" r:id="rId18"/>
    <p:sldId id="308" r:id="rId19"/>
    <p:sldId id="281" r:id="rId20"/>
    <p:sldId id="309" r:id="rId21"/>
    <p:sldId id="310" r:id="rId22"/>
    <p:sldId id="28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E2BC4"/>
    <a:srgbClr val="2CFF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338" autoAdjust="0"/>
    <p:restoredTop sz="94637"/>
  </p:normalViewPr>
  <p:slideViewPr>
    <p:cSldViewPr snapToGrid="0" snapToObjects="1">
      <p:cViewPr varScale="1">
        <p:scale>
          <a:sx n="81" d="100"/>
          <a:sy n="81" d="100"/>
        </p:scale>
        <p:origin x="126" y="2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Yuan" userId="70e385eb-2888-494c-b606-459892212d10" providerId="ADAL" clId="{2FC63CDE-C3D6-40D0-B68D-2DE83645B209}"/>
    <pc:docChg chg="delSld">
      <pc:chgData name="An,Yuan" userId="70e385eb-2888-494c-b606-459892212d10" providerId="ADAL" clId="{2FC63CDE-C3D6-40D0-B68D-2DE83645B209}" dt="2023-05-05T14:19:47.434" v="23" actId="47"/>
      <pc:docMkLst>
        <pc:docMk/>
      </pc:docMkLst>
      <pc:sldChg chg="del">
        <pc:chgData name="An,Yuan" userId="70e385eb-2888-494c-b606-459892212d10" providerId="ADAL" clId="{2FC63CDE-C3D6-40D0-B68D-2DE83645B209}" dt="2023-05-05T14:18:00.563" v="14" actId="47"/>
        <pc:sldMkLst>
          <pc:docMk/>
          <pc:sldMk cId="3453531809" sldId="258"/>
        </pc:sldMkLst>
      </pc:sldChg>
      <pc:sldChg chg="del">
        <pc:chgData name="An,Yuan" userId="70e385eb-2888-494c-b606-459892212d10" providerId="ADAL" clId="{2FC63CDE-C3D6-40D0-B68D-2DE83645B209}" dt="2023-05-05T14:18:08.970" v="16" actId="47"/>
        <pc:sldMkLst>
          <pc:docMk/>
          <pc:sldMk cId="895751585" sldId="259"/>
        </pc:sldMkLst>
      </pc:sldChg>
      <pc:sldChg chg="del">
        <pc:chgData name="An,Yuan" userId="70e385eb-2888-494c-b606-459892212d10" providerId="ADAL" clId="{2FC63CDE-C3D6-40D0-B68D-2DE83645B209}" dt="2023-05-05T14:19:46.186" v="22" actId="47"/>
        <pc:sldMkLst>
          <pc:docMk/>
          <pc:sldMk cId="2703144560" sldId="274"/>
        </pc:sldMkLst>
      </pc:sldChg>
      <pc:sldChg chg="del">
        <pc:chgData name="An,Yuan" userId="70e385eb-2888-494c-b606-459892212d10" providerId="ADAL" clId="{2FC63CDE-C3D6-40D0-B68D-2DE83645B209}" dt="2023-05-05T14:18:31.749" v="17" actId="47"/>
        <pc:sldMkLst>
          <pc:docMk/>
          <pc:sldMk cId="78877719" sldId="279"/>
        </pc:sldMkLst>
      </pc:sldChg>
      <pc:sldChg chg="del">
        <pc:chgData name="An,Yuan" userId="70e385eb-2888-494c-b606-459892212d10" providerId="ADAL" clId="{2FC63CDE-C3D6-40D0-B68D-2DE83645B209}" dt="2023-05-05T14:18:43.768" v="18" actId="47"/>
        <pc:sldMkLst>
          <pc:docMk/>
          <pc:sldMk cId="1992215452" sldId="282"/>
        </pc:sldMkLst>
      </pc:sldChg>
      <pc:sldChg chg="del">
        <pc:chgData name="An,Yuan" userId="70e385eb-2888-494c-b606-459892212d10" providerId="ADAL" clId="{2FC63CDE-C3D6-40D0-B68D-2DE83645B209}" dt="2023-05-05T14:18:54.549" v="19" actId="47"/>
        <pc:sldMkLst>
          <pc:docMk/>
          <pc:sldMk cId="3134367209" sldId="283"/>
        </pc:sldMkLst>
      </pc:sldChg>
      <pc:sldChg chg="del">
        <pc:chgData name="An,Yuan" userId="70e385eb-2888-494c-b606-459892212d10" providerId="ADAL" clId="{2FC63CDE-C3D6-40D0-B68D-2DE83645B209}" dt="2023-05-05T14:19:47.434" v="23" actId="47"/>
        <pc:sldMkLst>
          <pc:docMk/>
          <pc:sldMk cId="357141166" sldId="286"/>
        </pc:sldMkLst>
      </pc:sldChg>
      <pc:sldChg chg="del">
        <pc:chgData name="An,Yuan" userId="70e385eb-2888-494c-b606-459892212d10" providerId="ADAL" clId="{2FC63CDE-C3D6-40D0-B68D-2DE83645B209}" dt="2023-05-05T14:19:40.957" v="20" actId="47"/>
        <pc:sldMkLst>
          <pc:docMk/>
          <pc:sldMk cId="3425559244" sldId="312"/>
        </pc:sldMkLst>
      </pc:sldChg>
      <pc:sldChg chg="del">
        <pc:chgData name="An,Yuan" userId="70e385eb-2888-494c-b606-459892212d10" providerId="ADAL" clId="{2FC63CDE-C3D6-40D0-B68D-2DE83645B209}" dt="2023-05-05T14:19:42.398" v="21" actId="47"/>
        <pc:sldMkLst>
          <pc:docMk/>
          <pc:sldMk cId="219973754" sldId="313"/>
        </pc:sldMkLst>
      </pc:sldChg>
      <pc:sldChg chg="del">
        <pc:chgData name="An,Yuan" userId="70e385eb-2888-494c-b606-459892212d10" providerId="ADAL" clId="{2FC63CDE-C3D6-40D0-B68D-2DE83645B209}" dt="2023-05-05T14:18:02.778" v="15" actId="47"/>
        <pc:sldMkLst>
          <pc:docMk/>
          <pc:sldMk cId="48188296" sldId="314"/>
        </pc:sldMkLst>
      </pc:sldChg>
      <pc:sldChg chg="del">
        <pc:chgData name="An,Yuan" userId="70e385eb-2888-494c-b606-459892212d10" providerId="ADAL" clId="{2FC63CDE-C3D6-40D0-B68D-2DE83645B209}" dt="2023-05-05T14:17:52.654" v="5" actId="47"/>
        <pc:sldMkLst>
          <pc:docMk/>
          <pc:sldMk cId="2282355093" sldId="346"/>
        </pc:sldMkLst>
      </pc:sldChg>
      <pc:sldChg chg="del">
        <pc:chgData name="An,Yuan" userId="70e385eb-2888-494c-b606-459892212d10" providerId="ADAL" clId="{2FC63CDE-C3D6-40D0-B68D-2DE83645B209}" dt="2023-05-05T14:17:54.723" v="6" actId="47"/>
        <pc:sldMkLst>
          <pc:docMk/>
          <pc:sldMk cId="703157268" sldId="347"/>
        </pc:sldMkLst>
      </pc:sldChg>
      <pc:sldChg chg="del">
        <pc:chgData name="An,Yuan" userId="70e385eb-2888-494c-b606-459892212d10" providerId="ADAL" clId="{2FC63CDE-C3D6-40D0-B68D-2DE83645B209}" dt="2023-05-05T14:17:55.973" v="8" actId="47"/>
        <pc:sldMkLst>
          <pc:docMk/>
          <pc:sldMk cId="3789205319" sldId="349"/>
        </pc:sldMkLst>
      </pc:sldChg>
      <pc:sldChg chg="del">
        <pc:chgData name="An,Yuan" userId="70e385eb-2888-494c-b606-459892212d10" providerId="ADAL" clId="{2FC63CDE-C3D6-40D0-B68D-2DE83645B209}" dt="2023-05-05T14:17:56.643" v="9" actId="47"/>
        <pc:sldMkLst>
          <pc:docMk/>
          <pc:sldMk cId="1898844743" sldId="350"/>
        </pc:sldMkLst>
      </pc:sldChg>
      <pc:sldChg chg="del">
        <pc:chgData name="An,Yuan" userId="70e385eb-2888-494c-b606-459892212d10" providerId="ADAL" clId="{2FC63CDE-C3D6-40D0-B68D-2DE83645B209}" dt="2023-05-05T14:17:57.313" v="10" actId="47"/>
        <pc:sldMkLst>
          <pc:docMk/>
          <pc:sldMk cId="2180700007" sldId="351"/>
        </pc:sldMkLst>
      </pc:sldChg>
      <pc:sldChg chg="del">
        <pc:chgData name="An,Yuan" userId="70e385eb-2888-494c-b606-459892212d10" providerId="ADAL" clId="{2FC63CDE-C3D6-40D0-B68D-2DE83645B209}" dt="2023-05-05T14:17:58.048" v="11" actId="47"/>
        <pc:sldMkLst>
          <pc:docMk/>
          <pc:sldMk cId="4052963925" sldId="352"/>
        </pc:sldMkLst>
      </pc:sldChg>
      <pc:sldChg chg="del">
        <pc:chgData name="An,Yuan" userId="70e385eb-2888-494c-b606-459892212d10" providerId="ADAL" clId="{2FC63CDE-C3D6-40D0-B68D-2DE83645B209}" dt="2023-05-05T14:17:58.733" v="12" actId="47"/>
        <pc:sldMkLst>
          <pc:docMk/>
          <pc:sldMk cId="3830437673" sldId="353"/>
        </pc:sldMkLst>
      </pc:sldChg>
      <pc:sldChg chg="del">
        <pc:chgData name="An,Yuan" userId="70e385eb-2888-494c-b606-459892212d10" providerId="ADAL" clId="{2FC63CDE-C3D6-40D0-B68D-2DE83645B209}" dt="2023-05-05T14:17:59.538" v="13" actId="47"/>
        <pc:sldMkLst>
          <pc:docMk/>
          <pc:sldMk cId="4241799003" sldId="358"/>
        </pc:sldMkLst>
      </pc:sldChg>
      <pc:sldChg chg="del">
        <pc:chgData name="An,Yuan" userId="70e385eb-2888-494c-b606-459892212d10" providerId="ADAL" clId="{2FC63CDE-C3D6-40D0-B68D-2DE83645B209}" dt="2023-05-05T14:17:50.645" v="2" actId="47"/>
        <pc:sldMkLst>
          <pc:docMk/>
          <pc:sldMk cId="2442826729" sldId="655"/>
        </pc:sldMkLst>
      </pc:sldChg>
      <pc:sldChg chg="del">
        <pc:chgData name="An,Yuan" userId="70e385eb-2888-494c-b606-459892212d10" providerId="ADAL" clId="{2FC63CDE-C3D6-40D0-B68D-2DE83645B209}" dt="2023-05-05T14:17:51.321" v="3" actId="47"/>
        <pc:sldMkLst>
          <pc:docMk/>
          <pc:sldMk cId="2054922209" sldId="656"/>
        </pc:sldMkLst>
      </pc:sldChg>
      <pc:sldChg chg="del">
        <pc:chgData name="An,Yuan" userId="70e385eb-2888-494c-b606-459892212d10" providerId="ADAL" clId="{2FC63CDE-C3D6-40D0-B68D-2DE83645B209}" dt="2023-05-05T14:17:51.877" v="4" actId="47"/>
        <pc:sldMkLst>
          <pc:docMk/>
          <pc:sldMk cId="3843101795" sldId="657"/>
        </pc:sldMkLst>
      </pc:sldChg>
      <pc:sldChg chg="del">
        <pc:chgData name="An,Yuan" userId="70e385eb-2888-494c-b606-459892212d10" providerId="ADAL" clId="{2FC63CDE-C3D6-40D0-B68D-2DE83645B209}" dt="2023-05-05T14:17:55.345" v="7" actId="47"/>
        <pc:sldMkLst>
          <pc:docMk/>
          <pc:sldMk cId="1468788564" sldId="658"/>
        </pc:sldMkLst>
      </pc:sldChg>
      <pc:sldChg chg="del">
        <pc:chgData name="An,Yuan" userId="70e385eb-2888-494c-b606-459892212d10" providerId="ADAL" clId="{2FC63CDE-C3D6-40D0-B68D-2DE83645B209}" dt="2023-05-05T14:17:47.247" v="0" actId="47"/>
        <pc:sldMkLst>
          <pc:docMk/>
          <pc:sldMk cId="1437898658" sldId="690"/>
        </pc:sldMkLst>
      </pc:sldChg>
      <pc:sldChg chg="del">
        <pc:chgData name="An,Yuan" userId="70e385eb-2888-494c-b606-459892212d10" providerId="ADAL" clId="{2FC63CDE-C3D6-40D0-B68D-2DE83645B209}" dt="2023-05-05T14:17:48.939" v="1" actId="47"/>
        <pc:sldMkLst>
          <pc:docMk/>
          <pc:sldMk cId="149475568" sldId="71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0A69D9-6C95-F245-AEBB-5A8200398F89}" type="datetimeFigureOut">
              <a:rPr lang="en-US" smtClean="0"/>
              <a:t>5/5/2023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EAFDC9-8614-FC4B-9C8F-68C8E5508EC1}" type="slidenum">
              <a:rPr lang="en-US" smtClean="0"/>
              <a:t>‹#›</a:t>
            </a:fld>
            <a:endParaRPr lang="en-US"/>
          </a:p>
        </p:txBody>
      </p:sp>
    </p:spTree>
    <p:extLst>
      <p:ext uri="{BB962C8B-B14F-4D97-AF65-F5344CB8AC3E}">
        <p14:creationId xmlns:p14="http://schemas.microsoft.com/office/powerpoint/2010/main" val="55146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g99396ef7a9_0_896: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1000"/>
              </a:spcBef>
              <a:spcAft>
                <a:spcPts val="0"/>
              </a:spcAft>
              <a:buSzPts val="1100"/>
              <a:buFont typeface="Barlow"/>
              <a:buChar char="●"/>
            </a:pPr>
            <a:r>
              <a:rPr lang="en">
                <a:latin typeface="Barlow"/>
                <a:ea typeface="Barlow"/>
                <a:cs typeface="Barlow"/>
                <a:sym typeface="Barlow"/>
              </a:rPr>
              <a:t>Unified analytics engine for big data processing, with built-in modules for streaming, SQL, machine learning and graph processing</a:t>
            </a:r>
            <a:endParaRPr>
              <a:latin typeface="Barlow"/>
              <a:ea typeface="Barlow"/>
              <a:cs typeface="Barlow"/>
              <a:sym typeface="Barlow"/>
            </a:endParaRPr>
          </a:p>
          <a:p>
            <a:pPr marL="914400" lvl="1" indent="-298450" algn="l" rtl="0">
              <a:lnSpc>
                <a:spcPct val="115000"/>
              </a:lnSpc>
              <a:spcBef>
                <a:spcPts val="0"/>
              </a:spcBef>
              <a:spcAft>
                <a:spcPts val="0"/>
              </a:spcAft>
              <a:buSzPts val="1100"/>
              <a:buFont typeface="Barlow"/>
              <a:buChar char="○"/>
            </a:pPr>
            <a:r>
              <a:rPr lang="en">
                <a:latin typeface="Barlow"/>
                <a:ea typeface="Barlow"/>
                <a:cs typeface="Barlow"/>
                <a:sym typeface="Barlow"/>
              </a:rPr>
              <a:t>The de-facto standard unified analytics engine </a:t>
            </a:r>
            <a:endParaRPr>
              <a:latin typeface="Barlow"/>
              <a:ea typeface="Barlow"/>
              <a:cs typeface="Barlow"/>
              <a:sym typeface="Barlow"/>
            </a:endParaRPr>
          </a:p>
          <a:p>
            <a:pPr marL="457200" lvl="0" indent="-298450" algn="l" rtl="0">
              <a:lnSpc>
                <a:spcPct val="115000"/>
              </a:lnSpc>
              <a:spcBef>
                <a:spcPts val="0"/>
              </a:spcBef>
              <a:spcAft>
                <a:spcPts val="0"/>
              </a:spcAft>
              <a:buSzPts val="1100"/>
              <a:buFont typeface="Barlow"/>
              <a:buChar char="●"/>
            </a:pPr>
            <a:r>
              <a:rPr lang="en">
                <a:latin typeface="Barlow"/>
                <a:ea typeface="Barlow"/>
                <a:cs typeface="Barlow"/>
                <a:sym typeface="Barlow"/>
              </a:rPr>
              <a:t>Is the largest open-source project in data processing</a:t>
            </a:r>
            <a:endParaRPr>
              <a:latin typeface="Barlow"/>
              <a:ea typeface="Barlow"/>
              <a:cs typeface="Barlow"/>
              <a:sym typeface="Barlow"/>
            </a:endParaRPr>
          </a:p>
          <a:p>
            <a:pPr marL="457200" lvl="0" indent="-298450" algn="l" rtl="0">
              <a:lnSpc>
                <a:spcPct val="115000"/>
              </a:lnSpc>
              <a:spcBef>
                <a:spcPts val="0"/>
              </a:spcBef>
              <a:spcAft>
                <a:spcPts val="0"/>
              </a:spcAft>
              <a:buSzPts val="1100"/>
              <a:buFont typeface="Barlow"/>
              <a:buChar char="●"/>
            </a:pPr>
            <a:r>
              <a:rPr lang="en">
                <a:latin typeface="Barlow"/>
                <a:ea typeface="Barlow"/>
                <a:cs typeface="Barlow"/>
                <a:sym typeface="Barlow"/>
              </a:rPr>
              <a:t>Was created by the founders of Databricks </a:t>
            </a:r>
            <a:endParaRPr/>
          </a:p>
        </p:txBody>
      </p:sp>
      <p:sp>
        <p:nvSpPr>
          <p:cNvPr id="622" name="Google Shape;622;g99396ef7a9_0_8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g99396ef7a9_0_901: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100x faster than Hadoop for large scale data processing</a:t>
            </a:r>
            <a:endParaRPr/>
          </a:p>
          <a:p>
            <a:pPr marL="457200" lvl="0" indent="-298450" algn="l" rtl="0">
              <a:spcBef>
                <a:spcPts val="0"/>
              </a:spcBef>
              <a:spcAft>
                <a:spcPts val="0"/>
              </a:spcAft>
              <a:buSzPts val="1100"/>
              <a:buChar char="●"/>
            </a:pPr>
            <a:r>
              <a:rPr lang="en"/>
              <a:t>Easy-to-use APIs for operating on large datasets</a:t>
            </a:r>
            <a:endParaRPr/>
          </a:p>
          <a:p>
            <a:pPr marL="457200" lvl="0" indent="-298450" algn="l" rtl="0">
              <a:spcBef>
                <a:spcPts val="0"/>
              </a:spcBef>
              <a:spcAft>
                <a:spcPts val="0"/>
              </a:spcAft>
              <a:buSzPts val="1100"/>
              <a:buChar char="●"/>
            </a:pPr>
            <a:r>
              <a:rPr lang="en"/>
              <a:t>A unified API and engine for SQL queries, streaming data, machine learning. Spark can be seamlessly combined with other tools to create complex workflows </a:t>
            </a:r>
            <a:endParaRPr/>
          </a:p>
          <a:p>
            <a:pPr marL="0" lvl="0" indent="0" algn="l" rtl="0">
              <a:spcBef>
                <a:spcPts val="0"/>
              </a:spcBef>
              <a:spcAft>
                <a:spcPts val="0"/>
              </a:spcAft>
              <a:buNone/>
            </a:pPr>
            <a:r>
              <a:rPr lang="en"/>
              <a:t>---</a:t>
            </a:r>
            <a:endParaRPr/>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Speed</a:t>
            </a:r>
            <a:endParaRPr/>
          </a:p>
          <a:p>
            <a:pPr marL="914400" lvl="1" indent="-298450" algn="l" rtl="0">
              <a:spcBef>
                <a:spcPts val="0"/>
              </a:spcBef>
              <a:spcAft>
                <a:spcPts val="0"/>
              </a:spcAft>
              <a:buSzPts val="1100"/>
              <a:buChar char="○"/>
            </a:pPr>
            <a:r>
              <a:rPr lang="en"/>
              <a:t>100x faster than Hadoop for large scale data processing</a:t>
            </a:r>
            <a:endParaRPr/>
          </a:p>
          <a:p>
            <a:pPr marL="457200" lvl="0" indent="-298450" algn="l" rtl="0">
              <a:spcBef>
                <a:spcPts val="0"/>
              </a:spcBef>
              <a:spcAft>
                <a:spcPts val="0"/>
              </a:spcAft>
              <a:buSzPts val="1100"/>
              <a:buChar char="●"/>
            </a:pPr>
            <a:r>
              <a:rPr lang="en"/>
              <a:t>Easy to use</a:t>
            </a:r>
            <a:endParaRPr/>
          </a:p>
          <a:p>
            <a:pPr marL="914400" lvl="1" indent="-298450" algn="l" rtl="0">
              <a:spcBef>
                <a:spcPts val="0"/>
              </a:spcBef>
              <a:spcAft>
                <a:spcPts val="0"/>
              </a:spcAft>
              <a:buSzPts val="1100"/>
              <a:buChar char="○"/>
            </a:pPr>
            <a:r>
              <a:rPr lang="en"/>
              <a:t>Spark has easy-to-use APIs for operating on large datasets</a:t>
            </a:r>
            <a:endParaRPr/>
          </a:p>
          <a:p>
            <a:pPr marL="457200" lvl="0" indent="-298450" algn="l" rtl="0">
              <a:spcBef>
                <a:spcPts val="0"/>
              </a:spcBef>
              <a:spcAft>
                <a:spcPts val="0"/>
              </a:spcAft>
              <a:buSzPts val="1100"/>
              <a:buChar char="●"/>
            </a:pPr>
            <a:r>
              <a:rPr lang="en"/>
              <a:t>It is a “unified” analytics engine</a:t>
            </a:r>
            <a:endParaRPr/>
          </a:p>
          <a:p>
            <a:pPr marL="914400" lvl="1" indent="-298450" algn="l" rtl="0">
              <a:spcBef>
                <a:spcPts val="0"/>
              </a:spcBef>
              <a:spcAft>
                <a:spcPts val="0"/>
              </a:spcAft>
              <a:buSzPts val="1100"/>
              <a:buChar char="○"/>
            </a:pPr>
            <a:r>
              <a:rPr lang="en"/>
              <a:t>This means that it comes packaged with libraries including support for SQL queries, streaming data, machine learning, and graph processing.</a:t>
            </a:r>
            <a:endParaRPr/>
          </a:p>
          <a:p>
            <a:pPr marL="1371600" lvl="2" indent="-298450" algn="l" rtl="0">
              <a:spcBef>
                <a:spcPts val="0"/>
              </a:spcBef>
              <a:spcAft>
                <a:spcPts val="0"/>
              </a:spcAft>
              <a:buSzPts val="1100"/>
              <a:buChar char="■"/>
            </a:pPr>
            <a:r>
              <a:rPr lang="en"/>
              <a:t>This leads to an increase in developer productivity</a:t>
            </a:r>
            <a:endParaRPr/>
          </a:p>
          <a:p>
            <a:pPr marL="1371600" lvl="2" indent="-298450" algn="l" rtl="0">
              <a:spcBef>
                <a:spcPts val="0"/>
              </a:spcBef>
              <a:spcAft>
                <a:spcPts val="0"/>
              </a:spcAft>
              <a:buSzPts val="1100"/>
              <a:buChar char="■"/>
            </a:pPr>
            <a:r>
              <a:rPr lang="en"/>
              <a:t>This means that Spark can be seamlessly combined with other tools to create complex workflows </a:t>
            </a:r>
            <a:endParaRPr/>
          </a:p>
        </p:txBody>
      </p:sp>
      <p:sp>
        <p:nvSpPr>
          <p:cNvPr id="628" name="Google Shape;628;g99396ef7a9_0_90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99396ef7a9_0_912: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a:t>Here’s a quick overview of the core modules available in Spark.</a:t>
            </a:r>
            <a:endParaRPr/>
          </a:p>
          <a:p>
            <a:pPr marL="457200" lvl="0" indent="-298450" algn="l" rtl="0">
              <a:lnSpc>
                <a:spcPct val="115000"/>
              </a:lnSpc>
              <a:spcBef>
                <a:spcPts val="1000"/>
              </a:spcBef>
              <a:spcAft>
                <a:spcPts val="0"/>
              </a:spcAft>
              <a:buSzPts val="1100"/>
              <a:buFont typeface="Barlow"/>
              <a:buChar char="●"/>
            </a:pPr>
            <a:r>
              <a:rPr lang="en">
                <a:latin typeface="Barlow"/>
                <a:ea typeface="Barlow"/>
                <a:cs typeface="Barlow"/>
                <a:sym typeface="Barlow"/>
              </a:rPr>
              <a:t>Spark SQL+DataFrames</a:t>
            </a:r>
            <a:endParaRPr>
              <a:latin typeface="Barlow"/>
              <a:ea typeface="Barlow"/>
              <a:cs typeface="Barlow"/>
              <a:sym typeface="Barlow"/>
            </a:endParaRPr>
          </a:p>
          <a:p>
            <a:pPr marL="914400" lvl="1" indent="-298450" algn="l" rtl="0">
              <a:lnSpc>
                <a:spcPct val="115000"/>
              </a:lnSpc>
              <a:spcBef>
                <a:spcPts val="0"/>
              </a:spcBef>
              <a:spcAft>
                <a:spcPts val="0"/>
              </a:spcAft>
              <a:buSzPts val="1100"/>
              <a:buFont typeface="Barlow"/>
              <a:buChar char="○"/>
            </a:pPr>
            <a:r>
              <a:rPr lang="en">
                <a:latin typeface="Barlow"/>
                <a:ea typeface="Barlow"/>
                <a:cs typeface="Barlow"/>
                <a:sym typeface="Barlow"/>
              </a:rPr>
              <a:t>Many data scientists, analysts, and general business intelligence users rely on interactive SQL queries for exploring data. Spark SQL is a Spark module for structured data processing. It provides a programming abstraction called DataFrames and can also act as a distributed SQL query engine. It enables unmodified Hadoop Hive queries to run up to 100x faster on existing deployments and data. It also provides powerful integration with the rest of the Spark ecosystem (e.g., integrating SQL query processing with machine learning).</a:t>
            </a:r>
            <a:endParaRPr>
              <a:latin typeface="Barlow"/>
              <a:ea typeface="Barlow"/>
              <a:cs typeface="Barlow"/>
              <a:sym typeface="Barlow"/>
            </a:endParaRPr>
          </a:p>
          <a:p>
            <a:pPr marL="457200" lvl="0" indent="-298450" algn="l" rtl="0">
              <a:lnSpc>
                <a:spcPct val="115000"/>
              </a:lnSpc>
              <a:spcBef>
                <a:spcPts val="0"/>
              </a:spcBef>
              <a:spcAft>
                <a:spcPts val="0"/>
              </a:spcAft>
              <a:buSzPts val="1100"/>
              <a:buFont typeface="Barlow"/>
              <a:buChar char="●"/>
            </a:pPr>
            <a:r>
              <a:rPr lang="en">
                <a:latin typeface="Barlow"/>
                <a:ea typeface="Barlow"/>
                <a:cs typeface="Barlow"/>
                <a:sym typeface="Barlow"/>
              </a:rPr>
              <a:t>Spark streaming</a:t>
            </a:r>
            <a:endParaRPr>
              <a:latin typeface="Barlow"/>
              <a:ea typeface="Barlow"/>
              <a:cs typeface="Barlow"/>
              <a:sym typeface="Barlow"/>
            </a:endParaRPr>
          </a:p>
          <a:p>
            <a:pPr marL="914400" lvl="1" indent="-298450" algn="l" rtl="0">
              <a:lnSpc>
                <a:spcPct val="115000"/>
              </a:lnSpc>
              <a:spcBef>
                <a:spcPts val="0"/>
              </a:spcBef>
              <a:spcAft>
                <a:spcPts val="0"/>
              </a:spcAft>
              <a:buSzPts val="1100"/>
              <a:buFont typeface="Barlow"/>
              <a:buChar char="○"/>
            </a:pPr>
            <a:r>
              <a:rPr lang="en">
                <a:latin typeface="Barlow"/>
                <a:ea typeface="Barlow"/>
                <a:cs typeface="Barlow"/>
                <a:sym typeface="Barlow"/>
              </a:rPr>
              <a:t>Many applications need the ability to process and analyze not only batch data but also streams of new data in real-time. Running on top of Spark, Spark Streaming enables powerful interactive and analytical applications across both streaming and historical data, while inheriting Spark’s ease of use and fault tolerance characteristics. It readily integrates with a wide variety of popular data sources, including HDFS, Flume, Kafka, and Twitter.</a:t>
            </a:r>
            <a:endParaRPr>
              <a:latin typeface="Barlow"/>
              <a:ea typeface="Barlow"/>
              <a:cs typeface="Barlow"/>
              <a:sym typeface="Barlow"/>
            </a:endParaRPr>
          </a:p>
          <a:p>
            <a:pPr marL="457200" lvl="0" indent="-298450" algn="l" rtl="0">
              <a:lnSpc>
                <a:spcPct val="115000"/>
              </a:lnSpc>
              <a:spcBef>
                <a:spcPts val="0"/>
              </a:spcBef>
              <a:spcAft>
                <a:spcPts val="0"/>
              </a:spcAft>
              <a:buSzPts val="1100"/>
              <a:buFont typeface="Barlow"/>
              <a:buChar char="●"/>
            </a:pPr>
            <a:r>
              <a:rPr lang="en">
                <a:latin typeface="Barlow"/>
                <a:ea typeface="Barlow"/>
                <a:cs typeface="Barlow"/>
                <a:sym typeface="Barlow"/>
              </a:rPr>
              <a:t>MLib for machine learning</a:t>
            </a:r>
            <a:endParaRPr>
              <a:latin typeface="Barlow"/>
              <a:ea typeface="Barlow"/>
              <a:cs typeface="Barlow"/>
              <a:sym typeface="Barlow"/>
            </a:endParaRPr>
          </a:p>
          <a:p>
            <a:pPr marL="914400" lvl="1" indent="-298450" algn="l" rtl="0">
              <a:lnSpc>
                <a:spcPct val="115000"/>
              </a:lnSpc>
              <a:spcBef>
                <a:spcPts val="0"/>
              </a:spcBef>
              <a:spcAft>
                <a:spcPts val="0"/>
              </a:spcAft>
              <a:buSzPts val="1100"/>
              <a:buFont typeface="Barlow"/>
              <a:buChar char="○"/>
            </a:pPr>
            <a:r>
              <a:rPr lang="en">
                <a:latin typeface="Barlow"/>
                <a:ea typeface="Barlow"/>
                <a:cs typeface="Barlow"/>
                <a:sym typeface="Barlow"/>
              </a:rPr>
              <a:t>Machine learning has quickly emerged as a critical piece in mining Big Data for actionable insights. Built on top of Spark, MLlib is a scalable machine learning library that delivers both high-quality algorithms (e.g., multiple iterations to increase accuracy) and blazing speed (up to 100x faster than MapReduce). The library is usable in Java, Scala, and Python as part of Spark applications, so that you can include it in complete workflows.</a:t>
            </a:r>
            <a:endParaRPr>
              <a:latin typeface="Barlow"/>
              <a:ea typeface="Barlow"/>
              <a:cs typeface="Barlow"/>
              <a:sym typeface="Barlow"/>
            </a:endParaRPr>
          </a:p>
          <a:p>
            <a:pPr marL="457200" lvl="0" indent="-298450" algn="l" rtl="0">
              <a:lnSpc>
                <a:spcPct val="115000"/>
              </a:lnSpc>
              <a:spcBef>
                <a:spcPts val="0"/>
              </a:spcBef>
              <a:spcAft>
                <a:spcPts val="0"/>
              </a:spcAft>
              <a:buSzPts val="1100"/>
              <a:buFont typeface="Barlow"/>
              <a:buChar char="●"/>
            </a:pPr>
            <a:r>
              <a:rPr lang="en">
                <a:latin typeface="Barlow"/>
                <a:ea typeface="Barlow"/>
                <a:cs typeface="Barlow"/>
                <a:sym typeface="Barlow"/>
              </a:rPr>
              <a:t>Spark Core API</a:t>
            </a:r>
            <a:endParaRPr>
              <a:latin typeface="Barlow"/>
              <a:ea typeface="Barlow"/>
              <a:cs typeface="Barlow"/>
              <a:sym typeface="Barlow"/>
            </a:endParaRPr>
          </a:p>
          <a:p>
            <a:pPr marL="914400" lvl="1" indent="-298450" algn="l" rtl="0">
              <a:lnSpc>
                <a:spcPct val="115000"/>
              </a:lnSpc>
              <a:spcBef>
                <a:spcPts val="0"/>
              </a:spcBef>
              <a:spcAft>
                <a:spcPts val="0"/>
              </a:spcAft>
              <a:buSzPts val="1100"/>
              <a:buFont typeface="Barlow"/>
              <a:buChar char="○"/>
            </a:pPr>
            <a:r>
              <a:rPr lang="en">
                <a:latin typeface="Barlow"/>
                <a:ea typeface="Barlow"/>
                <a:cs typeface="Barlow"/>
                <a:sym typeface="Barlow"/>
              </a:rPr>
              <a:t>Spark Core is the underlying general execution engine for the Spark platform that all other functionality is built on top of. It provides in-memory computing capabilities to deliver speed, a generalized execution model to support a wide variety of applications, and Java, Scala, and Python APIs for ease of development.</a:t>
            </a:r>
            <a:endParaRPr>
              <a:latin typeface="Barlow"/>
              <a:ea typeface="Barlow"/>
              <a:cs typeface="Barlow"/>
              <a:sym typeface="Barlow"/>
            </a:endParaRPr>
          </a:p>
          <a:p>
            <a:pPr marL="0" lvl="0" indent="0" algn="l" rtl="0">
              <a:lnSpc>
                <a:spcPct val="115000"/>
              </a:lnSpc>
              <a:spcBef>
                <a:spcPts val="1000"/>
              </a:spcBef>
              <a:spcAft>
                <a:spcPts val="1000"/>
              </a:spcAft>
              <a:buNone/>
            </a:pPr>
            <a:endParaRPr/>
          </a:p>
        </p:txBody>
      </p:sp>
      <p:sp>
        <p:nvSpPr>
          <p:cNvPr id="640" name="Google Shape;640;g99396ef7a9_0_9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99396ef7a9_0_9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99396ef7a9_0_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Spark uses clusters of machines to process big data by breaking a large task into smaller ones and distributing the work among several machines.</a:t>
            </a:r>
            <a:endParaRPr/>
          </a:p>
          <a:p>
            <a:pPr marL="0" lvl="0" indent="0" algn="l" rtl="0">
              <a:spcBef>
                <a:spcPts val="0"/>
              </a:spcBef>
              <a:spcAft>
                <a:spcPts val="0"/>
              </a:spcAft>
              <a:buNone/>
            </a:pPr>
            <a:endParaRPr/>
          </a:p>
          <a:p>
            <a:pPr marL="0" lvl="0" indent="0" algn="l" rtl="0">
              <a:spcBef>
                <a:spcPts val="0"/>
              </a:spcBef>
              <a:spcAft>
                <a:spcPts val="0"/>
              </a:spcAft>
              <a:buNone/>
            </a:pPr>
            <a:r>
              <a:rPr lang="en" sz="1050">
                <a:solidFill>
                  <a:srgbClr val="313537"/>
                </a:solidFill>
                <a:highlight>
                  <a:srgbClr val="FFFFFF"/>
                </a:highlight>
              </a:rPr>
              <a:t>Let’s look at how spark executes a spark application.</a:t>
            </a:r>
            <a:endParaRPr sz="1050">
              <a:solidFill>
                <a:srgbClr val="313537"/>
              </a:solidFill>
              <a:highlight>
                <a:srgbClr val="FFFFFF"/>
              </a:highlight>
            </a:endParaRPr>
          </a:p>
          <a:p>
            <a:pPr marL="0" lvl="0" indent="0" algn="l" rtl="0">
              <a:lnSpc>
                <a:spcPct val="115000"/>
              </a:lnSpc>
              <a:spcBef>
                <a:spcPts val="0"/>
              </a:spcBef>
              <a:spcAft>
                <a:spcPts val="0"/>
              </a:spcAft>
              <a:buNone/>
            </a:pPr>
            <a:endParaRPr sz="1200">
              <a:latin typeface="Barlow"/>
              <a:ea typeface="Barlow"/>
              <a:cs typeface="Barlow"/>
              <a:sym typeface="Barlow"/>
            </a:endParaRPr>
          </a:p>
          <a:p>
            <a:pPr marL="457200" lvl="0" indent="-304800" algn="l" rtl="0">
              <a:lnSpc>
                <a:spcPct val="115000"/>
              </a:lnSpc>
              <a:spcBef>
                <a:spcPts val="0"/>
              </a:spcBef>
              <a:spcAft>
                <a:spcPts val="0"/>
              </a:spcAft>
              <a:buSzPts val="1200"/>
              <a:buFont typeface="Barlow"/>
              <a:buAutoNum type="arabicPeriod"/>
            </a:pPr>
            <a:r>
              <a:rPr lang="en" sz="1200">
                <a:latin typeface="Barlow"/>
                <a:ea typeface="Barlow"/>
                <a:cs typeface="Barlow"/>
                <a:sym typeface="Barlow"/>
              </a:rPr>
              <a:t>Jobs</a:t>
            </a:r>
            <a:endParaRPr sz="1200">
              <a:latin typeface="Barlow"/>
              <a:ea typeface="Barlow"/>
              <a:cs typeface="Barlow"/>
              <a:sym typeface="Barlow"/>
            </a:endParaRPr>
          </a:p>
          <a:p>
            <a:pPr marL="914400" lvl="1" indent="-304800" algn="l" rtl="0">
              <a:lnSpc>
                <a:spcPct val="115000"/>
              </a:lnSpc>
              <a:spcBef>
                <a:spcPts val="0"/>
              </a:spcBef>
              <a:spcAft>
                <a:spcPts val="0"/>
              </a:spcAft>
              <a:buSzPts val="1200"/>
              <a:buFont typeface="Barlow"/>
              <a:buChar char="○"/>
            </a:pPr>
            <a:r>
              <a:rPr lang="en" sz="1200">
                <a:latin typeface="Barlow"/>
                <a:ea typeface="Barlow"/>
                <a:cs typeface="Barlow"/>
                <a:sym typeface="Barlow"/>
              </a:rPr>
              <a:t>The secret to Spark’s performances is parallelism. Each parallelized action is referred to as a job. Each job is broken down into stages. </a:t>
            </a:r>
            <a:endParaRPr sz="1200">
              <a:latin typeface="Barlow"/>
              <a:ea typeface="Barlow"/>
              <a:cs typeface="Barlow"/>
              <a:sym typeface="Barlow"/>
            </a:endParaRPr>
          </a:p>
          <a:p>
            <a:pPr marL="457200" lvl="0" indent="-304800" algn="l" rtl="0">
              <a:lnSpc>
                <a:spcPct val="115000"/>
              </a:lnSpc>
              <a:spcBef>
                <a:spcPts val="0"/>
              </a:spcBef>
              <a:spcAft>
                <a:spcPts val="0"/>
              </a:spcAft>
              <a:buSzPts val="1200"/>
              <a:buFont typeface="Barlow"/>
              <a:buAutoNum type="arabicPeriod"/>
            </a:pPr>
            <a:r>
              <a:rPr lang="en" sz="1200">
                <a:latin typeface="Barlow"/>
                <a:ea typeface="Barlow"/>
                <a:cs typeface="Barlow"/>
                <a:sym typeface="Barlow"/>
              </a:rPr>
              <a:t>Stages</a:t>
            </a:r>
            <a:endParaRPr sz="1200">
              <a:latin typeface="Barlow"/>
              <a:ea typeface="Barlow"/>
              <a:cs typeface="Barlow"/>
              <a:sym typeface="Barlow"/>
            </a:endParaRPr>
          </a:p>
          <a:p>
            <a:pPr marL="914400" lvl="1" indent="-304800" algn="l" rtl="0">
              <a:lnSpc>
                <a:spcPct val="115000"/>
              </a:lnSpc>
              <a:spcBef>
                <a:spcPts val="0"/>
              </a:spcBef>
              <a:spcAft>
                <a:spcPts val="0"/>
              </a:spcAft>
              <a:buSzPts val="1200"/>
              <a:buFont typeface="Barlow"/>
              <a:buChar char="○"/>
            </a:pPr>
            <a:r>
              <a:rPr lang="en" sz="1200">
                <a:latin typeface="Barlow"/>
                <a:ea typeface="Barlow"/>
                <a:cs typeface="Barlow"/>
                <a:sym typeface="Barlow"/>
              </a:rPr>
              <a:t>Each job is broken down into stages, which is a set of ordered steps that, together, accomplish a job. </a:t>
            </a:r>
            <a:endParaRPr sz="1200">
              <a:latin typeface="Barlow"/>
              <a:ea typeface="Barlow"/>
              <a:cs typeface="Barlow"/>
              <a:sym typeface="Barlow"/>
            </a:endParaRPr>
          </a:p>
          <a:p>
            <a:pPr marL="457200" lvl="0" indent="-304800" algn="l" rtl="0">
              <a:lnSpc>
                <a:spcPct val="115000"/>
              </a:lnSpc>
              <a:spcBef>
                <a:spcPts val="0"/>
              </a:spcBef>
              <a:spcAft>
                <a:spcPts val="0"/>
              </a:spcAft>
              <a:buSzPts val="1200"/>
              <a:buFont typeface="Barlow"/>
              <a:buAutoNum type="arabicPeriod"/>
            </a:pPr>
            <a:r>
              <a:rPr lang="en" sz="1200">
                <a:latin typeface="Barlow"/>
                <a:ea typeface="Barlow"/>
                <a:cs typeface="Barlow"/>
                <a:sym typeface="Barlow"/>
              </a:rPr>
              <a:t>Tasks</a:t>
            </a:r>
            <a:endParaRPr sz="1200">
              <a:latin typeface="Barlow"/>
              <a:ea typeface="Barlow"/>
              <a:cs typeface="Barlow"/>
              <a:sym typeface="Barlow"/>
            </a:endParaRPr>
          </a:p>
          <a:p>
            <a:pPr marL="914400" lvl="1" indent="-304800" algn="l" rtl="0">
              <a:lnSpc>
                <a:spcPct val="115000"/>
              </a:lnSpc>
              <a:spcBef>
                <a:spcPts val="0"/>
              </a:spcBef>
              <a:spcAft>
                <a:spcPts val="0"/>
              </a:spcAft>
              <a:buSzPts val="1200"/>
              <a:buFont typeface="Barlow"/>
              <a:buChar char="○"/>
            </a:pPr>
            <a:r>
              <a:rPr lang="en" sz="1200">
                <a:latin typeface="Barlow"/>
                <a:ea typeface="Barlow"/>
                <a:cs typeface="Barlow"/>
                <a:sym typeface="Barlow"/>
              </a:rPr>
              <a:t>Tasks are created by the driver and assigned a partition of data to process. These are the smallest unit of work. </a:t>
            </a:r>
            <a:endParaRPr sz="1200">
              <a:latin typeface="Barlow"/>
              <a:ea typeface="Barlow"/>
              <a:cs typeface="Barlow"/>
              <a:sym typeface="Barlow"/>
            </a:endParaRPr>
          </a:p>
          <a:p>
            <a:pPr marL="0" lvl="0" indent="0" algn="l" rtl="0">
              <a:lnSpc>
                <a:spcPct val="115000"/>
              </a:lnSpc>
              <a:spcBef>
                <a:spcPts val="0"/>
              </a:spcBef>
              <a:spcAft>
                <a:spcPts val="0"/>
              </a:spcAft>
              <a:buNone/>
            </a:pPr>
            <a:endParaRPr sz="1200">
              <a:latin typeface="Barlow"/>
              <a:ea typeface="Barlow"/>
              <a:cs typeface="Barlow"/>
              <a:sym typeface="Barlow"/>
            </a:endParaRPr>
          </a:p>
          <a:p>
            <a:pPr marL="0" lvl="0" indent="0" algn="l" rtl="0">
              <a:lnSpc>
                <a:spcPct val="115000"/>
              </a:lnSpc>
              <a:spcBef>
                <a:spcPts val="0"/>
              </a:spcBef>
              <a:spcAft>
                <a:spcPts val="0"/>
              </a:spcAft>
              <a:buNone/>
            </a:pPr>
            <a:endParaRPr sz="1200">
              <a:latin typeface="Barlow"/>
              <a:ea typeface="Barlow"/>
              <a:cs typeface="Barlow"/>
              <a:sym typeface="Barlow"/>
            </a:endParaRPr>
          </a:p>
        </p:txBody>
      </p:sp>
    </p:spTree>
    <p:extLst>
      <p:ext uri="{BB962C8B-B14F-4D97-AF65-F5344CB8AC3E}">
        <p14:creationId xmlns:p14="http://schemas.microsoft.com/office/powerpoint/2010/main" val="2081145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g99396ef7a9_0_9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9" name="Google Shape;679;g99396ef7a9_0_9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go over each of the items in the diagram below to identify the components that Spark uses to coordinate work across a cluster of computers. </a:t>
            </a:r>
            <a:endParaRPr/>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Driver</a:t>
            </a:r>
            <a:endParaRPr/>
          </a:p>
          <a:p>
            <a:pPr marL="914400" lvl="1" indent="-298450" algn="l" rtl="0">
              <a:spcBef>
                <a:spcPts val="0"/>
              </a:spcBef>
              <a:spcAft>
                <a:spcPts val="0"/>
              </a:spcAft>
              <a:buSzPts val="1100"/>
              <a:buChar char="○"/>
            </a:pPr>
            <a:r>
              <a:rPr lang="en"/>
              <a:t>The driver is the machine in which the application runs. It is responsible for three main things</a:t>
            </a:r>
            <a:endParaRPr/>
          </a:p>
          <a:p>
            <a:pPr marL="1371600" lvl="2" indent="-298450" algn="l" rtl="0">
              <a:spcBef>
                <a:spcPts val="0"/>
              </a:spcBef>
              <a:spcAft>
                <a:spcPts val="0"/>
              </a:spcAft>
              <a:buSzPts val="1100"/>
              <a:buChar char="■"/>
            </a:pPr>
            <a:r>
              <a:rPr lang="en"/>
              <a:t>maintaining information about the Spark Application</a:t>
            </a:r>
            <a:endParaRPr/>
          </a:p>
          <a:p>
            <a:pPr marL="1371600" lvl="2" indent="-298450" algn="l" rtl="0">
              <a:spcBef>
                <a:spcPts val="0"/>
              </a:spcBef>
              <a:spcAft>
                <a:spcPts val="0"/>
              </a:spcAft>
              <a:buSzPts val="1100"/>
              <a:buChar char="■"/>
            </a:pPr>
            <a:r>
              <a:rPr lang="en"/>
              <a:t>responding to the user's program</a:t>
            </a:r>
            <a:endParaRPr/>
          </a:p>
          <a:p>
            <a:pPr marL="1371600" lvl="2" indent="-298450" algn="l" rtl="0">
              <a:spcBef>
                <a:spcPts val="0"/>
              </a:spcBef>
              <a:spcAft>
                <a:spcPts val="0"/>
              </a:spcAft>
              <a:buSzPts val="1100"/>
              <a:buChar char="■"/>
            </a:pPr>
            <a:r>
              <a:rPr lang="en"/>
              <a:t>analyzing, distributing, and scheduling work across the executors. </a:t>
            </a:r>
            <a:endParaRPr/>
          </a:p>
          <a:p>
            <a:pPr marL="914400" lvl="1" indent="-298450" algn="l" rtl="0">
              <a:spcBef>
                <a:spcPts val="0"/>
              </a:spcBef>
              <a:spcAft>
                <a:spcPts val="0"/>
              </a:spcAft>
              <a:buSzPts val="1100"/>
              <a:buChar char="○"/>
            </a:pPr>
            <a:r>
              <a:rPr lang="en"/>
              <a:t>In a single Databricks cluster, there will only be one driver, regardless of the number of executors.</a:t>
            </a:r>
            <a:endParaRPr/>
          </a:p>
          <a:p>
            <a:pPr marL="457200" lvl="0" indent="-298450" algn="l" rtl="0">
              <a:spcBef>
                <a:spcPts val="0"/>
              </a:spcBef>
              <a:spcAft>
                <a:spcPts val="0"/>
              </a:spcAft>
              <a:buSzPts val="1100"/>
              <a:buChar char="●"/>
            </a:pPr>
            <a:r>
              <a:rPr lang="en"/>
              <a:t>Worker node</a:t>
            </a:r>
            <a:endParaRPr/>
          </a:p>
          <a:p>
            <a:pPr marL="914400" lvl="1" indent="-298450" algn="l" rtl="0">
              <a:spcBef>
                <a:spcPts val="0"/>
              </a:spcBef>
              <a:spcAft>
                <a:spcPts val="0"/>
              </a:spcAft>
              <a:buSzPts val="1100"/>
              <a:buChar char="○"/>
            </a:pPr>
            <a:r>
              <a:rPr lang="en"/>
              <a:t>A worker node hosts the Executor process. It has a fixed number of Executors allocated at any point in time. </a:t>
            </a:r>
            <a:endParaRPr/>
          </a:p>
          <a:p>
            <a:pPr marL="457200" lvl="0" indent="-298450" algn="l" rtl="0">
              <a:spcBef>
                <a:spcPts val="0"/>
              </a:spcBef>
              <a:spcAft>
                <a:spcPts val="0"/>
              </a:spcAft>
              <a:buSzPts val="1100"/>
              <a:buChar char="●"/>
            </a:pPr>
            <a:r>
              <a:rPr lang="en"/>
              <a:t>Executors</a:t>
            </a:r>
            <a:endParaRPr/>
          </a:p>
          <a:p>
            <a:pPr marL="914400" lvl="1" indent="-298450" algn="l" rtl="0">
              <a:spcBef>
                <a:spcPts val="0"/>
              </a:spcBef>
              <a:spcAft>
                <a:spcPts val="0"/>
              </a:spcAft>
              <a:buSzPts val="1100"/>
              <a:buChar char="○"/>
            </a:pPr>
            <a:r>
              <a:rPr lang="en"/>
              <a:t>Each executor will hold a chunk of the data to be processed. This chunk if called a Spark partition. It is a collection of rows that sits on one physical machine in the cluster. </a:t>
            </a:r>
            <a:endParaRPr/>
          </a:p>
          <a:p>
            <a:pPr marL="1371600" lvl="2" indent="-298450" algn="l" rtl="0">
              <a:spcBef>
                <a:spcPts val="0"/>
              </a:spcBef>
              <a:spcAft>
                <a:spcPts val="0"/>
              </a:spcAft>
              <a:buSzPts val="1100"/>
              <a:buChar char="■"/>
            </a:pPr>
            <a:r>
              <a:rPr lang="en"/>
              <a:t>Note: This is completely separate from hard disk partitions, which have to do with the storage space on a hard drive. </a:t>
            </a:r>
            <a:endParaRPr/>
          </a:p>
          <a:p>
            <a:pPr marL="914400" lvl="1" indent="-298450" algn="l" rtl="0">
              <a:spcBef>
                <a:spcPts val="0"/>
              </a:spcBef>
              <a:spcAft>
                <a:spcPts val="0"/>
              </a:spcAft>
              <a:buSzPts val="1100"/>
              <a:buChar char="○"/>
            </a:pPr>
            <a:r>
              <a:rPr lang="en"/>
              <a:t>Executors are responsible for carrying out the work assigned by the driver. Each executor is responsible for two things:</a:t>
            </a:r>
            <a:endParaRPr/>
          </a:p>
          <a:p>
            <a:pPr marL="1371600" lvl="2" indent="-298450" algn="l" rtl="0">
              <a:spcBef>
                <a:spcPts val="0"/>
              </a:spcBef>
              <a:spcAft>
                <a:spcPts val="0"/>
              </a:spcAft>
              <a:buSzPts val="1100"/>
              <a:buChar char="■"/>
            </a:pPr>
            <a:r>
              <a:rPr lang="en"/>
              <a:t>Execute code assigned by the driver</a:t>
            </a:r>
            <a:endParaRPr/>
          </a:p>
          <a:p>
            <a:pPr marL="1371600" lvl="2" indent="-298450" algn="l" rtl="0">
              <a:spcBef>
                <a:spcPts val="0"/>
              </a:spcBef>
              <a:spcAft>
                <a:spcPts val="0"/>
              </a:spcAft>
              <a:buSzPts val="1100"/>
              <a:buChar char="■"/>
            </a:pPr>
            <a:r>
              <a:rPr lang="en"/>
              <a:t>Report the state of the computation back to the driver </a:t>
            </a:r>
            <a:endParaRPr/>
          </a:p>
          <a:p>
            <a:pPr marL="457200" lvl="0" indent="-298450" algn="l" rtl="0">
              <a:spcBef>
                <a:spcPts val="0"/>
              </a:spcBef>
              <a:spcAft>
                <a:spcPts val="0"/>
              </a:spcAft>
              <a:buSzPts val="1100"/>
              <a:buChar char="●"/>
            </a:pPr>
            <a:r>
              <a:rPr lang="en"/>
              <a:t>Cores (also known as slots or threads)</a:t>
            </a:r>
            <a:endParaRPr/>
          </a:p>
          <a:p>
            <a:pPr marL="914400" lvl="1" indent="-298450" algn="l" rtl="0">
              <a:spcBef>
                <a:spcPts val="0"/>
              </a:spcBef>
              <a:spcAft>
                <a:spcPts val="0"/>
              </a:spcAft>
              <a:buSzPts val="1100"/>
              <a:buChar char="○"/>
            </a:pPr>
            <a:r>
              <a:rPr lang="en"/>
              <a:t>Spark parallelizes at two levels. One is splitting the work among executors. The other is the slot. Each executor has a number of slots. Each slot can be assigned a task.</a:t>
            </a:r>
            <a:endParaRPr/>
          </a:p>
          <a:p>
            <a:pPr marL="457200" lvl="0" indent="-304800" algn="l" rtl="0">
              <a:lnSpc>
                <a:spcPct val="115000"/>
              </a:lnSpc>
              <a:spcBef>
                <a:spcPts val="0"/>
              </a:spcBef>
              <a:spcAft>
                <a:spcPts val="0"/>
              </a:spcAft>
              <a:buSzPts val="1200"/>
              <a:buFont typeface="Barlow"/>
              <a:buChar char="●"/>
            </a:pPr>
            <a:r>
              <a:rPr lang="en" sz="1200">
                <a:latin typeface="Barlow"/>
                <a:ea typeface="Barlow"/>
                <a:cs typeface="Barlow"/>
                <a:sym typeface="Barlow"/>
              </a:rPr>
              <a:t>In this diagram, some slots have been filled by task and some slots are open. </a:t>
            </a:r>
            <a:endParaRPr sz="1200">
              <a:latin typeface="Barlow"/>
              <a:ea typeface="Barlow"/>
              <a:cs typeface="Barlow"/>
              <a:sym typeface="Barlow"/>
            </a:endParaRPr>
          </a:p>
          <a:p>
            <a:pPr marL="0" lvl="0" indent="0" algn="l" rtl="0">
              <a:lnSpc>
                <a:spcPct val="115000"/>
              </a:lnSpc>
              <a:spcBef>
                <a:spcPts val="0"/>
              </a:spcBef>
              <a:spcAft>
                <a:spcPts val="0"/>
              </a:spcAft>
              <a:buNone/>
            </a:pPr>
            <a:endParaRPr sz="1200">
              <a:latin typeface="Barlow"/>
              <a:ea typeface="Barlow"/>
              <a:cs typeface="Barlow"/>
              <a:sym typeface="Barlow"/>
            </a:endParaRPr>
          </a:p>
          <a:p>
            <a:pPr marL="0" lvl="0" indent="0" algn="l" rtl="0">
              <a:lnSpc>
                <a:spcPct val="115000"/>
              </a:lnSpc>
              <a:spcBef>
                <a:spcPts val="0"/>
              </a:spcBef>
              <a:spcAft>
                <a:spcPts val="0"/>
              </a:spcAft>
              <a:buClr>
                <a:schemeClr val="dk1"/>
              </a:buClr>
              <a:buSzPts val="1100"/>
              <a:buFont typeface="Arial"/>
              <a:buNone/>
            </a:pPr>
            <a:r>
              <a:rPr lang="en" sz="1200">
                <a:latin typeface="Barlow"/>
                <a:ea typeface="Barlow"/>
                <a:cs typeface="Barlow"/>
                <a:sym typeface="Barlow"/>
              </a:rPr>
              <a:t>We’ll dive deeper in Spark architecture and execution in day 4 of our class. But for now, we just need to understand these concepts at a high level.</a:t>
            </a:r>
            <a:endParaRPr sz="1200">
              <a:latin typeface="Barlow"/>
              <a:ea typeface="Barlow"/>
              <a:cs typeface="Barlow"/>
              <a:sym typeface="Barlow"/>
            </a:endParaRPr>
          </a:p>
          <a:p>
            <a:pPr marL="0" lvl="0" indent="0" algn="l" rtl="0">
              <a:lnSpc>
                <a:spcPct val="115000"/>
              </a:lnSpc>
              <a:spcBef>
                <a:spcPts val="0"/>
              </a:spcBef>
              <a:spcAft>
                <a:spcPts val="0"/>
              </a:spcAft>
              <a:buNone/>
            </a:pPr>
            <a:endParaRPr sz="1200">
              <a:latin typeface="Barlow"/>
              <a:ea typeface="Barlow"/>
              <a:cs typeface="Barlow"/>
              <a:sym typeface="Barlow"/>
            </a:endParaRPr>
          </a:p>
          <a:p>
            <a:pPr marL="0" lvl="0" indent="0" algn="l" rtl="0">
              <a:lnSpc>
                <a:spcPct val="115000"/>
              </a:lnSpc>
              <a:spcBef>
                <a:spcPts val="0"/>
              </a:spcBef>
              <a:spcAft>
                <a:spcPts val="0"/>
              </a:spcAft>
              <a:buNone/>
            </a:pPr>
            <a:endParaRPr sz="1200">
              <a:latin typeface="Barlow"/>
              <a:ea typeface="Barlow"/>
              <a:cs typeface="Barlow"/>
              <a:sym typeface="Barlow"/>
            </a:endParaRPr>
          </a:p>
          <a:p>
            <a:pPr marL="0" lvl="0" indent="0" algn="l" rtl="0">
              <a:lnSpc>
                <a:spcPct val="115000"/>
              </a:lnSpc>
              <a:spcBef>
                <a:spcPts val="0"/>
              </a:spcBef>
              <a:spcAft>
                <a:spcPts val="0"/>
              </a:spcAft>
              <a:buNone/>
            </a:pPr>
            <a:r>
              <a:rPr lang="en" sz="1200">
                <a:latin typeface="Barlow"/>
                <a:ea typeface="Barlow"/>
                <a:cs typeface="Barlow"/>
                <a:sym typeface="Barlow"/>
              </a:rPr>
              <a:t>---</a:t>
            </a:r>
            <a:endParaRPr sz="1200">
              <a:latin typeface="Barlow"/>
              <a:ea typeface="Barlow"/>
              <a:cs typeface="Barlow"/>
              <a:sym typeface="Barlow"/>
            </a:endParaRPr>
          </a:p>
          <a:p>
            <a:pPr marL="0" lvl="0" indent="0" algn="l" rtl="0">
              <a:spcBef>
                <a:spcPts val="0"/>
              </a:spcBef>
              <a:spcAft>
                <a:spcPts val="0"/>
              </a:spcAft>
              <a:buNone/>
            </a:pPr>
            <a:r>
              <a:rPr lang="en"/>
              <a:t>While the abstractions and interfaces are simple, managing clusters of computers and ensuring production-level stability is not. Databricks makes big data simple by providing Apache Spark as a hosted solution, where much of your Spark setup will be managed for you. However, understanding basic Spark architecture and execution concepts is essential to Spark development, as you will see later in the course.</a:t>
            </a:r>
            <a:endParaRPr/>
          </a:p>
        </p:txBody>
      </p:sp>
    </p:spTree>
    <p:extLst>
      <p:ext uri="{BB962C8B-B14F-4D97-AF65-F5344CB8AC3E}">
        <p14:creationId xmlns:p14="http://schemas.microsoft.com/office/powerpoint/2010/main" val="34059484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07CCD-232E-8845-97F2-F8EF37E4B89D}"/>
              </a:ext>
            </a:extLst>
          </p:cNvPr>
          <p:cNvSpPr>
            <a:spLocks noGrp="1"/>
          </p:cNvSpPr>
          <p:nvPr>
            <p:ph type="ctrTitle"/>
          </p:nvPr>
        </p:nvSpPr>
        <p:spPr>
          <a:xfrm>
            <a:off x="1524000" y="764088"/>
            <a:ext cx="8128000" cy="1954053"/>
          </a:xfrm>
          <a:prstGeom prst="rect">
            <a:avLst/>
          </a:prstGeom>
        </p:spPr>
        <p:txBody>
          <a:bodyPr anchor="b">
            <a:normAutofit/>
          </a:bodyPr>
          <a:lstStyle>
            <a:lvl1pPr algn="ctr">
              <a:defRPr sz="4800" b="1">
                <a:solidFill>
                  <a:schemeClr val="accent1">
                    <a:lumMod val="50000"/>
                  </a:schemeClr>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A374D4EF-8DD7-B14B-8FEF-F4BF465AF2A7}"/>
              </a:ext>
            </a:extLst>
          </p:cNvPr>
          <p:cNvSpPr>
            <a:spLocks noGrp="1"/>
          </p:cNvSpPr>
          <p:nvPr>
            <p:ph type="subTitle" idx="1"/>
          </p:nvPr>
        </p:nvSpPr>
        <p:spPr>
          <a:xfrm>
            <a:off x="1524000" y="2920660"/>
            <a:ext cx="8127987" cy="1889320"/>
          </a:xfrm>
          <a:prstGeom prst="rect">
            <a:avLst/>
          </a:prstGeom>
        </p:spPr>
        <p:txBody>
          <a:bodyPr>
            <a:normAutofit/>
          </a:bodyPr>
          <a:lstStyle>
            <a:lvl1pPr marL="0" indent="0" algn="ctr">
              <a:buNone/>
              <a:defRPr sz="3200">
                <a:solidFill>
                  <a:srgbClr val="002060"/>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3D5383C-A955-6D4D-B3F5-EFEE01900BC7}"/>
              </a:ext>
            </a:extLst>
          </p:cNvPr>
          <p:cNvSpPr>
            <a:spLocks noGrp="1"/>
          </p:cNvSpPr>
          <p:nvPr>
            <p:ph type="dt" sz="half" idx="10"/>
          </p:nvPr>
        </p:nvSpPr>
        <p:spPr/>
        <p:txBody>
          <a:bodyPr/>
          <a:lstStyle/>
          <a:p>
            <a:fld id="{D01D388B-CCB7-0740-B1AC-F18ADEFBE4D0}" type="datetimeFigureOut">
              <a:rPr lang="en-US" smtClean="0"/>
              <a:t>5/5/2023</a:t>
            </a:fld>
            <a:endParaRPr lang="en-US"/>
          </a:p>
        </p:txBody>
      </p:sp>
      <p:sp>
        <p:nvSpPr>
          <p:cNvPr id="5" name="Footer Placeholder 4">
            <a:extLst>
              <a:ext uri="{FF2B5EF4-FFF2-40B4-BE49-F238E27FC236}">
                <a16:creationId xmlns:a16="http://schemas.microsoft.com/office/drawing/2014/main" id="{69827EF7-2A42-804A-9926-C74FBA01B1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7FFAE8-BF56-7D40-821B-37E4479D1D4D}"/>
              </a:ext>
            </a:extLst>
          </p:cNvPr>
          <p:cNvSpPr>
            <a:spLocks noGrp="1"/>
          </p:cNvSpPr>
          <p:nvPr>
            <p:ph type="sldNum" sz="quarter" idx="12"/>
          </p:nvPr>
        </p:nvSpPr>
        <p:spPr/>
        <p:txBody>
          <a:bodyPr/>
          <a:lstStyle/>
          <a:p>
            <a:fld id="{2CB2D452-7EA4-8046-8408-DC606AF18609}" type="slidenum">
              <a:rPr lang="en-US" smtClean="0"/>
              <a:t>‹#›</a:t>
            </a:fld>
            <a:endParaRPr lang="en-US"/>
          </a:p>
        </p:txBody>
      </p:sp>
      <p:sp>
        <p:nvSpPr>
          <p:cNvPr id="7" name="Line 2">
            <a:extLst>
              <a:ext uri="{FF2B5EF4-FFF2-40B4-BE49-F238E27FC236}">
                <a16:creationId xmlns:a16="http://schemas.microsoft.com/office/drawing/2014/main" id="{F94B5DDD-B9E9-474F-8A50-EC66AB86985D}"/>
              </a:ext>
            </a:extLst>
          </p:cNvPr>
          <p:cNvSpPr>
            <a:spLocks noChangeShapeType="1"/>
          </p:cNvSpPr>
          <p:nvPr userDrawn="1"/>
        </p:nvSpPr>
        <p:spPr bwMode="auto">
          <a:xfrm>
            <a:off x="9753600" y="1066800"/>
            <a:ext cx="0" cy="449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 name="Line 8">
            <a:extLst>
              <a:ext uri="{FF2B5EF4-FFF2-40B4-BE49-F238E27FC236}">
                <a16:creationId xmlns:a16="http://schemas.microsoft.com/office/drawing/2014/main" id="{3800C598-68F6-AF4F-B23E-2422BF962287}"/>
              </a:ext>
            </a:extLst>
          </p:cNvPr>
          <p:cNvSpPr>
            <a:spLocks noChangeShapeType="1"/>
          </p:cNvSpPr>
          <p:nvPr userDrawn="1"/>
        </p:nvSpPr>
        <p:spPr bwMode="auto">
          <a:xfrm>
            <a:off x="406400" y="2819400"/>
            <a:ext cx="109728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9" name="Picture 11" descr="ist">
            <a:extLst>
              <a:ext uri="{FF2B5EF4-FFF2-40B4-BE49-F238E27FC236}">
                <a16:creationId xmlns:a16="http://schemas.microsoft.com/office/drawing/2014/main" id="{7D5F72FA-EAF2-244F-BBB2-4917BEBE80B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855200" y="3200400"/>
            <a:ext cx="1966913"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3324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062EC-16E7-AD4C-B4F8-60773CFEEF05}"/>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7638E1-5097-AA4E-8972-36D6A5401AB7}"/>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5EADA8-ED59-C642-B44D-B1246C06B9BD}"/>
              </a:ext>
            </a:extLst>
          </p:cNvPr>
          <p:cNvSpPr>
            <a:spLocks noGrp="1"/>
          </p:cNvSpPr>
          <p:nvPr>
            <p:ph type="dt" sz="half" idx="10"/>
          </p:nvPr>
        </p:nvSpPr>
        <p:spPr/>
        <p:txBody>
          <a:bodyPr/>
          <a:lstStyle/>
          <a:p>
            <a:fld id="{D01D388B-CCB7-0740-B1AC-F18ADEFBE4D0}" type="datetimeFigureOut">
              <a:rPr lang="en-US" smtClean="0"/>
              <a:t>5/5/2023</a:t>
            </a:fld>
            <a:endParaRPr lang="en-US"/>
          </a:p>
        </p:txBody>
      </p:sp>
      <p:sp>
        <p:nvSpPr>
          <p:cNvPr id="5" name="Footer Placeholder 4">
            <a:extLst>
              <a:ext uri="{FF2B5EF4-FFF2-40B4-BE49-F238E27FC236}">
                <a16:creationId xmlns:a16="http://schemas.microsoft.com/office/drawing/2014/main" id="{0CC6B08A-3555-D443-ACA1-1F01E8A4C6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1A8327-3762-8B48-8819-319E7DC78731}"/>
              </a:ext>
            </a:extLst>
          </p:cNvPr>
          <p:cNvSpPr>
            <a:spLocks noGrp="1"/>
          </p:cNvSpPr>
          <p:nvPr>
            <p:ph type="sldNum" sz="quarter" idx="12"/>
          </p:nvPr>
        </p:nvSpPr>
        <p:spPr/>
        <p:txBody>
          <a:bodyPr/>
          <a:lstStyle/>
          <a:p>
            <a:fld id="{2CB2D452-7EA4-8046-8408-DC606AF18609}" type="slidenum">
              <a:rPr lang="en-US" smtClean="0"/>
              <a:t>‹#›</a:t>
            </a:fld>
            <a:endParaRPr lang="en-US"/>
          </a:p>
        </p:txBody>
      </p:sp>
    </p:spTree>
    <p:extLst>
      <p:ext uri="{BB962C8B-B14F-4D97-AF65-F5344CB8AC3E}">
        <p14:creationId xmlns:p14="http://schemas.microsoft.com/office/powerpoint/2010/main" val="2260378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AD0191-94D7-BF46-90D0-48618E4023CA}"/>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A799F8-85E3-C84C-A118-179E2886C83C}"/>
              </a:ext>
            </a:extLst>
          </p:cNvPr>
          <p:cNvSpPr>
            <a:spLocks noGrp="1"/>
          </p:cNvSpPr>
          <p:nvPr>
            <p:ph type="body" orient="vert" idx="1"/>
          </p:nvPr>
        </p:nvSpPr>
        <p:spPr>
          <a:xfrm>
            <a:off x="838200" y="365125"/>
            <a:ext cx="7734300"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86F5BF-06D9-7045-80D9-F3129E668056}"/>
              </a:ext>
            </a:extLst>
          </p:cNvPr>
          <p:cNvSpPr>
            <a:spLocks noGrp="1"/>
          </p:cNvSpPr>
          <p:nvPr>
            <p:ph type="dt" sz="half" idx="10"/>
          </p:nvPr>
        </p:nvSpPr>
        <p:spPr/>
        <p:txBody>
          <a:bodyPr/>
          <a:lstStyle/>
          <a:p>
            <a:fld id="{D01D388B-CCB7-0740-B1AC-F18ADEFBE4D0}" type="datetimeFigureOut">
              <a:rPr lang="en-US" smtClean="0"/>
              <a:t>5/5/2023</a:t>
            </a:fld>
            <a:endParaRPr lang="en-US"/>
          </a:p>
        </p:txBody>
      </p:sp>
      <p:sp>
        <p:nvSpPr>
          <p:cNvPr id="5" name="Footer Placeholder 4">
            <a:extLst>
              <a:ext uri="{FF2B5EF4-FFF2-40B4-BE49-F238E27FC236}">
                <a16:creationId xmlns:a16="http://schemas.microsoft.com/office/drawing/2014/main" id="{711B4971-D7B1-DC41-8120-B956BB2D9A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A14A9C-B3A0-E243-8FED-69A4B46094AB}"/>
              </a:ext>
            </a:extLst>
          </p:cNvPr>
          <p:cNvSpPr>
            <a:spLocks noGrp="1"/>
          </p:cNvSpPr>
          <p:nvPr>
            <p:ph type="sldNum" sz="quarter" idx="12"/>
          </p:nvPr>
        </p:nvSpPr>
        <p:spPr/>
        <p:txBody>
          <a:bodyPr/>
          <a:lstStyle/>
          <a:p>
            <a:fld id="{2CB2D452-7EA4-8046-8408-DC606AF18609}" type="slidenum">
              <a:rPr lang="en-US" smtClean="0"/>
              <a:t>‹#›</a:t>
            </a:fld>
            <a:endParaRPr lang="en-US"/>
          </a:p>
        </p:txBody>
      </p:sp>
    </p:spTree>
    <p:extLst>
      <p:ext uri="{BB962C8B-B14F-4D97-AF65-F5344CB8AC3E}">
        <p14:creationId xmlns:p14="http://schemas.microsoft.com/office/powerpoint/2010/main" val="3396863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A52E2-3443-C243-BD12-0A56E0374F06}"/>
              </a:ext>
            </a:extLst>
          </p:cNvPr>
          <p:cNvSpPr>
            <a:spLocks noGrp="1"/>
          </p:cNvSpPr>
          <p:nvPr>
            <p:ph type="title"/>
          </p:nvPr>
        </p:nvSpPr>
        <p:spPr>
          <a:xfrm>
            <a:off x="838200" y="365126"/>
            <a:ext cx="9633559" cy="1219200"/>
          </a:xfrm>
          <a:prstGeom prst="rect">
            <a:avLst/>
          </a:prstGeom>
        </p:spPr>
        <p:txBody>
          <a:bodyPr>
            <a:normAutofit/>
          </a:bodyPr>
          <a:lstStyle>
            <a:lvl1pPr>
              <a:defRPr sz="4400" b="1">
                <a:solidFill>
                  <a:schemeClr val="accent1">
                    <a:lumMod val="50000"/>
                  </a:schemeClr>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B97A7D87-6D5D-F142-8CFE-DD6ADCCC9023}"/>
              </a:ext>
            </a:extLst>
          </p:cNvPr>
          <p:cNvSpPr>
            <a:spLocks noGrp="1"/>
          </p:cNvSpPr>
          <p:nvPr>
            <p:ph idx="1"/>
          </p:nvPr>
        </p:nvSpPr>
        <p:spPr>
          <a:xfrm>
            <a:off x="838200" y="1825625"/>
            <a:ext cx="10515600" cy="4351338"/>
          </a:xfrm>
          <a:prstGeom prst="rect">
            <a:avLst/>
          </a:prstGeom>
        </p:spPr>
        <p:txBody>
          <a:bodyPr/>
          <a:lstStyle>
            <a:lvl1pPr>
              <a:defRPr sz="3600">
                <a:solidFill>
                  <a:schemeClr val="accent1">
                    <a:lumMod val="50000"/>
                  </a:schemeClr>
                </a:solidFill>
                <a:latin typeface="Arial" panose="020B0604020202020204" pitchFamily="34" charset="0"/>
                <a:cs typeface="Arial" panose="020B0604020202020204" pitchFamily="34" charset="0"/>
              </a:defRPr>
            </a:lvl1pPr>
            <a:lvl2pPr>
              <a:defRPr sz="3200">
                <a:solidFill>
                  <a:srgbClr val="00B050"/>
                </a:solidFill>
                <a:latin typeface="Arial" panose="020B0604020202020204" pitchFamily="34" charset="0"/>
                <a:cs typeface="Arial" panose="020B0604020202020204" pitchFamily="34" charset="0"/>
              </a:defRPr>
            </a:lvl2pPr>
            <a:lvl3pPr>
              <a:defRPr sz="2800">
                <a:solidFill>
                  <a:srgbClr val="00B0F0"/>
                </a:solidFill>
                <a:latin typeface="Arial" panose="020B0604020202020204" pitchFamily="34" charset="0"/>
                <a:cs typeface="Arial" panose="020B0604020202020204" pitchFamily="34" charset="0"/>
              </a:defRPr>
            </a:lvl3pPr>
            <a:lvl4pPr>
              <a:defRPr sz="2400">
                <a:solidFill>
                  <a:srgbClr val="FF0000"/>
                </a:solidFill>
                <a:latin typeface="Arial" panose="020B0604020202020204" pitchFamily="34" charset="0"/>
                <a:cs typeface="Arial" panose="020B0604020202020204" pitchFamily="34" charset="0"/>
              </a:defRPr>
            </a:lvl4pPr>
            <a:lvl5pPr>
              <a:defRPr sz="2400">
                <a:solidFill>
                  <a:srgbClr val="7030A0"/>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F77618-EF6C-824D-8DC6-A87536DE8275}"/>
              </a:ext>
            </a:extLst>
          </p:cNvPr>
          <p:cNvSpPr>
            <a:spLocks noGrp="1"/>
          </p:cNvSpPr>
          <p:nvPr>
            <p:ph type="dt" sz="half" idx="10"/>
          </p:nvPr>
        </p:nvSpPr>
        <p:spPr/>
        <p:txBody>
          <a:bodyPr/>
          <a:lstStyle/>
          <a:p>
            <a:fld id="{D01D388B-CCB7-0740-B1AC-F18ADEFBE4D0}" type="datetimeFigureOut">
              <a:rPr lang="en-US" smtClean="0"/>
              <a:t>5/5/2023</a:t>
            </a:fld>
            <a:endParaRPr lang="en-US"/>
          </a:p>
        </p:txBody>
      </p:sp>
      <p:sp>
        <p:nvSpPr>
          <p:cNvPr id="5" name="Footer Placeholder 4">
            <a:extLst>
              <a:ext uri="{FF2B5EF4-FFF2-40B4-BE49-F238E27FC236}">
                <a16:creationId xmlns:a16="http://schemas.microsoft.com/office/drawing/2014/main" id="{23084A9F-0373-EA41-ADF6-CB143EBEAB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081268-21B0-884E-ABA9-01B49AE44678}"/>
              </a:ext>
            </a:extLst>
          </p:cNvPr>
          <p:cNvSpPr>
            <a:spLocks noGrp="1"/>
          </p:cNvSpPr>
          <p:nvPr>
            <p:ph type="sldNum" sz="quarter" idx="12"/>
          </p:nvPr>
        </p:nvSpPr>
        <p:spPr/>
        <p:txBody>
          <a:bodyPr/>
          <a:lstStyle/>
          <a:p>
            <a:fld id="{2CB2D452-7EA4-8046-8408-DC606AF18609}" type="slidenum">
              <a:rPr lang="en-US" smtClean="0"/>
              <a:t>‹#›</a:t>
            </a:fld>
            <a:endParaRPr lang="en-US"/>
          </a:p>
        </p:txBody>
      </p:sp>
      <p:pic>
        <p:nvPicPr>
          <p:cNvPr id="7" name="Picture 9" descr="ist">
            <a:extLst>
              <a:ext uri="{FF2B5EF4-FFF2-40B4-BE49-F238E27FC236}">
                <a16:creationId xmlns:a16="http://schemas.microsoft.com/office/drawing/2014/main" id="{A6AF7BE7-48C9-144C-B877-F35830D6270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98956" y="365126"/>
            <a:ext cx="1309688"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88798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78E02-FCC9-B84D-8461-BE6AC5318EDE}"/>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A229948-A5C1-374E-88AD-7FA03B5EEC0D}"/>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6F1F0E7-83DE-4441-AB09-FBCC244674B3}"/>
              </a:ext>
            </a:extLst>
          </p:cNvPr>
          <p:cNvSpPr>
            <a:spLocks noGrp="1"/>
          </p:cNvSpPr>
          <p:nvPr>
            <p:ph type="dt" sz="half" idx="10"/>
          </p:nvPr>
        </p:nvSpPr>
        <p:spPr/>
        <p:txBody>
          <a:bodyPr/>
          <a:lstStyle/>
          <a:p>
            <a:fld id="{D01D388B-CCB7-0740-B1AC-F18ADEFBE4D0}" type="datetimeFigureOut">
              <a:rPr lang="en-US" smtClean="0"/>
              <a:t>5/5/2023</a:t>
            </a:fld>
            <a:endParaRPr lang="en-US"/>
          </a:p>
        </p:txBody>
      </p:sp>
      <p:sp>
        <p:nvSpPr>
          <p:cNvPr id="5" name="Footer Placeholder 4">
            <a:extLst>
              <a:ext uri="{FF2B5EF4-FFF2-40B4-BE49-F238E27FC236}">
                <a16:creationId xmlns:a16="http://schemas.microsoft.com/office/drawing/2014/main" id="{FEE7B06D-581F-0640-91D6-B270186647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FCAC24-6E75-2646-BA00-BE7C58C84B9A}"/>
              </a:ext>
            </a:extLst>
          </p:cNvPr>
          <p:cNvSpPr>
            <a:spLocks noGrp="1"/>
          </p:cNvSpPr>
          <p:nvPr>
            <p:ph type="sldNum" sz="quarter" idx="12"/>
          </p:nvPr>
        </p:nvSpPr>
        <p:spPr/>
        <p:txBody>
          <a:bodyPr/>
          <a:lstStyle/>
          <a:p>
            <a:fld id="{2CB2D452-7EA4-8046-8408-DC606AF18609}" type="slidenum">
              <a:rPr lang="en-US" smtClean="0"/>
              <a:t>‹#›</a:t>
            </a:fld>
            <a:endParaRPr lang="en-US"/>
          </a:p>
        </p:txBody>
      </p:sp>
    </p:spTree>
    <p:extLst>
      <p:ext uri="{BB962C8B-B14F-4D97-AF65-F5344CB8AC3E}">
        <p14:creationId xmlns:p14="http://schemas.microsoft.com/office/powerpoint/2010/main" val="334426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79E58-1226-EB43-B103-5A01CEEBC007}"/>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8AB0BE2D-7D2B-E244-9CBD-E72B3B481814}"/>
              </a:ext>
            </a:extLst>
          </p:cNvPr>
          <p:cNvSpPr>
            <a:spLocks noGrp="1"/>
          </p:cNvSpPr>
          <p:nvPr>
            <p:ph sz="half" idx="1"/>
          </p:nvPr>
        </p:nvSpPr>
        <p:spPr>
          <a:xfrm>
            <a:off x="838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9C7B32-55D1-4143-B650-68DC3149C72D}"/>
              </a:ext>
            </a:extLst>
          </p:cNvPr>
          <p:cNvSpPr>
            <a:spLocks noGrp="1"/>
          </p:cNvSpPr>
          <p:nvPr>
            <p:ph sz="half" idx="2"/>
          </p:nvPr>
        </p:nvSpPr>
        <p:spPr>
          <a:xfrm>
            <a:off x="6172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3C442F-EACD-0743-A1A2-DB50F8A81CD0}"/>
              </a:ext>
            </a:extLst>
          </p:cNvPr>
          <p:cNvSpPr>
            <a:spLocks noGrp="1"/>
          </p:cNvSpPr>
          <p:nvPr>
            <p:ph type="dt" sz="half" idx="10"/>
          </p:nvPr>
        </p:nvSpPr>
        <p:spPr/>
        <p:txBody>
          <a:bodyPr/>
          <a:lstStyle/>
          <a:p>
            <a:fld id="{D01D388B-CCB7-0740-B1AC-F18ADEFBE4D0}" type="datetimeFigureOut">
              <a:rPr lang="en-US" smtClean="0"/>
              <a:t>5/5/2023</a:t>
            </a:fld>
            <a:endParaRPr lang="en-US"/>
          </a:p>
        </p:txBody>
      </p:sp>
      <p:sp>
        <p:nvSpPr>
          <p:cNvPr id="6" name="Footer Placeholder 5">
            <a:extLst>
              <a:ext uri="{FF2B5EF4-FFF2-40B4-BE49-F238E27FC236}">
                <a16:creationId xmlns:a16="http://schemas.microsoft.com/office/drawing/2014/main" id="{D2D0E42F-9D37-2649-A654-2A4E664057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4E22D4-3F8A-DC43-926D-90E227B0A9A7}"/>
              </a:ext>
            </a:extLst>
          </p:cNvPr>
          <p:cNvSpPr>
            <a:spLocks noGrp="1"/>
          </p:cNvSpPr>
          <p:nvPr>
            <p:ph type="sldNum" sz="quarter" idx="12"/>
          </p:nvPr>
        </p:nvSpPr>
        <p:spPr/>
        <p:txBody>
          <a:bodyPr/>
          <a:lstStyle/>
          <a:p>
            <a:fld id="{2CB2D452-7EA4-8046-8408-DC606AF18609}" type="slidenum">
              <a:rPr lang="en-US" smtClean="0"/>
              <a:t>‹#›</a:t>
            </a:fld>
            <a:endParaRPr lang="en-US"/>
          </a:p>
        </p:txBody>
      </p:sp>
    </p:spTree>
    <p:extLst>
      <p:ext uri="{BB962C8B-B14F-4D97-AF65-F5344CB8AC3E}">
        <p14:creationId xmlns:p14="http://schemas.microsoft.com/office/powerpoint/2010/main" val="67880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C96A5-E7AA-9641-9FFD-5B8B53B9CF62}"/>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01DBA8AD-2660-E94B-B8D4-997A5160F1F6}"/>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4F39D4-06D2-9046-9511-21352D82A439}"/>
              </a:ext>
            </a:extLst>
          </p:cNvPr>
          <p:cNvSpPr>
            <a:spLocks noGrp="1"/>
          </p:cNvSpPr>
          <p:nvPr>
            <p:ph sz="half" idx="2"/>
          </p:nvPr>
        </p:nvSpPr>
        <p:spPr>
          <a:xfrm>
            <a:off x="839788" y="2505075"/>
            <a:ext cx="5157787"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FFC76E-D503-AA46-B8D6-12029147E5C8}"/>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B80DD6E-9AFE-7C49-ABA4-D0846CF6732D}"/>
              </a:ext>
            </a:extLst>
          </p:cNvPr>
          <p:cNvSpPr>
            <a:spLocks noGrp="1"/>
          </p:cNvSpPr>
          <p:nvPr>
            <p:ph sz="quarter" idx="4"/>
          </p:nvPr>
        </p:nvSpPr>
        <p:spPr>
          <a:xfrm>
            <a:off x="6172200" y="2505075"/>
            <a:ext cx="5183188"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66AA71-0EE0-DF4D-BA86-6A3561A114FB}"/>
              </a:ext>
            </a:extLst>
          </p:cNvPr>
          <p:cNvSpPr>
            <a:spLocks noGrp="1"/>
          </p:cNvSpPr>
          <p:nvPr>
            <p:ph type="dt" sz="half" idx="10"/>
          </p:nvPr>
        </p:nvSpPr>
        <p:spPr/>
        <p:txBody>
          <a:bodyPr/>
          <a:lstStyle/>
          <a:p>
            <a:fld id="{D01D388B-CCB7-0740-B1AC-F18ADEFBE4D0}" type="datetimeFigureOut">
              <a:rPr lang="en-US" smtClean="0"/>
              <a:t>5/5/2023</a:t>
            </a:fld>
            <a:endParaRPr lang="en-US"/>
          </a:p>
        </p:txBody>
      </p:sp>
      <p:sp>
        <p:nvSpPr>
          <p:cNvPr id="8" name="Footer Placeholder 7">
            <a:extLst>
              <a:ext uri="{FF2B5EF4-FFF2-40B4-BE49-F238E27FC236}">
                <a16:creationId xmlns:a16="http://schemas.microsoft.com/office/drawing/2014/main" id="{561291FC-9AD2-B94E-A643-BCA39BE7B8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3D1E47-5EAF-674E-AD72-5952493C972E}"/>
              </a:ext>
            </a:extLst>
          </p:cNvPr>
          <p:cNvSpPr>
            <a:spLocks noGrp="1"/>
          </p:cNvSpPr>
          <p:nvPr>
            <p:ph type="sldNum" sz="quarter" idx="12"/>
          </p:nvPr>
        </p:nvSpPr>
        <p:spPr/>
        <p:txBody>
          <a:bodyPr/>
          <a:lstStyle/>
          <a:p>
            <a:fld id="{2CB2D452-7EA4-8046-8408-DC606AF18609}" type="slidenum">
              <a:rPr lang="en-US" smtClean="0"/>
              <a:t>‹#›</a:t>
            </a:fld>
            <a:endParaRPr lang="en-US"/>
          </a:p>
        </p:txBody>
      </p:sp>
    </p:spTree>
    <p:extLst>
      <p:ext uri="{BB962C8B-B14F-4D97-AF65-F5344CB8AC3E}">
        <p14:creationId xmlns:p14="http://schemas.microsoft.com/office/powerpoint/2010/main" val="4087903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04D23-3FAC-7545-8D7A-61F617E6360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6BDE6653-F402-5247-8419-C0D20B9E3810}"/>
              </a:ext>
            </a:extLst>
          </p:cNvPr>
          <p:cNvSpPr>
            <a:spLocks noGrp="1"/>
          </p:cNvSpPr>
          <p:nvPr>
            <p:ph type="dt" sz="half" idx="10"/>
          </p:nvPr>
        </p:nvSpPr>
        <p:spPr/>
        <p:txBody>
          <a:bodyPr/>
          <a:lstStyle/>
          <a:p>
            <a:fld id="{D01D388B-CCB7-0740-B1AC-F18ADEFBE4D0}" type="datetimeFigureOut">
              <a:rPr lang="en-US" smtClean="0"/>
              <a:t>5/5/2023</a:t>
            </a:fld>
            <a:endParaRPr lang="en-US"/>
          </a:p>
        </p:txBody>
      </p:sp>
      <p:sp>
        <p:nvSpPr>
          <p:cNvPr id="4" name="Footer Placeholder 3">
            <a:extLst>
              <a:ext uri="{FF2B5EF4-FFF2-40B4-BE49-F238E27FC236}">
                <a16:creationId xmlns:a16="http://schemas.microsoft.com/office/drawing/2014/main" id="{6417ADA0-F09E-CD4D-8E18-F53AFB1273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421941-F958-F14B-BAC4-D5FA55660FC8}"/>
              </a:ext>
            </a:extLst>
          </p:cNvPr>
          <p:cNvSpPr>
            <a:spLocks noGrp="1"/>
          </p:cNvSpPr>
          <p:nvPr>
            <p:ph type="sldNum" sz="quarter" idx="12"/>
          </p:nvPr>
        </p:nvSpPr>
        <p:spPr/>
        <p:txBody>
          <a:bodyPr/>
          <a:lstStyle/>
          <a:p>
            <a:fld id="{2CB2D452-7EA4-8046-8408-DC606AF18609}" type="slidenum">
              <a:rPr lang="en-US" smtClean="0"/>
              <a:t>‹#›</a:t>
            </a:fld>
            <a:endParaRPr lang="en-US"/>
          </a:p>
        </p:txBody>
      </p:sp>
    </p:spTree>
    <p:extLst>
      <p:ext uri="{BB962C8B-B14F-4D97-AF65-F5344CB8AC3E}">
        <p14:creationId xmlns:p14="http://schemas.microsoft.com/office/powerpoint/2010/main" val="924160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6CAD4E-95AA-EB46-A8A7-725D6F7DFE88}"/>
              </a:ext>
            </a:extLst>
          </p:cNvPr>
          <p:cNvSpPr>
            <a:spLocks noGrp="1"/>
          </p:cNvSpPr>
          <p:nvPr>
            <p:ph type="dt" sz="half" idx="10"/>
          </p:nvPr>
        </p:nvSpPr>
        <p:spPr/>
        <p:txBody>
          <a:bodyPr/>
          <a:lstStyle/>
          <a:p>
            <a:fld id="{D01D388B-CCB7-0740-B1AC-F18ADEFBE4D0}" type="datetimeFigureOut">
              <a:rPr lang="en-US" smtClean="0"/>
              <a:t>5/5/2023</a:t>
            </a:fld>
            <a:endParaRPr lang="en-US"/>
          </a:p>
        </p:txBody>
      </p:sp>
      <p:sp>
        <p:nvSpPr>
          <p:cNvPr id="3" name="Footer Placeholder 2">
            <a:extLst>
              <a:ext uri="{FF2B5EF4-FFF2-40B4-BE49-F238E27FC236}">
                <a16:creationId xmlns:a16="http://schemas.microsoft.com/office/drawing/2014/main" id="{C583E7CB-8604-724C-9099-831140FAD8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7E37FF7-B4E0-0C45-BFBB-D0426ACAA360}"/>
              </a:ext>
            </a:extLst>
          </p:cNvPr>
          <p:cNvSpPr>
            <a:spLocks noGrp="1"/>
          </p:cNvSpPr>
          <p:nvPr>
            <p:ph type="sldNum" sz="quarter" idx="12"/>
          </p:nvPr>
        </p:nvSpPr>
        <p:spPr/>
        <p:txBody>
          <a:bodyPr/>
          <a:lstStyle/>
          <a:p>
            <a:fld id="{2CB2D452-7EA4-8046-8408-DC606AF18609}" type="slidenum">
              <a:rPr lang="en-US" smtClean="0"/>
              <a:t>‹#›</a:t>
            </a:fld>
            <a:endParaRPr lang="en-US"/>
          </a:p>
        </p:txBody>
      </p:sp>
    </p:spTree>
    <p:extLst>
      <p:ext uri="{BB962C8B-B14F-4D97-AF65-F5344CB8AC3E}">
        <p14:creationId xmlns:p14="http://schemas.microsoft.com/office/powerpoint/2010/main" val="3909663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92DB0-5B92-614E-859E-78FC9D1B4109}"/>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48E2940-2E7F-A542-88A0-E7D3E39E5CD6}"/>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07A4B8C-4438-8C43-9D74-BE3DA93CBF88}"/>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4876F8D-D84A-E44F-9606-1450294005CF}"/>
              </a:ext>
            </a:extLst>
          </p:cNvPr>
          <p:cNvSpPr>
            <a:spLocks noGrp="1"/>
          </p:cNvSpPr>
          <p:nvPr>
            <p:ph type="dt" sz="half" idx="10"/>
          </p:nvPr>
        </p:nvSpPr>
        <p:spPr/>
        <p:txBody>
          <a:bodyPr/>
          <a:lstStyle/>
          <a:p>
            <a:fld id="{D01D388B-CCB7-0740-B1AC-F18ADEFBE4D0}" type="datetimeFigureOut">
              <a:rPr lang="en-US" smtClean="0"/>
              <a:t>5/5/2023</a:t>
            </a:fld>
            <a:endParaRPr lang="en-US"/>
          </a:p>
        </p:txBody>
      </p:sp>
      <p:sp>
        <p:nvSpPr>
          <p:cNvPr id="6" name="Footer Placeholder 5">
            <a:extLst>
              <a:ext uri="{FF2B5EF4-FFF2-40B4-BE49-F238E27FC236}">
                <a16:creationId xmlns:a16="http://schemas.microsoft.com/office/drawing/2014/main" id="{58886847-EF7E-DF41-AFFB-8E793A9472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CD9751-FEC1-A34E-949C-6295D8FF2894}"/>
              </a:ext>
            </a:extLst>
          </p:cNvPr>
          <p:cNvSpPr>
            <a:spLocks noGrp="1"/>
          </p:cNvSpPr>
          <p:nvPr>
            <p:ph type="sldNum" sz="quarter" idx="12"/>
          </p:nvPr>
        </p:nvSpPr>
        <p:spPr/>
        <p:txBody>
          <a:bodyPr/>
          <a:lstStyle/>
          <a:p>
            <a:fld id="{2CB2D452-7EA4-8046-8408-DC606AF18609}" type="slidenum">
              <a:rPr lang="en-US" smtClean="0"/>
              <a:t>‹#›</a:t>
            </a:fld>
            <a:endParaRPr lang="en-US"/>
          </a:p>
        </p:txBody>
      </p:sp>
    </p:spTree>
    <p:extLst>
      <p:ext uri="{BB962C8B-B14F-4D97-AF65-F5344CB8AC3E}">
        <p14:creationId xmlns:p14="http://schemas.microsoft.com/office/powerpoint/2010/main" val="410662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D86F1-CC4C-AA40-AF72-98077F874FB2}"/>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18EB965-33A3-5348-AC1C-DEC28E2484A9}"/>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57B8E55-4829-884B-83A5-E1AB2E3D23B1}"/>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736A057-EDE4-DC47-A248-9396D53B1425}"/>
              </a:ext>
            </a:extLst>
          </p:cNvPr>
          <p:cNvSpPr>
            <a:spLocks noGrp="1"/>
          </p:cNvSpPr>
          <p:nvPr>
            <p:ph type="dt" sz="half" idx="10"/>
          </p:nvPr>
        </p:nvSpPr>
        <p:spPr/>
        <p:txBody>
          <a:bodyPr/>
          <a:lstStyle/>
          <a:p>
            <a:fld id="{D01D388B-CCB7-0740-B1AC-F18ADEFBE4D0}" type="datetimeFigureOut">
              <a:rPr lang="en-US" smtClean="0"/>
              <a:t>5/5/2023</a:t>
            </a:fld>
            <a:endParaRPr lang="en-US"/>
          </a:p>
        </p:txBody>
      </p:sp>
      <p:sp>
        <p:nvSpPr>
          <p:cNvPr id="6" name="Footer Placeholder 5">
            <a:extLst>
              <a:ext uri="{FF2B5EF4-FFF2-40B4-BE49-F238E27FC236}">
                <a16:creationId xmlns:a16="http://schemas.microsoft.com/office/drawing/2014/main" id="{DA590DF5-7C0B-2E4C-9AF9-B8C92F7B85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60508F-60F1-DD4C-8E65-C83017013FB0}"/>
              </a:ext>
            </a:extLst>
          </p:cNvPr>
          <p:cNvSpPr>
            <a:spLocks noGrp="1"/>
          </p:cNvSpPr>
          <p:nvPr>
            <p:ph type="sldNum" sz="quarter" idx="12"/>
          </p:nvPr>
        </p:nvSpPr>
        <p:spPr/>
        <p:txBody>
          <a:bodyPr/>
          <a:lstStyle/>
          <a:p>
            <a:fld id="{2CB2D452-7EA4-8046-8408-DC606AF18609}" type="slidenum">
              <a:rPr lang="en-US" smtClean="0"/>
              <a:t>‹#›</a:t>
            </a:fld>
            <a:endParaRPr lang="en-US"/>
          </a:p>
        </p:txBody>
      </p:sp>
    </p:spTree>
    <p:extLst>
      <p:ext uri="{BB962C8B-B14F-4D97-AF65-F5344CB8AC3E}">
        <p14:creationId xmlns:p14="http://schemas.microsoft.com/office/powerpoint/2010/main" val="2340743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3D9CD2-B848-AE4A-B46E-E1BEC42999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BE267A99-2543-7642-B0C4-025A67A3A8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6842E44-FABE-1F42-8DC1-88B9252AA4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1D388B-CCB7-0740-B1AC-F18ADEFBE4D0}" type="datetimeFigureOut">
              <a:rPr lang="en-US" smtClean="0"/>
              <a:t>5/5/2023</a:t>
            </a:fld>
            <a:endParaRPr lang="en-US"/>
          </a:p>
        </p:txBody>
      </p:sp>
      <p:sp>
        <p:nvSpPr>
          <p:cNvPr id="5" name="Footer Placeholder 4">
            <a:extLst>
              <a:ext uri="{FF2B5EF4-FFF2-40B4-BE49-F238E27FC236}">
                <a16:creationId xmlns:a16="http://schemas.microsoft.com/office/drawing/2014/main" id="{37D5F745-6A36-2F48-9D51-94EB564CCB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ED20392-BF76-A24F-A603-9004762D25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B2D452-7EA4-8046-8408-DC606AF18609}" type="slidenum">
              <a:rPr lang="en-US" smtClean="0"/>
              <a:t>‹#›</a:t>
            </a:fld>
            <a:endParaRPr lang="en-US"/>
          </a:p>
        </p:txBody>
      </p:sp>
    </p:spTree>
    <p:extLst>
      <p:ext uri="{BB962C8B-B14F-4D97-AF65-F5344CB8AC3E}">
        <p14:creationId xmlns:p14="http://schemas.microsoft.com/office/powerpoint/2010/main" val="2229939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kern="1200">
          <a:solidFill>
            <a:schemeClr val="tx2"/>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2"/>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00B050"/>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00B0F0"/>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FF0000"/>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7030A0"/>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A9706735-BCBE-6948-A284-E807848149CE}"/>
              </a:ext>
            </a:extLst>
          </p:cNvPr>
          <p:cNvSpPr>
            <a:spLocks noGrp="1" noChangeArrowheads="1"/>
          </p:cNvSpPr>
          <p:nvPr>
            <p:ph type="ctrTitle"/>
          </p:nvPr>
        </p:nvSpPr>
        <p:spPr>
          <a:xfrm>
            <a:off x="420688" y="466725"/>
            <a:ext cx="9042400" cy="2133600"/>
          </a:xfrm>
        </p:spPr>
        <p:txBody>
          <a:bodyPr/>
          <a:lstStyle/>
          <a:p>
            <a:pPr eaLnBrk="1" hangingPunct="1"/>
            <a:r>
              <a:rPr lang="en-US" altLang="zh-CN" sz="4400" dirty="0"/>
              <a:t>INFO</a:t>
            </a:r>
            <a:r>
              <a:rPr lang="zh-CN" altLang="en-US" sz="4400" dirty="0"/>
              <a:t> </a:t>
            </a:r>
            <a:r>
              <a:rPr lang="en-US" altLang="zh-CN" sz="4400" dirty="0"/>
              <a:t>323</a:t>
            </a:r>
            <a:r>
              <a:rPr lang="en-US" altLang="en-US" sz="4400" dirty="0"/>
              <a:t>:</a:t>
            </a:r>
            <a:r>
              <a:rPr lang="en-US" altLang="zh-CN" sz="4400" dirty="0"/>
              <a:t>Cloud</a:t>
            </a:r>
            <a:r>
              <a:rPr lang="zh-CN" altLang="en-US" sz="4400" dirty="0"/>
              <a:t> </a:t>
            </a:r>
            <a:r>
              <a:rPr lang="en-US" altLang="zh-CN" sz="4400" dirty="0"/>
              <a:t>Computing</a:t>
            </a:r>
            <a:r>
              <a:rPr lang="zh-CN" altLang="en-US" sz="4400" dirty="0"/>
              <a:t> </a:t>
            </a:r>
            <a:r>
              <a:rPr lang="en-US" altLang="zh-CN" sz="4400" dirty="0"/>
              <a:t>and</a:t>
            </a:r>
            <a:r>
              <a:rPr lang="zh-CN" altLang="en-US" sz="4400" dirty="0"/>
              <a:t> </a:t>
            </a:r>
            <a:r>
              <a:rPr lang="en-US" altLang="zh-CN" sz="4400" dirty="0"/>
              <a:t>Big</a:t>
            </a:r>
            <a:r>
              <a:rPr lang="zh-CN" altLang="en-US" sz="4400" dirty="0"/>
              <a:t> </a:t>
            </a:r>
            <a:r>
              <a:rPr lang="en-US" altLang="zh-CN" sz="4400" dirty="0"/>
              <a:t>Data</a:t>
            </a:r>
            <a:endParaRPr lang="en-US" altLang="en-US" sz="4400" dirty="0"/>
          </a:p>
        </p:txBody>
      </p:sp>
      <p:sp>
        <p:nvSpPr>
          <p:cNvPr id="16386" name="Rectangle 3">
            <a:extLst>
              <a:ext uri="{FF2B5EF4-FFF2-40B4-BE49-F238E27FC236}">
                <a16:creationId xmlns:a16="http://schemas.microsoft.com/office/drawing/2014/main" id="{77962C80-0CAC-1140-8ABD-75A7FCA76E5C}"/>
              </a:ext>
            </a:extLst>
          </p:cNvPr>
          <p:cNvSpPr>
            <a:spLocks noGrp="1" noChangeArrowheads="1"/>
          </p:cNvSpPr>
          <p:nvPr>
            <p:ph type="subTitle" idx="1"/>
          </p:nvPr>
        </p:nvSpPr>
        <p:spPr>
          <a:xfrm>
            <a:off x="676405" y="3049588"/>
            <a:ext cx="9042400" cy="2612176"/>
          </a:xfrm>
        </p:spPr>
        <p:txBody>
          <a:bodyPr>
            <a:normAutofit fontScale="92500" lnSpcReduction="10000"/>
          </a:bodyPr>
          <a:lstStyle/>
          <a:p>
            <a:pPr eaLnBrk="1" hangingPunct="1">
              <a:lnSpc>
                <a:spcPct val="90000"/>
              </a:lnSpc>
            </a:pPr>
            <a:r>
              <a:rPr lang="en-US" altLang="en-US" sz="2800" dirty="0"/>
              <a:t>College of Computing and Informatics</a:t>
            </a:r>
          </a:p>
          <a:p>
            <a:pPr eaLnBrk="1" hangingPunct="1">
              <a:lnSpc>
                <a:spcPct val="90000"/>
              </a:lnSpc>
            </a:pPr>
            <a:r>
              <a:rPr lang="en-US" altLang="en-US" sz="2800" dirty="0"/>
              <a:t>Drexel University</a:t>
            </a:r>
          </a:p>
          <a:p>
            <a:pPr eaLnBrk="1" hangingPunct="1">
              <a:lnSpc>
                <a:spcPct val="90000"/>
              </a:lnSpc>
            </a:pPr>
            <a:r>
              <a:rPr lang="en-US" altLang="zh-CN" sz="2800" dirty="0"/>
              <a:t>Introduction to Hadoop, Big Data Processing Pipelines, and Spark</a:t>
            </a:r>
          </a:p>
          <a:p>
            <a:pPr eaLnBrk="1" hangingPunct="1">
              <a:lnSpc>
                <a:spcPct val="90000"/>
              </a:lnSpc>
            </a:pPr>
            <a:r>
              <a:rPr lang="en-US" altLang="zh-CN" sz="2800" dirty="0"/>
              <a:t>Yuan</a:t>
            </a:r>
            <a:r>
              <a:rPr lang="zh-CN" altLang="en-US" sz="2800" dirty="0"/>
              <a:t> </a:t>
            </a:r>
            <a:r>
              <a:rPr lang="en-US" altLang="zh-CN" sz="2800" dirty="0"/>
              <a:t>An,</a:t>
            </a:r>
            <a:r>
              <a:rPr lang="zh-CN" altLang="en-US" sz="2800" dirty="0"/>
              <a:t> </a:t>
            </a:r>
            <a:r>
              <a:rPr lang="en-US" altLang="zh-CN" sz="2800" dirty="0"/>
              <a:t>PhD</a:t>
            </a:r>
          </a:p>
          <a:p>
            <a:pPr eaLnBrk="1" hangingPunct="1">
              <a:lnSpc>
                <a:spcPct val="90000"/>
              </a:lnSpc>
            </a:pPr>
            <a:r>
              <a:rPr lang="en-US" altLang="zh-CN" sz="2800" dirty="0"/>
              <a:t>Associate</a:t>
            </a:r>
            <a:r>
              <a:rPr lang="zh-CN" altLang="en-US" sz="2800" dirty="0"/>
              <a:t> </a:t>
            </a:r>
            <a:r>
              <a:rPr lang="en-US" altLang="zh-CN" sz="2800" dirty="0"/>
              <a:t>Professor</a:t>
            </a:r>
            <a:endParaRPr lang="en-US" altLang="en-US" sz="2800" dirty="0"/>
          </a:p>
          <a:p>
            <a:pPr eaLnBrk="1" hangingPunct="1">
              <a:lnSpc>
                <a:spcPct val="90000"/>
              </a:lnSpc>
            </a:pPr>
            <a:endParaRPr lang="en-US" altLang="en-US" sz="2800" dirty="0"/>
          </a:p>
        </p:txBody>
      </p:sp>
    </p:spTree>
    <p:extLst>
      <p:ext uri="{BB962C8B-B14F-4D97-AF65-F5344CB8AC3E}">
        <p14:creationId xmlns:p14="http://schemas.microsoft.com/office/powerpoint/2010/main" val="10806808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ED8D2-07C0-1C42-924E-9B1889CAA0CB}"/>
              </a:ext>
            </a:extLst>
          </p:cNvPr>
          <p:cNvSpPr>
            <a:spLocks noGrp="1"/>
          </p:cNvSpPr>
          <p:nvPr>
            <p:ph type="title"/>
          </p:nvPr>
        </p:nvSpPr>
        <p:spPr/>
        <p:txBody>
          <a:bodyPr/>
          <a:lstStyle/>
          <a:p>
            <a:r>
              <a:rPr lang="en-US" dirty="0"/>
              <a:t>Programming Interfaces to Spark</a:t>
            </a:r>
          </a:p>
        </p:txBody>
      </p:sp>
      <p:sp>
        <p:nvSpPr>
          <p:cNvPr id="3" name="Content Placeholder 2">
            <a:extLst>
              <a:ext uri="{FF2B5EF4-FFF2-40B4-BE49-F238E27FC236}">
                <a16:creationId xmlns:a16="http://schemas.microsoft.com/office/drawing/2014/main" id="{CA32C6DD-04E5-3544-BA61-7B8501A0BB5F}"/>
              </a:ext>
            </a:extLst>
          </p:cNvPr>
          <p:cNvSpPr>
            <a:spLocks noGrp="1"/>
          </p:cNvSpPr>
          <p:nvPr>
            <p:ph idx="1"/>
          </p:nvPr>
        </p:nvSpPr>
        <p:spPr/>
        <p:txBody>
          <a:bodyPr>
            <a:normAutofit/>
          </a:bodyPr>
          <a:lstStyle/>
          <a:p>
            <a:r>
              <a:rPr lang="en-US" dirty="0"/>
              <a:t>Spark provides native support for programming interfaces including the following:</a:t>
            </a:r>
          </a:p>
          <a:p>
            <a:pPr lvl="1"/>
            <a:r>
              <a:rPr lang="en-US" dirty="0"/>
              <a:t>Scala</a:t>
            </a:r>
          </a:p>
          <a:p>
            <a:pPr lvl="1"/>
            <a:r>
              <a:rPr lang="en-US" dirty="0"/>
              <a:t>Python (using Python’s functional programming operators)</a:t>
            </a:r>
          </a:p>
          <a:p>
            <a:pPr lvl="1"/>
            <a:r>
              <a:rPr lang="en-US" dirty="0"/>
              <a:t>Java</a:t>
            </a:r>
          </a:p>
          <a:p>
            <a:pPr lvl="1"/>
            <a:r>
              <a:rPr lang="en-US" dirty="0"/>
              <a:t>SQL</a:t>
            </a:r>
          </a:p>
          <a:p>
            <a:pPr lvl="1"/>
            <a:r>
              <a:rPr lang="en-US" dirty="0"/>
              <a:t>R</a:t>
            </a:r>
          </a:p>
          <a:p>
            <a:endParaRPr lang="en-US" dirty="0"/>
          </a:p>
        </p:txBody>
      </p:sp>
    </p:spTree>
    <p:extLst>
      <p:ext uri="{BB962C8B-B14F-4D97-AF65-F5344CB8AC3E}">
        <p14:creationId xmlns:p14="http://schemas.microsoft.com/office/powerpoint/2010/main" val="3530304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C4483-A664-C142-9A86-BDD3CDF013F8}"/>
              </a:ext>
            </a:extLst>
          </p:cNvPr>
          <p:cNvSpPr>
            <a:spLocks noGrp="1"/>
          </p:cNvSpPr>
          <p:nvPr>
            <p:ph type="title"/>
          </p:nvPr>
        </p:nvSpPr>
        <p:spPr/>
        <p:txBody>
          <a:bodyPr/>
          <a:lstStyle/>
          <a:p>
            <a:r>
              <a:rPr lang="en-US" dirty="0"/>
              <a:t>Why Spark?</a:t>
            </a:r>
          </a:p>
        </p:txBody>
      </p:sp>
      <p:sp>
        <p:nvSpPr>
          <p:cNvPr id="3" name="Content Placeholder 2">
            <a:extLst>
              <a:ext uri="{FF2B5EF4-FFF2-40B4-BE49-F238E27FC236}">
                <a16:creationId xmlns:a16="http://schemas.microsoft.com/office/drawing/2014/main" id="{298E39A5-37F9-4246-B492-079D34C61B66}"/>
              </a:ext>
            </a:extLst>
          </p:cNvPr>
          <p:cNvSpPr>
            <a:spLocks noGrp="1"/>
          </p:cNvSpPr>
          <p:nvPr>
            <p:ph idx="1"/>
          </p:nvPr>
        </p:nvSpPr>
        <p:spPr/>
        <p:txBody>
          <a:bodyPr/>
          <a:lstStyle/>
          <a:p>
            <a:r>
              <a:rPr lang="en-US" dirty="0"/>
              <a:t>Expressive programming model</a:t>
            </a:r>
          </a:p>
          <a:p>
            <a:r>
              <a:rPr lang="en-US" dirty="0"/>
              <a:t>In-memory processing</a:t>
            </a:r>
          </a:p>
          <a:p>
            <a:r>
              <a:rPr lang="en-US" dirty="0"/>
              <a:t>Support for diverse workloads</a:t>
            </a:r>
          </a:p>
          <a:p>
            <a:r>
              <a:rPr lang="en-US" dirty="0"/>
              <a:t>Interactive shell</a:t>
            </a:r>
          </a:p>
          <a:p>
            <a:endParaRPr lang="en-US" dirty="0"/>
          </a:p>
        </p:txBody>
      </p:sp>
    </p:spTree>
    <p:extLst>
      <p:ext uri="{BB962C8B-B14F-4D97-AF65-F5344CB8AC3E}">
        <p14:creationId xmlns:p14="http://schemas.microsoft.com/office/powerpoint/2010/main" val="466622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03E87-301C-D34A-A5D9-35D445FE30D0}"/>
              </a:ext>
            </a:extLst>
          </p:cNvPr>
          <p:cNvSpPr>
            <a:spLocks noGrp="1"/>
          </p:cNvSpPr>
          <p:nvPr>
            <p:ph type="title"/>
          </p:nvPr>
        </p:nvSpPr>
        <p:spPr/>
        <p:txBody>
          <a:bodyPr/>
          <a:lstStyle/>
          <a:p>
            <a:r>
              <a:rPr lang="en-US" dirty="0"/>
              <a:t>Spark Background</a:t>
            </a:r>
          </a:p>
        </p:txBody>
      </p:sp>
      <p:sp>
        <p:nvSpPr>
          <p:cNvPr id="3" name="Content Placeholder 2">
            <a:extLst>
              <a:ext uri="{FF2B5EF4-FFF2-40B4-BE49-F238E27FC236}">
                <a16:creationId xmlns:a16="http://schemas.microsoft.com/office/drawing/2014/main" id="{AE8D3BA4-7FAE-A749-AA18-9EE0832ADDE6}"/>
              </a:ext>
            </a:extLst>
          </p:cNvPr>
          <p:cNvSpPr>
            <a:spLocks noGrp="1"/>
          </p:cNvSpPr>
          <p:nvPr>
            <p:ph idx="1"/>
          </p:nvPr>
        </p:nvSpPr>
        <p:spPr/>
        <p:txBody>
          <a:bodyPr>
            <a:normAutofit/>
          </a:bodyPr>
          <a:lstStyle/>
          <a:p>
            <a:r>
              <a:rPr lang="en-US" dirty="0"/>
              <a:t>An open source distributed data processing project started in 2009 by </a:t>
            </a:r>
            <a:r>
              <a:rPr lang="en-US" dirty="0" err="1"/>
              <a:t>Matei</a:t>
            </a:r>
            <a:r>
              <a:rPr lang="en-US" dirty="0"/>
              <a:t> </a:t>
            </a:r>
            <a:r>
              <a:rPr lang="en-US" dirty="0" err="1"/>
              <a:t>Zaharia</a:t>
            </a:r>
            <a:r>
              <a:rPr lang="en-US" dirty="0"/>
              <a:t> at the University of California, Berkeley, RAD Lab.</a:t>
            </a:r>
          </a:p>
          <a:p>
            <a:r>
              <a:rPr lang="en-US" dirty="0"/>
              <a:t>As part of the Mesos research project, designed to look at an alternative resource scheduling and orchestration system to MapReduce. </a:t>
            </a:r>
          </a:p>
          <a:p>
            <a:r>
              <a:rPr lang="en-US" dirty="0"/>
              <a:t>Became an alternative to using traditional MapReduce on Hadoop.</a:t>
            </a:r>
          </a:p>
          <a:p>
            <a:endParaRPr lang="en-US" dirty="0"/>
          </a:p>
        </p:txBody>
      </p:sp>
    </p:spTree>
    <p:extLst>
      <p:ext uri="{BB962C8B-B14F-4D97-AF65-F5344CB8AC3E}">
        <p14:creationId xmlns:p14="http://schemas.microsoft.com/office/powerpoint/2010/main" val="1491421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118"/>
          <p:cNvSpPr txBox="1">
            <a:spLocks noGrp="1"/>
          </p:cNvSpPr>
          <p:nvPr>
            <p:ph type="title"/>
          </p:nvPr>
        </p:nvSpPr>
        <p:spPr>
          <a:xfrm>
            <a:off x="460979" y="365125"/>
            <a:ext cx="11260000" cy="992000"/>
          </a:xfrm>
          <a:prstGeom prst="rect">
            <a:avLst/>
          </a:prstGeom>
          <a:noFill/>
          <a:ln>
            <a:noFill/>
          </a:ln>
        </p:spPr>
        <p:txBody>
          <a:bodyPr spcFirstLastPara="1" vert="horz" wrap="square" lIns="0" tIns="45700" rIns="0" bIns="45700" rtlCol="0" anchor="ctr" anchorCtr="0">
            <a:noAutofit/>
          </a:bodyPr>
          <a:lstStyle/>
          <a:p>
            <a:pPr>
              <a:spcBef>
                <a:spcPts val="0"/>
              </a:spcBef>
              <a:buClr>
                <a:schemeClr val="dk1"/>
              </a:buClr>
              <a:buSzPts val="3000"/>
            </a:pPr>
            <a:r>
              <a:rPr lang="en"/>
              <a:t>Spark Benefits</a:t>
            </a:r>
            <a:endParaRPr/>
          </a:p>
        </p:txBody>
      </p:sp>
      <p:pic>
        <p:nvPicPr>
          <p:cNvPr id="631" name="Google Shape;631;p118"/>
          <p:cNvPicPr preferRelativeResize="0"/>
          <p:nvPr/>
        </p:nvPicPr>
        <p:blipFill>
          <a:blip r:embed="rId3">
            <a:alphaModFix/>
          </a:blip>
          <a:stretch>
            <a:fillRect/>
          </a:stretch>
        </p:blipFill>
        <p:spPr>
          <a:xfrm>
            <a:off x="9309767" y="5171852"/>
            <a:ext cx="2411200" cy="1256633"/>
          </a:xfrm>
          <a:prstGeom prst="rect">
            <a:avLst/>
          </a:prstGeom>
          <a:noFill/>
          <a:ln>
            <a:noFill/>
          </a:ln>
        </p:spPr>
      </p:pic>
      <p:pic>
        <p:nvPicPr>
          <p:cNvPr id="632" name="Google Shape;632;p118"/>
          <p:cNvPicPr preferRelativeResize="0"/>
          <p:nvPr/>
        </p:nvPicPr>
        <p:blipFill rotWithShape="1">
          <a:blip r:embed="rId4">
            <a:alphaModFix/>
          </a:blip>
          <a:srcRect/>
          <a:stretch/>
        </p:blipFill>
        <p:spPr>
          <a:xfrm>
            <a:off x="1873901" y="2270733"/>
            <a:ext cx="1508284" cy="1508288"/>
          </a:xfrm>
          <a:prstGeom prst="rect">
            <a:avLst/>
          </a:prstGeom>
          <a:noFill/>
          <a:ln>
            <a:noFill/>
          </a:ln>
        </p:spPr>
      </p:pic>
      <p:pic>
        <p:nvPicPr>
          <p:cNvPr id="633" name="Google Shape;633;p118"/>
          <p:cNvPicPr preferRelativeResize="0"/>
          <p:nvPr/>
        </p:nvPicPr>
        <p:blipFill rotWithShape="1">
          <a:blip r:embed="rId5">
            <a:alphaModFix/>
          </a:blip>
          <a:srcRect/>
          <a:stretch/>
        </p:blipFill>
        <p:spPr>
          <a:xfrm>
            <a:off x="8809815" y="2270745"/>
            <a:ext cx="1508284" cy="1508288"/>
          </a:xfrm>
          <a:prstGeom prst="rect">
            <a:avLst/>
          </a:prstGeom>
          <a:noFill/>
          <a:ln>
            <a:noFill/>
          </a:ln>
        </p:spPr>
      </p:pic>
      <p:pic>
        <p:nvPicPr>
          <p:cNvPr id="634" name="Google Shape;634;p118"/>
          <p:cNvPicPr preferRelativeResize="0"/>
          <p:nvPr/>
        </p:nvPicPr>
        <p:blipFill rotWithShape="1">
          <a:blip r:embed="rId6">
            <a:alphaModFix/>
          </a:blip>
          <a:srcRect/>
          <a:stretch/>
        </p:blipFill>
        <p:spPr>
          <a:xfrm>
            <a:off x="5341851" y="2270741"/>
            <a:ext cx="1508284" cy="1508288"/>
          </a:xfrm>
          <a:prstGeom prst="rect">
            <a:avLst/>
          </a:prstGeom>
          <a:noFill/>
          <a:ln>
            <a:noFill/>
          </a:ln>
        </p:spPr>
      </p:pic>
      <p:sp>
        <p:nvSpPr>
          <p:cNvPr id="635" name="Google Shape;635;p118"/>
          <p:cNvSpPr txBox="1"/>
          <p:nvPr/>
        </p:nvSpPr>
        <p:spPr>
          <a:xfrm>
            <a:off x="1732651" y="3779033"/>
            <a:ext cx="1790800" cy="569600"/>
          </a:xfrm>
          <a:prstGeom prst="rect">
            <a:avLst/>
          </a:prstGeom>
          <a:noFill/>
          <a:ln>
            <a:noFill/>
          </a:ln>
        </p:spPr>
        <p:txBody>
          <a:bodyPr spcFirstLastPara="1" wrap="square" lIns="121900" tIns="121900" rIns="121900" bIns="121900" anchor="t" anchorCtr="0">
            <a:noAutofit/>
          </a:bodyPr>
          <a:lstStyle/>
          <a:p>
            <a:pPr algn="ctr"/>
            <a:r>
              <a:rPr lang="en" sz="3200">
                <a:latin typeface="Barlow"/>
                <a:ea typeface="Barlow"/>
                <a:cs typeface="Barlow"/>
                <a:sym typeface="Barlow"/>
              </a:rPr>
              <a:t>Fast</a:t>
            </a:r>
            <a:endParaRPr sz="3200">
              <a:latin typeface="Barlow"/>
              <a:ea typeface="Barlow"/>
              <a:cs typeface="Barlow"/>
              <a:sym typeface="Barlow"/>
            </a:endParaRPr>
          </a:p>
        </p:txBody>
      </p:sp>
      <p:sp>
        <p:nvSpPr>
          <p:cNvPr id="636" name="Google Shape;636;p118"/>
          <p:cNvSpPr txBox="1"/>
          <p:nvPr/>
        </p:nvSpPr>
        <p:spPr>
          <a:xfrm>
            <a:off x="4935572" y="3779033"/>
            <a:ext cx="2310800" cy="569600"/>
          </a:xfrm>
          <a:prstGeom prst="rect">
            <a:avLst/>
          </a:prstGeom>
          <a:noFill/>
          <a:ln>
            <a:noFill/>
          </a:ln>
        </p:spPr>
        <p:txBody>
          <a:bodyPr spcFirstLastPara="1" wrap="square" lIns="121900" tIns="121900" rIns="121900" bIns="121900" anchor="t" anchorCtr="0">
            <a:noAutofit/>
          </a:bodyPr>
          <a:lstStyle/>
          <a:p>
            <a:pPr algn="ctr"/>
            <a:r>
              <a:rPr lang="en" sz="3200">
                <a:latin typeface="Barlow"/>
                <a:ea typeface="Barlow"/>
                <a:cs typeface="Barlow"/>
                <a:sym typeface="Barlow"/>
              </a:rPr>
              <a:t>Easy to Use</a:t>
            </a:r>
            <a:endParaRPr sz="3200">
              <a:latin typeface="Barlow"/>
              <a:ea typeface="Barlow"/>
              <a:cs typeface="Barlow"/>
              <a:sym typeface="Barlow"/>
            </a:endParaRPr>
          </a:p>
        </p:txBody>
      </p:sp>
      <p:sp>
        <p:nvSpPr>
          <p:cNvPr id="637" name="Google Shape;637;p118"/>
          <p:cNvSpPr txBox="1"/>
          <p:nvPr/>
        </p:nvSpPr>
        <p:spPr>
          <a:xfrm>
            <a:off x="8408555" y="3779033"/>
            <a:ext cx="2310800" cy="569600"/>
          </a:xfrm>
          <a:prstGeom prst="rect">
            <a:avLst/>
          </a:prstGeom>
          <a:noFill/>
          <a:ln>
            <a:noFill/>
          </a:ln>
        </p:spPr>
        <p:txBody>
          <a:bodyPr spcFirstLastPara="1" wrap="square" lIns="121900" tIns="121900" rIns="121900" bIns="121900" anchor="t" anchorCtr="0">
            <a:noAutofit/>
          </a:bodyPr>
          <a:lstStyle/>
          <a:p>
            <a:pPr algn="ctr"/>
            <a:r>
              <a:rPr lang="en" sz="3200">
                <a:latin typeface="Barlow"/>
                <a:ea typeface="Barlow"/>
                <a:cs typeface="Barlow"/>
                <a:sym typeface="Barlow"/>
              </a:rPr>
              <a:t>Unified</a:t>
            </a:r>
            <a:endParaRPr sz="3200">
              <a:latin typeface="Barlow"/>
              <a:ea typeface="Barlow"/>
              <a:cs typeface="Barlow"/>
              <a:sym typeface="Barlow"/>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62F73-2DD6-5D42-AF8A-56DC55486CA8}"/>
              </a:ext>
            </a:extLst>
          </p:cNvPr>
          <p:cNvSpPr>
            <a:spLocks noGrp="1"/>
          </p:cNvSpPr>
          <p:nvPr>
            <p:ph type="title"/>
          </p:nvPr>
        </p:nvSpPr>
        <p:spPr/>
        <p:txBody>
          <a:bodyPr/>
          <a:lstStyle/>
          <a:p>
            <a:r>
              <a:rPr lang="en-US" dirty="0"/>
              <a:t>Use of Spark</a:t>
            </a:r>
          </a:p>
        </p:txBody>
      </p:sp>
      <p:sp>
        <p:nvSpPr>
          <p:cNvPr id="3" name="Content Placeholder 2">
            <a:extLst>
              <a:ext uri="{FF2B5EF4-FFF2-40B4-BE49-F238E27FC236}">
                <a16:creationId xmlns:a16="http://schemas.microsoft.com/office/drawing/2014/main" id="{5F577EA6-566A-174D-AE7D-67BF3BF7F4E3}"/>
              </a:ext>
            </a:extLst>
          </p:cNvPr>
          <p:cNvSpPr>
            <a:spLocks noGrp="1"/>
          </p:cNvSpPr>
          <p:nvPr>
            <p:ph idx="1"/>
          </p:nvPr>
        </p:nvSpPr>
        <p:spPr/>
        <p:txBody>
          <a:bodyPr>
            <a:normAutofit fontScale="92500" lnSpcReduction="20000"/>
          </a:bodyPr>
          <a:lstStyle/>
          <a:p>
            <a:r>
              <a:rPr lang="en-US" dirty="0"/>
              <a:t>Extract-transform-load (ETL) operations</a:t>
            </a:r>
          </a:p>
          <a:p>
            <a:r>
              <a:rPr lang="en-US" dirty="0"/>
              <a:t>Predictive analytics and machine learning</a:t>
            </a:r>
          </a:p>
          <a:p>
            <a:r>
              <a:rPr lang="en-US" dirty="0"/>
              <a:t>Data access operations, such as SQL queries and visualizations</a:t>
            </a:r>
          </a:p>
          <a:p>
            <a:r>
              <a:rPr lang="en-US" dirty="0"/>
              <a:t>Text mining and text processing</a:t>
            </a:r>
          </a:p>
          <a:p>
            <a:r>
              <a:rPr lang="en-US" dirty="0"/>
              <a:t>Real-time event processing</a:t>
            </a:r>
          </a:p>
          <a:p>
            <a:r>
              <a:rPr lang="en-US" dirty="0"/>
              <a:t>Graph applications</a:t>
            </a:r>
          </a:p>
          <a:p>
            <a:r>
              <a:rPr lang="en-US" dirty="0"/>
              <a:t>Pattern recognition</a:t>
            </a:r>
          </a:p>
          <a:p>
            <a:r>
              <a:rPr lang="en-US" dirty="0"/>
              <a:t>Recommendation engines</a:t>
            </a:r>
          </a:p>
          <a:p>
            <a:endParaRPr lang="en-US" dirty="0"/>
          </a:p>
        </p:txBody>
      </p:sp>
    </p:spTree>
    <p:extLst>
      <p:ext uri="{BB962C8B-B14F-4D97-AF65-F5344CB8AC3E}">
        <p14:creationId xmlns:p14="http://schemas.microsoft.com/office/powerpoint/2010/main" val="4252960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Google Shape;642;p119"/>
          <p:cNvSpPr txBox="1">
            <a:spLocks noGrp="1"/>
          </p:cNvSpPr>
          <p:nvPr>
            <p:ph type="title"/>
          </p:nvPr>
        </p:nvSpPr>
        <p:spPr>
          <a:xfrm>
            <a:off x="460979" y="365125"/>
            <a:ext cx="11260000" cy="992000"/>
          </a:xfrm>
          <a:prstGeom prst="rect">
            <a:avLst/>
          </a:prstGeom>
          <a:noFill/>
          <a:ln>
            <a:noFill/>
          </a:ln>
        </p:spPr>
        <p:txBody>
          <a:bodyPr spcFirstLastPara="1" vert="horz" wrap="square" lIns="0" tIns="45700" rIns="0" bIns="45700" rtlCol="0" anchor="ctr" anchorCtr="0">
            <a:noAutofit/>
          </a:bodyPr>
          <a:lstStyle/>
          <a:p>
            <a:pPr>
              <a:spcBef>
                <a:spcPts val="0"/>
              </a:spcBef>
              <a:buClr>
                <a:schemeClr val="dk1"/>
              </a:buClr>
              <a:buSzPts val="3000"/>
            </a:pPr>
            <a:r>
              <a:rPr lang="en"/>
              <a:t>Spark API</a:t>
            </a:r>
            <a:endParaRPr/>
          </a:p>
        </p:txBody>
      </p:sp>
      <p:sp>
        <p:nvSpPr>
          <p:cNvPr id="643" name="Google Shape;643;p119"/>
          <p:cNvSpPr/>
          <p:nvPr/>
        </p:nvSpPr>
        <p:spPr>
          <a:xfrm>
            <a:off x="663400" y="1357133"/>
            <a:ext cx="10865200" cy="4786000"/>
          </a:xfrm>
          <a:prstGeom prst="roundRect">
            <a:avLst>
              <a:gd name="adj" fmla="val 16667"/>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644" name="Google Shape;644;p119"/>
          <p:cNvSpPr/>
          <p:nvPr/>
        </p:nvSpPr>
        <p:spPr>
          <a:xfrm>
            <a:off x="1096900" y="1696033"/>
            <a:ext cx="2836400" cy="1512400"/>
          </a:xfrm>
          <a:prstGeom prst="roundRect">
            <a:avLst>
              <a:gd name="adj" fmla="val 16667"/>
            </a:avLst>
          </a:prstGeom>
          <a:solidFill>
            <a:srgbClr val="C9F1F7"/>
          </a:solidFill>
          <a:ln>
            <a:noFill/>
          </a:ln>
        </p:spPr>
        <p:txBody>
          <a:bodyPr spcFirstLastPara="1" wrap="square" lIns="121900" tIns="121900" rIns="121900" bIns="121900" anchor="ctr" anchorCtr="0">
            <a:noAutofit/>
          </a:bodyPr>
          <a:lstStyle/>
          <a:p>
            <a:pPr algn="ctr"/>
            <a:r>
              <a:rPr lang="en" sz="2400">
                <a:latin typeface="Barlow"/>
                <a:ea typeface="Barlow"/>
                <a:cs typeface="Barlow"/>
                <a:sym typeface="Barlow"/>
              </a:rPr>
              <a:t>Spark SQL + DataFrames</a:t>
            </a:r>
            <a:endParaRPr sz="2400">
              <a:latin typeface="Barlow"/>
              <a:ea typeface="Barlow"/>
              <a:cs typeface="Barlow"/>
              <a:sym typeface="Barlow"/>
            </a:endParaRPr>
          </a:p>
        </p:txBody>
      </p:sp>
      <p:sp>
        <p:nvSpPr>
          <p:cNvPr id="645" name="Google Shape;645;p119"/>
          <p:cNvSpPr/>
          <p:nvPr/>
        </p:nvSpPr>
        <p:spPr>
          <a:xfrm>
            <a:off x="4695511" y="1696033"/>
            <a:ext cx="2836400" cy="1512400"/>
          </a:xfrm>
          <a:prstGeom prst="roundRect">
            <a:avLst>
              <a:gd name="adj" fmla="val 16667"/>
            </a:avLst>
          </a:prstGeom>
          <a:solidFill>
            <a:srgbClr val="C9F1F7"/>
          </a:solidFill>
          <a:ln>
            <a:noFill/>
          </a:ln>
        </p:spPr>
        <p:txBody>
          <a:bodyPr spcFirstLastPara="1" wrap="square" lIns="121900" tIns="121900" rIns="121900" bIns="121900" anchor="ctr" anchorCtr="0">
            <a:noAutofit/>
          </a:bodyPr>
          <a:lstStyle/>
          <a:p>
            <a:pPr algn="ctr"/>
            <a:r>
              <a:rPr lang="en" sz="2400">
                <a:latin typeface="Barlow"/>
                <a:ea typeface="Barlow"/>
                <a:cs typeface="Barlow"/>
                <a:sym typeface="Barlow"/>
              </a:rPr>
              <a:t>Streaming</a:t>
            </a:r>
            <a:endParaRPr sz="2400">
              <a:latin typeface="Barlow"/>
              <a:ea typeface="Barlow"/>
              <a:cs typeface="Barlow"/>
              <a:sym typeface="Barlow"/>
            </a:endParaRPr>
          </a:p>
        </p:txBody>
      </p:sp>
      <p:sp>
        <p:nvSpPr>
          <p:cNvPr id="646" name="Google Shape;646;p119"/>
          <p:cNvSpPr/>
          <p:nvPr/>
        </p:nvSpPr>
        <p:spPr>
          <a:xfrm>
            <a:off x="8294121" y="1696033"/>
            <a:ext cx="2836400" cy="1512400"/>
          </a:xfrm>
          <a:prstGeom prst="roundRect">
            <a:avLst>
              <a:gd name="adj" fmla="val 16667"/>
            </a:avLst>
          </a:prstGeom>
          <a:solidFill>
            <a:srgbClr val="C9F1F7"/>
          </a:solidFill>
          <a:ln>
            <a:noFill/>
          </a:ln>
        </p:spPr>
        <p:txBody>
          <a:bodyPr spcFirstLastPara="1" wrap="square" lIns="121900" tIns="121900" rIns="121900" bIns="121900" anchor="ctr" anchorCtr="0">
            <a:noAutofit/>
          </a:bodyPr>
          <a:lstStyle/>
          <a:p>
            <a:pPr algn="ctr"/>
            <a:r>
              <a:rPr lang="en" sz="2400">
                <a:latin typeface="Barlow"/>
                <a:ea typeface="Barlow"/>
                <a:cs typeface="Barlow"/>
                <a:sym typeface="Barlow"/>
              </a:rPr>
              <a:t>MLib</a:t>
            </a:r>
            <a:endParaRPr sz="2400">
              <a:latin typeface="Barlow"/>
              <a:ea typeface="Barlow"/>
              <a:cs typeface="Barlow"/>
              <a:sym typeface="Barlow"/>
            </a:endParaRPr>
          </a:p>
        </p:txBody>
      </p:sp>
      <p:grpSp>
        <p:nvGrpSpPr>
          <p:cNvPr id="647" name="Google Shape;647;p119"/>
          <p:cNvGrpSpPr/>
          <p:nvPr/>
        </p:nvGrpSpPr>
        <p:grpSpPr>
          <a:xfrm>
            <a:off x="1096900" y="3714000"/>
            <a:ext cx="10033600" cy="1944400"/>
            <a:chOff x="822675" y="2785500"/>
            <a:chExt cx="7525200" cy="1458300"/>
          </a:xfrm>
        </p:grpSpPr>
        <p:grpSp>
          <p:nvGrpSpPr>
            <p:cNvPr id="648" name="Google Shape;648;p119"/>
            <p:cNvGrpSpPr/>
            <p:nvPr/>
          </p:nvGrpSpPr>
          <p:grpSpPr>
            <a:xfrm>
              <a:off x="822675" y="2785500"/>
              <a:ext cx="7525200" cy="1458300"/>
              <a:chOff x="822675" y="2785500"/>
              <a:chExt cx="7525200" cy="1458300"/>
            </a:xfrm>
          </p:grpSpPr>
          <p:sp>
            <p:nvSpPr>
              <p:cNvPr id="649" name="Google Shape;649;p119"/>
              <p:cNvSpPr/>
              <p:nvPr/>
            </p:nvSpPr>
            <p:spPr>
              <a:xfrm>
                <a:off x="822675" y="2785500"/>
                <a:ext cx="7525200" cy="1458300"/>
              </a:xfrm>
              <a:prstGeom prst="roundRect">
                <a:avLst>
                  <a:gd name="adj" fmla="val 16667"/>
                </a:avLst>
              </a:prstGeom>
              <a:solidFill>
                <a:srgbClr val="C9F1F7"/>
              </a:solidFill>
              <a:ln>
                <a:noFill/>
              </a:ln>
            </p:spPr>
            <p:txBody>
              <a:bodyPr spcFirstLastPara="1" wrap="square" lIns="121900" tIns="121900" rIns="121900" bIns="121900" anchor="ctr" anchorCtr="0">
                <a:noAutofit/>
              </a:bodyPr>
              <a:lstStyle/>
              <a:p>
                <a:endParaRPr sz="2400"/>
              </a:p>
            </p:txBody>
          </p:sp>
          <p:sp>
            <p:nvSpPr>
              <p:cNvPr id="650" name="Google Shape;650;p119"/>
              <p:cNvSpPr/>
              <p:nvPr/>
            </p:nvSpPr>
            <p:spPr>
              <a:xfrm>
                <a:off x="2682875" y="3543850"/>
                <a:ext cx="1079100" cy="507300"/>
              </a:xfrm>
              <a:prstGeom prst="roundRect">
                <a:avLst>
                  <a:gd name="adj" fmla="val 16667"/>
                </a:avLst>
              </a:prstGeom>
              <a:solidFill>
                <a:srgbClr val="CBCCCC"/>
              </a:solidFill>
              <a:ln>
                <a:noFill/>
              </a:ln>
            </p:spPr>
            <p:txBody>
              <a:bodyPr spcFirstLastPara="1" wrap="square" lIns="121900" tIns="121900" rIns="121900" bIns="121900" anchor="ctr" anchorCtr="0">
                <a:noAutofit/>
              </a:bodyPr>
              <a:lstStyle/>
              <a:p>
                <a:pPr algn="ctr"/>
                <a:r>
                  <a:rPr lang="en" sz="2400">
                    <a:latin typeface="Barlow"/>
                    <a:ea typeface="Barlow"/>
                    <a:cs typeface="Barlow"/>
                    <a:sym typeface="Barlow"/>
                  </a:rPr>
                  <a:t>SQL</a:t>
                </a:r>
                <a:endParaRPr sz="2400">
                  <a:latin typeface="Barlow"/>
                  <a:ea typeface="Barlow"/>
                  <a:cs typeface="Barlow"/>
                  <a:sym typeface="Barlow"/>
                </a:endParaRPr>
              </a:p>
            </p:txBody>
          </p:sp>
          <p:sp>
            <p:nvSpPr>
              <p:cNvPr id="651" name="Google Shape;651;p119"/>
              <p:cNvSpPr/>
              <p:nvPr/>
            </p:nvSpPr>
            <p:spPr>
              <a:xfrm>
                <a:off x="4045725" y="3543850"/>
                <a:ext cx="1079100" cy="507300"/>
              </a:xfrm>
              <a:prstGeom prst="roundRect">
                <a:avLst>
                  <a:gd name="adj" fmla="val 16667"/>
                </a:avLst>
              </a:prstGeom>
              <a:solidFill>
                <a:srgbClr val="CBCCCC"/>
              </a:solidFill>
              <a:ln>
                <a:noFill/>
              </a:ln>
            </p:spPr>
            <p:txBody>
              <a:bodyPr spcFirstLastPara="1" wrap="square" lIns="121900" tIns="121900" rIns="121900" bIns="121900" anchor="ctr" anchorCtr="0">
                <a:noAutofit/>
              </a:bodyPr>
              <a:lstStyle/>
              <a:p>
                <a:pPr algn="ctr"/>
                <a:r>
                  <a:rPr lang="en" sz="2400">
                    <a:latin typeface="Barlow"/>
                    <a:ea typeface="Barlow"/>
                    <a:cs typeface="Barlow"/>
                    <a:sym typeface="Barlow"/>
                  </a:rPr>
                  <a:t>Python</a:t>
                </a:r>
                <a:endParaRPr sz="2400">
                  <a:latin typeface="Barlow"/>
                  <a:ea typeface="Barlow"/>
                  <a:cs typeface="Barlow"/>
                  <a:sym typeface="Barlow"/>
                </a:endParaRPr>
              </a:p>
            </p:txBody>
          </p:sp>
          <p:sp>
            <p:nvSpPr>
              <p:cNvPr id="652" name="Google Shape;652;p119"/>
              <p:cNvSpPr/>
              <p:nvPr/>
            </p:nvSpPr>
            <p:spPr>
              <a:xfrm>
                <a:off x="5408575" y="3543850"/>
                <a:ext cx="1079100" cy="507300"/>
              </a:xfrm>
              <a:prstGeom prst="roundRect">
                <a:avLst>
                  <a:gd name="adj" fmla="val 16667"/>
                </a:avLst>
              </a:prstGeom>
              <a:solidFill>
                <a:srgbClr val="CBCCCC"/>
              </a:solidFill>
              <a:ln>
                <a:noFill/>
              </a:ln>
            </p:spPr>
            <p:txBody>
              <a:bodyPr spcFirstLastPara="1" wrap="square" lIns="121900" tIns="121900" rIns="121900" bIns="121900" anchor="ctr" anchorCtr="0">
                <a:noAutofit/>
              </a:bodyPr>
              <a:lstStyle/>
              <a:p>
                <a:pPr algn="ctr"/>
                <a:r>
                  <a:rPr lang="en" sz="2400">
                    <a:latin typeface="Barlow"/>
                    <a:ea typeface="Barlow"/>
                    <a:cs typeface="Barlow"/>
                    <a:sym typeface="Barlow"/>
                  </a:rPr>
                  <a:t>Scala</a:t>
                </a:r>
                <a:endParaRPr sz="2400">
                  <a:latin typeface="Barlow"/>
                  <a:ea typeface="Barlow"/>
                  <a:cs typeface="Barlow"/>
                  <a:sym typeface="Barlow"/>
                </a:endParaRPr>
              </a:p>
            </p:txBody>
          </p:sp>
          <p:sp>
            <p:nvSpPr>
              <p:cNvPr id="653" name="Google Shape;653;p119"/>
              <p:cNvSpPr/>
              <p:nvPr/>
            </p:nvSpPr>
            <p:spPr>
              <a:xfrm>
                <a:off x="6771425" y="3543850"/>
                <a:ext cx="1079100" cy="507300"/>
              </a:xfrm>
              <a:prstGeom prst="roundRect">
                <a:avLst>
                  <a:gd name="adj" fmla="val 16667"/>
                </a:avLst>
              </a:prstGeom>
              <a:solidFill>
                <a:srgbClr val="CBCCCC"/>
              </a:solidFill>
              <a:ln>
                <a:noFill/>
              </a:ln>
            </p:spPr>
            <p:txBody>
              <a:bodyPr spcFirstLastPara="1" wrap="square" lIns="121900" tIns="121900" rIns="121900" bIns="121900" anchor="ctr" anchorCtr="0">
                <a:noAutofit/>
              </a:bodyPr>
              <a:lstStyle/>
              <a:p>
                <a:pPr algn="ctr"/>
                <a:r>
                  <a:rPr lang="en" sz="2400">
                    <a:latin typeface="Barlow"/>
                    <a:ea typeface="Barlow"/>
                    <a:cs typeface="Barlow"/>
                    <a:sym typeface="Barlow"/>
                  </a:rPr>
                  <a:t>Java</a:t>
                </a:r>
                <a:endParaRPr sz="2400">
                  <a:latin typeface="Barlow"/>
                  <a:ea typeface="Barlow"/>
                  <a:cs typeface="Barlow"/>
                  <a:sym typeface="Barlow"/>
                </a:endParaRPr>
              </a:p>
            </p:txBody>
          </p:sp>
          <p:sp>
            <p:nvSpPr>
              <p:cNvPr id="654" name="Google Shape;654;p119"/>
              <p:cNvSpPr/>
              <p:nvPr/>
            </p:nvSpPr>
            <p:spPr>
              <a:xfrm>
                <a:off x="1320025" y="3543850"/>
                <a:ext cx="1079100" cy="507300"/>
              </a:xfrm>
              <a:prstGeom prst="roundRect">
                <a:avLst>
                  <a:gd name="adj" fmla="val 16667"/>
                </a:avLst>
              </a:prstGeom>
              <a:solidFill>
                <a:srgbClr val="CBCCCC"/>
              </a:solidFill>
              <a:ln>
                <a:noFill/>
              </a:ln>
            </p:spPr>
            <p:txBody>
              <a:bodyPr spcFirstLastPara="1" wrap="square" lIns="121900" tIns="121900" rIns="121900" bIns="121900" anchor="ctr" anchorCtr="0">
                <a:noAutofit/>
              </a:bodyPr>
              <a:lstStyle/>
              <a:p>
                <a:pPr algn="ctr"/>
                <a:r>
                  <a:rPr lang="en" sz="2400">
                    <a:latin typeface="Barlow"/>
                    <a:ea typeface="Barlow"/>
                    <a:cs typeface="Barlow"/>
                    <a:sym typeface="Barlow"/>
                  </a:rPr>
                  <a:t>R</a:t>
                </a:r>
                <a:endParaRPr sz="2400">
                  <a:latin typeface="Barlow"/>
                  <a:ea typeface="Barlow"/>
                  <a:cs typeface="Barlow"/>
                  <a:sym typeface="Barlow"/>
                </a:endParaRPr>
              </a:p>
            </p:txBody>
          </p:sp>
        </p:grpSp>
        <p:sp>
          <p:nvSpPr>
            <p:cNvPr id="655" name="Google Shape;655;p119"/>
            <p:cNvSpPr/>
            <p:nvPr/>
          </p:nvSpPr>
          <p:spPr>
            <a:xfrm>
              <a:off x="2682875" y="2908725"/>
              <a:ext cx="3804900" cy="507300"/>
            </a:xfrm>
            <a:prstGeom prst="rect">
              <a:avLst/>
            </a:prstGeom>
            <a:noFill/>
            <a:ln>
              <a:noFill/>
            </a:ln>
          </p:spPr>
          <p:txBody>
            <a:bodyPr spcFirstLastPara="1" wrap="square" lIns="121900" tIns="121900" rIns="121900" bIns="121900" anchor="ctr" anchorCtr="0">
              <a:noAutofit/>
            </a:bodyPr>
            <a:lstStyle/>
            <a:p>
              <a:pPr algn="ctr"/>
              <a:r>
                <a:rPr lang="en" sz="2533">
                  <a:latin typeface="Barlow"/>
                  <a:ea typeface="Barlow"/>
                  <a:cs typeface="Barlow"/>
                  <a:sym typeface="Barlow"/>
                </a:rPr>
                <a:t>Spark Core API</a:t>
              </a:r>
              <a:endParaRPr sz="2533">
                <a:latin typeface="Barlow"/>
                <a:ea typeface="Barlow"/>
                <a:cs typeface="Barlow"/>
                <a:sym typeface="Barlow"/>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44"/>
                                        </p:tgtEl>
                                        <p:attrNameLst>
                                          <p:attrName>style.visibility</p:attrName>
                                        </p:attrNameLst>
                                      </p:cBhvr>
                                      <p:to>
                                        <p:strVal val="visible"/>
                                      </p:to>
                                    </p:set>
                                    <p:animEffect transition="in" filter="fade">
                                      <p:cBhvr>
                                        <p:cTn id="7" dur="1000"/>
                                        <p:tgtEl>
                                          <p:spTgt spid="6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45"/>
                                        </p:tgtEl>
                                        <p:attrNameLst>
                                          <p:attrName>style.visibility</p:attrName>
                                        </p:attrNameLst>
                                      </p:cBhvr>
                                      <p:to>
                                        <p:strVal val="visible"/>
                                      </p:to>
                                    </p:set>
                                    <p:animEffect transition="in" filter="fade">
                                      <p:cBhvr>
                                        <p:cTn id="12" dur="1000"/>
                                        <p:tgtEl>
                                          <p:spTgt spid="64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46"/>
                                        </p:tgtEl>
                                        <p:attrNameLst>
                                          <p:attrName>style.visibility</p:attrName>
                                        </p:attrNameLst>
                                      </p:cBhvr>
                                      <p:to>
                                        <p:strVal val="visible"/>
                                      </p:to>
                                    </p:set>
                                    <p:animEffect transition="in" filter="fade">
                                      <p:cBhvr>
                                        <p:cTn id="17" dur="1000"/>
                                        <p:tgtEl>
                                          <p:spTgt spid="64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47"/>
                                        </p:tgtEl>
                                        <p:attrNameLst>
                                          <p:attrName>style.visibility</p:attrName>
                                        </p:attrNameLst>
                                      </p:cBhvr>
                                      <p:to>
                                        <p:strVal val="visible"/>
                                      </p:to>
                                    </p:set>
                                    <p:animEffect transition="in" filter="fade">
                                      <p:cBhvr>
                                        <p:cTn id="22" dur="1000"/>
                                        <p:tgtEl>
                                          <p:spTgt spid="6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488A7-12B3-7741-A63C-C89CB25FF798}"/>
              </a:ext>
            </a:extLst>
          </p:cNvPr>
          <p:cNvSpPr>
            <a:spLocks noGrp="1"/>
          </p:cNvSpPr>
          <p:nvPr>
            <p:ph type="title"/>
          </p:nvPr>
        </p:nvSpPr>
        <p:spPr/>
        <p:txBody>
          <a:bodyPr>
            <a:normAutofit fontScale="90000"/>
          </a:bodyPr>
          <a:lstStyle/>
          <a:p>
            <a:r>
              <a:rPr lang="en-US" dirty="0"/>
              <a:t>Submission Types to Spark Programs</a:t>
            </a:r>
          </a:p>
        </p:txBody>
      </p:sp>
      <p:sp>
        <p:nvSpPr>
          <p:cNvPr id="3" name="Content Placeholder 2">
            <a:extLst>
              <a:ext uri="{FF2B5EF4-FFF2-40B4-BE49-F238E27FC236}">
                <a16:creationId xmlns:a16="http://schemas.microsoft.com/office/drawing/2014/main" id="{59C6401B-FB47-9842-818C-A637DE214B08}"/>
              </a:ext>
            </a:extLst>
          </p:cNvPr>
          <p:cNvSpPr>
            <a:spLocks noGrp="1"/>
          </p:cNvSpPr>
          <p:nvPr>
            <p:ph idx="1"/>
          </p:nvPr>
        </p:nvSpPr>
        <p:spPr/>
        <p:txBody>
          <a:bodyPr/>
          <a:lstStyle/>
          <a:p>
            <a:r>
              <a:rPr lang="en-US" dirty="0"/>
              <a:t>Spark programs can run interactively or as batch jobs, including mini-batch and micro-batch jobs.</a:t>
            </a:r>
          </a:p>
          <a:p>
            <a:endParaRPr lang="en-US" dirty="0"/>
          </a:p>
        </p:txBody>
      </p:sp>
    </p:spTree>
    <p:extLst>
      <p:ext uri="{BB962C8B-B14F-4D97-AF65-F5344CB8AC3E}">
        <p14:creationId xmlns:p14="http://schemas.microsoft.com/office/powerpoint/2010/main" val="193741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04754-72E7-1346-A560-63C14CBFA802}"/>
              </a:ext>
            </a:extLst>
          </p:cNvPr>
          <p:cNvSpPr>
            <a:spLocks noGrp="1"/>
          </p:cNvSpPr>
          <p:nvPr>
            <p:ph type="title"/>
          </p:nvPr>
        </p:nvSpPr>
        <p:spPr/>
        <p:txBody>
          <a:bodyPr/>
          <a:lstStyle/>
          <a:p>
            <a:r>
              <a:rPr lang="en-US" dirty="0"/>
              <a:t>Input and Output Types</a:t>
            </a:r>
          </a:p>
        </p:txBody>
      </p:sp>
      <p:sp>
        <p:nvSpPr>
          <p:cNvPr id="3" name="Content Placeholder 2">
            <a:extLst>
              <a:ext uri="{FF2B5EF4-FFF2-40B4-BE49-F238E27FC236}">
                <a16:creationId xmlns:a16="http://schemas.microsoft.com/office/drawing/2014/main" id="{46C95A83-B134-D24D-B9C9-B4378DB2BAB7}"/>
              </a:ext>
            </a:extLst>
          </p:cNvPr>
          <p:cNvSpPr>
            <a:spLocks noGrp="1"/>
          </p:cNvSpPr>
          <p:nvPr>
            <p:ph idx="1"/>
          </p:nvPr>
        </p:nvSpPr>
        <p:spPr/>
        <p:txBody>
          <a:bodyPr>
            <a:normAutofit fontScale="92500"/>
          </a:bodyPr>
          <a:lstStyle/>
          <a:p>
            <a:r>
              <a:rPr lang="en-US" dirty="0"/>
              <a:t>Although Spark is mostly used to process data in Hadoop, Spark can be used with a multitude of other source and target systems, including the following:</a:t>
            </a:r>
          </a:p>
          <a:p>
            <a:pPr lvl="1"/>
            <a:r>
              <a:rPr lang="en-US" dirty="0"/>
              <a:t>Local or network filesystems</a:t>
            </a:r>
          </a:p>
          <a:p>
            <a:pPr lvl="1"/>
            <a:r>
              <a:rPr lang="en-US" dirty="0"/>
              <a:t>Object storage such as Amazon S3 or </a:t>
            </a:r>
            <a:r>
              <a:rPr lang="en-US" dirty="0" err="1"/>
              <a:t>Ceph</a:t>
            </a:r>
            <a:endParaRPr lang="en-US" dirty="0"/>
          </a:p>
          <a:p>
            <a:pPr lvl="1"/>
            <a:r>
              <a:rPr lang="en-US" dirty="0"/>
              <a:t>Relational database systems</a:t>
            </a:r>
          </a:p>
          <a:p>
            <a:pPr lvl="1"/>
            <a:r>
              <a:rPr lang="en-US" dirty="0"/>
              <a:t>NoSQL stores, including Cassandra, HBase, and others</a:t>
            </a:r>
          </a:p>
          <a:p>
            <a:pPr lvl="1"/>
            <a:r>
              <a:rPr lang="en-US" dirty="0"/>
              <a:t>Messaging systems such as Kafka</a:t>
            </a:r>
          </a:p>
          <a:p>
            <a:endParaRPr lang="en-US" dirty="0"/>
          </a:p>
        </p:txBody>
      </p:sp>
    </p:spTree>
    <p:extLst>
      <p:ext uri="{BB962C8B-B14F-4D97-AF65-F5344CB8AC3E}">
        <p14:creationId xmlns:p14="http://schemas.microsoft.com/office/powerpoint/2010/main" val="40124909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B40C9-E313-F54A-8235-BB0EF96E83DF}"/>
              </a:ext>
            </a:extLst>
          </p:cNvPr>
          <p:cNvSpPr>
            <a:spLocks noGrp="1"/>
          </p:cNvSpPr>
          <p:nvPr>
            <p:ph type="title"/>
          </p:nvPr>
        </p:nvSpPr>
        <p:spPr/>
        <p:txBody>
          <a:bodyPr/>
          <a:lstStyle/>
          <a:p>
            <a:r>
              <a:rPr lang="en-US" dirty="0"/>
              <a:t>Spark RDD</a:t>
            </a:r>
          </a:p>
        </p:txBody>
      </p:sp>
      <p:sp>
        <p:nvSpPr>
          <p:cNvPr id="3" name="Content Placeholder 2">
            <a:extLst>
              <a:ext uri="{FF2B5EF4-FFF2-40B4-BE49-F238E27FC236}">
                <a16:creationId xmlns:a16="http://schemas.microsoft.com/office/drawing/2014/main" id="{05A25E7C-8331-C54C-85AC-F471090F858D}"/>
              </a:ext>
            </a:extLst>
          </p:cNvPr>
          <p:cNvSpPr>
            <a:spLocks noGrp="1"/>
          </p:cNvSpPr>
          <p:nvPr>
            <p:ph idx="1"/>
          </p:nvPr>
        </p:nvSpPr>
        <p:spPr/>
        <p:txBody>
          <a:bodyPr>
            <a:normAutofit fontScale="92500" lnSpcReduction="20000"/>
          </a:bodyPr>
          <a:lstStyle/>
          <a:p>
            <a:r>
              <a:rPr lang="en-US" dirty="0"/>
              <a:t>The primary data abstraction structure for Spark applications, is one of the main differentiators between Spark and other cluster computing frameworks. </a:t>
            </a:r>
          </a:p>
          <a:p>
            <a:r>
              <a:rPr lang="en-US" dirty="0"/>
              <a:t>In-memory collections of data distributed across a cluster. </a:t>
            </a:r>
          </a:p>
          <a:p>
            <a:r>
              <a:rPr lang="en-US" dirty="0"/>
              <a:t>Spark programs using the Spark core API consist of</a:t>
            </a:r>
          </a:p>
          <a:p>
            <a:pPr lvl="1"/>
            <a:r>
              <a:rPr lang="en-US" dirty="0"/>
              <a:t>loading input data into an RDD</a:t>
            </a:r>
          </a:p>
          <a:p>
            <a:pPr lvl="1"/>
            <a:r>
              <a:rPr lang="en-US" dirty="0"/>
              <a:t>transforming the RDD into subsequent RDDs</a:t>
            </a:r>
          </a:p>
          <a:p>
            <a:pPr lvl="1"/>
            <a:r>
              <a:rPr lang="en-US" dirty="0"/>
              <a:t>storing or presenting the final output for an application from the resulting final RDD.</a:t>
            </a:r>
          </a:p>
        </p:txBody>
      </p:sp>
    </p:spTree>
    <p:extLst>
      <p:ext uri="{BB962C8B-B14F-4D97-AF65-F5344CB8AC3E}">
        <p14:creationId xmlns:p14="http://schemas.microsoft.com/office/powerpoint/2010/main" val="33977695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3BD2C-63DA-484D-893D-5512A75B074B}"/>
              </a:ext>
            </a:extLst>
          </p:cNvPr>
          <p:cNvSpPr>
            <a:spLocks noGrp="1"/>
          </p:cNvSpPr>
          <p:nvPr>
            <p:ph type="title"/>
          </p:nvPr>
        </p:nvSpPr>
        <p:spPr/>
        <p:txBody>
          <a:bodyPr/>
          <a:lstStyle/>
          <a:p>
            <a:r>
              <a:rPr lang="en-US" dirty="0"/>
              <a:t>Spark </a:t>
            </a:r>
            <a:r>
              <a:rPr lang="en-US" dirty="0" err="1"/>
              <a:t>DataFrame</a:t>
            </a:r>
            <a:endParaRPr lang="en-US" dirty="0"/>
          </a:p>
        </p:txBody>
      </p:sp>
      <p:sp>
        <p:nvSpPr>
          <p:cNvPr id="3" name="Content Placeholder 2">
            <a:extLst>
              <a:ext uri="{FF2B5EF4-FFF2-40B4-BE49-F238E27FC236}">
                <a16:creationId xmlns:a16="http://schemas.microsoft.com/office/drawing/2014/main" id="{14478DA0-2AC2-4A26-ABB2-948FDE608714}"/>
              </a:ext>
            </a:extLst>
          </p:cNvPr>
          <p:cNvSpPr>
            <a:spLocks noGrp="1"/>
          </p:cNvSpPr>
          <p:nvPr>
            <p:ph idx="1"/>
          </p:nvPr>
        </p:nvSpPr>
        <p:spPr>
          <a:xfrm>
            <a:off x="838200" y="1584326"/>
            <a:ext cx="10515600" cy="4788838"/>
          </a:xfrm>
        </p:spPr>
        <p:txBody>
          <a:bodyPr>
            <a:normAutofit fontScale="85000" lnSpcReduction="20000"/>
          </a:bodyPr>
          <a:lstStyle/>
          <a:p>
            <a:r>
              <a:rPr lang="en-US" dirty="0"/>
              <a:t>A </a:t>
            </a:r>
            <a:r>
              <a:rPr lang="en-US" dirty="0" err="1"/>
              <a:t>DataFrame</a:t>
            </a:r>
            <a:r>
              <a:rPr lang="en-US" dirty="0"/>
              <a:t> is the most common Structured API and simply represents </a:t>
            </a:r>
            <a:r>
              <a:rPr lang="en-US" dirty="0">
                <a:solidFill>
                  <a:srgbClr val="FF0000"/>
                </a:solidFill>
              </a:rPr>
              <a:t>a table of data with rows and columns</a:t>
            </a:r>
            <a:r>
              <a:rPr lang="en-US" dirty="0"/>
              <a:t>. </a:t>
            </a:r>
          </a:p>
          <a:p>
            <a:r>
              <a:rPr lang="en-US" dirty="0"/>
              <a:t>The list that defines the columns and the types within those columns is called the </a:t>
            </a:r>
            <a:r>
              <a:rPr lang="en-US" i="1" dirty="0"/>
              <a:t>schema</a:t>
            </a:r>
            <a:r>
              <a:rPr lang="en-US" dirty="0"/>
              <a:t>.</a:t>
            </a:r>
          </a:p>
          <a:p>
            <a:r>
              <a:rPr lang="en-US" dirty="0"/>
              <a:t>A spreadsheet sits on one computer in one specific location, whereas a Spark </a:t>
            </a:r>
            <a:r>
              <a:rPr lang="en-US" dirty="0" err="1"/>
              <a:t>DataFrame</a:t>
            </a:r>
            <a:r>
              <a:rPr lang="en-US" dirty="0"/>
              <a:t> can span thousands of computers. </a:t>
            </a:r>
          </a:p>
          <a:p>
            <a:r>
              <a:rPr lang="en-US" dirty="0"/>
              <a:t>The reason for putting the data on more than one computer should be intuitive: </a:t>
            </a:r>
          </a:p>
          <a:p>
            <a:pPr lvl="1"/>
            <a:r>
              <a:rPr lang="en-US" dirty="0"/>
              <a:t>either the data is too large to fit on one machine or </a:t>
            </a:r>
          </a:p>
          <a:p>
            <a:pPr lvl="1"/>
            <a:r>
              <a:rPr lang="en-US" dirty="0"/>
              <a:t>it would simply take too long to perform that computation on one machine.</a:t>
            </a:r>
          </a:p>
        </p:txBody>
      </p:sp>
    </p:spTree>
    <p:extLst>
      <p:ext uri="{BB962C8B-B14F-4D97-AF65-F5344CB8AC3E}">
        <p14:creationId xmlns:p14="http://schemas.microsoft.com/office/powerpoint/2010/main" val="1535695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8994F-C126-41C5-99D5-9F0A22176E21}"/>
              </a:ext>
            </a:extLst>
          </p:cNvPr>
          <p:cNvSpPr>
            <a:spLocks noGrp="1"/>
          </p:cNvSpPr>
          <p:nvPr>
            <p:ph type="title"/>
          </p:nvPr>
        </p:nvSpPr>
        <p:spPr/>
        <p:txBody>
          <a:bodyPr>
            <a:normAutofit fontScale="90000"/>
          </a:bodyPr>
          <a:lstStyle/>
          <a:p>
            <a:r>
              <a:rPr lang="en-US" dirty="0"/>
              <a:t>Open Source Platforms for Big Data</a:t>
            </a:r>
          </a:p>
        </p:txBody>
      </p:sp>
      <p:sp>
        <p:nvSpPr>
          <p:cNvPr id="3" name="Content Placeholder 2">
            <a:extLst>
              <a:ext uri="{FF2B5EF4-FFF2-40B4-BE49-F238E27FC236}">
                <a16:creationId xmlns:a16="http://schemas.microsoft.com/office/drawing/2014/main" id="{D1A7A4DE-75FB-408E-A24D-64F062A394A1}"/>
              </a:ext>
            </a:extLst>
          </p:cNvPr>
          <p:cNvSpPr>
            <a:spLocks noGrp="1"/>
          </p:cNvSpPr>
          <p:nvPr>
            <p:ph idx="1"/>
          </p:nvPr>
        </p:nvSpPr>
        <p:spPr/>
        <p:txBody>
          <a:bodyPr/>
          <a:lstStyle/>
          <a:p>
            <a:r>
              <a:rPr lang="en-US" dirty="0" err="1"/>
              <a:t>BigQuery</a:t>
            </a:r>
            <a:r>
              <a:rPr lang="en-US" dirty="0"/>
              <a:t> is Google managed proprietary service.</a:t>
            </a:r>
          </a:p>
          <a:p>
            <a:r>
              <a:rPr lang="en-US" dirty="0"/>
              <a:t>Apache Hadoop and Spark are open source platforms for big data processing.</a:t>
            </a:r>
          </a:p>
          <a:p>
            <a:r>
              <a:rPr lang="en-US" dirty="0"/>
              <a:t>Anyone can build on-premises Hadoop clusters running Spark programs.</a:t>
            </a:r>
          </a:p>
          <a:p>
            <a:endParaRPr lang="en-US" dirty="0"/>
          </a:p>
        </p:txBody>
      </p:sp>
    </p:spTree>
    <p:extLst>
      <p:ext uri="{BB962C8B-B14F-4D97-AF65-F5344CB8AC3E}">
        <p14:creationId xmlns:p14="http://schemas.microsoft.com/office/powerpoint/2010/main" val="23618752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CACCF-00D9-2B4B-95CA-815451BF1AEB}"/>
              </a:ext>
            </a:extLst>
          </p:cNvPr>
          <p:cNvSpPr>
            <a:spLocks noGrp="1"/>
          </p:cNvSpPr>
          <p:nvPr>
            <p:ph type="title"/>
          </p:nvPr>
        </p:nvSpPr>
        <p:spPr/>
        <p:txBody>
          <a:bodyPr/>
          <a:lstStyle/>
          <a:p>
            <a:r>
              <a:rPr lang="en-US" dirty="0"/>
              <a:t>Spark Hadoop</a:t>
            </a:r>
          </a:p>
        </p:txBody>
      </p:sp>
      <p:sp>
        <p:nvSpPr>
          <p:cNvPr id="3" name="Content Placeholder 2">
            <a:extLst>
              <a:ext uri="{FF2B5EF4-FFF2-40B4-BE49-F238E27FC236}">
                <a16:creationId xmlns:a16="http://schemas.microsoft.com/office/drawing/2014/main" id="{A966D80E-EFD2-9049-A421-046EEDEA132A}"/>
              </a:ext>
            </a:extLst>
          </p:cNvPr>
          <p:cNvSpPr>
            <a:spLocks noGrp="1"/>
          </p:cNvSpPr>
          <p:nvPr>
            <p:ph idx="1"/>
          </p:nvPr>
        </p:nvSpPr>
        <p:spPr/>
        <p:txBody>
          <a:bodyPr/>
          <a:lstStyle/>
          <a:p>
            <a:r>
              <a:rPr lang="en-US" dirty="0"/>
              <a:t>Spark can read and write data to HDFS</a:t>
            </a:r>
          </a:p>
          <a:p>
            <a:r>
              <a:rPr lang="en-US" dirty="0"/>
              <a:t>YARN could be a platform for managing Spark applications</a:t>
            </a:r>
          </a:p>
          <a:p>
            <a:r>
              <a:rPr lang="en-US" dirty="0"/>
              <a:t>Spark can read and write to a variety of file systems</a:t>
            </a:r>
          </a:p>
          <a:p>
            <a:r>
              <a:rPr lang="en-US" dirty="0"/>
              <a:t>Spark can use other platforms for managing applications</a:t>
            </a:r>
          </a:p>
        </p:txBody>
      </p:sp>
    </p:spTree>
    <p:extLst>
      <p:ext uri="{BB962C8B-B14F-4D97-AF65-F5344CB8AC3E}">
        <p14:creationId xmlns:p14="http://schemas.microsoft.com/office/powerpoint/2010/main" val="39597645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120"/>
          <p:cNvSpPr/>
          <p:nvPr/>
        </p:nvSpPr>
        <p:spPr>
          <a:xfrm>
            <a:off x="995633" y="2318800"/>
            <a:ext cx="2942000" cy="2220400"/>
          </a:xfrm>
          <a:prstGeom prst="roundRect">
            <a:avLst>
              <a:gd name="adj" fmla="val 16667"/>
            </a:avLst>
          </a:prstGeom>
          <a:noFill/>
          <a:ln w="76200"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a:latin typeface="Barlow"/>
                <a:ea typeface="Barlow"/>
                <a:cs typeface="Barlow"/>
                <a:sym typeface="Barlow"/>
              </a:rPr>
              <a:t>Spark application</a:t>
            </a:r>
            <a:endParaRPr sz="2667">
              <a:latin typeface="Barlow"/>
              <a:ea typeface="Barlow"/>
              <a:cs typeface="Barlow"/>
              <a:sym typeface="Barlow"/>
            </a:endParaRPr>
          </a:p>
        </p:txBody>
      </p:sp>
      <p:sp>
        <p:nvSpPr>
          <p:cNvPr id="661" name="Google Shape;661;p120"/>
          <p:cNvSpPr txBox="1">
            <a:spLocks noGrp="1"/>
          </p:cNvSpPr>
          <p:nvPr>
            <p:ph type="title" idx="4294967295"/>
          </p:nvPr>
        </p:nvSpPr>
        <p:spPr>
          <a:xfrm>
            <a:off x="460979" y="365125"/>
            <a:ext cx="11260000" cy="992000"/>
          </a:xfrm>
          <a:prstGeom prst="rect">
            <a:avLst/>
          </a:prstGeom>
          <a:noFill/>
          <a:ln>
            <a:noFill/>
          </a:ln>
        </p:spPr>
        <p:txBody>
          <a:bodyPr spcFirstLastPara="1" vert="horz" wrap="square" lIns="0" tIns="45700" rIns="0" bIns="45700" rtlCol="0" anchor="ctr" anchorCtr="0">
            <a:noAutofit/>
          </a:bodyPr>
          <a:lstStyle/>
          <a:p>
            <a:pPr>
              <a:spcBef>
                <a:spcPts val="0"/>
              </a:spcBef>
              <a:buClr>
                <a:schemeClr val="dk1"/>
              </a:buClr>
              <a:buSzPts val="3000"/>
            </a:pPr>
            <a:r>
              <a:rPr lang="en"/>
              <a:t>Spark Execution</a:t>
            </a:r>
            <a:endParaRPr/>
          </a:p>
        </p:txBody>
      </p:sp>
      <p:sp>
        <p:nvSpPr>
          <p:cNvPr id="662" name="Google Shape;662;p120"/>
          <p:cNvSpPr/>
          <p:nvPr/>
        </p:nvSpPr>
        <p:spPr>
          <a:xfrm>
            <a:off x="4915300" y="1646067"/>
            <a:ext cx="1562000" cy="808400"/>
          </a:xfrm>
          <a:prstGeom prst="roundRect">
            <a:avLst>
              <a:gd name="adj" fmla="val 16667"/>
            </a:avLst>
          </a:prstGeom>
          <a:noFill/>
          <a:ln w="76200" cap="flat"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a:latin typeface="Barlow"/>
                <a:ea typeface="Barlow"/>
                <a:cs typeface="Barlow"/>
                <a:sym typeface="Barlow"/>
              </a:rPr>
              <a:t>Job</a:t>
            </a:r>
            <a:endParaRPr sz="2667">
              <a:latin typeface="Barlow"/>
              <a:ea typeface="Barlow"/>
              <a:cs typeface="Barlow"/>
              <a:sym typeface="Barlow"/>
            </a:endParaRPr>
          </a:p>
        </p:txBody>
      </p:sp>
      <p:sp>
        <p:nvSpPr>
          <p:cNvPr id="663" name="Google Shape;663;p120"/>
          <p:cNvSpPr/>
          <p:nvPr/>
        </p:nvSpPr>
        <p:spPr>
          <a:xfrm>
            <a:off x="4915300" y="3024800"/>
            <a:ext cx="1562000" cy="808400"/>
          </a:xfrm>
          <a:prstGeom prst="roundRect">
            <a:avLst>
              <a:gd name="adj" fmla="val 16667"/>
            </a:avLst>
          </a:prstGeom>
          <a:noFill/>
          <a:ln w="76200" cap="flat"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a:latin typeface="Barlow"/>
                <a:ea typeface="Barlow"/>
                <a:cs typeface="Barlow"/>
                <a:sym typeface="Barlow"/>
              </a:rPr>
              <a:t>Job</a:t>
            </a:r>
            <a:endParaRPr sz="2667">
              <a:latin typeface="Barlow"/>
              <a:ea typeface="Barlow"/>
              <a:cs typeface="Barlow"/>
              <a:sym typeface="Barlow"/>
            </a:endParaRPr>
          </a:p>
        </p:txBody>
      </p:sp>
      <p:sp>
        <p:nvSpPr>
          <p:cNvPr id="664" name="Google Shape;664;p120"/>
          <p:cNvSpPr/>
          <p:nvPr/>
        </p:nvSpPr>
        <p:spPr>
          <a:xfrm>
            <a:off x="4915300" y="4403533"/>
            <a:ext cx="1562000" cy="808400"/>
          </a:xfrm>
          <a:prstGeom prst="roundRect">
            <a:avLst>
              <a:gd name="adj" fmla="val 16667"/>
            </a:avLst>
          </a:prstGeom>
          <a:noFill/>
          <a:ln w="76200" cap="flat"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a:latin typeface="Barlow"/>
                <a:ea typeface="Barlow"/>
                <a:cs typeface="Barlow"/>
                <a:sym typeface="Barlow"/>
              </a:rPr>
              <a:t>Job</a:t>
            </a:r>
            <a:endParaRPr sz="2667">
              <a:latin typeface="Barlow"/>
              <a:ea typeface="Barlow"/>
              <a:cs typeface="Barlow"/>
              <a:sym typeface="Barlow"/>
            </a:endParaRPr>
          </a:p>
        </p:txBody>
      </p:sp>
      <p:sp>
        <p:nvSpPr>
          <p:cNvPr id="665" name="Google Shape;665;p120"/>
          <p:cNvSpPr/>
          <p:nvPr/>
        </p:nvSpPr>
        <p:spPr>
          <a:xfrm>
            <a:off x="7269800" y="2335433"/>
            <a:ext cx="1562000" cy="808400"/>
          </a:xfrm>
          <a:prstGeom prst="roundRect">
            <a:avLst>
              <a:gd name="adj" fmla="val 16667"/>
            </a:avLst>
          </a:prstGeom>
          <a:noFill/>
          <a:ln w="76200" cap="flat" cmpd="sng">
            <a:solidFill>
              <a:srgbClr val="00B379"/>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a:latin typeface="Barlow"/>
                <a:ea typeface="Barlow"/>
                <a:cs typeface="Barlow"/>
                <a:sym typeface="Barlow"/>
              </a:rPr>
              <a:t>Stage 1</a:t>
            </a:r>
            <a:endParaRPr sz="2667">
              <a:latin typeface="Barlow"/>
              <a:ea typeface="Barlow"/>
              <a:cs typeface="Barlow"/>
              <a:sym typeface="Barlow"/>
            </a:endParaRPr>
          </a:p>
        </p:txBody>
      </p:sp>
      <p:sp>
        <p:nvSpPr>
          <p:cNvPr id="666" name="Google Shape;666;p120"/>
          <p:cNvSpPr/>
          <p:nvPr/>
        </p:nvSpPr>
        <p:spPr>
          <a:xfrm>
            <a:off x="7269800" y="3714167"/>
            <a:ext cx="1562000" cy="808400"/>
          </a:xfrm>
          <a:prstGeom prst="roundRect">
            <a:avLst>
              <a:gd name="adj" fmla="val 16667"/>
            </a:avLst>
          </a:prstGeom>
          <a:noFill/>
          <a:ln w="76200" cap="flat" cmpd="sng">
            <a:solidFill>
              <a:srgbClr val="00B379"/>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a:latin typeface="Barlow"/>
                <a:ea typeface="Barlow"/>
                <a:cs typeface="Barlow"/>
                <a:sym typeface="Barlow"/>
              </a:rPr>
              <a:t>Stage 2</a:t>
            </a:r>
            <a:endParaRPr sz="2667">
              <a:latin typeface="Barlow"/>
              <a:ea typeface="Barlow"/>
              <a:cs typeface="Barlow"/>
              <a:sym typeface="Barlow"/>
            </a:endParaRPr>
          </a:p>
        </p:txBody>
      </p:sp>
      <p:sp>
        <p:nvSpPr>
          <p:cNvPr id="667" name="Google Shape;667;p120"/>
          <p:cNvSpPr/>
          <p:nvPr/>
        </p:nvSpPr>
        <p:spPr>
          <a:xfrm>
            <a:off x="9624300" y="1646067"/>
            <a:ext cx="1562000" cy="808400"/>
          </a:xfrm>
          <a:prstGeom prst="roundRect">
            <a:avLst>
              <a:gd name="adj" fmla="val 16667"/>
            </a:avLst>
          </a:prstGeom>
          <a:noFill/>
          <a:ln w="76200" cap="flat" cmpd="sng">
            <a:solidFill>
              <a:srgbClr val="6CA6BB"/>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a:latin typeface="Barlow"/>
                <a:ea typeface="Barlow"/>
                <a:cs typeface="Barlow"/>
                <a:sym typeface="Barlow"/>
              </a:rPr>
              <a:t>Task 1</a:t>
            </a:r>
            <a:endParaRPr sz="2667">
              <a:latin typeface="Barlow"/>
              <a:ea typeface="Barlow"/>
              <a:cs typeface="Barlow"/>
              <a:sym typeface="Barlow"/>
            </a:endParaRPr>
          </a:p>
        </p:txBody>
      </p:sp>
      <p:sp>
        <p:nvSpPr>
          <p:cNvPr id="668" name="Google Shape;668;p120"/>
          <p:cNvSpPr/>
          <p:nvPr/>
        </p:nvSpPr>
        <p:spPr>
          <a:xfrm>
            <a:off x="9624300" y="3024800"/>
            <a:ext cx="1562000" cy="808400"/>
          </a:xfrm>
          <a:prstGeom prst="roundRect">
            <a:avLst>
              <a:gd name="adj" fmla="val 16667"/>
            </a:avLst>
          </a:prstGeom>
          <a:noFill/>
          <a:ln w="76200" cap="flat" cmpd="sng">
            <a:solidFill>
              <a:srgbClr val="6CA6BB"/>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a:latin typeface="Barlow"/>
                <a:ea typeface="Barlow"/>
                <a:cs typeface="Barlow"/>
                <a:sym typeface="Barlow"/>
              </a:rPr>
              <a:t>Task 2</a:t>
            </a:r>
            <a:endParaRPr sz="2667">
              <a:latin typeface="Barlow"/>
              <a:ea typeface="Barlow"/>
              <a:cs typeface="Barlow"/>
              <a:sym typeface="Barlow"/>
            </a:endParaRPr>
          </a:p>
        </p:txBody>
      </p:sp>
      <p:cxnSp>
        <p:nvCxnSpPr>
          <p:cNvPr id="669" name="Google Shape;669;p120"/>
          <p:cNvCxnSpPr>
            <a:stCxn id="660" idx="3"/>
            <a:endCxn id="662" idx="1"/>
          </p:cNvCxnSpPr>
          <p:nvPr/>
        </p:nvCxnSpPr>
        <p:spPr>
          <a:xfrm rot="10800000" flipH="1">
            <a:off x="3937633" y="2050200"/>
            <a:ext cx="977600" cy="1378800"/>
          </a:xfrm>
          <a:prstGeom prst="straightConnector1">
            <a:avLst/>
          </a:prstGeom>
          <a:noFill/>
          <a:ln w="19050" cap="flat" cmpd="sng">
            <a:solidFill>
              <a:schemeClr val="dk2"/>
            </a:solidFill>
            <a:prstDash val="solid"/>
            <a:round/>
            <a:headEnd type="none" w="med" len="med"/>
            <a:tailEnd type="triangle" w="med" len="med"/>
          </a:ln>
        </p:spPr>
      </p:cxnSp>
      <p:cxnSp>
        <p:nvCxnSpPr>
          <p:cNvPr id="670" name="Google Shape;670;p120"/>
          <p:cNvCxnSpPr>
            <a:stCxn id="660" idx="3"/>
            <a:endCxn id="663" idx="1"/>
          </p:cNvCxnSpPr>
          <p:nvPr/>
        </p:nvCxnSpPr>
        <p:spPr>
          <a:xfrm>
            <a:off x="3937633" y="3429000"/>
            <a:ext cx="977600" cy="0"/>
          </a:xfrm>
          <a:prstGeom prst="straightConnector1">
            <a:avLst/>
          </a:prstGeom>
          <a:noFill/>
          <a:ln w="19050" cap="flat" cmpd="sng">
            <a:solidFill>
              <a:schemeClr val="dk2"/>
            </a:solidFill>
            <a:prstDash val="solid"/>
            <a:round/>
            <a:headEnd type="none" w="med" len="med"/>
            <a:tailEnd type="triangle" w="med" len="med"/>
          </a:ln>
        </p:spPr>
      </p:cxnSp>
      <p:cxnSp>
        <p:nvCxnSpPr>
          <p:cNvPr id="671" name="Google Shape;671;p120"/>
          <p:cNvCxnSpPr>
            <a:stCxn id="660" idx="3"/>
            <a:endCxn id="664" idx="1"/>
          </p:cNvCxnSpPr>
          <p:nvPr/>
        </p:nvCxnSpPr>
        <p:spPr>
          <a:xfrm>
            <a:off x="3937633" y="3429000"/>
            <a:ext cx="977600" cy="1378800"/>
          </a:xfrm>
          <a:prstGeom prst="straightConnector1">
            <a:avLst/>
          </a:prstGeom>
          <a:noFill/>
          <a:ln w="19050" cap="flat" cmpd="sng">
            <a:solidFill>
              <a:schemeClr val="dk2"/>
            </a:solidFill>
            <a:prstDash val="solid"/>
            <a:round/>
            <a:headEnd type="none" w="med" len="med"/>
            <a:tailEnd type="triangle" w="med" len="med"/>
          </a:ln>
        </p:spPr>
      </p:cxnSp>
      <p:cxnSp>
        <p:nvCxnSpPr>
          <p:cNvPr id="672" name="Google Shape;672;p120"/>
          <p:cNvCxnSpPr>
            <a:stCxn id="663" idx="3"/>
            <a:endCxn id="665" idx="1"/>
          </p:cNvCxnSpPr>
          <p:nvPr/>
        </p:nvCxnSpPr>
        <p:spPr>
          <a:xfrm rot="10800000" flipH="1">
            <a:off x="6477300" y="2739800"/>
            <a:ext cx="792400" cy="689200"/>
          </a:xfrm>
          <a:prstGeom prst="straightConnector1">
            <a:avLst/>
          </a:prstGeom>
          <a:noFill/>
          <a:ln w="19050" cap="flat" cmpd="sng">
            <a:solidFill>
              <a:schemeClr val="dk2"/>
            </a:solidFill>
            <a:prstDash val="solid"/>
            <a:round/>
            <a:headEnd type="none" w="med" len="med"/>
            <a:tailEnd type="triangle" w="med" len="med"/>
          </a:ln>
        </p:spPr>
      </p:cxnSp>
      <p:cxnSp>
        <p:nvCxnSpPr>
          <p:cNvPr id="673" name="Google Shape;673;p120"/>
          <p:cNvCxnSpPr>
            <a:stCxn id="663" idx="3"/>
            <a:endCxn id="666" idx="1"/>
          </p:cNvCxnSpPr>
          <p:nvPr/>
        </p:nvCxnSpPr>
        <p:spPr>
          <a:xfrm>
            <a:off x="6477300" y="3429000"/>
            <a:ext cx="792400" cy="689200"/>
          </a:xfrm>
          <a:prstGeom prst="straightConnector1">
            <a:avLst/>
          </a:prstGeom>
          <a:noFill/>
          <a:ln w="19050" cap="flat" cmpd="sng">
            <a:solidFill>
              <a:schemeClr val="dk2"/>
            </a:solidFill>
            <a:prstDash val="solid"/>
            <a:round/>
            <a:headEnd type="none" w="med" len="med"/>
            <a:tailEnd type="triangle" w="med" len="med"/>
          </a:ln>
        </p:spPr>
      </p:cxnSp>
      <p:cxnSp>
        <p:nvCxnSpPr>
          <p:cNvPr id="674" name="Google Shape;674;p120"/>
          <p:cNvCxnSpPr>
            <a:stCxn id="665" idx="3"/>
            <a:endCxn id="667" idx="1"/>
          </p:cNvCxnSpPr>
          <p:nvPr/>
        </p:nvCxnSpPr>
        <p:spPr>
          <a:xfrm rot="10800000" flipH="1">
            <a:off x="8831800" y="2050433"/>
            <a:ext cx="792400" cy="689200"/>
          </a:xfrm>
          <a:prstGeom prst="straightConnector1">
            <a:avLst/>
          </a:prstGeom>
          <a:noFill/>
          <a:ln w="19050" cap="flat" cmpd="sng">
            <a:solidFill>
              <a:schemeClr val="dk2"/>
            </a:solidFill>
            <a:prstDash val="solid"/>
            <a:round/>
            <a:headEnd type="none" w="med" len="med"/>
            <a:tailEnd type="triangle" w="med" len="med"/>
          </a:ln>
        </p:spPr>
      </p:cxnSp>
      <p:cxnSp>
        <p:nvCxnSpPr>
          <p:cNvPr id="675" name="Google Shape;675;p120"/>
          <p:cNvCxnSpPr>
            <a:stCxn id="665" idx="3"/>
            <a:endCxn id="668" idx="1"/>
          </p:cNvCxnSpPr>
          <p:nvPr/>
        </p:nvCxnSpPr>
        <p:spPr>
          <a:xfrm>
            <a:off x="8831800" y="2739633"/>
            <a:ext cx="792400" cy="689200"/>
          </a:xfrm>
          <a:prstGeom prst="straightConnector1">
            <a:avLst/>
          </a:prstGeom>
          <a:noFill/>
          <a:ln w="19050" cap="flat" cmpd="sng">
            <a:solidFill>
              <a:schemeClr val="dk2"/>
            </a:solidFill>
            <a:prstDash val="solid"/>
            <a:round/>
            <a:headEnd type="none" w="med" len="med"/>
            <a:tailEnd type="triangle" w="med" len="med"/>
          </a:ln>
        </p:spPr>
      </p:cxnSp>
      <p:cxnSp>
        <p:nvCxnSpPr>
          <p:cNvPr id="676" name="Google Shape;676;p120"/>
          <p:cNvCxnSpPr>
            <a:stCxn id="665" idx="2"/>
            <a:endCxn id="666" idx="0"/>
          </p:cNvCxnSpPr>
          <p:nvPr/>
        </p:nvCxnSpPr>
        <p:spPr>
          <a:xfrm>
            <a:off x="8050800" y="3143833"/>
            <a:ext cx="0" cy="570400"/>
          </a:xfrm>
          <a:prstGeom prst="straightConnector1">
            <a:avLst/>
          </a:prstGeom>
          <a:noFill/>
          <a:ln w="19050" cap="flat" cmpd="sng">
            <a:solidFill>
              <a:schemeClr val="dk2"/>
            </a:solidFill>
            <a:prstDash val="solid"/>
            <a:round/>
            <a:headEnd type="none" w="med" len="med"/>
            <a:tailEnd type="triangle" w="med" len="med"/>
          </a:ln>
        </p:spPr>
      </p:cxnSp>
    </p:spTree>
    <p:extLst>
      <p:ext uri="{BB962C8B-B14F-4D97-AF65-F5344CB8AC3E}">
        <p14:creationId xmlns:p14="http://schemas.microsoft.com/office/powerpoint/2010/main" val="193640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62"/>
                                        </p:tgtEl>
                                        <p:attrNameLst>
                                          <p:attrName>style.visibility</p:attrName>
                                        </p:attrNameLst>
                                      </p:cBhvr>
                                      <p:to>
                                        <p:strVal val="visible"/>
                                      </p:to>
                                    </p:set>
                                    <p:animEffect transition="in" filter="fade">
                                      <p:cBhvr>
                                        <p:cTn id="7" dur="1000"/>
                                        <p:tgtEl>
                                          <p:spTgt spid="662"/>
                                        </p:tgtEl>
                                      </p:cBhvr>
                                    </p:animEffect>
                                  </p:childTnLst>
                                </p:cTn>
                              </p:par>
                              <p:par>
                                <p:cTn id="8" presetID="10" presetClass="entr" presetSubtype="0" fill="hold" nodeType="withEffect">
                                  <p:stCondLst>
                                    <p:cond delay="0"/>
                                  </p:stCondLst>
                                  <p:childTnLst>
                                    <p:set>
                                      <p:cBhvr>
                                        <p:cTn id="9" dur="1" fill="hold">
                                          <p:stCondLst>
                                            <p:cond delay="0"/>
                                          </p:stCondLst>
                                        </p:cTn>
                                        <p:tgtEl>
                                          <p:spTgt spid="663"/>
                                        </p:tgtEl>
                                        <p:attrNameLst>
                                          <p:attrName>style.visibility</p:attrName>
                                        </p:attrNameLst>
                                      </p:cBhvr>
                                      <p:to>
                                        <p:strVal val="visible"/>
                                      </p:to>
                                    </p:set>
                                    <p:animEffect transition="in" filter="fade">
                                      <p:cBhvr>
                                        <p:cTn id="10" dur="1000"/>
                                        <p:tgtEl>
                                          <p:spTgt spid="663"/>
                                        </p:tgtEl>
                                      </p:cBhvr>
                                    </p:animEffect>
                                  </p:childTnLst>
                                </p:cTn>
                              </p:par>
                              <p:par>
                                <p:cTn id="11" presetID="10" presetClass="entr" presetSubtype="0" fill="hold" nodeType="withEffect">
                                  <p:stCondLst>
                                    <p:cond delay="0"/>
                                  </p:stCondLst>
                                  <p:childTnLst>
                                    <p:set>
                                      <p:cBhvr>
                                        <p:cTn id="12" dur="1" fill="hold">
                                          <p:stCondLst>
                                            <p:cond delay="0"/>
                                          </p:stCondLst>
                                        </p:cTn>
                                        <p:tgtEl>
                                          <p:spTgt spid="664"/>
                                        </p:tgtEl>
                                        <p:attrNameLst>
                                          <p:attrName>style.visibility</p:attrName>
                                        </p:attrNameLst>
                                      </p:cBhvr>
                                      <p:to>
                                        <p:strVal val="visible"/>
                                      </p:to>
                                    </p:set>
                                    <p:animEffect transition="in" filter="fade">
                                      <p:cBhvr>
                                        <p:cTn id="13" dur="1000"/>
                                        <p:tgtEl>
                                          <p:spTgt spid="664"/>
                                        </p:tgtEl>
                                      </p:cBhvr>
                                    </p:animEffect>
                                  </p:childTnLst>
                                </p:cTn>
                              </p:par>
                              <p:par>
                                <p:cTn id="14" presetID="10" presetClass="entr" presetSubtype="0" fill="hold" nodeType="withEffect">
                                  <p:stCondLst>
                                    <p:cond delay="0"/>
                                  </p:stCondLst>
                                  <p:childTnLst>
                                    <p:set>
                                      <p:cBhvr>
                                        <p:cTn id="15" dur="1" fill="hold">
                                          <p:stCondLst>
                                            <p:cond delay="0"/>
                                          </p:stCondLst>
                                        </p:cTn>
                                        <p:tgtEl>
                                          <p:spTgt spid="669"/>
                                        </p:tgtEl>
                                        <p:attrNameLst>
                                          <p:attrName>style.visibility</p:attrName>
                                        </p:attrNameLst>
                                      </p:cBhvr>
                                      <p:to>
                                        <p:strVal val="visible"/>
                                      </p:to>
                                    </p:set>
                                    <p:animEffect transition="in" filter="fade">
                                      <p:cBhvr>
                                        <p:cTn id="16" dur="1000"/>
                                        <p:tgtEl>
                                          <p:spTgt spid="669"/>
                                        </p:tgtEl>
                                      </p:cBhvr>
                                    </p:animEffect>
                                  </p:childTnLst>
                                </p:cTn>
                              </p:par>
                              <p:par>
                                <p:cTn id="17" presetID="10" presetClass="entr" presetSubtype="0" fill="hold" nodeType="withEffect">
                                  <p:stCondLst>
                                    <p:cond delay="0"/>
                                  </p:stCondLst>
                                  <p:childTnLst>
                                    <p:set>
                                      <p:cBhvr>
                                        <p:cTn id="18" dur="1" fill="hold">
                                          <p:stCondLst>
                                            <p:cond delay="0"/>
                                          </p:stCondLst>
                                        </p:cTn>
                                        <p:tgtEl>
                                          <p:spTgt spid="670"/>
                                        </p:tgtEl>
                                        <p:attrNameLst>
                                          <p:attrName>style.visibility</p:attrName>
                                        </p:attrNameLst>
                                      </p:cBhvr>
                                      <p:to>
                                        <p:strVal val="visible"/>
                                      </p:to>
                                    </p:set>
                                    <p:animEffect transition="in" filter="fade">
                                      <p:cBhvr>
                                        <p:cTn id="19" dur="1000"/>
                                        <p:tgtEl>
                                          <p:spTgt spid="670"/>
                                        </p:tgtEl>
                                      </p:cBhvr>
                                    </p:animEffect>
                                  </p:childTnLst>
                                </p:cTn>
                              </p:par>
                              <p:par>
                                <p:cTn id="20" presetID="10" presetClass="entr" presetSubtype="0" fill="hold" nodeType="withEffect">
                                  <p:stCondLst>
                                    <p:cond delay="0"/>
                                  </p:stCondLst>
                                  <p:childTnLst>
                                    <p:set>
                                      <p:cBhvr>
                                        <p:cTn id="21" dur="1" fill="hold">
                                          <p:stCondLst>
                                            <p:cond delay="0"/>
                                          </p:stCondLst>
                                        </p:cTn>
                                        <p:tgtEl>
                                          <p:spTgt spid="671"/>
                                        </p:tgtEl>
                                        <p:attrNameLst>
                                          <p:attrName>style.visibility</p:attrName>
                                        </p:attrNameLst>
                                      </p:cBhvr>
                                      <p:to>
                                        <p:strVal val="visible"/>
                                      </p:to>
                                    </p:set>
                                    <p:animEffect transition="in" filter="fade">
                                      <p:cBhvr>
                                        <p:cTn id="22" dur="1000"/>
                                        <p:tgtEl>
                                          <p:spTgt spid="67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65"/>
                                        </p:tgtEl>
                                        <p:attrNameLst>
                                          <p:attrName>style.visibility</p:attrName>
                                        </p:attrNameLst>
                                      </p:cBhvr>
                                      <p:to>
                                        <p:strVal val="visible"/>
                                      </p:to>
                                    </p:set>
                                    <p:animEffect transition="in" filter="fade">
                                      <p:cBhvr>
                                        <p:cTn id="27" dur="1000"/>
                                        <p:tgtEl>
                                          <p:spTgt spid="665"/>
                                        </p:tgtEl>
                                      </p:cBhvr>
                                    </p:animEffect>
                                  </p:childTnLst>
                                </p:cTn>
                              </p:par>
                              <p:par>
                                <p:cTn id="28" presetID="10" presetClass="entr" presetSubtype="0" fill="hold" nodeType="withEffect">
                                  <p:stCondLst>
                                    <p:cond delay="0"/>
                                  </p:stCondLst>
                                  <p:childTnLst>
                                    <p:set>
                                      <p:cBhvr>
                                        <p:cTn id="29" dur="1" fill="hold">
                                          <p:stCondLst>
                                            <p:cond delay="0"/>
                                          </p:stCondLst>
                                        </p:cTn>
                                        <p:tgtEl>
                                          <p:spTgt spid="666"/>
                                        </p:tgtEl>
                                        <p:attrNameLst>
                                          <p:attrName>style.visibility</p:attrName>
                                        </p:attrNameLst>
                                      </p:cBhvr>
                                      <p:to>
                                        <p:strVal val="visible"/>
                                      </p:to>
                                    </p:set>
                                    <p:animEffect transition="in" filter="fade">
                                      <p:cBhvr>
                                        <p:cTn id="30" dur="1000"/>
                                        <p:tgtEl>
                                          <p:spTgt spid="666"/>
                                        </p:tgtEl>
                                      </p:cBhvr>
                                    </p:animEffect>
                                  </p:childTnLst>
                                </p:cTn>
                              </p:par>
                              <p:par>
                                <p:cTn id="31" presetID="10" presetClass="entr" presetSubtype="0" fill="hold" nodeType="withEffect">
                                  <p:stCondLst>
                                    <p:cond delay="0"/>
                                  </p:stCondLst>
                                  <p:childTnLst>
                                    <p:set>
                                      <p:cBhvr>
                                        <p:cTn id="32" dur="1" fill="hold">
                                          <p:stCondLst>
                                            <p:cond delay="0"/>
                                          </p:stCondLst>
                                        </p:cTn>
                                        <p:tgtEl>
                                          <p:spTgt spid="672"/>
                                        </p:tgtEl>
                                        <p:attrNameLst>
                                          <p:attrName>style.visibility</p:attrName>
                                        </p:attrNameLst>
                                      </p:cBhvr>
                                      <p:to>
                                        <p:strVal val="visible"/>
                                      </p:to>
                                    </p:set>
                                    <p:animEffect transition="in" filter="fade">
                                      <p:cBhvr>
                                        <p:cTn id="33" dur="1000"/>
                                        <p:tgtEl>
                                          <p:spTgt spid="672"/>
                                        </p:tgtEl>
                                      </p:cBhvr>
                                    </p:animEffect>
                                  </p:childTnLst>
                                </p:cTn>
                              </p:par>
                              <p:par>
                                <p:cTn id="34" presetID="10" presetClass="entr" presetSubtype="0" fill="hold" nodeType="withEffect">
                                  <p:stCondLst>
                                    <p:cond delay="0"/>
                                  </p:stCondLst>
                                  <p:childTnLst>
                                    <p:set>
                                      <p:cBhvr>
                                        <p:cTn id="35" dur="1" fill="hold">
                                          <p:stCondLst>
                                            <p:cond delay="0"/>
                                          </p:stCondLst>
                                        </p:cTn>
                                        <p:tgtEl>
                                          <p:spTgt spid="673"/>
                                        </p:tgtEl>
                                        <p:attrNameLst>
                                          <p:attrName>style.visibility</p:attrName>
                                        </p:attrNameLst>
                                      </p:cBhvr>
                                      <p:to>
                                        <p:strVal val="visible"/>
                                      </p:to>
                                    </p:set>
                                    <p:animEffect transition="in" filter="fade">
                                      <p:cBhvr>
                                        <p:cTn id="36" dur="1000"/>
                                        <p:tgtEl>
                                          <p:spTgt spid="673"/>
                                        </p:tgtEl>
                                      </p:cBhvr>
                                    </p:animEffect>
                                  </p:childTnLst>
                                </p:cTn>
                              </p:par>
                              <p:par>
                                <p:cTn id="37" presetID="10" presetClass="entr" presetSubtype="0" fill="hold" nodeType="withEffect">
                                  <p:stCondLst>
                                    <p:cond delay="0"/>
                                  </p:stCondLst>
                                  <p:childTnLst>
                                    <p:set>
                                      <p:cBhvr>
                                        <p:cTn id="38" dur="1" fill="hold">
                                          <p:stCondLst>
                                            <p:cond delay="0"/>
                                          </p:stCondLst>
                                        </p:cTn>
                                        <p:tgtEl>
                                          <p:spTgt spid="676"/>
                                        </p:tgtEl>
                                        <p:attrNameLst>
                                          <p:attrName>style.visibility</p:attrName>
                                        </p:attrNameLst>
                                      </p:cBhvr>
                                      <p:to>
                                        <p:strVal val="visible"/>
                                      </p:to>
                                    </p:set>
                                    <p:animEffect transition="in" filter="fade">
                                      <p:cBhvr>
                                        <p:cTn id="39" dur="1000"/>
                                        <p:tgtEl>
                                          <p:spTgt spid="676"/>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667"/>
                                        </p:tgtEl>
                                        <p:attrNameLst>
                                          <p:attrName>style.visibility</p:attrName>
                                        </p:attrNameLst>
                                      </p:cBhvr>
                                      <p:to>
                                        <p:strVal val="visible"/>
                                      </p:to>
                                    </p:set>
                                    <p:animEffect transition="in" filter="fade">
                                      <p:cBhvr>
                                        <p:cTn id="44" dur="1000"/>
                                        <p:tgtEl>
                                          <p:spTgt spid="667"/>
                                        </p:tgtEl>
                                      </p:cBhvr>
                                    </p:animEffect>
                                  </p:childTnLst>
                                </p:cTn>
                              </p:par>
                              <p:par>
                                <p:cTn id="45" presetID="10" presetClass="entr" presetSubtype="0" fill="hold" nodeType="withEffect">
                                  <p:stCondLst>
                                    <p:cond delay="0"/>
                                  </p:stCondLst>
                                  <p:childTnLst>
                                    <p:set>
                                      <p:cBhvr>
                                        <p:cTn id="46" dur="1" fill="hold">
                                          <p:stCondLst>
                                            <p:cond delay="0"/>
                                          </p:stCondLst>
                                        </p:cTn>
                                        <p:tgtEl>
                                          <p:spTgt spid="668"/>
                                        </p:tgtEl>
                                        <p:attrNameLst>
                                          <p:attrName>style.visibility</p:attrName>
                                        </p:attrNameLst>
                                      </p:cBhvr>
                                      <p:to>
                                        <p:strVal val="visible"/>
                                      </p:to>
                                    </p:set>
                                    <p:animEffect transition="in" filter="fade">
                                      <p:cBhvr>
                                        <p:cTn id="47" dur="1000"/>
                                        <p:tgtEl>
                                          <p:spTgt spid="668"/>
                                        </p:tgtEl>
                                      </p:cBhvr>
                                    </p:animEffect>
                                  </p:childTnLst>
                                </p:cTn>
                              </p:par>
                              <p:par>
                                <p:cTn id="48" presetID="10" presetClass="entr" presetSubtype="0" fill="hold" nodeType="withEffect">
                                  <p:stCondLst>
                                    <p:cond delay="0"/>
                                  </p:stCondLst>
                                  <p:childTnLst>
                                    <p:set>
                                      <p:cBhvr>
                                        <p:cTn id="49" dur="1" fill="hold">
                                          <p:stCondLst>
                                            <p:cond delay="0"/>
                                          </p:stCondLst>
                                        </p:cTn>
                                        <p:tgtEl>
                                          <p:spTgt spid="674"/>
                                        </p:tgtEl>
                                        <p:attrNameLst>
                                          <p:attrName>style.visibility</p:attrName>
                                        </p:attrNameLst>
                                      </p:cBhvr>
                                      <p:to>
                                        <p:strVal val="visible"/>
                                      </p:to>
                                    </p:set>
                                    <p:animEffect transition="in" filter="fade">
                                      <p:cBhvr>
                                        <p:cTn id="50" dur="1000"/>
                                        <p:tgtEl>
                                          <p:spTgt spid="674"/>
                                        </p:tgtEl>
                                      </p:cBhvr>
                                    </p:animEffect>
                                  </p:childTnLst>
                                </p:cTn>
                              </p:par>
                              <p:par>
                                <p:cTn id="51" presetID="10" presetClass="entr" presetSubtype="0" fill="hold" nodeType="withEffect">
                                  <p:stCondLst>
                                    <p:cond delay="0"/>
                                  </p:stCondLst>
                                  <p:childTnLst>
                                    <p:set>
                                      <p:cBhvr>
                                        <p:cTn id="52" dur="1" fill="hold">
                                          <p:stCondLst>
                                            <p:cond delay="0"/>
                                          </p:stCondLst>
                                        </p:cTn>
                                        <p:tgtEl>
                                          <p:spTgt spid="675"/>
                                        </p:tgtEl>
                                        <p:attrNameLst>
                                          <p:attrName>style.visibility</p:attrName>
                                        </p:attrNameLst>
                                      </p:cBhvr>
                                      <p:to>
                                        <p:strVal val="visible"/>
                                      </p:to>
                                    </p:set>
                                    <p:animEffect transition="in" filter="fade">
                                      <p:cBhvr>
                                        <p:cTn id="53" dur="1000"/>
                                        <p:tgtEl>
                                          <p:spTgt spid="6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80"/>
        <p:cNvGrpSpPr/>
        <p:nvPr/>
      </p:nvGrpSpPr>
      <p:grpSpPr>
        <a:xfrm>
          <a:off x="0" y="0"/>
          <a:ext cx="0" cy="0"/>
          <a:chOff x="0" y="0"/>
          <a:chExt cx="0" cy="0"/>
        </a:xfrm>
      </p:grpSpPr>
      <p:sp>
        <p:nvSpPr>
          <p:cNvPr id="681" name="Google Shape;681;p121"/>
          <p:cNvSpPr/>
          <p:nvPr/>
        </p:nvSpPr>
        <p:spPr>
          <a:xfrm>
            <a:off x="5056000" y="1337017"/>
            <a:ext cx="2080000" cy="808400"/>
          </a:xfrm>
          <a:prstGeom prst="roundRect">
            <a:avLst>
              <a:gd name="adj" fmla="val 16667"/>
            </a:avLst>
          </a:prstGeom>
          <a:solidFill>
            <a:schemeClr val="accent4"/>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a:latin typeface="Barlow"/>
                <a:ea typeface="Barlow"/>
                <a:cs typeface="Barlow"/>
                <a:sym typeface="Barlow"/>
              </a:rPr>
              <a:t>Driver</a:t>
            </a:r>
            <a:endParaRPr sz="2667">
              <a:latin typeface="Barlow"/>
              <a:ea typeface="Barlow"/>
              <a:cs typeface="Barlow"/>
              <a:sym typeface="Barlow"/>
            </a:endParaRPr>
          </a:p>
        </p:txBody>
      </p:sp>
      <p:sp>
        <p:nvSpPr>
          <p:cNvPr id="682" name="Google Shape;682;p121"/>
          <p:cNvSpPr/>
          <p:nvPr/>
        </p:nvSpPr>
        <p:spPr>
          <a:xfrm>
            <a:off x="207733" y="3548917"/>
            <a:ext cx="2490400" cy="2518800"/>
          </a:xfrm>
          <a:prstGeom prst="roundRect">
            <a:avLst>
              <a:gd name="adj" fmla="val 16667"/>
            </a:avLst>
          </a:prstGeom>
          <a:solidFill>
            <a:srgbClr val="9EB7BF"/>
          </a:solidFill>
          <a:ln w="9525" cap="flat" cmpd="sng">
            <a:solidFill>
              <a:srgbClr val="FFFFFF"/>
            </a:solidFill>
            <a:prstDash val="solid"/>
            <a:round/>
            <a:headEnd type="none" w="sm" len="sm"/>
            <a:tailEnd type="none" w="sm" len="sm"/>
          </a:ln>
        </p:spPr>
        <p:txBody>
          <a:bodyPr spcFirstLastPara="1" wrap="square" lIns="121900" tIns="121900" rIns="121900" bIns="121900" anchor="t" anchorCtr="0">
            <a:noAutofit/>
          </a:bodyPr>
          <a:lstStyle/>
          <a:p>
            <a:pPr algn="ctr"/>
            <a:r>
              <a:rPr lang="en" sz="2667">
                <a:latin typeface="Barlow"/>
                <a:ea typeface="Barlow"/>
                <a:cs typeface="Barlow"/>
                <a:sym typeface="Barlow"/>
              </a:rPr>
              <a:t>Worker</a:t>
            </a:r>
            <a:endParaRPr sz="2667">
              <a:latin typeface="Barlow"/>
              <a:ea typeface="Barlow"/>
              <a:cs typeface="Barlow"/>
              <a:sym typeface="Barlow"/>
            </a:endParaRPr>
          </a:p>
        </p:txBody>
      </p:sp>
      <p:sp>
        <p:nvSpPr>
          <p:cNvPr id="683" name="Google Shape;683;p121"/>
          <p:cNvSpPr/>
          <p:nvPr/>
        </p:nvSpPr>
        <p:spPr>
          <a:xfrm>
            <a:off x="3382333" y="3548917"/>
            <a:ext cx="2490400" cy="2518800"/>
          </a:xfrm>
          <a:prstGeom prst="roundRect">
            <a:avLst>
              <a:gd name="adj" fmla="val 16667"/>
            </a:avLst>
          </a:prstGeom>
          <a:solidFill>
            <a:srgbClr val="9EB7BF"/>
          </a:solidFill>
          <a:ln w="9525" cap="flat" cmpd="sng">
            <a:solidFill>
              <a:srgbClr val="FFFFFF"/>
            </a:solidFill>
            <a:prstDash val="solid"/>
            <a:round/>
            <a:headEnd type="none" w="sm" len="sm"/>
            <a:tailEnd type="none" w="sm" len="sm"/>
          </a:ln>
        </p:spPr>
        <p:txBody>
          <a:bodyPr spcFirstLastPara="1" wrap="square" lIns="121900" tIns="121900" rIns="121900" bIns="121900" anchor="t" anchorCtr="0">
            <a:noAutofit/>
          </a:bodyPr>
          <a:lstStyle/>
          <a:p>
            <a:pPr algn="ctr"/>
            <a:r>
              <a:rPr lang="en" sz="2667">
                <a:latin typeface="Barlow"/>
                <a:ea typeface="Barlow"/>
                <a:cs typeface="Barlow"/>
                <a:sym typeface="Barlow"/>
              </a:rPr>
              <a:t>Worker</a:t>
            </a:r>
            <a:endParaRPr sz="2667">
              <a:latin typeface="Barlow"/>
              <a:ea typeface="Barlow"/>
              <a:cs typeface="Barlow"/>
              <a:sym typeface="Barlow"/>
            </a:endParaRPr>
          </a:p>
        </p:txBody>
      </p:sp>
      <p:sp>
        <p:nvSpPr>
          <p:cNvPr id="684" name="Google Shape;684;p121"/>
          <p:cNvSpPr/>
          <p:nvPr/>
        </p:nvSpPr>
        <p:spPr>
          <a:xfrm>
            <a:off x="6438100" y="3548917"/>
            <a:ext cx="2490400" cy="2518800"/>
          </a:xfrm>
          <a:prstGeom prst="roundRect">
            <a:avLst>
              <a:gd name="adj" fmla="val 16667"/>
            </a:avLst>
          </a:prstGeom>
          <a:solidFill>
            <a:srgbClr val="9EB7BF"/>
          </a:solidFill>
          <a:ln w="9525" cap="flat" cmpd="sng">
            <a:solidFill>
              <a:srgbClr val="FFFFFF"/>
            </a:solidFill>
            <a:prstDash val="solid"/>
            <a:round/>
            <a:headEnd type="none" w="sm" len="sm"/>
            <a:tailEnd type="none" w="sm" len="sm"/>
          </a:ln>
        </p:spPr>
        <p:txBody>
          <a:bodyPr spcFirstLastPara="1" wrap="square" lIns="121900" tIns="121900" rIns="121900" bIns="121900" anchor="t" anchorCtr="0">
            <a:noAutofit/>
          </a:bodyPr>
          <a:lstStyle/>
          <a:p>
            <a:pPr algn="ctr"/>
            <a:r>
              <a:rPr lang="en" sz="2667">
                <a:latin typeface="Barlow"/>
                <a:ea typeface="Barlow"/>
                <a:cs typeface="Barlow"/>
                <a:sym typeface="Barlow"/>
              </a:rPr>
              <a:t>Worker</a:t>
            </a:r>
            <a:endParaRPr sz="2667">
              <a:latin typeface="Barlow"/>
              <a:ea typeface="Barlow"/>
              <a:cs typeface="Barlow"/>
              <a:sym typeface="Barlow"/>
            </a:endParaRPr>
          </a:p>
        </p:txBody>
      </p:sp>
      <p:sp>
        <p:nvSpPr>
          <p:cNvPr id="685" name="Google Shape;685;p121"/>
          <p:cNvSpPr/>
          <p:nvPr/>
        </p:nvSpPr>
        <p:spPr>
          <a:xfrm>
            <a:off x="9493867" y="3548917"/>
            <a:ext cx="2490400" cy="2518800"/>
          </a:xfrm>
          <a:prstGeom prst="roundRect">
            <a:avLst>
              <a:gd name="adj" fmla="val 16667"/>
            </a:avLst>
          </a:prstGeom>
          <a:solidFill>
            <a:srgbClr val="9EB7BF"/>
          </a:solidFill>
          <a:ln w="9525" cap="flat" cmpd="sng">
            <a:solidFill>
              <a:srgbClr val="FFFFFF"/>
            </a:solidFill>
            <a:prstDash val="solid"/>
            <a:round/>
            <a:headEnd type="none" w="sm" len="sm"/>
            <a:tailEnd type="none" w="sm" len="sm"/>
          </a:ln>
        </p:spPr>
        <p:txBody>
          <a:bodyPr spcFirstLastPara="1" wrap="square" lIns="121900" tIns="121900" rIns="121900" bIns="121900" anchor="t" anchorCtr="0">
            <a:noAutofit/>
          </a:bodyPr>
          <a:lstStyle/>
          <a:p>
            <a:pPr algn="ctr"/>
            <a:r>
              <a:rPr lang="en" sz="2667">
                <a:latin typeface="Barlow"/>
                <a:ea typeface="Barlow"/>
                <a:cs typeface="Barlow"/>
                <a:sym typeface="Barlow"/>
              </a:rPr>
              <a:t>Worker</a:t>
            </a:r>
            <a:endParaRPr sz="2667">
              <a:latin typeface="Barlow"/>
              <a:ea typeface="Barlow"/>
              <a:cs typeface="Barlow"/>
              <a:sym typeface="Barlow"/>
            </a:endParaRPr>
          </a:p>
        </p:txBody>
      </p:sp>
      <p:sp>
        <p:nvSpPr>
          <p:cNvPr id="686" name="Google Shape;686;p121"/>
          <p:cNvSpPr/>
          <p:nvPr/>
        </p:nvSpPr>
        <p:spPr>
          <a:xfrm>
            <a:off x="412933" y="4253917"/>
            <a:ext cx="2080000" cy="1684400"/>
          </a:xfrm>
          <a:prstGeom prst="roundRect">
            <a:avLst>
              <a:gd name="adj" fmla="val 16667"/>
            </a:avLst>
          </a:prstGeom>
          <a:solidFill>
            <a:srgbClr val="C9F1F7"/>
          </a:solidFill>
          <a:ln>
            <a:noFill/>
          </a:ln>
        </p:spPr>
        <p:txBody>
          <a:bodyPr spcFirstLastPara="1" wrap="square" lIns="121900" tIns="121900" rIns="121900" bIns="121900" anchor="t" anchorCtr="0">
            <a:noAutofit/>
          </a:bodyPr>
          <a:lstStyle/>
          <a:p>
            <a:pPr algn="ctr"/>
            <a:r>
              <a:rPr lang="en" sz="2400">
                <a:latin typeface="Barlow"/>
                <a:ea typeface="Barlow"/>
                <a:cs typeface="Barlow"/>
                <a:sym typeface="Barlow"/>
              </a:rPr>
              <a:t>Executor</a:t>
            </a:r>
            <a:endParaRPr sz="2400">
              <a:latin typeface="Barlow"/>
              <a:ea typeface="Barlow"/>
              <a:cs typeface="Barlow"/>
              <a:sym typeface="Barlow"/>
            </a:endParaRPr>
          </a:p>
        </p:txBody>
      </p:sp>
      <p:sp>
        <p:nvSpPr>
          <p:cNvPr id="687" name="Google Shape;687;p121"/>
          <p:cNvSpPr/>
          <p:nvPr/>
        </p:nvSpPr>
        <p:spPr>
          <a:xfrm>
            <a:off x="3587533" y="4253917"/>
            <a:ext cx="2080000" cy="1684400"/>
          </a:xfrm>
          <a:prstGeom prst="roundRect">
            <a:avLst>
              <a:gd name="adj" fmla="val 16667"/>
            </a:avLst>
          </a:prstGeom>
          <a:solidFill>
            <a:srgbClr val="C9F1F7"/>
          </a:solidFill>
          <a:ln>
            <a:noFill/>
          </a:ln>
        </p:spPr>
        <p:txBody>
          <a:bodyPr spcFirstLastPara="1" wrap="square" lIns="121900" tIns="121900" rIns="121900" bIns="121900" anchor="t" anchorCtr="0">
            <a:noAutofit/>
          </a:bodyPr>
          <a:lstStyle/>
          <a:p>
            <a:pPr algn="ctr"/>
            <a:r>
              <a:rPr lang="en" sz="2400">
                <a:latin typeface="Barlow"/>
                <a:ea typeface="Barlow"/>
                <a:cs typeface="Barlow"/>
                <a:sym typeface="Barlow"/>
              </a:rPr>
              <a:t>Executor</a:t>
            </a:r>
            <a:endParaRPr sz="2400">
              <a:latin typeface="Barlow"/>
              <a:ea typeface="Barlow"/>
              <a:cs typeface="Barlow"/>
              <a:sym typeface="Barlow"/>
            </a:endParaRPr>
          </a:p>
        </p:txBody>
      </p:sp>
      <p:sp>
        <p:nvSpPr>
          <p:cNvPr id="688" name="Google Shape;688;p121"/>
          <p:cNvSpPr/>
          <p:nvPr/>
        </p:nvSpPr>
        <p:spPr>
          <a:xfrm>
            <a:off x="6643300" y="4253917"/>
            <a:ext cx="2080000" cy="1684400"/>
          </a:xfrm>
          <a:prstGeom prst="roundRect">
            <a:avLst>
              <a:gd name="adj" fmla="val 16667"/>
            </a:avLst>
          </a:prstGeom>
          <a:solidFill>
            <a:srgbClr val="C9F1F7"/>
          </a:solidFill>
          <a:ln>
            <a:noFill/>
          </a:ln>
        </p:spPr>
        <p:txBody>
          <a:bodyPr spcFirstLastPara="1" wrap="square" lIns="121900" tIns="121900" rIns="121900" bIns="121900" anchor="t" anchorCtr="0">
            <a:noAutofit/>
          </a:bodyPr>
          <a:lstStyle/>
          <a:p>
            <a:pPr algn="ctr"/>
            <a:r>
              <a:rPr lang="en" sz="2400">
                <a:latin typeface="Barlow"/>
                <a:ea typeface="Barlow"/>
                <a:cs typeface="Barlow"/>
                <a:sym typeface="Barlow"/>
              </a:rPr>
              <a:t>Executor</a:t>
            </a:r>
            <a:endParaRPr sz="2400">
              <a:latin typeface="Barlow"/>
              <a:ea typeface="Barlow"/>
              <a:cs typeface="Barlow"/>
              <a:sym typeface="Barlow"/>
            </a:endParaRPr>
          </a:p>
        </p:txBody>
      </p:sp>
      <p:sp>
        <p:nvSpPr>
          <p:cNvPr id="689" name="Google Shape;689;p121"/>
          <p:cNvSpPr/>
          <p:nvPr/>
        </p:nvSpPr>
        <p:spPr>
          <a:xfrm>
            <a:off x="9699067" y="4253917"/>
            <a:ext cx="2080000" cy="1684400"/>
          </a:xfrm>
          <a:prstGeom prst="roundRect">
            <a:avLst>
              <a:gd name="adj" fmla="val 16667"/>
            </a:avLst>
          </a:prstGeom>
          <a:solidFill>
            <a:srgbClr val="C9F1F7"/>
          </a:solidFill>
          <a:ln>
            <a:noFill/>
          </a:ln>
        </p:spPr>
        <p:txBody>
          <a:bodyPr spcFirstLastPara="1" wrap="square" lIns="121900" tIns="121900" rIns="121900" bIns="121900" anchor="t" anchorCtr="0">
            <a:noAutofit/>
          </a:bodyPr>
          <a:lstStyle/>
          <a:p>
            <a:pPr algn="ctr"/>
            <a:r>
              <a:rPr lang="en" sz="2400">
                <a:latin typeface="Barlow"/>
                <a:ea typeface="Barlow"/>
                <a:cs typeface="Barlow"/>
                <a:sym typeface="Barlow"/>
              </a:rPr>
              <a:t>Executor</a:t>
            </a:r>
            <a:endParaRPr sz="2400">
              <a:latin typeface="Barlow"/>
              <a:ea typeface="Barlow"/>
              <a:cs typeface="Barlow"/>
              <a:sym typeface="Barlow"/>
            </a:endParaRPr>
          </a:p>
        </p:txBody>
      </p:sp>
      <p:sp>
        <p:nvSpPr>
          <p:cNvPr id="690" name="Google Shape;690;p121"/>
          <p:cNvSpPr/>
          <p:nvPr/>
        </p:nvSpPr>
        <p:spPr>
          <a:xfrm>
            <a:off x="548415" y="5057251"/>
            <a:ext cx="875600" cy="595200"/>
          </a:xfrm>
          <a:prstGeom prst="roundRect">
            <a:avLst>
              <a:gd name="adj" fmla="val 16667"/>
            </a:avLst>
          </a:prstGeom>
          <a:solidFill>
            <a:srgbClr val="CCCCCC"/>
          </a:solidFill>
          <a:ln>
            <a:noFill/>
          </a:ln>
        </p:spPr>
        <p:txBody>
          <a:bodyPr spcFirstLastPara="1" wrap="square" lIns="121900" tIns="121900" rIns="121900" bIns="121900" anchor="t" anchorCtr="0">
            <a:noAutofit/>
          </a:bodyPr>
          <a:lstStyle/>
          <a:p>
            <a:pPr algn="ctr"/>
            <a:r>
              <a:rPr lang="en" sz="2133">
                <a:latin typeface="Barlow"/>
                <a:ea typeface="Barlow"/>
                <a:cs typeface="Barlow"/>
                <a:sym typeface="Barlow"/>
              </a:rPr>
              <a:t>Core</a:t>
            </a:r>
            <a:endParaRPr sz="2133">
              <a:latin typeface="Barlow"/>
              <a:ea typeface="Barlow"/>
              <a:cs typeface="Barlow"/>
              <a:sym typeface="Barlow"/>
            </a:endParaRPr>
          </a:p>
        </p:txBody>
      </p:sp>
      <p:sp>
        <p:nvSpPr>
          <p:cNvPr id="691" name="Google Shape;691;p121"/>
          <p:cNvSpPr/>
          <p:nvPr/>
        </p:nvSpPr>
        <p:spPr>
          <a:xfrm>
            <a:off x="1481852" y="5057251"/>
            <a:ext cx="875600" cy="595200"/>
          </a:xfrm>
          <a:prstGeom prst="roundRect">
            <a:avLst>
              <a:gd name="adj" fmla="val 16667"/>
            </a:avLst>
          </a:prstGeom>
          <a:solidFill>
            <a:srgbClr val="CCCCCC"/>
          </a:solidFill>
          <a:ln>
            <a:noFill/>
          </a:ln>
        </p:spPr>
        <p:txBody>
          <a:bodyPr spcFirstLastPara="1" wrap="square" lIns="121900" tIns="121900" rIns="121900" bIns="121900" anchor="t" anchorCtr="0">
            <a:noAutofit/>
          </a:bodyPr>
          <a:lstStyle/>
          <a:p>
            <a:pPr algn="ctr"/>
            <a:r>
              <a:rPr lang="en" sz="2133">
                <a:latin typeface="Barlow"/>
                <a:ea typeface="Barlow"/>
                <a:cs typeface="Barlow"/>
                <a:sym typeface="Barlow"/>
              </a:rPr>
              <a:t>Core</a:t>
            </a:r>
            <a:endParaRPr sz="2133">
              <a:latin typeface="Barlow"/>
              <a:ea typeface="Barlow"/>
              <a:cs typeface="Barlow"/>
              <a:sym typeface="Barlow"/>
            </a:endParaRPr>
          </a:p>
        </p:txBody>
      </p:sp>
      <p:sp>
        <p:nvSpPr>
          <p:cNvPr id="692" name="Google Shape;692;p121"/>
          <p:cNvSpPr/>
          <p:nvPr/>
        </p:nvSpPr>
        <p:spPr>
          <a:xfrm>
            <a:off x="3730541" y="5057251"/>
            <a:ext cx="875600" cy="595200"/>
          </a:xfrm>
          <a:prstGeom prst="roundRect">
            <a:avLst>
              <a:gd name="adj" fmla="val 16667"/>
            </a:avLst>
          </a:prstGeom>
          <a:solidFill>
            <a:srgbClr val="CCCCCC"/>
          </a:solidFill>
          <a:ln>
            <a:noFill/>
          </a:ln>
        </p:spPr>
        <p:txBody>
          <a:bodyPr spcFirstLastPara="1" wrap="square" lIns="121900" tIns="121900" rIns="121900" bIns="121900" anchor="t" anchorCtr="0">
            <a:noAutofit/>
          </a:bodyPr>
          <a:lstStyle/>
          <a:p>
            <a:pPr algn="ctr"/>
            <a:r>
              <a:rPr lang="en" sz="2133">
                <a:latin typeface="Barlow"/>
                <a:ea typeface="Barlow"/>
                <a:cs typeface="Barlow"/>
                <a:sym typeface="Barlow"/>
              </a:rPr>
              <a:t>Core</a:t>
            </a:r>
            <a:endParaRPr sz="2133">
              <a:latin typeface="Barlow"/>
              <a:ea typeface="Barlow"/>
              <a:cs typeface="Barlow"/>
              <a:sym typeface="Barlow"/>
            </a:endParaRPr>
          </a:p>
        </p:txBody>
      </p:sp>
      <p:sp>
        <p:nvSpPr>
          <p:cNvPr id="693" name="Google Shape;693;p121"/>
          <p:cNvSpPr/>
          <p:nvPr/>
        </p:nvSpPr>
        <p:spPr>
          <a:xfrm>
            <a:off x="4663979" y="5057251"/>
            <a:ext cx="875600" cy="595200"/>
          </a:xfrm>
          <a:prstGeom prst="roundRect">
            <a:avLst>
              <a:gd name="adj" fmla="val 16667"/>
            </a:avLst>
          </a:prstGeom>
          <a:solidFill>
            <a:srgbClr val="CCCCCC"/>
          </a:solidFill>
          <a:ln>
            <a:noFill/>
          </a:ln>
        </p:spPr>
        <p:txBody>
          <a:bodyPr spcFirstLastPara="1" wrap="square" lIns="121900" tIns="121900" rIns="121900" bIns="121900" anchor="t" anchorCtr="0">
            <a:noAutofit/>
          </a:bodyPr>
          <a:lstStyle/>
          <a:p>
            <a:pPr algn="ctr"/>
            <a:r>
              <a:rPr lang="en" sz="2133">
                <a:latin typeface="Barlow"/>
                <a:ea typeface="Barlow"/>
                <a:cs typeface="Barlow"/>
                <a:sym typeface="Barlow"/>
              </a:rPr>
              <a:t>Core</a:t>
            </a:r>
            <a:endParaRPr sz="2133">
              <a:latin typeface="Barlow"/>
              <a:ea typeface="Barlow"/>
              <a:cs typeface="Barlow"/>
              <a:sym typeface="Barlow"/>
            </a:endParaRPr>
          </a:p>
        </p:txBody>
      </p:sp>
      <p:sp>
        <p:nvSpPr>
          <p:cNvPr id="694" name="Google Shape;694;p121"/>
          <p:cNvSpPr/>
          <p:nvPr/>
        </p:nvSpPr>
        <p:spPr>
          <a:xfrm>
            <a:off x="6778781" y="5057251"/>
            <a:ext cx="875600" cy="595200"/>
          </a:xfrm>
          <a:prstGeom prst="roundRect">
            <a:avLst>
              <a:gd name="adj" fmla="val 16667"/>
            </a:avLst>
          </a:prstGeom>
          <a:solidFill>
            <a:srgbClr val="CCCCCC"/>
          </a:solidFill>
          <a:ln>
            <a:noFill/>
          </a:ln>
        </p:spPr>
        <p:txBody>
          <a:bodyPr spcFirstLastPara="1" wrap="square" lIns="121900" tIns="121900" rIns="121900" bIns="121900" anchor="t" anchorCtr="0">
            <a:noAutofit/>
          </a:bodyPr>
          <a:lstStyle/>
          <a:p>
            <a:pPr algn="ctr"/>
            <a:r>
              <a:rPr lang="en" sz="2133">
                <a:latin typeface="Barlow"/>
                <a:ea typeface="Barlow"/>
                <a:cs typeface="Barlow"/>
                <a:sym typeface="Barlow"/>
              </a:rPr>
              <a:t>Core</a:t>
            </a:r>
            <a:endParaRPr sz="2133">
              <a:latin typeface="Barlow"/>
              <a:ea typeface="Barlow"/>
              <a:cs typeface="Barlow"/>
              <a:sym typeface="Barlow"/>
            </a:endParaRPr>
          </a:p>
        </p:txBody>
      </p:sp>
      <p:sp>
        <p:nvSpPr>
          <p:cNvPr id="695" name="Google Shape;695;p121"/>
          <p:cNvSpPr/>
          <p:nvPr/>
        </p:nvSpPr>
        <p:spPr>
          <a:xfrm>
            <a:off x="7712219" y="5057251"/>
            <a:ext cx="875600" cy="595200"/>
          </a:xfrm>
          <a:prstGeom prst="roundRect">
            <a:avLst>
              <a:gd name="adj" fmla="val 16667"/>
            </a:avLst>
          </a:prstGeom>
          <a:solidFill>
            <a:srgbClr val="CCCCCC"/>
          </a:solidFill>
          <a:ln>
            <a:noFill/>
          </a:ln>
        </p:spPr>
        <p:txBody>
          <a:bodyPr spcFirstLastPara="1" wrap="square" lIns="121900" tIns="121900" rIns="121900" bIns="121900" anchor="t" anchorCtr="0">
            <a:noAutofit/>
          </a:bodyPr>
          <a:lstStyle/>
          <a:p>
            <a:pPr algn="ctr"/>
            <a:r>
              <a:rPr lang="en" sz="2133">
                <a:latin typeface="Barlow"/>
                <a:ea typeface="Barlow"/>
                <a:cs typeface="Barlow"/>
                <a:sym typeface="Barlow"/>
              </a:rPr>
              <a:t>Core</a:t>
            </a:r>
            <a:endParaRPr sz="2133">
              <a:latin typeface="Barlow"/>
              <a:ea typeface="Barlow"/>
              <a:cs typeface="Barlow"/>
              <a:sym typeface="Barlow"/>
            </a:endParaRPr>
          </a:p>
        </p:txBody>
      </p:sp>
      <p:sp>
        <p:nvSpPr>
          <p:cNvPr id="696" name="Google Shape;696;p121"/>
          <p:cNvSpPr/>
          <p:nvPr/>
        </p:nvSpPr>
        <p:spPr>
          <a:xfrm>
            <a:off x="9834548" y="5057251"/>
            <a:ext cx="875600" cy="595200"/>
          </a:xfrm>
          <a:prstGeom prst="roundRect">
            <a:avLst>
              <a:gd name="adj" fmla="val 16667"/>
            </a:avLst>
          </a:prstGeom>
          <a:solidFill>
            <a:srgbClr val="CCCCCC"/>
          </a:solidFill>
          <a:ln>
            <a:noFill/>
          </a:ln>
        </p:spPr>
        <p:txBody>
          <a:bodyPr spcFirstLastPara="1" wrap="square" lIns="121900" tIns="121900" rIns="121900" bIns="121900" anchor="t" anchorCtr="0">
            <a:noAutofit/>
          </a:bodyPr>
          <a:lstStyle/>
          <a:p>
            <a:pPr algn="ctr"/>
            <a:r>
              <a:rPr lang="en" sz="2133">
                <a:latin typeface="Barlow"/>
                <a:ea typeface="Barlow"/>
                <a:cs typeface="Barlow"/>
                <a:sym typeface="Barlow"/>
              </a:rPr>
              <a:t>Core</a:t>
            </a:r>
            <a:endParaRPr sz="2133">
              <a:latin typeface="Barlow"/>
              <a:ea typeface="Barlow"/>
              <a:cs typeface="Barlow"/>
              <a:sym typeface="Barlow"/>
            </a:endParaRPr>
          </a:p>
        </p:txBody>
      </p:sp>
      <p:sp>
        <p:nvSpPr>
          <p:cNvPr id="697" name="Google Shape;697;p121"/>
          <p:cNvSpPr/>
          <p:nvPr/>
        </p:nvSpPr>
        <p:spPr>
          <a:xfrm>
            <a:off x="10767985" y="5057251"/>
            <a:ext cx="875600" cy="595200"/>
          </a:xfrm>
          <a:prstGeom prst="roundRect">
            <a:avLst>
              <a:gd name="adj" fmla="val 16667"/>
            </a:avLst>
          </a:prstGeom>
          <a:solidFill>
            <a:srgbClr val="CCCCCC"/>
          </a:solidFill>
          <a:ln>
            <a:noFill/>
          </a:ln>
        </p:spPr>
        <p:txBody>
          <a:bodyPr spcFirstLastPara="1" wrap="square" lIns="121900" tIns="121900" rIns="121900" bIns="121900" anchor="t" anchorCtr="0">
            <a:noAutofit/>
          </a:bodyPr>
          <a:lstStyle/>
          <a:p>
            <a:pPr algn="ctr"/>
            <a:r>
              <a:rPr lang="en" sz="2133">
                <a:latin typeface="Barlow"/>
                <a:ea typeface="Barlow"/>
                <a:cs typeface="Barlow"/>
                <a:sym typeface="Barlow"/>
              </a:rPr>
              <a:t>Core</a:t>
            </a:r>
            <a:endParaRPr sz="2133">
              <a:latin typeface="Barlow"/>
              <a:ea typeface="Barlow"/>
              <a:cs typeface="Barlow"/>
              <a:sym typeface="Barlow"/>
            </a:endParaRPr>
          </a:p>
        </p:txBody>
      </p:sp>
      <p:cxnSp>
        <p:nvCxnSpPr>
          <p:cNvPr id="698" name="Google Shape;698;p121"/>
          <p:cNvCxnSpPr>
            <a:stCxn id="681" idx="2"/>
            <a:endCxn id="682" idx="0"/>
          </p:cNvCxnSpPr>
          <p:nvPr/>
        </p:nvCxnSpPr>
        <p:spPr>
          <a:xfrm flipH="1">
            <a:off x="1452800" y="2145417"/>
            <a:ext cx="4643200" cy="1403600"/>
          </a:xfrm>
          <a:prstGeom prst="straightConnector1">
            <a:avLst/>
          </a:prstGeom>
          <a:noFill/>
          <a:ln w="19050" cap="flat" cmpd="sng">
            <a:solidFill>
              <a:schemeClr val="dk2"/>
            </a:solidFill>
            <a:prstDash val="solid"/>
            <a:round/>
            <a:headEnd type="triangle" w="med" len="med"/>
            <a:tailEnd type="triangle" w="med" len="med"/>
          </a:ln>
        </p:spPr>
      </p:cxnSp>
      <p:cxnSp>
        <p:nvCxnSpPr>
          <p:cNvPr id="699" name="Google Shape;699;p121"/>
          <p:cNvCxnSpPr>
            <a:stCxn id="681" idx="2"/>
            <a:endCxn id="683" idx="0"/>
          </p:cNvCxnSpPr>
          <p:nvPr/>
        </p:nvCxnSpPr>
        <p:spPr>
          <a:xfrm flipH="1">
            <a:off x="4627600" y="2145417"/>
            <a:ext cx="1468400" cy="1403600"/>
          </a:xfrm>
          <a:prstGeom prst="straightConnector1">
            <a:avLst/>
          </a:prstGeom>
          <a:noFill/>
          <a:ln w="19050" cap="flat" cmpd="sng">
            <a:solidFill>
              <a:schemeClr val="dk2"/>
            </a:solidFill>
            <a:prstDash val="solid"/>
            <a:round/>
            <a:headEnd type="triangle" w="med" len="med"/>
            <a:tailEnd type="triangle" w="med" len="med"/>
          </a:ln>
        </p:spPr>
      </p:cxnSp>
      <p:cxnSp>
        <p:nvCxnSpPr>
          <p:cNvPr id="700" name="Google Shape;700;p121"/>
          <p:cNvCxnSpPr>
            <a:stCxn id="681" idx="2"/>
            <a:endCxn id="684" idx="0"/>
          </p:cNvCxnSpPr>
          <p:nvPr/>
        </p:nvCxnSpPr>
        <p:spPr>
          <a:xfrm>
            <a:off x="6096000" y="2145417"/>
            <a:ext cx="1587200" cy="1403600"/>
          </a:xfrm>
          <a:prstGeom prst="straightConnector1">
            <a:avLst/>
          </a:prstGeom>
          <a:noFill/>
          <a:ln w="19050" cap="flat" cmpd="sng">
            <a:solidFill>
              <a:schemeClr val="dk2"/>
            </a:solidFill>
            <a:prstDash val="solid"/>
            <a:round/>
            <a:headEnd type="triangle" w="med" len="med"/>
            <a:tailEnd type="triangle" w="med" len="med"/>
          </a:ln>
        </p:spPr>
      </p:cxnSp>
      <p:cxnSp>
        <p:nvCxnSpPr>
          <p:cNvPr id="701" name="Google Shape;701;p121"/>
          <p:cNvCxnSpPr>
            <a:stCxn id="681" idx="2"/>
            <a:endCxn id="685" idx="0"/>
          </p:cNvCxnSpPr>
          <p:nvPr/>
        </p:nvCxnSpPr>
        <p:spPr>
          <a:xfrm>
            <a:off x="6096000" y="2145417"/>
            <a:ext cx="4643200" cy="1403600"/>
          </a:xfrm>
          <a:prstGeom prst="straightConnector1">
            <a:avLst/>
          </a:prstGeom>
          <a:noFill/>
          <a:ln w="19050" cap="flat" cmpd="sng">
            <a:solidFill>
              <a:schemeClr val="dk2"/>
            </a:solidFill>
            <a:prstDash val="solid"/>
            <a:round/>
            <a:headEnd type="triangle" w="med" len="med"/>
            <a:tailEnd type="triangle" w="med" len="med"/>
          </a:ln>
        </p:spPr>
      </p:cxnSp>
      <p:sp>
        <p:nvSpPr>
          <p:cNvPr id="702" name="Google Shape;702;p121"/>
          <p:cNvSpPr txBox="1">
            <a:spLocks noGrp="1"/>
          </p:cNvSpPr>
          <p:nvPr>
            <p:ph type="title" idx="4294967295"/>
          </p:nvPr>
        </p:nvSpPr>
        <p:spPr>
          <a:xfrm>
            <a:off x="460979" y="365125"/>
            <a:ext cx="11260000" cy="992000"/>
          </a:xfrm>
          <a:prstGeom prst="rect">
            <a:avLst/>
          </a:prstGeom>
          <a:noFill/>
          <a:ln>
            <a:noFill/>
          </a:ln>
        </p:spPr>
        <p:txBody>
          <a:bodyPr spcFirstLastPara="1" vert="horz" wrap="square" lIns="0" tIns="45700" rIns="0" bIns="45700" rtlCol="0" anchor="ctr" anchorCtr="0">
            <a:noAutofit/>
          </a:bodyPr>
          <a:lstStyle/>
          <a:p>
            <a:pPr>
              <a:spcBef>
                <a:spcPts val="0"/>
              </a:spcBef>
              <a:buClr>
                <a:schemeClr val="dk1"/>
              </a:buClr>
              <a:buSzPts val="3000"/>
            </a:pPr>
            <a:r>
              <a:rPr lang="en"/>
              <a:t>Spark Cluster</a:t>
            </a:r>
            <a:endParaRPr/>
          </a:p>
        </p:txBody>
      </p:sp>
      <p:sp>
        <p:nvSpPr>
          <p:cNvPr id="703" name="Google Shape;703;p121"/>
          <p:cNvSpPr/>
          <p:nvPr/>
        </p:nvSpPr>
        <p:spPr>
          <a:xfrm>
            <a:off x="548415" y="5057251"/>
            <a:ext cx="875600" cy="595200"/>
          </a:xfrm>
          <a:prstGeom prst="roundRect">
            <a:avLst>
              <a:gd name="adj" fmla="val 16667"/>
            </a:avLst>
          </a:prstGeom>
          <a:solidFill>
            <a:srgbClr val="00B379"/>
          </a:solidFill>
          <a:ln>
            <a:noFill/>
          </a:ln>
        </p:spPr>
        <p:txBody>
          <a:bodyPr spcFirstLastPara="1" wrap="square" lIns="121900" tIns="121900" rIns="121900" bIns="121900" anchor="t" anchorCtr="0">
            <a:noAutofit/>
          </a:bodyPr>
          <a:lstStyle/>
          <a:p>
            <a:pPr algn="ctr"/>
            <a:r>
              <a:rPr lang="en" sz="2133">
                <a:latin typeface="Barlow"/>
                <a:ea typeface="Barlow"/>
                <a:cs typeface="Barlow"/>
                <a:sym typeface="Barlow"/>
              </a:rPr>
              <a:t>Task</a:t>
            </a:r>
            <a:endParaRPr sz="2133">
              <a:latin typeface="Barlow"/>
              <a:ea typeface="Barlow"/>
              <a:cs typeface="Barlow"/>
              <a:sym typeface="Barlow"/>
            </a:endParaRPr>
          </a:p>
        </p:txBody>
      </p:sp>
      <p:sp>
        <p:nvSpPr>
          <p:cNvPr id="704" name="Google Shape;704;p121"/>
          <p:cNvSpPr/>
          <p:nvPr/>
        </p:nvSpPr>
        <p:spPr>
          <a:xfrm>
            <a:off x="1481852" y="5057251"/>
            <a:ext cx="875600" cy="595200"/>
          </a:xfrm>
          <a:prstGeom prst="roundRect">
            <a:avLst>
              <a:gd name="adj" fmla="val 16667"/>
            </a:avLst>
          </a:prstGeom>
          <a:solidFill>
            <a:srgbClr val="00B379"/>
          </a:solidFill>
          <a:ln>
            <a:noFill/>
          </a:ln>
        </p:spPr>
        <p:txBody>
          <a:bodyPr spcFirstLastPara="1" wrap="square" lIns="121900" tIns="121900" rIns="121900" bIns="121900" anchor="t" anchorCtr="0">
            <a:noAutofit/>
          </a:bodyPr>
          <a:lstStyle/>
          <a:p>
            <a:pPr algn="ctr"/>
            <a:r>
              <a:rPr lang="en" sz="2133">
                <a:latin typeface="Barlow"/>
                <a:ea typeface="Barlow"/>
                <a:cs typeface="Barlow"/>
                <a:sym typeface="Barlow"/>
              </a:rPr>
              <a:t>Task</a:t>
            </a:r>
            <a:endParaRPr sz="2133">
              <a:latin typeface="Barlow"/>
              <a:ea typeface="Barlow"/>
              <a:cs typeface="Barlow"/>
              <a:sym typeface="Barlow"/>
            </a:endParaRPr>
          </a:p>
        </p:txBody>
      </p:sp>
      <p:sp>
        <p:nvSpPr>
          <p:cNvPr id="705" name="Google Shape;705;p121"/>
          <p:cNvSpPr/>
          <p:nvPr/>
        </p:nvSpPr>
        <p:spPr>
          <a:xfrm>
            <a:off x="3730541" y="5057251"/>
            <a:ext cx="875600" cy="595200"/>
          </a:xfrm>
          <a:prstGeom prst="roundRect">
            <a:avLst>
              <a:gd name="adj" fmla="val 16667"/>
            </a:avLst>
          </a:prstGeom>
          <a:solidFill>
            <a:srgbClr val="00B379"/>
          </a:solidFill>
          <a:ln>
            <a:noFill/>
          </a:ln>
        </p:spPr>
        <p:txBody>
          <a:bodyPr spcFirstLastPara="1" wrap="square" lIns="121900" tIns="121900" rIns="121900" bIns="121900" anchor="t" anchorCtr="0">
            <a:noAutofit/>
          </a:bodyPr>
          <a:lstStyle/>
          <a:p>
            <a:pPr algn="ctr"/>
            <a:r>
              <a:rPr lang="en" sz="2133">
                <a:latin typeface="Barlow"/>
                <a:ea typeface="Barlow"/>
                <a:cs typeface="Barlow"/>
                <a:sym typeface="Barlow"/>
              </a:rPr>
              <a:t>Task</a:t>
            </a:r>
            <a:endParaRPr sz="2133">
              <a:latin typeface="Barlow"/>
              <a:ea typeface="Barlow"/>
              <a:cs typeface="Barlow"/>
              <a:sym typeface="Barlow"/>
            </a:endParaRPr>
          </a:p>
        </p:txBody>
      </p:sp>
      <p:sp>
        <p:nvSpPr>
          <p:cNvPr id="706" name="Google Shape;706;p121"/>
          <p:cNvSpPr/>
          <p:nvPr/>
        </p:nvSpPr>
        <p:spPr>
          <a:xfrm>
            <a:off x="9834548" y="5057251"/>
            <a:ext cx="875600" cy="595200"/>
          </a:xfrm>
          <a:prstGeom prst="roundRect">
            <a:avLst>
              <a:gd name="adj" fmla="val 16667"/>
            </a:avLst>
          </a:prstGeom>
          <a:solidFill>
            <a:srgbClr val="00B379"/>
          </a:solidFill>
          <a:ln>
            <a:noFill/>
          </a:ln>
        </p:spPr>
        <p:txBody>
          <a:bodyPr spcFirstLastPara="1" wrap="square" lIns="121900" tIns="121900" rIns="121900" bIns="121900" anchor="t" anchorCtr="0">
            <a:noAutofit/>
          </a:bodyPr>
          <a:lstStyle/>
          <a:p>
            <a:pPr algn="ctr"/>
            <a:r>
              <a:rPr lang="en" sz="2133">
                <a:latin typeface="Barlow"/>
                <a:ea typeface="Barlow"/>
                <a:cs typeface="Barlow"/>
                <a:sym typeface="Barlow"/>
              </a:rPr>
              <a:t>Task</a:t>
            </a:r>
            <a:endParaRPr sz="2133">
              <a:latin typeface="Barlow"/>
              <a:ea typeface="Barlow"/>
              <a:cs typeface="Barlow"/>
              <a:sym typeface="Barlow"/>
            </a:endParaRPr>
          </a:p>
        </p:txBody>
      </p:sp>
      <p:sp>
        <p:nvSpPr>
          <p:cNvPr id="707" name="Google Shape;707;p121"/>
          <p:cNvSpPr/>
          <p:nvPr/>
        </p:nvSpPr>
        <p:spPr>
          <a:xfrm>
            <a:off x="10767985" y="5057251"/>
            <a:ext cx="875600" cy="595200"/>
          </a:xfrm>
          <a:prstGeom prst="roundRect">
            <a:avLst>
              <a:gd name="adj" fmla="val 16667"/>
            </a:avLst>
          </a:prstGeom>
          <a:solidFill>
            <a:srgbClr val="00B379"/>
          </a:solidFill>
          <a:ln>
            <a:noFill/>
          </a:ln>
        </p:spPr>
        <p:txBody>
          <a:bodyPr spcFirstLastPara="1" wrap="square" lIns="121900" tIns="121900" rIns="121900" bIns="121900" anchor="t" anchorCtr="0">
            <a:noAutofit/>
          </a:bodyPr>
          <a:lstStyle/>
          <a:p>
            <a:pPr algn="ctr"/>
            <a:r>
              <a:rPr lang="en" sz="2133">
                <a:latin typeface="Barlow"/>
                <a:ea typeface="Barlow"/>
                <a:cs typeface="Barlow"/>
                <a:sym typeface="Barlow"/>
              </a:rPr>
              <a:t>Task</a:t>
            </a:r>
            <a:endParaRPr sz="2133">
              <a:latin typeface="Barlow"/>
              <a:ea typeface="Barlow"/>
              <a:cs typeface="Barlow"/>
              <a:sym typeface="Barlow"/>
            </a:endParaRPr>
          </a:p>
        </p:txBody>
      </p:sp>
    </p:spTree>
    <p:extLst>
      <p:ext uri="{BB962C8B-B14F-4D97-AF65-F5344CB8AC3E}">
        <p14:creationId xmlns:p14="http://schemas.microsoft.com/office/powerpoint/2010/main" val="1539898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86"/>
                                        </p:tgtEl>
                                        <p:attrNameLst>
                                          <p:attrName>style.visibility</p:attrName>
                                        </p:attrNameLst>
                                      </p:cBhvr>
                                      <p:to>
                                        <p:strVal val="visible"/>
                                      </p:to>
                                    </p:set>
                                    <p:animEffect transition="in" filter="fade">
                                      <p:cBhvr>
                                        <p:cTn id="7" dur="1000"/>
                                        <p:tgtEl>
                                          <p:spTgt spid="686"/>
                                        </p:tgtEl>
                                      </p:cBhvr>
                                    </p:animEffect>
                                  </p:childTnLst>
                                </p:cTn>
                              </p:par>
                              <p:par>
                                <p:cTn id="8" presetID="10" presetClass="entr" presetSubtype="0" fill="hold" nodeType="withEffect">
                                  <p:stCondLst>
                                    <p:cond delay="0"/>
                                  </p:stCondLst>
                                  <p:childTnLst>
                                    <p:set>
                                      <p:cBhvr>
                                        <p:cTn id="9" dur="1" fill="hold">
                                          <p:stCondLst>
                                            <p:cond delay="0"/>
                                          </p:stCondLst>
                                        </p:cTn>
                                        <p:tgtEl>
                                          <p:spTgt spid="687"/>
                                        </p:tgtEl>
                                        <p:attrNameLst>
                                          <p:attrName>style.visibility</p:attrName>
                                        </p:attrNameLst>
                                      </p:cBhvr>
                                      <p:to>
                                        <p:strVal val="visible"/>
                                      </p:to>
                                    </p:set>
                                    <p:animEffect transition="in" filter="fade">
                                      <p:cBhvr>
                                        <p:cTn id="10" dur="1000"/>
                                        <p:tgtEl>
                                          <p:spTgt spid="687"/>
                                        </p:tgtEl>
                                      </p:cBhvr>
                                    </p:animEffect>
                                  </p:childTnLst>
                                </p:cTn>
                              </p:par>
                              <p:par>
                                <p:cTn id="11" presetID="10" presetClass="entr" presetSubtype="0" fill="hold" nodeType="withEffect">
                                  <p:stCondLst>
                                    <p:cond delay="0"/>
                                  </p:stCondLst>
                                  <p:childTnLst>
                                    <p:set>
                                      <p:cBhvr>
                                        <p:cTn id="12" dur="1" fill="hold">
                                          <p:stCondLst>
                                            <p:cond delay="0"/>
                                          </p:stCondLst>
                                        </p:cTn>
                                        <p:tgtEl>
                                          <p:spTgt spid="688"/>
                                        </p:tgtEl>
                                        <p:attrNameLst>
                                          <p:attrName>style.visibility</p:attrName>
                                        </p:attrNameLst>
                                      </p:cBhvr>
                                      <p:to>
                                        <p:strVal val="visible"/>
                                      </p:to>
                                    </p:set>
                                    <p:animEffect transition="in" filter="fade">
                                      <p:cBhvr>
                                        <p:cTn id="13" dur="1000"/>
                                        <p:tgtEl>
                                          <p:spTgt spid="688"/>
                                        </p:tgtEl>
                                      </p:cBhvr>
                                    </p:animEffect>
                                  </p:childTnLst>
                                </p:cTn>
                              </p:par>
                              <p:par>
                                <p:cTn id="14" presetID="10" presetClass="entr" presetSubtype="0" fill="hold" nodeType="withEffect">
                                  <p:stCondLst>
                                    <p:cond delay="0"/>
                                  </p:stCondLst>
                                  <p:childTnLst>
                                    <p:set>
                                      <p:cBhvr>
                                        <p:cTn id="15" dur="1" fill="hold">
                                          <p:stCondLst>
                                            <p:cond delay="0"/>
                                          </p:stCondLst>
                                        </p:cTn>
                                        <p:tgtEl>
                                          <p:spTgt spid="689"/>
                                        </p:tgtEl>
                                        <p:attrNameLst>
                                          <p:attrName>style.visibility</p:attrName>
                                        </p:attrNameLst>
                                      </p:cBhvr>
                                      <p:to>
                                        <p:strVal val="visible"/>
                                      </p:to>
                                    </p:set>
                                    <p:animEffect transition="in" filter="fade">
                                      <p:cBhvr>
                                        <p:cTn id="16" dur="1000"/>
                                        <p:tgtEl>
                                          <p:spTgt spid="68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90"/>
                                        </p:tgtEl>
                                        <p:attrNameLst>
                                          <p:attrName>style.visibility</p:attrName>
                                        </p:attrNameLst>
                                      </p:cBhvr>
                                      <p:to>
                                        <p:strVal val="visible"/>
                                      </p:to>
                                    </p:set>
                                    <p:animEffect transition="in" filter="fade">
                                      <p:cBhvr>
                                        <p:cTn id="21" dur="1000"/>
                                        <p:tgtEl>
                                          <p:spTgt spid="690"/>
                                        </p:tgtEl>
                                      </p:cBhvr>
                                    </p:animEffect>
                                  </p:childTnLst>
                                </p:cTn>
                              </p:par>
                              <p:par>
                                <p:cTn id="22" presetID="10" presetClass="entr" presetSubtype="0" fill="hold" nodeType="withEffect">
                                  <p:stCondLst>
                                    <p:cond delay="0"/>
                                  </p:stCondLst>
                                  <p:childTnLst>
                                    <p:set>
                                      <p:cBhvr>
                                        <p:cTn id="23" dur="1" fill="hold">
                                          <p:stCondLst>
                                            <p:cond delay="0"/>
                                          </p:stCondLst>
                                        </p:cTn>
                                        <p:tgtEl>
                                          <p:spTgt spid="691"/>
                                        </p:tgtEl>
                                        <p:attrNameLst>
                                          <p:attrName>style.visibility</p:attrName>
                                        </p:attrNameLst>
                                      </p:cBhvr>
                                      <p:to>
                                        <p:strVal val="visible"/>
                                      </p:to>
                                    </p:set>
                                    <p:animEffect transition="in" filter="fade">
                                      <p:cBhvr>
                                        <p:cTn id="24" dur="1000"/>
                                        <p:tgtEl>
                                          <p:spTgt spid="691"/>
                                        </p:tgtEl>
                                      </p:cBhvr>
                                    </p:animEffect>
                                  </p:childTnLst>
                                </p:cTn>
                              </p:par>
                              <p:par>
                                <p:cTn id="25" presetID="10" presetClass="entr" presetSubtype="0" fill="hold" nodeType="withEffect">
                                  <p:stCondLst>
                                    <p:cond delay="0"/>
                                  </p:stCondLst>
                                  <p:childTnLst>
                                    <p:set>
                                      <p:cBhvr>
                                        <p:cTn id="26" dur="1" fill="hold">
                                          <p:stCondLst>
                                            <p:cond delay="0"/>
                                          </p:stCondLst>
                                        </p:cTn>
                                        <p:tgtEl>
                                          <p:spTgt spid="692"/>
                                        </p:tgtEl>
                                        <p:attrNameLst>
                                          <p:attrName>style.visibility</p:attrName>
                                        </p:attrNameLst>
                                      </p:cBhvr>
                                      <p:to>
                                        <p:strVal val="visible"/>
                                      </p:to>
                                    </p:set>
                                    <p:animEffect transition="in" filter="fade">
                                      <p:cBhvr>
                                        <p:cTn id="27" dur="1000"/>
                                        <p:tgtEl>
                                          <p:spTgt spid="692"/>
                                        </p:tgtEl>
                                      </p:cBhvr>
                                    </p:animEffect>
                                  </p:childTnLst>
                                </p:cTn>
                              </p:par>
                              <p:par>
                                <p:cTn id="28" presetID="10" presetClass="entr" presetSubtype="0" fill="hold" nodeType="withEffect">
                                  <p:stCondLst>
                                    <p:cond delay="0"/>
                                  </p:stCondLst>
                                  <p:childTnLst>
                                    <p:set>
                                      <p:cBhvr>
                                        <p:cTn id="29" dur="1" fill="hold">
                                          <p:stCondLst>
                                            <p:cond delay="0"/>
                                          </p:stCondLst>
                                        </p:cTn>
                                        <p:tgtEl>
                                          <p:spTgt spid="693"/>
                                        </p:tgtEl>
                                        <p:attrNameLst>
                                          <p:attrName>style.visibility</p:attrName>
                                        </p:attrNameLst>
                                      </p:cBhvr>
                                      <p:to>
                                        <p:strVal val="visible"/>
                                      </p:to>
                                    </p:set>
                                    <p:animEffect transition="in" filter="fade">
                                      <p:cBhvr>
                                        <p:cTn id="30" dur="1000"/>
                                        <p:tgtEl>
                                          <p:spTgt spid="693"/>
                                        </p:tgtEl>
                                      </p:cBhvr>
                                    </p:animEffect>
                                  </p:childTnLst>
                                </p:cTn>
                              </p:par>
                              <p:par>
                                <p:cTn id="31" presetID="10" presetClass="entr" presetSubtype="0" fill="hold" nodeType="withEffect">
                                  <p:stCondLst>
                                    <p:cond delay="0"/>
                                  </p:stCondLst>
                                  <p:childTnLst>
                                    <p:set>
                                      <p:cBhvr>
                                        <p:cTn id="32" dur="1" fill="hold">
                                          <p:stCondLst>
                                            <p:cond delay="0"/>
                                          </p:stCondLst>
                                        </p:cTn>
                                        <p:tgtEl>
                                          <p:spTgt spid="694"/>
                                        </p:tgtEl>
                                        <p:attrNameLst>
                                          <p:attrName>style.visibility</p:attrName>
                                        </p:attrNameLst>
                                      </p:cBhvr>
                                      <p:to>
                                        <p:strVal val="visible"/>
                                      </p:to>
                                    </p:set>
                                    <p:animEffect transition="in" filter="fade">
                                      <p:cBhvr>
                                        <p:cTn id="33" dur="1000"/>
                                        <p:tgtEl>
                                          <p:spTgt spid="694"/>
                                        </p:tgtEl>
                                      </p:cBhvr>
                                    </p:animEffect>
                                  </p:childTnLst>
                                </p:cTn>
                              </p:par>
                              <p:par>
                                <p:cTn id="34" presetID="10" presetClass="entr" presetSubtype="0" fill="hold" nodeType="withEffect">
                                  <p:stCondLst>
                                    <p:cond delay="0"/>
                                  </p:stCondLst>
                                  <p:childTnLst>
                                    <p:set>
                                      <p:cBhvr>
                                        <p:cTn id="35" dur="1" fill="hold">
                                          <p:stCondLst>
                                            <p:cond delay="0"/>
                                          </p:stCondLst>
                                        </p:cTn>
                                        <p:tgtEl>
                                          <p:spTgt spid="695"/>
                                        </p:tgtEl>
                                        <p:attrNameLst>
                                          <p:attrName>style.visibility</p:attrName>
                                        </p:attrNameLst>
                                      </p:cBhvr>
                                      <p:to>
                                        <p:strVal val="visible"/>
                                      </p:to>
                                    </p:set>
                                    <p:animEffect transition="in" filter="fade">
                                      <p:cBhvr>
                                        <p:cTn id="36" dur="1000"/>
                                        <p:tgtEl>
                                          <p:spTgt spid="695"/>
                                        </p:tgtEl>
                                      </p:cBhvr>
                                    </p:animEffect>
                                  </p:childTnLst>
                                </p:cTn>
                              </p:par>
                              <p:par>
                                <p:cTn id="37" presetID="10" presetClass="entr" presetSubtype="0" fill="hold" nodeType="withEffect">
                                  <p:stCondLst>
                                    <p:cond delay="0"/>
                                  </p:stCondLst>
                                  <p:childTnLst>
                                    <p:set>
                                      <p:cBhvr>
                                        <p:cTn id="38" dur="1" fill="hold">
                                          <p:stCondLst>
                                            <p:cond delay="0"/>
                                          </p:stCondLst>
                                        </p:cTn>
                                        <p:tgtEl>
                                          <p:spTgt spid="696"/>
                                        </p:tgtEl>
                                        <p:attrNameLst>
                                          <p:attrName>style.visibility</p:attrName>
                                        </p:attrNameLst>
                                      </p:cBhvr>
                                      <p:to>
                                        <p:strVal val="visible"/>
                                      </p:to>
                                    </p:set>
                                    <p:animEffect transition="in" filter="fade">
                                      <p:cBhvr>
                                        <p:cTn id="39" dur="1000"/>
                                        <p:tgtEl>
                                          <p:spTgt spid="696"/>
                                        </p:tgtEl>
                                      </p:cBhvr>
                                    </p:animEffect>
                                  </p:childTnLst>
                                </p:cTn>
                              </p:par>
                              <p:par>
                                <p:cTn id="40" presetID="10" presetClass="entr" presetSubtype="0" fill="hold" nodeType="withEffect">
                                  <p:stCondLst>
                                    <p:cond delay="0"/>
                                  </p:stCondLst>
                                  <p:childTnLst>
                                    <p:set>
                                      <p:cBhvr>
                                        <p:cTn id="41" dur="1" fill="hold">
                                          <p:stCondLst>
                                            <p:cond delay="0"/>
                                          </p:stCondLst>
                                        </p:cTn>
                                        <p:tgtEl>
                                          <p:spTgt spid="697"/>
                                        </p:tgtEl>
                                        <p:attrNameLst>
                                          <p:attrName>style.visibility</p:attrName>
                                        </p:attrNameLst>
                                      </p:cBhvr>
                                      <p:to>
                                        <p:strVal val="visible"/>
                                      </p:to>
                                    </p:set>
                                    <p:animEffect transition="in" filter="fade">
                                      <p:cBhvr>
                                        <p:cTn id="42" dur="1000"/>
                                        <p:tgtEl>
                                          <p:spTgt spid="69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03"/>
                                        </p:tgtEl>
                                        <p:attrNameLst>
                                          <p:attrName>style.visibility</p:attrName>
                                        </p:attrNameLst>
                                      </p:cBhvr>
                                      <p:to>
                                        <p:strVal val="visible"/>
                                      </p:to>
                                    </p:set>
                                    <p:animEffect transition="in" filter="fade">
                                      <p:cBhvr>
                                        <p:cTn id="47" dur="1000"/>
                                        <p:tgtEl>
                                          <p:spTgt spid="703"/>
                                        </p:tgtEl>
                                      </p:cBhvr>
                                    </p:animEffect>
                                  </p:childTnLst>
                                </p:cTn>
                              </p:par>
                              <p:par>
                                <p:cTn id="48" presetID="10" presetClass="entr" presetSubtype="0" fill="hold" nodeType="withEffect">
                                  <p:stCondLst>
                                    <p:cond delay="0"/>
                                  </p:stCondLst>
                                  <p:childTnLst>
                                    <p:set>
                                      <p:cBhvr>
                                        <p:cTn id="49" dur="1" fill="hold">
                                          <p:stCondLst>
                                            <p:cond delay="0"/>
                                          </p:stCondLst>
                                        </p:cTn>
                                        <p:tgtEl>
                                          <p:spTgt spid="704"/>
                                        </p:tgtEl>
                                        <p:attrNameLst>
                                          <p:attrName>style.visibility</p:attrName>
                                        </p:attrNameLst>
                                      </p:cBhvr>
                                      <p:to>
                                        <p:strVal val="visible"/>
                                      </p:to>
                                    </p:set>
                                    <p:animEffect transition="in" filter="fade">
                                      <p:cBhvr>
                                        <p:cTn id="50" dur="1000"/>
                                        <p:tgtEl>
                                          <p:spTgt spid="704"/>
                                        </p:tgtEl>
                                      </p:cBhvr>
                                    </p:animEffect>
                                  </p:childTnLst>
                                </p:cTn>
                              </p:par>
                              <p:par>
                                <p:cTn id="51" presetID="10" presetClass="entr" presetSubtype="0" fill="hold" nodeType="withEffect">
                                  <p:stCondLst>
                                    <p:cond delay="0"/>
                                  </p:stCondLst>
                                  <p:childTnLst>
                                    <p:set>
                                      <p:cBhvr>
                                        <p:cTn id="52" dur="1" fill="hold">
                                          <p:stCondLst>
                                            <p:cond delay="0"/>
                                          </p:stCondLst>
                                        </p:cTn>
                                        <p:tgtEl>
                                          <p:spTgt spid="705"/>
                                        </p:tgtEl>
                                        <p:attrNameLst>
                                          <p:attrName>style.visibility</p:attrName>
                                        </p:attrNameLst>
                                      </p:cBhvr>
                                      <p:to>
                                        <p:strVal val="visible"/>
                                      </p:to>
                                    </p:set>
                                    <p:animEffect transition="in" filter="fade">
                                      <p:cBhvr>
                                        <p:cTn id="53" dur="1000"/>
                                        <p:tgtEl>
                                          <p:spTgt spid="705"/>
                                        </p:tgtEl>
                                      </p:cBhvr>
                                    </p:animEffect>
                                  </p:childTnLst>
                                </p:cTn>
                              </p:par>
                              <p:par>
                                <p:cTn id="54" presetID="10" presetClass="entr" presetSubtype="0" fill="hold" nodeType="withEffect">
                                  <p:stCondLst>
                                    <p:cond delay="0"/>
                                  </p:stCondLst>
                                  <p:childTnLst>
                                    <p:set>
                                      <p:cBhvr>
                                        <p:cTn id="55" dur="1" fill="hold">
                                          <p:stCondLst>
                                            <p:cond delay="0"/>
                                          </p:stCondLst>
                                        </p:cTn>
                                        <p:tgtEl>
                                          <p:spTgt spid="706"/>
                                        </p:tgtEl>
                                        <p:attrNameLst>
                                          <p:attrName>style.visibility</p:attrName>
                                        </p:attrNameLst>
                                      </p:cBhvr>
                                      <p:to>
                                        <p:strVal val="visible"/>
                                      </p:to>
                                    </p:set>
                                    <p:animEffect transition="in" filter="fade">
                                      <p:cBhvr>
                                        <p:cTn id="56" dur="1000"/>
                                        <p:tgtEl>
                                          <p:spTgt spid="706"/>
                                        </p:tgtEl>
                                      </p:cBhvr>
                                    </p:animEffect>
                                  </p:childTnLst>
                                </p:cTn>
                              </p:par>
                              <p:par>
                                <p:cTn id="57" presetID="10" presetClass="entr" presetSubtype="0" fill="hold" nodeType="withEffect">
                                  <p:stCondLst>
                                    <p:cond delay="0"/>
                                  </p:stCondLst>
                                  <p:childTnLst>
                                    <p:set>
                                      <p:cBhvr>
                                        <p:cTn id="58" dur="1" fill="hold">
                                          <p:stCondLst>
                                            <p:cond delay="0"/>
                                          </p:stCondLst>
                                        </p:cTn>
                                        <p:tgtEl>
                                          <p:spTgt spid="707"/>
                                        </p:tgtEl>
                                        <p:attrNameLst>
                                          <p:attrName>style.visibility</p:attrName>
                                        </p:attrNameLst>
                                      </p:cBhvr>
                                      <p:to>
                                        <p:strVal val="visible"/>
                                      </p:to>
                                    </p:set>
                                    <p:animEffect transition="in" filter="fade">
                                      <p:cBhvr>
                                        <p:cTn id="59" dur="1000"/>
                                        <p:tgtEl>
                                          <p:spTgt spid="7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27C52-39FE-6846-951A-1BDD6ACD64F2}"/>
              </a:ext>
            </a:extLst>
          </p:cNvPr>
          <p:cNvSpPr>
            <a:spLocks noGrp="1"/>
          </p:cNvSpPr>
          <p:nvPr>
            <p:ph type="title"/>
          </p:nvPr>
        </p:nvSpPr>
        <p:spPr/>
        <p:txBody>
          <a:bodyPr>
            <a:normAutofit fontScale="90000"/>
          </a:bodyPr>
          <a:lstStyle/>
          <a:p>
            <a:r>
              <a:rPr lang="en-US" dirty="0"/>
              <a:t>Transformations in Big Data Processing</a:t>
            </a:r>
          </a:p>
        </p:txBody>
      </p:sp>
      <p:sp>
        <p:nvSpPr>
          <p:cNvPr id="3" name="Content Placeholder 2">
            <a:extLst>
              <a:ext uri="{FF2B5EF4-FFF2-40B4-BE49-F238E27FC236}">
                <a16:creationId xmlns:a16="http://schemas.microsoft.com/office/drawing/2014/main" id="{94EF3078-52D6-FF4A-B03C-6816B46B804A}"/>
              </a:ext>
            </a:extLst>
          </p:cNvPr>
          <p:cNvSpPr>
            <a:spLocks noGrp="1"/>
          </p:cNvSpPr>
          <p:nvPr>
            <p:ph idx="1"/>
          </p:nvPr>
        </p:nvSpPr>
        <p:spPr/>
        <p:txBody>
          <a:bodyPr>
            <a:normAutofit fontScale="92500"/>
          </a:bodyPr>
          <a:lstStyle/>
          <a:p>
            <a:pPr marL="584200" indent="-571500">
              <a:lnSpc>
                <a:spcPts val="3745"/>
              </a:lnSpc>
              <a:buClr>
                <a:srgbClr val="002060"/>
              </a:buClr>
              <a:tabLst>
                <a:tab pos="469900" algn="l"/>
              </a:tabLst>
            </a:pPr>
            <a:r>
              <a:rPr lang="en-US" dirty="0">
                <a:solidFill>
                  <a:schemeClr val="tx2"/>
                </a:solidFill>
                <a:latin typeface="Helvetica"/>
                <a:cs typeface="Helvetica"/>
              </a:rPr>
              <a:t>When data flows through pipelines, transformations are applied.</a:t>
            </a:r>
          </a:p>
          <a:p>
            <a:pPr marL="584200" indent="-571500">
              <a:lnSpc>
                <a:spcPts val="3745"/>
              </a:lnSpc>
              <a:buClr>
                <a:srgbClr val="002060"/>
              </a:buClr>
              <a:tabLst>
                <a:tab pos="469900" algn="l"/>
              </a:tabLst>
            </a:pPr>
            <a:r>
              <a:rPr lang="en-US" dirty="0">
                <a:solidFill>
                  <a:schemeClr val="tx2"/>
                </a:solidFill>
                <a:latin typeface="Helvetica"/>
                <a:cs typeface="Helvetica"/>
              </a:rPr>
              <a:t>Transformations are tools to shape the data.</a:t>
            </a:r>
          </a:p>
          <a:p>
            <a:pPr marL="584200" indent="-571500">
              <a:lnSpc>
                <a:spcPts val="3745"/>
              </a:lnSpc>
              <a:buClr>
                <a:srgbClr val="002060"/>
              </a:buClr>
              <a:tabLst>
                <a:tab pos="469900" algn="l"/>
              </a:tabLst>
            </a:pPr>
            <a:r>
              <a:rPr lang="en-US" dirty="0">
                <a:solidFill>
                  <a:schemeClr val="tx2"/>
                </a:solidFill>
                <a:latin typeface="Helvetica"/>
                <a:cs typeface="Helvetica"/>
              </a:rPr>
              <a:t>Co</a:t>
            </a:r>
            <a:r>
              <a:rPr lang="en-US" spc="-10" dirty="0">
                <a:solidFill>
                  <a:schemeClr val="tx2"/>
                </a:solidFill>
                <a:latin typeface="Helvetica"/>
                <a:cs typeface="Helvetica"/>
              </a:rPr>
              <a:t>m</a:t>
            </a:r>
            <a:r>
              <a:rPr lang="en-US" dirty="0">
                <a:solidFill>
                  <a:schemeClr val="tx2"/>
                </a:solidFill>
                <a:latin typeface="Helvetica"/>
                <a:cs typeface="Helvetica"/>
              </a:rPr>
              <a:t>m</a:t>
            </a:r>
            <a:r>
              <a:rPr lang="en-US" spc="-15" dirty="0">
                <a:solidFill>
                  <a:schemeClr val="tx2"/>
                </a:solidFill>
                <a:latin typeface="Helvetica"/>
                <a:cs typeface="Helvetica"/>
              </a:rPr>
              <a:t>o</a:t>
            </a:r>
            <a:r>
              <a:rPr lang="en-US" dirty="0">
                <a:solidFill>
                  <a:schemeClr val="tx2"/>
                </a:solidFill>
                <a:latin typeface="Helvetica"/>
                <a:cs typeface="Helvetica"/>
              </a:rPr>
              <a:t>n</a:t>
            </a:r>
            <a:r>
              <a:rPr lang="en-US" spc="-35" dirty="0">
                <a:solidFill>
                  <a:schemeClr val="tx2"/>
                </a:solidFill>
                <a:latin typeface="Helvetica"/>
                <a:cs typeface="Helvetica"/>
              </a:rPr>
              <a:t> </a:t>
            </a:r>
            <a:r>
              <a:rPr lang="en-US" dirty="0">
                <a:solidFill>
                  <a:schemeClr val="tx2"/>
                </a:solidFill>
                <a:latin typeface="Helvetica"/>
                <a:cs typeface="Helvetica"/>
              </a:rPr>
              <a:t>d</a:t>
            </a:r>
            <a:r>
              <a:rPr lang="en-US" spc="-15" dirty="0">
                <a:solidFill>
                  <a:schemeClr val="tx2"/>
                </a:solidFill>
                <a:latin typeface="Helvetica"/>
                <a:cs typeface="Helvetica"/>
              </a:rPr>
              <a:t>a</a:t>
            </a:r>
            <a:r>
              <a:rPr lang="en-US" dirty="0">
                <a:solidFill>
                  <a:schemeClr val="tx2"/>
                </a:solidFill>
                <a:latin typeface="Helvetica"/>
                <a:cs typeface="Helvetica"/>
              </a:rPr>
              <a:t>ta</a:t>
            </a:r>
            <a:r>
              <a:rPr lang="en-US" spc="-10" dirty="0">
                <a:solidFill>
                  <a:schemeClr val="tx2"/>
                </a:solidFill>
                <a:latin typeface="Helvetica"/>
                <a:cs typeface="Helvetica"/>
              </a:rPr>
              <a:t> </a:t>
            </a:r>
            <a:r>
              <a:rPr lang="en-US" dirty="0">
                <a:solidFill>
                  <a:schemeClr val="tx2"/>
                </a:solidFill>
                <a:latin typeface="Helvetica"/>
                <a:cs typeface="Helvetica"/>
              </a:rPr>
              <a:t>tr</a:t>
            </a:r>
            <a:r>
              <a:rPr lang="en-US" spc="-15" dirty="0">
                <a:solidFill>
                  <a:schemeClr val="tx2"/>
                </a:solidFill>
                <a:latin typeface="Helvetica"/>
                <a:cs typeface="Helvetica"/>
              </a:rPr>
              <a:t>a</a:t>
            </a:r>
            <a:r>
              <a:rPr lang="en-US" dirty="0">
                <a:solidFill>
                  <a:schemeClr val="tx2"/>
                </a:solidFill>
                <a:latin typeface="Helvetica"/>
                <a:cs typeface="Helvetica"/>
              </a:rPr>
              <a:t>nsf</a:t>
            </a:r>
            <a:r>
              <a:rPr lang="en-US" spc="-15" dirty="0">
                <a:solidFill>
                  <a:schemeClr val="tx2"/>
                </a:solidFill>
                <a:latin typeface="Helvetica"/>
                <a:cs typeface="Helvetica"/>
              </a:rPr>
              <a:t>o</a:t>
            </a:r>
            <a:r>
              <a:rPr lang="en-US" dirty="0">
                <a:solidFill>
                  <a:schemeClr val="tx2"/>
                </a:solidFill>
                <a:latin typeface="Helvetica"/>
                <a:cs typeface="Helvetica"/>
              </a:rPr>
              <a:t>rm</a:t>
            </a:r>
            <a:r>
              <a:rPr lang="en-US" spc="-15" dirty="0">
                <a:solidFill>
                  <a:schemeClr val="tx2"/>
                </a:solidFill>
                <a:latin typeface="Helvetica"/>
                <a:cs typeface="Helvetica"/>
              </a:rPr>
              <a:t>a</a:t>
            </a:r>
            <a:r>
              <a:rPr lang="en-US" dirty="0">
                <a:solidFill>
                  <a:schemeClr val="tx2"/>
                </a:solidFill>
                <a:latin typeface="Helvetica"/>
                <a:cs typeface="Helvetica"/>
              </a:rPr>
              <a:t>ti</a:t>
            </a:r>
            <a:r>
              <a:rPr lang="en-US" spc="-15" dirty="0">
                <a:solidFill>
                  <a:schemeClr val="tx2"/>
                </a:solidFill>
                <a:latin typeface="Helvetica"/>
                <a:cs typeface="Helvetica"/>
              </a:rPr>
              <a:t>o</a:t>
            </a:r>
            <a:r>
              <a:rPr lang="en-US" dirty="0">
                <a:solidFill>
                  <a:schemeClr val="tx2"/>
                </a:solidFill>
                <a:latin typeface="Helvetica"/>
                <a:cs typeface="Helvetica"/>
              </a:rPr>
              <a:t>ns:</a:t>
            </a:r>
          </a:p>
          <a:p>
            <a:pPr marL="1041400" lvl="1" indent="-571500">
              <a:lnSpc>
                <a:spcPts val="3745"/>
              </a:lnSpc>
              <a:buClr>
                <a:srgbClr val="002060"/>
              </a:buClr>
              <a:tabLst>
                <a:tab pos="469900" algn="l"/>
              </a:tabLst>
            </a:pPr>
            <a:r>
              <a:rPr lang="en-US" dirty="0">
                <a:solidFill>
                  <a:schemeClr val="tx2"/>
                </a:solidFill>
                <a:latin typeface="Helvetica"/>
                <a:cs typeface="Helvetica"/>
              </a:rPr>
              <a:t>Map</a:t>
            </a:r>
          </a:p>
          <a:p>
            <a:pPr marL="1041400" lvl="1" indent="-571500">
              <a:lnSpc>
                <a:spcPts val="3745"/>
              </a:lnSpc>
              <a:buClr>
                <a:srgbClr val="002060"/>
              </a:buClr>
              <a:tabLst>
                <a:tab pos="469900" algn="l"/>
              </a:tabLst>
            </a:pPr>
            <a:r>
              <a:rPr lang="en-US" dirty="0">
                <a:solidFill>
                  <a:schemeClr val="tx2"/>
                </a:solidFill>
                <a:latin typeface="Helvetica"/>
                <a:cs typeface="Helvetica"/>
              </a:rPr>
              <a:t>Reduce</a:t>
            </a:r>
          </a:p>
          <a:p>
            <a:pPr marL="1041400" lvl="1" indent="-571500">
              <a:lnSpc>
                <a:spcPts val="3745"/>
              </a:lnSpc>
              <a:buClr>
                <a:srgbClr val="002060"/>
              </a:buClr>
              <a:tabLst>
                <a:tab pos="469900" algn="l"/>
              </a:tabLst>
            </a:pPr>
            <a:r>
              <a:rPr lang="en-US" dirty="0">
                <a:solidFill>
                  <a:schemeClr val="tx2"/>
                </a:solidFill>
                <a:latin typeface="Helvetica"/>
                <a:cs typeface="Helvetica"/>
              </a:rPr>
              <a:t>Group</a:t>
            </a:r>
          </a:p>
          <a:p>
            <a:pPr marL="1041400" lvl="1" indent="-571500">
              <a:lnSpc>
                <a:spcPts val="3745"/>
              </a:lnSpc>
              <a:buClr>
                <a:srgbClr val="002060"/>
              </a:buClr>
              <a:tabLst>
                <a:tab pos="469900" algn="l"/>
              </a:tabLst>
            </a:pPr>
            <a:r>
              <a:rPr lang="en-US" dirty="0">
                <a:solidFill>
                  <a:schemeClr val="tx2"/>
                </a:solidFill>
                <a:latin typeface="Helvetica"/>
                <a:cs typeface="Helvetica"/>
              </a:rPr>
              <a:t>Join ….</a:t>
            </a:r>
          </a:p>
        </p:txBody>
      </p:sp>
    </p:spTree>
    <p:extLst>
      <p:ext uri="{BB962C8B-B14F-4D97-AF65-F5344CB8AC3E}">
        <p14:creationId xmlns:p14="http://schemas.microsoft.com/office/powerpoint/2010/main" val="729751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73CDF-1B40-468B-BA2A-EAA4F70458DC}"/>
              </a:ext>
            </a:extLst>
          </p:cNvPr>
          <p:cNvSpPr>
            <a:spLocks noGrp="1"/>
          </p:cNvSpPr>
          <p:nvPr>
            <p:ph type="title"/>
          </p:nvPr>
        </p:nvSpPr>
        <p:spPr/>
        <p:txBody>
          <a:bodyPr/>
          <a:lstStyle/>
          <a:p>
            <a:r>
              <a:rPr lang="en-US" dirty="0"/>
              <a:t>Hadoop is Cumbersome</a:t>
            </a:r>
          </a:p>
        </p:txBody>
      </p:sp>
      <p:sp>
        <p:nvSpPr>
          <p:cNvPr id="3" name="Content Placeholder 2">
            <a:extLst>
              <a:ext uri="{FF2B5EF4-FFF2-40B4-BE49-F238E27FC236}">
                <a16:creationId xmlns:a16="http://schemas.microsoft.com/office/drawing/2014/main" id="{36EBA91E-4CDD-4017-81EF-371CC858A538}"/>
              </a:ext>
            </a:extLst>
          </p:cNvPr>
          <p:cNvSpPr>
            <a:spLocks noGrp="1"/>
          </p:cNvSpPr>
          <p:nvPr>
            <p:ph idx="1"/>
          </p:nvPr>
        </p:nvSpPr>
        <p:spPr>
          <a:xfrm>
            <a:off x="838200" y="1717288"/>
            <a:ext cx="10515600" cy="4459675"/>
          </a:xfrm>
        </p:spPr>
        <p:txBody>
          <a:bodyPr>
            <a:normAutofit lnSpcReduction="10000"/>
          </a:bodyPr>
          <a:lstStyle/>
          <a:p>
            <a:pPr algn="l"/>
            <a:r>
              <a:rPr lang="en-US" sz="3200" dirty="0">
                <a:solidFill>
                  <a:schemeClr val="tx2"/>
                </a:solidFill>
                <a:latin typeface="MinionPro-Regular"/>
              </a:rPr>
              <a:t>Hadoop MR was</a:t>
            </a:r>
            <a:r>
              <a:rPr lang="en-US" sz="3200" b="0" i="0" u="none" strike="noStrike" baseline="0" dirty="0">
                <a:solidFill>
                  <a:schemeClr val="tx2"/>
                </a:solidFill>
                <a:latin typeface="MinionPro-Regular"/>
              </a:rPr>
              <a:t> hard to manage and administer, with cumbersome operational complexity.</a:t>
            </a:r>
          </a:p>
          <a:p>
            <a:pPr algn="l"/>
            <a:r>
              <a:rPr lang="en-US" sz="3200" dirty="0">
                <a:solidFill>
                  <a:schemeClr val="tx2"/>
                </a:solidFill>
                <a:latin typeface="MinionPro-Regular"/>
              </a:rPr>
              <a:t>I</a:t>
            </a:r>
            <a:r>
              <a:rPr lang="en-US" sz="3200" b="0" i="0" u="none" strike="noStrike" baseline="0" dirty="0">
                <a:solidFill>
                  <a:schemeClr val="tx2"/>
                </a:solidFill>
                <a:latin typeface="MinionPro-Regular"/>
              </a:rPr>
              <a:t>ntermediate computed results are written to the local disk for the subsequent stage of its operation.</a:t>
            </a:r>
          </a:p>
          <a:p>
            <a:pPr algn="l"/>
            <a:r>
              <a:rPr lang="en-US" sz="3200" b="0" i="0" u="none" strike="noStrike" baseline="0" dirty="0">
                <a:solidFill>
                  <a:schemeClr val="tx2"/>
                </a:solidFill>
                <a:latin typeface="MinionPro-Regular"/>
              </a:rPr>
              <a:t>Lots of software systems in its ecosystem: Apache Hive, Apache Storm, Apache Impala, Apache </a:t>
            </a:r>
            <a:r>
              <a:rPr lang="en-US" sz="3200" b="0" i="0" u="none" strike="noStrike" baseline="0" dirty="0" err="1">
                <a:solidFill>
                  <a:schemeClr val="tx2"/>
                </a:solidFill>
                <a:latin typeface="MinionPro-Regular"/>
              </a:rPr>
              <a:t>Giraph</a:t>
            </a:r>
            <a:r>
              <a:rPr lang="en-US" sz="3200" b="0" i="0" u="none" strike="noStrike" baseline="0" dirty="0">
                <a:solidFill>
                  <a:schemeClr val="tx2"/>
                </a:solidFill>
                <a:latin typeface="MinionPro-Regular"/>
              </a:rPr>
              <a:t>, Apache Drill, Apache Mahout, etc. </a:t>
            </a:r>
          </a:p>
          <a:p>
            <a:pPr algn="l"/>
            <a:r>
              <a:rPr lang="en-US" sz="3200" dirty="0">
                <a:solidFill>
                  <a:schemeClr val="tx2"/>
                </a:solidFill>
                <a:latin typeface="MinionPro-Regular"/>
              </a:rPr>
              <a:t>E</a:t>
            </a:r>
            <a:r>
              <a:rPr lang="en-US" sz="3200" b="0" i="0" u="none" strike="noStrike" baseline="0" dirty="0">
                <a:solidFill>
                  <a:schemeClr val="tx2"/>
                </a:solidFill>
                <a:latin typeface="MinionPro-Regular"/>
              </a:rPr>
              <a:t>ach with their own APIs and cluster configurations, further adding to the operational complexity of Hadoop and the steep learning curve for developers.</a:t>
            </a:r>
            <a:endParaRPr lang="en-US" sz="3200" dirty="0">
              <a:solidFill>
                <a:schemeClr val="tx2"/>
              </a:solidFill>
            </a:endParaRPr>
          </a:p>
        </p:txBody>
      </p:sp>
    </p:spTree>
    <p:extLst>
      <p:ext uri="{BB962C8B-B14F-4D97-AF65-F5344CB8AC3E}">
        <p14:creationId xmlns:p14="http://schemas.microsoft.com/office/powerpoint/2010/main" val="2018244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4977E-344C-F14B-B523-3AC9B6CB2EF0}"/>
              </a:ext>
            </a:extLst>
          </p:cNvPr>
          <p:cNvSpPr>
            <a:spLocks noGrp="1"/>
          </p:cNvSpPr>
          <p:nvPr>
            <p:ph type="title"/>
          </p:nvPr>
        </p:nvSpPr>
        <p:spPr/>
        <p:txBody>
          <a:bodyPr>
            <a:normAutofit/>
          </a:bodyPr>
          <a:lstStyle/>
          <a:p>
            <a:r>
              <a:rPr lang="en-US" dirty="0"/>
              <a:t>Hadoop MapReduce Processing</a:t>
            </a:r>
          </a:p>
        </p:txBody>
      </p:sp>
      <p:sp>
        <p:nvSpPr>
          <p:cNvPr id="4" name="object 3">
            <a:extLst>
              <a:ext uri="{FF2B5EF4-FFF2-40B4-BE49-F238E27FC236}">
                <a16:creationId xmlns:a16="http://schemas.microsoft.com/office/drawing/2014/main" id="{1BA4BCFC-15B8-584C-8F4E-BF80C9AD8177}"/>
              </a:ext>
            </a:extLst>
          </p:cNvPr>
          <p:cNvSpPr/>
          <p:nvPr/>
        </p:nvSpPr>
        <p:spPr>
          <a:xfrm>
            <a:off x="1401808" y="2242729"/>
            <a:ext cx="8747264" cy="3409950"/>
          </a:xfrm>
          <a:prstGeom prst="rect">
            <a:avLst/>
          </a:prstGeom>
          <a:blipFill>
            <a:blip r:embed="rId2" cstate="print"/>
            <a:stretch>
              <a:fillRect/>
            </a:stretch>
          </a:blipFill>
        </p:spPr>
        <p:txBody>
          <a:bodyPr wrap="square" lIns="0" tIns="0" rIns="0" bIns="0" rtlCol="0"/>
          <a:lstStyle/>
          <a:p>
            <a:endParaRPr/>
          </a:p>
        </p:txBody>
      </p:sp>
      <p:sp>
        <p:nvSpPr>
          <p:cNvPr id="5" name="object 4">
            <a:extLst>
              <a:ext uri="{FF2B5EF4-FFF2-40B4-BE49-F238E27FC236}">
                <a16:creationId xmlns:a16="http://schemas.microsoft.com/office/drawing/2014/main" id="{CA0EBBF8-37BD-8340-B5FD-29F6C7EF094C}"/>
              </a:ext>
            </a:extLst>
          </p:cNvPr>
          <p:cNvSpPr txBox="1"/>
          <p:nvPr/>
        </p:nvSpPr>
        <p:spPr>
          <a:xfrm>
            <a:off x="3185777" y="2712632"/>
            <a:ext cx="814705" cy="381000"/>
          </a:xfrm>
          <a:prstGeom prst="rect">
            <a:avLst/>
          </a:prstGeom>
        </p:spPr>
        <p:txBody>
          <a:bodyPr vert="horz" wrap="square" lIns="0" tIns="0" rIns="0" bIns="0" rtlCol="0">
            <a:spAutoFit/>
          </a:bodyPr>
          <a:lstStyle/>
          <a:p>
            <a:pPr marL="12700">
              <a:lnSpc>
                <a:spcPct val="100000"/>
              </a:lnSpc>
            </a:pPr>
            <a:r>
              <a:rPr sz="2800" b="1" spc="-25" dirty="0">
                <a:solidFill>
                  <a:srgbClr val="FFFFFF"/>
                </a:solidFill>
                <a:latin typeface="Helvetica"/>
                <a:cs typeface="Helvetica"/>
              </a:rPr>
              <a:t>MAP</a:t>
            </a:r>
            <a:endParaRPr sz="2800">
              <a:latin typeface="Helvetica"/>
              <a:cs typeface="Helvetica"/>
            </a:endParaRPr>
          </a:p>
        </p:txBody>
      </p:sp>
      <p:sp>
        <p:nvSpPr>
          <p:cNvPr id="6" name="object 5">
            <a:extLst>
              <a:ext uri="{FF2B5EF4-FFF2-40B4-BE49-F238E27FC236}">
                <a16:creationId xmlns:a16="http://schemas.microsoft.com/office/drawing/2014/main" id="{FC90BF8C-DC8F-0E44-BB54-7C5DF75BBE87}"/>
              </a:ext>
            </a:extLst>
          </p:cNvPr>
          <p:cNvSpPr txBox="1"/>
          <p:nvPr/>
        </p:nvSpPr>
        <p:spPr>
          <a:xfrm>
            <a:off x="3185777" y="3779686"/>
            <a:ext cx="814705" cy="381000"/>
          </a:xfrm>
          <a:prstGeom prst="rect">
            <a:avLst/>
          </a:prstGeom>
        </p:spPr>
        <p:txBody>
          <a:bodyPr vert="horz" wrap="square" lIns="0" tIns="0" rIns="0" bIns="0" rtlCol="0">
            <a:spAutoFit/>
          </a:bodyPr>
          <a:lstStyle/>
          <a:p>
            <a:pPr marL="12700">
              <a:lnSpc>
                <a:spcPct val="100000"/>
              </a:lnSpc>
            </a:pPr>
            <a:r>
              <a:rPr sz="2800" b="1" spc="-25" dirty="0">
                <a:solidFill>
                  <a:srgbClr val="FFFFFF"/>
                </a:solidFill>
                <a:latin typeface="Helvetica"/>
                <a:cs typeface="Helvetica"/>
              </a:rPr>
              <a:t>MAP</a:t>
            </a:r>
            <a:endParaRPr sz="2800">
              <a:latin typeface="Helvetica"/>
              <a:cs typeface="Helvetica"/>
            </a:endParaRPr>
          </a:p>
        </p:txBody>
      </p:sp>
      <p:sp>
        <p:nvSpPr>
          <p:cNvPr id="7" name="object 6">
            <a:extLst>
              <a:ext uri="{FF2B5EF4-FFF2-40B4-BE49-F238E27FC236}">
                <a16:creationId xmlns:a16="http://schemas.microsoft.com/office/drawing/2014/main" id="{0C095D91-292D-824C-8219-3DF6CE34C479}"/>
              </a:ext>
            </a:extLst>
          </p:cNvPr>
          <p:cNvSpPr txBox="1"/>
          <p:nvPr/>
        </p:nvSpPr>
        <p:spPr>
          <a:xfrm>
            <a:off x="3185777" y="4846790"/>
            <a:ext cx="814705" cy="381000"/>
          </a:xfrm>
          <a:prstGeom prst="rect">
            <a:avLst/>
          </a:prstGeom>
        </p:spPr>
        <p:txBody>
          <a:bodyPr vert="horz" wrap="square" lIns="0" tIns="0" rIns="0" bIns="0" rtlCol="0">
            <a:spAutoFit/>
          </a:bodyPr>
          <a:lstStyle/>
          <a:p>
            <a:pPr marL="12700">
              <a:lnSpc>
                <a:spcPct val="100000"/>
              </a:lnSpc>
            </a:pPr>
            <a:r>
              <a:rPr sz="2800" b="1" spc="-25" dirty="0">
                <a:solidFill>
                  <a:srgbClr val="FFFFFF"/>
                </a:solidFill>
                <a:latin typeface="Helvetica"/>
                <a:cs typeface="Helvetica"/>
              </a:rPr>
              <a:t>MAP</a:t>
            </a:r>
            <a:endParaRPr sz="2800">
              <a:latin typeface="Helvetica"/>
              <a:cs typeface="Helvetica"/>
            </a:endParaRPr>
          </a:p>
        </p:txBody>
      </p:sp>
      <p:sp>
        <p:nvSpPr>
          <p:cNvPr id="8" name="object 7">
            <a:extLst>
              <a:ext uri="{FF2B5EF4-FFF2-40B4-BE49-F238E27FC236}">
                <a16:creationId xmlns:a16="http://schemas.microsoft.com/office/drawing/2014/main" id="{C92A8EEB-29D7-2441-95FE-6B413043D9D1}"/>
              </a:ext>
            </a:extLst>
          </p:cNvPr>
          <p:cNvSpPr txBox="1"/>
          <p:nvPr/>
        </p:nvSpPr>
        <p:spPr>
          <a:xfrm>
            <a:off x="6844011" y="2941232"/>
            <a:ext cx="1523365" cy="381000"/>
          </a:xfrm>
          <a:prstGeom prst="rect">
            <a:avLst/>
          </a:prstGeom>
        </p:spPr>
        <p:txBody>
          <a:bodyPr vert="horz" wrap="square" lIns="0" tIns="0" rIns="0" bIns="0" rtlCol="0">
            <a:spAutoFit/>
          </a:bodyPr>
          <a:lstStyle/>
          <a:p>
            <a:pPr marL="12700">
              <a:lnSpc>
                <a:spcPct val="100000"/>
              </a:lnSpc>
            </a:pPr>
            <a:r>
              <a:rPr sz="2800" b="1" spc="-20" dirty="0">
                <a:solidFill>
                  <a:srgbClr val="FFFFFF"/>
                </a:solidFill>
                <a:latin typeface="Helvetica"/>
                <a:cs typeface="Helvetica"/>
              </a:rPr>
              <a:t>RE</a:t>
            </a:r>
            <a:r>
              <a:rPr sz="2800" b="1" spc="-40" dirty="0">
                <a:solidFill>
                  <a:srgbClr val="FFFFFF"/>
                </a:solidFill>
                <a:latin typeface="Helvetica"/>
                <a:cs typeface="Helvetica"/>
              </a:rPr>
              <a:t>D</a:t>
            </a:r>
            <a:r>
              <a:rPr sz="2800" b="1" spc="-20" dirty="0">
                <a:solidFill>
                  <a:srgbClr val="FFFFFF"/>
                </a:solidFill>
                <a:latin typeface="Helvetica"/>
                <a:cs typeface="Helvetica"/>
              </a:rPr>
              <a:t>UCE</a:t>
            </a:r>
            <a:endParaRPr sz="2800">
              <a:latin typeface="Helvetica"/>
              <a:cs typeface="Helvetica"/>
            </a:endParaRPr>
          </a:p>
        </p:txBody>
      </p:sp>
      <p:sp>
        <p:nvSpPr>
          <p:cNvPr id="9" name="object 8">
            <a:extLst>
              <a:ext uri="{FF2B5EF4-FFF2-40B4-BE49-F238E27FC236}">
                <a16:creationId xmlns:a16="http://schemas.microsoft.com/office/drawing/2014/main" id="{CE898F99-B8F1-7A41-8B07-E74100438ECB}"/>
              </a:ext>
            </a:extLst>
          </p:cNvPr>
          <p:cNvSpPr txBox="1"/>
          <p:nvPr/>
        </p:nvSpPr>
        <p:spPr>
          <a:xfrm>
            <a:off x="6844011" y="4008286"/>
            <a:ext cx="1523365" cy="381000"/>
          </a:xfrm>
          <a:prstGeom prst="rect">
            <a:avLst/>
          </a:prstGeom>
        </p:spPr>
        <p:txBody>
          <a:bodyPr vert="horz" wrap="square" lIns="0" tIns="0" rIns="0" bIns="0" rtlCol="0">
            <a:spAutoFit/>
          </a:bodyPr>
          <a:lstStyle/>
          <a:p>
            <a:pPr marL="12700">
              <a:lnSpc>
                <a:spcPct val="100000"/>
              </a:lnSpc>
            </a:pPr>
            <a:r>
              <a:rPr sz="2800" b="1" spc="-20" dirty="0">
                <a:solidFill>
                  <a:srgbClr val="FFFFFF"/>
                </a:solidFill>
                <a:latin typeface="Helvetica"/>
                <a:cs typeface="Helvetica"/>
              </a:rPr>
              <a:t>RE</a:t>
            </a:r>
            <a:r>
              <a:rPr sz="2800" b="1" spc="-40" dirty="0">
                <a:solidFill>
                  <a:srgbClr val="FFFFFF"/>
                </a:solidFill>
                <a:latin typeface="Helvetica"/>
                <a:cs typeface="Helvetica"/>
              </a:rPr>
              <a:t>D</a:t>
            </a:r>
            <a:r>
              <a:rPr sz="2800" b="1" spc="-20" dirty="0">
                <a:solidFill>
                  <a:srgbClr val="FFFFFF"/>
                </a:solidFill>
                <a:latin typeface="Helvetica"/>
                <a:cs typeface="Helvetica"/>
              </a:rPr>
              <a:t>UCE</a:t>
            </a:r>
            <a:endParaRPr sz="2800">
              <a:latin typeface="Helvetica"/>
              <a:cs typeface="Helvetica"/>
            </a:endParaRPr>
          </a:p>
        </p:txBody>
      </p:sp>
      <p:sp>
        <p:nvSpPr>
          <p:cNvPr id="10" name="object 9">
            <a:extLst>
              <a:ext uri="{FF2B5EF4-FFF2-40B4-BE49-F238E27FC236}">
                <a16:creationId xmlns:a16="http://schemas.microsoft.com/office/drawing/2014/main" id="{3BB8CB51-E3BB-9B42-829B-8447B259C8EE}"/>
              </a:ext>
            </a:extLst>
          </p:cNvPr>
          <p:cNvSpPr txBox="1"/>
          <p:nvPr/>
        </p:nvSpPr>
        <p:spPr>
          <a:xfrm>
            <a:off x="1509123" y="5797173"/>
            <a:ext cx="854075" cy="369332"/>
          </a:xfrm>
          <a:prstGeom prst="rect">
            <a:avLst/>
          </a:prstGeom>
        </p:spPr>
        <p:txBody>
          <a:bodyPr vert="horz" wrap="square" lIns="0" tIns="0" rIns="0" bIns="0" rtlCol="0">
            <a:spAutoFit/>
          </a:bodyPr>
          <a:lstStyle/>
          <a:p>
            <a:pPr marL="12700">
              <a:lnSpc>
                <a:spcPct val="100000"/>
              </a:lnSpc>
            </a:pPr>
            <a:r>
              <a:rPr sz="2400" b="1" dirty="0">
                <a:solidFill>
                  <a:schemeClr val="tx2"/>
                </a:solidFill>
                <a:latin typeface="Helvetica"/>
                <a:cs typeface="Helvetica"/>
              </a:rPr>
              <a:t>H</a:t>
            </a:r>
            <a:r>
              <a:rPr sz="2400" b="1" spc="-10" dirty="0">
                <a:solidFill>
                  <a:schemeClr val="tx2"/>
                </a:solidFill>
                <a:latin typeface="Helvetica"/>
                <a:cs typeface="Helvetica"/>
              </a:rPr>
              <a:t>D</a:t>
            </a:r>
            <a:r>
              <a:rPr sz="2400" b="1" dirty="0">
                <a:solidFill>
                  <a:schemeClr val="tx2"/>
                </a:solidFill>
                <a:latin typeface="Helvetica"/>
                <a:cs typeface="Helvetica"/>
              </a:rPr>
              <a:t>FS</a:t>
            </a:r>
            <a:endParaRPr sz="2400" dirty="0">
              <a:solidFill>
                <a:schemeClr val="tx2"/>
              </a:solidFill>
              <a:latin typeface="Helvetica"/>
              <a:cs typeface="Helvetica"/>
            </a:endParaRPr>
          </a:p>
        </p:txBody>
      </p:sp>
      <p:sp>
        <p:nvSpPr>
          <p:cNvPr id="11" name="object 10">
            <a:extLst>
              <a:ext uri="{FF2B5EF4-FFF2-40B4-BE49-F238E27FC236}">
                <a16:creationId xmlns:a16="http://schemas.microsoft.com/office/drawing/2014/main" id="{FF59C76A-C534-3F46-B7BB-B627A6B5BCB9}"/>
              </a:ext>
            </a:extLst>
          </p:cNvPr>
          <p:cNvSpPr txBox="1"/>
          <p:nvPr/>
        </p:nvSpPr>
        <p:spPr>
          <a:xfrm>
            <a:off x="9206592" y="4958669"/>
            <a:ext cx="854075" cy="330200"/>
          </a:xfrm>
          <a:prstGeom prst="rect">
            <a:avLst/>
          </a:prstGeom>
        </p:spPr>
        <p:txBody>
          <a:bodyPr vert="horz" wrap="square" lIns="0" tIns="0" rIns="0" bIns="0" rtlCol="0">
            <a:spAutoFit/>
          </a:bodyPr>
          <a:lstStyle/>
          <a:p>
            <a:pPr marL="12700">
              <a:lnSpc>
                <a:spcPct val="100000"/>
              </a:lnSpc>
            </a:pPr>
            <a:r>
              <a:rPr sz="2400" b="1" dirty="0">
                <a:solidFill>
                  <a:srgbClr val="BBFFBB"/>
                </a:solidFill>
                <a:latin typeface="Helvetica"/>
                <a:cs typeface="Helvetica"/>
              </a:rPr>
              <a:t>H</a:t>
            </a:r>
            <a:r>
              <a:rPr sz="2400" b="1" spc="-10" dirty="0">
                <a:solidFill>
                  <a:srgbClr val="BBFFBB"/>
                </a:solidFill>
                <a:latin typeface="Helvetica"/>
                <a:cs typeface="Helvetica"/>
              </a:rPr>
              <a:t>D</a:t>
            </a:r>
            <a:r>
              <a:rPr sz="2400" b="1" dirty="0">
                <a:solidFill>
                  <a:srgbClr val="BBFFBB"/>
                </a:solidFill>
                <a:latin typeface="Helvetica"/>
                <a:cs typeface="Helvetica"/>
              </a:rPr>
              <a:t>FS</a:t>
            </a:r>
            <a:endParaRPr sz="2400">
              <a:latin typeface="Helvetica"/>
              <a:cs typeface="Helvetica"/>
            </a:endParaRPr>
          </a:p>
        </p:txBody>
      </p:sp>
      <p:sp>
        <p:nvSpPr>
          <p:cNvPr id="12" name="object 11">
            <a:extLst>
              <a:ext uri="{FF2B5EF4-FFF2-40B4-BE49-F238E27FC236}">
                <a16:creationId xmlns:a16="http://schemas.microsoft.com/office/drawing/2014/main" id="{5ECD18EA-1D62-DD4C-B438-A064EF3BFFC4}"/>
              </a:ext>
            </a:extLst>
          </p:cNvPr>
          <p:cNvSpPr txBox="1"/>
          <p:nvPr/>
        </p:nvSpPr>
        <p:spPr>
          <a:xfrm>
            <a:off x="5128587" y="5797173"/>
            <a:ext cx="854075" cy="369332"/>
          </a:xfrm>
          <a:prstGeom prst="rect">
            <a:avLst/>
          </a:prstGeom>
        </p:spPr>
        <p:txBody>
          <a:bodyPr vert="horz" wrap="square" lIns="0" tIns="0" rIns="0" bIns="0" rtlCol="0">
            <a:spAutoFit/>
          </a:bodyPr>
          <a:lstStyle/>
          <a:p>
            <a:pPr marL="12700">
              <a:lnSpc>
                <a:spcPct val="100000"/>
              </a:lnSpc>
            </a:pPr>
            <a:r>
              <a:rPr lang="en-US" sz="2400" b="1" dirty="0">
                <a:solidFill>
                  <a:schemeClr val="tx2"/>
                </a:solidFill>
                <a:latin typeface="Helvetica"/>
                <a:cs typeface="Helvetica"/>
              </a:rPr>
              <a:t>Disk</a:t>
            </a:r>
            <a:endParaRPr sz="2400" dirty="0">
              <a:solidFill>
                <a:schemeClr val="tx2"/>
              </a:solidFill>
              <a:latin typeface="Helvetica"/>
              <a:cs typeface="Helvetica"/>
            </a:endParaRPr>
          </a:p>
        </p:txBody>
      </p:sp>
    </p:spTree>
    <p:extLst>
      <p:ext uri="{BB962C8B-B14F-4D97-AF65-F5344CB8AC3E}">
        <p14:creationId xmlns:p14="http://schemas.microsoft.com/office/powerpoint/2010/main" val="3005221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8236E-6E95-8745-8ADC-B372FF6FBA0F}"/>
              </a:ext>
            </a:extLst>
          </p:cNvPr>
          <p:cNvSpPr>
            <a:spLocks noGrp="1"/>
          </p:cNvSpPr>
          <p:nvPr>
            <p:ph type="title"/>
          </p:nvPr>
        </p:nvSpPr>
        <p:spPr/>
        <p:txBody>
          <a:bodyPr>
            <a:normAutofit fontScale="90000"/>
          </a:bodyPr>
          <a:lstStyle/>
          <a:p>
            <a:r>
              <a:rPr lang="en-US" dirty="0"/>
              <a:t>Shortcomings of Hadoop MapReduce</a:t>
            </a:r>
          </a:p>
        </p:txBody>
      </p:sp>
      <p:sp>
        <p:nvSpPr>
          <p:cNvPr id="3" name="Content Placeholder 2">
            <a:extLst>
              <a:ext uri="{FF2B5EF4-FFF2-40B4-BE49-F238E27FC236}">
                <a16:creationId xmlns:a16="http://schemas.microsoft.com/office/drawing/2014/main" id="{8FA5DC4D-5862-A843-930C-46995C6AA961}"/>
              </a:ext>
            </a:extLst>
          </p:cNvPr>
          <p:cNvSpPr>
            <a:spLocks noGrp="1"/>
          </p:cNvSpPr>
          <p:nvPr>
            <p:ph idx="1"/>
          </p:nvPr>
        </p:nvSpPr>
        <p:spPr/>
        <p:txBody>
          <a:bodyPr/>
          <a:lstStyle/>
          <a:p>
            <a:r>
              <a:rPr lang="en-US" dirty="0"/>
              <a:t>Only for Map and Reduce based computations</a:t>
            </a:r>
          </a:p>
          <a:p>
            <a:r>
              <a:rPr lang="en-US" dirty="0"/>
              <a:t>Relies on reading data from HDFS</a:t>
            </a:r>
          </a:p>
          <a:p>
            <a:r>
              <a:rPr lang="en-US" dirty="0"/>
              <a:t>Native support for Java only</a:t>
            </a:r>
          </a:p>
          <a:p>
            <a:r>
              <a:rPr lang="en-US" dirty="0"/>
              <a:t>No interactive shell support</a:t>
            </a:r>
          </a:p>
          <a:p>
            <a:r>
              <a:rPr lang="en-US" dirty="0"/>
              <a:t>No support for streaming</a:t>
            </a:r>
          </a:p>
          <a:p>
            <a:endParaRPr lang="en-US" dirty="0"/>
          </a:p>
        </p:txBody>
      </p:sp>
    </p:spTree>
    <p:extLst>
      <p:ext uri="{BB962C8B-B14F-4D97-AF65-F5344CB8AC3E}">
        <p14:creationId xmlns:p14="http://schemas.microsoft.com/office/powerpoint/2010/main" val="1492165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pic>
        <p:nvPicPr>
          <p:cNvPr id="624" name="Google Shape;624;p117"/>
          <p:cNvPicPr preferRelativeResize="0"/>
          <p:nvPr/>
        </p:nvPicPr>
        <p:blipFill>
          <a:blip r:embed="rId3">
            <a:alphaModFix/>
          </a:blip>
          <a:stretch>
            <a:fillRect/>
          </a:stretch>
        </p:blipFill>
        <p:spPr>
          <a:xfrm>
            <a:off x="4517400" y="450639"/>
            <a:ext cx="3157200" cy="1645400"/>
          </a:xfrm>
          <a:prstGeom prst="rect">
            <a:avLst/>
          </a:prstGeom>
          <a:noFill/>
          <a:ln>
            <a:noFill/>
          </a:ln>
        </p:spPr>
      </p:pic>
      <p:sp>
        <p:nvSpPr>
          <p:cNvPr id="625" name="Google Shape;625;p117"/>
          <p:cNvSpPr txBox="1">
            <a:spLocks noGrp="1"/>
          </p:cNvSpPr>
          <p:nvPr>
            <p:ph type="body" idx="1"/>
          </p:nvPr>
        </p:nvSpPr>
        <p:spPr>
          <a:xfrm>
            <a:off x="466000" y="2828668"/>
            <a:ext cx="11260000" cy="2625200"/>
          </a:xfrm>
          <a:prstGeom prst="rect">
            <a:avLst/>
          </a:prstGeom>
          <a:noFill/>
          <a:ln>
            <a:noFill/>
          </a:ln>
        </p:spPr>
        <p:txBody>
          <a:bodyPr spcFirstLastPara="1" vert="horz" wrap="square" lIns="0" tIns="45700" rIns="0" bIns="45700" rtlCol="0" anchor="t" anchorCtr="0">
            <a:normAutofit fontScale="62500" lnSpcReduction="20000"/>
          </a:bodyPr>
          <a:lstStyle/>
          <a:p>
            <a:pPr marL="0" indent="0" algn="ctr">
              <a:lnSpc>
                <a:spcPct val="200000"/>
              </a:lnSpc>
              <a:spcBef>
                <a:spcPts val="0"/>
              </a:spcBef>
              <a:buNone/>
            </a:pPr>
            <a:r>
              <a:rPr lang="en" dirty="0"/>
              <a:t>De-facto standard unified analytics engine for big data processing</a:t>
            </a:r>
            <a:endParaRPr dirty="0"/>
          </a:p>
          <a:p>
            <a:pPr marL="0" indent="0" algn="ctr">
              <a:lnSpc>
                <a:spcPct val="200000"/>
              </a:lnSpc>
              <a:spcBef>
                <a:spcPts val="1333"/>
              </a:spcBef>
              <a:buNone/>
            </a:pPr>
            <a:r>
              <a:rPr lang="en" dirty="0"/>
              <a:t>Largest open-source project in data processing</a:t>
            </a:r>
            <a:endParaRPr dirty="0"/>
          </a:p>
          <a:p>
            <a:pPr marL="0" indent="0" algn="ctr">
              <a:lnSpc>
                <a:spcPct val="200000"/>
              </a:lnSpc>
              <a:spcBef>
                <a:spcPts val="1333"/>
              </a:spcBef>
              <a:spcAft>
                <a:spcPts val="1333"/>
              </a:spcAft>
              <a:buNone/>
            </a:pPr>
            <a:r>
              <a:rPr lang="en" dirty="0"/>
              <a:t>Technology created by the founders of Databricks</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25">
                                            <p:txEl>
                                              <p:pRg st="0" end="0"/>
                                            </p:txEl>
                                          </p:spTgt>
                                        </p:tgtEl>
                                        <p:attrNameLst>
                                          <p:attrName>style.visibility</p:attrName>
                                        </p:attrNameLst>
                                      </p:cBhvr>
                                      <p:to>
                                        <p:strVal val="visible"/>
                                      </p:to>
                                    </p:set>
                                    <p:animEffect transition="in" filter="fade">
                                      <p:cBhvr>
                                        <p:cTn id="7" dur="1000"/>
                                        <p:tgtEl>
                                          <p:spTgt spid="6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25">
                                            <p:txEl>
                                              <p:pRg st="1" end="1"/>
                                            </p:txEl>
                                          </p:spTgt>
                                        </p:tgtEl>
                                        <p:attrNameLst>
                                          <p:attrName>style.visibility</p:attrName>
                                        </p:attrNameLst>
                                      </p:cBhvr>
                                      <p:to>
                                        <p:strVal val="visible"/>
                                      </p:to>
                                    </p:set>
                                    <p:animEffect transition="in" filter="fade">
                                      <p:cBhvr>
                                        <p:cTn id="12" dur="1000"/>
                                        <p:tgtEl>
                                          <p:spTgt spid="62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25">
                                            <p:txEl>
                                              <p:pRg st="2" end="2"/>
                                            </p:txEl>
                                          </p:spTgt>
                                        </p:tgtEl>
                                        <p:attrNameLst>
                                          <p:attrName>style.visibility</p:attrName>
                                        </p:attrNameLst>
                                      </p:cBhvr>
                                      <p:to>
                                        <p:strVal val="visible"/>
                                      </p:to>
                                    </p:set>
                                    <p:animEffect transition="in" filter="fade">
                                      <p:cBhvr>
                                        <p:cTn id="17" dur="1000"/>
                                        <p:tgtEl>
                                          <p:spTgt spid="62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F9CD5FDB-C839-8748-B100-99D4EE5DE43E}"/>
              </a:ext>
            </a:extLst>
          </p:cNvPr>
          <p:cNvSpPr/>
          <p:nvPr/>
        </p:nvSpPr>
        <p:spPr>
          <a:xfrm>
            <a:off x="4841930" y="1746395"/>
            <a:ext cx="1698171" cy="444137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7A2E9D-F709-B746-B1DF-892DB2C1860F}"/>
              </a:ext>
            </a:extLst>
          </p:cNvPr>
          <p:cNvSpPr>
            <a:spLocks noGrp="1"/>
          </p:cNvSpPr>
          <p:nvPr>
            <p:ph type="title"/>
          </p:nvPr>
        </p:nvSpPr>
        <p:spPr/>
        <p:txBody>
          <a:bodyPr>
            <a:normAutofit fontScale="90000"/>
          </a:bodyPr>
          <a:lstStyle/>
          <a:p>
            <a:r>
              <a:rPr lang="en-US" dirty="0"/>
              <a:t>Apache Spark In-Memory Processing</a:t>
            </a:r>
          </a:p>
        </p:txBody>
      </p:sp>
      <p:sp>
        <p:nvSpPr>
          <p:cNvPr id="4" name="object 3">
            <a:extLst>
              <a:ext uri="{FF2B5EF4-FFF2-40B4-BE49-F238E27FC236}">
                <a16:creationId xmlns:a16="http://schemas.microsoft.com/office/drawing/2014/main" id="{6C352BB5-0D77-9644-8074-4A806D3731D0}"/>
              </a:ext>
            </a:extLst>
          </p:cNvPr>
          <p:cNvSpPr/>
          <p:nvPr/>
        </p:nvSpPr>
        <p:spPr>
          <a:xfrm>
            <a:off x="1375829" y="1994535"/>
            <a:ext cx="9095930" cy="3945092"/>
          </a:xfrm>
          <a:prstGeom prst="rect">
            <a:avLst/>
          </a:prstGeom>
          <a:blipFill>
            <a:blip r:embed="rId2" cstate="print"/>
            <a:stretch>
              <a:fillRect/>
            </a:stretch>
          </a:blipFill>
          <a:ln>
            <a:noFill/>
          </a:ln>
        </p:spPr>
        <p:txBody>
          <a:bodyPr wrap="square" lIns="0" tIns="0" rIns="0" bIns="0" rtlCol="0"/>
          <a:lstStyle/>
          <a:p>
            <a:endParaRPr/>
          </a:p>
        </p:txBody>
      </p:sp>
      <p:sp>
        <p:nvSpPr>
          <p:cNvPr id="5" name="object 4">
            <a:extLst>
              <a:ext uri="{FF2B5EF4-FFF2-40B4-BE49-F238E27FC236}">
                <a16:creationId xmlns:a16="http://schemas.microsoft.com/office/drawing/2014/main" id="{084924C8-490B-E543-AD77-FCFD4B2AEA71}"/>
              </a:ext>
            </a:extLst>
          </p:cNvPr>
          <p:cNvSpPr txBox="1"/>
          <p:nvPr/>
        </p:nvSpPr>
        <p:spPr>
          <a:xfrm>
            <a:off x="3388398" y="2464438"/>
            <a:ext cx="814705" cy="492443"/>
          </a:xfrm>
          <a:prstGeom prst="rect">
            <a:avLst/>
          </a:prstGeom>
        </p:spPr>
        <p:txBody>
          <a:bodyPr vert="horz" wrap="square" lIns="0" tIns="0" rIns="0" bIns="0" rtlCol="0">
            <a:spAutoFit/>
          </a:bodyPr>
          <a:lstStyle/>
          <a:p>
            <a:pPr marL="12700">
              <a:lnSpc>
                <a:spcPct val="100000"/>
              </a:lnSpc>
            </a:pPr>
            <a:r>
              <a:rPr lang="en-US" sz="1600" b="1" spc="-25" dirty="0">
                <a:solidFill>
                  <a:srgbClr val="FFFFFF"/>
                </a:solidFill>
                <a:latin typeface="Helvetica"/>
                <a:cs typeface="Helvetica"/>
              </a:rPr>
              <a:t>Transformation</a:t>
            </a:r>
            <a:endParaRPr sz="1600" dirty="0">
              <a:latin typeface="Helvetica"/>
              <a:cs typeface="Helvetica"/>
            </a:endParaRPr>
          </a:p>
        </p:txBody>
      </p:sp>
      <p:sp>
        <p:nvSpPr>
          <p:cNvPr id="10" name="object 9">
            <a:extLst>
              <a:ext uri="{FF2B5EF4-FFF2-40B4-BE49-F238E27FC236}">
                <a16:creationId xmlns:a16="http://schemas.microsoft.com/office/drawing/2014/main" id="{7A0094BB-0421-0F4C-B44D-DA4172D06AF8}"/>
              </a:ext>
            </a:extLst>
          </p:cNvPr>
          <p:cNvSpPr txBox="1"/>
          <p:nvPr/>
        </p:nvSpPr>
        <p:spPr>
          <a:xfrm>
            <a:off x="1711744" y="2500115"/>
            <a:ext cx="854075" cy="330200"/>
          </a:xfrm>
          <a:prstGeom prst="rect">
            <a:avLst/>
          </a:prstGeom>
        </p:spPr>
        <p:txBody>
          <a:bodyPr vert="horz" wrap="square" lIns="0" tIns="0" rIns="0" bIns="0" rtlCol="0">
            <a:spAutoFit/>
          </a:bodyPr>
          <a:lstStyle/>
          <a:p>
            <a:pPr marL="12700">
              <a:lnSpc>
                <a:spcPct val="100000"/>
              </a:lnSpc>
            </a:pPr>
            <a:r>
              <a:rPr sz="2400" b="1" dirty="0">
                <a:solidFill>
                  <a:srgbClr val="BBFFBB"/>
                </a:solidFill>
                <a:latin typeface="Helvetica"/>
                <a:cs typeface="Helvetica"/>
              </a:rPr>
              <a:t>H</a:t>
            </a:r>
            <a:r>
              <a:rPr sz="2400" b="1" spc="-10" dirty="0">
                <a:solidFill>
                  <a:srgbClr val="BBFFBB"/>
                </a:solidFill>
                <a:latin typeface="Helvetica"/>
                <a:cs typeface="Helvetica"/>
              </a:rPr>
              <a:t>D</a:t>
            </a:r>
            <a:r>
              <a:rPr sz="2400" b="1" dirty="0">
                <a:solidFill>
                  <a:srgbClr val="BBFFBB"/>
                </a:solidFill>
                <a:latin typeface="Helvetica"/>
                <a:cs typeface="Helvetica"/>
              </a:rPr>
              <a:t>FS</a:t>
            </a:r>
            <a:endParaRPr sz="2400">
              <a:latin typeface="Helvetica"/>
              <a:cs typeface="Helvetica"/>
            </a:endParaRPr>
          </a:p>
        </p:txBody>
      </p:sp>
      <p:sp>
        <p:nvSpPr>
          <p:cNvPr id="11" name="object 10">
            <a:extLst>
              <a:ext uri="{FF2B5EF4-FFF2-40B4-BE49-F238E27FC236}">
                <a16:creationId xmlns:a16="http://schemas.microsoft.com/office/drawing/2014/main" id="{29039975-B3DA-4C4D-9EC6-B7EE6F96F99B}"/>
              </a:ext>
            </a:extLst>
          </p:cNvPr>
          <p:cNvSpPr txBox="1"/>
          <p:nvPr/>
        </p:nvSpPr>
        <p:spPr>
          <a:xfrm>
            <a:off x="9409213" y="4710475"/>
            <a:ext cx="974090" cy="695960"/>
          </a:xfrm>
          <a:prstGeom prst="rect">
            <a:avLst/>
          </a:prstGeom>
        </p:spPr>
        <p:txBody>
          <a:bodyPr vert="horz" wrap="square" lIns="0" tIns="0" rIns="0" bIns="0" rtlCol="0">
            <a:spAutoFit/>
          </a:bodyPr>
          <a:lstStyle/>
          <a:p>
            <a:pPr marL="12700" marR="5080">
              <a:lnSpc>
                <a:spcPct val="100000"/>
              </a:lnSpc>
            </a:pPr>
            <a:r>
              <a:rPr sz="2400" b="1" dirty="0">
                <a:solidFill>
                  <a:srgbClr val="BBFFBB"/>
                </a:solidFill>
                <a:latin typeface="Helvetica"/>
                <a:cs typeface="Helvetica"/>
              </a:rPr>
              <a:t>D</a:t>
            </a:r>
            <a:r>
              <a:rPr sz="2400" b="1" spc="-10" dirty="0">
                <a:solidFill>
                  <a:srgbClr val="BBFFBB"/>
                </a:solidFill>
                <a:latin typeface="Helvetica"/>
                <a:cs typeface="Helvetica"/>
              </a:rPr>
              <a:t>a</a:t>
            </a:r>
            <a:r>
              <a:rPr sz="2400" b="1" dirty="0">
                <a:solidFill>
                  <a:srgbClr val="BBFFBB"/>
                </a:solidFill>
                <a:latin typeface="Helvetica"/>
                <a:cs typeface="Helvetica"/>
              </a:rPr>
              <a:t>ta Stores</a:t>
            </a:r>
            <a:endParaRPr sz="2400">
              <a:latin typeface="Helvetica"/>
              <a:cs typeface="Helvetica"/>
            </a:endParaRPr>
          </a:p>
        </p:txBody>
      </p:sp>
      <p:sp>
        <p:nvSpPr>
          <p:cNvPr id="12" name="object 11">
            <a:extLst>
              <a:ext uri="{FF2B5EF4-FFF2-40B4-BE49-F238E27FC236}">
                <a16:creationId xmlns:a16="http://schemas.microsoft.com/office/drawing/2014/main" id="{338A6634-52E4-EA40-BE34-30FFB32E8E51}"/>
              </a:ext>
            </a:extLst>
          </p:cNvPr>
          <p:cNvSpPr txBox="1"/>
          <p:nvPr/>
        </p:nvSpPr>
        <p:spPr>
          <a:xfrm>
            <a:off x="5217579" y="5574652"/>
            <a:ext cx="1195705" cy="330835"/>
          </a:xfrm>
          <a:prstGeom prst="rect">
            <a:avLst/>
          </a:prstGeom>
        </p:spPr>
        <p:txBody>
          <a:bodyPr vert="horz" wrap="square" lIns="0" tIns="0" rIns="0" bIns="0" rtlCol="0">
            <a:spAutoFit/>
          </a:bodyPr>
          <a:lstStyle/>
          <a:p>
            <a:pPr marL="12700">
              <a:lnSpc>
                <a:spcPct val="100000"/>
              </a:lnSpc>
            </a:pPr>
            <a:r>
              <a:rPr sz="2400" b="1" dirty="0">
                <a:solidFill>
                  <a:srgbClr val="BBFFBB"/>
                </a:solidFill>
                <a:latin typeface="Helvetica"/>
                <a:cs typeface="Helvetica"/>
              </a:rPr>
              <a:t>Memory</a:t>
            </a:r>
            <a:endParaRPr sz="2400">
              <a:latin typeface="Helvetica"/>
              <a:cs typeface="Helvetica"/>
            </a:endParaRPr>
          </a:p>
        </p:txBody>
      </p:sp>
      <p:sp>
        <p:nvSpPr>
          <p:cNvPr id="13" name="object 12">
            <a:extLst>
              <a:ext uri="{FF2B5EF4-FFF2-40B4-BE49-F238E27FC236}">
                <a16:creationId xmlns:a16="http://schemas.microsoft.com/office/drawing/2014/main" id="{3F6288D3-0019-264E-BD2C-9ADE0BF8070A}"/>
              </a:ext>
            </a:extLst>
          </p:cNvPr>
          <p:cNvSpPr txBox="1"/>
          <p:nvPr/>
        </p:nvSpPr>
        <p:spPr>
          <a:xfrm>
            <a:off x="1711744" y="4926792"/>
            <a:ext cx="330200" cy="330200"/>
          </a:xfrm>
          <a:prstGeom prst="rect">
            <a:avLst/>
          </a:prstGeom>
        </p:spPr>
        <p:txBody>
          <a:bodyPr vert="horz" wrap="square" lIns="0" tIns="0" rIns="0" bIns="0" rtlCol="0">
            <a:spAutoFit/>
          </a:bodyPr>
          <a:lstStyle/>
          <a:p>
            <a:pPr marL="12700">
              <a:lnSpc>
                <a:spcPct val="100000"/>
              </a:lnSpc>
            </a:pPr>
            <a:r>
              <a:rPr sz="2400" b="1" dirty="0">
                <a:solidFill>
                  <a:srgbClr val="BBFFBB"/>
                </a:solidFill>
                <a:latin typeface="Helvetica"/>
                <a:cs typeface="Helvetica"/>
              </a:rPr>
              <a:t>…</a:t>
            </a:r>
            <a:endParaRPr sz="2400">
              <a:latin typeface="Helvetica"/>
              <a:cs typeface="Helvetica"/>
            </a:endParaRPr>
          </a:p>
        </p:txBody>
      </p:sp>
      <p:sp>
        <p:nvSpPr>
          <p:cNvPr id="14" name="object 13">
            <a:extLst>
              <a:ext uri="{FF2B5EF4-FFF2-40B4-BE49-F238E27FC236}">
                <a16:creationId xmlns:a16="http://schemas.microsoft.com/office/drawing/2014/main" id="{E7974D55-8C57-AF45-92C5-7C50FB428EA4}"/>
              </a:ext>
            </a:extLst>
          </p:cNvPr>
          <p:cNvSpPr txBox="1"/>
          <p:nvPr/>
        </p:nvSpPr>
        <p:spPr>
          <a:xfrm>
            <a:off x="1520939" y="5601475"/>
            <a:ext cx="1059180" cy="369332"/>
          </a:xfrm>
          <a:prstGeom prst="rect">
            <a:avLst/>
          </a:prstGeom>
        </p:spPr>
        <p:txBody>
          <a:bodyPr vert="horz" wrap="square" lIns="0" tIns="0" rIns="0" bIns="0" rtlCol="0">
            <a:spAutoFit/>
          </a:bodyPr>
          <a:lstStyle/>
          <a:p>
            <a:pPr marL="12700">
              <a:lnSpc>
                <a:spcPct val="100000"/>
              </a:lnSpc>
            </a:pPr>
            <a:r>
              <a:rPr sz="2400" b="1" dirty="0">
                <a:solidFill>
                  <a:schemeClr val="tx2"/>
                </a:solidFill>
                <a:latin typeface="Helvetica"/>
                <a:cs typeface="Helvetica"/>
              </a:rPr>
              <a:t>Stre</a:t>
            </a:r>
            <a:r>
              <a:rPr sz="2400" b="1" spc="-10" dirty="0">
                <a:solidFill>
                  <a:schemeClr val="tx2"/>
                </a:solidFill>
                <a:latin typeface="Helvetica"/>
                <a:cs typeface="Helvetica"/>
              </a:rPr>
              <a:t>a</a:t>
            </a:r>
            <a:r>
              <a:rPr sz="2400" b="1" dirty="0">
                <a:solidFill>
                  <a:schemeClr val="tx2"/>
                </a:solidFill>
                <a:latin typeface="Helvetica"/>
                <a:cs typeface="Helvetica"/>
              </a:rPr>
              <a:t>m</a:t>
            </a:r>
            <a:endParaRPr sz="2400" dirty="0">
              <a:solidFill>
                <a:schemeClr val="tx2"/>
              </a:solidFill>
              <a:latin typeface="Helvetica"/>
              <a:cs typeface="Helvetica"/>
            </a:endParaRPr>
          </a:p>
        </p:txBody>
      </p:sp>
      <p:sp>
        <p:nvSpPr>
          <p:cNvPr id="15" name="object 14">
            <a:extLst>
              <a:ext uri="{FF2B5EF4-FFF2-40B4-BE49-F238E27FC236}">
                <a16:creationId xmlns:a16="http://schemas.microsoft.com/office/drawing/2014/main" id="{63B1D39E-B8DB-4641-BC77-3E20E426CAAD}"/>
              </a:ext>
            </a:extLst>
          </p:cNvPr>
          <p:cNvSpPr txBox="1"/>
          <p:nvPr/>
        </p:nvSpPr>
        <p:spPr>
          <a:xfrm>
            <a:off x="1683397" y="3555603"/>
            <a:ext cx="888365" cy="584835"/>
          </a:xfrm>
          <a:prstGeom prst="rect">
            <a:avLst/>
          </a:prstGeom>
        </p:spPr>
        <p:txBody>
          <a:bodyPr vert="horz" wrap="square" lIns="0" tIns="0" rIns="0" bIns="0" rtlCol="0">
            <a:spAutoFit/>
          </a:bodyPr>
          <a:lstStyle/>
          <a:p>
            <a:pPr algn="ctr">
              <a:lnSpc>
                <a:spcPct val="100000"/>
              </a:lnSpc>
            </a:pPr>
            <a:r>
              <a:rPr sz="2000" b="1" dirty="0">
                <a:solidFill>
                  <a:srgbClr val="BBFFBB"/>
                </a:solidFill>
                <a:latin typeface="Helvetica"/>
                <a:cs typeface="Helvetica"/>
              </a:rPr>
              <a:t>NoSQL</a:t>
            </a:r>
            <a:endParaRPr sz="2000">
              <a:latin typeface="Helvetica"/>
              <a:cs typeface="Helvetica"/>
            </a:endParaRPr>
          </a:p>
          <a:p>
            <a:pPr marL="1270" algn="ctr">
              <a:lnSpc>
                <a:spcPct val="100000"/>
              </a:lnSpc>
            </a:pPr>
            <a:r>
              <a:rPr sz="2000" b="1" dirty="0">
                <a:solidFill>
                  <a:srgbClr val="BBFFBB"/>
                </a:solidFill>
                <a:latin typeface="Helvetica"/>
                <a:cs typeface="Helvetica"/>
              </a:rPr>
              <a:t>Store</a:t>
            </a:r>
            <a:endParaRPr sz="2000">
              <a:latin typeface="Helvetica"/>
              <a:cs typeface="Helvetica"/>
            </a:endParaRPr>
          </a:p>
        </p:txBody>
      </p:sp>
      <p:sp>
        <p:nvSpPr>
          <p:cNvPr id="17" name="object 15">
            <a:extLst>
              <a:ext uri="{FF2B5EF4-FFF2-40B4-BE49-F238E27FC236}">
                <a16:creationId xmlns:a16="http://schemas.microsoft.com/office/drawing/2014/main" id="{C2D785FD-BCE8-8E42-8C18-9347EF514708}"/>
              </a:ext>
            </a:extLst>
          </p:cNvPr>
          <p:cNvSpPr txBox="1"/>
          <p:nvPr/>
        </p:nvSpPr>
        <p:spPr>
          <a:xfrm>
            <a:off x="3753364" y="1366238"/>
            <a:ext cx="4340860" cy="330200"/>
          </a:xfrm>
          <a:prstGeom prst="rect">
            <a:avLst/>
          </a:prstGeom>
        </p:spPr>
        <p:txBody>
          <a:bodyPr vert="horz" wrap="square" lIns="0" tIns="0" rIns="0" bIns="0" rtlCol="0">
            <a:spAutoFit/>
          </a:bodyPr>
          <a:lstStyle/>
          <a:p>
            <a:pPr marL="12700">
              <a:lnSpc>
                <a:spcPct val="100000"/>
              </a:lnSpc>
            </a:pPr>
            <a:r>
              <a:rPr sz="2400" b="1" dirty="0">
                <a:solidFill>
                  <a:srgbClr val="FF0000"/>
                </a:solidFill>
                <a:latin typeface="Helvetica"/>
                <a:cs typeface="Helvetica"/>
              </a:rPr>
              <a:t>R</a:t>
            </a:r>
            <a:r>
              <a:rPr sz="2400" b="1" spc="-10" dirty="0">
                <a:solidFill>
                  <a:srgbClr val="FF0000"/>
                </a:solidFill>
                <a:latin typeface="Helvetica"/>
                <a:cs typeface="Helvetica"/>
              </a:rPr>
              <a:t>e</a:t>
            </a:r>
            <a:r>
              <a:rPr sz="2400" b="1" dirty="0">
                <a:solidFill>
                  <a:srgbClr val="FF0000"/>
                </a:solidFill>
                <a:latin typeface="Helvetica"/>
                <a:cs typeface="Helvetica"/>
              </a:rPr>
              <a:t>silient Distributed</a:t>
            </a:r>
            <a:r>
              <a:rPr sz="2400" b="1" spc="-25" dirty="0">
                <a:solidFill>
                  <a:srgbClr val="FF0000"/>
                </a:solidFill>
                <a:latin typeface="Helvetica"/>
                <a:cs typeface="Helvetica"/>
              </a:rPr>
              <a:t> </a:t>
            </a:r>
            <a:r>
              <a:rPr sz="2400" b="1" dirty="0">
                <a:solidFill>
                  <a:srgbClr val="FF0000"/>
                </a:solidFill>
                <a:latin typeface="Helvetica"/>
                <a:cs typeface="Helvetica"/>
              </a:rPr>
              <a:t>D</a:t>
            </a:r>
            <a:r>
              <a:rPr sz="2400" b="1" spc="-10" dirty="0">
                <a:solidFill>
                  <a:srgbClr val="FF0000"/>
                </a:solidFill>
                <a:latin typeface="Helvetica"/>
                <a:cs typeface="Helvetica"/>
              </a:rPr>
              <a:t>a</a:t>
            </a:r>
            <a:r>
              <a:rPr sz="2400" b="1" dirty="0">
                <a:solidFill>
                  <a:srgbClr val="FF0000"/>
                </a:solidFill>
                <a:latin typeface="Helvetica"/>
                <a:cs typeface="Helvetica"/>
              </a:rPr>
              <a:t>tasets</a:t>
            </a:r>
            <a:endParaRPr sz="2400" dirty="0">
              <a:latin typeface="Helvetica"/>
              <a:cs typeface="Helvetica"/>
            </a:endParaRPr>
          </a:p>
        </p:txBody>
      </p:sp>
      <p:sp>
        <p:nvSpPr>
          <p:cNvPr id="19" name="object 4">
            <a:extLst>
              <a:ext uri="{FF2B5EF4-FFF2-40B4-BE49-F238E27FC236}">
                <a16:creationId xmlns:a16="http://schemas.microsoft.com/office/drawing/2014/main" id="{89CF7A04-DFC9-4DF9-89D2-7F1B4E2D044F}"/>
              </a:ext>
            </a:extLst>
          </p:cNvPr>
          <p:cNvSpPr txBox="1"/>
          <p:nvPr/>
        </p:nvSpPr>
        <p:spPr>
          <a:xfrm>
            <a:off x="3398642" y="3431053"/>
            <a:ext cx="814705" cy="492443"/>
          </a:xfrm>
          <a:prstGeom prst="rect">
            <a:avLst/>
          </a:prstGeom>
        </p:spPr>
        <p:txBody>
          <a:bodyPr vert="horz" wrap="square" lIns="0" tIns="0" rIns="0" bIns="0" rtlCol="0">
            <a:spAutoFit/>
          </a:bodyPr>
          <a:lstStyle/>
          <a:p>
            <a:pPr marL="12700">
              <a:lnSpc>
                <a:spcPct val="100000"/>
              </a:lnSpc>
            </a:pPr>
            <a:r>
              <a:rPr lang="en-US" sz="1600" b="1" spc="-25" dirty="0">
                <a:solidFill>
                  <a:srgbClr val="FFFFFF"/>
                </a:solidFill>
                <a:latin typeface="Helvetica"/>
                <a:cs typeface="Helvetica"/>
              </a:rPr>
              <a:t>Transformation</a:t>
            </a:r>
            <a:endParaRPr sz="1600" dirty="0">
              <a:latin typeface="Helvetica"/>
              <a:cs typeface="Helvetica"/>
            </a:endParaRPr>
          </a:p>
        </p:txBody>
      </p:sp>
      <p:sp>
        <p:nvSpPr>
          <p:cNvPr id="20" name="object 4">
            <a:extLst>
              <a:ext uri="{FF2B5EF4-FFF2-40B4-BE49-F238E27FC236}">
                <a16:creationId xmlns:a16="http://schemas.microsoft.com/office/drawing/2014/main" id="{2AF866F0-4D12-479B-8CD6-31DDB4DDF687}"/>
              </a:ext>
            </a:extLst>
          </p:cNvPr>
          <p:cNvSpPr txBox="1"/>
          <p:nvPr/>
        </p:nvSpPr>
        <p:spPr>
          <a:xfrm>
            <a:off x="3398247" y="4464253"/>
            <a:ext cx="814705" cy="492443"/>
          </a:xfrm>
          <a:prstGeom prst="rect">
            <a:avLst/>
          </a:prstGeom>
        </p:spPr>
        <p:txBody>
          <a:bodyPr vert="horz" wrap="square" lIns="0" tIns="0" rIns="0" bIns="0" rtlCol="0">
            <a:spAutoFit/>
          </a:bodyPr>
          <a:lstStyle/>
          <a:p>
            <a:pPr marL="12700">
              <a:lnSpc>
                <a:spcPct val="100000"/>
              </a:lnSpc>
            </a:pPr>
            <a:r>
              <a:rPr lang="en-US" sz="1600" b="1" spc="-25" dirty="0">
                <a:solidFill>
                  <a:srgbClr val="FFFFFF"/>
                </a:solidFill>
                <a:latin typeface="Helvetica"/>
                <a:cs typeface="Helvetica"/>
              </a:rPr>
              <a:t>Transformation</a:t>
            </a:r>
            <a:endParaRPr sz="1600" dirty="0">
              <a:latin typeface="Helvetica"/>
              <a:cs typeface="Helvetica"/>
            </a:endParaRPr>
          </a:p>
        </p:txBody>
      </p:sp>
      <p:sp>
        <p:nvSpPr>
          <p:cNvPr id="21" name="object 4">
            <a:extLst>
              <a:ext uri="{FF2B5EF4-FFF2-40B4-BE49-F238E27FC236}">
                <a16:creationId xmlns:a16="http://schemas.microsoft.com/office/drawing/2014/main" id="{49C21455-569F-42E6-B12B-669467041CB9}"/>
              </a:ext>
            </a:extLst>
          </p:cNvPr>
          <p:cNvSpPr txBox="1"/>
          <p:nvPr/>
        </p:nvSpPr>
        <p:spPr>
          <a:xfrm>
            <a:off x="7026528" y="2805023"/>
            <a:ext cx="1698171" cy="246221"/>
          </a:xfrm>
          <a:prstGeom prst="rect">
            <a:avLst/>
          </a:prstGeom>
        </p:spPr>
        <p:txBody>
          <a:bodyPr vert="horz" wrap="square" lIns="0" tIns="0" rIns="0" bIns="0" rtlCol="0">
            <a:spAutoFit/>
          </a:bodyPr>
          <a:lstStyle/>
          <a:p>
            <a:pPr marL="12700">
              <a:lnSpc>
                <a:spcPct val="100000"/>
              </a:lnSpc>
            </a:pPr>
            <a:r>
              <a:rPr lang="en-US" sz="1600" b="1" spc="-25" dirty="0">
                <a:solidFill>
                  <a:srgbClr val="FFFFFF"/>
                </a:solidFill>
                <a:latin typeface="Helvetica"/>
                <a:cs typeface="Helvetica"/>
              </a:rPr>
              <a:t>Transformation</a:t>
            </a:r>
            <a:endParaRPr sz="1600" dirty="0">
              <a:latin typeface="Helvetica"/>
              <a:cs typeface="Helvetica"/>
            </a:endParaRPr>
          </a:p>
        </p:txBody>
      </p:sp>
      <p:sp>
        <p:nvSpPr>
          <p:cNvPr id="22" name="object 4">
            <a:extLst>
              <a:ext uri="{FF2B5EF4-FFF2-40B4-BE49-F238E27FC236}">
                <a16:creationId xmlns:a16="http://schemas.microsoft.com/office/drawing/2014/main" id="{982A4D00-FEBB-4EED-8F0B-C0672632DE7F}"/>
              </a:ext>
            </a:extLst>
          </p:cNvPr>
          <p:cNvSpPr txBox="1"/>
          <p:nvPr/>
        </p:nvSpPr>
        <p:spPr>
          <a:xfrm>
            <a:off x="7095657" y="3738621"/>
            <a:ext cx="1559911" cy="246221"/>
          </a:xfrm>
          <a:prstGeom prst="rect">
            <a:avLst/>
          </a:prstGeom>
        </p:spPr>
        <p:txBody>
          <a:bodyPr vert="horz" wrap="square" lIns="0" tIns="0" rIns="0" bIns="0" rtlCol="0">
            <a:spAutoFit/>
          </a:bodyPr>
          <a:lstStyle/>
          <a:p>
            <a:pPr marL="12700">
              <a:lnSpc>
                <a:spcPct val="100000"/>
              </a:lnSpc>
            </a:pPr>
            <a:r>
              <a:rPr lang="en-US" sz="1600" b="1" spc="-25" dirty="0">
                <a:solidFill>
                  <a:srgbClr val="FFFFFF"/>
                </a:solidFill>
                <a:latin typeface="Helvetica"/>
                <a:cs typeface="Helvetica"/>
              </a:rPr>
              <a:t>Transformation</a:t>
            </a:r>
            <a:endParaRPr sz="1600" dirty="0">
              <a:latin typeface="Helvetica"/>
              <a:cs typeface="Helvetica"/>
            </a:endParaRPr>
          </a:p>
        </p:txBody>
      </p:sp>
    </p:spTree>
    <p:extLst>
      <p:ext uri="{BB962C8B-B14F-4D97-AF65-F5344CB8AC3E}">
        <p14:creationId xmlns:p14="http://schemas.microsoft.com/office/powerpoint/2010/main" val="2624896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885B3-F378-BA46-BF47-24BEEE1A6E6E}"/>
              </a:ext>
            </a:extLst>
          </p:cNvPr>
          <p:cNvSpPr>
            <a:spLocks noGrp="1"/>
          </p:cNvSpPr>
          <p:nvPr>
            <p:ph type="title"/>
          </p:nvPr>
        </p:nvSpPr>
        <p:spPr/>
        <p:txBody>
          <a:bodyPr/>
          <a:lstStyle/>
          <a:p>
            <a:r>
              <a:rPr lang="en-US" dirty="0"/>
              <a:t>Features of Spark</a:t>
            </a:r>
          </a:p>
        </p:txBody>
      </p:sp>
      <p:sp>
        <p:nvSpPr>
          <p:cNvPr id="3" name="Content Placeholder 2">
            <a:extLst>
              <a:ext uri="{FF2B5EF4-FFF2-40B4-BE49-F238E27FC236}">
                <a16:creationId xmlns:a16="http://schemas.microsoft.com/office/drawing/2014/main" id="{CF2BD10E-F789-764B-842D-07F2B50FFC26}"/>
              </a:ext>
            </a:extLst>
          </p:cNvPr>
          <p:cNvSpPr>
            <a:spLocks noGrp="1"/>
          </p:cNvSpPr>
          <p:nvPr>
            <p:ph idx="1"/>
          </p:nvPr>
        </p:nvSpPr>
        <p:spPr/>
        <p:txBody>
          <a:bodyPr>
            <a:normAutofit lnSpcReduction="10000"/>
          </a:bodyPr>
          <a:lstStyle/>
          <a:p>
            <a:r>
              <a:rPr lang="en-US" dirty="0"/>
              <a:t>Spark implements a distributed, fault-tolerant, in-memory structure called a Resilient Distributed Dataset (RDD). </a:t>
            </a:r>
          </a:p>
          <a:p>
            <a:r>
              <a:rPr lang="en-US" dirty="0"/>
              <a:t>Spark maximizes the use of memory across multiple machines, significantly improving overall performance. </a:t>
            </a:r>
          </a:p>
          <a:p>
            <a:r>
              <a:rPr lang="en-US" dirty="0"/>
              <a:t>Spark’s reuse of these in-memory structures makes it well suited to iterative machine learning operations as well as interactive queries.</a:t>
            </a:r>
          </a:p>
          <a:p>
            <a:endParaRPr lang="en-US" dirty="0"/>
          </a:p>
        </p:txBody>
      </p:sp>
    </p:spTree>
    <p:extLst>
      <p:ext uri="{BB962C8B-B14F-4D97-AF65-F5344CB8AC3E}">
        <p14:creationId xmlns:p14="http://schemas.microsoft.com/office/powerpoint/2010/main" val="17859372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27567</TotalTime>
  <Words>1797</Words>
  <Application>Microsoft Office PowerPoint</Application>
  <PresentationFormat>Widescreen</PresentationFormat>
  <Paragraphs>219</Paragraphs>
  <Slides>22</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MinionPro-Regular</vt:lpstr>
      <vt:lpstr>Arial</vt:lpstr>
      <vt:lpstr>Barlow</vt:lpstr>
      <vt:lpstr>Calibri</vt:lpstr>
      <vt:lpstr>Helvetica</vt:lpstr>
      <vt:lpstr>Office Theme</vt:lpstr>
      <vt:lpstr>INFO 323:Cloud Computing and Big Data</vt:lpstr>
      <vt:lpstr>Open Source Platforms for Big Data</vt:lpstr>
      <vt:lpstr>Transformations in Big Data Processing</vt:lpstr>
      <vt:lpstr>Hadoop is Cumbersome</vt:lpstr>
      <vt:lpstr>Hadoop MapReduce Processing</vt:lpstr>
      <vt:lpstr>Shortcomings of Hadoop MapReduce</vt:lpstr>
      <vt:lpstr>PowerPoint Presentation</vt:lpstr>
      <vt:lpstr>Apache Spark In-Memory Processing</vt:lpstr>
      <vt:lpstr>Features of Spark</vt:lpstr>
      <vt:lpstr>Programming Interfaces to Spark</vt:lpstr>
      <vt:lpstr>Why Spark?</vt:lpstr>
      <vt:lpstr>Spark Background</vt:lpstr>
      <vt:lpstr>Spark Benefits</vt:lpstr>
      <vt:lpstr>Use of Spark</vt:lpstr>
      <vt:lpstr>Spark API</vt:lpstr>
      <vt:lpstr>Submission Types to Spark Programs</vt:lpstr>
      <vt:lpstr>Input and Output Types</vt:lpstr>
      <vt:lpstr>Spark RDD</vt:lpstr>
      <vt:lpstr>Spark DataFrame</vt:lpstr>
      <vt:lpstr>Spark Hadoop</vt:lpstr>
      <vt:lpstr>Spark Execution</vt:lpstr>
      <vt:lpstr>Spark Cluster</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 410: Software Evolution</dc:title>
  <dc:subject/>
  <dc:creator>An,Yuan</dc:creator>
  <cp:keywords/>
  <dc:description/>
  <cp:lastModifiedBy>HelloWorld</cp:lastModifiedBy>
  <cp:revision>9</cp:revision>
  <dcterms:created xsi:type="dcterms:W3CDTF">2019-01-07T04:10:20Z</dcterms:created>
  <dcterms:modified xsi:type="dcterms:W3CDTF">2023-05-05T14:19:49Z</dcterms:modified>
  <cp:category/>
</cp:coreProperties>
</file>