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67" r:id="rId5"/>
    <p:sldId id="300" r:id="rId6"/>
    <p:sldId id="283" r:id="rId7"/>
    <p:sldId id="281" r:id="rId8"/>
    <p:sldId id="268" r:id="rId9"/>
    <p:sldId id="296" r:id="rId10"/>
    <p:sldId id="297" r:id="rId11"/>
    <p:sldId id="298" r:id="rId12"/>
    <p:sldId id="288" r:id="rId13"/>
    <p:sldId id="292" r:id="rId14"/>
    <p:sldId id="299" r:id="rId15"/>
    <p:sldId id="289" r:id="rId16"/>
    <p:sldId id="293" r:id="rId17"/>
    <p:sldId id="290" r:id="rId18"/>
    <p:sldId id="291" r:id="rId19"/>
    <p:sldId id="294" r:id="rId20"/>
    <p:sldId id="273" r:id="rId21"/>
    <p:sldId id="295" r:id="rId22"/>
    <p:sldId id="28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ennan,Angela" initials="B" lastIdx="1" clrIdx="0">
    <p:extLst>
      <p:ext uri="{19B8F6BF-5375-455C-9EA6-DF929625EA0E}">
        <p15:presenceInfo xmlns:p15="http://schemas.microsoft.com/office/powerpoint/2012/main" userId="S::amb526@drexel.edu::bb1da6c8-e815-4fba-9649-504de45694f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2ACB94-0ACC-4C2F-B416-28AA98ED636A}" v="8" dt="2022-09-08T13:48:59.2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769" autoAdjust="0"/>
  </p:normalViewPr>
  <p:slideViewPr>
    <p:cSldViewPr snapToGrid="0">
      <p:cViewPr varScale="1">
        <p:scale>
          <a:sx n="41" d="100"/>
          <a:sy n="41" d="100"/>
        </p:scale>
        <p:origin x="1612" y="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ot,Brittany" userId="208e4f8c-3524-4fe5-9ce6-b7a19a62e038" providerId="ADAL" clId="{A82ACB94-0ACC-4C2F-B416-28AA98ED636A}"/>
    <pc:docChg chg="undo custSel addSld delSld modSld">
      <pc:chgData name="Root,Brittany" userId="208e4f8c-3524-4fe5-9ce6-b7a19a62e038" providerId="ADAL" clId="{A82ACB94-0ACC-4C2F-B416-28AA98ED636A}" dt="2022-09-08T13:48:59.204" v="1253" actId="1076"/>
      <pc:docMkLst>
        <pc:docMk/>
      </pc:docMkLst>
      <pc:sldChg chg="addSp delSp modSp mod">
        <pc:chgData name="Root,Brittany" userId="208e4f8c-3524-4fe5-9ce6-b7a19a62e038" providerId="ADAL" clId="{A82ACB94-0ACC-4C2F-B416-28AA98ED636A}" dt="2022-09-08T13:48:51.306" v="1252" actId="113"/>
        <pc:sldMkLst>
          <pc:docMk/>
          <pc:sldMk cId="1139843465" sldId="267"/>
        </pc:sldMkLst>
        <pc:spChg chg="mod">
          <ac:chgData name="Root,Brittany" userId="208e4f8c-3524-4fe5-9ce6-b7a19a62e038" providerId="ADAL" clId="{A82ACB94-0ACC-4C2F-B416-28AA98ED636A}" dt="2022-09-08T13:48:51.306" v="1252" actId="113"/>
          <ac:spMkLst>
            <pc:docMk/>
            <pc:sldMk cId="1139843465" sldId="267"/>
            <ac:spMk id="2" creationId="{79547B7A-57BC-4A97-9310-377082B8F872}"/>
          </ac:spMkLst>
        </pc:spChg>
        <pc:spChg chg="add del">
          <ac:chgData name="Root,Brittany" userId="208e4f8c-3524-4fe5-9ce6-b7a19a62e038" providerId="ADAL" clId="{A82ACB94-0ACC-4C2F-B416-28AA98ED636A}" dt="2022-09-08T13:24:07.764" v="1012" actId="22"/>
          <ac:spMkLst>
            <pc:docMk/>
            <pc:sldMk cId="1139843465" sldId="267"/>
            <ac:spMk id="4" creationId="{2F13870A-3F1F-6F76-A614-AE17A8B52B4D}"/>
          </ac:spMkLst>
        </pc:spChg>
        <pc:spChg chg="mod">
          <ac:chgData name="Root,Brittany" userId="208e4f8c-3524-4fe5-9ce6-b7a19a62e038" providerId="ADAL" clId="{A82ACB94-0ACC-4C2F-B416-28AA98ED636A}" dt="2022-09-08T13:25:39.534" v="1153" actId="2711"/>
          <ac:spMkLst>
            <pc:docMk/>
            <pc:sldMk cId="1139843465" sldId="267"/>
            <ac:spMk id="5" creationId="{FD5E901F-6D1B-4C82-A0CF-5AF857A81938}"/>
          </ac:spMkLst>
        </pc:spChg>
      </pc:sldChg>
      <pc:sldChg chg="modSp mod">
        <pc:chgData name="Root,Brittany" userId="208e4f8c-3524-4fe5-9ce6-b7a19a62e038" providerId="ADAL" clId="{A82ACB94-0ACC-4C2F-B416-28AA98ED636A}" dt="2022-09-08T13:26:00.736" v="1156" actId="2711"/>
        <pc:sldMkLst>
          <pc:docMk/>
          <pc:sldMk cId="3321650904" sldId="268"/>
        </pc:sldMkLst>
        <pc:spChg chg="mod">
          <ac:chgData name="Root,Brittany" userId="208e4f8c-3524-4fe5-9ce6-b7a19a62e038" providerId="ADAL" clId="{A82ACB94-0ACC-4C2F-B416-28AA98ED636A}" dt="2022-09-08T13:26:00.736" v="1156" actId="2711"/>
          <ac:spMkLst>
            <pc:docMk/>
            <pc:sldMk cId="3321650904" sldId="268"/>
            <ac:spMk id="2" creationId="{58E9936E-3AF6-49F3-A76D-7800A6511DDC}"/>
          </ac:spMkLst>
        </pc:spChg>
        <pc:spChg chg="mod">
          <ac:chgData name="Root,Brittany" userId="208e4f8c-3524-4fe5-9ce6-b7a19a62e038" providerId="ADAL" clId="{A82ACB94-0ACC-4C2F-B416-28AA98ED636A}" dt="2022-09-08T12:45:06.423" v="278" actId="255"/>
          <ac:spMkLst>
            <pc:docMk/>
            <pc:sldMk cId="3321650904" sldId="268"/>
            <ac:spMk id="5" creationId="{D287C645-4939-4772-840B-39431BF67A36}"/>
          </ac:spMkLst>
        </pc:spChg>
        <pc:picChg chg="mod">
          <ac:chgData name="Root,Brittany" userId="208e4f8c-3524-4fe5-9ce6-b7a19a62e038" providerId="ADAL" clId="{A82ACB94-0ACC-4C2F-B416-28AA98ED636A}" dt="2022-09-08T12:44:58.613" v="277" actId="1076"/>
          <ac:picMkLst>
            <pc:docMk/>
            <pc:sldMk cId="3321650904" sldId="268"/>
            <ac:picMk id="4" creationId="{E519787D-DAD5-46DE-8A57-B1B4FAA5E80E}"/>
          </ac:picMkLst>
        </pc:picChg>
      </pc:sldChg>
      <pc:sldChg chg="del">
        <pc:chgData name="Root,Brittany" userId="208e4f8c-3524-4fe5-9ce6-b7a19a62e038" providerId="ADAL" clId="{A82ACB94-0ACC-4C2F-B416-28AA98ED636A}" dt="2022-09-08T12:45:55.444" v="279" actId="2696"/>
        <pc:sldMkLst>
          <pc:docMk/>
          <pc:sldMk cId="2016706603" sldId="271"/>
        </pc:sldMkLst>
      </pc:sldChg>
      <pc:sldChg chg="modSp mod">
        <pc:chgData name="Root,Brittany" userId="208e4f8c-3524-4fe5-9ce6-b7a19a62e038" providerId="ADAL" clId="{A82ACB94-0ACC-4C2F-B416-28AA98ED636A}" dt="2022-09-08T13:29:51.626" v="1232" actId="14100"/>
        <pc:sldMkLst>
          <pc:docMk/>
          <pc:sldMk cId="1433337736" sldId="273"/>
        </pc:sldMkLst>
        <pc:spChg chg="mod">
          <ac:chgData name="Root,Brittany" userId="208e4f8c-3524-4fe5-9ce6-b7a19a62e038" providerId="ADAL" clId="{A82ACB94-0ACC-4C2F-B416-28AA98ED636A}" dt="2022-09-08T13:29:51.626" v="1232" actId="14100"/>
          <ac:spMkLst>
            <pc:docMk/>
            <pc:sldMk cId="1433337736" sldId="273"/>
            <ac:spMk id="2" creationId="{FCD4E6E2-DC66-4E70-8DBA-2CC644B95576}"/>
          </ac:spMkLst>
        </pc:spChg>
      </pc:sldChg>
      <pc:sldChg chg="modSp mod">
        <pc:chgData name="Root,Brittany" userId="208e4f8c-3524-4fe5-9ce6-b7a19a62e038" providerId="ADAL" clId="{A82ACB94-0ACC-4C2F-B416-28AA98ED636A}" dt="2022-09-08T13:48:59.204" v="1253" actId="1076"/>
        <pc:sldMkLst>
          <pc:docMk/>
          <pc:sldMk cId="3401821746" sldId="281"/>
        </pc:sldMkLst>
        <pc:spChg chg="mod">
          <ac:chgData name="Root,Brittany" userId="208e4f8c-3524-4fe5-9ce6-b7a19a62e038" providerId="ADAL" clId="{A82ACB94-0ACC-4C2F-B416-28AA98ED636A}" dt="2022-09-08T13:25:53.877" v="1155" actId="2711"/>
          <ac:spMkLst>
            <pc:docMk/>
            <pc:sldMk cId="3401821746" sldId="281"/>
            <ac:spMk id="2" creationId="{79547B7A-57BC-4A97-9310-377082B8F872}"/>
          </ac:spMkLst>
        </pc:spChg>
        <pc:picChg chg="mod">
          <ac:chgData name="Root,Brittany" userId="208e4f8c-3524-4fe5-9ce6-b7a19a62e038" providerId="ADAL" clId="{A82ACB94-0ACC-4C2F-B416-28AA98ED636A}" dt="2022-09-08T13:48:59.204" v="1253" actId="1076"/>
          <ac:picMkLst>
            <pc:docMk/>
            <pc:sldMk cId="3401821746" sldId="281"/>
            <ac:picMk id="1030" creationId="{FE6E4799-1B9D-42BE-A94E-20DBEC895B18}"/>
          </ac:picMkLst>
        </pc:picChg>
      </pc:sldChg>
      <pc:sldChg chg="addSp delSp modSp mod">
        <pc:chgData name="Root,Brittany" userId="208e4f8c-3524-4fe5-9ce6-b7a19a62e038" providerId="ADAL" clId="{A82ACB94-0ACC-4C2F-B416-28AA98ED636A}" dt="2022-09-08T13:07:57.092" v="580" actId="1076"/>
        <pc:sldMkLst>
          <pc:docMk/>
          <pc:sldMk cId="2596455851" sldId="283"/>
        </pc:sldMkLst>
        <pc:picChg chg="add mod">
          <ac:chgData name="Root,Brittany" userId="208e4f8c-3524-4fe5-9ce6-b7a19a62e038" providerId="ADAL" clId="{A82ACB94-0ACC-4C2F-B416-28AA98ED636A}" dt="2022-09-08T13:07:52.813" v="579" actId="1076"/>
          <ac:picMkLst>
            <pc:docMk/>
            <pc:sldMk cId="2596455851" sldId="283"/>
            <ac:picMk id="3" creationId="{141E513F-E965-E032-3224-08051E9C956A}"/>
          </ac:picMkLst>
        </pc:picChg>
        <pc:picChg chg="mod">
          <ac:chgData name="Root,Brittany" userId="208e4f8c-3524-4fe5-9ce6-b7a19a62e038" providerId="ADAL" clId="{A82ACB94-0ACC-4C2F-B416-28AA98ED636A}" dt="2022-09-08T13:07:49.380" v="578" actId="1076"/>
          <ac:picMkLst>
            <pc:docMk/>
            <pc:sldMk cId="2596455851" sldId="283"/>
            <ac:picMk id="4" creationId="{A2F8C8A0-61CC-3229-2664-422B72D00F53}"/>
          </ac:picMkLst>
        </pc:picChg>
        <pc:picChg chg="add del mod">
          <ac:chgData name="Root,Brittany" userId="208e4f8c-3524-4fe5-9ce6-b7a19a62e038" providerId="ADAL" clId="{A82ACB94-0ACC-4C2F-B416-28AA98ED636A}" dt="2022-09-08T13:06:18.547" v="568" actId="21"/>
          <ac:picMkLst>
            <pc:docMk/>
            <pc:sldMk cId="2596455851" sldId="283"/>
            <ac:picMk id="1026" creationId="{82157BD1-3D82-F7CF-F5B8-170DFE50486E}"/>
          </ac:picMkLst>
        </pc:picChg>
        <pc:picChg chg="mod">
          <ac:chgData name="Root,Brittany" userId="208e4f8c-3524-4fe5-9ce6-b7a19a62e038" providerId="ADAL" clId="{A82ACB94-0ACC-4C2F-B416-28AA98ED636A}" dt="2022-09-08T13:07:57.092" v="580" actId="1076"/>
          <ac:picMkLst>
            <pc:docMk/>
            <pc:sldMk cId="2596455851" sldId="283"/>
            <ac:picMk id="4104" creationId="{FB2656E4-F888-4087-9958-A4D5D37EDD67}"/>
          </ac:picMkLst>
        </pc:picChg>
        <pc:picChg chg="del">
          <ac:chgData name="Root,Brittany" userId="208e4f8c-3524-4fe5-9ce6-b7a19a62e038" providerId="ADAL" clId="{A82ACB94-0ACC-4C2F-B416-28AA98ED636A}" dt="2022-09-08T13:06:03.501" v="565" actId="478"/>
          <ac:picMkLst>
            <pc:docMk/>
            <pc:sldMk cId="2596455851" sldId="283"/>
            <ac:picMk id="4106" creationId="{CAA67738-8A21-4050-9F90-5631FFAE0AA9}"/>
          </ac:picMkLst>
        </pc:picChg>
      </pc:sldChg>
      <pc:sldChg chg="modSp mod">
        <pc:chgData name="Root,Brittany" userId="208e4f8c-3524-4fe5-9ce6-b7a19a62e038" providerId="ADAL" clId="{A82ACB94-0ACC-4C2F-B416-28AA98ED636A}" dt="2022-09-08T13:30:42.216" v="1239" actId="2711"/>
        <pc:sldMkLst>
          <pc:docMk/>
          <pc:sldMk cId="1222076390" sldId="286"/>
        </pc:sldMkLst>
        <pc:spChg chg="mod">
          <ac:chgData name="Root,Brittany" userId="208e4f8c-3524-4fe5-9ce6-b7a19a62e038" providerId="ADAL" clId="{A82ACB94-0ACC-4C2F-B416-28AA98ED636A}" dt="2022-09-08T13:30:42.216" v="1239" actId="2711"/>
          <ac:spMkLst>
            <pc:docMk/>
            <pc:sldMk cId="1222076390" sldId="286"/>
            <ac:spMk id="3" creationId="{6E8BAD1B-2C08-4DEE-8499-653D46883EC9}"/>
          </ac:spMkLst>
        </pc:spChg>
      </pc:sldChg>
      <pc:sldChg chg="modSp mod">
        <pc:chgData name="Root,Brittany" userId="208e4f8c-3524-4fe5-9ce6-b7a19a62e038" providerId="ADAL" clId="{A82ACB94-0ACC-4C2F-B416-28AA98ED636A}" dt="2022-09-08T13:47:41.975" v="1249" actId="5793"/>
        <pc:sldMkLst>
          <pc:docMk/>
          <pc:sldMk cId="3619999629" sldId="288"/>
        </pc:sldMkLst>
        <pc:spChg chg="mod">
          <ac:chgData name="Root,Brittany" userId="208e4f8c-3524-4fe5-9ce6-b7a19a62e038" providerId="ADAL" clId="{A82ACB94-0ACC-4C2F-B416-28AA98ED636A}" dt="2022-09-08T13:47:41.975" v="1249" actId="5793"/>
          <ac:spMkLst>
            <pc:docMk/>
            <pc:sldMk cId="3619999629" sldId="288"/>
            <ac:spMk id="2" creationId="{58B6BEFE-BE66-4258-A1B8-DB3861768717}"/>
          </ac:spMkLst>
        </pc:spChg>
      </pc:sldChg>
      <pc:sldChg chg="modSp mod">
        <pc:chgData name="Root,Brittany" userId="208e4f8c-3524-4fe5-9ce6-b7a19a62e038" providerId="ADAL" clId="{A82ACB94-0ACC-4C2F-B416-28AA98ED636A}" dt="2022-09-08T13:28:09.297" v="1216" actId="2711"/>
        <pc:sldMkLst>
          <pc:docMk/>
          <pc:sldMk cId="2626808020" sldId="289"/>
        </pc:sldMkLst>
        <pc:spChg chg="mod">
          <ac:chgData name="Root,Brittany" userId="208e4f8c-3524-4fe5-9ce6-b7a19a62e038" providerId="ADAL" clId="{A82ACB94-0ACC-4C2F-B416-28AA98ED636A}" dt="2022-09-08T13:28:09.297" v="1216" actId="2711"/>
          <ac:spMkLst>
            <pc:docMk/>
            <pc:sldMk cId="2626808020" sldId="289"/>
            <ac:spMk id="2" creationId="{7D761F93-24F2-414B-9B2A-2787B721C37C}"/>
          </ac:spMkLst>
        </pc:spChg>
      </pc:sldChg>
      <pc:sldChg chg="modSp mod">
        <pc:chgData name="Root,Brittany" userId="208e4f8c-3524-4fe5-9ce6-b7a19a62e038" providerId="ADAL" clId="{A82ACB94-0ACC-4C2F-B416-28AA98ED636A}" dt="2022-09-08T13:48:01.336" v="1250" actId="1076"/>
        <pc:sldMkLst>
          <pc:docMk/>
          <pc:sldMk cId="310409320" sldId="290"/>
        </pc:sldMkLst>
        <pc:spChg chg="mod">
          <ac:chgData name="Root,Brittany" userId="208e4f8c-3524-4fe5-9ce6-b7a19a62e038" providerId="ADAL" clId="{A82ACB94-0ACC-4C2F-B416-28AA98ED636A}" dt="2022-09-08T13:48:01.336" v="1250" actId="1076"/>
          <ac:spMkLst>
            <pc:docMk/>
            <pc:sldMk cId="310409320" sldId="290"/>
            <ac:spMk id="2" creationId="{C8FC3364-0FE5-4486-BFE9-2AE488DCC87E}"/>
          </ac:spMkLst>
        </pc:spChg>
      </pc:sldChg>
      <pc:sldChg chg="modSp mod">
        <pc:chgData name="Root,Brittany" userId="208e4f8c-3524-4fe5-9ce6-b7a19a62e038" providerId="ADAL" clId="{A82ACB94-0ACC-4C2F-B416-28AA98ED636A}" dt="2022-09-08T13:26:50.429" v="1163" actId="2711"/>
        <pc:sldMkLst>
          <pc:docMk/>
          <pc:sldMk cId="1350398544" sldId="292"/>
        </pc:sldMkLst>
        <pc:spChg chg="mod">
          <ac:chgData name="Root,Brittany" userId="208e4f8c-3524-4fe5-9ce6-b7a19a62e038" providerId="ADAL" clId="{A82ACB94-0ACC-4C2F-B416-28AA98ED636A}" dt="2022-09-08T13:26:50.429" v="1163" actId="2711"/>
          <ac:spMkLst>
            <pc:docMk/>
            <pc:sldMk cId="1350398544" sldId="292"/>
            <ac:spMk id="2" creationId="{58B6BEFE-BE66-4258-A1B8-DB3861768717}"/>
          </ac:spMkLst>
        </pc:spChg>
      </pc:sldChg>
      <pc:sldChg chg="modSp mod">
        <pc:chgData name="Root,Brittany" userId="208e4f8c-3524-4fe5-9ce6-b7a19a62e038" providerId="ADAL" clId="{A82ACB94-0ACC-4C2F-B416-28AA98ED636A}" dt="2022-09-08T13:30:46.216" v="1240" actId="20577"/>
        <pc:sldMkLst>
          <pc:docMk/>
          <pc:sldMk cId="3233089531" sldId="295"/>
        </pc:sldMkLst>
        <pc:spChg chg="mod">
          <ac:chgData name="Root,Brittany" userId="208e4f8c-3524-4fe5-9ce6-b7a19a62e038" providerId="ADAL" clId="{A82ACB94-0ACC-4C2F-B416-28AA98ED636A}" dt="2022-09-08T13:29:58.286" v="1233" actId="1076"/>
          <ac:spMkLst>
            <pc:docMk/>
            <pc:sldMk cId="3233089531" sldId="295"/>
            <ac:spMk id="2" creationId="{E00DBFBE-4696-F824-33A7-B0F7A97AA34A}"/>
          </ac:spMkLst>
        </pc:spChg>
        <pc:spChg chg="mod">
          <ac:chgData name="Root,Brittany" userId="208e4f8c-3524-4fe5-9ce6-b7a19a62e038" providerId="ADAL" clId="{A82ACB94-0ACC-4C2F-B416-28AA98ED636A}" dt="2022-09-08T13:30:06.335" v="1234" actId="1076"/>
          <ac:spMkLst>
            <pc:docMk/>
            <pc:sldMk cId="3233089531" sldId="295"/>
            <ac:spMk id="3" creationId="{7CB3B6ED-1A85-7318-B4C3-C344339B7839}"/>
          </ac:spMkLst>
        </pc:spChg>
        <pc:spChg chg="mod">
          <ac:chgData name="Root,Brittany" userId="208e4f8c-3524-4fe5-9ce6-b7a19a62e038" providerId="ADAL" clId="{A82ACB94-0ACC-4C2F-B416-28AA98ED636A}" dt="2022-09-08T13:30:46.216" v="1240" actId="20577"/>
          <ac:spMkLst>
            <pc:docMk/>
            <pc:sldMk cId="3233089531" sldId="295"/>
            <ac:spMk id="4" creationId="{6207FBEE-3B81-5E52-7360-E05FEDFD7EAB}"/>
          </ac:spMkLst>
        </pc:spChg>
      </pc:sldChg>
      <pc:sldChg chg="addSp modSp new mod">
        <pc:chgData name="Root,Brittany" userId="208e4f8c-3524-4fe5-9ce6-b7a19a62e038" providerId="ADAL" clId="{A82ACB94-0ACC-4C2F-B416-28AA98ED636A}" dt="2022-09-08T13:26:07.365" v="1157" actId="2711"/>
        <pc:sldMkLst>
          <pc:docMk/>
          <pc:sldMk cId="1031225351" sldId="296"/>
        </pc:sldMkLst>
        <pc:spChg chg="add mod">
          <ac:chgData name="Root,Brittany" userId="208e4f8c-3524-4fe5-9ce6-b7a19a62e038" providerId="ADAL" clId="{A82ACB94-0ACC-4C2F-B416-28AA98ED636A}" dt="2022-09-08T13:26:07.365" v="1157" actId="2711"/>
          <ac:spMkLst>
            <pc:docMk/>
            <pc:sldMk cId="1031225351" sldId="296"/>
            <ac:spMk id="3" creationId="{72AE0DA4-2E47-8C88-4516-8688032AE271}"/>
          </ac:spMkLst>
        </pc:spChg>
      </pc:sldChg>
      <pc:sldChg chg="addSp modSp new mod">
        <pc:chgData name="Root,Brittany" userId="208e4f8c-3524-4fe5-9ce6-b7a19a62e038" providerId="ADAL" clId="{A82ACB94-0ACC-4C2F-B416-28AA98ED636A}" dt="2022-09-08T13:26:14.662" v="1158" actId="2711"/>
        <pc:sldMkLst>
          <pc:docMk/>
          <pc:sldMk cId="553282393" sldId="297"/>
        </pc:sldMkLst>
        <pc:spChg chg="add mod">
          <ac:chgData name="Root,Brittany" userId="208e4f8c-3524-4fe5-9ce6-b7a19a62e038" providerId="ADAL" clId="{A82ACB94-0ACC-4C2F-B416-28AA98ED636A}" dt="2022-09-08T13:26:14.662" v="1158" actId="2711"/>
          <ac:spMkLst>
            <pc:docMk/>
            <pc:sldMk cId="553282393" sldId="297"/>
            <ac:spMk id="3" creationId="{502EE82D-0476-EC98-6346-FA29DBAD39FF}"/>
          </ac:spMkLst>
        </pc:spChg>
      </pc:sldChg>
      <pc:sldChg chg="addSp modSp new mod">
        <pc:chgData name="Root,Brittany" userId="208e4f8c-3524-4fe5-9ce6-b7a19a62e038" providerId="ADAL" clId="{A82ACB94-0ACC-4C2F-B416-28AA98ED636A}" dt="2022-09-08T13:26:23.736" v="1159" actId="2711"/>
        <pc:sldMkLst>
          <pc:docMk/>
          <pc:sldMk cId="1321997272" sldId="298"/>
        </pc:sldMkLst>
        <pc:spChg chg="add mod">
          <ac:chgData name="Root,Brittany" userId="208e4f8c-3524-4fe5-9ce6-b7a19a62e038" providerId="ADAL" clId="{A82ACB94-0ACC-4C2F-B416-28AA98ED636A}" dt="2022-09-08T13:26:23.736" v="1159" actId="2711"/>
          <ac:spMkLst>
            <pc:docMk/>
            <pc:sldMk cId="1321997272" sldId="298"/>
            <ac:spMk id="3" creationId="{30077E3A-AF17-726C-B25C-5E7CB949AE2B}"/>
          </ac:spMkLst>
        </pc:spChg>
      </pc:sldChg>
      <pc:sldChg chg="addSp modSp new mod">
        <pc:chgData name="Root,Brittany" userId="208e4f8c-3524-4fe5-9ce6-b7a19a62e038" providerId="ADAL" clId="{A82ACB94-0ACC-4C2F-B416-28AA98ED636A}" dt="2022-09-08T13:31:33.320" v="1242" actId="20577"/>
        <pc:sldMkLst>
          <pc:docMk/>
          <pc:sldMk cId="1808122506" sldId="299"/>
        </pc:sldMkLst>
        <pc:spChg chg="add mod">
          <ac:chgData name="Root,Brittany" userId="208e4f8c-3524-4fe5-9ce6-b7a19a62e038" providerId="ADAL" clId="{A82ACB94-0ACC-4C2F-B416-28AA98ED636A}" dt="2022-09-08T13:31:33.320" v="1242" actId="20577"/>
          <ac:spMkLst>
            <pc:docMk/>
            <pc:sldMk cId="1808122506" sldId="299"/>
            <ac:spMk id="2" creationId="{66C764CC-EFA8-2A1D-80F3-11E8EB1555B1}"/>
          </ac:spMkLst>
        </pc:spChg>
      </pc:sldChg>
      <pc:sldChg chg="addSp modSp new mod">
        <pc:chgData name="Root,Brittany" userId="208e4f8c-3524-4fe5-9ce6-b7a19a62e038" providerId="ADAL" clId="{A82ACB94-0ACC-4C2F-B416-28AA98ED636A}" dt="2022-09-08T13:25:47.545" v="1154" actId="2711"/>
        <pc:sldMkLst>
          <pc:docMk/>
          <pc:sldMk cId="1029217034" sldId="300"/>
        </pc:sldMkLst>
        <pc:spChg chg="add mod">
          <ac:chgData name="Root,Brittany" userId="208e4f8c-3524-4fe5-9ce6-b7a19a62e038" providerId="ADAL" clId="{A82ACB94-0ACC-4C2F-B416-28AA98ED636A}" dt="2022-09-08T13:25:47.545" v="1154" actId="2711"/>
          <ac:spMkLst>
            <pc:docMk/>
            <pc:sldMk cId="1029217034" sldId="300"/>
            <ac:spMk id="3" creationId="{FD543758-380D-8CB2-8AE5-C4F8C702983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519730-18EA-4769-A994-F694E101FC26}" type="datetimeFigureOut">
              <a:rPr lang="en-US" smtClean="0"/>
              <a:t>9/8/2022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9AA598-D55A-4275-AE40-192D594C7AB5}" type="slidenum">
              <a:rPr lang="en-US" smtClean="0"/>
              <a:t>‹#›</a:t>
            </a:fld>
            <a:endParaRPr lang="en-US"/>
          </a:p>
        </p:txBody>
      </p:sp>
    </p:spTree>
    <p:extLst>
      <p:ext uri="{BB962C8B-B14F-4D97-AF65-F5344CB8AC3E}">
        <p14:creationId xmlns:p14="http://schemas.microsoft.com/office/powerpoint/2010/main" val="1611189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879AA598-D55A-4275-AE40-192D594C7AB5}" type="slidenum">
              <a:rPr lang="en-US" smtClean="0"/>
              <a:t>1</a:t>
            </a:fld>
            <a:endParaRPr lang="en-US"/>
          </a:p>
        </p:txBody>
      </p:sp>
    </p:spTree>
    <p:extLst>
      <p:ext uri="{BB962C8B-B14F-4D97-AF65-F5344CB8AC3E}">
        <p14:creationId xmlns:p14="http://schemas.microsoft.com/office/powerpoint/2010/main" val="515078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9AA598-D55A-4275-AE40-192D594C7AB5}" type="slidenum">
              <a:rPr lang="en-US" smtClean="0"/>
              <a:t>14</a:t>
            </a:fld>
            <a:endParaRPr lang="en-US"/>
          </a:p>
        </p:txBody>
      </p:sp>
    </p:spTree>
    <p:extLst>
      <p:ext uri="{BB962C8B-B14F-4D97-AF65-F5344CB8AC3E}">
        <p14:creationId xmlns:p14="http://schemas.microsoft.com/office/powerpoint/2010/main" val="37711150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879AA598-D55A-4275-AE40-192D594C7AB5}" type="slidenum">
              <a:rPr lang="en-US" smtClean="0"/>
              <a:t>15</a:t>
            </a:fld>
            <a:endParaRPr lang="en-US"/>
          </a:p>
        </p:txBody>
      </p:sp>
    </p:spTree>
    <p:extLst>
      <p:ext uri="{BB962C8B-B14F-4D97-AF65-F5344CB8AC3E}">
        <p14:creationId xmlns:p14="http://schemas.microsoft.com/office/powerpoint/2010/main" val="1987324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Poll Title: Do not modify the notes in this section to avoid tampering with the Poll Everywhere activity.
More info at polleverywhere.com/support
What Should you NOT Say when responding to Why You Chose Drexel?!
https://www.polleverywhere.com/free_text_polls/vO5VyOXmBIuskvgFj1p7S</a:t>
            </a:r>
          </a:p>
        </p:txBody>
      </p:sp>
      <p:sp>
        <p:nvSpPr>
          <p:cNvPr id="4" name="Slide Number Placeholder 3"/>
          <p:cNvSpPr>
            <a:spLocks noGrp="1"/>
          </p:cNvSpPr>
          <p:nvPr>
            <p:ph type="sldNum" sz="quarter" idx="5"/>
          </p:nvPr>
        </p:nvSpPr>
        <p:spPr/>
        <p:txBody>
          <a:bodyPr/>
          <a:lstStyle/>
          <a:p>
            <a:fld id="{879AA598-D55A-4275-AE40-192D594C7AB5}" type="slidenum">
              <a:rPr lang="en-US" smtClean="0"/>
              <a:t>16</a:t>
            </a:fld>
            <a:endParaRPr lang="en-US"/>
          </a:p>
        </p:txBody>
      </p:sp>
      <p:sp>
        <p:nvSpPr>
          <p:cNvPr id="5" name="TextBox 4">
            <a:extLst>
              <a:ext uri="{FF2B5EF4-FFF2-40B4-BE49-F238E27FC236}">
                <a16:creationId xmlns:a16="http://schemas.microsoft.com/office/drawing/2014/main" id="{AD7C4F69-9ADA-1704-8E01-8A9F79510704}"/>
              </a:ext>
            </a:extLst>
          </p:cNvPr>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32156663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answer should be multifaceted. Avoid brief, one word response. Choose at least 2 reasons you chose Drexel and answer the WHY for each reason you outline. Appropriate to talk for 30 seconds to a minute and a half or two minute. You don’t want to go into an extensive monologue, but you also need to provide meaningful information. </a:t>
            </a:r>
          </a:p>
          <a:p>
            <a:endParaRPr lang="en-US" dirty="0"/>
          </a:p>
          <a:p>
            <a:r>
              <a:rPr lang="en-US" dirty="0"/>
              <a:t>Some great ideas to discuss: Co-op experience/opportunity to gain experience, quality of academic program, dynamic location (Philadelphia)</a:t>
            </a:r>
          </a:p>
        </p:txBody>
      </p:sp>
      <p:sp>
        <p:nvSpPr>
          <p:cNvPr id="4" name="Slide Number Placeholder 3"/>
          <p:cNvSpPr>
            <a:spLocks noGrp="1"/>
          </p:cNvSpPr>
          <p:nvPr>
            <p:ph type="sldNum" sz="quarter" idx="5"/>
          </p:nvPr>
        </p:nvSpPr>
        <p:spPr/>
        <p:txBody>
          <a:bodyPr/>
          <a:lstStyle/>
          <a:p>
            <a:fld id="{879AA598-D55A-4275-AE40-192D594C7AB5}" type="slidenum">
              <a:rPr lang="en-US" smtClean="0"/>
              <a:t>17</a:t>
            </a:fld>
            <a:endParaRPr lang="en-US"/>
          </a:p>
        </p:txBody>
      </p:sp>
    </p:spTree>
    <p:extLst>
      <p:ext uri="{BB962C8B-B14F-4D97-AF65-F5344CB8AC3E}">
        <p14:creationId xmlns:p14="http://schemas.microsoft.com/office/powerpoint/2010/main" val="1865987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9AA598-D55A-4275-AE40-192D594C7AB5}" type="slidenum">
              <a:rPr lang="en-US" smtClean="0"/>
              <a:t>2</a:t>
            </a:fld>
            <a:endParaRPr lang="en-US"/>
          </a:p>
        </p:txBody>
      </p:sp>
    </p:spTree>
    <p:extLst>
      <p:ext uri="{BB962C8B-B14F-4D97-AF65-F5344CB8AC3E}">
        <p14:creationId xmlns:p14="http://schemas.microsoft.com/office/powerpoint/2010/main" val="3950736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79AA598-D55A-4275-AE40-192D594C7AB5}" type="slidenum">
              <a:rPr lang="en-US" smtClean="0"/>
              <a:t>4</a:t>
            </a:fld>
            <a:endParaRPr lang="en-US"/>
          </a:p>
        </p:txBody>
      </p:sp>
    </p:spTree>
    <p:extLst>
      <p:ext uri="{BB962C8B-B14F-4D97-AF65-F5344CB8AC3E}">
        <p14:creationId xmlns:p14="http://schemas.microsoft.com/office/powerpoint/2010/main" val="2327095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course has been developed to provide you with the tools necessary to be successful in the Cooperative Education program at Drexel University.  Coop 101 serves as a prerequisite for participation in the </a:t>
            </a:r>
            <a:r>
              <a:rPr lang="en-US" sz="1200" kern="1200">
                <a:solidFill>
                  <a:schemeClr val="tx1"/>
                </a:solidFill>
                <a:effectLst/>
                <a:latin typeface="+mn-lt"/>
                <a:ea typeface="+mn-ea"/>
                <a:cs typeface="+mn-cs"/>
              </a:rPr>
              <a:t>coop program.</a:t>
            </a:r>
          </a:p>
          <a:p>
            <a:r>
              <a:rPr lang="en-US" sz="1200" kern="120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are 3 main requirements for this course.</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Attendance- Attendance is 40% of your grade, so you must attend class! Each class is worth 4 points or 4% of your overall grade. </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Resume- You must complete your Coop resume by week 4 of the course using the Steinbright resume development (template) tool. Guidelines, samples and tutorials will be made available through the course and on the Learn site in weekly folders.</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Assignments-You will have three assignments due throughout the term. Each assignment is worth 10 points or 10% of your grade.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Your Co-op resume as completed for this course is not intended to be the ‘be all, end all resume.’  It is a starting point, intended to be sure you understand good content and basic, professional formatting for this stage of your career. </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79AA598-D55A-4275-AE40-192D594C7AB5}" type="slidenum">
              <a:rPr lang="en-US" smtClean="0"/>
              <a:t>5</a:t>
            </a:fld>
            <a:endParaRPr lang="en-US"/>
          </a:p>
        </p:txBody>
      </p:sp>
    </p:spTree>
    <p:extLst>
      <p:ext uri="{BB962C8B-B14F-4D97-AF65-F5344CB8AC3E}">
        <p14:creationId xmlns:p14="http://schemas.microsoft.com/office/powerpoint/2010/main" val="844039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9AA598-D55A-4275-AE40-192D594C7AB5}" type="slidenum">
              <a:rPr lang="en-US" smtClean="0"/>
              <a:t>6</a:t>
            </a:fld>
            <a:endParaRPr lang="en-US"/>
          </a:p>
        </p:txBody>
      </p:sp>
    </p:spTree>
    <p:extLst>
      <p:ext uri="{BB962C8B-B14F-4D97-AF65-F5344CB8AC3E}">
        <p14:creationId xmlns:p14="http://schemas.microsoft.com/office/powerpoint/2010/main" val="1428040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9AA598-D55A-4275-AE40-192D594C7AB5}" type="slidenum">
              <a:rPr lang="en-US" smtClean="0"/>
              <a:t>8</a:t>
            </a:fld>
            <a:endParaRPr lang="en-US"/>
          </a:p>
        </p:txBody>
      </p:sp>
    </p:spTree>
    <p:extLst>
      <p:ext uri="{BB962C8B-B14F-4D97-AF65-F5344CB8AC3E}">
        <p14:creationId xmlns:p14="http://schemas.microsoft.com/office/powerpoint/2010/main" val="1161297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9AA598-D55A-4275-AE40-192D594C7AB5}" type="slidenum">
              <a:rPr lang="en-US" smtClean="0"/>
              <a:t>9</a:t>
            </a:fld>
            <a:endParaRPr lang="en-US"/>
          </a:p>
        </p:txBody>
      </p:sp>
    </p:spTree>
    <p:extLst>
      <p:ext uri="{BB962C8B-B14F-4D97-AF65-F5344CB8AC3E}">
        <p14:creationId xmlns:p14="http://schemas.microsoft.com/office/powerpoint/2010/main" val="388354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9AA598-D55A-4275-AE40-192D594C7AB5}" type="slidenum">
              <a:rPr lang="en-US" smtClean="0"/>
              <a:t>10</a:t>
            </a:fld>
            <a:endParaRPr lang="en-US"/>
          </a:p>
        </p:txBody>
      </p:sp>
    </p:spTree>
    <p:extLst>
      <p:ext uri="{BB962C8B-B14F-4D97-AF65-F5344CB8AC3E}">
        <p14:creationId xmlns:p14="http://schemas.microsoft.com/office/powerpoint/2010/main" val="2491903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Poll Title: Do not modify the notes in this section to avoid tampering with the Poll Everywhere activity.
More info at polleverywhere.com/support
What would create a negative/bad first impression?
https://www.polleverywhere.com/free_text_polls/88ef97VMvBXSmmUWIQoTE</a:t>
            </a:r>
          </a:p>
        </p:txBody>
      </p:sp>
      <p:sp>
        <p:nvSpPr>
          <p:cNvPr id="4" name="Slide Number Placeholder 3"/>
          <p:cNvSpPr>
            <a:spLocks noGrp="1"/>
          </p:cNvSpPr>
          <p:nvPr>
            <p:ph type="sldNum" sz="quarter" idx="5"/>
          </p:nvPr>
        </p:nvSpPr>
        <p:spPr/>
        <p:txBody>
          <a:bodyPr/>
          <a:lstStyle/>
          <a:p>
            <a:fld id="{879AA598-D55A-4275-AE40-192D594C7AB5}" type="slidenum">
              <a:rPr lang="en-US" smtClean="0"/>
              <a:t>13</a:t>
            </a:fld>
            <a:endParaRPr lang="en-US"/>
          </a:p>
        </p:txBody>
      </p:sp>
      <p:sp>
        <p:nvSpPr>
          <p:cNvPr id="5" name="TextBox 4">
            <a:extLst>
              <a:ext uri="{FF2B5EF4-FFF2-40B4-BE49-F238E27FC236}">
                <a16:creationId xmlns:a16="http://schemas.microsoft.com/office/drawing/2014/main" id="{D073049A-AA03-FCF5-0457-7EA3944C804F}"/>
              </a:ext>
            </a:extLst>
          </p:cNvPr>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1420858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9E19F-45F8-4E7A-9DBD-EF3807B5B0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B85C16-5AC6-4C60-B361-4B791B28EA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A8E14F-A037-4618-B18A-F9997C309011}"/>
              </a:ext>
            </a:extLst>
          </p:cNvPr>
          <p:cNvSpPr>
            <a:spLocks noGrp="1"/>
          </p:cNvSpPr>
          <p:nvPr>
            <p:ph type="dt" sz="half" idx="10"/>
          </p:nvPr>
        </p:nvSpPr>
        <p:spPr/>
        <p:txBody>
          <a:bodyPr/>
          <a:lstStyle/>
          <a:p>
            <a:fld id="{2A7A9DB8-DB95-4C56-B523-983A5820163C}" type="datetimeFigureOut">
              <a:rPr lang="en-US" smtClean="0"/>
              <a:t>9/8/2022</a:t>
            </a:fld>
            <a:endParaRPr lang="en-US"/>
          </a:p>
        </p:txBody>
      </p:sp>
      <p:sp>
        <p:nvSpPr>
          <p:cNvPr id="5" name="Footer Placeholder 4">
            <a:extLst>
              <a:ext uri="{FF2B5EF4-FFF2-40B4-BE49-F238E27FC236}">
                <a16:creationId xmlns:a16="http://schemas.microsoft.com/office/drawing/2014/main" id="{36D28EEC-CFC0-4C79-9072-A291BA80F4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B6AD4A-D30D-41C8-9F51-A48FBCDF2C3C}"/>
              </a:ext>
            </a:extLst>
          </p:cNvPr>
          <p:cNvSpPr>
            <a:spLocks noGrp="1"/>
          </p:cNvSpPr>
          <p:nvPr>
            <p:ph type="sldNum" sz="quarter" idx="12"/>
          </p:nvPr>
        </p:nvSpPr>
        <p:spPr/>
        <p:txBody>
          <a:bodyPr/>
          <a:lstStyle/>
          <a:p>
            <a:fld id="{EA9C3881-6E71-41E7-A80F-34174B94786D}" type="slidenum">
              <a:rPr lang="en-US" smtClean="0"/>
              <a:t>‹#›</a:t>
            </a:fld>
            <a:endParaRPr lang="en-US"/>
          </a:p>
        </p:txBody>
      </p:sp>
    </p:spTree>
    <p:extLst>
      <p:ext uri="{BB962C8B-B14F-4D97-AF65-F5344CB8AC3E}">
        <p14:creationId xmlns:p14="http://schemas.microsoft.com/office/powerpoint/2010/main" val="1116793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7D971-F62C-4729-9CB6-035A66FC92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E115CC-E421-4907-8F56-0D8DD13428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03A7E-9C8D-43D3-952E-FD8789400009}"/>
              </a:ext>
            </a:extLst>
          </p:cNvPr>
          <p:cNvSpPr>
            <a:spLocks noGrp="1"/>
          </p:cNvSpPr>
          <p:nvPr>
            <p:ph type="dt" sz="half" idx="10"/>
          </p:nvPr>
        </p:nvSpPr>
        <p:spPr/>
        <p:txBody>
          <a:bodyPr/>
          <a:lstStyle/>
          <a:p>
            <a:fld id="{2A7A9DB8-DB95-4C56-B523-983A5820163C}" type="datetimeFigureOut">
              <a:rPr lang="en-US" smtClean="0"/>
              <a:t>9/8/2022</a:t>
            </a:fld>
            <a:endParaRPr lang="en-US"/>
          </a:p>
        </p:txBody>
      </p:sp>
      <p:sp>
        <p:nvSpPr>
          <p:cNvPr id="5" name="Footer Placeholder 4">
            <a:extLst>
              <a:ext uri="{FF2B5EF4-FFF2-40B4-BE49-F238E27FC236}">
                <a16:creationId xmlns:a16="http://schemas.microsoft.com/office/drawing/2014/main" id="{18895B3F-C5D6-40FE-876D-8AF6DB7092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ABED8E-E440-48C0-A928-CD89381839A3}"/>
              </a:ext>
            </a:extLst>
          </p:cNvPr>
          <p:cNvSpPr>
            <a:spLocks noGrp="1"/>
          </p:cNvSpPr>
          <p:nvPr>
            <p:ph type="sldNum" sz="quarter" idx="12"/>
          </p:nvPr>
        </p:nvSpPr>
        <p:spPr/>
        <p:txBody>
          <a:bodyPr/>
          <a:lstStyle/>
          <a:p>
            <a:fld id="{EA9C3881-6E71-41E7-A80F-34174B94786D}" type="slidenum">
              <a:rPr lang="en-US" smtClean="0"/>
              <a:t>‹#›</a:t>
            </a:fld>
            <a:endParaRPr lang="en-US"/>
          </a:p>
        </p:txBody>
      </p:sp>
    </p:spTree>
    <p:extLst>
      <p:ext uri="{BB962C8B-B14F-4D97-AF65-F5344CB8AC3E}">
        <p14:creationId xmlns:p14="http://schemas.microsoft.com/office/powerpoint/2010/main" val="181808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CB40BC-D23D-4245-810C-C40A444467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CC2D37-3429-4963-86BB-3365226BF3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8CED5D-7DE3-46DF-973B-D5B035EAC35E}"/>
              </a:ext>
            </a:extLst>
          </p:cNvPr>
          <p:cNvSpPr>
            <a:spLocks noGrp="1"/>
          </p:cNvSpPr>
          <p:nvPr>
            <p:ph type="dt" sz="half" idx="10"/>
          </p:nvPr>
        </p:nvSpPr>
        <p:spPr/>
        <p:txBody>
          <a:bodyPr/>
          <a:lstStyle/>
          <a:p>
            <a:fld id="{2A7A9DB8-DB95-4C56-B523-983A5820163C}" type="datetimeFigureOut">
              <a:rPr lang="en-US" smtClean="0"/>
              <a:t>9/8/2022</a:t>
            </a:fld>
            <a:endParaRPr lang="en-US"/>
          </a:p>
        </p:txBody>
      </p:sp>
      <p:sp>
        <p:nvSpPr>
          <p:cNvPr id="5" name="Footer Placeholder 4">
            <a:extLst>
              <a:ext uri="{FF2B5EF4-FFF2-40B4-BE49-F238E27FC236}">
                <a16:creationId xmlns:a16="http://schemas.microsoft.com/office/drawing/2014/main" id="{2FD8DAFD-31B1-46DE-AA5F-15DE0B6C5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02DD74-E76F-4987-B18A-EC20870204A4}"/>
              </a:ext>
            </a:extLst>
          </p:cNvPr>
          <p:cNvSpPr>
            <a:spLocks noGrp="1"/>
          </p:cNvSpPr>
          <p:nvPr>
            <p:ph type="sldNum" sz="quarter" idx="12"/>
          </p:nvPr>
        </p:nvSpPr>
        <p:spPr/>
        <p:txBody>
          <a:bodyPr/>
          <a:lstStyle/>
          <a:p>
            <a:fld id="{EA9C3881-6E71-41E7-A80F-34174B94786D}" type="slidenum">
              <a:rPr lang="en-US" smtClean="0"/>
              <a:t>‹#›</a:t>
            </a:fld>
            <a:endParaRPr lang="en-US"/>
          </a:p>
        </p:txBody>
      </p:sp>
    </p:spTree>
    <p:extLst>
      <p:ext uri="{BB962C8B-B14F-4D97-AF65-F5344CB8AC3E}">
        <p14:creationId xmlns:p14="http://schemas.microsoft.com/office/powerpoint/2010/main" val="1059445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10" name="Picture 9" descr="steinbrightpptba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392419"/>
            <a:ext cx="12204192" cy="1480122"/>
          </a:xfrm>
          <a:prstGeom prst="rect">
            <a:avLst/>
          </a:prstGeom>
        </p:spPr>
      </p:pic>
    </p:spTree>
    <p:extLst>
      <p:ext uri="{BB962C8B-B14F-4D97-AF65-F5344CB8AC3E}">
        <p14:creationId xmlns:p14="http://schemas.microsoft.com/office/powerpoint/2010/main" val="675997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A889F-222B-404A-829E-AEBEEA7D63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DF8BD8-F7A4-4229-8FB1-8920FF3E67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A81983-5BCA-4035-AC48-EDD2030952D7}"/>
              </a:ext>
            </a:extLst>
          </p:cNvPr>
          <p:cNvSpPr>
            <a:spLocks noGrp="1"/>
          </p:cNvSpPr>
          <p:nvPr>
            <p:ph type="dt" sz="half" idx="10"/>
          </p:nvPr>
        </p:nvSpPr>
        <p:spPr/>
        <p:txBody>
          <a:bodyPr/>
          <a:lstStyle/>
          <a:p>
            <a:fld id="{2A7A9DB8-DB95-4C56-B523-983A5820163C}" type="datetimeFigureOut">
              <a:rPr lang="en-US" smtClean="0"/>
              <a:t>9/8/2022</a:t>
            </a:fld>
            <a:endParaRPr lang="en-US"/>
          </a:p>
        </p:txBody>
      </p:sp>
      <p:sp>
        <p:nvSpPr>
          <p:cNvPr id="5" name="Footer Placeholder 4">
            <a:extLst>
              <a:ext uri="{FF2B5EF4-FFF2-40B4-BE49-F238E27FC236}">
                <a16:creationId xmlns:a16="http://schemas.microsoft.com/office/drawing/2014/main" id="{F02194DA-320B-4ACE-B33B-D3E3739FDE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C86572-4E72-480B-B900-BE1126C530D0}"/>
              </a:ext>
            </a:extLst>
          </p:cNvPr>
          <p:cNvSpPr>
            <a:spLocks noGrp="1"/>
          </p:cNvSpPr>
          <p:nvPr>
            <p:ph type="sldNum" sz="quarter" idx="12"/>
          </p:nvPr>
        </p:nvSpPr>
        <p:spPr/>
        <p:txBody>
          <a:bodyPr/>
          <a:lstStyle/>
          <a:p>
            <a:fld id="{EA9C3881-6E71-41E7-A80F-34174B94786D}" type="slidenum">
              <a:rPr lang="en-US" smtClean="0"/>
              <a:t>‹#›</a:t>
            </a:fld>
            <a:endParaRPr lang="en-US"/>
          </a:p>
        </p:txBody>
      </p:sp>
    </p:spTree>
    <p:extLst>
      <p:ext uri="{BB962C8B-B14F-4D97-AF65-F5344CB8AC3E}">
        <p14:creationId xmlns:p14="http://schemas.microsoft.com/office/powerpoint/2010/main" val="1606544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9437F-0FCC-462A-8ABC-9D660A3277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BC27CA-80B8-4297-B1AB-0A616C1555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EA2EB9-41B0-4FAA-9D3C-9E71C8F62666}"/>
              </a:ext>
            </a:extLst>
          </p:cNvPr>
          <p:cNvSpPr>
            <a:spLocks noGrp="1"/>
          </p:cNvSpPr>
          <p:nvPr>
            <p:ph type="dt" sz="half" idx="10"/>
          </p:nvPr>
        </p:nvSpPr>
        <p:spPr/>
        <p:txBody>
          <a:bodyPr/>
          <a:lstStyle/>
          <a:p>
            <a:fld id="{2A7A9DB8-DB95-4C56-B523-983A5820163C}" type="datetimeFigureOut">
              <a:rPr lang="en-US" smtClean="0"/>
              <a:t>9/8/2022</a:t>
            </a:fld>
            <a:endParaRPr lang="en-US"/>
          </a:p>
        </p:txBody>
      </p:sp>
      <p:sp>
        <p:nvSpPr>
          <p:cNvPr id="5" name="Footer Placeholder 4">
            <a:extLst>
              <a:ext uri="{FF2B5EF4-FFF2-40B4-BE49-F238E27FC236}">
                <a16:creationId xmlns:a16="http://schemas.microsoft.com/office/drawing/2014/main" id="{4A0B46B5-2228-483E-A960-D5FF83FC78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839953-C714-4F12-81FA-D04923DCE239}"/>
              </a:ext>
            </a:extLst>
          </p:cNvPr>
          <p:cNvSpPr>
            <a:spLocks noGrp="1"/>
          </p:cNvSpPr>
          <p:nvPr>
            <p:ph type="sldNum" sz="quarter" idx="12"/>
          </p:nvPr>
        </p:nvSpPr>
        <p:spPr/>
        <p:txBody>
          <a:bodyPr/>
          <a:lstStyle/>
          <a:p>
            <a:fld id="{EA9C3881-6E71-41E7-A80F-34174B94786D}" type="slidenum">
              <a:rPr lang="en-US" smtClean="0"/>
              <a:t>‹#›</a:t>
            </a:fld>
            <a:endParaRPr lang="en-US"/>
          </a:p>
        </p:txBody>
      </p:sp>
    </p:spTree>
    <p:extLst>
      <p:ext uri="{BB962C8B-B14F-4D97-AF65-F5344CB8AC3E}">
        <p14:creationId xmlns:p14="http://schemas.microsoft.com/office/powerpoint/2010/main" val="3513918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155D2-0581-4EFE-B00E-B2C803AA50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C6B146-5C2D-48C6-8187-53FB496874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836324-67B3-40BA-9C1D-CDB2B0A270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7EC2C2-9AB6-44FD-AFB6-657DCDF3E68B}"/>
              </a:ext>
            </a:extLst>
          </p:cNvPr>
          <p:cNvSpPr>
            <a:spLocks noGrp="1"/>
          </p:cNvSpPr>
          <p:nvPr>
            <p:ph type="dt" sz="half" idx="10"/>
          </p:nvPr>
        </p:nvSpPr>
        <p:spPr/>
        <p:txBody>
          <a:bodyPr/>
          <a:lstStyle/>
          <a:p>
            <a:fld id="{2A7A9DB8-DB95-4C56-B523-983A5820163C}" type="datetimeFigureOut">
              <a:rPr lang="en-US" smtClean="0"/>
              <a:t>9/8/2022</a:t>
            </a:fld>
            <a:endParaRPr lang="en-US"/>
          </a:p>
        </p:txBody>
      </p:sp>
      <p:sp>
        <p:nvSpPr>
          <p:cNvPr id="6" name="Footer Placeholder 5">
            <a:extLst>
              <a:ext uri="{FF2B5EF4-FFF2-40B4-BE49-F238E27FC236}">
                <a16:creationId xmlns:a16="http://schemas.microsoft.com/office/drawing/2014/main" id="{541CDB42-CB68-4E51-A50A-C92FF50F20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667FDE-2D7B-432C-8636-E2AD9CFDC7E1}"/>
              </a:ext>
            </a:extLst>
          </p:cNvPr>
          <p:cNvSpPr>
            <a:spLocks noGrp="1"/>
          </p:cNvSpPr>
          <p:nvPr>
            <p:ph type="sldNum" sz="quarter" idx="12"/>
          </p:nvPr>
        </p:nvSpPr>
        <p:spPr/>
        <p:txBody>
          <a:bodyPr/>
          <a:lstStyle/>
          <a:p>
            <a:fld id="{EA9C3881-6E71-41E7-A80F-34174B94786D}" type="slidenum">
              <a:rPr lang="en-US" smtClean="0"/>
              <a:t>‹#›</a:t>
            </a:fld>
            <a:endParaRPr lang="en-US"/>
          </a:p>
        </p:txBody>
      </p:sp>
    </p:spTree>
    <p:extLst>
      <p:ext uri="{BB962C8B-B14F-4D97-AF65-F5344CB8AC3E}">
        <p14:creationId xmlns:p14="http://schemas.microsoft.com/office/powerpoint/2010/main" val="1731244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04155-C643-4C68-B726-DA1B25976B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6850D7-70E0-453A-A82A-4038FC2B4D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A78349-AB72-4F47-9752-805E156EA4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2BB678-D471-44BD-9D98-A442BE9383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6872D2-B0BC-4DA3-BB09-35956BE86B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068C64-554A-480E-A510-0930A8A050BD}"/>
              </a:ext>
            </a:extLst>
          </p:cNvPr>
          <p:cNvSpPr>
            <a:spLocks noGrp="1"/>
          </p:cNvSpPr>
          <p:nvPr>
            <p:ph type="dt" sz="half" idx="10"/>
          </p:nvPr>
        </p:nvSpPr>
        <p:spPr/>
        <p:txBody>
          <a:bodyPr/>
          <a:lstStyle/>
          <a:p>
            <a:fld id="{2A7A9DB8-DB95-4C56-B523-983A5820163C}" type="datetimeFigureOut">
              <a:rPr lang="en-US" smtClean="0"/>
              <a:t>9/8/2022</a:t>
            </a:fld>
            <a:endParaRPr lang="en-US"/>
          </a:p>
        </p:txBody>
      </p:sp>
      <p:sp>
        <p:nvSpPr>
          <p:cNvPr id="8" name="Footer Placeholder 7">
            <a:extLst>
              <a:ext uri="{FF2B5EF4-FFF2-40B4-BE49-F238E27FC236}">
                <a16:creationId xmlns:a16="http://schemas.microsoft.com/office/drawing/2014/main" id="{20EFBEC4-78D5-44F0-A076-533E0A26C8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5C5DF1-3C04-43CC-99CF-D169D35E4A1B}"/>
              </a:ext>
            </a:extLst>
          </p:cNvPr>
          <p:cNvSpPr>
            <a:spLocks noGrp="1"/>
          </p:cNvSpPr>
          <p:nvPr>
            <p:ph type="sldNum" sz="quarter" idx="12"/>
          </p:nvPr>
        </p:nvSpPr>
        <p:spPr/>
        <p:txBody>
          <a:bodyPr/>
          <a:lstStyle/>
          <a:p>
            <a:fld id="{EA9C3881-6E71-41E7-A80F-34174B94786D}" type="slidenum">
              <a:rPr lang="en-US" smtClean="0"/>
              <a:t>‹#›</a:t>
            </a:fld>
            <a:endParaRPr lang="en-US"/>
          </a:p>
        </p:txBody>
      </p:sp>
    </p:spTree>
    <p:extLst>
      <p:ext uri="{BB962C8B-B14F-4D97-AF65-F5344CB8AC3E}">
        <p14:creationId xmlns:p14="http://schemas.microsoft.com/office/powerpoint/2010/main" val="3529769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8D963-8873-4514-9252-5DC10EDD0D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D54FC4-977D-4855-91FB-9212F95B90B4}"/>
              </a:ext>
            </a:extLst>
          </p:cNvPr>
          <p:cNvSpPr>
            <a:spLocks noGrp="1"/>
          </p:cNvSpPr>
          <p:nvPr>
            <p:ph type="dt" sz="half" idx="10"/>
          </p:nvPr>
        </p:nvSpPr>
        <p:spPr/>
        <p:txBody>
          <a:bodyPr/>
          <a:lstStyle/>
          <a:p>
            <a:fld id="{2A7A9DB8-DB95-4C56-B523-983A5820163C}" type="datetimeFigureOut">
              <a:rPr lang="en-US" smtClean="0"/>
              <a:t>9/8/2022</a:t>
            </a:fld>
            <a:endParaRPr lang="en-US"/>
          </a:p>
        </p:txBody>
      </p:sp>
      <p:sp>
        <p:nvSpPr>
          <p:cNvPr id="4" name="Footer Placeholder 3">
            <a:extLst>
              <a:ext uri="{FF2B5EF4-FFF2-40B4-BE49-F238E27FC236}">
                <a16:creationId xmlns:a16="http://schemas.microsoft.com/office/drawing/2014/main" id="{E646C0A6-4E6C-4CEA-B58B-A842CEF9BC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2E362F-0DE8-48CB-94F8-C72E153AB2D7}"/>
              </a:ext>
            </a:extLst>
          </p:cNvPr>
          <p:cNvSpPr>
            <a:spLocks noGrp="1"/>
          </p:cNvSpPr>
          <p:nvPr>
            <p:ph type="sldNum" sz="quarter" idx="12"/>
          </p:nvPr>
        </p:nvSpPr>
        <p:spPr/>
        <p:txBody>
          <a:bodyPr/>
          <a:lstStyle/>
          <a:p>
            <a:fld id="{EA9C3881-6E71-41E7-A80F-34174B94786D}" type="slidenum">
              <a:rPr lang="en-US" smtClean="0"/>
              <a:t>‹#›</a:t>
            </a:fld>
            <a:endParaRPr lang="en-US"/>
          </a:p>
        </p:txBody>
      </p:sp>
    </p:spTree>
    <p:extLst>
      <p:ext uri="{BB962C8B-B14F-4D97-AF65-F5344CB8AC3E}">
        <p14:creationId xmlns:p14="http://schemas.microsoft.com/office/powerpoint/2010/main" val="1302564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0FF3DE-CF0D-4082-8614-1199DC4465BF}"/>
              </a:ext>
            </a:extLst>
          </p:cNvPr>
          <p:cNvSpPr>
            <a:spLocks noGrp="1"/>
          </p:cNvSpPr>
          <p:nvPr>
            <p:ph type="dt" sz="half" idx="10"/>
          </p:nvPr>
        </p:nvSpPr>
        <p:spPr/>
        <p:txBody>
          <a:bodyPr/>
          <a:lstStyle/>
          <a:p>
            <a:fld id="{2A7A9DB8-DB95-4C56-B523-983A5820163C}" type="datetimeFigureOut">
              <a:rPr lang="en-US" smtClean="0"/>
              <a:t>9/8/2022</a:t>
            </a:fld>
            <a:endParaRPr lang="en-US"/>
          </a:p>
        </p:txBody>
      </p:sp>
      <p:sp>
        <p:nvSpPr>
          <p:cNvPr id="3" name="Footer Placeholder 2">
            <a:extLst>
              <a:ext uri="{FF2B5EF4-FFF2-40B4-BE49-F238E27FC236}">
                <a16:creationId xmlns:a16="http://schemas.microsoft.com/office/drawing/2014/main" id="{A775C417-BEA4-4038-9B88-162A021B27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55166D-B414-4FA2-90E5-4C5AAF71BFBE}"/>
              </a:ext>
            </a:extLst>
          </p:cNvPr>
          <p:cNvSpPr>
            <a:spLocks noGrp="1"/>
          </p:cNvSpPr>
          <p:nvPr>
            <p:ph type="sldNum" sz="quarter" idx="12"/>
          </p:nvPr>
        </p:nvSpPr>
        <p:spPr/>
        <p:txBody>
          <a:bodyPr/>
          <a:lstStyle/>
          <a:p>
            <a:fld id="{EA9C3881-6E71-41E7-A80F-34174B94786D}" type="slidenum">
              <a:rPr lang="en-US" smtClean="0"/>
              <a:t>‹#›</a:t>
            </a:fld>
            <a:endParaRPr lang="en-US"/>
          </a:p>
        </p:txBody>
      </p:sp>
    </p:spTree>
    <p:extLst>
      <p:ext uri="{BB962C8B-B14F-4D97-AF65-F5344CB8AC3E}">
        <p14:creationId xmlns:p14="http://schemas.microsoft.com/office/powerpoint/2010/main" val="985300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F6257-E6A7-472C-ABF1-EFF160930C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D01474-385D-440A-BB53-AEC4F741FA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4792F8-1EC4-45D8-A442-2B1E78A449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B5D2C6-235C-4ED3-9136-C660450D5576}"/>
              </a:ext>
            </a:extLst>
          </p:cNvPr>
          <p:cNvSpPr>
            <a:spLocks noGrp="1"/>
          </p:cNvSpPr>
          <p:nvPr>
            <p:ph type="dt" sz="half" idx="10"/>
          </p:nvPr>
        </p:nvSpPr>
        <p:spPr/>
        <p:txBody>
          <a:bodyPr/>
          <a:lstStyle/>
          <a:p>
            <a:fld id="{2A7A9DB8-DB95-4C56-B523-983A5820163C}" type="datetimeFigureOut">
              <a:rPr lang="en-US" smtClean="0"/>
              <a:t>9/8/2022</a:t>
            </a:fld>
            <a:endParaRPr lang="en-US"/>
          </a:p>
        </p:txBody>
      </p:sp>
      <p:sp>
        <p:nvSpPr>
          <p:cNvPr id="6" name="Footer Placeholder 5">
            <a:extLst>
              <a:ext uri="{FF2B5EF4-FFF2-40B4-BE49-F238E27FC236}">
                <a16:creationId xmlns:a16="http://schemas.microsoft.com/office/drawing/2014/main" id="{A551AE9F-9457-4F02-BE56-7A579F1A02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A389E5-DC2F-446A-8330-8B946CD1467F}"/>
              </a:ext>
            </a:extLst>
          </p:cNvPr>
          <p:cNvSpPr>
            <a:spLocks noGrp="1"/>
          </p:cNvSpPr>
          <p:nvPr>
            <p:ph type="sldNum" sz="quarter" idx="12"/>
          </p:nvPr>
        </p:nvSpPr>
        <p:spPr/>
        <p:txBody>
          <a:bodyPr/>
          <a:lstStyle/>
          <a:p>
            <a:fld id="{EA9C3881-6E71-41E7-A80F-34174B94786D}" type="slidenum">
              <a:rPr lang="en-US" smtClean="0"/>
              <a:t>‹#›</a:t>
            </a:fld>
            <a:endParaRPr lang="en-US"/>
          </a:p>
        </p:txBody>
      </p:sp>
    </p:spTree>
    <p:extLst>
      <p:ext uri="{BB962C8B-B14F-4D97-AF65-F5344CB8AC3E}">
        <p14:creationId xmlns:p14="http://schemas.microsoft.com/office/powerpoint/2010/main" val="556381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7A52F-BD51-45C5-9E4C-FB9805E96A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7315AC-5292-41B2-B92C-CD287589C8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30EC6B-B852-41EB-908C-9A9CB4C02F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85A317-EFAC-40B6-B727-984A0A5EDBFA}"/>
              </a:ext>
            </a:extLst>
          </p:cNvPr>
          <p:cNvSpPr>
            <a:spLocks noGrp="1"/>
          </p:cNvSpPr>
          <p:nvPr>
            <p:ph type="dt" sz="half" idx="10"/>
          </p:nvPr>
        </p:nvSpPr>
        <p:spPr/>
        <p:txBody>
          <a:bodyPr/>
          <a:lstStyle/>
          <a:p>
            <a:fld id="{2A7A9DB8-DB95-4C56-B523-983A5820163C}" type="datetimeFigureOut">
              <a:rPr lang="en-US" smtClean="0"/>
              <a:t>9/8/2022</a:t>
            </a:fld>
            <a:endParaRPr lang="en-US"/>
          </a:p>
        </p:txBody>
      </p:sp>
      <p:sp>
        <p:nvSpPr>
          <p:cNvPr id="6" name="Footer Placeholder 5">
            <a:extLst>
              <a:ext uri="{FF2B5EF4-FFF2-40B4-BE49-F238E27FC236}">
                <a16:creationId xmlns:a16="http://schemas.microsoft.com/office/drawing/2014/main" id="{5A57BF0A-3B94-4F3F-B838-8E1D24AB49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116FFC-9FC6-45DE-8D03-1469A30714AA}"/>
              </a:ext>
            </a:extLst>
          </p:cNvPr>
          <p:cNvSpPr>
            <a:spLocks noGrp="1"/>
          </p:cNvSpPr>
          <p:nvPr>
            <p:ph type="sldNum" sz="quarter" idx="12"/>
          </p:nvPr>
        </p:nvSpPr>
        <p:spPr/>
        <p:txBody>
          <a:bodyPr/>
          <a:lstStyle/>
          <a:p>
            <a:fld id="{EA9C3881-6E71-41E7-A80F-34174B94786D}" type="slidenum">
              <a:rPr lang="en-US" smtClean="0"/>
              <a:t>‹#›</a:t>
            </a:fld>
            <a:endParaRPr lang="en-US"/>
          </a:p>
        </p:txBody>
      </p:sp>
    </p:spTree>
    <p:extLst>
      <p:ext uri="{BB962C8B-B14F-4D97-AF65-F5344CB8AC3E}">
        <p14:creationId xmlns:p14="http://schemas.microsoft.com/office/powerpoint/2010/main" val="1715983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A8A9DC-23AA-46EB-AC8C-68F1F36F89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4295CA-1363-4A2E-B7F9-6E34C8A696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6B3AB6-E8C6-4C4B-8CAF-5F282F148D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7A9DB8-DB95-4C56-B523-983A5820163C}" type="datetimeFigureOut">
              <a:rPr lang="en-US" smtClean="0"/>
              <a:t>9/8/2022</a:t>
            </a:fld>
            <a:endParaRPr lang="en-US"/>
          </a:p>
        </p:txBody>
      </p:sp>
      <p:sp>
        <p:nvSpPr>
          <p:cNvPr id="5" name="Footer Placeholder 4">
            <a:extLst>
              <a:ext uri="{FF2B5EF4-FFF2-40B4-BE49-F238E27FC236}">
                <a16:creationId xmlns:a16="http://schemas.microsoft.com/office/drawing/2014/main" id="{99AB9692-DC4F-4A76-AD12-95F4829C1A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EAEDC9-1CEF-4647-B96D-A6300DA1D1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9C3881-6E71-41E7-A80F-34174B94786D}" type="slidenum">
              <a:rPr lang="en-US" smtClean="0"/>
              <a:t>‹#›</a:t>
            </a:fld>
            <a:endParaRPr lang="en-US"/>
          </a:p>
        </p:txBody>
      </p:sp>
    </p:spTree>
    <p:extLst>
      <p:ext uri="{BB962C8B-B14F-4D97-AF65-F5344CB8AC3E}">
        <p14:creationId xmlns:p14="http://schemas.microsoft.com/office/powerpoint/2010/main" val="2491487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4.xml"/><Relationship Id="rId4" Type="http://schemas.openxmlformats.org/officeDocument/2006/relationships/image" Target="../media/image13.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mailto:bhr26@drexel.edu"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2.xml"/><Relationship Id="rId6" Type="http://schemas.openxmlformats.org/officeDocument/2006/relationships/image" Target="../media/image6.jpg"/><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2.xml"/><Relationship Id="rId5" Type="http://schemas.openxmlformats.org/officeDocument/2006/relationships/image" Target="../media/image9.gif"/><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547B7A-57BC-4A97-9310-377082B8F872}"/>
              </a:ext>
            </a:extLst>
          </p:cNvPr>
          <p:cNvSpPr txBox="1"/>
          <p:nvPr/>
        </p:nvSpPr>
        <p:spPr>
          <a:xfrm>
            <a:off x="3109764" y="903951"/>
            <a:ext cx="9302262" cy="2308324"/>
          </a:xfrm>
          <a:prstGeom prst="rect">
            <a:avLst/>
          </a:prstGeom>
          <a:noFill/>
        </p:spPr>
        <p:txBody>
          <a:bodyPr wrap="square" rtlCol="0">
            <a:spAutoFit/>
          </a:bodyPr>
          <a:lstStyle/>
          <a:p>
            <a:pPr algn="ctr"/>
            <a:r>
              <a:rPr lang="en-US" sz="4800" b="1" dirty="0"/>
              <a:t>Co-op101 – Week 1</a:t>
            </a:r>
          </a:p>
          <a:p>
            <a:pPr algn="ctr"/>
            <a:endParaRPr lang="en-US" sz="4800" b="1" dirty="0"/>
          </a:p>
          <a:p>
            <a:pPr algn="ctr"/>
            <a:r>
              <a:rPr lang="en-US" sz="4800" b="1" dirty="0"/>
              <a:t>Welcome and Expectations</a:t>
            </a:r>
          </a:p>
        </p:txBody>
      </p:sp>
      <p:sp>
        <p:nvSpPr>
          <p:cNvPr id="5" name="TextBox 4">
            <a:extLst>
              <a:ext uri="{FF2B5EF4-FFF2-40B4-BE49-F238E27FC236}">
                <a16:creationId xmlns:a16="http://schemas.microsoft.com/office/drawing/2014/main" id="{FD5E901F-6D1B-4C82-A0CF-5AF857A81938}"/>
              </a:ext>
            </a:extLst>
          </p:cNvPr>
          <p:cNvSpPr txBox="1"/>
          <p:nvPr/>
        </p:nvSpPr>
        <p:spPr>
          <a:xfrm>
            <a:off x="570016" y="1596448"/>
            <a:ext cx="3075710" cy="2308324"/>
          </a:xfrm>
          <a:prstGeom prst="rect">
            <a:avLst/>
          </a:prstGeom>
          <a:noFill/>
        </p:spPr>
        <p:txBody>
          <a:bodyPr wrap="square">
            <a:spAutoFit/>
          </a:bodyPr>
          <a:lstStyle/>
          <a:p>
            <a:pPr marL="0" marR="0">
              <a:spcBef>
                <a:spcPts val="0"/>
              </a:spcBef>
              <a:spcAft>
                <a:spcPts val="0"/>
              </a:spcAft>
            </a:pPr>
            <a:r>
              <a:rPr lang="en-US" sz="1800" b="1" dirty="0">
                <a:solidFill>
                  <a:srgbClr val="17365D"/>
                </a:solidFill>
                <a:effectLst/>
                <a:latin typeface="Arial" panose="020B0604020202020204" pitchFamily="34" charset="0"/>
                <a:ea typeface="Times New Roman" panose="02020603050405020304" pitchFamily="18" charset="0"/>
                <a:cs typeface="Arial" panose="020B0604020202020204" pitchFamily="34" charset="0"/>
              </a:rPr>
              <a:t>Brittany Root, </a:t>
            </a:r>
            <a:r>
              <a:rPr lang="en-US" sz="1800" b="1" dirty="0" err="1">
                <a:solidFill>
                  <a:srgbClr val="17365D"/>
                </a:solidFill>
                <a:effectLst/>
                <a:latin typeface="Arial" panose="020B0604020202020204" pitchFamily="34" charset="0"/>
                <a:ea typeface="Times New Roman" panose="02020603050405020304" pitchFamily="18" charset="0"/>
                <a:cs typeface="Arial" panose="020B0604020202020204" pitchFamily="34" charset="0"/>
              </a:rPr>
              <a:t>M.Ed</a:t>
            </a:r>
            <a:r>
              <a:rPr lang="en-US" sz="1800" b="1" dirty="0">
                <a:solidFill>
                  <a:srgbClr val="17365D"/>
                </a:solidFill>
                <a:effectLst/>
                <a:latin typeface="Arial" panose="020B0604020202020204" pitchFamily="34" charset="0"/>
                <a:ea typeface="Times New Roman" panose="02020603050405020304" pitchFamily="18" charset="0"/>
                <a:cs typeface="Arial" panose="020B0604020202020204" pitchFamily="34" charset="0"/>
              </a:rPr>
              <a:t>, PHR</a:t>
            </a:r>
            <a:endParaRPr lang="en-US" sz="2400" dirty="0">
              <a:effectLst/>
              <a:latin typeface="Arial" panose="020B0604020202020204" pitchFamily="34" charset="0"/>
              <a:ea typeface="Times New Roman" panose="02020603050405020304" pitchFamily="18" charset="0"/>
              <a:cs typeface="Arial" panose="020B0604020202020204" pitchFamily="34" charset="0"/>
            </a:endParaRPr>
          </a:p>
          <a:p>
            <a:pPr marL="0" marR="0">
              <a:spcBef>
                <a:spcPts val="0"/>
              </a:spcBef>
              <a:spcAft>
                <a:spcPts val="0"/>
              </a:spcAft>
            </a:pPr>
            <a:r>
              <a:rPr lang="en-US" sz="18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Assistant Teaching Professor</a:t>
            </a:r>
            <a:endParaRPr lang="en-US" sz="2400" dirty="0">
              <a:effectLst/>
              <a:latin typeface="Arial" panose="020B0604020202020204" pitchFamily="34" charset="0"/>
              <a:ea typeface="Times New Roman" panose="02020603050405020304" pitchFamily="18" charset="0"/>
              <a:cs typeface="Arial" panose="020B0604020202020204" pitchFamily="34" charset="0"/>
            </a:endParaRPr>
          </a:p>
          <a:p>
            <a:pPr marL="0" marR="0">
              <a:spcBef>
                <a:spcPts val="0"/>
              </a:spcBef>
              <a:spcAft>
                <a:spcPts val="0"/>
              </a:spcAft>
            </a:pPr>
            <a:r>
              <a:rPr lang="en-US" sz="18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Steinbright Career Development Center</a:t>
            </a:r>
            <a:endParaRPr lang="en-US" sz="2400" dirty="0">
              <a:effectLst/>
              <a:latin typeface="Arial" panose="020B0604020202020204" pitchFamily="34" charset="0"/>
              <a:ea typeface="Times New Roman" panose="02020603050405020304" pitchFamily="18" charset="0"/>
              <a:cs typeface="Arial" panose="020B0604020202020204" pitchFamily="34" charset="0"/>
            </a:endParaRPr>
          </a:p>
          <a:p>
            <a:pPr marL="0" marR="0">
              <a:spcBef>
                <a:spcPts val="0"/>
              </a:spcBef>
              <a:spcAft>
                <a:spcPts val="0"/>
              </a:spcAft>
            </a:pPr>
            <a:r>
              <a:rPr lang="en-US" sz="18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Pronouns: she/her/hers</a:t>
            </a:r>
            <a:endParaRPr lang="en-US" sz="2400" dirty="0">
              <a:effectLst/>
              <a:latin typeface="Arial" panose="020B0604020202020204" pitchFamily="34" charset="0"/>
              <a:ea typeface="Times New Roman" panose="02020603050405020304" pitchFamily="18" charset="0"/>
              <a:cs typeface="Arial" panose="020B0604020202020204" pitchFamily="34" charset="0"/>
            </a:endParaRPr>
          </a:p>
          <a:p>
            <a:pPr marL="0" marR="0">
              <a:spcBef>
                <a:spcPts val="0"/>
              </a:spcBef>
              <a:spcAft>
                <a:spcPts val="0"/>
              </a:spcAft>
            </a:pPr>
            <a:endParaRPr lang="en-US" sz="1800" dirty="0">
              <a:solidFill>
                <a:srgbClr val="323130"/>
              </a:solidFill>
              <a:effectLst/>
              <a:latin typeface="Arial" panose="020B0604020202020204" pitchFamily="34" charset="0"/>
              <a:ea typeface="Times New Roman" panose="02020603050405020304" pitchFamily="18" charset="0"/>
              <a:cs typeface="Arial" panose="020B0604020202020204" pitchFamily="34" charset="0"/>
            </a:endParaRPr>
          </a:p>
          <a:p>
            <a:pPr marL="0" marR="0">
              <a:spcBef>
                <a:spcPts val="0"/>
              </a:spcBef>
              <a:spcAft>
                <a:spcPts val="0"/>
              </a:spcAft>
            </a:pPr>
            <a:r>
              <a:rPr lang="en-US" sz="1800" dirty="0">
                <a:solidFill>
                  <a:srgbClr val="323130"/>
                </a:solidFill>
                <a:effectLst/>
                <a:latin typeface="Arial" panose="020B0604020202020204" pitchFamily="34" charset="0"/>
                <a:ea typeface="Times New Roman" panose="02020603050405020304" pitchFamily="18" charset="0"/>
                <a:cs typeface="Arial" panose="020B0604020202020204" pitchFamily="34" charset="0"/>
              </a:rPr>
              <a:t>bhr26@drexel.edu</a:t>
            </a:r>
            <a:endParaRPr lang="en-US" sz="2400" dirty="0">
              <a:effectLst/>
              <a:latin typeface="Arial" panose="020B0604020202020204" pitchFamily="34" charset="0"/>
              <a:ea typeface="Times New Roman" panose="02020603050405020304" pitchFamily="18" charset="0"/>
              <a:cs typeface="Arial" panose="020B0604020202020204" pitchFamily="34" charset="0"/>
            </a:endParaRPr>
          </a:p>
        </p:txBody>
      </p:sp>
    </p:spTree>
    <p:custDataLst>
      <p:tags r:id="rId1"/>
    </p:custDataLst>
    <p:extLst>
      <p:ext uri="{BB962C8B-B14F-4D97-AF65-F5344CB8AC3E}">
        <p14:creationId xmlns:p14="http://schemas.microsoft.com/office/powerpoint/2010/main" val="1139843465"/>
      </p:ext>
    </p:extLst>
  </p:cSld>
  <p:clrMapOvr>
    <a:masterClrMapping/>
  </p:clrMapOvr>
  <p:extLst>
    <p:ext uri="{E180D4A7-C9FB-4DFB-919C-405C955672EB}">
      <p14:showEvtLst xmlns:p14="http://schemas.microsoft.com/office/powerpoint/2010/main">
        <p14:playEvt time="67803" objId="3"/>
        <p14:stopEvt time="68413" objId="3"/>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B6BEFE-BE66-4258-A1B8-DB3861768717}"/>
              </a:ext>
            </a:extLst>
          </p:cNvPr>
          <p:cNvSpPr txBox="1"/>
          <p:nvPr/>
        </p:nvSpPr>
        <p:spPr>
          <a:xfrm>
            <a:off x="500576" y="642424"/>
            <a:ext cx="10832123" cy="4493538"/>
          </a:xfrm>
          <a:prstGeom prst="rect">
            <a:avLst/>
          </a:prstGeom>
          <a:noFill/>
        </p:spPr>
        <p:txBody>
          <a:bodyPr wrap="square" rtlCol="0">
            <a:spAutoFit/>
          </a:bodyPr>
          <a:lstStyle/>
          <a:p>
            <a:r>
              <a:rPr lang="en-US" sz="36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Can I submit my COOP 101 assignments late?</a:t>
            </a:r>
            <a:endParaRPr lang="en-US" sz="3600" dirty="0">
              <a:effectLst/>
              <a:latin typeface="Arial" panose="020B0604020202020204" pitchFamily="34" charset="0"/>
              <a:ea typeface="Times New Roman" panose="02020603050405020304" pitchFamily="18" charset="0"/>
              <a:cs typeface="Arial" panose="020B0604020202020204" pitchFamily="34" charset="0"/>
            </a:endParaRPr>
          </a:p>
          <a:p>
            <a:pPr marL="0" marR="0" fontAlgn="base">
              <a:spcBef>
                <a:spcPts val="0"/>
              </a:spcBef>
              <a:spcAft>
                <a:spcPts val="0"/>
              </a:spcAft>
            </a:pPr>
            <a:r>
              <a:rPr lang="en-US" sz="1800" dirty="0">
                <a:solidFill>
                  <a:srgbClr val="201F1E"/>
                </a:solidFill>
                <a:effectLst/>
                <a:latin typeface="Arial" panose="020B0604020202020204" pitchFamily="34" charset="0"/>
                <a:ea typeface="Times New Roman" panose="02020603050405020304" pitchFamily="18" charset="0"/>
                <a:cs typeface="Arial" panose="020B0604020202020204" pitchFamily="34" charset="0"/>
              </a:rPr>
              <a:t> </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342900" marR="0" indent="-342900">
              <a:buFont typeface="Arial" panose="020B0604020202020204" pitchFamily="34" charset="0"/>
              <a:buChar char="•"/>
            </a:pPr>
            <a:r>
              <a:rPr lang="en-US" sz="2400" dirty="0">
                <a:effectLst/>
                <a:latin typeface="Arial" panose="020B0604020202020204" pitchFamily="34" charset="0"/>
                <a:ea typeface="Times New Roman" panose="02020603050405020304" pitchFamily="18" charset="0"/>
                <a:cs typeface="Arial" panose="020B0604020202020204" pitchFamily="34" charset="0"/>
              </a:rPr>
              <a:t>Assignments due dates are included in the course outline chart on Syllabus</a:t>
            </a:r>
          </a:p>
          <a:p>
            <a:pPr marL="342900" marR="0" indent="-342900">
              <a:buFont typeface="Arial" panose="020B0604020202020204" pitchFamily="34" charset="0"/>
              <a:buChar char="•"/>
            </a:pPr>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342900" marR="0" indent="-342900">
              <a:buFont typeface="Arial" panose="020B0604020202020204" pitchFamily="34" charset="0"/>
              <a:buChar char="•"/>
            </a:pPr>
            <a:r>
              <a:rPr lang="en-US" sz="2400" dirty="0">
                <a:effectLst/>
                <a:latin typeface="Arial" panose="020B0604020202020204" pitchFamily="34" charset="0"/>
                <a:ea typeface="Times New Roman" panose="02020603050405020304" pitchFamily="18" charset="0"/>
                <a:cs typeface="Arial" panose="020B0604020202020204" pitchFamily="34" charset="0"/>
              </a:rPr>
              <a:t>After the due date and time (start of class period for most assignments), assignment is late</a:t>
            </a:r>
          </a:p>
          <a:p>
            <a:pPr marL="342900" marR="0" indent="-342900">
              <a:buFont typeface="Arial" panose="020B0604020202020204" pitchFamily="34" charset="0"/>
              <a:buChar char="•"/>
            </a:pPr>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342900" marR="0" indent="-342900">
              <a:buFont typeface="Arial" panose="020B0604020202020204" pitchFamily="34" charset="0"/>
              <a:buChar char="•"/>
            </a:pPr>
            <a:r>
              <a:rPr lang="en-US" sz="2400" dirty="0">
                <a:effectLst/>
                <a:latin typeface="Arial" panose="020B0604020202020204" pitchFamily="34" charset="0"/>
                <a:ea typeface="Times New Roman" panose="02020603050405020304" pitchFamily="18" charset="0"/>
                <a:cs typeface="Arial" panose="020B0604020202020204" pitchFamily="34" charset="0"/>
              </a:rPr>
              <a:t>Late class assignments will only be eligible half credit max (5 out of 10 points) and can only be submitted within one week of the due date and time. Assignments submitted more than one week late will receive zero points.</a:t>
            </a:r>
          </a:p>
          <a:p>
            <a:endParaRPr lang="en-US" sz="2000" dirty="0"/>
          </a:p>
          <a:p>
            <a:endParaRPr lang="en-US" sz="2000" dirty="0"/>
          </a:p>
        </p:txBody>
      </p:sp>
    </p:spTree>
    <p:extLst>
      <p:ext uri="{BB962C8B-B14F-4D97-AF65-F5344CB8AC3E}">
        <p14:creationId xmlns:p14="http://schemas.microsoft.com/office/powerpoint/2010/main" val="1350398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C764CC-EFA8-2A1D-80F3-11E8EB1555B1}"/>
              </a:ext>
            </a:extLst>
          </p:cNvPr>
          <p:cNvSpPr txBox="1"/>
          <p:nvPr/>
        </p:nvSpPr>
        <p:spPr>
          <a:xfrm>
            <a:off x="1115878" y="1325106"/>
            <a:ext cx="9686441" cy="1754326"/>
          </a:xfrm>
          <a:prstGeom prst="rect">
            <a:avLst/>
          </a:prstGeom>
          <a:noFill/>
        </p:spPr>
        <p:txBody>
          <a:bodyPr wrap="square" rtlCol="0">
            <a:spAutoFit/>
          </a:bodyPr>
          <a:lstStyle/>
          <a:p>
            <a:r>
              <a:rPr lang="en-US" sz="3600" b="1" dirty="0" err="1">
                <a:latin typeface="Arial" panose="020B0604020202020204" pitchFamily="34" charset="0"/>
                <a:cs typeface="Arial" panose="020B0604020202020204" pitchFamily="34" charset="0"/>
              </a:rPr>
              <a:t>Bblearn</a:t>
            </a:r>
            <a:r>
              <a:rPr lang="en-US" sz="3600" b="1" dirty="0">
                <a:latin typeface="Arial" panose="020B0604020202020204" pitchFamily="34" charset="0"/>
                <a:cs typeface="Arial" panose="020B0604020202020204" pitchFamily="34" charset="0"/>
              </a:rPr>
              <a:t> Overview</a:t>
            </a:r>
          </a:p>
          <a:p>
            <a:endParaRPr lang="en-US" sz="3600" b="1" dirty="0">
              <a:latin typeface="Arial" panose="020B0604020202020204" pitchFamily="34" charset="0"/>
              <a:cs typeface="Arial" panose="020B0604020202020204" pitchFamily="34" charset="0"/>
            </a:endParaRPr>
          </a:p>
          <a:p>
            <a:r>
              <a:rPr lang="en-US" sz="3600" b="1" dirty="0">
                <a:latin typeface="Arial" panose="020B0604020202020204" pitchFamily="34" charset="0"/>
                <a:cs typeface="Arial" panose="020B0604020202020204" pitchFamily="34" charset="0"/>
              </a:rPr>
              <a:t>Review of Class Topics and Timeline</a:t>
            </a:r>
          </a:p>
        </p:txBody>
      </p:sp>
    </p:spTree>
    <p:extLst>
      <p:ext uri="{BB962C8B-B14F-4D97-AF65-F5344CB8AC3E}">
        <p14:creationId xmlns:p14="http://schemas.microsoft.com/office/powerpoint/2010/main" val="1808122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761F93-24F2-414B-9B2A-2787B721C37C}"/>
              </a:ext>
            </a:extLst>
          </p:cNvPr>
          <p:cNvSpPr txBox="1"/>
          <p:nvPr/>
        </p:nvSpPr>
        <p:spPr>
          <a:xfrm>
            <a:off x="502920" y="382012"/>
            <a:ext cx="9981628" cy="3046988"/>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Each week we will discuss a workplace success tip!</a:t>
            </a: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Workplace Tip:  Be Aware of How you Present Yourself</a:t>
            </a:r>
          </a:p>
          <a:p>
            <a:endParaRPr lang="en-US" sz="3200" dirty="0"/>
          </a:p>
        </p:txBody>
      </p:sp>
      <p:pic>
        <p:nvPicPr>
          <p:cNvPr id="3074" name="Picture 2">
            <a:extLst>
              <a:ext uri="{FF2B5EF4-FFF2-40B4-BE49-F238E27FC236}">
                <a16:creationId xmlns:a16="http://schemas.microsoft.com/office/drawing/2014/main" id="{83026987-C262-4A89-AC95-05D22F6B63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9244" y="2522856"/>
            <a:ext cx="4045145" cy="279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808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68F775-7561-08E9-9007-3D7973A232BD}"/>
              </a:ext>
            </a:extLst>
          </p:cNvPr>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90500" y="190500"/>
            <a:ext cx="11811000" cy="6477000"/>
          </a:xfrm>
          <a:prstGeom prst="rect">
            <a:avLst/>
          </a:prstGeom>
        </p:spPr>
      </p:pic>
    </p:spTree>
    <p:extLst>
      <p:ext uri="{BB962C8B-B14F-4D97-AF65-F5344CB8AC3E}">
        <p14:creationId xmlns:p14="http://schemas.microsoft.com/office/powerpoint/2010/main" val="3955158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FC3364-0FE5-4486-BFE9-2AE488DCC87E}"/>
              </a:ext>
            </a:extLst>
          </p:cNvPr>
          <p:cNvSpPr txBox="1"/>
          <p:nvPr/>
        </p:nvSpPr>
        <p:spPr>
          <a:xfrm>
            <a:off x="486507" y="492667"/>
            <a:ext cx="11218985" cy="4832092"/>
          </a:xfrm>
          <a:prstGeom prst="rect">
            <a:avLst/>
          </a:prstGeom>
          <a:noFill/>
        </p:spPr>
        <p:txBody>
          <a:bodyPr wrap="square" rtlCol="0">
            <a:spAutoFit/>
          </a:bodyPr>
          <a:lstStyle/>
          <a:p>
            <a:r>
              <a:rPr lang="en-US" sz="3600" b="1" dirty="0">
                <a:latin typeface="Arial" panose="020B0604020202020204" pitchFamily="34" charset="0"/>
                <a:cs typeface="Arial" panose="020B0604020202020204" pitchFamily="34" charset="0"/>
              </a:rPr>
              <a:t>Make a Great First Impression</a:t>
            </a:r>
            <a:endParaRPr lang="en-US" sz="36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cs typeface="Arial" panose="020B0604020202020204" pitchFamily="34" charset="0"/>
              </a:rPr>
              <a:t>When/how will your first impression be made? Email, Video or In-person?</a:t>
            </a:r>
          </a:p>
          <a:p>
            <a:pPr marL="342900" indent="-342900">
              <a:buFont typeface="Arial" panose="020B0604020202020204" pitchFamily="34" charset="0"/>
              <a:buChar char="•"/>
            </a:pPr>
            <a:r>
              <a:rPr lang="en-US" sz="2400" b="1" dirty="0">
                <a:latin typeface="Arial" panose="020B0604020202020204" pitchFamily="34" charset="0"/>
                <a:cs typeface="Arial" panose="020B0604020202020204" pitchFamily="34" charset="0"/>
              </a:rPr>
              <a:t>Greeting</a:t>
            </a:r>
            <a:r>
              <a:rPr lang="en-US" sz="2400" dirty="0">
                <a:latin typeface="Arial" panose="020B0604020202020204" pitchFamily="34" charset="0"/>
                <a:cs typeface="Arial" panose="020B0604020202020204" pitchFamily="34" charset="0"/>
              </a:rPr>
              <a:t> – in the ‘Age of Covid’?</a:t>
            </a:r>
          </a:p>
          <a:p>
            <a:pPr marL="342900" indent="-342900">
              <a:buFont typeface="Arial" panose="020B0604020202020204" pitchFamily="34" charset="0"/>
              <a:buChar char="•"/>
            </a:pPr>
            <a:r>
              <a:rPr lang="en-US" sz="2400" b="1" dirty="0">
                <a:latin typeface="Arial" panose="020B0604020202020204" pitchFamily="34" charset="0"/>
                <a:cs typeface="Arial" panose="020B0604020202020204" pitchFamily="34" charset="0"/>
              </a:rPr>
              <a:t>Small Talk</a:t>
            </a:r>
          </a:p>
          <a:p>
            <a:pPr marL="342900" indent="-342900">
              <a:buFont typeface="Arial" panose="020B0604020202020204" pitchFamily="34" charset="0"/>
              <a:buChar char="•"/>
            </a:pPr>
            <a:r>
              <a:rPr lang="en-US" sz="2400" b="1" dirty="0">
                <a:latin typeface="Arial" panose="020B0604020202020204" pitchFamily="34" charset="0"/>
                <a:cs typeface="Arial" panose="020B0604020202020204" pitchFamily="34" charset="0"/>
              </a:rPr>
              <a:t>Wardrobe</a:t>
            </a:r>
            <a:r>
              <a:rPr lang="en-US" sz="2400" dirty="0">
                <a:latin typeface="Arial" panose="020B0604020202020204" pitchFamily="34" charset="0"/>
                <a:cs typeface="Arial" panose="020B0604020202020204" pitchFamily="34" charset="0"/>
              </a:rPr>
              <a:t> – When in doubt, choose the more formal attire, Consider Industry</a:t>
            </a:r>
          </a:p>
          <a:p>
            <a:pPr marL="342900" indent="-342900">
              <a:buFont typeface="Arial" panose="020B0604020202020204" pitchFamily="34" charset="0"/>
              <a:buChar char="•"/>
            </a:pPr>
            <a:r>
              <a:rPr lang="en-US" sz="2400" b="1" dirty="0">
                <a:latin typeface="Arial" panose="020B0604020202020204" pitchFamily="34" charset="0"/>
                <a:cs typeface="Arial" panose="020B0604020202020204" pitchFamily="34" charset="0"/>
              </a:rPr>
              <a:t>Confidence</a:t>
            </a:r>
            <a:r>
              <a:rPr lang="en-US" sz="2400" dirty="0">
                <a:latin typeface="Arial" panose="020B0604020202020204" pitchFamily="34" charset="0"/>
                <a:cs typeface="Arial" panose="020B0604020202020204" pitchFamily="34" charset="0"/>
              </a:rPr>
              <a:t> (smile, sit up straight, own your strengths, ask for assistance &amp; advice)</a:t>
            </a:r>
          </a:p>
          <a:p>
            <a:pPr marL="342900" indent="-342900">
              <a:buFont typeface="Arial" panose="020B0604020202020204" pitchFamily="34" charset="0"/>
              <a:buChar char="•"/>
            </a:pPr>
            <a:r>
              <a:rPr lang="en-US" sz="2400" b="1" dirty="0">
                <a:latin typeface="Arial" panose="020B0604020202020204" pitchFamily="34" charset="0"/>
                <a:cs typeface="Arial" panose="020B0604020202020204" pitchFamily="34" charset="0"/>
              </a:rPr>
              <a:t>Do your homework</a:t>
            </a:r>
            <a:r>
              <a:rPr lang="en-US" sz="2400" dirty="0">
                <a:latin typeface="Arial" panose="020B0604020202020204" pitchFamily="34" charset="0"/>
                <a:cs typeface="Arial" panose="020B0604020202020204" pitchFamily="34" charset="0"/>
              </a:rPr>
              <a:t> about industry and company. Register for ‘Handshake’ platform through 	Drexel One account, read about companies and reach out to students who have worked there </a:t>
            </a:r>
          </a:p>
          <a:p>
            <a:endParaRPr lang="en-US" dirty="0"/>
          </a:p>
          <a:p>
            <a:endParaRPr lang="en-US" dirty="0"/>
          </a:p>
        </p:txBody>
      </p:sp>
    </p:spTree>
    <p:extLst>
      <p:ext uri="{BB962C8B-B14F-4D97-AF65-F5344CB8AC3E}">
        <p14:creationId xmlns:p14="http://schemas.microsoft.com/office/powerpoint/2010/main" val="310409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547B7A-57BC-4A97-9310-377082B8F872}"/>
              </a:ext>
            </a:extLst>
          </p:cNvPr>
          <p:cNvSpPr txBox="1"/>
          <p:nvPr/>
        </p:nvSpPr>
        <p:spPr>
          <a:xfrm>
            <a:off x="-706120" y="239933"/>
            <a:ext cx="13604240" cy="830997"/>
          </a:xfrm>
          <a:prstGeom prst="rect">
            <a:avLst/>
          </a:prstGeom>
          <a:noFill/>
        </p:spPr>
        <p:txBody>
          <a:bodyPr wrap="square" rtlCol="0">
            <a:spAutoFit/>
          </a:bodyPr>
          <a:lstStyle/>
          <a:p>
            <a:pPr algn="ctr"/>
            <a:r>
              <a:rPr lang="en-US" sz="4800" dirty="0"/>
              <a:t>Interview Question: Why did you choose Drexel?</a:t>
            </a:r>
          </a:p>
        </p:txBody>
      </p:sp>
      <p:pic>
        <p:nvPicPr>
          <p:cNvPr id="5122" name="Picture 2" descr="Tell me about yourself&quot; | Funny jobs, Funny quotes, Really funny">
            <a:extLst>
              <a:ext uri="{FF2B5EF4-FFF2-40B4-BE49-F238E27FC236}">
                <a16:creationId xmlns:a16="http://schemas.microsoft.com/office/drawing/2014/main" id="{0BAA189B-B7FC-4661-97D8-BB26BC2847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9703" y="1275280"/>
            <a:ext cx="4972594" cy="407030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85525020"/>
      </p:ext>
    </p:extLst>
  </p:cSld>
  <p:clrMapOvr>
    <a:masterClrMapping/>
  </p:clrMapOvr>
  <p:extLst>
    <p:ext uri="{E180D4A7-C9FB-4DFB-919C-405C955672EB}">
      <p14:showEvtLst xmlns:p14="http://schemas.microsoft.com/office/powerpoint/2010/main">
        <p14:playEvt time="67803" objId="3"/>
        <p14:stopEvt time="68413" objId="3"/>
      </p14:showEvtLst>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427B9D-8BF6-48C5-6D4B-77661FDF04BF}"/>
              </a:ext>
            </a:extLst>
          </p:cNvPr>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90500" y="190500"/>
            <a:ext cx="11811000" cy="6477000"/>
          </a:xfrm>
          <a:prstGeom prst="rect">
            <a:avLst/>
          </a:prstGeom>
        </p:spPr>
      </p:pic>
    </p:spTree>
    <p:extLst>
      <p:ext uri="{BB962C8B-B14F-4D97-AF65-F5344CB8AC3E}">
        <p14:creationId xmlns:p14="http://schemas.microsoft.com/office/powerpoint/2010/main" val="2213050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D4E6E2-DC66-4E70-8DBA-2CC644B95576}"/>
              </a:ext>
            </a:extLst>
          </p:cNvPr>
          <p:cNvSpPr txBox="1"/>
          <p:nvPr/>
        </p:nvSpPr>
        <p:spPr>
          <a:xfrm>
            <a:off x="519491" y="106601"/>
            <a:ext cx="11538190" cy="4647426"/>
          </a:xfrm>
          <a:prstGeom prst="rect">
            <a:avLst/>
          </a:prstGeom>
          <a:noFill/>
        </p:spPr>
        <p:txBody>
          <a:bodyPr wrap="square" rtlCol="0">
            <a:spAutoFit/>
          </a:bodyPr>
          <a:lstStyle/>
          <a:p>
            <a:r>
              <a:rPr lang="en-US" sz="3600" b="1" dirty="0">
                <a:latin typeface="Arial" panose="020B0604020202020204" pitchFamily="34" charset="0"/>
                <a:cs typeface="Arial" panose="020B0604020202020204" pitchFamily="34" charset="0"/>
              </a:rPr>
              <a:t>Interview Question: Why did you choose Drexel?</a:t>
            </a:r>
          </a:p>
          <a:p>
            <a:endParaRPr lang="en-US" sz="20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May not get asked this question directly-could be an important part of a “tell me about yourself” response</a:t>
            </a:r>
          </a:p>
          <a:p>
            <a:pPr marL="742950" lvl="1"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Reflect: What do you think the employer is hoping to hear in your response?</a:t>
            </a:r>
          </a:p>
          <a:p>
            <a:pPr marL="742950" lvl="1"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If co-op is the reason, it’s important to say that!!</a:t>
            </a:r>
          </a:p>
          <a:p>
            <a:pPr marL="742950" lvl="1"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Length of response (too short versus too long)</a:t>
            </a:r>
          </a:p>
          <a:p>
            <a:pPr marL="742950" lvl="1"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Consider: What will the employer think the response says about you?</a:t>
            </a:r>
          </a:p>
        </p:txBody>
      </p:sp>
    </p:spTree>
    <p:extLst>
      <p:ext uri="{BB962C8B-B14F-4D97-AF65-F5344CB8AC3E}">
        <p14:creationId xmlns:p14="http://schemas.microsoft.com/office/powerpoint/2010/main" val="1433337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xplosion: 14 Points 1">
            <a:extLst>
              <a:ext uri="{FF2B5EF4-FFF2-40B4-BE49-F238E27FC236}">
                <a16:creationId xmlns:a16="http://schemas.microsoft.com/office/drawing/2014/main" id="{E00DBFBE-4696-F824-33A7-B0F7A97AA34A}"/>
              </a:ext>
            </a:extLst>
          </p:cNvPr>
          <p:cNvSpPr/>
          <p:nvPr/>
        </p:nvSpPr>
        <p:spPr>
          <a:xfrm>
            <a:off x="54244" y="426204"/>
            <a:ext cx="5230678" cy="3587858"/>
          </a:xfrm>
          <a:prstGeom prst="irregularSeal2">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CB3B6ED-1A85-7318-B4C3-C344339B7839}"/>
              </a:ext>
            </a:extLst>
          </p:cNvPr>
          <p:cNvSpPr txBox="1"/>
          <p:nvPr/>
        </p:nvSpPr>
        <p:spPr>
          <a:xfrm rot="20256651">
            <a:off x="619934" y="1804634"/>
            <a:ext cx="3696345" cy="830997"/>
          </a:xfrm>
          <a:prstGeom prst="rect">
            <a:avLst/>
          </a:prstGeom>
          <a:noFill/>
        </p:spPr>
        <p:txBody>
          <a:bodyPr wrap="square" rtlCol="0">
            <a:spAutoFit/>
          </a:bodyPr>
          <a:lstStyle/>
          <a:p>
            <a:r>
              <a:rPr lang="en-US" sz="4800" b="1" dirty="0">
                <a:solidFill>
                  <a:schemeClr val="bg1"/>
                </a:solidFill>
              </a:rPr>
              <a:t>In-Class Work</a:t>
            </a:r>
          </a:p>
        </p:txBody>
      </p:sp>
      <p:sp>
        <p:nvSpPr>
          <p:cNvPr id="4" name="TextBox 3">
            <a:extLst>
              <a:ext uri="{FF2B5EF4-FFF2-40B4-BE49-F238E27FC236}">
                <a16:creationId xmlns:a16="http://schemas.microsoft.com/office/drawing/2014/main" id="{6207FBEE-3B81-5E52-7360-E05FEDFD7EAB}"/>
              </a:ext>
            </a:extLst>
          </p:cNvPr>
          <p:cNvSpPr txBox="1"/>
          <p:nvPr/>
        </p:nvSpPr>
        <p:spPr>
          <a:xfrm>
            <a:off x="4610746" y="178233"/>
            <a:ext cx="7581254" cy="6186309"/>
          </a:xfrm>
          <a:prstGeom prst="rect">
            <a:avLst/>
          </a:prstGeom>
          <a:noFill/>
        </p:spPr>
        <p:txBody>
          <a:bodyPr wrap="square" rtlCol="0">
            <a:spAutoFit/>
          </a:bodyPr>
          <a:lstStyle/>
          <a:p>
            <a:r>
              <a:rPr lang="en-US" sz="3600" b="1" dirty="0">
                <a:latin typeface="Arial" panose="020B0604020202020204" pitchFamily="34" charset="0"/>
                <a:cs typeface="Arial" panose="020B0604020202020204" pitchFamily="34" charset="0"/>
              </a:rPr>
              <a:t>Add Assignment Due Dates to Your Calendar! </a:t>
            </a:r>
          </a:p>
          <a:p>
            <a:endParaRPr lang="en-US" sz="3600" b="1" dirty="0">
              <a:latin typeface="Arial" panose="020B0604020202020204" pitchFamily="34" charset="0"/>
              <a:cs typeface="Arial" panose="020B0604020202020204" pitchFamily="34" charset="0"/>
            </a:endParaRPr>
          </a:p>
          <a:p>
            <a:pPr algn="ctr"/>
            <a:r>
              <a:rPr lang="en-US" sz="3600" dirty="0">
                <a:latin typeface="Arial" panose="020B0604020202020204" pitchFamily="34" charset="0"/>
                <a:cs typeface="Arial" panose="020B0604020202020204" pitchFamily="34" charset="0"/>
              </a:rPr>
              <a:t>1. Pair Up </a:t>
            </a:r>
          </a:p>
          <a:p>
            <a:pPr algn="ctr"/>
            <a:r>
              <a:rPr lang="en-US" sz="3600" dirty="0">
                <a:latin typeface="Arial" panose="020B0604020202020204" pitchFamily="34" charset="0"/>
                <a:cs typeface="Arial" panose="020B0604020202020204" pitchFamily="34" charset="0"/>
              </a:rPr>
              <a:t>2. Pull Up Syllabus from </a:t>
            </a:r>
            <a:r>
              <a:rPr lang="en-US" sz="3600" dirty="0" err="1">
                <a:latin typeface="Arial" panose="020B0604020202020204" pitchFamily="34" charset="0"/>
                <a:cs typeface="Arial" panose="020B0604020202020204" pitchFamily="34" charset="0"/>
              </a:rPr>
              <a:t>Bblearn</a:t>
            </a:r>
            <a:endParaRPr lang="en-US" sz="3600" dirty="0">
              <a:latin typeface="Arial" panose="020B0604020202020204" pitchFamily="34" charset="0"/>
              <a:cs typeface="Arial" panose="020B0604020202020204" pitchFamily="34" charset="0"/>
            </a:endParaRPr>
          </a:p>
          <a:p>
            <a:pPr algn="ctr"/>
            <a:r>
              <a:rPr lang="en-US" sz="3600" dirty="0">
                <a:latin typeface="Arial" panose="020B0604020202020204" pitchFamily="34" charset="0"/>
                <a:cs typeface="Arial" panose="020B0604020202020204" pitchFamily="34" charset="0"/>
              </a:rPr>
              <a:t>3. Find due dates for resume and 3 assignments</a:t>
            </a:r>
          </a:p>
          <a:p>
            <a:pPr algn="ctr"/>
            <a:r>
              <a:rPr lang="en-US" sz="3600" dirty="0">
                <a:latin typeface="Arial" panose="020B0604020202020204" pitchFamily="34" charset="0"/>
                <a:cs typeface="Arial" panose="020B0604020202020204" pitchFamily="34" charset="0"/>
              </a:rPr>
              <a:t>4. Add to your Outlook Calendar</a:t>
            </a:r>
          </a:p>
          <a:p>
            <a:pPr algn="ctr"/>
            <a:r>
              <a:rPr lang="en-US" sz="3600" dirty="0">
                <a:latin typeface="Arial" panose="020B0604020202020204" pitchFamily="34" charset="0"/>
                <a:cs typeface="Arial" panose="020B0604020202020204" pitchFamily="34" charset="0"/>
              </a:rPr>
              <a:t>5. Set up Reminders! </a:t>
            </a:r>
          </a:p>
          <a:p>
            <a:endParaRPr lang="en-US" sz="2400" b="1" dirty="0"/>
          </a:p>
          <a:p>
            <a:endParaRPr lang="en-US" sz="2400" b="1" dirty="0"/>
          </a:p>
          <a:p>
            <a:endParaRPr lang="en-US" sz="2400" b="1" dirty="0"/>
          </a:p>
        </p:txBody>
      </p:sp>
    </p:spTree>
    <p:extLst>
      <p:ext uri="{BB962C8B-B14F-4D97-AF65-F5344CB8AC3E}">
        <p14:creationId xmlns:p14="http://schemas.microsoft.com/office/powerpoint/2010/main" val="3233089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8BAD1B-2C08-4DEE-8499-653D46883EC9}"/>
              </a:ext>
            </a:extLst>
          </p:cNvPr>
          <p:cNvSpPr txBox="1"/>
          <p:nvPr/>
        </p:nvSpPr>
        <p:spPr>
          <a:xfrm>
            <a:off x="573437" y="1175656"/>
            <a:ext cx="11228522" cy="2862322"/>
          </a:xfrm>
          <a:prstGeom prst="rect">
            <a:avLst/>
          </a:prstGeom>
          <a:noFill/>
        </p:spPr>
        <p:txBody>
          <a:bodyPr wrap="square">
            <a:spAutoFit/>
          </a:bodyPr>
          <a:lstStyle/>
          <a:p>
            <a:pPr algn="ctr"/>
            <a:r>
              <a:rPr lang="en-US" sz="3600" b="1" dirty="0">
                <a:latin typeface="Arial" panose="020B0604020202020204" pitchFamily="34" charset="0"/>
                <a:cs typeface="Arial" panose="020B0604020202020204" pitchFamily="34" charset="0"/>
              </a:rPr>
              <a:t>Before Next Week:</a:t>
            </a:r>
          </a:p>
          <a:p>
            <a:pPr algn="ctr"/>
            <a:endParaRPr lang="en-US" sz="3600" b="1" dirty="0">
              <a:latin typeface="Arial" panose="020B0604020202020204" pitchFamily="34" charset="0"/>
              <a:cs typeface="Arial" panose="020B0604020202020204" pitchFamily="34" charset="0"/>
            </a:endParaRPr>
          </a:p>
          <a:p>
            <a:pPr algn="ctr"/>
            <a:r>
              <a:rPr lang="en-US" sz="3600" b="1" dirty="0">
                <a:latin typeface="Arial" panose="020B0604020202020204" pitchFamily="34" charset="0"/>
                <a:cs typeface="Arial" panose="020B0604020202020204" pitchFamily="34" charset="0"/>
              </a:rPr>
              <a:t>Complete the Week One survey  </a:t>
            </a:r>
          </a:p>
          <a:p>
            <a:pPr algn="ctr"/>
            <a:r>
              <a:rPr lang="en-US" sz="3600" b="1" dirty="0">
                <a:latin typeface="Arial" panose="020B0604020202020204" pitchFamily="34" charset="0"/>
                <a:cs typeface="Arial" panose="020B0604020202020204" pitchFamily="34" charset="0"/>
              </a:rPr>
              <a:t>Access it on Drexel Learn</a:t>
            </a:r>
          </a:p>
          <a:p>
            <a:pPr algn="ctr"/>
            <a:r>
              <a:rPr lang="en-US" sz="3600" b="1" dirty="0">
                <a:latin typeface="Arial" panose="020B0604020202020204" pitchFamily="34" charset="0"/>
                <a:cs typeface="Arial" panose="020B0604020202020204" pitchFamily="34" charset="0"/>
              </a:rPr>
              <a:t>*Not an assignment for points, just a request</a:t>
            </a:r>
          </a:p>
        </p:txBody>
      </p:sp>
    </p:spTree>
    <p:extLst>
      <p:ext uri="{BB962C8B-B14F-4D97-AF65-F5344CB8AC3E}">
        <p14:creationId xmlns:p14="http://schemas.microsoft.com/office/powerpoint/2010/main" val="1222076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543758-380D-8CB2-8AE5-C4F8C702983A}"/>
              </a:ext>
            </a:extLst>
          </p:cNvPr>
          <p:cNvSpPr txBox="1"/>
          <p:nvPr/>
        </p:nvSpPr>
        <p:spPr>
          <a:xfrm>
            <a:off x="945397" y="843677"/>
            <a:ext cx="11399004" cy="3416320"/>
          </a:xfrm>
          <a:prstGeom prst="rect">
            <a:avLst/>
          </a:prstGeom>
          <a:noFill/>
        </p:spPr>
        <p:txBody>
          <a:bodyPr wrap="square">
            <a:spAutoFit/>
          </a:bodyPr>
          <a:lstStyle/>
          <a:p>
            <a:pPr marL="0" marR="0">
              <a:spcBef>
                <a:spcPts val="0"/>
              </a:spcBef>
              <a:spcAft>
                <a:spcPts val="0"/>
              </a:spcAft>
            </a:pPr>
            <a:r>
              <a:rPr lang="en-US" sz="2400" b="1" dirty="0">
                <a:solidFill>
                  <a:srgbClr val="17365D"/>
                </a:solidFill>
                <a:effectLst/>
                <a:latin typeface="Arial" panose="020B0604020202020204" pitchFamily="34" charset="0"/>
                <a:ea typeface="Times New Roman" panose="02020603050405020304" pitchFamily="18" charset="0"/>
                <a:cs typeface="Arial" panose="020B0604020202020204" pitchFamily="34" charset="0"/>
              </a:rPr>
              <a:t>Brittany Root, </a:t>
            </a:r>
            <a:r>
              <a:rPr lang="en-US" sz="2400" b="1" dirty="0" err="1">
                <a:solidFill>
                  <a:srgbClr val="17365D"/>
                </a:solidFill>
                <a:effectLst/>
                <a:latin typeface="Arial" panose="020B0604020202020204" pitchFamily="34" charset="0"/>
                <a:ea typeface="Times New Roman" panose="02020603050405020304" pitchFamily="18" charset="0"/>
                <a:cs typeface="Arial" panose="020B0604020202020204" pitchFamily="34" charset="0"/>
              </a:rPr>
              <a:t>M.Ed</a:t>
            </a:r>
            <a:r>
              <a:rPr lang="en-US" sz="2400" b="1" dirty="0">
                <a:solidFill>
                  <a:srgbClr val="17365D"/>
                </a:solidFill>
                <a:effectLst/>
                <a:latin typeface="Arial" panose="020B0604020202020204" pitchFamily="34" charset="0"/>
                <a:ea typeface="Times New Roman" panose="02020603050405020304" pitchFamily="18" charset="0"/>
                <a:cs typeface="Arial" panose="020B0604020202020204" pitchFamily="34" charset="0"/>
              </a:rPr>
              <a:t>, PHR</a:t>
            </a:r>
            <a:endParaRPr lang="en-US" sz="2400" dirty="0">
              <a:effectLst/>
              <a:latin typeface="Arial" panose="020B0604020202020204" pitchFamily="34" charset="0"/>
              <a:ea typeface="Times New Roman" panose="02020603050405020304" pitchFamily="18" charset="0"/>
              <a:cs typeface="Arial" panose="020B0604020202020204" pitchFamily="34" charset="0"/>
            </a:endParaRPr>
          </a:p>
          <a:p>
            <a:pPr marL="0" marR="0">
              <a:spcBef>
                <a:spcPts val="0"/>
              </a:spcBef>
              <a:spcAft>
                <a:spcPts val="0"/>
              </a:spcAft>
            </a:pPr>
            <a:r>
              <a:rPr lang="en-US" sz="24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Assistant Teaching Professor</a:t>
            </a:r>
            <a:endParaRPr lang="en-US" sz="2400" dirty="0">
              <a:effectLst/>
              <a:latin typeface="Arial" panose="020B0604020202020204" pitchFamily="34" charset="0"/>
              <a:ea typeface="Times New Roman" panose="02020603050405020304" pitchFamily="18" charset="0"/>
              <a:cs typeface="Arial" panose="020B0604020202020204" pitchFamily="34" charset="0"/>
            </a:endParaRPr>
          </a:p>
          <a:p>
            <a:pPr marL="0" marR="0">
              <a:spcBef>
                <a:spcPts val="0"/>
              </a:spcBef>
              <a:spcAft>
                <a:spcPts val="0"/>
              </a:spcAft>
            </a:pPr>
            <a:r>
              <a:rPr lang="en-US" sz="24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Steinbright Career Development Center</a:t>
            </a:r>
            <a:endParaRPr lang="en-US" sz="2400" dirty="0">
              <a:effectLst/>
              <a:latin typeface="Arial" panose="020B0604020202020204" pitchFamily="34" charset="0"/>
              <a:ea typeface="Times New Roman" panose="02020603050405020304" pitchFamily="18" charset="0"/>
              <a:cs typeface="Arial" panose="020B0604020202020204" pitchFamily="34" charset="0"/>
            </a:endParaRPr>
          </a:p>
          <a:p>
            <a:pPr marL="0" marR="0">
              <a:spcBef>
                <a:spcPts val="0"/>
              </a:spcBef>
              <a:spcAft>
                <a:spcPts val="0"/>
              </a:spcAft>
            </a:pPr>
            <a:r>
              <a:rPr lang="en-US" sz="24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Pronouns: she/her/hers</a:t>
            </a:r>
            <a:endParaRPr lang="en-US" sz="2400" dirty="0">
              <a:effectLst/>
              <a:latin typeface="Arial" panose="020B0604020202020204" pitchFamily="34" charset="0"/>
              <a:ea typeface="Times New Roman" panose="02020603050405020304" pitchFamily="18" charset="0"/>
              <a:cs typeface="Arial" panose="020B0604020202020204" pitchFamily="34" charset="0"/>
            </a:endParaRPr>
          </a:p>
          <a:p>
            <a:pPr marL="0" marR="0">
              <a:spcBef>
                <a:spcPts val="0"/>
              </a:spcBef>
              <a:spcAft>
                <a:spcPts val="0"/>
              </a:spcAft>
            </a:pPr>
            <a:endParaRPr lang="en-US" sz="2400" dirty="0">
              <a:solidFill>
                <a:srgbClr val="323130"/>
              </a:solidFill>
              <a:effectLst/>
              <a:latin typeface="Arial" panose="020B0604020202020204" pitchFamily="34" charset="0"/>
              <a:ea typeface="Times New Roman" panose="02020603050405020304" pitchFamily="18" charset="0"/>
              <a:cs typeface="Arial" panose="020B0604020202020204" pitchFamily="34" charset="0"/>
            </a:endParaRPr>
          </a:p>
          <a:p>
            <a:pPr marL="0" marR="0">
              <a:spcBef>
                <a:spcPts val="0"/>
              </a:spcBef>
              <a:spcAft>
                <a:spcPts val="0"/>
              </a:spcAft>
            </a:pPr>
            <a:r>
              <a:rPr lang="en-US" sz="2400" dirty="0">
                <a:solidFill>
                  <a:srgbClr val="323130"/>
                </a:solidFill>
                <a:effectLst/>
                <a:latin typeface="Arial" panose="020B0604020202020204" pitchFamily="34" charset="0"/>
                <a:ea typeface="Times New Roman" panose="02020603050405020304" pitchFamily="18" charset="0"/>
                <a:cs typeface="Arial" panose="020B0604020202020204" pitchFamily="34" charset="0"/>
                <a:hlinkClick r:id="rId3"/>
              </a:rPr>
              <a:t>bhr26@drexel.edu</a:t>
            </a:r>
            <a:endParaRPr lang="en-US" sz="2400" dirty="0">
              <a:solidFill>
                <a:srgbClr val="323130"/>
              </a:solidFill>
              <a:effectLst/>
              <a:latin typeface="Arial" panose="020B0604020202020204" pitchFamily="34" charset="0"/>
              <a:ea typeface="Times New Roman" panose="02020603050405020304" pitchFamily="18" charset="0"/>
              <a:cs typeface="Arial" panose="020B0604020202020204" pitchFamily="34" charset="0"/>
            </a:endParaRPr>
          </a:p>
          <a:p>
            <a:pPr marL="0" marR="0">
              <a:spcBef>
                <a:spcPts val="0"/>
              </a:spcBef>
              <a:spcAft>
                <a:spcPts val="0"/>
              </a:spcAft>
            </a:pPr>
            <a:endParaRPr lang="en-US" sz="2400" dirty="0">
              <a:solidFill>
                <a:srgbClr val="323130"/>
              </a:solidFill>
              <a:effectLst/>
              <a:latin typeface="Arial" panose="020B0604020202020204" pitchFamily="34" charset="0"/>
              <a:ea typeface="Times New Roman" panose="02020603050405020304" pitchFamily="18" charset="0"/>
              <a:cs typeface="Arial" panose="020B0604020202020204" pitchFamily="34" charset="0"/>
            </a:endParaRPr>
          </a:p>
          <a:p>
            <a:pPr marL="0" marR="0">
              <a:spcBef>
                <a:spcPts val="0"/>
              </a:spcBef>
              <a:spcAft>
                <a:spcPts val="0"/>
              </a:spcAft>
            </a:pPr>
            <a:r>
              <a:rPr lang="en-US" sz="2400" dirty="0">
                <a:solidFill>
                  <a:srgbClr val="323130"/>
                </a:solidFill>
                <a:latin typeface="Arial" panose="020B0604020202020204" pitchFamily="34" charset="0"/>
                <a:ea typeface="Times New Roman" panose="02020603050405020304" pitchFamily="18" charset="0"/>
                <a:cs typeface="Arial" panose="020B0604020202020204" pitchFamily="34" charset="0"/>
              </a:rPr>
              <a:t>Email is a great way to reach me with questions!</a:t>
            </a:r>
          </a:p>
          <a:p>
            <a:pPr marL="0" marR="0">
              <a:spcBef>
                <a:spcPts val="0"/>
              </a:spcBef>
              <a:spcAft>
                <a:spcPts val="0"/>
              </a:spcAft>
            </a:pPr>
            <a:r>
              <a:rPr lang="en-US" sz="2400" dirty="0">
                <a:solidFill>
                  <a:srgbClr val="323130"/>
                </a:solidFill>
                <a:latin typeface="Arial" panose="020B0604020202020204" pitchFamily="34" charset="0"/>
                <a:ea typeface="Times New Roman" panose="02020603050405020304" pitchFamily="18" charset="0"/>
                <a:cs typeface="Arial" panose="020B0604020202020204" pitchFamily="34" charset="0"/>
              </a:rPr>
              <a:t>Email me if you want to  schedule virtual appointments as necessary</a:t>
            </a:r>
            <a:endParaRPr lang="en-US" sz="24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029217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ast Passyunk - Philadelphia Neighborhoods">
            <a:extLst>
              <a:ext uri="{FF2B5EF4-FFF2-40B4-BE49-F238E27FC236}">
                <a16:creationId xmlns:a16="http://schemas.microsoft.com/office/drawing/2014/main" id="{984D6F59-64B4-4280-BEB6-026F06EE90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4000" y="0"/>
            <a:ext cx="4520867" cy="275022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Mizzou Athletics Announces Zou Crew Student Trip To LSU - University of  Missouri Athletics">
            <a:extLst>
              <a:ext uri="{FF2B5EF4-FFF2-40B4-BE49-F238E27FC236}">
                <a16:creationId xmlns:a16="http://schemas.microsoft.com/office/drawing/2014/main" id="{BD4DC176-A492-4B4B-B053-F54B773B8C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26" y="431394"/>
            <a:ext cx="2204194" cy="435396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Kansas City Has Everything It Needs">
            <a:extLst>
              <a:ext uri="{FF2B5EF4-FFF2-40B4-BE49-F238E27FC236}">
                <a16:creationId xmlns:a16="http://schemas.microsoft.com/office/drawing/2014/main" id="{2E7AE133-8030-4F72-81FD-C11BE5F2D9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0349" y="0"/>
            <a:ext cx="3606166" cy="2360871"/>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Poconos Hospitality Industry Careers | Find Job Openings">
            <a:extLst>
              <a:ext uri="{FF2B5EF4-FFF2-40B4-BE49-F238E27FC236}">
                <a16:creationId xmlns:a16="http://schemas.microsoft.com/office/drawing/2014/main" id="{FB2656E4-F888-4087-9958-A4D5D37EDD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4661" y="2372836"/>
            <a:ext cx="3645687" cy="29893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person and a child posing for a picture&#10;&#10;Description automatically generated with medium confidence">
            <a:extLst>
              <a:ext uri="{FF2B5EF4-FFF2-40B4-BE49-F238E27FC236}">
                <a16:creationId xmlns:a16="http://schemas.microsoft.com/office/drawing/2014/main" id="{A2F8C8A0-61CC-3229-2664-422B72D00F5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92144" y="2360871"/>
            <a:ext cx="2260434" cy="3013257"/>
          </a:xfrm>
          <a:prstGeom prst="rect">
            <a:avLst/>
          </a:prstGeom>
        </p:spPr>
      </p:pic>
      <p:pic>
        <p:nvPicPr>
          <p:cNvPr id="3" name="Picture 2">
            <a:extLst>
              <a:ext uri="{FF2B5EF4-FFF2-40B4-BE49-F238E27FC236}">
                <a16:creationId xmlns:a16="http://schemas.microsoft.com/office/drawing/2014/main" id="{141E513F-E965-E032-3224-08051E9C956A}"/>
              </a:ext>
            </a:extLst>
          </p:cNvPr>
          <p:cNvPicPr>
            <a:picLocks noChangeAspect="1"/>
          </p:cNvPicPr>
          <p:nvPr/>
        </p:nvPicPr>
        <p:blipFill>
          <a:blip r:embed="rId7"/>
          <a:stretch>
            <a:fillRect/>
          </a:stretch>
        </p:blipFill>
        <p:spPr>
          <a:xfrm>
            <a:off x="8103339" y="1943915"/>
            <a:ext cx="2309672" cy="3462433"/>
          </a:xfrm>
          <a:prstGeom prst="rect">
            <a:avLst/>
          </a:prstGeom>
        </p:spPr>
      </p:pic>
    </p:spTree>
    <p:extLst>
      <p:ext uri="{BB962C8B-B14F-4D97-AF65-F5344CB8AC3E}">
        <p14:creationId xmlns:p14="http://schemas.microsoft.com/office/powerpoint/2010/main" val="2596455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547B7A-57BC-4A97-9310-377082B8F872}"/>
              </a:ext>
            </a:extLst>
          </p:cNvPr>
          <p:cNvSpPr txBox="1"/>
          <p:nvPr/>
        </p:nvSpPr>
        <p:spPr>
          <a:xfrm>
            <a:off x="1260882" y="554892"/>
            <a:ext cx="9302262" cy="2308324"/>
          </a:xfrm>
          <a:prstGeom prst="rect">
            <a:avLst/>
          </a:prstGeom>
          <a:noFill/>
        </p:spPr>
        <p:txBody>
          <a:bodyPr wrap="square" rtlCol="0">
            <a:spAutoFit/>
          </a:bodyPr>
          <a:lstStyle/>
          <a:p>
            <a:pPr algn="ctr"/>
            <a:r>
              <a:rPr lang="en-US" sz="4800" dirty="0">
                <a:latin typeface="Arial" panose="020B0604020202020204" pitchFamily="34" charset="0"/>
                <a:cs typeface="Arial" panose="020B0604020202020204" pitchFamily="34" charset="0"/>
              </a:rPr>
              <a:t>Ice Breaker</a:t>
            </a:r>
          </a:p>
          <a:p>
            <a:pPr algn="ctr"/>
            <a:endParaRPr lang="en-US" sz="4800" dirty="0">
              <a:latin typeface="Arial" panose="020B0604020202020204" pitchFamily="34" charset="0"/>
              <a:cs typeface="Arial" panose="020B0604020202020204" pitchFamily="34" charset="0"/>
            </a:endParaRPr>
          </a:p>
          <a:p>
            <a:pPr algn="ctr"/>
            <a:r>
              <a:rPr lang="en-US" sz="4800" dirty="0">
                <a:latin typeface="Arial" panose="020B0604020202020204" pitchFamily="34" charset="0"/>
                <a:cs typeface="Arial" panose="020B0604020202020204" pitchFamily="34" charset="0"/>
              </a:rPr>
              <a:t>What was your 1</a:t>
            </a:r>
            <a:r>
              <a:rPr lang="en-US" sz="4800" baseline="30000" dirty="0">
                <a:latin typeface="Arial" panose="020B0604020202020204" pitchFamily="34" charset="0"/>
                <a:cs typeface="Arial" panose="020B0604020202020204" pitchFamily="34" charset="0"/>
              </a:rPr>
              <a:t>st</a:t>
            </a:r>
            <a:r>
              <a:rPr lang="en-US" sz="4800" dirty="0">
                <a:latin typeface="Arial" panose="020B0604020202020204" pitchFamily="34" charset="0"/>
                <a:cs typeface="Arial" panose="020B0604020202020204" pitchFamily="34" charset="0"/>
              </a:rPr>
              <a:t> job? </a:t>
            </a:r>
          </a:p>
        </p:txBody>
      </p:sp>
      <p:pic>
        <p:nvPicPr>
          <p:cNvPr id="1028" name="Picture 4" descr="Vintage Sears Catalog 1992-1993 | eBay">
            <a:extLst>
              <a:ext uri="{FF2B5EF4-FFF2-40B4-BE49-F238E27FC236}">
                <a16:creationId xmlns:a16="http://schemas.microsoft.com/office/drawing/2014/main" id="{EBA41F7C-43D8-44BF-9D08-97EB62C1D7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78952" y="1108662"/>
            <a:ext cx="2800086" cy="355990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E6E4799-1B9D-42BE-A94E-20DBEC895B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794" y="651269"/>
            <a:ext cx="2529162" cy="407929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401821746"/>
      </p:ext>
    </p:extLst>
  </p:cSld>
  <p:clrMapOvr>
    <a:masterClrMapping/>
  </p:clrMapOvr>
  <p:extLst>
    <p:ext uri="{E180D4A7-C9FB-4DFB-919C-405C955672EB}">
      <p14:showEvtLst xmlns:p14="http://schemas.microsoft.com/office/powerpoint/2010/main">
        <p14:playEvt time="67803" objId="3"/>
        <p14:stopEvt time="68413" objId="3"/>
      </p14:showEvt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E9936E-3AF6-49F3-A76D-7800A6511DDC}"/>
              </a:ext>
            </a:extLst>
          </p:cNvPr>
          <p:cNvSpPr txBox="1"/>
          <p:nvPr/>
        </p:nvSpPr>
        <p:spPr>
          <a:xfrm>
            <a:off x="344289" y="569032"/>
            <a:ext cx="6789229" cy="5724644"/>
          </a:xfrm>
          <a:prstGeom prst="rect">
            <a:avLst/>
          </a:prstGeom>
          <a:noFill/>
        </p:spPr>
        <p:txBody>
          <a:bodyPr wrap="square" rtlCol="0">
            <a:spAutoFit/>
          </a:bodyPr>
          <a:lstStyle/>
          <a:p>
            <a:r>
              <a:rPr lang="en-US" sz="3600" b="1" dirty="0">
                <a:latin typeface="Arial" panose="020B0604020202020204" pitchFamily="34" charset="0"/>
                <a:cs typeface="Arial" panose="020B0604020202020204" pitchFamily="34" charset="0"/>
              </a:rPr>
              <a:t>Class Requirements – Coop 101 Required-1 Credit Course</a:t>
            </a:r>
          </a:p>
          <a:p>
            <a:endParaRPr lang="en-US" sz="3600" dirty="0">
              <a:latin typeface="Arial" panose="020B0604020202020204" pitchFamily="34" charset="0"/>
              <a:cs typeface="Arial" panose="020B0604020202020204" pitchFamily="34" charset="0"/>
            </a:endParaRPr>
          </a:p>
          <a:p>
            <a:pPr marL="457200" indent="-457200">
              <a:buAutoNum type="arabicPeriod"/>
            </a:pPr>
            <a:r>
              <a:rPr lang="en-US" sz="2400" dirty="0">
                <a:latin typeface="Arial" panose="020B0604020202020204" pitchFamily="34" charset="0"/>
                <a:cs typeface="Arial" panose="020B0604020202020204" pitchFamily="34" charset="0"/>
              </a:rPr>
              <a:t>Attendance: 40% of your grade</a:t>
            </a:r>
          </a:p>
          <a:p>
            <a:pPr lvl="1"/>
            <a:r>
              <a:rPr lang="en-US" sz="2400" dirty="0">
                <a:latin typeface="Arial" panose="020B0604020202020204" pitchFamily="34" charset="0"/>
                <a:cs typeface="Arial" panose="020B0604020202020204" pitchFamily="34" charset="0"/>
              </a:rPr>
              <a:t> </a:t>
            </a:r>
          </a:p>
          <a:p>
            <a:pPr marL="457200" indent="-457200">
              <a:buAutoNum type="arabicPeriod" startAt="2"/>
            </a:pPr>
            <a:r>
              <a:rPr lang="en-US" sz="2400" dirty="0">
                <a:latin typeface="Arial" panose="020B0604020202020204" pitchFamily="34" charset="0"/>
                <a:cs typeface="Arial" panose="020B0604020202020204" pitchFamily="34" charset="0"/>
              </a:rPr>
              <a:t>Co-op Resume: 30% of your grade</a:t>
            </a:r>
          </a:p>
          <a:p>
            <a:pPr marL="457200" indent="-457200">
              <a:buAutoNum type="arabicPeriod" startAt="3"/>
            </a:pPr>
            <a:endParaRPr lang="en-US" sz="2400" dirty="0">
              <a:latin typeface="Arial" panose="020B0604020202020204" pitchFamily="34" charset="0"/>
              <a:cs typeface="Arial" panose="020B0604020202020204" pitchFamily="34" charset="0"/>
            </a:endParaRPr>
          </a:p>
          <a:p>
            <a:pPr marL="457200" indent="-457200">
              <a:buAutoNum type="arabicPeriod" startAt="3"/>
            </a:pPr>
            <a:r>
              <a:rPr lang="en-US" sz="2400" dirty="0">
                <a:latin typeface="Arial" panose="020B0604020202020204" pitchFamily="34" charset="0"/>
                <a:cs typeface="Arial" panose="020B0604020202020204" pitchFamily="34" charset="0"/>
              </a:rPr>
              <a:t>Assignments (3): 30% of your grade	</a:t>
            </a:r>
          </a:p>
          <a:p>
            <a:pPr lvl="1"/>
            <a:endParaRPr lang="en-US" sz="2400" b="1" dirty="0">
              <a:latin typeface="Arial" panose="020B0604020202020204" pitchFamily="34" charset="0"/>
              <a:cs typeface="Arial" panose="020B0604020202020204" pitchFamily="34" charset="0"/>
            </a:endParaRPr>
          </a:p>
          <a:p>
            <a:pPr lvl="1"/>
            <a:r>
              <a:rPr lang="en-US" sz="2400" b="1" dirty="0">
                <a:latin typeface="Arial" panose="020B0604020202020204" pitchFamily="34" charset="0"/>
                <a:cs typeface="Arial" panose="020B0604020202020204" pitchFamily="34" charset="0"/>
              </a:rPr>
              <a:t>You Must Pass Co-op 101 to move on to your job search! </a:t>
            </a:r>
          </a:p>
          <a:p>
            <a:pPr lvl="2"/>
            <a:endParaRPr lang="en-US" sz="2400" dirty="0"/>
          </a:p>
          <a:p>
            <a:endParaRPr lang="en-US" sz="2400" dirty="0"/>
          </a:p>
          <a:p>
            <a:endParaRPr lang="en-US" dirty="0"/>
          </a:p>
        </p:txBody>
      </p:sp>
      <p:pic>
        <p:nvPicPr>
          <p:cNvPr id="4" name="Picture 3" descr="A dog with its eyes closed&#10;&#10;Description automatically generated with low confidence">
            <a:extLst>
              <a:ext uri="{FF2B5EF4-FFF2-40B4-BE49-F238E27FC236}">
                <a16:creationId xmlns:a16="http://schemas.microsoft.com/office/drawing/2014/main" id="{E519787D-DAD5-46DE-8A57-B1B4FAA5E80E}"/>
              </a:ext>
            </a:extLst>
          </p:cNvPr>
          <p:cNvPicPr>
            <a:picLocks noChangeAspect="1"/>
          </p:cNvPicPr>
          <p:nvPr/>
        </p:nvPicPr>
        <p:blipFill>
          <a:blip r:embed="rId3"/>
          <a:stretch>
            <a:fillRect/>
          </a:stretch>
        </p:blipFill>
        <p:spPr>
          <a:xfrm>
            <a:off x="7400441" y="432742"/>
            <a:ext cx="4323715" cy="4312247"/>
          </a:xfrm>
          <a:prstGeom prst="rect">
            <a:avLst/>
          </a:prstGeom>
        </p:spPr>
      </p:pic>
      <p:sp>
        <p:nvSpPr>
          <p:cNvPr id="5" name="TextBox 4">
            <a:extLst>
              <a:ext uri="{FF2B5EF4-FFF2-40B4-BE49-F238E27FC236}">
                <a16:creationId xmlns:a16="http://schemas.microsoft.com/office/drawing/2014/main" id="{D287C645-4939-4772-840B-39431BF67A36}"/>
              </a:ext>
            </a:extLst>
          </p:cNvPr>
          <p:cNvSpPr txBox="1"/>
          <p:nvPr/>
        </p:nvSpPr>
        <p:spPr>
          <a:xfrm>
            <a:off x="7400441" y="4822481"/>
            <a:ext cx="4791559" cy="400110"/>
          </a:xfrm>
          <a:prstGeom prst="rect">
            <a:avLst/>
          </a:prstGeom>
          <a:noFill/>
        </p:spPr>
        <p:txBody>
          <a:bodyPr wrap="square" rtlCol="0">
            <a:spAutoFit/>
          </a:bodyPr>
          <a:lstStyle/>
          <a:p>
            <a:r>
              <a:rPr lang="en-US" sz="2000" b="1" dirty="0">
                <a:solidFill>
                  <a:srgbClr val="7030A0"/>
                </a:solidFill>
              </a:rPr>
              <a:t>Don’t worry-Not the case for this class </a:t>
            </a:r>
            <a:r>
              <a:rPr lang="en-US" sz="2000" b="1" dirty="0">
                <a:solidFill>
                  <a:srgbClr val="7030A0"/>
                </a:solidFill>
                <a:sym typeface="Wingdings" panose="05000000000000000000" pitchFamily="2" charset="2"/>
              </a:rPr>
              <a:t>!!</a:t>
            </a:r>
            <a:endParaRPr lang="en-US" sz="2000" b="1" dirty="0">
              <a:solidFill>
                <a:srgbClr val="7030A0"/>
              </a:solidFill>
            </a:endParaRPr>
          </a:p>
        </p:txBody>
      </p:sp>
    </p:spTree>
    <p:extLst>
      <p:ext uri="{BB962C8B-B14F-4D97-AF65-F5344CB8AC3E}">
        <p14:creationId xmlns:p14="http://schemas.microsoft.com/office/powerpoint/2010/main" val="3321650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AE0DA4-2E47-8C88-4516-8688032AE271}"/>
              </a:ext>
            </a:extLst>
          </p:cNvPr>
          <p:cNvSpPr txBox="1"/>
          <p:nvPr/>
        </p:nvSpPr>
        <p:spPr>
          <a:xfrm>
            <a:off x="402957" y="346175"/>
            <a:ext cx="11499742" cy="4893647"/>
          </a:xfrm>
          <a:prstGeom prst="rect">
            <a:avLst/>
          </a:prstGeom>
          <a:noFill/>
        </p:spPr>
        <p:txBody>
          <a:bodyPr wrap="square">
            <a:spAutoFit/>
          </a:bodyPr>
          <a:lstStyle/>
          <a:p>
            <a:r>
              <a:rPr lang="en-US" sz="3600" b="1" dirty="0">
                <a:latin typeface="Arial" panose="020B0604020202020204" pitchFamily="34" charset="0"/>
                <a:cs typeface="Arial" panose="020B0604020202020204" pitchFamily="34" charset="0"/>
              </a:rPr>
              <a:t>Attendance (40% of Your Grade)</a:t>
            </a:r>
          </a:p>
          <a:p>
            <a:endParaRPr lang="en-US" sz="36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Workplace Expectations</a:t>
            </a:r>
          </a:p>
          <a:p>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kern="1200" dirty="0">
                <a:solidFill>
                  <a:schemeClr val="tx1"/>
                </a:solidFill>
                <a:effectLst/>
                <a:latin typeface="Arial" panose="020B0604020202020204" pitchFamily="34" charset="0"/>
                <a:cs typeface="Arial" panose="020B0604020202020204" pitchFamily="34" charset="0"/>
              </a:rPr>
              <a:t>Each class is worth 4 points or 4% of your overall grade</a:t>
            </a:r>
          </a:p>
          <a:p>
            <a:endParaRPr lang="en-US" sz="2400" b="1" i="1" dirty="0">
              <a:effectLst/>
              <a:latin typeface="Arial" panose="020B0604020202020204" pitchFamily="34" charset="0"/>
              <a:ea typeface="Times New Roman" panose="02020603050405020304" pitchFamily="18" charset="0"/>
              <a:cs typeface="Arial" panose="020B0604020202020204" pitchFamily="34" charset="0"/>
            </a:endParaRPr>
          </a:p>
          <a:p>
            <a:pPr marL="342900" indent="-342900">
              <a:buFont typeface="Arial" panose="020B0604020202020204" pitchFamily="34" charset="0"/>
              <a:buChar char="•"/>
            </a:pPr>
            <a:r>
              <a:rPr lang="en-US" sz="2400" i="1" dirty="0">
                <a:effectLst/>
                <a:latin typeface="Arial" panose="020B0604020202020204" pitchFamily="34" charset="0"/>
                <a:ea typeface="Times New Roman" panose="02020603050405020304" pitchFamily="18" charset="0"/>
                <a:cs typeface="Arial" panose="020B0604020202020204" pitchFamily="34" charset="0"/>
              </a:rPr>
              <a:t>Missing Class: </a:t>
            </a:r>
            <a:r>
              <a:rPr lang="en-US" sz="2400" i="1" dirty="0">
                <a:latin typeface="Arial" panose="020B0604020202020204" pitchFamily="34" charset="0"/>
                <a:ea typeface="Times New Roman" panose="02020603050405020304" pitchFamily="18" charset="0"/>
                <a:cs typeface="Arial" panose="020B0604020202020204" pitchFamily="34" charset="0"/>
              </a:rPr>
              <a:t>M</a:t>
            </a:r>
            <a:r>
              <a:rPr lang="en-US" sz="2400" dirty="0">
                <a:effectLst/>
                <a:latin typeface="Arial" panose="020B0604020202020204" pitchFamily="34" charset="0"/>
                <a:ea typeface="Times New Roman" panose="02020603050405020304" pitchFamily="18" charset="0"/>
                <a:cs typeface="Arial" panose="020B0604020202020204" pitchFamily="34" charset="0"/>
              </a:rPr>
              <a:t>ust “call in”/contact me IN ADVANCE and request to be given an alternative written assignment to earn points for that class</a:t>
            </a:r>
          </a:p>
          <a:p>
            <a:r>
              <a:rPr lang="en-US" sz="2400" dirty="0">
                <a:effectLst/>
                <a:latin typeface="Arial" panose="020B0604020202020204" pitchFamily="34" charset="0"/>
                <a:ea typeface="Times New Roman" panose="02020603050405020304" pitchFamily="18" charset="0"/>
                <a:cs typeface="Arial" panose="020B0604020202020204" pitchFamily="34" charset="0"/>
              </a:rPr>
              <a:t>  </a:t>
            </a:r>
          </a:p>
          <a:p>
            <a:pPr marL="342900" indent="-342900">
              <a:buFont typeface="Arial" panose="020B0604020202020204" pitchFamily="34" charset="0"/>
              <a:buChar char="•"/>
            </a:pPr>
            <a:r>
              <a:rPr lang="en-US" sz="2400" dirty="0">
                <a:effectLst/>
                <a:latin typeface="Arial" panose="020B0604020202020204" pitchFamily="34" charset="0"/>
                <a:ea typeface="Times New Roman" panose="02020603050405020304" pitchFamily="18" charset="0"/>
                <a:cs typeface="Arial" panose="020B0604020202020204" pitchFamily="34" charset="0"/>
              </a:rPr>
              <a:t>Number of alternative assignments granted will be limited</a:t>
            </a:r>
          </a:p>
          <a:p>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342900" indent="-342900">
              <a:buFont typeface="Arial" panose="020B0604020202020204" pitchFamily="34" charset="0"/>
              <a:buChar char="•"/>
            </a:pPr>
            <a:r>
              <a:rPr lang="en-US" sz="2400" dirty="0">
                <a:effectLst/>
                <a:latin typeface="Arial" panose="020B0604020202020204" pitchFamily="34" charset="0"/>
                <a:ea typeface="Times New Roman" panose="02020603050405020304" pitchFamily="18" charset="0"/>
                <a:cs typeface="Arial" panose="020B0604020202020204" pitchFamily="34" charset="0"/>
              </a:rPr>
              <a:t>Point deduction if late for </a:t>
            </a:r>
            <a:r>
              <a:rPr lang="en-US" sz="2400" dirty="0">
                <a:latin typeface="Arial" panose="020B0604020202020204" pitchFamily="34" charset="0"/>
                <a:ea typeface="Times New Roman" panose="02020603050405020304" pitchFamily="18" charset="0"/>
                <a:cs typeface="Arial" panose="020B0604020202020204" pitchFamily="34" charset="0"/>
              </a:rPr>
              <a:t>class</a:t>
            </a:r>
            <a:endParaRPr lang="en-US" sz="24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031225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2EE82D-0476-EC98-6346-FA29DBAD39FF}"/>
              </a:ext>
            </a:extLst>
          </p:cNvPr>
          <p:cNvSpPr txBox="1"/>
          <p:nvPr/>
        </p:nvSpPr>
        <p:spPr>
          <a:xfrm>
            <a:off x="272512" y="325464"/>
            <a:ext cx="11646976" cy="2308324"/>
          </a:xfrm>
          <a:prstGeom prst="rect">
            <a:avLst/>
          </a:prstGeom>
          <a:noFill/>
        </p:spPr>
        <p:txBody>
          <a:bodyPr wrap="square">
            <a:spAutoFit/>
          </a:bodyPr>
          <a:lstStyle/>
          <a:p>
            <a:r>
              <a:rPr lang="en-US" sz="3600" b="1" dirty="0">
                <a:latin typeface="Arial" panose="020B0604020202020204" pitchFamily="34" charset="0"/>
                <a:cs typeface="Arial" panose="020B0604020202020204" pitchFamily="34" charset="0"/>
              </a:rPr>
              <a:t>Co-op Resume: 30% of your grade</a:t>
            </a:r>
          </a:p>
          <a:p>
            <a:endParaRPr lang="en-US" sz="3600" b="1"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Due </a:t>
            </a:r>
            <a:r>
              <a:rPr lang="en-US" sz="2400" b="1" dirty="0">
                <a:latin typeface="Arial" panose="020B0604020202020204" pitchFamily="34" charset="0"/>
                <a:cs typeface="Arial" panose="020B0604020202020204" pitchFamily="34" charset="0"/>
              </a:rPr>
              <a:t>completed</a:t>
            </a:r>
            <a:r>
              <a:rPr lang="en-US" sz="2400" dirty="0">
                <a:latin typeface="Arial" panose="020B0604020202020204" pitchFamily="34" charset="0"/>
                <a:cs typeface="Arial" panose="020B0604020202020204" pitchFamily="34" charset="0"/>
              </a:rPr>
              <a:t> through/uploaded to Career Services tab on </a:t>
            </a:r>
            <a:r>
              <a:rPr lang="en-US" sz="2400" dirty="0" err="1">
                <a:latin typeface="Arial" panose="020B0604020202020204" pitchFamily="34" charset="0"/>
                <a:cs typeface="Arial" panose="020B0604020202020204" pitchFamily="34" charset="0"/>
              </a:rPr>
              <a:t>DrexelOne</a:t>
            </a:r>
            <a:endParaRPr lang="en-US" sz="2400" dirty="0">
              <a:latin typeface="Arial" panose="020B0604020202020204" pitchFamily="34" charset="0"/>
              <a:cs typeface="Arial" panose="020B0604020202020204" pitchFamily="34" charset="0"/>
            </a:endParaRPr>
          </a:p>
          <a:p>
            <a:pPr lvl="1"/>
            <a:endParaRPr lang="en-US" sz="2400" dirty="0">
              <a:latin typeface="Arial" panose="020B0604020202020204" pitchFamily="34" charset="0"/>
              <a:cs typeface="Arial" panose="020B0604020202020204" pitchFamily="34" charset="0"/>
            </a:endParaRPr>
          </a:p>
          <a:p>
            <a:pPr marL="1371600" lvl="2"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This assignment will not be submitted through Blackboard!  </a:t>
            </a:r>
          </a:p>
        </p:txBody>
      </p:sp>
    </p:spTree>
    <p:extLst>
      <p:ext uri="{BB962C8B-B14F-4D97-AF65-F5344CB8AC3E}">
        <p14:creationId xmlns:p14="http://schemas.microsoft.com/office/powerpoint/2010/main" val="553282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077E3A-AF17-726C-B25C-5E7CB949AE2B}"/>
              </a:ext>
            </a:extLst>
          </p:cNvPr>
          <p:cNvSpPr txBox="1"/>
          <p:nvPr/>
        </p:nvSpPr>
        <p:spPr>
          <a:xfrm>
            <a:off x="418455" y="278969"/>
            <a:ext cx="11546237" cy="3231654"/>
          </a:xfrm>
          <a:prstGeom prst="rect">
            <a:avLst/>
          </a:prstGeom>
          <a:noFill/>
        </p:spPr>
        <p:txBody>
          <a:bodyPr wrap="square">
            <a:spAutoFit/>
          </a:bodyPr>
          <a:lstStyle/>
          <a:p>
            <a:r>
              <a:rPr lang="en-US" sz="3600" b="1" dirty="0">
                <a:latin typeface="Arial" panose="020B0604020202020204" pitchFamily="34" charset="0"/>
                <a:cs typeface="Arial" panose="020B0604020202020204" pitchFamily="34" charset="0"/>
              </a:rPr>
              <a:t>Assignments (3):  30% of your grade</a:t>
            </a:r>
            <a:r>
              <a:rPr lang="en-US" sz="2000" dirty="0">
                <a:latin typeface="Arial" panose="020B0604020202020204" pitchFamily="34" charset="0"/>
                <a:cs typeface="Arial" panose="020B0604020202020204" pitchFamily="34" charset="0"/>
              </a:rPr>
              <a:t>	</a:t>
            </a:r>
          </a:p>
          <a:p>
            <a:pPr lvl="1"/>
            <a:endParaRPr lang="en-US" sz="24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Use ES&amp;P Archives to Identify a target job description</a:t>
            </a:r>
          </a:p>
          <a:p>
            <a:pPr lvl="1"/>
            <a:endParaRPr lang="en-US" sz="24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Create a LinkedIn profile</a:t>
            </a:r>
          </a:p>
          <a:p>
            <a:pPr marL="914400" lvl="1" indent="-4572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Article or Video resource and paragraph reflection</a:t>
            </a:r>
          </a:p>
        </p:txBody>
      </p:sp>
    </p:spTree>
    <p:extLst>
      <p:ext uri="{BB962C8B-B14F-4D97-AF65-F5344CB8AC3E}">
        <p14:creationId xmlns:p14="http://schemas.microsoft.com/office/powerpoint/2010/main" val="1321997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B6BEFE-BE66-4258-A1B8-DB3861768717}"/>
              </a:ext>
            </a:extLst>
          </p:cNvPr>
          <p:cNvSpPr txBox="1"/>
          <p:nvPr/>
        </p:nvSpPr>
        <p:spPr>
          <a:xfrm>
            <a:off x="454081" y="340207"/>
            <a:ext cx="10832123" cy="4770537"/>
          </a:xfrm>
          <a:prstGeom prst="rect">
            <a:avLst/>
          </a:prstGeom>
          <a:noFill/>
        </p:spPr>
        <p:txBody>
          <a:bodyPr wrap="square" rtlCol="0">
            <a:spAutoFit/>
          </a:bodyPr>
          <a:lstStyle/>
          <a:p>
            <a:r>
              <a:rPr lang="en-US" sz="36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Will I get an A in COOP 101?</a:t>
            </a:r>
            <a:endParaRPr lang="en-US" sz="3600" dirty="0">
              <a:effectLst/>
              <a:latin typeface="Arial" panose="020B0604020202020204" pitchFamily="34" charset="0"/>
              <a:ea typeface="Times New Roman" panose="02020603050405020304" pitchFamily="18" charset="0"/>
              <a:cs typeface="Arial" panose="020B0604020202020204" pitchFamily="34" charset="0"/>
            </a:endParaRPr>
          </a:p>
          <a:p>
            <a:pPr marL="0" marR="0" fontAlgn="base">
              <a:spcBef>
                <a:spcPts val="0"/>
              </a:spcBef>
              <a:spcAft>
                <a:spcPts val="0"/>
              </a:spcAft>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285750" marR="0" indent="-285750" fontAlgn="base">
              <a:spcBef>
                <a:spcPts val="0"/>
              </a:spcBef>
              <a:spcAft>
                <a:spcPts val="0"/>
              </a:spcAft>
              <a:buFont typeface="Arial" panose="020B0604020202020204" pitchFamily="34" charset="0"/>
              <a:buChar char="•"/>
            </a:pP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Complete your work on time!</a:t>
            </a:r>
          </a:p>
          <a:p>
            <a:pPr marR="0" fontAlgn="base">
              <a:spcBef>
                <a:spcPts val="0"/>
              </a:spcBef>
              <a:spcAft>
                <a:spcPts val="0"/>
              </a:spcAft>
            </a:pPr>
            <a:endPar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285750" indent="-285750" fontAlgn="base">
              <a:buFont typeface="Arial" panose="020B0604020202020204" pitchFamily="34" charset="0"/>
              <a:buChar char="•"/>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5 Things you Have to do</a:t>
            </a:r>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742950" lvl="1" indent="-285750" fontAlgn="base">
              <a:buFont typeface="Arial" panose="020B0604020202020204" pitchFamily="34" charset="0"/>
              <a:buChar char="•"/>
            </a:pP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Come to every class </a:t>
            </a:r>
          </a:p>
          <a:p>
            <a:pPr marL="742950" lvl="1" indent="-285750" fontAlgn="base">
              <a:buFont typeface="Arial" panose="020B0604020202020204" pitchFamily="34" charset="0"/>
              <a:buChar char="•"/>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Resume</a:t>
            </a:r>
          </a:p>
          <a:p>
            <a:pPr marL="742950" lvl="1" indent="-285750" fontAlgn="base">
              <a:buFont typeface="Arial" panose="020B0604020202020204" pitchFamily="34" charset="0"/>
              <a:buChar char="•"/>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3 Assignments</a:t>
            </a:r>
          </a:p>
          <a:p>
            <a:pPr lvl="1" fontAlgn="base"/>
            <a:endPar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285750" marR="0" indent="-285750" fontAlgn="base">
              <a:spcBef>
                <a:spcPts val="0"/>
              </a:spcBef>
              <a:spcAft>
                <a:spcPts val="0"/>
              </a:spcAft>
              <a:buFont typeface="Arial" panose="020B0604020202020204" pitchFamily="34" charset="0"/>
              <a:buChar char="•"/>
            </a:pP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Track your grade on </a:t>
            </a:r>
            <a:r>
              <a:rPr lang="en-US" sz="2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BbLearn</a:t>
            </a:r>
            <a:endPar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0" marR="0" fontAlgn="base">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endParaRPr lang="en-US" sz="2000" dirty="0"/>
          </a:p>
          <a:p>
            <a:endParaRPr lang="en-US" sz="2000" dirty="0"/>
          </a:p>
        </p:txBody>
      </p:sp>
    </p:spTree>
    <p:extLst>
      <p:ext uri="{BB962C8B-B14F-4D97-AF65-F5344CB8AC3E}">
        <p14:creationId xmlns:p14="http://schemas.microsoft.com/office/powerpoint/2010/main" val="36199996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67.7"/>
</p:tagLst>
</file>

<file path=ppt/tags/tag2.xml><?xml version="1.0" encoding="utf-8"?>
<p:tagLst xmlns:a="http://schemas.openxmlformats.org/drawingml/2006/main" xmlns:r="http://schemas.openxmlformats.org/officeDocument/2006/relationships" xmlns:p="http://schemas.openxmlformats.org/presentationml/2006/main">
  <p:tag name="TIMING" val="|67.7"/>
</p:tagLst>
</file>

<file path=ppt/tags/tag3.xml><?xml version="1.0" encoding="utf-8"?>
<p:tagLst xmlns:a="http://schemas.openxmlformats.org/drawingml/2006/main" xmlns:r="http://schemas.openxmlformats.org/officeDocument/2006/relationships" xmlns:p="http://schemas.openxmlformats.org/presentationml/2006/main">
  <p:tag name="__PE_POLL_EMBED_ID" val="e8f69bc7-3b35-49c7-9281-8665420a2467"/>
</p:tagLst>
</file>

<file path=ppt/tags/tag4.xml><?xml version="1.0" encoding="utf-8"?>
<p:tagLst xmlns:a="http://schemas.openxmlformats.org/drawingml/2006/main" xmlns:r="http://schemas.openxmlformats.org/officeDocument/2006/relationships" xmlns:p="http://schemas.openxmlformats.org/presentationml/2006/main">
  <p:tag name="TIMING" val="|67.7"/>
</p:tagLst>
</file>

<file path=ppt/tags/tag5.xml><?xml version="1.0" encoding="utf-8"?>
<p:tagLst xmlns:a="http://schemas.openxmlformats.org/drawingml/2006/main" xmlns:r="http://schemas.openxmlformats.org/officeDocument/2006/relationships" xmlns:p="http://schemas.openxmlformats.org/presentationml/2006/main">
  <p:tag name="__PE_POLL_EMBED_ID" val="39f07979-3d3f-4531-8123-d7e5c58a5f8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F0075E1E6FE9B488ACCCC76F8700F88" ma:contentTypeVersion="9" ma:contentTypeDescription="Create a new document." ma:contentTypeScope="" ma:versionID="7ab4c2cfe481e88ee4c1e99bc04bbe05">
  <xsd:schema xmlns:xsd="http://www.w3.org/2001/XMLSchema" xmlns:xs="http://www.w3.org/2001/XMLSchema" xmlns:p="http://schemas.microsoft.com/office/2006/metadata/properties" xmlns:ns3="b25fd95b-5cd0-4081-abcd-1374fb41c1e9" xmlns:ns4="d21e9008-a7d0-4bbb-872d-344bdd9bfee6" targetNamespace="http://schemas.microsoft.com/office/2006/metadata/properties" ma:root="true" ma:fieldsID="b94932b4ce4d89f539e870827a46adbc" ns3:_="" ns4:_="">
    <xsd:import namespace="b25fd95b-5cd0-4081-abcd-1374fb41c1e9"/>
    <xsd:import namespace="d21e9008-a7d0-4bbb-872d-344bdd9bfee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5fd95b-5cd0-4081-abcd-1374fb41c1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21e9008-a7d0-4bbb-872d-344bdd9bfee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09A2FB-38D0-4786-819C-0310F3A5EAD4}">
  <ds:schemaRefs>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d21e9008-a7d0-4bbb-872d-344bdd9bfee6"/>
    <ds:schemaRef ds:uri="b25fd95b-5cd0-4081-abcd-1374fb41c1e9"/>
    <ds:schemaRef ds:uri="http://www.w3.org/XML/1998/namespace"/>
    <ds:schemaRef ds:uri="http://purl.org/dc/dcmitype/"/>
  </ds:schemaRefs>
</ds:datastoreItem>
</file>

<file path=customXml/itemProps2.xml><?xml version="1.0" encoding="utf-8"?>
<ds:datastoreItem xmlns:ds="http://schemas.openxmlformats.org/officeDocument/2006/customXml" ds:itemID="{5FF05CF9-7381-4C66-BBA7-1096A351C4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5fd95b-5cd0-4081-abcd-1374fb41c1e9"/>
    <ds:schemaRef ds:uri="d21e9008-a7d0-4bbb-872d-344bdd9bfe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FE58E9B-2989-4D44-AD4D-3F8D20E64D1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355</TotalTime>
  <Words>1089</Words>
  <Application>Microsoft Office PowerPoint</Application>
  <PresentationFormat>Widescreen</PresentationFormat>
  <Paragraphs>145</Paragraphs>
  <Slides>19</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Brennan,Angela</dc:creator>
  <cp:lastModifiedBy>Root,Brittany</cp:lastModifiedBy>
  <cp:revision>11</cp:revision>
  <dcterms:created xsi:type="dcterms:W3CDTF">2019-08-05T16:30:23Z</dcterms:created>
  <dcterms:modified xsi:type="dcterms:W3CDTF">2022-09-08T13:49:00Z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0x0101008F0075E1E6FE9B488ACCCC76F8700F88</vt:lpwstr>
  </property>
</Properties>
</file>