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67" r:id="rId5"/>
    <p:sldId id="283" r:id="rId6"/>
    <p:sldId id="291" r:id="rId7"/>
    <p:sldId id="342" r:id="rId8"/>
    <p:sldId id="281" r:id="rId9"/>
    <p:sldId id="340" r:id="rId10"/>
    <p:sldId id="278" r:id="rId11"/>
    <p:sldId id="301" r:id="rId12"/>
    <p:sldId id="295" r:id="rId13"/>
    <p:sldId id="294" r:id="rId14"/>
    <p:sldId id="282" r:id="rId15"/>
    <p:sldId id="293" r:id="rId16"/>
    <p:sldId id="273" r:id="rId17"/>
    <p:sldId id="292" r:id="rId18"/>
    <p:sldId id="299" r:id="rId19"/>
    <p:sldId id="296" r:id="rId20"/>
    <p:sldId id="300" r:id="rId21"/>
    <p:sldId id="349" r:id="rId22"/>
    <p:sldId id="348" r:id="rId23"/>
    <p:sldId id="350" r:id="rId24"/>
    <p:sldId id="347" r:id="rId25"/>
    <p:sldId id="35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nan,Angela" initials="B" lastIdx="1" clrIdx="0">
    <p:extLst>
      <p:ext uri="{19B8F6BF-5375-455C-9EA6-DF929625EA0E}">
        <p15:presenceInfo xmlns:p15="http://schemas.microsoft.com/office/powerpoint/2012/main" userId="S::amb526@drexel.edu::bb1da6c8-e815-4fba-9649-504de45694f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041DE2-C3E7-4203-BE45-28DCD2E0D4C9}" v="1" dt="2022-09-28T12:36:33.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77" autoAdjust="0"/>
  </p:normalViewPr>
  <p:slideViewPr>
    <p:cSldViewPr snapToGrid="0">
      <p:cViewPr varScale="1">
        <p:scale>
          <a:sx n="104" d="100"/>
          <a:sy n="104" d="100"/>
        </p:scale>
        <p:origin x="1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ot,Brittany" userId="208e4f8c-3524-4fe5-9ce6-b7a19a62e038" providerId="ADAL" clId="{66041DE2-C3E7-4203-BE45-28DCD2E0D4C9}"/>
    <pc:docChg chg="modSld">
      <pc:chgData name="Root,Brittany" userId="208e4f8c-3524-4fe5-9ce6-b7a19a62e038" providerId="ADAL" clId="{66041DE2-C3E7-4203-BE45-28DCD2E0D4C9}" dt="2022-09-28T12:37:26.982" v="230" actId="20577"/>
      <pc:docMkLst>
        <pc:docMk/>
      </pc:docMkLst>
      <pc:sldChg chg="modSp mod">
        <pc:chgData name="Root,Brittany" userId="208e4f8c-3524-4fe5-9ce6-b7a19a62e038" providerId="ADAL" clId="{66041DE2-C3E7-4203-BE45-28DCD2E0D4C9}" dt="2022-09-28T12:37:26.982" v="230" actId="20577"/>
        <pc:sldMkLst>
          <pc:docMk/>
          <pc:sldMk cId="4186622341" sldId="347"/>
        </pc:sldMkLst>
        <pc:spChg chg="mod">
          <ac:chgData name="Root,Brittany" userId="208e4f8c-3524-4fe5-9ce6-b7a19a62e038" providerId="ADAL" clId="{66041DE2-C3E7-4203-BE45-28DCD2E0D4C9}" dt="2022-09-28T12:37:26.982" v="230" actId="20577"/>
          <ac:spMkLst>
            <pc:docMk/>
            <pc:sldMk cId="4186622341" sldId="347"/>
            <ac:spMk id="2" creationId="{40F00CA6-4B41-8688-9D2D-AA380FA49D3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519730-18EA-4769-A994-F694E101FC26}" type="datetimeFigureOut">
              <a:rPr lang="en-US" smtClean="0"/>
              <a:t>10/6/2022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AA598-D55A-4275-AE40-192D594C7AB5}" type="slidenum">
              <a:rPr lang="en-US" smtClean="0"/>
              <a:t>‹#›</a:t>
            </a:fld>
            <a:endParaRPr lang="en-US"/>
          </a:p>
        </p:txBody>
      </p:sp>
    </p:spTree>
    <p:extLst>
      <p:ext uri="{BB962C8B-B14F-4D97-AF65-F5344CB8AC3E}">
        <p14:creationId xmlns:p14="http://schemas.microsoft.com/office/powerpoint/2010/main" val="1611189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879AA598-D55A-4275-AE40-192D594C7AB5}" type="slidenum">
              <a:rPr lang="en-US" smtClean="0"/>
              <a:t>1</a:t>
            </a:fld>
            <a:endParaRPr lang="en-US"/>
          </a:p>
        </p:txBody>
      </p:sp>
    </p:spTree>
    <p:extLst>
      <p:ext uri="{BB962C8B-B14F-4D97-AF65-F5344CB8AC3E}">
        <p14:creationId xmlns:p14="http://schemas.microsoft.com/office/powerpoint/2010/main" val="51507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9AA598-D55A-4275-AE40-192D594C7AB5}" type="slidenum">
              <a:rPr lang="en-US" smtClean="0"/>
              <a:t>13</a:t>
            </a:fld>
            <a:endParaRPr lang="en-US"/>
          </a:p>
        </p:txBody>
      </p:sp>
    </p:spTree>
    <p:extLst>
      <p:ext uri="{BB962C8B-B14F-4D97-AF65-F5344CB8AC3E}">
        <p14:creationId xmlns:p14="http://schemas.microsoft.com/office/powerpoint/2010/main" val="1865987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9AA598-D55A-4275-AE40-192D594C7AB5}" type="slidenum">
              <a:rPr lang="en-US" smtClean="0"/>
              <a:t>14</a:t>
            </a:fld>
            <a:endParaRPr lang="en-US"/>
          </a:p>
        </p:txBody>
      </p:sp>
    </p:spTree>
    <p:extLst>
      <p:ext uri="{BB962C8B-B14F-4D97-AF65-F5344CB8AC3E}">
        <p14:creationId xmlns:p14="http://schemas.microsoft.com/office/powerpoint/2010/main" val="1683539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experience can be a great way to show relevance to your specific field, and to highlight relevant technical skills you may not have used in your PT work experience. Bullet points should still begin with a strong action verb, state the task, and provide some context and result.</a:t>
            </a:r>
          </a:p>
          <a:p>
            <a:endParaRPr lang="en-US" dirty="0"/>
          </a:p>
          <a:p>
            <a:r>
              <a:rPr lang="en-US" dirty="0"/>
              <a:t>Follow the same format as you would for a work experience!</a:t>
            </a:r>
          </a:p>
        </p:txBody>
      </p:sp>
      <p:sp>
        <p:nvSpPr>
          <p:cNvPr id="4" name="Slide Number Placeholder 3"/>
          <p:cNvSpPr>
            <a:spLocks noGrp="1"/>
          </p:cNvSpPr>
          <p:nvPr>
            <p:ph type="sldNum" sz="quarter" idx="5"/>
          </p:nvPr>
        </p:nvSpPr>
        <p:spPr/>
        <p:txBody>
          <a:bodyPr/>
          <a:lstStyle/>
          <a:p>
            <a:fld id="{879AA598-D55A-4275-AE40-192D594C7AB5}" type="slidenum">
              <a:rPr lang="en-US" smtClean="0"/>
              <a:t>15</a:t>
            </a:fld>
            <a:endParaRPr lang="en-US"/>
          </a:p>
        </p:txBody>
      </p:sp>
    </p:spTree>
    <p:extLst>
      <p:ext uri="{BB962C8B-B14F-4D97-AF65-F5344CB8AC3E}">
        <p14:creationId xmlns:p14="http://schemas.microsoft.com/office/powerpoint/2010/main" val="2477031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use “ING” tense or “S” present verbs</a:t>
            </a:r>
          </a:p>
        </p:txBody>
      </p:sp>
      <p:sp>
        <p:nvSpPr>
          <p:cNvPr id="4" name="Slide Number Placeholder 3"/>
          <p:cNvSpPr>
            <a:spLocks noGrp="1"/>
          </p:cNvSpPr>
          <p:nvPr>
            <p:ph type="sldNum" sz="quarter" idx="5"/>
          </p:nvPr>
        </p:nvSpPr>
        <p:spPr/>
        <p:txBody>
          <a:bodyPr/>
          <a:lstStyle/>
          <a:p>
            <a:fld id="{879AA598-D55A-4275-AE40-192D594C7AB5}" type="slidenum">
              <a:rPr lang="en-US" smtClean="0"/>
              <a:t>16</a:t>
            </a:fld>
            <a:endParaRPr lang="en-US"/>
          </a:p>
        </p:txBody>
      </p:sp>
    </p:spTree>
    <p:extLst>
      <p:ext uri="{BB962C8B-B14F-4D97-AF65-F5344CB8AC3E}">
        <p14:creationId xmlns:p14="http://schemas.microsoft.com/office/powerpoint/2010/main" val="2135589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Chance for you to show you are well-rounded, can include sports, musical instrument, possibly hobbies. Activities for which you were in a leadership experience could be listed here as a one line entry or in the experience section with bullet points.</a:t>
            </a:r>
          </a:p>
        </p:txBody>
      </p:sp>
      <p:sp>
        <p:nvSpPr>
          <p:cNvPr id="4" name="Slide Number Placeholder 3"/>
          <p:cNvSpPr>
            <a:spLocks noGrp="1"/>
          </p:cNvSpPr>
          <p:nvPr>
            <p:ph type="sldNum" sz="quarter" idx="5"/>
          </p:nvPr>
        </p:nvSpPr>
        <p:spPr/>
        <p:txBody>
          <a:bodyPr/>
          <a:lstStyle/>
          <a:p>
            <a:fld id="{879AA598-D55A-4275-AE40-192D594C7AB5}" type="slidenum">
              <a:rPr lang="en-US" smtClean="0"/>
              <a:t>17</a:t>
            </a:fld>
            <a:endParaRPr lang="en-US"/>
          </a:p>
        </p:txBody>
      </p:sp>
    </p:spTree>
    <p:extLst>
      <p:ext uri="{BB962C8B-B14F-4D97-AF65-F5344CB8AC3E}">
        <p14:creationId xmlns:p14="http://schemas.microsoft.com/office/powerpoint/2010/main" val="3047446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work with a resume template you have developed previously, you can upload a .pdf of that file to the system. Choose the “uploaded” radial button on the “create a new resume” screen and the next screen will allow you to browse your computer to find the file.</a:t>
            </a:r>
          </a:p>
        </p:txBody>
      </p:sp>
      <p:sp>
        <p:nvSpPr>
          <p:cNvPr id="4" name="Slide Number Placeholder 3"/>
          <p:cNvSpPr>
            <a:spLocks noGrp="1"/>
          </p:cNvSpPr>
          <p:nvPr>
            <p:ph type="sldNum" sz="quarter" idx="5"/>
          </p:nvPr>
        </p:nvSpPr>
        <p:spPr/>
        <p:txBody>
          <a:bodyPr/>
          <a:lstStyle/>
          <a:p>
            <a:fld id="{879AA598-D55A-4275-AE40-192D594C7AB5}" type="slidenum">
              <a:rPr lang="en-US" smtClean="0"/>
              <a:t>20</a:t>
            </a:fld>
            <a:endParaRPr lang="en-US"/>
          </a:p>
        </p:txBody>
      </p:sp>
    </p:spTree>
    <p:extLst>
      <p:ext uri="{BB962C8B-B14F-4D97-AF65-F5344CB8AC3E}">
        <p14:creationId xmlns:p14="http://schemas.microsoft.com/office/powerpoint/2010/main" val="2290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Key pitfall to avoid is alienating the employer you are interviewing with by describing work not in alignment with co-op you are pursuing</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Important to be as intentional as possible! </a:t>
            </a:r>
          </a:p>
        </p:txBody>
      </p:sp>
      <p:sp>
        <p:nvSpPr>
          <p:cNvPr id="4" name="Slide Number Placeholder 3"/>
          <p:cNvSpPr>
            <a:spLocks noGrp="1"/>
          </p:cNvSpPr>
          <p:nvPr>
            <p:ph type="sldNum" sz="quarter" idx="5"/>
          </p:nvPr>
        </p:nvSpPr>
        <p:spPr/>
        <p:txBody>
          <a:bodyPr/>
          <a:lstStyle/>
          <a:p>
            <a:fld id="{879AA598-D55A-4275-AE40-192D594C7AB5}" type="slidenum">
              <a:rPr lang="en-US" smtClean="0"/>
              <a:t>3</a:t>
            </a:fld>
            <a:endParaRPr lang="en-US"/>
          </a:p>
        </p:txBody>
      </p:sp>
    </p:spTree>
    <p:extLst>
      <p:ext uri="{BB962C8B-B14F-4D97-AF65-F5344CB8AC3E}">
        <p14:creationId xmlns:p14="http://schemas.microsoft.com/office/powerpoint/2010/main" val="1569055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10 tips for finding a mentor: https://www.themuse.com/advice/how-to-find-a-mentor </a:t>
            </a:r>
          </a:p>
          <a:p>
            <a:r>
              <a:rPr lang="en-US" sz="1200" kern="1200" dirty="0">
                <a:solidFill>
                  <a:schemeClr val="tx1"/>
                </a:solidFill>
                <a:effectLst/>
                <a:latin typeface="+mn-lt"/>
                <a:ea typeface="+mn-ea"/>
                <a:cs typeface="+mn-cs"/>
              </a:rPr>
              <a:t>Challenging to build workplace connections with remote work-Must be Intentional</a:t>
            </a:r>
          </a:p>
          <a:p>
            <a:r>
              <a:rPr lang="en-US" sz="1200" kern="1200" dirty="0">
                <a:solidFill>
                  <a:schemeClr val="tx1"/>
                </a:solidFill>
                <a:effectLst/>
                <a:latin typeface="+mn-lt"/>
                <a:ea typeface="+mn-ea"/>
                <a:cs typeface="+mn-cs"/>
              </a:rPr>
              <a:t>LinkedIn, Handshake, Dragon Network are resources we will cover in week 9 for networking within your industry to build connection</a:t>
            </a:r>
          </a:p>
        </p:txBody>
      </p:sp>
      <p:sp>
        <p:nvSpPr>
          <p:cNvPr id="4" name="Slide Number Placeholder 3"/>
          <p:cNvSpPr>
            <a:spLocks noGrp="1"/>
          </p:cNvSpPr>
          <p:nvPr>
            <p:ph type="sldNum" sz="quarter" idx="5"/>
          </p:nvPr>
        </p:nvSpPr>
        <p:spPr/>
        <p:txBody>
          <a:bodyPr/>
          <a:lstStyle/>
          <a:p>
            <a:fld id="{879AA598-D55A-4275-AE40-192D594C7AB5}" type="slidenum">
              <a:rPr lang="en-US" smtClean="0"/>
              <a:t>5</a:t>
            </a:fld>
            <a:endParaRPr lang="en-US"/>
          </a:p>
        </p:txBody>
      </p:sp>
    </p:spTree>
    <p:extLst>
      <p:ext uri="{BB962C8B-B14F-4D97-AF65-F5344CB8AC3E}">
        <p14:creationId xmlns:p14="http://schemas.microsoft.com/office/powerpoint/2010/main" val="232709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Carefully review the experience section entry options above. You will need to have at least 2 experience entries, with 3 as the goal, so using experience other than paid part-time jobs may be necessary. Project experience is a common additional entry, but you can also consider longer term volunteer roles and leadership within an organization.</a:t>
            </a:r>
          </a:p>
        </p:txBody>
      </p:sp>
      <p:sp>
        <p:nvSpPr>
          <p:cNvPr id="4" name="Slide Number Placeholder 3"/>
          <p:cNvSpPr>
            <a:spLocks noGrp="1"/>
          </p:cNvSpPr>
          <p:nvPr>
            <p:ph type="sldNum" sz="quarter" idx="5"/>
          </p:nvPr>
        </p:nvSpPr>
        <p:spPr/>
        <p:txBody>
          <a:bodyPr/>
          <a:lstStyle/>
          <a:p>
            <a:fld id="{879AA598-D55A-4275-AE40-192D594C7AB5}" type="slidenum">
              <a:rPr lang="en-US" smtClean="0"/>
              <a:t>7</a:t>
            </a:fld>
            <a:endParaRPr lang="en-US"/>
          </a:p>
        </p:txBody>
      </p:sp>
    </p:spTree>
    <p:extLst>
      <p:ext uri="{BB962C8B-B14F-4D97-AF65-F5344CB8AC3E}">
        <p14:creationId xmlns:p14="http://schemas.microsoft.com/office/powerpoint/2010/main" val="3598963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ES&amp;P Archive through Drexel One will allow you to get a feel for companies and positions that Drexel students have experience with. </a:t>
            </a:r>
          </a:p>
          <a:p>
            <a:endParaRPr lang="en-US" dirty="0"/>
          </a:p>
          <a:p>
            <a:r>
              <a:rPr lang="en-US" dirty="0"/>
              <a:t>While Co-op may seem far off, it is important to start to think about what type of companies and what type of positions you may want to apply to and for.  As long as you have access to Coop &amp; Career services tab in </a:t>
            </a:r>
            <a:r>
              <a:rPr lang="en-US" dirty="0" err="1"/>
              <a:t>DrexelOne</a:t>
            </a:r>
            <a:r>
              <a:rPr lang="en-US" dirty="0"/>
              <a:t> you can access an archive of positions that student shave held during the past 6+ years.  The next four slides walk you through gaining access to the archive.</a:t>
            </a:r>
          </a:p>
          <a:p>
            <a:endParaRPr lang="en-US" dirty="0"/>
          </a:p>
          <a:p>
            <a:r>
              <a:rPr lang="en-US" dirty="0"/>
              <a:t>You should start to review job descriptions here to start getting a sense of the types of duties and responsibilities you will be required to perform while on coop.  You can also see some of the companies who have hired Drexel students and their locations. It is important to start getting a sense of where your industry is going (both physically and skill based).   Once you identify trends in skills companies are looking for you can better build your resume to include these skills.</a:t>
            </a:r>
          </a:p>
        </p:txBody>
      </p:sp>
      <p:sp>
        <p:nvSpPr>
          <p:cNvPr id="4" name="Slide Number Placeholder 3"/>
          <p:cNvSpPr>
            <a:spLocks noGrp="1"/>
          </p:cNvSpPr>
          <p:nvPr>
            <p:ph type="sldNum" sz="quarter" idx="10"/>
          </p:nvPr>
        </p:nvSpPr>
        <p:spPr/>
        <p:txBody>
          <a:bodyPr/>
          <a:lstStyle/>
          <a:p>
            <a:fld id="{7E8B42DE-B0DB-4CB1-B870-38814DAE5FEB}" type="slidenum">
              <a:rPr lang="en-US" smtClean="0"/>
              <a:pPr/>
              <a:t>8</a:t>
            </a:fld>
            <a:endParaRPr lang="en-US"/>
          </a:p>
        </p:txBody>
      </p:sp>
    </p:spTree>
    <p:extLst>
      <p:ext uri="{BB962C8B-B14F-4D97-AF65-F5344CB8AC3E}">
        <p14:creationId xmlns:p14="http://schemas.microsoft.com/office/powerpoint/2010/main" val="2997476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3F29FEBA-69AD-4516-AB05-7754BCE361A2}" type="slidenum">
              <a:rPr lang="en-US" smtClean="0"/>
              <a:pPr/>
              <a:t>9</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sz="1050" b="0" i="0" dirty="0">
                <a:latin typeface="Calibri" panose="020F0502020204030204" pitchFamily="34" charset="0"/>
              </a:rPr>
              <a:t>This</a:t>
            </a:r>
            <a:r>
              <a:rPr lang="en-US" sz="1050" b="0" i="0" baseline="0" dirty="0">
                <a:latin typeface="Calibri" panose="020F0502020204030204" pitchFamily="34" charset="0"/>
              </a:rPr>
              <a:t> is an example of a job description. They are all formatted the same way, the data base is built by the employers.   Carefully read and look for the recommended qualifications the employer is seeking in a candidate.  For example </a:t>
            </a:r>
            <a:r>
              <a:rPr lang="en-US" sz="1050" b="0" i="0" u="none" baseline="0" dirty="0">
                <a:solidFill>
                  <a:srgbClr val="FF0000"/>
                </a:solidFill>
                <a:latin typeface="Calibri" panose="020F0502020204030204" pitchFamily="34" charset="0"/>
              </a:rPr>
              <a:t>if the employer states that knowledge of Microsoft Excel is a </a:t>
            </a:r>
            <a:r>
              <a:rPr lang="en-US" sz="1050" b="1" i="0" u="none" baseline="0" dirty="0">
                <a:solidFill>
                  <a:srgbClr val="FF0000"/>
                </a:solidFill>
                <a:latin typeface="Calibri" panose="020F0502020204030204" pitchFamily="34" charset="0"/>
              </a:rPr>
              <a:t>must</a:t>
            </a:r>
            <a:r>
              <a:rPr lang="en-US" sz="1050" b="0" i="0" u="none" baseline="0" dirty="0">
                <a:solidFill>
                  <a:srgbClr val="FF0000"/>
                </a:solidFill>
                <a:latin typeface="Calibri" panose="020F0502020204030204" pitchFamily="34" charset="0"/>
              </a:rPr>
              <a:t> and you do not have much experience with it, you should rethink applying for this position or be thinking about how you can get Excel certified before your resume goes out.  What are the positions responsibilities?  Note the location of the job and determine what your commute will be.  </a:t>
            </a:r>
          </a:p>
        </p:txBody>
      </p:sp>
    </p:spTree>
    <p:extLst>
      <p:ext uri="{BB962C8B-B14F-4D97-AF65-F5344CB8AC3E}">
        <p14:creationId xmlns:p14="http://schemas.microsoft.com/office/powerpoint/2010/main" val="396575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experience entry should have all of the following: Name of the Organization or Name of project; a role within the organization or project, location (city, state), date (month, year), bullet points describing experience and skills gained in Verb, task, context, result format)</a:t>
            </a:r>
          </a:p>
        </p:txBody>
      </p:sp>
      <p:sp>
        <p:nvSpPr>
          <p:cNvPr id="4" name="Slide Number Placeholder 3"/>
          <p:cNvSpPr>
            <a:spLocks noGrp="1"/>
          </p:cNvSpPr>
          <p:nvPr>
            <p:ph type="sldNum" sz="quarter" idx="5"/>
          </p:nvPr>
        </p:nvSpPr>
        <p:spPr/>
        <p:txBody>
          <a:bodyPr/>
          <a:lstStyle/>
          <a:p>
            <a:fld id="{879AA598-D55A-4275-AE40-192D594C7AB5}" type="slidenum">
              <a:rPr lang="en-US" smtClean="0"/>
              <a:t>10</a:t>
            </a:fld>
            <a:endParaRPr lang="en-US"/>
          </a:p>
        </p:txBody>
      </p:sp>
    </p:spTree>
    <p:extLst>
      <p:ext uri="{BB962C8B-B14F-4D97-AF65-F5344CB8AC3E}">
        <p14:creationId xmlns:p14="http://schemas.microsoft.com/office/powerpoint/2010/main" val="205064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Bullet points should start with a strong action verb, no “I statements”, All of the components listed on this slide should be included in each bullet point description with the exception of a statement of result which sometimes won’t be possible. </a:t>
            </a:r>
          </a:p>
          <a:p>
            <a:r>
              <a:rPr lang="en-US" sz="1200" kern="1200" dirty="0">
                <a:solidFill>
                  <a:schemeClr val="tx1"/>
                </a:solidFill>
                <a:effectLst/>
                <a:latin typeface="+mn-lt"/>
                <a:ea typeface="+mn-ea"/>
                <a:cs typeface="+mn-cs"/>
              </a:rPr>
              <a:t>Your bullet point should read like an accomplishment statement versus describing the basic functions of the job you did. You should highlight transferrable skills. An example would be that instead of saying you washed the dishes, describe working in a fast paced, high volume setting under tight time constraints as those are the transferrable skills you would need to develop to be successful as a dishwasher. </a:t>
            </a:r>
          </a:p>
        </p:txBody>
      </p:sp>
      <p:sp>
        <p:nvSpPr>
          <p:cNvPr id="4" name="Slide Number Placeholder 3"/>
          <p:cNvSpPr>
            <a:spLocks noGrp="1"/>
          </p:cNvSpPr>
          <p:nvPr>
            <p:ph type="sldNum" sz="quarter" idx="5"/>
          </p:nvPr>
        </p:nvSpPr>
        <p:spPr/>
        <p:txBody>
          <a:bodyPr/>
          <a:lstStyle/>
          <a:p>
            <a:fld id="{879AA598-D55A-4275-AE40-192D594C7AB5}" type="slidenum">
              <a:rPr lang="en-US" smtClean="0"/>
              <a:t>11</a:t>
            </a:fld>
            <a:endParaRPr lang="en-US"/>
          </a:p>
        </p:txBody>
      </p:sp>
    </p:spTree>
    <p:extLst>
      <p:ext uri="{BB962C8B-B14F-4D97-AF65-F5344CB8AC3E}">
        <p14:creationId xmlns:p14="http://schemas.microsoft.com/office/powerpoint/2010/main" val="1987324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9AA598-D55A-4275-AE40-192D594C7AB5}" type="slidenum">
              <a:rPr lang="en-US" smtClean="0"/>
              <a:t>12</a:t>
            </a:fld>
            <a:endParaRPr lang="en-US"/>
          </a:p>
        </p:txBody>
      </p:sp>
    </p:spTree>
    <p:extLst>
      <p:ext uri="{BB962C8B-B14F-4D97-AF65-F5344CB8AC3E}">
        <p14:creationId xmlns:p14="http://schemas.microsoft.com/office/powerpoint/2010/main" val="677299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E19F-45F8-4E7A-9DBD-EF3807B5B0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B85C16-5AC6-4C60-B361-4B791B28E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A8E14F-A037-4618-B18A-F9997C309011}"/>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5" name="Footer Placeholder 4">
            <a:extLst>
              <a:ext uri="{FF2B5EF4-FFF2-40B4-BE49-F238E27FC236}">
                <a16:creationId xmlns:a16="http://schemas.microsoft.com/office/drawing/2014/main" id="{36D28EEC-CFC0-4C79-9072-A291BA80F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6AD4A-D30D-41C8-9F51-A48FBCDF2C3C}"/>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11679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D971-F62C-4729-9CB6-035A66FC92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E115CC-E421-4907-8F56-0D8DD13428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3A7E-9C8D-43D3-952E-FD8789400009}"/>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5" name="Footer Placeholder 4">
            <a:extLst>
              <a:ext uri="{FF2B5EF4-FFF2-40B4-BE49-F238E27FC236}">
                <a16:creationId xmlns:a16="http://schemas.microsoft.com/office/drawing/2014/main" id="{18895B3F-C5D6-40FE-876D-8AF6DB709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BED8E-E440-48C0-A928-CD89381839A3}"/>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8180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CB40BC-D23D-4245-810C-C40A444467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CC2D37-3429-4963-86BB-3365226BF3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8CED5D-7DE3-46DF-973B-D5B035EAC35E}"/>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5" name="Footer Placeholder 4">
            <a:extLst>
              <a:ext uri="{FF2B5EF4-FFF2-40B4-BE49-F238E27FC236}">
                <a16:creationId xmlns:a16="http://schemas.microsoft.com/office/drawing/2014/main" id="{2FD8DAFD-31B1-46DE-AA5F-15DE0B6C5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2DD74-E76F-4987-B18A-EC20870204A4}"/>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059445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10" name="Picture 9" descr="steinbrightpptba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92419"/>
            <a:ext cx="12204192" cy="1480122"/>
          </a:xfrm>
          <a:prstGeom prst="rect">
            <a:avLst/>
          </a:prstGeom>
        </p:spPr>
      </p:pic>
    </p:spTree>
    <p:extLst>
      <p:ext uri="{BB962C8B-B14F-4D97-AF65-F5344CB8AC3E}">
        <p14:creationId xmlns:p14="http://schemas.microsoft.com/office/powerpoint/2010/main" val="67599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889F-222B-404A-829E-AEBEEA7D6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F8BD8-F7A4-4229-8FB1-8920FF3E67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A81983-5BCA-4035-AC48-EDD2030952D7}"/>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5" name="Footer Placeholder 4">
            <a:extLst>
              <a:ext uri="{FF2B5EF4-FFF2-40B4-BE49-F238E27FC236}">
                <a16:creationId xmlns:a16="http://schemas.microsoft.com/office/drawing/2014/main" id="{F02194DA-320B-4ACE-B33B-D3E3739FD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86572-4E72-480B-B900-BE1126C530D0}"/>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60654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437F-0FCC-462A-8ABC-9D660A327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BC27CA-80B8-4297-B1AB-0A616C1555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EA2EB9-41B0-4FAA-9D3C-9E71C8F62666}"/>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5" name="Footer Placeholder 4">
            <a:extLst>
              <a:ext uri="{FF2B5EF4-FFF2-40B4-BE49-F238E27FC236}">
                <a16:creationId xmlns:a16="http://schemas.microsoft.com/office/drawing/2014/main" id="{4A0B46B5-2228-483E-A960-D5FF83FC7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39953-C714-4F12-81FA-D04923DCE239}"/>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351391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55D2-0581-4EFE-B00E-B2C803AA50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C6B146-5C2D-48C6-8187-53FB496874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836324-67B3-40BA-9C1D-CDB2B0A27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7EC2C2-9AB6-44FD-AFB6-657DCDF3E68B}"/>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6" name="Footer Placeholder 5">
            <a:extLst>
              <a:ext uri="{FF2B5EF4-FFF2-40B4-BE49-F238E27FC236}">
                <a16:creationId xmlns:a16="http://schemas.microsoft.com/office/drawing/2014/main" id="{541CDB42-CB68-4E51-A50A-C92FF50F2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67FDE-2D7B-432C-8636-E2AD9CFDC7E1}"/>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731244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4155-C643-4C68-B726-DA1B25976B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6850D7-70E0-453A-A82A-4038FC2B4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A78349-AB72-4F47-9752-805E156EA4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2BB678-D471-44BD-9D98-A442BE938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6872D2-B0BC-4DA3-BB09-35956BE86B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068C64-554A-480E-A510-0930A8A050BD}"/>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8" name="Footer Placeholder 7">
            <a:extLst>
              <a:ext uri="{FF2B5EF4-FFF2-40B4-BE49-F238E27FC236}">
                <a16:creationId xmlns:a16="http://schemas.microsoft.com/office/drawing/2014/main" id="{20EFBEC4-78D5-44F0-A076-533E0A26C8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5C5DF1-3C04-43CC-99CF-D169D35E4A1B}"/>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3529769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D963-8873-4514-9252-5DC10EDD0D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D54FC4-977D-4855-91FB-9212F95B90B4}"/>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4" name="Footer Placeholder 3">
            <a:extLst>
              <a:ext uri="{FF2B5EF4-FFF2-40B4-BE49-F238E27FC236}">
                <a16:creationId xmlns:a16="http://schemas.microsoft.com/office/drawing/2014/main" id="{E646C0A6-4E6C-4CEA-B58B-A842CEF9BC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2E362F-0DE8-48CB-94F8-C72E153AB2D7}"/>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302564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0FF3DE-CF0D-4082-8614-1199DC4465BF}"/>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3" name="Footer Placeholder 2">
            <a:extLst>
              <a:ext uri="{FF2B5EF4-FFF2-40B4-BE49-F238E27FC236}">
                <a16:creationId xmlns:a16="http://schemas.microsoft.com/office/drawing/2014/main" id="{A775C417-BEA4-4038-9B88-162A021B27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55166D-B414-4FA2-90E5-4C5AAF71BFBE}"/>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98530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257-E6A7-472C-ABF1-EFF160930C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D01474-385D-440A-BB53-AEC4F741F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4792F8-1EC4-45D8-A442-2B1E78A44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5D2C6-235C-4ED3-9136-C660450D5576}"/>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6" name="Footer Placeholder 5">
            <a:extLst>
              <a:ext uri="{FF2B5EF4-FFF2-40B4-BE49-F238E27FC236}">
                <a16:creationId xmlns:a16="http://schemas.microsoft.com/office/drawing/2014/main" id="{A551AE9F-9457-4F02-BE56-7A579F1A0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389E5-DC2F-446A-8330-8B946CD1467F}"/>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55638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A52F-BD51-45C5-9E4C-FB9805E96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7315AC-5292-41B2-B92C-CD287589C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30EC6B-B852-41EB-908C-9A9CB4C02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5A317-EFAC-40B6-B727-984A0A5EDBFA}"/>
              </a:ext>
            </a:extLst>
          </p:cNvPr>
          <p:cNvSpPr>
            <a:spLocks noGrp="1"/>
          </p:cNvSpPr>
          <p:nvPr>
            <p:ph type="dt" sz="half" idx="10"/>
          </p:nvPr>
        </p:nvSpPr>
        <p:spPr/>
        <p:txBody>
          <a:bodyPr/>
          <a:lstStyle/>
          <a:p>
            <a:fld id="{2A7A9DB8-DB95-4C56-B523-983A5820163C}" type="datetimeFigureOut">
              <a:rPr lang="en-US" smtClean="0"/>
              <a:t>10/6/2022</a:t>
            </a:fld>
            <a:endParaRPr lang="en-US"/>
          </a:p>
        </p:txBody>
      </p:sp>
      <p:sp>
        <p:nvSpPr>
          <p:cNvPr id="6" name="Footer Placeholder 5">
            <a:extLst>
              <a:ext uri="{FF2B5EF4-FFF2-40B4-BE49-F238E27FC236}">
                <a16:creationId xmlns:a16="http://schemas.microsoft.com/office/drawing/2014/main" id="{5A57BF0A-3B94-4F3F-B838-8E1D24AB49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16FFC-9FC6-45DE-8D03-1469A30714AA}"/>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71598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A8A9DC-23AA-46EB-AC8C-68F1F36F8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4295CA-1363-4A2E-B7F9-6E34C8A69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B3AB6-E8C6-4C4B-8CAF-5F282F148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A9DB8-DB95-4C56-B523-983A5820163C}" type="datetimeFigureOut">
              <a:rPr lang="en-US" smtClean="0"/>
              <a:t>10/6/2022</a:t>
            </a:fld>
            <a:endParaRPr lang="en-US"/>
          </a:p>
        </p:txBody>
      </p:sp>
      <p:sp>
        <p:nvSpPr>
          <p:cNvPr id="5" name="Footer Placeholder 4">
            <a:extLst>
              <a:ext uri="{FF2B5EF4-FFF2-40B4-BE49-F238E27FC236}">
                <a16:creationId xmlns:a16="http://schemas.microsoft.com/office/drawing/2014/main" id="{99AB9692-DC4F-4A76-AD12-95F4829C1A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EAEDC9-1CEF-4647-B96D-A6300DA1D1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9C3881-6E71-41E7-A80F-34174B94786D}" type="slidenum">
              <a:rPr lang="en-US" smtClean="0"/>
              <a:t>‹#›</a:t>
            </a:fld>
            <a:endParaRPr lang="en-US"/>
          </a:p>
        </p:txBody>
      </p:sp>
    </p:spTree>
    <p:extLst>
      <p:ext uri="{BB962C8B-B14F-4D97-AF65-F5344CB8AC3E}">
        <p14:creationId xmlns:p14="http://schemas.microsoft.com/office/powerpoint/2010/main" val="2491487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547B7A-57BC-4A97-9310-377082B8F872}"/>
              </a:ext>
            </a:extLst>
          </p:cNvPr>
          <p:cNvSpPr txBox="1"/>
          <p:nvPr/>
        </p:nvSpPr>
        <p:spPr>
          <a:xfrm>
            <a:off x="1137143" y="1120676"/>
            <a:ext cx="9302262" cy="2308324"/>
          </a:xfrm>
          <a:prstGeom prst="rect">
            <a:avLst/>
          </a:prstGeom>
          <a:noFill/>
        </p:spPr>
        <p:txBody>
          <a:bodyPr wrap="square" rtlCol="0">
            <a:spAutoFit/>
          </a:bodyPr>
          <a:lstStyle/>
          <a:p>
            <a:pPr algn="ctr"/>
            <a:r>
              <a:rPr lang="en-US" sz="4800"/>
              <a:t>Coop101 – Week 3</a:t>
            </a:r>
          </a:p>
          <a:p>
            <a:pPr algn="ctr"/>
            <a:endParaRPr lang="en-US" sz="4800"/>
          </a:p>
          <a:p>
            <a:pPr algn="ctr"/>
            <a:r>
              <a:rPr lang="en-US" sz="4800"/>
              <a:t>Market Your Skills II</a:t>
            </a:r>
          </a:p>
        </p:txBody>
      </p:sp>
      <p:sp>
        <p:nvSpPr>
          <p:cNvPr id="3" name="TextBox 2">
            <a:extLst>
              <a:ext uri="{FF2B5EF4-FFF2-40B4-BE49-F238E27FC236}">
                <a16:creationId xmlns:a16="http://schemas.microsoft.com/office/drawing/2014/main" id="{F6BD26EF-2D24-4749-B7E8-6899F6ADC191}"/>
              </a:ext>
            </a:extLst>
          </p:cNvPr>
          <p:cNvSpPr txBox="1"/>
          <p:nvPr/>
        </p:nvSpPr>
        <p:spPr>
          <a:xfrm>
            <a:off x="281201" y="3429000"/>
            <a:ext cx="3921981" cy="1754326"/>
          </a:xfrm>
          <a:prstGeom prst="rect">
            <a:avLst/>
          </a:prstGeom>
          <a:noFill/>
        </p:spPr>
        <p:txBody>
          <a:bodyPr wrap="square">
            <a:spAutoFit/>
          </a:bodyPr>
          <a:lstStyle/>
          <a:p>
            <a:pPr marL="0" marR="0">
              <a:spcBef>
                <a:spcPts val="0"/>
              </a:spcBef>
              <a:spcAft>
                <a:spcPts val="0"/>
              </a:spcAft>
            </a:pPr>
            <a:r>
              <a:rPr lang="en-US" sz="1800" b="1" dirty="0">
                <a:solidFill>
                  <a:srgbClr val="17365D"/>
                </a:solidFill>
                <a:effectLst/>
                <a:latin typeface="Times New Roman" panose="02020603050405020304" pitchFamily="18" charset="0"/>
                <a:ea typeface="Times New Roman" panose="02020603050405020304" pitchFamily="18" charset="0"/>
                <a:cs typeface="Times New Roman" panose="02020603050405020304" pitchFamily="18" charset="0"/>
              </a:rPr>
              <a:t>Brittany Root, </a:t>
            </a:r>
            <a:r>
              <a:rPr lang="en-US" sz="1800" b="1" dirty="0" err="1">
                <a:solidFill>
                  <a:srgbClr val="17365D"/>
                </a:solidFill>
                <a:effectLst/>
                <a:latin typeface="Times New Roman" panose="02020603050405020304" pitchFamily="18" charset="0"/>
                <a:ea typeface="Times New Roman" panose="02020603050405020304" pitchFamily="18" charset="0"/>
                <a:cs typeface="Times New Roman" panose="02020603050405020304" pitchFamily="18" charset="0"/>
              </a:rPr>
              <a:t>M.Ed</a:t>
            </a:r>
            <a:r>
              <a:rPr lang="en-US" sz="1800" b="1" dirty="0">
                <a:solidFill>
                  <a:srgbClr val="17365D"/>
                </a:solidFill>
                <a:effectLst/>
                <a:latin typeface="Times New Roman" panose="02020603050405020304" pitchFamily="18" charset="0"/>
                <a:ea typeface="Times New Roman" panose="02020603050405020304" pitchFamily="18" charset="0"/>
                <a:cs typeface="Times New Roman" panose="02020603050405020304" pitchFamily="18" charset="0"/>
              </a:rPr>
              <a:t>, PHR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Assistant Teaching Professor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Steinbright Career Development Center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Pronouns: she/her/hers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bhr26@drexel.edu</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139843465"/>
      </p:ext>
    </p:extLst>
  </p:cSld>
  <p:clrMapOvr>
    <a:masterClrMapping/>
  </p:clrMapOvr>
  <p:extLst>
    <p:ext uri="{E180D4A7-C9FB-4DFB-919C-405C955672EB}">
      <p14:showEvtLst xmlns:p14="http://schemas.microsoft.com/office/powerpoint/2010/main">
        <p14:playEvt time="67803" objId="3"/>
        <p14:stopEvt time="68413" objId="3"/>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FC3364-0FE5-4486-BFE9-2AE488DCC87E}"/>
              </a:ext>
            </a:extLst>
          </p:cNvPr>
          <p:cNvSpPr txBox="1"/>
          <p:nvPr/>
        </p:nvSpPr>
        <p:spPr>
          <a:xfrm>
            <a:off x="633046" y="756138"/>
            <a:ext cx="11218985" cy="646331"/>
          </a:xfrm>
          <a:prstGeom prst="rect">
            <a:avLst/>
          </a:prstGeom>
          <a:noFill/>
        </p:spPr>
        <p:txBody>
          <a:bodyPr wrap="square" rtlCol="0">
            <a:spAutoFit/>
          </a:bodyPr>
          <a:lstStyle/>
          <a:p>
            <a:endParaRPr lang="en-US"/>
          </a:p>
          <a:p>
            <a:endParaRPr lang="en-US"/>
          </a:p>
        </p:txBody>
      </p:sp>
      <p:sp>
        <p:nvSpPr>
          <p:cNvPr id="3" name="TextBox 2">
            <a:extLst>
              <a:ext uri="{FF2B5EF4-FFF2-40B4-BE49-F238E27FC236}">
                <a16:creationId xmlns:a16="http://schemas.microsoft.com/office/drawing/2014/main" id="{AACE6F72-5799-45C9-A591-DA432A0698CB}"/>
              </a:ext>
            </a:extLst>
          </p:cNvPr>
          <p:cNvSpPr txBox="1"/>
          <p:nvPr/>
        </p:nvSpPr>
        <p:spPr>
          <a:xfrm>
            <a:off x="633046" y="537029"/>
            <a:ext cx="10760668" cy="646331"/>
          </a:xfrm>
          <a:prstGeom prst="rect">
            <a:avLst/>
          </a:prstGeom>
          <a:noFill/>
        </p:spPr>
        <p:txBody>
          <a:bodyPr wrap="square" rtlCol="0">
            <a:spAutoFit/>
          </a:bodyPr>
          <a:lstStyle/>
          <a:p>
            <a:endParaRPr lang="en-US"/>
          </a:p>
          <a:p>
            <a:endParaRPr lang="en-US"/>
          </a:p>
        </p:txBody>
      </p:sp>
      <p:sp>
        <p:nvSpPr>
          <p:cNvPr id="4" name="TextBox 3">
            <a:extLst>
              <a:ext uri="{FF2B5EF4-FFF2-40B4-BE49-F238E27FC236}">
                <a16:creationId xmlns:a16="http://schemas.microsoft.com/office/drawing/2014/main" id="{28BC9FF8-027A-43D9-8706-3F9720FB0882}"/>
              </a:ext>
            </a:extLst>
          </p:cNvPr>
          <p:cNvSpPr txBox="1"/>
          <p:nvPr/>
        </p:nvSpPr>
        <p:spPr>
          <a:xfrm>
            <a:off x="339969" y="173661"/>
            <a:ext cx="11218985" cy="5262979"/>
          </a:xfrm>
          <a:prstGeom prst="rect">
            <a:avLst/>
          </a:prstGeom>
          <a:noFill/>
        </p:spPr>
        <p:txBody>
          <a:bodyPr wrap="square" rtlCol="0">
            <a:spAutoFit/>
          </a:bodyPr>
          <a:lstStyle/>
          <a:p>
            <a:pPr algn="ctr"/>
            <a:r>
              <a:rPr lang="en-US" sz="3000" b="1" dirty="0"/>
              <a:t>Experience Section Formatting</a:t>
            </a:r>
            <a:endParaRPr lang="en-US" dirty="0"/>
          </a:p>
          <a:p>
            <a:pPr>
              <a:buNone/>
            </a:pPr>
            <a:r>
              <a:rPr lang="en-US" dirty="0"/>
              <a:t>Use 1 Column bulleted option ONLY – stretch description across the page with detail (qualify &amp; quantify) </a:t>
            </a:r>
          </a:p>
          <a:p>
            <a:pPr>
              <a:buNone/>
            </a:pPr>
            <a:r>
              <a:rPr lang="en-US" dirty="0"/>
              <a:t>		Use concise phrases, NOT full sentences</a:t>
            </a:r>
          </a:p>
          <a:p>
            <a:pPr>
              <a:buNone/>
            </a:pPr>
            <a:r>
              <a:rPr lang="en-US" dirty="0"/>
              <a:t>		No punctuation at end of lines</a:t>
            </a:r>
          </a:p>
          <a:p>
            <a:endParaRPr lang="en-US" dirty="0"/>
          </a:p>
          <a:p>
            <a:r>
              <a:rPr lang="en-US" b="1" dirty="0"/>
              <a:t>Employment Experience</a:t>
            </a:r>
          </a:p>
          <a:p>
            <a:r>
              <a:rPr lang="en-US" dirty="0"/>
              <a:t>Name of Employer							Philadelphia, PA	</a:t>
            </a:r>
          </a:p>
          <a:p>
            <a:r>
              <a:rPr lang="en-US" dirty="0"/>
              <a:t>Role							      March 2020 to Present</a:t>
            </a:r>
          </a:p>
          <a:p>
            <a:pPr marL="742950" lvl="1" indent="-285750">
              <a:buFont typeface="Arial" panose="020B0604020202020204" pitchFamily="34" charset="0"/>
              <a:buChar char="•"/>
            </a:pPr>
            <a:r>
              <a:rPr lang="en-US" dirty="0"/>
              <a:t>Accomplishment statement 1</a:t>
            </a:r>
          </a:p>
          <a:p>
            <a:pPr marL="742950" lvl="1" indent="-285750">
              <a:buFont typeface="Arial" panose="020B0604020202020204" pitchFamily="34" charset="0"/>
              <a:buChar char="•"/>
            </a:pPr>
            <a:r>
              <a:rPr lang="en-US" dirty="0"/>
              <a:t>Accomplishment statement 2</a:t>
            </a:r>
          </a:p>
          <a:p>
            <a:pPr marL="742950" lvl="1" indent="-285750">
              <a:buFont typeface="Arial" panose="020B0604020202020204" pitchFamily="34" charset="0"/>
              <a:buChar char="•"/>
            </a:pPr>
            <a:r>
              <a:rPr lang="en-US" dirty="0"/>
              <a:t>Accomplishment statement 3</a:t>
            </a:r>
          </a:p>
          <a:p>
            <a:pPr marL="742950" lvl="1" indent="-285750">
              <a:buFont typeface="Arial" panose="020B0604020202020204" pitchFamily="34" charset="0"/>
              <a:buChar char="•"/>
            </a:pPr>
            <a:endParaRPr lang="en-US" dirty="0"/>
          </a:p>
          <a:p>
            <a:r>
              <a:rPr lang="en-US" b="1" dirty="0"/>
              <a:t>Project Experience</a:t>
            </a:r>
          </a:p>
          <a:p>
            <a:r>
              <a:rPr lang="en-US" dirty="0"/>
              <a:t>Give the Project a name						Philadelphia, PA	</a:t>
            </a:r>
          </a:p>
          <a:p>
            <a:r>
              <a:rPr lang="en-US" dirty="0"/>
              <a:t>Give yourself a role within the project 				      March 2020 to Present</a:t>
            </a:r>
          </a:p>
          <a:p>
            <a:pPr marL="742950" lvl="1" indent="-285750">
              <a:buFont typeface="Arial" panose="020B0604020202020204" pitchFamily="34" charset="0"/>
              <a:buChar char="•"/>
            </a:pPr>
            <a:r>
              <a:rPr lang="en-US" dirty="0"/>
              <a:t>What was the purpose of the project? Describe what you created?</a:t>
            </a:r>
          </a:p>
          <a:p>
            <a:pPr marL="742950" lvl="1" indent="-285750">
              <a:buFont typeface="Arial" panose="020B0604020202020204" pitchFamily="34" charset="0"/>
              <a:buChar char="•"/>
            </a:pPr>
            <a:r>
              <a:rPr lang="en-US" dirty="0"/>
              <a:t>Technical skill describing action you specifically took</a:t>
            </a:r>
          </a:p>
          <a:p>
            <a:pPr marL="742950" lvl="1" indent="-285750">
              <a:buFont typeface="Arial" panose="020B0604020202020204" pitchFamily="34" charset="0"/>
              <a:buChar char="•"/>
            </a:pPr>
            <a:r>
              <a:rPr lang="en-US" dirty="0"/>
              <a:t>Another specific aspect you worked on and/or a statement of result</a:t>
            </a:r>
          </a:p>
        </p:txBody>
      </p:sp>
    </p:spTree>
    <p:extLst>
      <p:ext uri="{BB962C8B-B14F-4D97-AF65-F5344CB8AC3E}">
        <p14:creationId xmlns:p14="http://schemas.microsoft.com/office/powerpoint/2010/main" val="350246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94DD0-F29E-4D83-A148-996AFF44C9FA}"/>
              </a:ext>
            </a:extLst>
          </p:cNvPr>
          <p:cNvSpPr txBox="1"/>
          <p:nvPr/>
        </p:nvSpPr>
        <p:spPr>
          <a:xfrm>
            <a:off x="609600" y="523631"/>
            <a:ext cx="10918092" cy="369332"/>
          </a:xfrm>
          <a:prstGeom prst="rect">
            <a:avLst/>
          </a:prstGeom>
          <a:noFill/>
        </p:spPr>
        <p:txBody>
          <a:bodyPr wrap="square" rtlCol="0">
            <a:spAutoFit/>
          </a:bodyPr>
          <a:lstStyle/>
          <a:p>
            <a:r>
              <a:rPr lang="en-US" b="1"/>
              <a:t>Bullet Points Should Be Accomplishment Statements!!</a:t>
            </a:r>
          </a:p>
        </p:txBody>
      </p:sp>
      <p:sp>
        <p:nvSpPr>
          <p:cNvPr id="19" name="Content Placeholder 6">
            <a:extLst>
              <a:ext uri="{FF2B5EF4-FFF2-40B4-BE49-F238E27FC236}">
                <a16:creationId xmlns:a16="http://schemas.microsoft.com/office/drawing/2014/main" id="{8EB66B15-A37B-4764-BA9F-B8AF77A6B5AB}"/>
              </a:ext>
            </a:extLst>
          </p:cNvPr>
          <p:cNvSpPr txBox="1">
            <a:spLocks/>
          </p:cNvSpPr>
          <p:nvPr/>
        </p:nvSpPr>
        <p:spPr>
          <a:xfrm>
            <a:off x="5514776" y="2617618"/>
            <a:ext cx="2161162" cy="30358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sz="1500"/>
              <a:t> Why was this important?</a:t>
            </a:r>
          </a:p>
          <a:p>
            <a:pPr>
              <a:buFont typeface="Wingdings" panose="05000000000000000000" pitchFamily="2" charset="2"/>
              <a:buChar char="ü"/>
            </a:pPr>
            <a:r>
              <a:rPr lang="en-US" sz="1500"/>
              <a:t> Who did you complete the task for?</a:t>
            </a:r>
          </a:p>
          <a:p>
            <a:pPr>
              <a:buFont typeface="Wingdings" panose="05000000000000000000" pitchFamily="2" charset="2"/>
              <a:buChar char="ü"/>
            </a:pPr>
            <a:r>
              <a:rPr lang="en-US" sz="1500"/>
              <a:t> How was the information used?</a:t>
            </a:r>
          </a:p>
          <a:p>
            <a:pPr>
              <a:buFont typeface="Wingdings" panose="05000000000000000000" pitchFamily="2" charset="2"/>
              <a:buChar char="ü"/>
            </a:pPr>
            <a:r>
              <a:rPr lang="en-US" sz="1500"/>
              <a:t> Time frame</a:t>
            </a:r>
          </a:p>
          <a:p>
            <a:pPr>
              <a:buFont typeface="Wingdings" panose="05000000000000000000" pitchFamily="2" charset="2"/>
              <a:buChar char="ü"/>
            </a:pPr>
            <a:r>
              <a:rPr lang="en-US" sz="1500"/>
              <a:t> Number of people</a:t>
            </a:r>
          </a:p>
          <a:p>
            <a:pPr>
              <a:buFont typeface="Wingdings" panose="05000000000000000000" pitchFamily="2" charset="2"/>
              <a:buChar char="ü"/>
            </a:pPr>
            <a:r>
              <a:rPr lang="en-US" sz="1500"/>
              <a:t> Quantify</a:t>
            </a:r>
          </a:p>
          <a:p>
            <a:pPr>
              <a:buFont typeface="Wingdings" panose="05000000000000000000" pitchFamily="2" charset="2"/>
              <a:buChar char="ü"/>
            </a:pPr>
            <a:endParaRPr lang="en-US"/>
          </a:p>
          <a:p>
            <a:endParaRPr lang="en-US" sz="1350"/>
          </a:p>
        </p:txBody>
      </p:sp>
      <p:sp>
        <p:nvSpPr>
          <p:cNvPr id="20" name="Content Placeholder 10">
            <a:extLst>
              <a:ext uri="{FF2B5EF4-FFF2-40B4-BE49-F238E27FC236}">
                <a16:creationId xmlns:a16="http://schemas.microsoft.com/office/drawing/2014/main" id="{52E72D66-0AA5-4BC7-B04A-9FD186E2F14A}"/>
              </a:ext>
            </a:extLst>
          </p:cNvPr>
          <p:cNvSpPr txBox="1">
            <a:spLocks/>
          </p:cNvSpPr>
          <p:nvPr/>
        </p:nvSpPr>
        <p:spPr>
          <a:xfrm>
            <a:off x="3562808" y="2620412"/>
            <a:ext cx="1688209" cy="143649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sz="1500"/>
              <a:t>What was the task you completed?</a:t>
            </a:r>
          </a:p>
          <a:p>
            <a:pPr marL="0" indent="0">
              <a:buFont typeface="Arial" panose="020B0604020202020204" pitchFamily="34" charset="0"/>
              <a:buNone/>
            </a:pPr>
            <a:endParaRPr lang="en-US" sz="1050">
              <a:solidFill>
                <a:prstClr val="white"/>
              </a:solidFill>
            </a:endParaRPr>
          </a:p>
        </p:txBody>
      </p:sp>
      <p:sp>
        <p:nvSpPr>
          <p:cNvPr id="21" name="Content Placeholder 10">
            <a:extLst>
              <a:ext uri="{FF2B5EF4-FFF2-40B4-BE49-F238E27FC236}">
                <a16:creationId xmlns:a16="http://schemas.microsoft.com/office/drawing/2014/main" id="{15531177-AA5B-4383-B5A9-718A0D0D35F2}"/>
              </a:ext>
            </a:extLst>
          </p:cNvPr>
          <p:cNvSpPr txBox="1">
            <a:spLocks/>
          </p:cNvSpPr>
          <p:nvPr/>
        </p:nvSpPr>
        <p:spPr>
          <a:xfrm>
            <a:off x="7913617" y="2665284"/>
            <a:ext cx="2002198" cy="289059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nSpc>
                <a:spcPct val="80000"/>
              </a:lnSpc>
              <a:spcBef>
                <a:spcPts val="0"/>
              </a:spcBef>
              <a:buFont typeface="Arial" panose="020B0604020202020204" pitchFamily="34" charset="0"/>
              <a:buNone/>
            </a:pPr>
            <a:r>
              <a:rPr lang="en-US" sz="1500"/>
              <a:t>Did you:</a:t>
            </a:r>
          </a:p>
          <a:p>
            <a:pPr marL="171450" indent="-171450">
              <a:lnSpc>
                <a:spcPct val="100000"/>
              </a:lnSpc>
              <a:spcBef>
                <a:spcPts val="250"/>
              </a:spcBef>
              <a:buFont typeface="Wingdings" panose="05000000000000000000" pitchFamily="2" charset="2"/>
              <a:buChar char="ü"/>
            </a:pPr>
            <a:r>
              <a:rPr lang="en-US" sz="1500"/>
              <a:t> Save time</a:t>
            </a:r>
          </a:p>
          <a:p>
            <a:pPr marL="171450" indent="-171450">
              <a:lnSpc>
                <a:spcPct val="100000"/>
              </a:lnSpc>
              <a:spcBef>
                <a:spcPts val="250"/>
              </a:spcBef>
              <a:buFont typeface="Wingdings" panose="05000000000000000000" pitchFamily="2" charset="2"/>
              <a:buChar char="ü"/>
            </a:pPr>
            <a:r>
              <a:rPr lang="en-US" sz="1500"/>
              <a:t> Increase productivity</a:t>
            </a:r>
          </a:p>
          <a:p>
            <a:pPr marL="171450" indent="-171450">
              <a:lnSpc>
                <a:spcPct val="100000"/>
              </a:lnSpc>
              <a:spcBef>
                <a:spcPts val="250"/>
              </a:spcBef>
              <a:buFont typeface="Wingdings" panose="05000000000000000000" pitchFamily="2" charset="2"/>
              <a:buChar char="ü"/>
            </a:pPr>
            <a:r>
              <a:rPr lang="en-US" sz="1500"/>
              <a:t> Reduce costs</a:t>
            </a:r>
          </a:p>
          <a:p>
            <a:pPr marL="171450" indent="-171450">
              <a:lnSpc>
                <a:spcPct val="100000"/>
              </a:lnSpc>
              <a:spcBef>
                <a:spcPts val="250"/>
              </a:spcBef>
              <a:buFont typeface="Wingdings" panose="05000000000000000000" pitchFamily="2" charset="2"/>
              <a:buChar char="ü"/>
            </a:pPr>
            <a:r>
              <a:rPr lang="en-US" sz="1500"/>
              <a:t> Improve a procedure</a:t>
            </a:r>
          </a:p>
          <a:p>
            <a:pPr marL="171450" indent="-171450">
              <a:lnSpc>
                <a:spcPct val="100000"/>
              </a:lnSpc>
              <a:spcBef>
                <a:spcPts val="250"/>
              </a:spcBef>
              <a:buFont typeface="Wingdings" panose="05000000000000000000" pitchFamily="2" charset="2"/>
              <a:buChar char="ü"/>
            </a:pPr>
            <a:r>
              <a:rPr lang="en-US" sz="1500"/>
              <a:t> Increase sales</a:t>
            </a:r>
          </a:p>
          <a:p>
            <a:pPr marL="171450" indent="-171450">
              <a:lnSpc>
                <a:spcPct val="100000"/>
              </a:lnSpc>
              <a:spcBef>
                <a:spcPts val="250"/>
              </a:spcBef>
              <a:buFont typeface="Wingdings" panose="05000000000000000000" pitchFamily="2" charset="2"/>
              <a:buChar char="ü"/>
            </a:pPr>
            <a:r>
              <a:rPr lang="en-US" sz="1500"/>
              <a:t> Enhance performance</a:t>
            </a:r>
          </a:p>
          <a:p>
            <a:pPr marL="171450" indent="-171450">
              <a:lnSpc>
                <a:spcPct val="100000"/>
              </a:lnSpc>
              <a:spcBef>
                <a:spcPts val="250"/>
              </a:spcBef>
              <a:buFont typeface="Wingdings" panose="05000000000000000000" pitchFamily="2" charset="2"/>
              <a:buChar char="ü"/>
            </a:pPr>
            <a:r>
              <a:rPr lang="en-US" sz="1500"/>
              <a:t>Create a new procedure now used</a:t>
            </a:r>
          </a:p>
        </p:txBody>
      </p:sp>
      <p:grpSp>
        <p:nvGrpSpPr>
          <p:cNvPr id="22" name="Group 21">
            <a:extLst>
              <a:ext uri="{FF2B5EF4-FFF2-40B4-BE49-F238E27FC236}">
                <a16:creationId xmlns:a16="http://schemas.microsoft.com/office/drawing/2014/main" id="{F2D1489A-C77D-4819-9278-1AB8D013C440}"/>
              </a:ext>
            </a:extLst>
          </p:cNvPr>
          <p:cNvGrpSpPr/>
          <p:nvPr/>
        </p:nvGrpSpPr>
        <p:grpSpPr>
          <a:xfrm>
            <a:off x="1701039" y="1068754"/>
            <a:ext cx="7555092" cy="1201685"/>
            <a:chOff x="548223" y="1579259"/>
            <a:chExt cx="7555092" cy="1201685"/>
          </a:xfrm>
        </p:grpSpPr>
        <p:sp>
          <p:nvSpPr>
            <p:cNvPr id="23" name="Flowchart: Connector 22">
              <a:extLst>
                <a:ext uri="{FF2B5EF4-FFF2-40B4-BE49-F238E27FC236}">
                  <a16:creationId xmlns:a16="http://schemas.microsoft.com/office/drawing/2014/main" id="{1FF3F9DB-A71E-4046-9961-0FF04595BABF}"/>
                </a:ext>
              </a:extLst>
            </p:cNvPr>
            <p:cNvSpPr/>
            <p:nvPr/>
          </p:nvSpPr>
          <p:spPr>
            <a:xfrm>
              <a:off x="2658237" y="1628914"/>
              <a:ext cx="1128347" cy="1128208"/>
            </a:xfrm>
            <a:prstGeom prst="flowChartConnector">
              <a:avLst/>
            </a:prstGeom>
            <a:solidFill>
              <a:srgbClr val="0033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prstClr val="white"/>
                  </a:solidFill>
                </a:rPr>
                <a:t>Task</a:t>
              </a:r>
              <a:endParaRPr lang="en-US" sz="1050">
                <a:solidFill>
                  <a:prstClr val="white"/>
                </a:solidFill>
              </a:endParaRPr>
            </a:p>
          </p:txBody>
        </p:sp>
        <p:sp>
          <p:nvSpPr>
            <p:cNvPr id="24" name="Flowchart: Connector 23">
              <a:extLst>
                <a:ext uri="{FF2B5EF4-FFF2-40B4-BE49-F238E27FC236}">
                  <a16:creationId xmlns:a16="http://schemas.microsoft.com/office/drawing/2014/main" id="{8DA64D7F-BB0B-4B23-94D9-84C50AFC491F}"/>
                </a:ext>
              </a:extLst>
            </p:cNvPr>
            <p:cNvSpPr/>
            <p:nvPr/>
          </p:nvSpPr>
          <p:spPr>
            <a:xfrm>
              <a:off x="548223" y="1638560"/>
              <a:ext cx="1096496" cy="1128207"/>
            </a:xfrm>
            <a:prstGeom prst="flowChartConnector">
              <a:avLst/>
            </a:prstGeom>
            <a:solidFill>
              <a:srgbClr val="0033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prstClr val="white"/>
                  </a:solidFill>
                </a:rPr>
                <a:t>Verb</a:t>
              </a:r>
              <a:endParaRPr lang="en-US" sz="1350">
                <a:solidFill>
                  <a:prstClr val="white"/>
                </a:solidFill>
              </a:endParaRPr>
            </a:p>
          </p:txBody>
        </p:sp>
        <p:sp>
          <p:nvSpPr>
            <p:cNvPr id="25" name="Plus 12">
              <a:extLst>
                <a:ext uri="{FF2B5EF4-FFF2-40B4-BE49-F238E27FC236}">
                  <a16:creationId xmlns:a16="http://schemas.microsoft.com/office/drawing/2014/main" id="{D7D88B8D-D00B-4B94-963F-8872A915849B}"/>
                </a:ext>
              </a:extLst>
            </p:cNvPr>
            <p:cNvSpPr/>
            <p:nvPr/>
          </p:nvSpPr>
          <p:spPr>
            <a:xfrm>
              <a:off x="1796221" y="1823380"/>
              <a:ext cx="685800" cy="685800"/>
            </a:xfrm>
            <a:prstGeom prst="mathPl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solidFill>
                  <a:prstClr val="black"/>
                </a:solidFill>
              </a:endParaRPr>
            </a:p>
          </p:txBody>
        </p:sp>
        <p:sp>
          <p:nvSpPr>
            <p:cNvPr id="26" name="Plus 15">
              <a:extLst>
                <a:ext uri="{FF2B5EF4-FFF2-40B4-BE49-F238E27FC236}">
                  <a16:creationId xmlns:a16="http://schemas.microsoft.com/office/drawing/2014/main" id="{C1441611-BBF2-4310-9ABF-0AA004CEEABE}"/>
                </a:ext>
              </a:extLst>
            </p:cNvPr>
            <p:cNvSpPr/>
            <p:nvPr/>
          </p:nvSpPr>
          <p:spPr>
            <a:xfrm>
              <a:off x="3903775" y="1855387"/>
              <a:ext cx="685800" cy="685800"/>
            </a:xfrm>
            <a:prstGeom prst="mathPl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solidFill>
                  <a:prstClr val="black"/>
                </a:solidFill>
              </a:endParaRPr>
            </a:p>
          </p:txBody>
        </p:sp>
        <p:sp>
          <p:nvSpPr>
            <p:cNvPr id="27" name="Flowchart: Connector 26">
              <a:extLst>
                <a:ext uri="{FF2B5EF4-FFF2-40B4-BE49-F238E27FC236}">
                  <a16:creationId xmlns:a16="http://schemas.microsoft.com/office/drawing/2014/main" id="{BA59A13A-4812-404B-BC8B-244780BF4936}"/>
                </a:ext>
              </a:extLst>
            </p:cNvPr>
            <p:cNvSpPr/>
            <p:nvPr/>
          </p:nvSpPr>
          <p:spPr>
            <a:xfrm>
              <a:off x="4742208" y="1601692"/>
              <a:ext cx="1163931" cy="1165075"/>
            </a:xfrm>
            <a:prstGeom prst="flowChartConnector">
              <a:avLst/>
            </a:prstGeom>
            <a:solidFill>
              <a:srgbClr val="0033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prstClr val="white"/>
                  </a:solidFill>
                </a:rPr>
                <a:t>Context</a:t>
              </a:r>
            </a:p>
          </p:txBody>
        </p:sp>
        <p:sp>
          <p:nvSpPr>
            <p:cNvPr id="28" name="Flowchart: Connector 27">
              <a:extLst>
                <a:ext uri="{FF2B5EF4-FFF2-40B4-BE49-F238E27FC236}">
                  <a16:creationId xmlns:a16="http://schemas.microsoft.com/office/drawing/2014/main" id="{8A4C6135-EBF8-4A4B-B326-EE64674DD5D2}"/>
                </a:ext>
              </a:extLst>
            </p:cNvPr>
            <p:cNvSpPr/>
            <p:nvPr/>
          </p:nvSpPr>
          <p:spPr>
            <a:xfrm>
              <a:off x="6861763" y="1579259"/>
              <a:ext cx="1241552" cy="1201685"/>
            </a:xfrm>
            <a:prstGeom prst="flowChartConnector">
              <a:avLst/>
            </a:prstGeom>
            <a:solidFill>
              <a:srgbClr val="0033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prstClr val="white"/>
                  </a:solidFill>
                </a:rPr>
                <a:t>Results</a:t>
              </a:r>
              <a:endParaRPr lang="en-US" sz="900">
                <a:solidFill>
                  <a:prstClr val="white"/>
                </a:solidFill>
              </a:endParaRPr>
            </a:p>
          </p:txBody>
        </p:sp>
        <p:sp>
          <p:nvSpPr>
            <p:cNvPr id="29" name="Plus 23">
              <a:extLst>
                <a:ext uri="{FF2B5EF4-FFF2-40B4-BE49-F238E27FC236}">
                  <a16:creationId xmlns:a16="http://schemas.microsoft.com/office/drawing/2014/main" id="{90D28CE6-CDFA-4578-97DA-D5E71FA5B945}"/>
                </a:ext>
              </a:extLst>
            </p:cNvPr>
            <p:cNvSpPr/>
            <p:nvPr/>
          </p:nvSpPr>
          <p:spPr>
            <a:xfrm>
              <a:off x="6075002" y="1871591"/>
              <a:ext cx="685800" cy="685800"/>
            </a:xfrm>
            <a:prstGeom prst="mathPl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solidFill>
                  <a:prstClr val="black"/>
                </a:solidFill>
              </a:endParaRPr>
            </a:p>
          </p:txBody>
        </p:sp>
      </p:grpSp>
      <p:sp>
        <p:nvSpPr>
          <p:cNvPr id="30" name="Content Placeholder 10">
            <a:extLst>
              <a:ext uri="{FF2B5EF4-FFF2-40B4-BE49-F238E27FC236}">
                <a16:creationId xmlns:a16="http://schemas.microsoft.com/office/drawing/2014/main" id="{36A2C363-8C05-420C-92E9-E17022F44275}"/>
              </a:ext>
            </a:extLst>
          </p:cNvPr>
          <p:cNvSpPr txBox="1">
            <a:spLocks/>
          </p:cNvSpPr>
          <p:nvPr/>
        </p:nvSpPr>
        <p:spPr>
          <a:xfrm>
            <a:off x="1552208" y="2625671"/>
            <a:ext cx="1838742" cy="105107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sz="1500"/>
              <a:t>Start with strong action verb</a:t>
            </a:r>
          </a:p>
        </p:txBody>
      </p:sp>
      <p:sp>
        <p:nvSpPr>
          <p:cNvPr id="31" name="Right Arrow 26">
            <a:extLst>
              <a:ext uri="{FF2B5EF4-FFF2-40B4-BE49-F238E27FC236}">
                <a16:creationId xmlns:a16="http://schemas.microsoft.com/office/drawing/2014/main" id="{482B0AD4-D03F-4159-9FD1-7A4BE506E738}"/>
              </a:ext>
            </a:extLst>
          </p:cNvPr>
          <p:cNvSpPr/>
          <p:nvPr/>
        </p:nvSpPr>
        <p:spPr>
          <a:xfrm>
            <a:off x="2244231" y="2291424"/>
            <a:ext cx="6670485" cy="399859"/>
          </a:xfrm>
          <a:prstGeom prst="rightArrow">
            <a:avLst/>
          </a:prstGeom>
          <a:scene3d>
            <a:camera prst="perspectiveFront"/>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solidFill>
                <a:prstClr val="black"/>
              </a:solidFill>
            </a:endParaRPr>
          </a:p>
        </p:txBody>
      </p:sp>
    </p:spTree>
    <p:custDataLst>
      <p:tags r:id="rId1"/>
    </p:custDataLst>
    <p:extLst>
      <p:ext uri="{BB962C8B-B14F-4D97-AF65-F5344CB8AC3E}">
        <p14:creationId xmlns:p14="http://schemas.microsoft.com/office/powerpoint/2010/main" val="1407115955"/>
      </p:ext>
    </p:extLst>
  </p:cSld>
  <p:clrMapOvr>
    <a:masterClrMapping/>
  </p:clrMapOvr>
  <p:extLst>
    <p:ext uri="{E180D4A7-C9FB-4DFB-919C-405C955672EB}">
      <p14:showEvtLst xmlns:p14="http://schemas.microsoft.com/office/powerpoint/2010/main">
        <p14:playEvt time="67803" objId="3"/>
        <p14:stopEvt time="68413" objId="3"/>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EBB3B1-7512-4823-9F70-5BF4A6F8128E}"/>
              </a:ext>
            </a:extLst>
          </p:cNvPr>
          <p:cNvSpPr txBox="1"/>
          <p:nvPr/>
        </p:nvSpPr>
        <p:spPr>
          <a:xfrm>
            <a:off x="453292" y="359508"/>
            <a:ext cx="11136923" cy="2739211"/>
          </a:xfrm>
          <a:prstGeom prst="rect">
            <a:avLst/>
          </a:prstGeom>
          <a:noFill/>
        </p:spPr>
        <p:txBody>
          <a:bodyPr wrap="square" rtlCol="0">
            <a:spAutoFit/>
          </a:bodyPr>
          <a:lstStyle/>
          <a:p>
            <a:r>
              <a:rPr lang="en-US"/>
              <a:t>Accomplishment Statement Example 1</a:t>
            </a:r>
          </a:p>
          <a:p>
            <a:endParaRPr lang="en-US"/>
          </a:p>
          <a:p>
            <a:r>
              <a:rPr lang="en-US"/>
              <a:t>Not Great:</a:t>
            </a:r>
          </a:p>
          <a:p>
            <a:pPr marL="285750" indent="-285750">
              <a:buFont typeface="Arial" panose="020B0604020202020204" pitchFamily="34" charset="0"/>
              <a:buChar char="•"/>
            </a:pPr>
            <a:r>
              <a:rPr lang="en-US" b="1"/>
              <a:t>I worked the cash register</a:t>
            </a:r>
          </a:p>
          <a:p>
            <a:endParaRPr lang="en-US" sz="1000"/>
          </a:p>
          <a:p>
            <a:r>
              <a:rPr lang="en-US"/>
              <a:t>Great!</a:t>
            </a:r>
          </a:p>
          <a:p>
            <a:pPr marL="285750" indent="-285750">
              <a:buFont typeface="Arial" panose="020B0604020202020204" pitchFamily="34" charset="0"/>
              <a:buChar char="•"/>
            </a:pPr>
            <a:r>
              <a:rPr lang="en-US" b="1"/>
              <a:t>Processed cash and credit transactions up to $500 a day in a fast-paced, high volume retail setting, and was recognized for high customer satisfaction rating </a:t>
            </a:r>
          </a:p>
          <a:p>
            <a:endParaRPr lang="en-US"/>
          </a:p>
          <a:p>
            <a:endParaRPr lang="en-US"/>
          </a:p>
        </p:txBody>
      </p:sp>
      <p:grpSp>
        <p:nvGrpSpPr>
          <p:cNvPr id="8" name="Group 7">
            <a:extLst>
              <a:ext uri="{FF2B5EF4-FFF2-40B4-BE49-F238E27FC236}">
                <a16:creationId xmlns:a16="http://schemas.microsoft.com/office/drawing/2014/main" id="{C23CD7D7-4822-4C62-9C8A-FE4AC329C80F}"/>
              </a:ext>
            </a:extLst>
          </p:cNvPr>
          <p:cNvGrpSpPr/>
          <p:nvPr/>
        </p:nvGrpSpPr>
        <p:grpSpPr>
          <a:xfrm>
            <a:off x="1410398" y="2659531"/>
            <a:ext cx="7414097" cy="1201685"/>
            <a:chOff x="548223" y="1579259"/>
            <a:chExt cx="7555092" cy="1201685"/>
          </a:xfrm>
        </p:grpSpPr>
        <p:sp>
          <p:nvSpPr>
            <p:cNvPr id="9" name="Flowchart: Connector 8">
              <a:extLst>
                <a:ext uri="{FF2B5EF4-FFF2-40B4-BE49-F238E27FC236}">
                  <a16:creationId xmlns:a16="http://schemas.microsoft.com/office/drawing/2014/main" id="{CD6982B8-22B1-4808-B750-E4A457829124}"/>
                </a:ext>
              </a:extLst>
            </p:cNvPr>
            <p:cNvSpPr/>
            <p:nvPr/>
          </p:nvSpPr>
          <p:spPr>
            <a:xfrm>
              <a:off x="2658237" y="1628914"/>
              <a:ext cx="1128347" cy="1128208"/>
            </a:xfrm>
            <a:prstGeom prst="flowChartConnector">
              <a:avLst/>
            </a:prstGeom>
            <a:solidFill>
              <a:srgbClr val="0033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prstClr val="white"/>
                  </a:solidFill>
                </a:rPr>
                <a:t>Task</a:t>
              </a:r>
              <a:endParaRPr lang="en-US" sz="1050">
                <a:solidFill>
                  <a:prstClr val="white"/>
                </a:solidFill>
              </a:endParaRPr>
            </a:p>
          </p:txBody>
        </p:sp>
        <p:sp>
          <p:nvSpPr>
            <p:cNvPr id="10" name="Flowchart: Connector 9">
              <a:extLst>
                <a:ext uri="{FF2B5EF4-FFF2-40B4-BE49-F238E27FC236}">
                  <a16:creationId xmlns:a16="http://schemas.microsoft.com/office/drawing/2014/main" id="{06D68BA1-8CA6-435F-A1E9-7F4B7922FBCC}"/>
                </a:ext>
              </a:extLst>
            </p:cNvPr>
            <p:cNvSpPr/>
            <p:nvPr/>
          </p:nvSpPr>
          <p:spPr>
            <a:xfrm>
              <a:off x="548223" y="1638560"/>
              <a:ext cx="1096496" cy="1128207"/>
            </a:xfrm>
            <a:prstGeom prst="flowChartConnector">
              <a:avLst/>
            </a:prstGeom>
            <a:solidFill>
              <a:srgbClr val="0033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prstClr val="white"/>
                  </a:solidFill>
                </a:rPr>
                <a:t>Verb</a:t>
              </a:r>
              <a:endParaRPr lang="en-US" sz="1350">
                <a:solidFill>
                  <a:prstClr val="white"/>
                </a:solidFill>
              </a:endParaRPr>
            </a:p>
          </p:txBody>
        </p:sp>
        <p:sp>
          <p:nvSpPr>
            <p:cNvPr id="11" name="Plus 12">
              <a:extLst>
                <a:ext uri="{FF2B5EF4-FFF2-40B4-BE49-F238E27FC236}">
                  <a16:creationId xmlns:a16="http://schemas.microsoft.com/office/drawing/2014/main" id="{9D654994-D8D1-4C1B-83A4-E4E8F7CBFC37}"/>
                </a:ext>
              </a:extLst>
            </p:cNvPr>
            <p:cNvSpPr/>
            <p:nvPr/>
          </p:nvSpPr>
          <p:spPr>
            <a:xfrm>
              <a:off x="1796221" y="1823380"/>
              <a:ext cx="685800" cy="685800"/>
            </a:xfrm>
            <a:prstGeom prst="mathPl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solidFill>
                  <a:prstClr val="black"/>
                </a:solidFill>
              </a:endParaRPr>
            </a:p>
          </p:txBody>
        </p:sp>
        <p:sp>
          <p:nvSpPr>
            <p:cNvPr id="12" name="Plus 15">
              <a:extLst>
                <a:ext uri="{FF2B5EF4-FFF2-40B4-BE49-F238E27FC236}">
                  <a16:creationId xmlns:a16="http://schemas.microsoft.com/office/drawing/2014/main" id="{E1CCD769-9C69-4357-82EA-E75600AA83CC}"/>
                </a:ext>
              </a:extLst>
            </p:cNvPr>
            <p:cNvSpPr/>
            <p:nvPr/>
          </p:nvSpPr>
          <p:spPr>
            <a:xfrm>
              <a:off x="3903775" y="1855387"/>
              <a:ext cx="685800" cy="685800"/>
            </a:xfrm>
            <a:prstGeom prst="mathPl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solidFill>
                  <a:prstClr val="black"/>
                </a:solidFill>
              </a:endParaRPr>
            </a:p>
          </p:txBody>
        </p:sp>
        <p:sp>
          <p:nvSpPr>
            <p:cNvPr id="13" name="Flowchart: Connector 12">
              <a:extLst>
                <a:ext uri="{FF2B5EF4-FFF2-40B4-BE49-F238E27FC236}">
                  <a16:creationId xmlns:a16="http://schemas.microsoft.com/office/drawing/2014/main" id="{1B995614-7668-4DB4-8B37-A2BCE614F73B}"/>
                </a:ext>
              </a:extLst>
            </p:cNvPr>
            <p:cNvSpPr/>
            <p:nvPr/>
          </p:nvSpPr>
          <p:spPr>
            <a:xfrm>
              <a:off x="4742208" y="1601692"/>
              <a:ext cx="1163931" cy="1165075"/>
            </a:xfrm>
            <a:prstGeom prst="flowChartConnector">
              <a:avLst/>
            </a:prstGeom>
            <a:solidFill>
              <a:srgbClr val="0033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prstClr val="white"/>
                  </a:solidFill>
                </a:rPr>
                <a:t>Context</a:t>
              </a:r>
            </a:p>
          </p:txBody>
        </p:sp>
        <p:sp>
          <p:nvSpPr>
            <p:cNvPr id="14" name="Flowchart: Connector 13">
              <a:extLst>
                <a:ext uri="{FF2B5EF4-FFF2-40B4-BE49-F238E27FC236}">
                  <a16:creationId xmlns:a16="http://schemas.microsoft.com/office/drawing/2014/main" id="{23E2C092-720C-4EF5-A41E-EB9C47DB5CA6}"/>
                </a:ext>
              </a:extLst>
            </p:cNvPr>
            <p:cNvSpPr/>
            <p:nvPr/>
          </p:nvSpPr>
          <p:spPr>
            <a:xfrm>
              <a:off x="6861763" y="1579259"/>
              <a:ext cx="1241552" cy="1201685"/>
            </a:xfrm>
            <a:prstGeom prst="flowChartConnector">
              <a:avLst/>
            </a:prstGeom>
            <a:solidFill>
              <a:srgbClr val="0033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prstClr val="white"/>
                  </a:solidFill>
                </a:rPr>
                <a:t>Results</a:t>
              </a:r>
              <a:endParaRPr lang="en-US" sz="900">
                <a:solidFill>
                  <a:prstClr val="white"/>
                </a:solidFill>
              </a:endParaRPr>
            </a:p>
          </p:txBody>
        </p:sp>
        <p:sp>
          <p:nvSpPr>
            <p:cNvPr id="15" name="Plus 23">
              <a:extLst>
                <a:ext uri="{FF2B5EF4-FFF2-40B4-BE49-F238E27FC236}">
                  <a16:creationId xmlns:a16="http://schemas.microsoft.com/office/drawing/2014/main" id="{D5ABD488-BF11-489F-B65D-E9EB0D1AD655}"/>
                </a:ext>
              </a:extLst>
            </p:cNvPr>
            <p:cNvSpPr/>
            <p:nvPr/>
          </p:nvSpPr>
          <p:spPr>
            <a:xfrm>
              <a:off x="6075002" y="1871591"/>
              <a:ext cx="685800" cy="685800"/>
            </a:xfrm>
            <a:prstGeom prst="mathPl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solidFill>
                  <a:prstClr val="black"/>
                </a:solidFill>
              </a:endParaRPr>
            </a:p>
          </p:txBody>
        </p:sp>
      </p:grpSp>
      <p:sp>
        <p:nvSpPr>
          <p:cNvPr id="19" name="TextBox 18">
            <a:extLst>
              <a:ext uri="{FF2B5EF4-FFF2-40B4-BE49-F238E27FC236}">
                <a16:creationId xmlns:a16="http://schemas.microsoft.com/office/drawing/2014/main" id="{878E3029-5ECF-4D8A-AD1C-928D2300E4B0}"/>
              </a:ext>
            </a:extLst>
          </p:cNvPr>
          <p:cNvSpPr txBox="1"/>
          <p:nvPr/>
        </p:nvSpPr>
        <p:spPr>
          <a:xfrm>
            <a:off x="1283922" y="3912877"/>
            <a:ext cx="2024185" cy="369332"/>
          </a:xfrm>
          <a:prstGeom prst="rect">
            <a:avLst/>
          </a:prstGeom>
          <a:noFill/>
        </p:spPr>
        <p:txBody>
          <a:bodyPr wrap="square" rtlCol="0">
            <a:spAutoFit/>
          </a:bodyPr>
          <a:lstStyle/>
          <a:p>
            <a:r>
              <a:rPr lang="en-US"/>
              <a:t>Processed</a:t>
            </a:r>
          </a:p>
        </p:txBody>
      </p:sp>
      <p:sp>
        <p:nvSpPr>
          <p:cNvPr id="20" name="TextBox 19">
            <a:extLst>
              <a:ext uri="{FF2B5EF4-FFF2-40B4-BE49-F238E27FC236}">
                <a16:creationId xmlns:a16="http://schemas.microsoft.com/office/drawing/2014/main" id="{E56BE3D0-447A-435D-B6E6-63056BF6E866}"/>
              </a:ext>
            </a:extLst>
          </p:cNvPr>
          <p:cNvSpPr txBox="1"/>
          <p:nvPr/>
        </p:nvSpPr>
        <p:spPr>
          <a:xfrm>
            <a:off x="3132874" y="3920178"/>
            <a:ext cx="1906954" cy="784830"/>
          </a:xfrm>
          <a:prstGeom prst="rect">
            <a:avLst/>
          </a:prstGeom>
          <a:noFill/>
        </p:spPr>
        <p:txBody>
          <a:bodyPr wrap="square" rtlCol="0">
            <a:spAutoFit/>
          </a:bodyPr>
          <a:lstStyle/>
          <a:p>
            <a:pPr marL="285750" indent="-285750">
              <a:buFont typeface="Arial" panose="020B0604020202020204" pitchFamily="34" charset="0"/>
              <a:buChar char="•"/>
            </a:pPr>
            <a:r>
              <a:rPr lang="en-US" sz="1500"/>
              <a:t>Processed cash and credit transactions</a:t>
            </a:r>
          </a:p>
        </p:txBody>
      </p:sp>
      <p:sp>
        <p:nvSpPr>
          <p:cNvPr id="21" name="TextBox 20">
            <a:extLst>
              <a:ext uri="{FF2B5EF4-FFF2-40B4-BE49-F238E27FC236}">
                <a16:creationId xmlns:a16="http://schemas.microsoft.com/office/drawing/2014/main" id="{83C3AB0F-9B3D-46CB-AC20-BEA0E34BDD2D}"/>
              </a:ext>
            </a:extLst>
          </p:cNvPr>
          <p:cNvSpPr txBox="1"/>
          <p:nvPr/>
        </p:nvSpPr>
        <p:spPr>
          <a:xfrm>
            <a:off x="5332393" y="3910246"/>
            <a:ext cx="2671859" cy="1292662"/>
          </a:xfrm>
          <a:prstGeom prst="rect">
            <a:avLst/>
          </a:prstGeom>
          <a:noFill/>
        </p:spPr>
        <p:txBody>
          <a:bodyPr wrap="square" rtlCol="0">
            <a:spAutoFit/>
          </a:bodyPr>
          <a:lstStyle/>
          <a:p>
            <a:pPr marL="285750" indent="-285750">
              <a:buFont typeface="Arial" panose="020B0604020202020204" pitchFamily="34" charset="0"/>
              <a:buChar char="•"/>
            </a:pPr>
            <a:r>
              <a:rPr lang="en-US" sz="1500"/>
              <a:t>$500 a day</a:t>
            </a:r>
          </a:p>
          <a:p>
            <a:pPr marL="285750" indent="-285750">
              <a:buFont typeface="Arial" panose="020B0604020202020204" pitchFamily="34" charset="0"/>
              <a:buChar char="•"/>
            </a:pPr>
            <a:r>
              <a:rPr lang="en-US" sz="1500"/>
              <a:t>Fast paced</a:t>
            </a:r>
          </a:p>
          <a:p>
            <a:pPr marL="285750" indent="-285750">
              <a:buFont typeface="Arial" panose="020B0604020202020204" pitchFamily="34" charset="0"/>
              <a:buChar char="•"/>
            </a:pPr>
            <a:r>
              <a:rPr lang="en-US" sz="1500"/>
              <a:t>High volume</a:t>
            </a:r>
          </a:p>
          <a:p>
            <a:pPr marL="285750" indent="-285750">
              <a:buFont typeface="Arial" panose="020B0604020202020204" pitchFamily="34" charset="0"/>
              <a:buChar char="•"/>
            </a:pPr>
            <a:r>
              <a:rPr lang="en-US" sz="1500"/>
              <a:t>Retail setting</a:t>
            </a:r>
          </a:p>
          <a:p>
            <a:endParaRPr lang="en-US"/>
          </a:p>
        </p:txBody>
      </p:sp>
      <p:sp>
        <p:nvSpPr>
          <p:cNvPr id="22" name="TextBox 21">
            <a:extLst>
              <a:ext uri="{FF2B5EF4-FFF2-40B4-BE49-F238E27FC236}">
                <a16:creationId xmlns:a16="http://schemas.microsoft.com/office/drawing/2014/main" id="{42D9484C-B000-4998-8A0F-7CB168E36CB8}"/>
              </a:ext>
            </a:extLst>
          </p:cNvPr>
          <p:cNvSpPr txBox="1"/>
          <p:nvPr/>
        </p:nvSpPr>
        <p:spPr>
          <a:xfrm>
            <a:off x="7259644" y="3894787"/>
            <a:ext cx="2147849" cy="553998"/>
          </a:xfrm>
          <a:prstGeom prst="rect">
            <a:avLst/>
          </a:prstGeom>
          <a:noFill/>
        </p:spPr>
        <p:txBody>
          <a:bodyPr wrap="square" rtlCol="0">
            <a:spAutoFit/>
          </a:bodyPr>
          <a:lstStyle/>
          <a:p>
            <a:pPr marL="285750" indent="-285750">
              <a:buFont typeface="Arial" panose="020B0604020202020204" pitchFamily="34" charset="0"/>
              <a:buChar char="•"/>
            </a:pPr>
            <a:r>
              <a:rPr lang="en-US" sz="1500"/>
              <a:t>High customer satisfaction rating</a:t>
            </a:r>
          </a:p>
        </p:txBody>
      </p:sp>
    </p:spTree>
    <p:extLst>
      <p:ext uri="{BB962C8B-B14F-4D97-AF65-F5344CB8AC3E}">
        <p14:creationId xmlns:p14="http://schemas.microsoft.com/office/powerpoint/2010/main" val="84686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EBB3B1-7512-4823-9F70-5BF4A6F8128E}"/>
              </a:ext>
            </a:extLst>
          </p:cNvPr>
          <p:cNvSpPr txBox="1"/>
          <p:nvPr/>
        </p:nvSpPr>
        <p:spPr>
          <a:xfrm>
            <a:off x="453292" y="359508"/>
            <a:ext cx="11136923" cy="2739211"/>
          </a:xfrm>
          <a:prstGeom prst="rect">
            <a:avLst/>
          </a:prstGeom>
          <a:noFill/>
        </p:spPr>
        <p:txBody>
          <a:bodyPr wrap="square" rtlCol="0">
            <a:spAutoFit/>
          </a:bodyPr>
          <a:lstStyle/>
          <a:p>
            <a:r>
              <a:rPr lang="en-US"/>
              <a:t>Accomplishment Statement Example 2</a:t>
            </a:r>
          </a:p>
          <a:p>
            <a:endParaRPr lang="en-US"/>
          </a:p>
          <a:p>
            <a:r>
              <a:rPr lang="en-US"/>
              <a:t>Not Great:</a:t>
            </a:r>
          </a:p>
          <a:p>
            <a:pPr marL="285750" indent="-285750">
              <a:buFont typeface="Arial" panose="020B0604020202020204" pitchFamily="34" charset="0"/>
              <a:buChar char="•"/>
            </a:pPr>
            <a:r>
              <a:rPr lang="en-US" b="1"/>
              <a:t>Responsible for forecasting 2018 tax liability for clients</a:t>
            </a:r>
          </a:p>
          <a:p>
            <a:endParaRPr lang="en-US" sz="1000"/>
          </a:p>
          <a:p>
            <a:r>
              <a:rPr lang="en-US"/>
              <a:t>Great!</a:t>
            </a:r>
          </a:p>
          <a:p>
            <a:pPr marL="285750" indent="-285750">
              <a:buFont typeface="Arial" panose="020B0604020202020204" pitchFamily="34" charset="0"/>
              <a:buChar char="•"/>
            </a:pPr>
            <a:r>
              <a:rPr lang="en-US" b="1"/>
              <a:t>Forecasted 2018 tax liability for up to 50 clients to develop tax planning strategies and on-time tax payments adhering to IRS rules and regulations resulting in an average of 15% savings per client</a:t>
            </a:r>
          </a:p>
          <a:p>
            <a:endParaRPr lang="en-US"/>
          </a:p>
          <a:p>
            <a:endParaRPr lang="en-US"/>
          </a:p>
        </p:txBody>
      </p:sp>
      <p:grpSp>
        <p:nvGrpSpPr>
          <p:cNvPr id="8" name="Group 7">
            <a:extLst>
              <a:ext uri="{FF2B5EF4-FFF2-40B4-BE49-F238E27FC236}">
                <a16:creationId xmlns:a16="http://schemas.microsoft.com/office/drawing/2014/main" id="{C23CD7D7-4822-4C62-9C8A-FE4AC329C80F}"/>
              </a:ext>
            </a:extLst>
          </p:cNvPr>
          <p:cNvGrpSpPr/>
          <p:nvPr/>
        </p:nvGrpSpPr>
        <p:grpSpPr>
          <a:xfrm>
            <a:off x="1410398" y="2659531"/>
            <a:ext cx="7414097" cy="1201685"/>
            <a:chOff x="548223" y="1579259"/>
            <a:chExt cx="7555092" cy="1201685"/>
          </a:xfrm>
        </p:grpSpPr>
        <p:sp>
          <p:nvSpPr>
            <p:cNvPr id="9" name="Flowchart: Connector 8">
              <a:extLst>
                <a:ext uri="{FF2B5EF4-FFF2-40B4-BE49-F238E27FC236}">
                  <a16:creationId xmlns:a16="http://schemas.microsoft.com/office/drawing/2014/main" id="{CD6982B8-22B1-4808-B750-E4A457829124}"/>
                </a:ext>
              </a:extLst>
            </p:cNvPr>
            <p:cNvSpPr/>
            <p:nvPr/>
          </p:nvSpPr>
          <p:spPr>
            <a:xfrm>
              <a:off x="2658237" y="1628914"/>
              <a:ext cx="1128347" cy="1128208"/>
            </a:xfrm>
            <a:prstGeom prst="flowChartConnector">
              <a:avLst/>
            </a:prstGeom>
            <a:solidFill>
              <a:srgbClr val="0033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prstClr val="white"/>
                  </a:solidFill>
                </a:rPr>
                <a:t>Task</a:t>
              </a:r>
              <a:endParaRPr lang="en-US" sz="1050">
                <a:solidFill>
                  <a:prstClr val="white"/>
                </a:solidFill>
              </a:endParaRPr>
            </a:p>
          </p:txBody>
        </p:sp>
        <p:sp>
          <p:nvSpPr>
            <p:cNvPr id="10" name="Flowchart: Connector 9">
              <a:extLst>
                <a:ext uri="{FF2B5EF4-FFF2-40B4-BE49-F238E27FC236}">
                  <a16:creationId xmlns:a16="http://schemas.microsoft.com/office/drawing/2014/main" id="{06D68BA1-8CA6-435F-A1E9-7F4B7922FBCC}"/>
                </a:ext>
              </a:extLst>
            </p:cNvPr>
            <p:cNvSpPr/>
            <p:nvPr/>
          </p:nvSpPr>
          <p:spPr>
            <a:xfrm>
              <a:off x="548223" y="1638560"/>
              <a:ext cx="1096496" cy="1128207"/>
            </a:xfrm>
            <a:prstGeom prst="flowChartConnector">
              <a:avLst/>
            </a:prstGeom>
            <a:solidFill>
              <a:srgbClr val="0033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prstClr val="white"/>
                  </a:solidFill>
                </a:rPr>
                <a:t>Verb</a:t>
              </a:r>
              <a:endParaRPr lang="en-US" sz="1350">
                <a:solidFill>
                  <a:prstClr val="white"/>
                </a:solidFill>
              </a:endParaRPr>
            </a:p>
          </p:txBody>
        </p:sp>
        <p:sp>
          <p:nvSpPr>
            <p:cNvPr id="11" name="Plus 12">
              <a:extLst>
                <a:ext uri="{FF2B5EF4-FFF2-40B4-BE49-F238E27FC236}">
                  <a16:creationId xmlns:a16="http://schemas.microsoft.com/office/drawing/2014/main" id="{9D654994-D8D1-4C1B-83A4-E4E8F7CBFC37}"/>
                </a:ext>
              </a:extLst>
            </p:cNvPr>
            <p:cNvSpPr/>
            <p:nvPr/>
          </p:nvSpPr>
          <p:spPr>
            <a:xfrm>
              <a:off x="1796221" y="1823380"/>
              <a:ext cx="685800" cy="685800"/>
            </a:xfrm>
            <a:prstGeom prst="mathPl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solidFill>
                  <a:prstClr val="black"/>
                </a:solidFill>
              </a:endParaRPr>
            </a:p>
          </p:txBody>
        </p:sp>
        <p:sp>
          <p:nvSpPr>
            <p:cNvPr id="12" name="Plus 15">
              <a:extLst>
                <a:ext uri="{FF2B5EF4-FFF2-40B4-BE49-F238E27FC236}">
                  <a16:creationId xmlns:a16="http://schemas.microsoft.com/office/drawing/2014/main" id="{E1CCD769-9C69-4357-82EA-E75600AA83CC}"/>
                </a:ext>
              </a:extLst>
            </p:cNvPr>
            <p:cNvSpPr/>
            <p:nvPr/>
          </p:nvSpPr>
          <p:spPr>
            <a:xfrm>
              <a:off x="3903775" y="1855387"/>
              <a:ext cx="685800" cy="685800"/>
            </a:xfrm>
            <a:prstGeom prst="mathPl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solidFill>
                  <a:prstClr val="black"/>
                </a:solidFill>
              </a:endParaRPr>
            </a:p>
          </p:txBody>
        </p:sp>
        <p:sp>
          <p:nvSpPr>
            <p:cNvPr id="13" name="Flowchart: Connector 12">
              <a:extLst>
                <a:ext uri="{FF2B5EF4-FFF2-40B4-BE49-F238E27FC236}">
                  <a16:creationId xmlns:a16="http://schemas.microsoft.com/office/drawing/2014/main" id="{1B995614-7668-4DB4-8B37-A2BCE614F73B}"/>
                </a:ext>
              </a:extLst>
            </p:cNvPr>
            <p:cNvSpPr/>
            <p:nvPr/>
          </p:nvSpPr>
          <p:spPr>
            <a:xfrm>
              <a:off x="4742208" y="1601692"/>
              <a:ext cx="1163931" cy="1165075"/>
            </a:xfrm>
            <a:prstGeom prst="flowChartConnector">
              <a:avLst/>
            </a:prstGeom>
            <a:solidFill>
              <a:srgbClr val="0033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prstClr val="white"/>
                  </a:solidFill>
                </a:rPr>
                <a:t>Context</a:t>
              </a:r>
            </a:p>
          </p:txBody>
        </p:sp>
        <p:sp>
          <p:nvSpPr>
            <p:cNvPr id="14" name="Flowchart: Connector 13">
              <a:extLst>
                <a:ext uri="{FF2B5EF4-FFF2-40B4-BE49-F238E27FC236}">
                  <a16:creationId xmlns:a16="http://schemas.microsoft.com/office/drawing/2014/main" id="{23E2C092-720C-4EF5-A41E-EB9C47DB5CA6}"/>
                </a:ext>
              </a:extLst>
            </p:cNvPr>
            <p:cNvSpPr/>
            <p:nvPr/>
          </p:nvSpPr>
          <p:spPr>
            <a:xfrm>
              <a:off x="6861763" y="1579259"/>
              <a:ext cx="1241552" cy="1201685"/>
            </a:xfrm>
            <a:prstGeom prst="flowChartConnector">
              <a:avLst/>
            </a:prstGeom>
            <a:solidFill>
              <a:srgbClr val="0033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prstClr val="white"/>
                  </a:solidFill>
                </a:rPr>
                <a:t>Results</a:t>
              </a:r>
              <a:endParaRPr lang="en-US" sz="900">
                <a:solidFill>
                  <a:prstClr val="white"/>
                </a:solidFill>
              </a:endParaRPr>
            </a:p>
          </p:txBody>
        </p:sp>
        <p:sp>
          <p:nvSpPr>
            <p:cNvPr id="15" name="Plus 23">
              <a:extLst>
                <a:ext uri="{FF2B5EF4-FFF2-40B4-BE49-F238E27FC236}">
                  <a16:creationId xmlns:a16="http://schemas.microsoft.com/office/drawing/2014/main" id="{D5ABD488-BF11-489F-B65D-E9EB0D1AD655}"/>
                </a:ext>
              </a:extLst>
            </p:cNvPr>
            <p:cNvSpPr/>
            <p:nvPr/>
          </p:nvSpPr>
          <p:spPr>
            <a:xfrm>
              <a:off x="6075002" y="1871591"/>
              <a:ext cx="685800" cy="685800"/>
            </a:xfrm>
            <a:prstGeom prst="mathPl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solidFill>
                  <a:prstClr val="black"/>
                </a:solidFill>
              </a:endParaRPr>
            </a:p>
          </p:txBody>
        </p:sp>
      </p:grpSp>
      <p:sp>
        <p:nvSpPr>
          <p:cNvPr id="19" name="TextBox 18">
            <a:extLst>
              <a:ext uri="{FF2B5EF4-FFF2-40B4-BE49-F238E27FC236}">
                <a16:creationId xmlns:a16="http://schemas.microsoft.com/office/drawing/2014/main" id="{878E3029-5ECF-4D8A-AD1C-928D2300E4B0}"/>
              </a:ext>
            </a:extLst>
          </p:cNvPr>
          <p:cNvSpPr txBox="1"/>
          <p:nvPr/>
        </p:nvSpPr>
        <p:spPr>
          <a:xfrm>
            <a:off x="1283922" y="3912877"/>
            <a:ext cx="2024185" cy="369332"/>
          </a:xfrm>
          <a:prstGeom prst="rect">
            <a:avLst/>
          </a:prstGeom>
          <a:noFill/>
        </p:spPr>
        <p:txBody>
          <a:bodyPr wrap="square" rtlCol="0">
            <a:spAutoFit/>
          </a:bodyPr>
          <a:lstStyle/>
          <a:p>
            <a:r>
              <a:rPr lang="en-US"/>
              <a:t>Forecasted</a:t>
            </a:r>
          </a:p>
        </p:txBody>
      </p:sp>
      <p:sp>
        <p:nvSpPr>
          <p:cNvPr id="20" name="TextBox 19">
            <a:extLst>
              <a:ext uri="{FF2B5EF4-FFF2-40B4-BE49-F238E27FC236}">
                <a16:creationId xmlns:a16="http://schemas.microsoft.com/office/drawing/2014/main" id="{E56BE3D0-447A-435D-B6E6-63056BF6E866}"/>
              </a:ext>
            </a:extLst>
          </p:cNvPr>
          <p:cNvSpPr txBox="1"/>
          <p:nvPr/>
        </p:nvSpPr>
        <p:spPr>
          <a:xfrm>
            <a:off x="3132874" y="3920178"/>
            <a:ext cx="1906954" cy="553998"/>
          </a:xfrm>
          <a:prstGeom prst="rect">
            <a:avLst/>
          </a:prstGeom>
          <a:noFill/>
        </p:spPr>
        <p:txBody>
          <a:bodyPr wrap="square" rtlCol="0">
            <a:spAutoFit/>
          </a:bodyPr>
          <a:lstStyle/>
          <a:p>
            <a:pPr marL="285750" indent="-285750">
              <a:buFont typeface="Arial" panose="020B0604020202020204" pitchFamily="34" charset="0"/>
              <a:buChar char="•"/>
            </a:pPr>
            <a:r>
              <a:rPr lang="en-US" sz="1500"/>
              <a:t>Forecasted 2018 tax liability</a:t>
            </a:r>
          </a:p>
        </p:txBody>
      </p:sp>
      <p:sp>
        <p:nvSpPr>
          <p:cNvPr id="21" name="TextBox 20">
            <a:extLst>
              <a:ext uri="{FF2B5EF4-FFF2-40B4-BE49-F238E27FC236}">
                <a16:creationId xmlns:a16="http://schemas.microsoft.com/office/drawing/2014/main" id="{83C3AB0F-9B3D-46CB-AC20-BEA0E34BDD2D}"/>
              </a:ext>
            </a:extLst>
          </p:cNvPr>
          <p:cNvSpPr txBox="1"/>
          <p:nvPr/>
        </p:nvSpPr>
        <p:spPr>
          <a:xfrm>
            <a:off x="4934254" y="3909841"/>
            <a:ext cx="2671859" cy="1754326"/>
          </a:xfrm>
          <a:prstGeom prst="rect">
            <a:avLst/>
          </a:prstGeom>
          <a:noFill/>
        </p:spPr>
        <p:txBody>
          <a:bodyPr wrap="square" rtlCol="0">
            <a:spAutoFit/>
          </a:bodyPr>
          <a:lstStyle/>
          <a:p>
            <a:pPr marL="285750" indent="-285750">
              <a:buFont typeface="Arial" panose="020B0604020202020204" pitchFamily="34" charset="0"/>
              <a:buChar char="•"/>
            </a:pPr>
            <a:r>
              <a:rPr lang="en-US" sz="1500"/>
              <a:t>For up to 50 clients</a:t>
            </a:r>
          </a:p>
          <a:p>
            <a:pPr marL="285750" indent="-285750">
              <a:buFont typeface="Arial" panose="020B0604020202020204" pitchFamily="34" charset="0"/>
              <a:buChar char="•"/>
            </a:pPr>
            <a:r>
              <a:rPr lang="en-US" sz="1500"/>
              <a:t>To develop tax planning strategies &amp; on-time tax payments</a:t>
            </a:r>
          </a:p>
          <a:p>
            <a:pPr marL="285750" indent="-285750">
              <a:buFont typeface="Arial" panose="020B0604020202020204" pitchFamily="34" charset="0"/>
              <a:buChar char="•"/>
            </a:pPr>
            <a:r>
              <a:rPr lang="en-US" sz="1500"/>
              <a:t>Adhering to IRS rules &amp; regulations </a:t>
            </a:r>
          </a:p>
          <a:p>
            <a:endParaRPr lang="en-US"/>
          </a:p>
        </p:txBody>
      </p:sp>
      <p:sp>
        <p:nvSpPr>
          <p:cNvPr id="22" name="TextBox 21">
            <a:extLst>
              <a:ext uri="{FF2B5EF4-FFF2-40B4-BE49-F238E27FC236}">
                <a16:creationId xmlns:a16="http://schemas.microsoft.com/office/drawing/2014/main" id="{42D9484C-B000-4998-8A0F-7CB168E36CB8}"/>
              </a:ext>
            </a:extLst>
          </p:cNvPr>
          <p:cNvSpPr txBox="1"/>
          <p:nvPr/>
        </p:nvSpPr>
        <p:spPr>
          <a:xfrm>
            <a:off x="7259644" y="3894787"/>
            <a:ext cx="3129702" cy="553998"/>
          </a:xfrm>
          <a:prstGeom prst="rect">
            <a:avLst/>
          </a:prstGeom>
          <a:noFill/>
        </p:spPr>
        <p:txBody>
          <a:bodyPr wrap="square" rtlCol="0">
            <a:spAutoFit/>
          </a:bodyPr>
          <a:lstStyle/>
          <a:p>
            <a:pPr marL="285750" indent="-285750">
              <a:buFont typeface="Arial" panose="020B0604020202020204" pitchFamily="34" charset="0"/>
              <a:buChar char="•"/>
            </a:pPr>
            <a:r>
              <a:rPr lang="en-US" sz="1500"/>
              <a:t>Resulting in an average of 15% savings per client</a:t>
            </a:r>
          </a:p>
        </p:txBody>
      </p:sp>
    </p:spTree>
    <p:extLst>
      <p:ext uri="{BB962C8B-B14F-4D97-AF65-F5344CB8AC3E}">
        <p14:creationId xmlns:p14="http://schemas.microsoft.com/office/powerpoint/2010/main" val="1433337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EBB3B1-7512-4823-9F70-5BF4A6F8128E}"/>
              </a:ext>
            </a:extLst>
          </p:cNvPr>
          <p:cNvSpPr txBox="1"/>
          <p:nvPr/>
        </p:nvSpPr>
        <p:spPr>
          <a:xfrm>
            <a:off x="453292" y="359508"/>
            <a:ext cx="11136923" cy="2739211"/>
          </a:xfrm>
          <a:prstGeom prst="rect">
            <a:avLst/>
          </a:prstGeom>
          <a:noFill/>
        </p:spPr>
        <p:txBody>
          <a:bodyPr wrap="square" rtlCol="0">
            <a:spAutoFit/>
          </a:bodyPr>
          <a:lstStyle/>
          <a:p>
            <a:r>
              <a:rPr lang="en-US"/>
              <a:t>Accomplishment Statement Example 3</a:t>
            </a:r>
          </a:p>
          <a:p>
            <a:endParaRPr lang="en-US"/>
          </a:p>
          <a:p>
            <a:r>
              <a:rPr lang="en-US"/>
              <a:t>Not Great:</a:t>
            </a:r>
          </a:p>
          <a:p>
            <a:pPr marL="285750" indent="-285750">
              <a:buFont typeface="Arial" panose="020B0604020202020204" pitchFamily="34" charset="0"/>
              <a:buChar char="•"/>
            </a:pPr>
            <a:r>
              <a:rPr lang="en-US" b="1"/>
              <a:t>Responsible for reviewing metrics reporting process</a:t>
            </a:r>
          </a:p>
          <a:p>
            <a:endParaRPr lang="en-US" sz="1000"/>
          </a:p>
          <a:p>
            <a:r>
              <a:rPr lang="en-US"/>
              <a:t>Great!</a:t>
            </a:r>
          </a:p>
          <a:p>
            <a:pPr marL="285750" indent="-285750">
              <a:buFont typeface="Arial" panose="020B0604020202020204" pitchFamily="34" charset="0"/>
              <a:buChar char="•"/>
            </a:pPr>
            <a:r>
              <a:rPr lang="en-US" b="1"/>
              <a:t>Automated and refined monthly metrics reporting process utilizing advanced Excel functionality such as PivotTables and VLOOKUP, saving the company $10K annually</a:t>
            </a:r>
          </a:p>
          <a:p>
            <a:endParaRPr lang="en-US"/>
          </a:p>
          <a:p>
            <a:endParaRPr lang="en-US"/>
          </a:p>
        </p:txBody>
      </p:sp>
      <p:grpSp>
        <p:nvGrpSpPr>
          <p:cNvPr id="8" name="Group 7">
            <a:extLst>
              <a:ext uri="{FF2B5EF4-FFF2-40B4-BE49-F238E27FC236}">
                <a16:creationId xmlns:a16="http://schemas.microsoft.com/office/drawing/2014/main" id="{C23CD7D7-4822-4C62-9C8A-FE4AC329C80F}"/>
              </a:ext>
            </a:extLst>
          </p:cNvPr>
          <p:cNvGrpSpPr/>
          <p:nvPr/>
        </p:nvGrpSpPr>
        <p:grpSpPr>
          <a:xfrm>
            <a:off x="1465105" y="2693102"/>
            <a:ext cx="7414097" cy="1201685"/>
            <a:chOff x="548223" y="1579259"/>
            <a:chExt cx="7555092" cy="1201685"/>
          </a:xfrm>
        </p:grpSpPr>
        <p:sp>
          <p:nvSpPr>
            <p:cNvPr id="9" name="Flowchart: Connector 8">
              <a:extLst>
                <a:ext uri="{FF2B5EF4-FFF2-40B4-BE49-F238E27FC236}">
                  <a16:creationId xmlns:a16="http://schemas.microsoft.com/office/drawing/2014/main" id="{CD6982B8-22B1-4808-B750-E4A457829124}"/>
                </a:ext>
              </a:extLst>
            </p:cNvPr>
            <p:cNvSpPr/>
            <p:nvPr/>
          </p:nvSpPr>
          <p:spPr>
            <a:xfrm>
              <a:off x="2658237" y="1628914"/>
              <a:ext cx="1128347" cy="1128208"/>
            </a:xfrm>
            <a:prstGeom prst="flowChartConnector">
              <a:avLst/>
            </a:prstGeom>
            <a:solidFill>
              <a:srgbClr val="0033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prstClr val="white"/>
                  </a:solidFill>
                </a:rPr>
                <a:t>Task</a:t>
              </a:r>
              <a:endParaRPr lang="en-US" sz="1050">
                <a:solidFill>
                  <a:prstClr val="white"/>
                </a:solidFill>
              </a:endParaRPr>
            </a:p>
          </p:txBody>
        </p:sp>
        <p:sp>
          <p:nvSpPr>
            <p:cNvPr id="10" name="Flowchart: Connector 9">
              <a:extLst>
                <a:ext uri="{FF2B5EF4-FFF2-40B4-BE49-F238E27FC236}">
                  <a16:creationId xmlns:a16="http://schemas.microsoft.com/office/drawing/2014/main" id="{06D68BA1-8CA6-435F-A1E9-7F4B7922FBCC}"/>
                </a:ext>
              </a:extLst>
            </p:cNvPr>
            <p:cNvSpPr/>
            <p:nvPr/>
          </p:nvSpPr>
          <p:spPr>
            <a:xfrm>
              <a:off x="548223" y="1638560"/>
              <a:ext cx="1096496" cy="1128207"/>
            </a:xfrm>
            <a:prstGeom prst="flowChartConnector">
              <a:avLst/>
            </a:prstGeom>
            <a:solidFill>
              <a:srgbClr val="0033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prstClr val="white"/>
                  </a:solidFill>
                </a:rPr>
                <a:t>Verb</a:t>
              </a:r>
              <a:endParaRPr lang="en-US" sz="1350">
                <a:solidFill>
                  <a:prstClr val="white"/>
                </a:solidFill>
              </a:endParaRPr>
            </a:p>
          </p:txBody>
        </p:sp>
        <p:sp>
          <p:nvSpPr>
            <p:cNvPr id="11" name="Plus 12">
              <a:extLst>
                <a:ext uri="{FF2B5EF4-FFF2-40B4-BE49-F238E27FC236}">
                  <a16:creationId xmlns:a16="http://schemas.microsoft.com/office/drawing/2014/main" id="{9D654994-D8D1-4C1B-83A4-E4E8F7CBFC37}"/>
                </a:ext>
              </a:extLst>
            </p:cNvPr>
            <p:cNvSpPr/>
            <p:nvPr/>
          </p:nvSpPr>
          <p:spPr>
            <a:xfrm>
              <a:off x="1796221" y="1823380"/>
              <a:ext cx="685800" cy="685800"/>
            </a:xfrm>
            <a:prstGeom prst="mathPl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solidFill>
                  <a:prstClr val="black"/>
                </a:solidFill>
              </a:endParaRPr>
            </a:p>
          </p:txBody>
        </p:sp>
        <p:sp>
          <p:nvSpPr>
            <p:cNvPr id="12" name="Plus 15">
              <a:extLst>
                <a:ext uri="{FF2B5EF4-FFF2-40B4-BE49-F238E27FC236}">
                  <a16:creationId xmlns:a16="http://schemas.microsoft.com/office/drawing/2014/main" id="{E1CCD769-9C69-4357-82EA-E75600AA83CC}"/>
                </a:ext>
              </a:extLst>
            </p:cNvPr>
            <p:cNvSpPr/>
            <p:nvPr/>
          </p:nvSpPr>
          <p:spPr>
            <a:xfrm>
              <a:off x="3903775" y="1855387"/>
              <a:ext cx="685800" cy="685800"/>
            </a:xfrm>
            <a:prstGeom prst="mathPl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solidFill>
                  <a:prstClr val="black"/>
                </a:solidFill>
              </a:endParaRPr>
            </a:p>
          </p:txBody>
        </p:sp>
        <p:sp>
          <p:nvSpPr>
            <p:cNvPr id="13" name="Flowchart: Connector 12">
              <a:extLst>
                <a:ext uri="{FF2B5EF4-FFF2-40B4-BE49-F238E27FC236}">
                  <a16:creationId xmlns:a16="http://schemas.microsoft.com/office/drawing/2014/main" id="{1B995614-7668-4DB4-8B37-A2BCE614F73B}"/>
                </a:ext>
              </a:extLst>
            </p:cNvPr>
            <p:cNvSpPr/>
            <p:nvPr/>
          </p:nvSpPr>
          <p:spPr>
            <a:xfrm>
              <a:off x="4742208" y="1601692"/>
              <a:ext cx="1163931" cy="1165075"/>
            </a:xfrm>
            <a:prstGeom prst="flowChartConnector">
              <a:avLst/>
            </a:prstGeom>
            <a:solidFill>
              <a:srgbClr val="0033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prstClr val="white"/>
                  </a:solidFill>
                </a:rPr>
                <a:t>Context</a:t>
              </a:r>
            </a:p>
          </p:txBody>
        </p:sp>
        <p:sp>
          <p:nvSpPr>
            <p:cNvPr id="14" name="Flowchart: Connector 13">
              <a:extLst>
                <a:ext uri="{FF2B5EF4-FFF2-40B4-BE49-F238E27FC236}">
                  <a16:creationId xmlns:a16="http://schemas.microsoft.com/office/drawing/2014/main" id="{23E2C092-720C-4EF5-A41E-EB9C47DB5CA6}"/>
                </a:ext>
              </a:extLst>
            </p:cNvPr>
            <p:cNvSpPr/>
            <p:nvPr/>
          </p:nvSpPr>
          <p:spPr>
            <a:xfrm>
              <a:off x="6861763" y="1579259"/>
              <a:ext cx="1241552" cy="1201685"/>
            </a:xfrm>
            <a:prstGeom prst="flowChartConnector">
              <a:avLst/>
            </a:prstGeom>
            <a:solidFill>
              <a:srgbClr val="0033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prstClr val="white"/>
                  </a:solidFill>
                </a:rPr>
                <a:t>Results</a:t>
              </a:r>
              <a:endParaRPr lang="en-US" sz="900">
                <a:solidFill>
                  <a:prstClr val="white"/>
                </a:solidFill>
              </a:endParaRPr>
            </a:p>
          </p:txBody>
        </p:sp>
        <p:sp>
          <p:nvSpPr>
            <p:cNvPr id="15" name="Plus 23">
              <a:extLst>
                <a:ext uri="{FF2B5EF4-FFF2-40B4-BE49-F238E27FC236}">
                  <a16:creationId xmlns:a16="http://schemas.microsoft.com/office/drawing/2014/main" id="{D5ABD488-BF11-489F-B65D-E9EB0D1AD655}"/>
                </a:ext>
              </a:extLst>
            </p:cNvPr>
            <p:cNvSpPr/>
            <p:nvPr/>
          </p:nvSpPr>
          <p:spPr>
            <a:xfrm>
              <a:off x="6075002" y="1871591"/>
              <a:ext cx="685800" cy="685800"/>
            </a:xfrm>
            <a:prstGeom prst="mathPl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solidFill>
                  <a:prstClr val="black"/>
                </a:solidFill>
              </a:endParaRPr>
            </a:p>
          </p:txBody>
        </p:sp>
      </p:grpSp>
      <p:sp>
        <p:nvSpPr>
          <p:cNvPr id="19" name="TextBox 18">
            <a:extLst>
              <a:ext uri="{FF2B5EF4-FFF2-40B4-BE49-F238E27FC236}">
                <a16:creationId xmlns:a16="http://schemas.microsoft.com/office/drawing/2014/main" id="{878E3029-5ECF-4D8A-AD1C-928D2300E4B0}"/>
              </a:ext>
            </a:extLst>
          </p:cNvPr>
          <p:cNvSpPr txBox="1"/>
          <p:nvPr/>
        </p:nvSpPr>
        <p:spPr>
          <a:xfrm>
            <a:off x="1283922" y="3912877"/>
            <a:ext cx="2024185" cy="646331"/>
          </a:xfrm>
          <a:prstGeom prst="rect">
            <a:avLst/>
          </a:prstGeom>
          <a:noFill/>
        </p:spPr>
        <p:txBody>
          <a:bodyPr wrap="square" rtlCol="0">
            <a:spAutoFit/>
          </a:bodyPr>
          <a:lstStyle/>
          <a:p>
            <a:r>
              <a:rPr lang="en-US"/>
              <a:t>Automated &amp;</a:t>
            </a:r>
          </a:p>
          <a:p>
            <a:r>
              <a:rPr lang="en-US"/>
              <a:t>Refined</a:t>
            </a:r>
          </a:p>
        </p:txBody>
      </p:sp>
      <p:sp>
        <p:nvSpPr>
          <p:cNvPr id="20" name="TextBox 19">
            <a:extLst>
              <a:ext uri="{FF2B5EF4-FFF2-40B4-BE49-F238E27FC236}">
                <a16:creationId xmlns:a16="http://schemas.microsoft.com/office/drawing/2014/main" id="{E56BE3D0-447A-435D-B6E6-63056BF6E866}"/>
              </a:ext>
            </a:extLst>
          </p:cNvPr>
          <p:cNvSpPr txBox="1"/>
          <p:nvPr/>
        </p:nvSpPr>
        <p:spPr>
          <a:xfrm>
            <a:off x="3132874" y="3920178"/>
            <a:ext cx="1906954" cy="553998"/>
          </a:xfrm>
          <a:prstGeom prst="rect">
            <a:avLst/>
          </a:prstGeom>
          <a:noFill/>
        </p:spPr>
        <p:txBody>
          <a:bodyPr wrap="square" rtlCol="0">
            <a:spAutoFit/>
          </a:bodyPr>
          <a:lstStyle/>
          <a:p>
            <a:pPr marL="285750" indent="-285750">
              <a:buFont typeface="Arial" panose="020B0604020202020204" pitchFamily="34" charset="0"/>
              <a:buChar char="•"/>
            </a:pPr>
            <a:r>
              <a:rPr lang="en-US" sz="1500"/>
              <a:t>Monthly metrics reporting process</a:t>
            </a:r>
          </a:p>
        </p:txBody>
      </p:sp>
      <p:sp>
        <p:nvSpPr>
          <p:cNvPr id="21" name="TextBox 20">
            <a:extLst>
              <a:ext uri="{FF2B5EF4-FFF2-40B4-BE49-F238E27FC236}">
                <a16:creationId xmlns:a16="http://schemas.microsoft.com/office/drawing/2014/main" id="{83C3AB0F-9B3D-46CB-AC20-BEA0E34BDD2D}"/>
              </a:ext>
            </a:extLst>
          </p:cNvPr>
          <p:cNvSpPr txBox="1"/>
          <p:nvPr/>
        </p:nvSpPr>
        <p:spPr>
          <a:xfrm>
            <a:off x="4934254" y="3909841"/>
            <a:ext cx="2671859" cy="1292662"/>
          </a:xfrm>
          <a:prstGeom prst="rect">
            <a:avLst/>
          </a:prstGeom>
          <a:noFill/>
        </p:spPr>
        <p:txBody>
          <a:bodyPr wrap="square" rtlCol="0">
            <a:spAutoFit/>
          </a:bodyPr>
          <a:lstStyle/>
          <a:p>
            <a:pPr marL="285750" indent="-285750">
              <a:buFont typeface="Arial" panose="020B0604020202020204" pitchFamily="34" charset="0"/>
              <a:buChar char="•"/>
            </a:pPr>
            <a:r>
              <a:rPr lang="en-US" sz="1500"/>
              <a:t>Utilizing advanced Excel functionality such as Pivot Tables &amp; </a:t>
            </a:r>
            <a:r>
              <a:rPr lang="en-US" sz="1500" err="1"/>
              <a:t>VLookUP</a:t>
            </a:r>
            <a:endParaRPr lang="en-US" sz="1500"/>
          </a:p>
          <a:p>
            <a:endParaRPr lang="en-US" sz="1500"/>
          </a:p>
          <a:p>
            <a:endParaRPr lang="en-US"/>
          </a:p>
        </p:txBody>
      </p:sp>
      <p:sp>
        <p:nvSpPr>
          <p:cNvPr id="22" name="TextBox 21">
            <a:extLst>
              <a:ext uri="{FF2B5EF4-FFF2-40B4-BE49-F238E27FC236}">
                <a16:creationId xmlns:a16="http://schemas.microsoft.com/office/drawing/2014/main" id="{42D9484C-B000-4998-8A0F-7CB168E36CB8}"/>
              </a:ext>
            </a:extLst>
          </p:cNvPr>
          <p:cNvSpPr txBox="1"/>
          <p:nvPr/>
        </p:nvSpPr>
        <p:spPr>
          <a:xfrm>
            <a:off x="7259644" y="3894787"/>
            <a:ext cx="3129702" cy="323165"/>
          </a:xfrm>
          <a:prstGeom prst="rect">
            <a:avLst/>
          </a:prstGeom>
          <a:noFill/>
        </p:spPr>
        <p:txBody>
          <a:bodyPr wrap="square" rtlCol="0">
            <a:spAutoFit/>
          </a:bodyPr>
          <a:lstStyle/>
          <a:p>
            <a:pPr marL="285750" indent="-285750">
              <a:buFont typeface="Arial" panose="020B0604020202020204" pitchFamily="34" charset="0"/>
              <a:buChar char="•"/>
            </a:pPr>
            <a:r>
              <a:rPr lang="en-US" sz="1500"/>
              <a:t>Saving company $10K annually</a:t>
            </a:r>
          </a:p>
        </p:txBody>
      </p:sp>
    </p:spTree>
    <p:extLst>
      <p:ext uri="{BB962C8B-B14F-4D97-AF65-F5344CB8AC3E}">
        <p14:creationId xmlns:p14="http://schemas.microsoft.com/office/powerpoint/2010/main" val="3677743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155E76-35B2-4BB8-B145-2904613C7CAA}"/>
              </a:ext>
            </a:extLst>
          </p:cNvPr>
          <p:cNvSpPr txBox="1"/>
          <p:nvPr/>
        </p:nvSpPr>
        <p:spPr>
          <a:xfrm>
            <a:off x="430696" y="236711"/>
            <a:ext cx="11330608" cy="5293757"/>
          </a:xfrm>
          <a:prstGeom prst="rect">
            <a:avLst/>
          </a:prstGeom>
          <a:noFill/>
        </p:spPr>
        <p:txBody>
          <a:bodyPr wrap="square">
            <a:spAutoFit/>
          </a:bodyPr>
          <a:lstStyle/>
          <a:p>
            <a:r>
              <a:rPr lang="en-US" sz="3000" b="1" dirty="0"/>
              <a:t>Project Experience</a:t>
            </a:r>
            <a:endParaRPr lang="en-US" b="1" u="sng" dirty="0"/>
          </a:p>
          <a:p>
            <a:endParaRPr lang="en-US" b="1" u="sng" dirty="0"/>
          </a:p>
          <a:p>
            <a:r>
              <a:rPr lang="en-US" b="1" u="sng" dirty="0"/>
              <a:t>Academic Business Project</a:t>
            </a:r>
          </a:p>
          <a:p>
            <a:endParaRPr lang="en-US" dirty="0"/>
          </a:p>
          <a:p>
            <a:r>
              <a:rPr lang="en-US" dirty="0"/>
              <a:t>Mike’s Bikes			                                             Philadelphia, PA</a:t>
            </a:r>
          </a:p>
          <a:p>
            <a:r>
              <a:rPr lang="en-US" b="1" dirty="0"/>
              <a:t>Chief Executive Officer</a:t>
            </a:r>
            <a:r>
              <a:rPr lang="en-US" dirty="0"/>
              <a:t>		                      September – December 2020</a:t>
            </a:r>
          </a:p>
          <a:p>
            <a:pPr lvl="1">
              <a:buFont typeface="Arial" pitchFamily="34" charset="0"/>
              <a:buChar char="•"/>
            </a:pPr>
            <a:r>
              <a:rPr lang="en-US" sz="1600" dirty="0">
                <a:solidFill>
                  <a:srgbClr val="FF0000"/>
                </a:solidFill>
              </a:rPr>
              <a:t>Managed</a:t>
            </a:r>
            <a:r>
              <a:rPr lang="en-US" sz="1600" dirty="0"/>
              <a:t> team of four to develop business plan, researched market trends</a:t>
            </a:r>
          </a:p>
          <a:p>
            <a:pPr lvl="1">
              <a:buFont typeface="Arial" pitchFamily="34" charset="0"/>
              <a:buChar char="•"/>
            </a:pPr>
            <a:r>
              <a:rPr lang="en-US" sz="1600" dirty="0">
                <a:solidFill>
                  <a:srgbClr val="FF0000"/>
                </a:solidFill>
              </a:rPr>
              <a:t>Created</a:t>
            </a:r>
            <a:r>
              <a:rPr lang="en-US" sz="1600" dirty="0"/>
              <a:t> marketing materials to increase profit</a:t>
            </a:r>
          </a:p>
          <a:p>
            <a:pPr lvl="1">
              <a:buFont typeface="Arial" pitchFamily="34" charset="0"/>
              <a:buChar char="•"/>
            </a:pPr>
            <a:r>
              <a:rPr lang="en-US" sz="1600" dirty="0">
                <a:solidFill>
                  <a:srgbClr val="FF0000"/>
                </a:solidFill>
              </a:rPr>
              <a:t>Analyzed</a:t>
            </a:r>
            <a:r>
              <a:rPr lang="en-US" sz="1600" dirty="0"/>
              <a:t> results to grow virtual business by 32% over 3 months</a:t>
            </a:r>
          </a:p>
          <a:p>
            <a:pPr lvl="1"/>
            <a:endParaRPr lang="en-US" sz="1600" dirty="0"/>
          </a:p>
          <a:p>
            <a:r>
              <a:rPr lang="en-US" b="1" u="sng" dirty="0"/>
              <a:t>Engineering Design Project </a:t>
            </a:r>
          </a:p>
          <a:p>
            <a:endParaRPr lang="en-US" dirty="0"/>
          </a:p>
          <a:p>
            <a:r>
              <a:rPr lang="en-US" dirty="0"/>
              <a:t>Gymnasium Renovation Project		                               Philadelphia, PA</a:t>
            </a:r>
          </a:p>
          <a:p>
            <a:r>
              <a:rPr lang="en-US" dirty="0"/>
              <a:t>Co-Developer    	                                                            September – November 2020</a:t>
            </a:r>
          </a:p>
          <a:p>
            <a:pPr lvl="1">
              <a:buFont typeface="Arial" pitchFamily="34" charset="0"/>
              <a:buChar char="•"/>
            </a:pPr>
            <a:r>
              <a:rPr lang="en-US" sz="1600" dirty="0">
                <a:solidFill>
                  <a:srgbClr val="FF0000"/>
                </a:solidFill>
              </a:rPr>
              <a:t>Developed</a:t>
            </a:r>
            <a:r>
              <a:rPr lang="en-US" sz="1600" dirty="0"/>
              <a:t> plans to renovate an abandoned building into a gymnasium</a:t>
            </a:r>
          </a:p>
          <a:p>
            <a:pPr lvl="1">
              <a:buFont typeface="Arial" pitchFamily="34" charset="0"/>
              <a:buChar char="•"/>
            </a:pPr>
            <a:r>
              <a:rPr lang="en-US" sz="1600" dirty="0">
                <a:solidFill>
                  <a:srgbClr val="FF0000"/>
                </a:solidFill>
              </a:rPr>
              <a:t>Created</a:t>
            </a:r>
            <a:r>
              <a:rPr lang="en-US" sz="1600" dirty="0"/>
              <a:t> 3 design plans using AutoCAD, built 3D models</a:t>
            </a:r>
          </a:p>
          <a:p>
            <a:pPr lvl="1">
              <a:buFont typeface="Arial" pitchFamily="34" charset="0"/>
              <a:buChar char="•"/>
            </a:pPr>
            <a:r>
              <a:rPr lang="en-US" sz="1600" dirty="0">
                <a:solidFill>
                  <a:srgbClr val="FF0000"/>
                </a:solidFill>
              </a:rPr>
              <a:t>Consulted</a:t>
            </a:r>
            <a:r>
              <a:rPr lang="en-US" sz="1600" dirty="0"/>
              <a:t> with professionals on procedures and methods</a:t>
            </a:r>
          </a:p>
          <a:p>
            <a:pPr lvl="1">
              <a:buFont typeface="Arial" pitchFamily="34" charset="0"/>
              <a:buChar char="•"/>
            </a:pPr>
            <a:r>
              <a:rPr lang="en-US" sz="1600" dirty="0">
                <a:solidFill>
                  <a:srgbClr val="FF0000"/>
                </a:solidFill>
              </a:rPr>
              <a:t>Compiled</a:t>
            </a:r>
            <a:r>
              <a:rPr lang="en-US" sz="1600" dirty="0"/>
              <a:t> 40 page report which consisted of detailed drawings, proposals, </a:t>
            </a:r>
            <a:r>
              <a:rPr lang="en-US" sz="1600" dirty="0" err="1"/>
              <a:t>gnatt</a:t>
            </a:r>
            <a:r>
              <a:rPr lang="en-US" sz="1600" dirty="0"/>
              <a:t> charts  </a:t>
            </a:r>
          </a:p>
          <a:p>
            <a:pPr algn="ctr"/>
            <a:endParaRPr lang="en-US" sz="1800" dirty="0"/>
          </a:p>
        </p:txBody>
      </p:sp>
    </p:spTree>
    <p:extLst>
      <p:ext uri="{BB962C8B-B14F-4D97-AF65-F5344CB8AC3E}">
        <p14:creationId xmlns:p14="http://schemas.microsoft.com/office/powerpoint/2010/main" val="13641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640E9-7716-4A80-907B-B5D5D9654A1B}"/>
              </a:ext>
            </a:extLst>
          </p:cNvPr>
          <p:cNvSpPr txBox="1"/>
          <p:nvPr/>
        </p:nvSpPr>
        <p:spPr>
          <a:xfrm>
            <a:off x="739470" y="382012"/>
            <a:ext cx="6750659" cy="4431983"/>
          </a:xfrm>
          <a:prstGeom prst="rect">
            <a:avLst/>
          </a:prstGeom>
          <a:noFill/>
        </p:spPr>
        <p:txBody>
          <a:bodyPr wrap="square" rtlCol="0">
            <a:spAutoFit/>
          </a:bodyPr>
          <a:lstStyle/>
          <a:p>
            <a:r>
              <a:rPr lang="en-US" sz="3000" b="1" dirty="0"/>
              <a:t>Verb Tense</a:t>
            </a:r>
          </a:p>
          <a:p>
            <a:endParaRPr lang="en-US" dirty="0"/>
          </a:p>
          <a:p>
            <a:r>
              <a:rPr lang="en-US" dirty="0"/>
              <a:t>If you had a job in the </a:t>
            </a:r>
            <a:r>
              <a:rPr lang="en-US" dirty="0">
                <a:solidFill>
                  <a:srgbClr val="00B050"/>
                </a:solidFill>
              </a:rPr>
              <a:t>past</a:t>
            </a:r>
            <a:r>
              <a:rPr lang="en-US" dirty="0"/>
              <a:t>, use </a:t>
            </a:r>
            <a:r>
              <a:rPr lang="en-US" dirty="0">
                <a:solidFill>
                  <a:srgbClr val="00B050"/>
                </a:solidFill>
              </a:rPr>
              <a:t>past tense</a:t>
            </a:r>
          </a:p>
          <a:p>
            <a:endParaRPr lang="en-US" dirty="0">
              <a:solidFill>
                <a:srgbClr val="00B050"/>
              </a:solidFill>
            </a:endParaRPr>
          </a:p>
          <a:p>
            <a:pPr marL="742950" lvl="1" indent="-285750">
              <a:buFont typeface="Arial" panose="020B0604020202020204" pitchFamily="34" charset="0"/>
              <a:buChar char="•"/>
            </a:pPr>
            <a:r>
              <a:rPr lang="en-US" dirty="0">
                <a:solidFill>
                  <a:srgbClr val="00B050"/>
                </a:solidFill>
              </a:rPr>
              <a:t>Assisted</a:t>
            </a:r>
            <a:r>
              <a:rPr lang="en-US" dirty="0"/>
              <a:t> customers with pricing information in  busy high-end boutique</a:t>
            </a:r>
          </a:p>
          <a:p>
            <a:pPr lvl="1"/>
            <a:endParaRPr lang="en-US" dirty="0"/>
          </a:p>
          <a:p>
            <a:endParaRPr lang="en-US" dirty="0"/>
          </a:p>
          <a:p>
            <a:r>
              <a:rPr lang="en-US" dirty="0"/>
              <a:t>If you have a job </a:t>
            </a:r>
            <a:r>
              <a:rPr lang="en-US" dirty="0">
                <a:solidFill>
                  <a:schemeClr val="accent1"/>
                </a:solidFill>
              </a:rPr>
              <a:t>now</a:t>
            </a:r>
            <a:r>
              <a:rPr lang="en-US" dirty="0"/>
              <a:t>, use </a:t>
            </a:r>
            <a:r>
              <a:rPr lang="en-US" dirty="0">
                <a:solidFill>
                  <a:schemeClr val="accent1"/>
                </a:solidFill>
              </a:rPr>
              <a:t>present tense</a:t>
            </a:r>
          </a:p>
          <a:p>
            <a:endParaRPr lang="en-US" dirty="0">
              <a:solidFill>
                <a:schemeClr val="accent1"/>
              </a:solidFill>
            </a:endParaRPr>
          </a:p>
          <a:p>
            <a:pPr marL="742950" lvl="1" indent="-285750">
              <a:buFont typeface="Arial" panose="020B0604020202020204" pitchFamily="34" charset="0"/>
              <a:buChar char="•"/>
            </a:pPr>
            <a:r>
              <a:rPr lang="en-US" dirty="0">
                <a:solidFill>
                  <a:schemeClr val="accent1"/>
                </a:solidFill>
              </a:rPr>
              <a:t>Assist</a:t>
            </a:r>
            <a:r>
              <a:rPr lang="en-US" dirty="0"/>
              <a:t> customers with pricing information in busy high-end boutique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lvl="1"/>
            <a:r>
              <a:rPr lang="en-US" dirty="0"/>
              <a:t>*** No “Ing” or “S” at the end of your verbs***</a:t>
            </a:r>
          </a:p>
        </p:txBody>
      </p:sp>
      <p:pic>
        <p:nvPicPr>
          <p:cNvPr id="2050" name="Picture 2" descr="In Tense Verbs Are Intense | Grammar Gossip">
            <a:extLst>
              <a:ext uri="{FF2B5EF4-FFF2-40B4-BE49-F238E27FC236}">
                <a16:creationId xmlns:a16="http://schemas.microsoft.com/office/drawing/2014/main" id="{8870D285-7AEC-4465-AF58-D8A8D7335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2612" y="898498"/>
            <a:ext cx="3299918" cy="3299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637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58EF9D-DB20-49F0-99A6-CB3BAFB0A0BB}"/>
              </a:ext>
            </a:extLst>
          </p:cNvPr>
          <p:cNvSpPr txBox="1"/>
          <p:nvPr/>
        </p:nvSpPr>
        <p:spPr>
          <a:xfrm>
            <a:off x="392263" y="248824"/>
            <a:ext cx="10988703" cy="5170646"/>
          </a:xfrm>
          <a:prstGeom prst="rect">
            <a:avLst/>
          </a:prstGeom>
          <a:noFill/>
        </p:spPr>
        <p:txBody>
          <a:bodyPr wrap="square" rtlCol="0">
            <a:spAutoFit/>
          </a:bodyPr>
          <a:lstStyle/>
          <a:p>
            <a:r>
              <a:rPr lang="en-US" sz="3000" b="1" dirty="0"/>
              <a:t>Activities Section</a:t>
            </a:r>
          </a:p>
          <a:p>
            <a:endParaRPr lang="en-US" sz="3000" b="1" dirty="0"/>
          </a:p>
          <a:p>
            <a:r>
              <a:rPr lang="en-US" sz="3000" dirty="0" err="1"/>
              <a:t>DragonLink</a:t>
            </a:r>
            <a:endParaRPr lang="en-US" sz="3000" dirty="0"/>
          </a:p>
          <a:p>
            <a:endParaRPr lang="en-US" sz="3000" dirty="0"/>
          </a:p>
          <a:p>
            <a:pPr marL="457200" indent="-457200">
              <a:buFont typeface="Arial" panose="020B0604020202020204" pitchFamily="34" charset="0"/>
              <a:buChar char="•"/>
            </a:pPr>
            <a:r>
              <a:rPr lang="en-US" sz="3000" dirty="0"/>
              <a:t>Well-Rounded</a:t>
            </a:r>
          </a:p>
          <a:p>
            <a:pPr marL="457200" indent="-457200">
              <a:buFont typeface="Arial" panose="020B0604020202020204" pitchFamily="34" charset="0"/>
              <a:buChar char="•"/>
            </a:pPr>
            <a:r>
              <a:rPr lang="en-US" sz="3000" dirty="0"/>
              <a:t>Relevant</a:t>
            </a:r>
          </a:p>
          <a:p>
            <a:pPr marL="457200" indent="-457200">
              <a:buFont typeface="Arial" panose="020B0604020202020204" pitchFamily="34" charset="0"/>
              <a:buChar char="•"/>
            </a:pPr>
            <a:r>
              <a:rPr lang="en-US" sz="3000" dirty="0"/>
              <a:t>Leadership</a:t>
            </a:r>
          </a:p>
          <a:p>
            <a:pPr marL="457200" indent="-457200">
              <a:buFont typeface="Arial" panose="020B0604020202020204" pitchFamily="34" charset="0"/>
              <a:buChar char="•"/>
            </a:pPr>
            <a:r>
              <a:rPr lang="en-US" sz="3000" dirty="0"/>
              <a:t>Personal projects</a:t>
            </a:r>
          </a:p>
          <a:p>
            <a:pPr marL="457200" indent="-457200">
              <a:buFont typeface="Arial" panose="020B0604020202020204" pitchFamily="34" charset="0"/>
              <a:buChar char="•"/>
            </a:pPr>
            <a:r>
              <a:rPr lang="en-US" sz="3000" dirty="0"/>
              <a:t>Role, Name of Org, Dates</a:t>
            </a:r>
          </a:p>
          <a:p>
            <a:pPr marL="457200" indent="-457200">
              <a:buFont typeface="Arial" panose="020B0604020202020204" pitchFamily="34" charset="0"/>
              <a:buChar char="•"/>
            </a:pPr>
            <a:r>
              <a:rPr lang="en-US" sz="3000" dirty="0"/>
              <a:t>OK to include information from </a:t>
            </a:r>
            <a:r>
              <a:rPr lang="en-US" sz="3000"/>
              <a:t>high school</a:t>
            </a:r>
            <a:endParaRPr lang="en-US" sz="3000" dirty="0"/>
          </a:p>
          <a:p>
            <a:pPr marL="457200" indent="-457200">
              <a:buFont typeface="Arial" panose="020B0604020202020204" pitchFamily="34" charset="0"/>
              <a:buChar char="•"/>
            </a:pPr>
            <a:endParaRPr lang="en-US" sz="3000" b="1" dirty="0"/>
          </a:p>
        </p:txBody>
      </p:sp>
      <p:pic>
        <p:nvPicPr>
          <p:cNvPr id="4" name="Picture 3">
            <a:extLst>
              <a:ext uri="{FF2B5EF4-FFF2-40B4-BE49-F238E27FC236}">
                <a16:creationId xmlns:a16="http://schemas.microsoft.com/office/drawing/2014/main" id="{10035228-6DDF-40C1-A82F-5E8F8B4255EB}"/>
              </a:ext>
            </a:extLst>
          </p:cNvPr>
          <p:cNvPicPr>
            <a:picLocks noChangeAspect="1"/>
          </p:cNvPicPr>
          <p:nvPr/>
        </p:nvPicPr>
        <p:blipFill>
          <a:blip r:embed="rId3"/>
          <a:stretch>
            <a:fillRect/>
          </a:stretch>
        </p:blipFill>
        <p:spPr>
          <a:xfrm>
            <a:off x="3975652" y="1919509"/>
            <a:ext cx="7824085" cy="1571844"/>
          </a:xfrm>
          <a:prstGeom prst="rect">
            <a:avLst/>
          </a:prstGeom>
        </p:spPr>
      </p:pic>
    </p:spTree>
    <p:extLst>
      <p:ext uri="{BB962C8B-B14F-4D97-AF65-F5344CB8AC3E}">
        <p14:creationId xmlns:p14="http://schemas.microsoft.com/office/powerpoint/2010/main" val="1974552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94A6FF8-C6D5-47BA-A5EB-7938A4DA6C03}"/>
              </a:ext>
            </a:extLst>
          </p:cNvPr>
          <p:cNvPicPr>
            <a:picLocks noChangeAspect="1"/>
          </p:cNvPicPr>
          <p:nvPr/>
        </p:nvPicPr>
        <p:blipFill>
          <a:blip r:embed="rId2"/>
          <a:stretch>
            <a:fillRect/>
          </a:stretch>
        </p:blipFill>
        <p:spPr>
          <a:xfrm>
            <a:off x="2485390" y="-107950"/>
            <a:ext cx="6865620" cy="5676900"/>
          </a:xfrm>
          <a:prstGeom prst="rect">
            <a:avLst/>
          </a:prstGeom>
        </p:spPr>
      </p:pic>
    </p:spTree>
    <p:extLst>
      <p:ext uri="{BB962C8B-B14F-4D97-AF65-F5344CB8AC3E}">
        <p14:creationId xmlns:p14="http://schemas.microsoft.com/office/powerpoint/2010/main" val="2244940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8DA22C6-BA35-4282-9435-B78A6F9A4A8E}"/>
              </a:ext>
            </a:extLst>
          </p:cNvPr>
          <p:cNvPicPr>
            <a:picLocks noChangeAspect="1"/>
          </p:cNvPicPr>
          <p:nvPr/>
        </p:nvPicPr>
        <p:blipFill>
          <a:blip r:embed="rId2"/>
          <a:stretch>
            <a:fillRect/>
          </a:stretch>
        </p:blipFill>
        <p:spPr>
          <a:xfrm>
            <a:off x="1101090" y="546100"/>
            <a:ext cx="9583012" cy="3660902"/>
          </a:xfrm>
          <a:prstGeom prst="rect">
            <a:avLst/>
          </a:prstGeom>
        </p:spPr>
      </p:pic>
    </p:spTree>
    <p:extLst>
      <p:ext uri="{BB962C8B-B14F-4D97-AF65-F5344CB8AC3E}">
        <p14:creationId xmlns:p14="http://schemas.microsoft.com/office/powerpoint/2010/main" val="23667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0E4196-217A-4EA8-A577-30545884816A}"/>
              </a:ext>
            </a:extLst>
          </p:cNvPr>
          <p:cNvSpPr txBox="1"/>
          <p:nvPr/>
        </p:nvSpPr>
        <p:spPr>
          <a:xfrm>
            <a:off x="1048264" y="444844"/>
            <a:ext cx="10095471" cy="3416320"/>
          </a:xfrm>
          <a:prstGeom prst="rect">
            <a:avLst/>
          </a:prstGeom>
          <a:noFill/>
        </p:spPr>
        <p:txBody>
          <a:bodyPr wrap="square" rtlCol="0">
            <a:spAutoFit/>
          </a:bodyPr>
          <a:lstStyle/>
          <a:p>
            <a:r>
              <a:rPr lang="en-US" sz="3600" b="1" dirty="0"/>
              <a:t>Today’s Agenda:</a:t>
            </a:r>
          </a:p>
          <a:p>
            <a:endParaRPr lang="en-US" sz="3600" dirty="0"/>
          </a:p>
          <a:p>
            <a:pPr marL="571500" indent="-571500">
              <a:buFont typeface="Arial" panose="020B0604020202020204" pitchFamily="34" charset="0"/>
              <a:buChar char="•"/>
            </a:pPr>
            <a:r>
              <a:rPr lang="en-US" sz="3600" dirty="0"/>
              <a:t>Workplace Tip</a:t>
            </a:r>
          </a:p>
          <a:p>
            <a:pPr marL="571500" indent="-571500">
              <a:buFont typeface="Arial" panose="020B0604020202020204" pitchFamily="34" charset="0"/>
              <a:buChar char="•"/>
            </a:pPr>
            <a:r>
              <a:rPr lang="en-US" sz="3600" dirty="0"/>
              <a:t>Interview Question</a:t>
            </a:r>
          </a:p>
          <a:p>
            <a:pPr marL="571500" indent="-571500">
              <a:buFont typeface="Arial" panose="020B0604020202020204" pitchFamily="34" charset="0"/>
              <a:buChar char="•"/>
            </a:pPr>
            <a:r>
              <a:rPr lang="en-US" sz="3600" dirty="0"/>
              <a:t>Resume Part Two</a:t>
            </a:r>
          </a:p>
          <a:p>
            <a:pPr marL="571500" indent="-571500">
              <a:buFont typeface="Arial" panose="020B0604020202020204" pitchFamily="34" charset="0"/>
              <a:buChar char="•"/>
            </a:pPr>
            <a:r>
              <a:rPr lang="en-US" sz="3600" dirty="0"/>
              <a:t>To Do Before Next Week</a:t>
            </a:r>
          </a:p>
        </p:txBody>
      </p:sp>
      <p:pic>
        <p:nvPicPr>
          <p:cNvPr id="1026" name="Picture 2" descr="19 Resume Memes That You Can Relate To">
            <a:extLst>
              <a:ext uri="{FF2B5EF4-FFF2-40B4-BE49-F238E27FC236}">
                <a16:creationId xmlns:a16="http://schemas.microsoft.com/office/drawing/2014/main" id="{FD12458C-052D-4653-A546-F923AF741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534" y="345661"/>
            <a:ext cx="3282068" cy="437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455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3A2117-4B1D-4BCA-BDB8-857E4F5D92AD}"/>
              </a:ext>
            </a:extLst>
          </p:cNvPr>
          <p:cNvSpPr txBox="1"/>
          <p:nvPr/>
        </p:nvSpPr>
        <p:spPr>
          <a:xfrm>
            <a:off x="438533" y="317882"/>
            <a:ext cx="10939549" cy="3785652"/>
          </a:xfrm>
          <a:prstGeom prst="rect">
            <a:avLst/>
          </a:prstGeom>
          <a:noFill/>
        </p:spPr>
        <p:txBody>
          <a:bodyPr wrap="square" rtlCol="0">
            <a:spAutoFit/>
          </a:bodyPr>
          <a:lstStyle/>
          <a:p>
            <a:r>
              <a:rPr lang="en-US" sz="2400" b="1" dirty="0"/>
              <a:t>Resume Upload/Saving</a:t>
            </a:r>
          </a:p>
          <a:p>
            <a:endParaRPr lang="en-US" sz="2400" dirty="0"/>
          </a:p>
          <a:p>
            <a:r>
              <a:rPr lang="en-US" sz="2400" dirty="0"/>
              <a:t>If you create in the system, resume is already saved, but </a:t>
            </a:r>
            <a:r>
              <a:rPr lang="en-US" sz="2400" b="1" dirty="0"/>
              <a:t>ensure your most recent version is set as default! </a:t>
            </a:r>
          </a:p>
          <a:p>
            <a:pPr marL="342900" indent="-342900">
              <a:buFont typeface="Arial" panose="020B0604020202020204" pitchFamily="34" charset="0"/>
              <a:buChar char="•"/>
            </a:pPr>
            <a:r>
              <a:rPr lang="en-US" sz="2400" dirty="0"/>
              <a:t>If uploading outside template, </a:t>
            </a:r>
            <a:r>
              <a:rPr lang="en-US" sz="2400" b="1" dirty="0"/>
              <a:t>System will only take .pdf format</a:t>
            </a:r>
          </a:p>
          <a:p>
            <a:pPr marL="285750" indent="-285750">
              <a:buFont typeface="Arial" panose="020B0604020202020204" pitchFamily="34" charset="0"/>
              <a:buChar char="•"/>
            </a:pPr>
            <a:r>
              <a:rPr lang="en-US" sz="2400" dirty="0"/>
              <a:t>Visit Drexel One---Click on Co-op and Career Tab---Resume Development Link—Enter file Name—Upload on next screen</a:t>
            </a:r>
          </a:p>
          <a:p>
            <a:pPr marL="342900" indent="-342900">
              <a:buFont typeface="Arial" panose="020B0604020202020204" pitchFamily="34" charset="0"/>
              <a:buChar char="•"/>
            </a:pPr>
            <a:endParaRPr lang="en-US" sz="2400" b="1" dirty="0"/>
          </a:p>
          <a:p>
            <a:endParaRPr lang="en-US" sz="2400" dirty="0"/>
          </a:p>
          <a:p>
            <a:endParaRPr lang="en-US" sz="2400" dirty="0"/>
          </a:p>
        </p:txBody>
      </p:sp>
      <p:pic>
        <p:nvPicPr>
          <p:cNvPr id="4" name="Picture 3">
            <a:extLst>
              <a:ext uri="{FF2B5EF4-FFF2-40B4-BE49-F238E27FC236}">
                <a16:creationId xmlns:a16="http://schemas.microsoft.com/office/drawing/2014/main" id="{F1AB2350-612A-44AC-85DD-0EB4045E6A3A}"/>
              </a:ext>
            </a:extLst>
          </p:cNvPr>
          <p:cNvPicPr>
            <a:picLocks noChangeAspect="1"/>
          </p:cNvPicPr>
          <p:nvPr/>
        </p:nvPicPr>
        <p:blipFill>
          <a:blip r:embed="rId3"/>
          <a:stretch>
            <a:fillRect/>
          </a:stretch>
        </p:blipFill>
        <p:spPr>
          <a:xfrm>
            <a:off x="571724" y="3002518"/>
            <a:ext cx="10424886" cy="2712757"/>
          </a:xfrm>
          <a:prstGeom prst="rect">
            <a:avLst/>
          </a:prstGeom>
        </p:spPr>
      </p:pic>
    </p:spTree>
    <p:extLst>
      <p:ext uri="{BB962C8B-B14F-4D97-AF65-F5344CB8AC3E}">
        <p14:creationId xmlns:p14="http://schemas.microsoft.com/office/powerpoint/2010/main" val="2450661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xplosion: 14 Points 2">
            <a:extLst>
              <a:ext uri="{FF2B5EF4-FFF2-40B4-BE49-F238E27FC236}">
                <a16:creationId xmlns:a16="http://schemas.microsoft.com/office/drawing/2014/main" id="{29F90B1D-51E2-973B-32F0-D1E3B369820F}"/>
              </a:ext>
            </a:extLst>
          </p:cNvPr>
          <p:cNvSpPr/>
          <p:nvPr/>
        </p:nvSpPr>
        <p:spPr>
          <a:xfrm>
            <a:off x="116237" y="201479"/>
            <a:ext cx="5230678" cy="3587858"/>
          </a:xfrm>
          <a:prstGeom prst="irregularSeal2">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ABE5109-987F-8E2A-03E5-E20256910A75}"/>
              </a:ext>
            </a:extLst>
          </p:cNvPr>
          <p:cNvSpPr txBox="1"/>
          <p:nvPr/>
        </p:nvSpPr>
        <p:spPr>
          <a:xfrm rot="20256651">
            <a:off x="658680" y="1583783"/>
            <a:ext cx="3696345" cy="830997"/>
          </a:xfrm>
          <a:prstGeom prst="rect">
            <a:avLst/>
          </a:prstGeom>
          <a:noFill/>
        </p:spPr>
        <p:txBody>
          <a:bodyPr wrap="square" rtlCol="0">
            <a:spAutoFit/>
          </a:bodyPr>
          <a:lstStyle/>
          <a:p>
            <a:r>
              <a:rPr lang="en-US" sz="4800" b="1" dirty="0">
                <a:solidFill>
                  <a:schemeClr val="bg1"/>
                </a:solidFill>
              </a:rPr>
              <a:t>In-Class Work</a:t>
            </a:r>
          </a:p>
        </p:txBody>
      </p:sp>
      <p:sp>
        <p:nvSpPr>
          <p:cNvPr id="2" name="TextBox 1">
            <a:extLst>
              <a:ext uri="{FF2B5EF4-FFF2-40B4-BE49-F238E27FC236}">
                <a16:creationId xmlns:a16="http://schemas.microsoft.com/office/drawing/2014/main" id="{40F00CA6-4B41-8688-9D2D-AA380FA49D3C}"/>
              </a:ext>
            </a:extLst>
          </p:cNvPr>
          <p:cNvSpPr txBox="1"/>
          <p:nvPr/>
        </p:nvSpPr>
        <p:spPr>
          <a:xfrm>
            <a:off x="5649132" y="790414"/>
            <a:ext cx="5749871" cy="3785652"/>
          </a:xfrm>
          <a:prstGeom prst="rect">
            <a:avLst/>
          </a:prstGeom>
          <a:noFill/>
        </p:spPr>
        <p:txBody>
          <a:bodyPr wrap="square" rtlCol="0">
            <a:spAutoFit/>
          </a:bodyPr>
          <a:lstStyle/>
          <a:p>
            <a:r>
              <a:rPr lang="en-US" sz="4800" dirty="0"/>
              <a:t>Pull up your resume draft and revise or add the content sections we </a:t>
            </a:r>
            <a:r>
              <a:rPr lang="en-US" sz="4800"/>
              <a:t>discussed today.</a:t>
            </a:r>
            <a:endParaRPr lang="en-US" sz="4800" dirty="0"/>
          </a:p>
        </p:txBody>
      </p:sp>
    </p:spTree>
    <p:extLst>
      <p:ext uri="{BB962C8B-B14F-4D97-AF65-F5344CB8AC3E}">
        <p14:creationId xmlns:p14="http://schemas.microsoft.com/office/powerpoint/2010/main" val="4186622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F9A091-DBD8-483F-B08C-89C80DE75B40}"/>
              </a:ext>
            </a:extLst>
          </p:cNvPr>
          <p:cNvSpPr/>
          <p:nvPr/>
        </p:nvSpPr>
        <p:spPr>
          <a:xfrm>
            <a:off x="6784533" y="361198"/>
            <a:ext cx="4940742" cy="3785652"/>
          </a:xfrm>
          <a:prstGeom prst="rect">
            <a:avLst/>
          </a:prstGeom>
        </p:spPr>
        <p:txBody>
          <a:bodyPr wrap="square">
            <a:spAutoFit/>
          </a:bodyPr>
          <a:lstStyle/>
          <a:p>
            <a:r>
              <a:rPr lang="en-US" sz="2000" dirty="0"/>
              <a:t>Section Checklist:</a:t>
            </a:r>
          </a:p>
          <a:p>
            <a:endParaRPr lang="en-US" sz="2000" dirty="0"/>
          </a:p>
          <a:p>
            <a:pPr marL="342900" indent="-342900">
              <a:buFont typeface="Wingdings" panose="05000000000000000000" pitchFamily="2" charset="2"/>
              <a:buChar char="q"/>
            </a:pPr>
            <a:r>
              <a:rPr lang="en-US" sz="2000" dirty="0"/>
              <a:t>Name, Contact Information</a:t>
            </a:r>
          </a:p>
          <a:p>
            <a:pPr marL="342900" indent="-342900">
              <a:buFont typeface="Wingdings" panose="05000000000000000000" pitchFamily="2" charset="2"/>
              <a:buChar char="q"/>
            </a:pPr>
            <a:r>
              <a:rPr lang="en-US" sz="2000" dirty="0"/>
              <a:t>Education</a:t>
            </a:r>
          </a:p>
          <a:p>
            <a:pPr marL="342900" indent="-342900">
              <a:buFont typeface="Wingdings" panose="05000000000000000000" pitchFamily="2" charset="2"/>
              <a:buChar char="q"/>
            </a:pPr>
            <a:r>
              <a:rPr lang="en-US" sz="2000" dirty="0"/>
              <a:t>Honors/Awards</a:t>
            </a:r>
          </a:p>
          <a:p>
            <a:pPr marL="342900" indent="-342900">
              <a:buFont typeface="Wingdings" panose="05000000000000000000" pitchFamily="2" charset="2"/>
              <a:buChar char="q"/>
            </a:pPr>
            <a:r>
              <a:rPr lang="en-US" sz="2000" dirty="0"/>
              <a:t>Experience – 3 (minimum) Experiences, each annotated with 3 (minimum) bullet point annotations</a:t>
            </a:r>
          </a:p>
          <a:p>
            <a:pPr marL="342900" indent="-342900">
              <a:buFont typeface="Wingdings" panose="05000000000000000000" pitchFamily="2" charset="2"/>
              <a:buChar char="q"/>
            </a:pPr>
            <a:r>
              <a:rPr lang="en-US" sz="2000" dirty="0"/>
              <a:t>Skills</a:t>
            </a:r>
          </a:p>
          <a:p>
            <a:pPr marL="342900" indent="-342900">
              <a:buFont typeface="Wingdings" panose="05000000000000000000" pitchFamily="2" charset="2"/>
              <a:buChar char="q"/>
            </a:pPr>
            <a:r>
              <a:rPr lang="en-US" sz="2000" dirty="0"/>
              <a:t>Activities – 2 (minimum), preferably something at Present</a:t>
            </a:r>
          </a:p>
          <a:p>
            <a:pPr marL="342900" indent="-342900">
              <a:buFont typeface="Wingdings" panose="05000000000000000000" pitchFamily="2" charset="2"/>
              <a:buChar char="q"/>
            </a:pPr>
            <a:r>
              <a:rPr lang="en-US" sz="2000" dirty="0"/>
              <a:t>Relevant Coursework</a:t>
            </a:r>
          </a:p>
        </p:txBody>
      </p:sp>
      <p:sp>
        <p:nvSpPr>
          <p:cNvPr id="6" name="TextBox 5">
            <a:extLst>
              <a:ext uri="{FF2B5EF4-FFF2-40B4-BE49-F238E27FC236}">
                <a16:creationId xmlns:a16="http://schemas.microsoft.com/office/drawing/2014/main" id="{9D7255D2-EFBD-452E-B7CD-343306CE20BB}"/>
              </a:ext>
            </a:extLst>
          </p:cNvPr>
          <p:cNvSpPr txBox="1"/>
          <p:nvPr/>
        </p:nvSpPr>
        <p:spPr>
          <a:xfrm>
            <a:off x="281082" y="627898"/>
            <a:ext cx="6102296" cy="3000821"/>
          </a:xfrm>
          <a:prstGeom prst="rect">
            <a:avLst/>
          </a:prstGeom>
          <a:noFill/>
        </p:spPr>
        <p:txBody>
          <a:bodyPr wrap="square">
            <a:spAutoFit/>
          </a:bodyPr>
          <a:lstStyle/>
          <a:p>
            <a:r>
              <a:rPr lang="en-US" sz="1800" b="1" dirty="0">
                <a:highlight>
                  <a:srgbClr val="FFFF00"/>
                </a:highlight>
              </a:rPr>
              <a:t>DUE: Before Next Week (Week </a:t>
            </a:r>
            <a:r>
              <a:rPr lang="en-US" b="1" dirty="0">
                <a:highlight>
                  <a:srgbClr val="FFFF00"/>
                </a:highlight>
              </a:rPr>
              <a:t>4</a:t>
            </a:r>
            <a:r>
              <a:rPr lang="en-US" sz="1800" b="1" dirty="0">
                <a:highlight>
                  <a:srgbClr val="FFFF00"/>
                </a:highlight>
              </a:rPr>
              <a:t>) (by start of class)!</a:t>
            </a:r>
          </a:p>
          <a:p>
            <a:endParaRPr lang="en-US" sz="1800" b="1" dirty="0">
              <a:highlight>
                <a:srgbClr val="FFFF00"/>
              </a:highlight>
            </a:endParaRPr>
          </a:p>
          <a:p>
            <a:r>
              <a:rPr lang="en-US" sz="1800" b="1" dirty="0">
                <a:highlight>
                  <a:srgbClr val="FFFF00"/>
                </a:highlight>
              </a:rPr>
              <a:t>Complete resume (30 points)</a:t>
            </a:r>
          </a:p>
          <a:p>
            <a:endParaRPr lang="en-US" sz="1800" b="1" dirty="0">
              <a:highlight>
                <a:srgbClr val="FFFF00"/>
              </a:highlight>
            </a:endParaRPr>
          </a:p>
          <a:p>
            <a:r>
              <a:rPr lang="en-US" sz="1800" b="1" dirty="0"/>
              <a:t>Click “View Resume” on the template so you can see what it looks like to me (and employers). </a:t>
            </a:r>
          </a:p>
          <a:p>
            <a:endParaRPr lang="en-US" sz="1800" b="1" dirty="0"/>
          </a:p>
          <a:p>
            <a:endParaRPr lang="en-US" sz="900" b="1" dirty="0"/>
          </a:p>
          <a:p>
            <a:r>
              <a:rPr lang="en-US" sz="1800" b="1" dirty="0"/>
              <a:t>No need to email it to me or “submit it”.  </a:t>
            </a:r>
          </a:p>
          <a:p>
            <a:r>
              <a:rPr lang="en-US" sz="1800" b="1" dirty="0"/>
              <a:t>I will download it from SCDC online for grading.</a:t>
            </a:r>
          </a:p>
          <a:p>
            <a:endParaRPr lang="en-US" sz="1800" b="1" dirty="0"/>
          </a:p>
        </p:txBody>
      </p:sp>
    </p:spTree>
    <p:extLst>
      <p:ext uri="{BB962C8B-B14F-4D97-AF65-F5344CB8AC3E}">
        <p14:creationId xmlns:p14="http://schemas.microsoft.com/office/powerpoint/2010/main" val="3091323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F95B1B-A834-4A0A-99A4-181A8183FDD1}"/>
              </a:ext>
            </a:extLst>
          </p:cNvPr>
          <p:cNvSpPr txBox="1"/>
          <p:nvPr/>
        </p:nvSpPr>
        <p:spPr>
          <a:xfrm>
            <a:off x="853798" y="674572"/>
            <a:ext cx="10365491" cy="1754326"/>
          </a:xfrm>
          <a:prstGeom prst="rect">
            <a:avLst/>
          </a:prstGeom>
          <a:noFill/>
        </p:spPr>
        <p:txBody>
          <a:bodyPr wrap="square" rtlCol="0">
            <a:spAutoFit/>
          </a:bodyPr>
          <a:lstStyle/>
          <a:p>
            <a:r>
              <a:rPr lang="en-US" sz="3600" dirty="0"/>
              <a:t>Interview Question:</a:t>
            </a:r>
          </a:p>
          <a:p>
            <a:endParaRPr lang="en-US" sz="3600" dirty="0"/>
          </a:p>
          <a:p>
            <a:r>
              <a:rPr lang="en-US" sz="3600" dirty="0"/>
              <a:t>Where do you see yourself in five years?</a:t>
            </a:r>
          </a:p>
        </p:txBody>
      </p:sp>
    </p:spTree>
    <p:custDataLst>
      <p:tags r:id="rId1"/>
    </p:custDataLst>
    <p:extLst>
      <p:ext uri="{BB962C8B-B14F-4D97-AF65-F5344CB8AC3E}">
        <p14:creationId xmlns:p14="http://schemas.microsoft.com/office/powerpoint/2010/main" val="2999341279"/>
      </p:ext>
    </p:extLst>
  </p:cSld>
  <p:clrMapOvr>
    <a:masterClrMapping/>
  </p:clrMapOvr>
  <p:extLst>
    <p:ext uri="{E180D4A7-C9FB-4DFB-919C-405C955672EB}">
      <p14:showEvtLst xmlns:p14="http://schemas.microsoft.com/office/powerpoint/2010/main">
        <p14:playEvt time="67803" objId="3"/>
        <p14:stopEvt time="68413" objId="3"/>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E1408C-A89B-1726-45E1-D0888BAD9F7B}"/>
              </a:ext>
            </a:extLst>
          </p:cNvPr>
          <p:cNvSpPr txBox="1"/>
          <p:nvPr/>
        </p:nvSpPr>
        <p:spPr>
          <a:xfrm>
            <a:off x="733246" y="241540"/>
            <a:ext cx="10524226" cy="5493812"/>
          </a:xfrm>
          <a:prstGeom prst="rect">
            <a:avLst/>
          </a:prstGeom>
          <a:noFill/>
        </p:spPr>
        <p:txBody>
          <a:bodyPr wrap="square" rtlCol="0">
            <a:spAutoFit/>
          </a:bodyPr>
          <a:lstStyle/>
          <a:p>
            <a:r>
              <a:rPr lang="en-US" sz="2700" dirty="0"/>
              <a:t>Discuss:</a:t>
            </a:r>
          </a:p>
          <a:p>
            <a:endParaRPr lang="en-US" sz="2700" dirty="0"/>
          </a:p>
          <a:p>
            <a:r>
              <a:rPr lang="en-US" sz="2700" dirty="0"/>
              <a:t>Rate these responses on a scale of 1 to 5, and if there are concerns, what are they?</a:t>
            </a:r>
          </a:p>
          <a:p>
            <a:r>
              <a:rPr lang="en-US" sz="2700" dirty="0">
                <a:solidFill>
                  <a:srgbClr val="FF0000"/>
                </a:solidFill>
              </a:rPr>
              <a:t>(show</a:t>
            </a:r>
            <a:r>
              <a:rPr lang="zh-CN" altLang="en-US" sz="2700" dirty="0">
                <a:solidFill>
                  <a:srgbClr val="FF0000"/>
                </a:solidFill>
              </a:rPr>
              <a:t> </a:t>
            </a:r>
            <a:r>
              <a:rPr lang="en-US" altLang="zh-CN" sz="2700" dirty="0">
                <a:solidFill>
                  <a:srgbClr val="FF0000"/>
                </a:solidFill>
              </a:rPr>
              <a:t>the interest in continuing working in the industry/company)</a:t>
            </a:r>
          </a:p>
          <a:p>
            <a:r>
              <a:rPr lang="en-US" sz="2700" dirty="0">
                <a:solidFill>
                  <a:srgbClr val="FF0000"/>
                </a:solidFill>
              </a:rPr>
              <a:t>Can be general</a:t>
            </a:r>
          </a:p>
          <a:p>
            <a:r>
              <a:rPr lang="en-US" sz="2700" dirty="0"/>
              <a:t>“Throughout my undergraduate degree I plan to develop a business plan for a start-up company I will launch within 6 months of graduation”.</a:t>
            </a:r>
          </a:p>
          <a:p>
            <a:endParaRPr lang="en-US" sz="2700" dirty="0"/>
          </a:p>
          <a:p>
            <a:r>
              <a:rPr lang="en-US" sz="2700" dirty="0"/>
              <a:t>“My ultimate goal is to become a published author, and I plan to spend the first year after graduation writing full-time and connecting with potential publishers”.</a:t>
            </a:r>
          </a:p>
          <a:p>
            <a:endParaRPr lang="en-US" sz="2700" dirty="0"/>
          </a:p>
        </p:txBody>
      </p:sp>
    </p:spTree>
    <p:extLst>
      <p:ext uri="{BB962C8B-B14F-4D97-AF65-F5344CB8AC3E}">
        <p14:creationId xmlns:p14="http://schemas.microsoft.com/office/powerpoint/2010/main" val="106715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9F95B1B-A834-4A0A-99A4-181A8183FDD1}"/>
              </a:ext>
            </a:extLst>
          </p:cNvPr>
          <p:cNvSpPr txBox="1"/>
          <p:nvPr/>
        </p:nvSpPr>
        <p:spPr>
          <a:xfrm>
            <a:off x="947713" y="1887752"/>
            <a:ext cx="2628900" cy="2547257"/>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3100" kern="1200" dirty="0">
                <a:solidFill>
                  <a:srgbClr val="FFFFFF"/>
                </a:solidFill>
                <a:latin typeface="+mj-lt"/>
                <a:ea typeface="+mj-ea"/>
                <a:cs typeface="+mj-cs"/>
              </a:rPr>
              <a:t>Workplace Tip: </a:t>
            </a:r>
            <a:r>
              <a:rPr lang="en-US" sz="3100" dirty="0">
                <a:solidFill>
                  <a:srgbClr val="FFFFFF"/>
                </a:solidFill>
                <a:latin typeface="+mj-lt"/>
                <a:ea typeface="+mj-ea"/>
                <a:cs typeface="+mj-cs"/>
              </a:rPr>
              <a:t>Make connections with colleagues and those in your field</a:t>
            </a:r>
            <a:endParaRPr lang="en-US" sz="3100" kern="1200" dirty="0">
              <a:solidFill>
                <a:srgbClr val="FFFFFF"/>
              </a:solidFill>
              <a:latin typeface="+mj-lt"/>
              <a:ea typeface="+mj-ea"/>
              <a:cs typeface="+mj-cs"/>
            </a:endParaRPr>
          </a:p>
        </p:txBody>
      </p:sp>
      <p:pic>
        <p:nvPicPr>
          <p:cNvPr id="2052" name="Picture 4">
            <a:extLst>
              <a:ext uri="{FF2B5EF4-FFF2-40B4-BE49-F238E27FC236}">
                <a16:creationId xmlns:a16="http://schemas.microsoft.com/office/drawing/2014/main" id="{7A2955D1-7555-4DFE-8BE8-EDD13CD3F4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5600" y="725864"/>
            <a:ext cx="5314896" cy="437986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01821746"/>
      </p:ext>
    </p:extLst>
  </p:cSld>
  <p:clrMapOvr>
    <a:masterClrMapping/>
  </p:clrMapOvr>
  <p:extLst>
    <p:ext uri="{E180D4A7-C9FB-4DFB-919C-405C955672EB}">
      <p14:showEvtLst xmlns:p14="http://schemas.microsoft.com/office/powerpoint/2010/main">
        <p14:playEvt time="67803" objId="3"/>
        <p14:stopEvt time="68413" objId="3"/>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6E085F-4DAE-4853-A1F6-EE66A879180D}"/>
              </a:ext>
            </a:extLst>
          </p:cNvPr>
          <p:cNvSpPr txBox="1"/>
          <p:nvPr/>
        </p:nvSpPr>
        <p:spPr>
          <a:xfrm>
            <a:off x="893197" y="667910"/>
            <a:ext cx="10519575" cy="4401205"/>
          </a:xfrm>
          <a:prstGeom prst="rect">
            <a:avLst/>
          </a:prstGeom>
          <a:noFill/>
        </p:spPr>
        <p:txBody>
          <a:bodyPr wrap="square" rtlCol="0">
            <a:spAutoFit/>
          </a:bodyPr>
          <a:lstStyle/>
          <a:p>
            <a:r>
              <a:rPr lang="en-US" sz="2800" b="1" kern="1200" dirty="0">
                <a:solidFill>
                  <a:schemeClr val="tx1"/>
                </a:solidFill>
                <a:effectLst/>
                <a:latin typeface="+mn-lt"/>
                <a:ea typeface="+mn-ea"/>
                <a:cs typeface="+mn-cs"/>
              </a:rPr>
              <a:t>Building Connections in the Workplace</a:t>
            </a:r>
          </a:p>
          <a:p>
            <a:endParaRPr lang="en-US" dirty="0"/>
          </a:p>
          <a:p>
            <a:pPr marL="285750" indent="-285750">
              <a:buFont typeface="Arial" panose="020B0604020202020204" pitchFamily="34" charset="0"/>
              <a:buChar char="•"/>
            </a:pPr>
            <a:r>
              <a:rPr lang="en-US" dirty="0"/>
              <a:t>Ask Questions Strategically</a:t>
            </a:r>
          </a:p>
          <a:p>
            <a:pPr marL="285750" indent="-285750">
              <a:buFont typeface="Arial" panose="020B0604020202020204" pitchFamily="34" charset="0"/>
              <a:buChar char="•"/>
            </a:pPr>
            <a:r>
              <a:rPr lang="en-US" dirty="0"/>
              <a:t>Make opportunities for “small talk”</a:t>
            </a:r>
          </a:p>
          <a:p>
            <a:pPr marL="285750" indent="-285750">
              <a:buFont typeface="Arial" panose="020B0604020202020204" pitchFamily="34" charset="0"/>
              <a:buChar char="•"/>
            </a:pPr>
            <a:r>
              <a:rPr lang="en-US" dirty="0"/>
              <a:t>Schedule time with people</a:t>
            </a:r>
          </a:p>
          <a:p>
            <a:pPr marL="285750" indent="-285750">
              <a:buFont typeface="Arial" panose="020B0604020202020204" pitchFamily="34" charset="0"/>
              <a:buChar char="•"/>
            </a:pPr>
            <a:r>
              <a:rPr lang="en-US" dirty="0"/>
              <a:t>Use the “chat platforms” offered by employer</a:t>
            </a:r>
          </a:p>
          <a:p>
            <a:pPr marL="285750" indent="-285750">
              <a:buFont typeface="Arial" panose="020B0604020202020204" pitchFamily="34" charset="0"/>
              <a:buChar char="•"/>
            </a:pPr>
            <a:r>
              <a:rPr lang="en-US" dirty="0"/>
              <a:t>Employee gathering areas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00B0F0"/>
                </a:solidFill>
              </a:rPr>
              <a:t>Join small talks, say yes to gathering invitations, </a:t>
            </a:r>
          </a:p>
          <a:p>
            <a:endParaRPr lang="en-US" dirty="0"/>
          </a:p>
          <a:p>
            <a:r>
              <a:rPr lang="en-US" sz="1800" kern="1200" dirty="0">
                <a:solidFill>
                  <a:schemeClr val="tx1"/>
                </a:solidFill>
                <a:effectLst/>
                <a:latin typeface="+mn-lt"/>
                <a:ea typeface="+mn-ea"/>
                <a:cs typeface="+mn-cs"/>
              </a:rPr>
              <a:t>Longer Term: </a:t>
            </a:r>
            <a:endParaRPr lang="en-US" dirty="0"/>
          </a:p>
          <a:p>
            <a:r>
              <a:rPr lang="en-US" sz="1800" kern="1200" dirty="0">
                <a:solidFill>
                  <a:schemeClr val="tx1"/>
                </a:solidFill>
                <a:effectLst/>
                <a:latin typeface="+mn-lt"/>
                <a:ea typeface="+mn-ea"/>
                <a:cs typeface="+mn-cs"/>
              </a:rPr>
              <a:t>Identify a Mentor</a:t>
            </a:r>
          </a:p>
          <a:p>
            <a:pPr marL="285750" indent="-285750">
              <a:buFont typeface="Arial" panose="020B0604020202020204" pitchFamily="34" charset="0"/>
              <a:buChar char="•"/>
            </a:pPr>
            <a:r>
              <a:rPr lang="en-US" sz="1800" kern="1200" dirty="0">
                <a:solidFill>
                  <a:schemeClr val="tx1"/>
                </a:solidFill>
                <a:effectLst/>
                <a:latin typeface="+mn-lt"/>
                <a:ea typeface="+mn-ea"/>
                <a:cs typeface="+mn-cs"/>
              </a:rPr>
              <a:t>10 tips for finding a mentor: https://www.themuse.com/advice/how-to-find-a-mentor </a:t>
            </a:r>
          </a:p>
          <a:p>
            <a:pPr marL="285750" indent="-285750">
              <a:buFont typeface="Arial" panose="020B0604020202020204" pitchFamily="34" charset="0"/>
              <a:buChar char="•"/>
            </a:pPr>
            <a:r>
              <a:rPr lang="en-US" dirty="0"/>
              <a:t>Reverse Mentorship</a:t>
            </a:r>
          </a:p>
          <a:p>
            <a:pPr marL="285750" indent="-285750">
              <a:buFont typeface="Arial" panose="020B0604020202020204" pitchFamily="34" charset="0"/>
              <a:buChar char="•"/>
            </a:pPr>
            <a:r>
              <a:rPr lang="en-US" dirty="0"/>
              <a:t>Build Industry Connections (LinkedIn, Handshake, Dragon Network)</a:t>
            </a:r>
          </a:p>
        </p:txBody>
      </p:sp>
    </p:spTree>
    <p:extLst>
      <p:ext uri="{BB962C8B-B14F-4D97-AF65-F5344CB8AC3E}">
        <p14:creationId xmlns:p14="http://schemas.microsoft.com/office/powerpoint/2010/main" val="188498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3AA171-D064-423A-8071-9B721D7E2465}"/>
              </a:ext>
            </a:extLst>
          </p:cNvPr>
          <p:cNvSpPr txBox="1"/>
          <p:nvPr/>
        </p:nvSpPr>
        <p:spPr>
          <a:xfrm>
            <a:off x="402492" y="370354"/>
            <a:ext cx="11387015" cy="4247317"/>
          </a:xfrm>
          <a:prstGeom prst="rect">
            <a:avLst/>
          </a:prstGeom>
          <a:noFill/>
        </p:spPr>
        <p:txBody>
          <a:bodyPr wrap="square" rtlCol="0">
            <a:spAutoFit/>
          </a:bodyPr>
          <a:lstStyle/>
          <a:p>
            <a:r>
              <a:rPr lang="en-US" sz="3600" b="1"/>
              <a:t>Resume Experience Section</a:t>
            </a:r>
          </a:p>
          <a:p>
            <a:endParaRPr lang="en-US" sz="2400"/>
          </a:p>
          <a:p>
            <a:endParaRPr lang="en-US" sz="2400"/>
          </a:p>
          <a:p>
            <a:r>
              <a:rPr lang="en-US" sz="2400"/>
              <a:t>Everyone Has Experience</a:t>
            </a:r>
          </a:p>
          <a:p>
            <a:pPr marL="342900" indent="-342900">
              <a:buFont typeface="Arial" panose="020B0604020202020204" pitchFamily="34" charset="0"/>
              <a:buChar char="•"/>
            </a:pPr>
            <a:r>
              <a:rPr lang="en-US" sz="2400" b="1"/>
              <a:t>Projects</a:t>
            </a:r>
            <a:r>
              <a:rPr lang="en-US" sz="2400"/>
              <a:t> (creative majors, BUSN, ENGR)</a:t>
            </a:r>
          </a:p>
          <a:p>
            <a:pPr marL="342900" indent="-342900">
              <a:buFont typeface="Arial" panose="020B0604020202020204" pitchFamily="34" charset="0"/>
              <a:buChar char="•"/>
            </a:pPr>
            <a:r>
              <a:rPr lang="en-US" sz="2400" b="1"/>
              <a:t>Work</a:t>
            </a:r>
            <a:r>
              <a:rPr lang="en-US" sz="2400"/>
              <a:t> (PT, work study, summer, internship</a:t>
            </a:r>
          </a:p>
          <a:p>
            <a:pPr marL="342900" indent="-342900">
              <a:buFont typeface="Arial" panose="020B0604020202020204" pitchFamily="34" charset="0"/>
              <a:buChar char="•"/>
            </a:pPr>
            <a:r>
              <a:rPr lang="en-US" sz="2400" b="1"/>
              <a:t>Volunteer</a:t>
            </a:r>
            <a:r>
              <a:rPr lang="en-US" sz="2400"/>
              <a:t> (extended period of time, relevant)</a:t>
            </a:r>
          </a:p>
          <a:p>
            <a:pPr marL="342900" indent="-342900">
              <a:buFont typeface="Arial" panose="020B0604020202020204" pitchFamily="34" charset="0"/>
              <a:buChar char="•"/>
            </a:pPr>
            <a:r>
              <a:rPr lang="en-US" sz="2400" b="1"/>
              <a:t>Military</a:t>
            </a:r>
          </a:p>
          <a:p>
            <a:pPr marL="342900" indent="-342900">
              <a:buFont typeface="Arial" panose="020B0604020202020204" pitchFamily="34" charset="0"/>
              <a:buChar char="•"/>
            </a:pPr>
            <a:r>
              <a:rPr lang="en-US" sz="2400" b="1"/>
              <a:t>Activities/Organization</a:t>
            </a:r>
          </a:p>
          <a:p>
            <a:pPr marL="342900" indent="-342900">
              <a:buFont typeface="Arial" panose="020B0604020202020204" pitchFamily="34" charset="0"/>
              <a:buChar char="•"/>
            </a:pPr>
            <a:r>
              <a:rPr lang="en-US" sz="2400" b="1"/>
              <a:t>Leadership</a:t>
            </a:r>
          </a:p>
          <a:p>
            <a:endParaRPr lang="en-US"/>
          </a:p>
        </p:txBody>
      </p:sp>
      <p:pic>
        <p:nvPicPr>
          <p:cNvPr id="1026" name="Picture 2" descr="When jobs want you to have 10 years of work experience before the age of  22: funny">
            <a:extLst>
              <a:ext uri="{FF2B5EF4-FFF2-40B4-BE49-F238E27FC236}">
                <a16:creationId xmlns:a16="http://schemas.microsoft.com/office/drawing/2014/main" id="{1454459E-7DA9-4B9B-897C-9888F8C66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0176" y="437322"/>
            <a:ext cx="4338893" cy="448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52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9C2F3D-74BE-48FB-950A-E5A44B20BFAA}"/>
              </a:ext>
            </a:extLst>
          </p:cNvPr>
          <p:cNvPicPr>
            <a:picLocks noChangeAspect="1"/>
          </p:cNvPicPr>
          <p:nvPr/>
        </p:nvPicPr>
        <p:blipFill>
          <a:blip r:embed="rId3"/>
          <a:stretch>
            <a:fillRect/>
          </a:stretch>
        </p:blipFill>
        <p:spPr>
          <a:xfrm>
            <a:off x="834942" y="1057524"/>
            <a:ext cx="11028315" cy="5556250"/>
          </a:xfrm>
          <a:prstGeom prst="rect">
            <a:avLst/>
          </a:prstGeom>
        </p:spPr>
      </p:pic>
      <p:sp>
        <p:nvSpPr>
          <p:cNvPr id="3" name="Oval 2"/>
          <p:cNvSpPr/>
          <p:nvPr/>
        </p:nvSpPr>
        <p:spPr>
          <a:xfrm>
            <a:off x="4478186" y="3518038"/>
            <a:ext cx="1492250" cy="508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p>
        </p:txBody>
      </p:sp>
      <p:sp>
        <p:nvSpPr>
          <p:cNvPr id="4" name="TextBox 3">
            <a:extLst>
              <a:ext uri="{FF2B5EF4-FFF2-40B4-BE49-F238E27FC236}">
                <a16:creationId xmlns:a16="http://schemas.microsoft.com/office/drawing/2014/main" id="{96861579-934C-4132-AD4B-6BFBA2913994}"/>
              </a:ext>
            </a:extLst>
          </p:cNvPr>
          <p:cNvSpPr txBox="1"/>
          <p:nvPr/>
        </p:nvSpPr>
        <p:spPr>
          <a:xfrm>
            <a:off x="461175" y="244226"/>
            <a:ext cx="8205746" cy="646331"/>
          </a:xfrm>
          <a:prstGeom prst="rect">
            <a:avLst/>
          </a:prstGeom>
          <a:noFill/>
        </p:spPr>
        <p:txBody>
          <a:bodyPr wrap="square" rtlCol="0">
            <a:spAutoFit/>
          </a:bodyPr>
          <a:lstStyle/>
          <a:p>
            <a:r>
              <a:rPr lang="en-US" sz="3600" b="1"/>
              <a:t>It’s An Open Book Test!</a:t>
            </a:r>
          </a:p>
        </p:txBody>
      </p:sp>
    </p:spTree>
    <p:extLst>
      <p:ext uri="{BB962C8B-B14F-4D97-AF65-F5344CB8AC3E}">
        <p14:creationId xmlns:p14="http://schemas.microsoft.com/office/powerpoint/2010/main" val="159982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81201" y="228600"/>
            <a:ext cx="8096247" cy="838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9" b="1">
                <a:solidFill>
                  <a:srgbClr val="003478"/>
                </a:solidFill>
                <a:latin typeface="Arial"/>
                <a:cs typeface="Arial"/>
              </a:rPr>
              <a:t>JOB DESCRIPTION SCREEN</a:t>
            </a:r>
          </a:p>
        </p:txBody>
      </p:sp>
      <p:sp>
        <p:nvSpPr>
          <p:cNvPr id="4" name="Rounded Rectangle 3"/>
          <p:cNvSpPr/>
          <p:nvPr/>
        </p:nvSpPr>
        <p:spPr>
          <a:xfrm>
            <a:off x="2696157" y="1091844"/>
            <a:ext cx="6781800" cy="76200"/>
          </a:xfrm>
          <a:prstGeom prst="roundRect">
            <a:avLst/>
          </a:prstGeom>
          <a:solidFill>
            <a:srgbClr val="FFC600"/>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750">
              <a:solidFill>
                <a:srgbClr val="003E7E"/>
              </a:solidFill>
            </a:endParaRPr>
          </a:p>
        </p:txBody>
      </p:sp>
      <p:pic>
        <p:nvPicPr>
          <p:cNvPr id="8" name="Picture 7">
            <a:extLst>
              <a:ext uri="{FF2B5EF4-FFF2-40B4-BE49-F238E27FC236}">
                <a16:creationId xmlns:a16="http://schemas.microsoft.com/office/drawing/2014/main" id="{21CDB0B9-35C1-42EC-BE61-037FC32E9C97}"/>
              </a:ext>
            </a:extLst>
          </p:cNvPr>
          <p:cNvPicPr/>
          <p:nvPr/>
        </p:nvPicPr>
        <p:blipFill rotWithShape="1">
          <a:blip r:embed="rId3"/>
          <a:srcRect l="15972" t="13031" r="15586" b="9464"/>
          <a:stretch/>
        </p:blipFill>
        <p:spPr bwMode="auto">
          <a:xfrm>
            <a:off x="2696158" y="1193088"/>
            <a:ext cx="5442857" cy="3347162"/>
          </a:xfrm>
          <a:prstGeom prst="rect">
            <a:avLst/>
          </a:prstGeom>
          <a:ln w="12700">
            <a:solidFill>
              <a:schemeClr val="tx1"/>
            </a:solid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A017C9E9-4073-4D40-9E70-853C36F08738}"/>
              </a:ext>
            </a:extLst>
          </p:cNvPr>
          <p:cNvPicPr/>
          <p:nvPr/>
        </p:nvPicPr>
        <p:blipFill rotWithShape="1">
          <a:blip r:embed="rId4"/>
          <a:srcRect l="15895" t="15089" r="15741" b="11248"/>
          <a:stretch/>
        </p:blipFill>
        <p:spPr bwMode="auto">
          <a:xfrm>
            <a:off x="4923896" y="2718594"/>
            <a:ext cx="5617104" cy="3910806"/>
          </a:xfrm>
          <a:prstGeom prst="rect">
            <a:avLst/>
          </a:prstGeom>
          <a:ln w="12700">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3031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67.7"/>
</p:tagLst>
</file>

<file path=ppt/tags/tag2.xml><?xml version="1.0" encoding="utf-8"?>
<p:tagLst xmlns:a="http://schemas.openxmlformats.org/drawingml/2006/main" xmlns:r="http://schemas.openxmlformats.org/officeDocument/2006/relationships" xmlns:p="http://schemas.openxmlformats.org/presentationml/2006/main">
  <p:tag name="TIMING" val="|67.7"/>
</p:tagLst>
</file>

<file path=ppt/tags/tag3.xml><?xml version="1.0" encoding="utf-8"?>
<p:tagLst xmlns:a="http://schemas.openxmlformats.org/drawingml/2006/main" xmlns:r="http://schemas.openxmlformats.org/officeDocument/2006/relationships" xmlns:p="http://schemas.openxmlformats.org/presentationml/2006/main">
  <p:tag name="TIMING" val="|67.7"/>
</p:tagLst>
</file>

<file path=ppt/tags/tag4.xml><?xml version="1.0" encoding="utf-8"?>
<p:tagLst xmlns:a="http://schemas.openxmlformats.org/drawingml/2006/main" xmlns:r="http://schemas.openxmlformats.org/officeDocument/2006/relationships" xmlns:p="http://schemas.openxmlformats.org/presentationml/2006/main">
  <p:tag name="TIMING" val="|67.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F0075E1E6FE9B488ACCCC76F8700F88" ma:contentTypeVersion="9" ma:contentTypeDescription="Create a new document." ma:contentTypeScope="" ma:versionID="7ab4c2cfe481e88ee4c1e99bc04bbe05">
  <xsd:schema xmlns:xsd="http://www.w3.org/2001/XMLSchema" xmlns:xs="http://www.w3.org/2001/XMLSchema" xmlns:p="http://schemas.microsoft.com/office/2006/metadata/properties" xmlns:ns3="b25fd95b-5cd0-4081-abcd-1374fb41c1e9" xmlns:ns4="d21e9008-a7d0-4bbb-872d-344bdd9bfee6" targetNamespace="http://schemas.microsoft.com/office/2006/metadata/properties" ma:root="true" ma:fieldsID="b94932b4ce4d89f539e870827a46adbc" ns3:_="" ns4:_="">
    <xsd:import namespace="b25fd95b-5cd0-4081-abcd-1374fb41c1e9"/>
    <xsd:import namespace="d21e9008-a7d0-4bbb-872d-344bdd9bfee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5fd95b-5cd0-4081-abcd-1374fb41c1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21e9008-a7d0-4bbb-872d-344bdd9bfee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09A2FB-38D0-4786-819C-0310F3A5EAD4}">
  <ds:schemaRefs>
    <ds:schemaRef ds:uri="b25fd95b-5cd0-4081-abcd-1374fb41c1e9"/>
    <ds:schemaRef ds:uri="d21e9008-a7d0-4bbb-872d-344bdd9bfee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FE58E9B-2989-4D44-AD4D-3F8D20E64D1A}">
  <ds:schemaRefs>
    <ds:schemaRef ds:uri="http://schemas.microsoft.com/sharepoint/v3/contenttype/forms"/>
  </ds:schemaRefs>
</ds:datastoreItem>
</file>

<file path=customXml/itemProps3.xml><?xml version="1.0" encoding="utf-8"?>
<ds:datastoreItem xmlns:ds="http://schemas.openxmlformats.org/officeDocument/2006/customXml" ds:itemID="{5FF05CF9-7381-4C66-BBA7-1096A351C413}">
  <ds:schemaRefs>
    <ds:schemaRef ds:uri="b25fd95b-5cd0-4081-abcd-1374fb41c1e9"/>
    <ds:schemaRef ds:uri="d21e9008-a7d0-4bbb-872d-344bdd9bfee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132</TotalTime>
  <Words>1935</Words>
  <Application>Microsoft Office PowerPoint</Application>
  <PresentationFormat>Widescreen</PresentationFormat>
  <Paragraphs>248</Paragraphs>
  <Slides>22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Segoe UI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Brennan,Angela</dc:creator>
  <cp:lastModifiedBy>Yang,Lixiao</cp:lastModifiedBy>
  <cp:revision>5</cp:revision>
  <dcterms:created xsi:type="dcterms:W3CDTF">2019-08-05T16:30:23Z</dcterms:created>
  <dcterms:modified xsi:type="dcterms:W3CDTF">2022-10-06T13:14:19Z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0x0101008F0075E1E6FE9B488ACCCC76F8700F88</vt:lpwstr>
  </property>
</Properties>
</file>