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8"/>
  </p:notesMasterIdLst>
  <p:handoutMasterIdLst>
    <p:handoutMasterId r:id="rId39"/>
  </p:handoutMasterIdLst>
  <p:sldIdLst>
    <p:sldId id="267" r:id="rId6"/>
    <p:sldId id="283" r:id="rId7"/>
    <p:sldId id="291" r:id="rId8"/>
    <p:sldId id="361" r:id="rId9"/>
    <p:sldId id="362" r:id="rId10"/>
    <p:sldId id="365" r:id="rId11"/>
    <p:sldId id="278" r:id="rId12"/>
    <p:sldId id="340" r:id="rId13"/>
    <p:sldId id="301" r:id="rId14"/>
    <p:sldId id="366" r:id="rId15"/>
    <p:sldId id="302" r:id="rId16"/>
    <p:sldId id="344" r:id="rId17"/>
    <p:sldId id="307" r:id="rId18"/>
    <p:sldId id="363" r:id="rId19"/>
    <p:sldId id="295" r:id="rId20"/>
    <p:sldId id="296" r:id="rId21"/>
    <p:sldId id="367" r:id="rId22"/>
    <p:sldId id="342" r:id="rId23"/>
    <p:sldId id="338" r:id="rId24"/>
    <p:sldId id="339" r:id="rId25"/>
    <p:sldId id="345" r:id="rId26"/>
    <p:sldId id="337" r:id="rId27"/>
    <p:sldId id="351" r:id="rId28"/>
    <p:sldId id="336" r:id="rId29"/>
    <p:sldId id="260" r:id="rId30"/>
    <p:sldId id="264" r:id="rId31"/>
    <p:sldId id="368" r:id="rId32"/>
    <p:sldId id="369" r:id="rId33"/>
    <p:sldId id="370" r:id="rId34"/>
    <p:sldId id="371" r:id="rId35"/>
    <p:sldId id="352" r:id="rId36"/>
    <p:sldId id="3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nan,Angela" initials="B" lastIdx="1" clrIdx="0">
    <p:extLst>
      <p:ext uri="{19B8F6BF-5375-455C-9EA6-DF929625EA0E}">
        <p15:presenceInfo xmlns:p15="http://schemas.microsoft.com/office/powerpoint/2012/main" userId="S::amb526@drexel.edu::bb1da6c8-e815-4fba-9649-504de45694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8FC47-A06C-4BF8-B735-5B2C13455527}" v="148" dt="2022-10-04T18:57:35.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5" autoAdjust="0"/>
    <p:restoredTop sz="65769" autoAdjust="0"/>
  </p:normalViewPr>
  <p:slideViewPr>
    <p:cSldViewPr snapToGrid="0">
      <p:cViewPr varScale="1">
        <p:scale>
          <a:sx n="41" d="100"/>
          <a:sy n="41" d="100"/>
        </p:scale>
        <p:origin x="1762" y="10"/>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t,Brittany" userId="208e4f8c-3524-4fe5-9ce6-b7a19a62e038" providerId="ADAL" clId="{8477F262-6C62-4A81-A53E-4E205D63CFFE}"/>
    <pc:docChg chg="addSld modSld">
      <pc:chgData name="Root,Brittany" userId="208e4f8c-3524-4fe5-9ce6-b7a19a62e038" providerId="ADAL" clId="{8477F262-6C62-4A81-A53E-4E205D63CFFE}" dt="2022-09-08T12:25:19.125" v="1" actId="22"/>
      <pc:docMkLst>
        <pc:docMk/>
      </pc:docMkLst>
      <pc:sldChg chg="addSp new mod">
        <pc:chgData name="Root,Brittany" userId="208e4f8c-3524-4fe5-9ce6-b7a19a62e038" providerId="ADAL" clId="{8477F262-6C62-4A81-A53E-4E205D63CFFE}" dt="2022-09-08T12:25:19.125" v="1" actId="22"/>
        <pc:sldMkLst>
          <pc:docMk/>
          <pc:sldMk cId="753392779" sldId="352"/>
        </pc:sldMkLst>
        <pc:spChg chg="add">
          <ac:chgData name="Root,Brittany" userId="208e4f8c-3524-4fe5-9ce6-b7a19a62e038" providerId="ADAL" clId="{8477F262-6C62-4A81-A53E-4E205D63CFFE}" dt="2022-09-08T12:25:19.125" v="1" actId="22"/>
          <ac:spMkLst>
            <pc:docMk/>
            <pc:sldMk cId="753392779" sldId="352"/>
            <ac:spMk id="3" creationId="{82CEF35F-950D-4130-C53B-256EDC5397BE}"/>
          </ac:spMkLst>
        </pc:spChg>
        <pc:spChg chg="add">
          <ac:chgData name="Root,Brittany" userId="208e4f8c-3524-4fe5-9ce6-b7a19a62e038" providerId="ADAL" clId="{8477F262-6C62-4A81-A53E-4E205D63CFFE}" dt="2022-09-08T12:25:19.125" v="1" actId="22"/>
          <ac:spMkLst>
            <pc:docMk/>
            <pc:sldMk cId="753392779" sldId="352"/>
            <ac:spMk id="5" creationId="{13FE8142-3585-2216-0989-C0F6EE5B3055}"/>
          </ac:spMkLst>
        </pc:spChg>
      </pc:sldChg>
    </pc:docChg>
  </pc:docChgLst>
  <pc:docChgLst>
    <pc:chgData name="Root,Brittany" userId="208e4f8c-3524-4fe5-9ce6-b7a19a62e038" providerId="ADAL" clId="{AEA8FC47-A06C-4BF8-B735-5B2C13455527}"/>
    <pc:docChg chg="undo custSel addSld delSld modSld sldOrd">
      <pc:chgData name="Root,Brittany" userId="208e4f8c-3524-4fe5-9ce6-b7a19a62e038" providerId="ADAL" clId="{AEA8FC47-A06C-4BF8-B735-5B2C13455527}" dt="2022-10-06T18:44:26.929" v="2990" actId="20577"/>
      <pc:docMkLst>
        <pc:docMk/>
      </pc:docMkLst>
      <pc:sldChg chg="modSp del mod">
        <pc:chgData name="Root,Brittany" userId="208e4f8c-3524-4fe5-9ce6-b7a19a62e038" providerId="ADAL" clId="{AEA8FC47-A06C-4BF8-B735-5B2C13455527}" dt="2022-10-04T17:34:05.122" v="2085" actId="2696"/>
        <pc:sldMkLst>
          <pc:docMk/>
          <pc:sldMk cId="2550755452" sldId="256"/>
        </pc:sldMkLst>
        <pc:spChg chg="mod">
          <ac:chgData name="Root,Brittany" userId="208e4f8c-3524-4fe5-9ce6-b7a19a62e038" providerId="ADAL" clId="{AEA8FC47-A06C-4BF8-B735-5B2C13455527}" dt="2022-10-03T16:31:46.885" v="0" actId="27636"/>
          <ac:spMkLst>
            <pc:docMk/>
            <pc:sldMk cId="2550755452" sldId="256"/>
            <ac:spMk id="2" creationId="{595184AE-F58A-4D8D-881E-748CF5FECD0C}"/>
          </ac:spMkLst>
        </pc:spChg>
      </pc:sldChg>
      <pc:sldChg chg="del">
        <pc:chgData name="Root,Brittany" userId="208e4f8c-3524-4fe5-9ce6-b7a19a62e038" providerId="ADAL" clId="{AEA8FC47-A06C-4BF8-B735-5B2C13455527}" dt="2022-10-03T16:40:13.178" v="141" actId="2696"/>
        <pc:sldMkLst>
          <pc:docMk/>
          <pc:sldMk cId="2025186805" sldId="257"/>
        </pc:sldMkLst>
      </pc:sldChg>
      <pc:sldChg chg="del">
        <pc:chgData name="Root,Brittany" userId="208e4f8c-3524-4fe5-9ce6-b7a19a62e038" providerId="ADAL" clId="{AEA8FC47-A06C-4BF8-B735-5B2C13455527}" dt="2022-10-04T17:34:05.122" v="2085" actId="2696"/>
        <pc:sldMkLst>
          <pc:docMk/>
          <pc:sldMk cId="1481698557" sldId="258"/>
        </pc:sldMkLst>
      </pc:sldChg>
      <pc:sldChg chg="del">
        <pc:chgData name="Root,Brittany" userId="208e4f8c-3524-4fe5-9ce6-b7a19a62e038" providerId="ADAL" clId="{AEA8FC47-A06C-4BF8-B735-5B2C13455527}" dt="2022-10-03T16:39:18.723" v="134" actId="2696"/>
        <pc:sldMkLst>
          <pc:docMk/>
          <pc:sldMk cId="1344603139" sldId="259"/>
        </pc:sldMkLst>
      </pc:sldChg>
      <pc:sldChg chg="del">
        <pc:chgData name="Root,Brittany" userId="208e4f8c-3524-4fe5-9ce6-b7a19a62e038" providerId="ADAL" clId="{AEA8FC47-A06C-4BF8-B735-5B2C13455527}" dt="2022-10-03T16:40:00.364" v="140" actId="2696"/>
        <pc:sldMkLst>
          <pc:docMk/>
          <pc:sldMk cId="1140002776" sldId="260"/>
        </pc:sldMkLst>
      </pc:sldChg>
      <pc:sldChg chg="modNotesTx">
        <pc:chgData name="Root,Brittany" userId="208e4f8c-3524-4fe5-9ce6-b7a19a62e038" providerId="ADAL" clId="{AEA8FC47-A06C-4BF8-B735-5B2C13455527}" dt="2022-10-04T18:56:21.027" v="2260" actId="20577"/>
        <pc:sldMkLst>
          <pc:docMk/>
          <pc:sldMk cId="1510394525" sldId="260"/>
        </pc:sldMkLst>
      </pc:sldChg>
      <pc:sldChg chg="del">
        <pc:chgData name="Root,Brittany" userId="208e4f8c-3524-4fe5-9ce6-b7a19a62e038" providerId="ADAL" clId="{AEA8FC47-A06C-4BF8-B735-5B2C13455527}" dt="2022-10-04T17:33:27.266" v="2084"/>
        <pc:sldMkLst>
          <pc:docMk/>
          <pc:sldMk cId="3704395532" sldId="260"/>
        </pc:sldMkLst>
      </pc:sldChg>
      <pc:sldChg chg="del">
        <pc:chgData name="Root,Brittany" userId="208e4f8c-3524-4fe5-9ce6-b7a19a62e038" providerId="ADAL" clId="{AEA8FC47-A06C-4BF8-B735-5B2C13455527}" dt="2022-10-03T16:39:23.374" v="135" actId="2696"/>
        <pc:sldMkLst>
          <pc:docMk/>
          <pc:sldMk cId="1465098422" sldId="261"/>
        </pc:sldMkLst>
      </pc:sldChg>
      <pc:sldChg chg="del">
        <pc:chgData name="Root,Brittany" userId="208e4f8c-3524-4fe5-9ce6-b7a19a62e038" providerId="ADAL" clId="{AEA8FC47-A06C-4BF8-B735-5B2C13455527}" dt="2022-10-03T16:39:26.673" v="136" actId="2696"/>
        <pc:sldMkLst>
          <pc:docMk/>
          <pc:sldMk cId="1638993778" sldId="262"/>
        </pc:sldMkLst>
      </pc:sldChg>
      <pc:sldChg chg="del">
        <pc:chgData name="Root,Brittany" userId="208e4f8c-3524-4fe5-9ce6-b7a19a62e038" providerId="ADAL" clId="{AEA8FC47-A06C-4BF8-B735-5B2C13455527}" dt="2022-10-03T16:39:52.162" v="139" actId="2696"/>
        <pc:sldMkLst>
          <pc:docMk/>
          <pc:sldMk cId="2112896843" sldId="263"/>
        </pc:sldMkLst>
      </pc:sldChg>
      <pc:sldChg chg="del">
        <pc:chgData name="Root,Brittany" userId="208e4f8c-3524-4fe5-9ce6-b7a19a62e038" providerId="ADAL" clId="{AEA8FC47-A06C-4BF8-B735-5B2C13455527}" dt="2022-10-03T16:39:30.169" v="137" actId="2696"/>
        <pc:sldMkLst>
          <pc:docMk/>
          <pc:sldMk cId="245942735" sldId="264"/>
        </pc:sldMkLst>
      </pc:sldChg>
      <pc:sldChg chg="modNotesTx">
        <pc:chgData name="Root,Brittany" userId="208e4f8c-3524-4fe5-9ce6-b7a19a62e038" providerId="ADAL" clId="{AEA8FC47-A06C-4BF8-B735-5B2C13455527}" dt="2022-10-06T16:29:50.839" v="2989" actId="20577"/>
        <pc:sldMkLst>
          <pc:docMk/>
          <pc:sldMk cId="1100415405" sldId="264"/>
        </pc:sldMkLst>
      </pc:sldChg>
      <pc:sldChg chg="modSp del mod">
        <pc:chgData name="Root,Brittany" userId="208e4f8c-3524-4fe5-9ce6-b7a19a62e038" providerId="ADAL" clId="{AEA8FC47-A06C-4BF8-B735-5B2C13455527}" dt="2022-10-04T17:33:27.266" v="2084"/>
        <pc:sldMkLst>
          <pc:docMk/>
          <pc:sldMk cId="3931071127" sldId="264"/>
        </pc:sldMkLst>
        <pc:spChg chg="mod">
          <ac:chgData name="Root,Brittany" userId="208e4f8c-3524-4fe5-9ce6-b7a19a62e038" providerId="ADAL" clId="{AEA8FC47-A06C-4BF8-B735-5B2C13455527}" dt="2022-10-04T17:33:27.266" v="2084"/>
          <ac:spMkLst>
            <pc:docMk/>
            <pc:sldMk cId="3931071127" sldId="264"/>
            <ac:spMk id="2" creationId="{BBE8B539-A462-48F6-B75F-CD6948BA3C92}"/>
          </ac:spMkLst>
        </pc:spChg>
      </pc:sldChg>
      <pc:sldChg chg="modSp del mod">
        <pc:chgData name="Root,Brittany" userId="208e4f8c-3524-4fe5-9ce6-b7a19a62e038" providerId="ADAL" clId="{AEA8FC47-A06C-4BF8-B735-5B2C13455527}" dt="2022-10-04T17:34:16.599" v="2086" actId="2696"/>
        <pc:sldMkLst>
          <pc:docMk/>
          <pc:sldMk cId="3272058916" sldId="265"/>
        </pc:sldMkLst>
        <pc:spChg chg="mod">
          <ac:chgData name="Root,Brittany" userId="208e4f8c-3524-4fe5-9ce6-b7a19a62e038" providerId="ADAL" clId="{AEA8FC47-A06C-4BF8-B735-5B2C13455527}" dt="2022-10-03T16:31:46.904" v="3" actId="27636"/>
          <ac:spMkLst>
            <pc:docMk/>
            <pc:sldMk cId="3272058916" sldId="265"/>
            <ac:spMk id="2" creationId="{BBE8B539-A462-48F6-B75F-CD6948BA3C92}"/>
          </ac:spMkLst>
        </pc:spChg>
      </pc:sldChg>
      <pc:sldChg chg="modSp del mod">
        <pc:chgData name="Root,Brittany" userId="208e4f8c-3524-4fe5-9ce6-b7a19a62e038" providerId="ADAL" clId="{AEA8FC47-A06C-4BF8-B735-5B2C13455527}" dt="2022-10-04T17:34:16.599" v="2086" actId="2696"/>
        <pc:sldMkLst>
          <pc:docMk/>
          <pc:sldMk cId="1327148257" sldId="266"/>
        </pc:sldMkLst>
        <pc:spChg chg="mod">
          <ac:chgData name="Root,Brittany" userId="208e4f8c-3524-4fe5-9ce6-b7a19a62e038" providerId="ADAL" clId="{AEA8FC47-A06C-4BF8-B735-5B2C13455527}" dt="2022-10-03T16:31:46.912" v="4" actId="27636"/>
          <ac:spMkLst>
            <pc:docMk/>
            <pc:sldMk cId="1327148257" sldId="266"/>
            <ac:spMk id="2" creationId="{BBE8B539-A462-48F6-B75F-CD6948BA3C92}"/>
          </ac:spMkLst>
        </pc:spChg>
      </pc:sldChg>
      <pc:sldChg chg="del">
        <pc:chgData name="Root,Brittany" userId="208e4f8c-3524-4fe5-9ce6-b7a19a62e038" providerId="ADAL" clId="{AEA8FC47-A06C-4BF8-B735-5B2C13455527}" dt="2022-10-04T17:34:16.599" v="2086" actId="2696"/>
        <pc:sldMkLst>
          <pc:docMk/>
          <pc:sldMk cId="1153088217" sldId="268"/>
        </pc:sldMkLst>
      </pc:sldChg>
      <pc:sldChg chg="del">
        <pc:chgData name="Root,Brittany" userId="208e4f8c-3524-4fe5-9ce6-b7a19a62e038" providerId="ADAL" clId="{AEA8FC47-A06C-4BF8-B735-5B2C13455527}" dt="2022-10-03T16:39:18.723" v="134" actId="2696"/>
        <pc:sldMkLst>
          <pc:docMk/>
          <pc:sldMk cId="2054034811" sldId="270"/>
        </pc:sldMkLst>
      </pc:sldChg>
      <pc:sldChg chg="del">
        <pc:chgData name="Root,Brittany" userId="208e4f8c-3524-4fe5-9ce6-b7a19a62e038" providerId="ADAL" clId="{AEA8FC47-A06C-4BF8-B735-5B2C13455527}" dt="2022-10-03T16:39:44.229" v="138" actId="2696"/>
        <pc:sldMkLst>
          <pc:docMk/>
          <pc:sldMk cId="1739268512" sldId="274"/>
        </pc:sldMkLst>
      </pc:sldChg>
      <pc:sldChg chg="modSp mod">
        <pc:chgData name="Root,Brittany" userId="208e4f8c-3524-4fe5-9ce6-b7a19a62e038" providerId="ADAL" clId="{AEA8FC47-A06C-4BF8-B735-5B2C13455527}" dt="2022-10-03T16:37:04.719" v="133" actId="20577"/>
        <pc:sldMkLst>
          <pc:docMk/>
          <pc:sldMk cId="834524023" sldId="278"/>
        </pc:sldMkLst>
        <pc:spChg chg="mod">
          <ac:chgData name="Root,Brittany" userId="208e4f8c-3524-4fe5-9ce6-b7a19a62e038" providerId="ADAL" clId="{AEA8FC47-A06C-4BF8-B735-5B2C13455527}" dt="2022-10-03T16:37:04.719" v="133" actId="20577"/>
          <ac:spMkLst>
            <pc:docMk/>
            <pc:sldMk cId="834524023" sldId="278"/>
            <ac:spMk id="2" creationId="{E28A0C9B-36B2-4CB8-9DE8-83C3052677D1}"/>
          </ac:spMkLst>
        </pc:spChg>
      </pc:sldChg>
      <pc:sldChg chg="modSp mod">
        <pc:chgData name="Root,Brittany" userId="208e4f8c-3524-4fe5-9ce6-b7a19a62e038" providerId="ADAL" clId="{AEA8FC47-A06C-4BF8-B735-5B2C13455527}" dt="2022-10-03T16:33:21.585" v="105" actId="20577"/>
        <pc:sldMkLst>
          <pc:docMk/>
          <pc:sldMk cId="2596455851" sldId="283"/>
        </pc:sldMkLst>
        <pc:spChg chg="mod">
          <ac:chgData name="Root,Brittany" userId="208e4f8c-3524-4fe5-9ce6-b7a19a62e038" providerId="ADAL" clId="{AEA8FC47-A06C-4BF8-B735-5B2C13455527}" dt="2022-10-03T16:33:21.585" v="105" actId="20577"/>
          <ac:spMkLst>
            <pc:docMk/>
            <pc:sldMk cId="2596455851" sldId="283"/>
            <ac:spMk id="2" creationId="{3F0E4196-217A-4EA8-A577-30545884816A}"/>
          </ac:spMkLst>
        </pc:spChg>
      </pc:sldChg>
      <pc:sldChg chg="ord">
        <pc:chgData name="Root,Brittany" userId="208e4f8c-3524-4fe5-9ce6-b7a19a62e038" providerId="ADAL" clId="{AEA8FC47-A06C-4BF8-B735-5B2C13455527}" dt="2022-10-03T16:32:09.445" v="7"/>
        <pc:sldMkLst>
          <pc:docMk/>
          <pc:sldMk cId="2999341279" sldId="291"/>
        </pc:sldMkLst>
      </pc:sldChg>
      <pc:sldChg chg="del">
        <pc:chgData name="Root,Brittany" userId="208e4f8c-3524-4fe5-9ce6-b7a19a62e038" providerId="ADAL" clId="{AEA8FC47-A06C-4BF8-B735-5B2C13455527}" dt="2022-10-04T17:34:39.036" v="2088" actId="2696"/>
        <pc:sldMkLst>
          <pc:docMk/>
          <pc:sldMk cId="1974552360" sldId="300"/>
        </pc:sldMkLst>
      </pc:sldChg>
      <pc:sldChg chg="del">
        <pc:chgData name="Root,Brittany" userId="208e4f8c-3524-4fe5-9ce6-b7a19a62e038" providerId="ADAL" clId="{AEA8FC47-A06C-4BF8-B735-5B2C13455527}" dt="2022-10-03T16:39:52.162" v="139" actId="2696"/>
        <pc:sldMkLst>
          <pc:docMk/>
          <pc:sldMk cId="1931837870" sldId="334"/>
        </pc:sldMkLst>
      </pc:sldChg>
      <pc:sldChg chg="del">
        <pc:chgData name="Root,Brittany" userId="208e4f8c-3524-4fe5-9ce6-b7a19a62e038" providerId="ADAL" clId="{AEA8FC47-A06C-4BF8-B735-5B2C13455527}" dt="2022-10-03T16:39:52.162" v="139" actId="2696"/>
        <pc:sldMkLst>
          <pc:docMk/>
          <pc:sldMk cId="400302371" sldId="335"/>
        </pc:sldMkLst>
      </pc:sldChg>
      <pc:sldChg chg="del">
        <pc:chgData name="Root,Brittany" userId="208e4f8c-3524-4fe5-9ce6-b7a19a62e038" providerId="ADAL" clId="{AEA8FC47-A06C-4BF8-B735-5B2C13455527}" dt="2022-10-03T16:42:00.244" v="143" actId="2696"/>
        <pc:sldMkLst>
          <pc:docMk/>
          <pc:sldMk cId="236676394" sldId="348"/>
        </pc:sldMkLst>
      </pc:sldChg>
      <pc:sldChg chg="del">
        <pc:chgData name="Root,Brittany" userId="208e4f8c-3524-4fe5-9ce6-b7a19a62e038" providerId="ADAL" clId="{AEA8FC47-A06C-4BF8-B735-5B2C13455527}" dt="2022-10-03T16:41:57.075" v="142" actId="2696"/>
        <pc:sldMkLst>
          <pc:docMk/>
          <pc:sldMk cId="2244940894" sldId="349"/>
        </pc:sldMkLst>
      </pc:sldChg>
      <pc:sldChg chg="del">
        <pc:chgData name="Root,Brittany" userId="208e4f8c-3524-4fe5-9ce6-b7a19a62e038" providerId="ADAL" clId="{AEA8FC47-A06C-4BF8-B735-5B2C13455527}" dt="2022-10-04T14:47:20.569" v="144" actId="2696"/>
        <pc:sldMkLst>
          <pc:docMk/>
          <pc:sldMk cId="2939907092" sldId="350"/>
        </pc:sldMkLst>
      </pc:sldChg>
      <pc:sldChg chg="addSp modSp mod">
        <pc:chgData name="Root,Brittany" userId="208e4f8c-3524-4fe5-9ce6-b7a19a62e038" providerId="ADAL" clId="{AEA8FC47-A06C-4BF8-B735-5B2C13455527}" dt="2022-10-04T19:00:29.146" v="2625" actId="1076"/>
        <pc:sldMkLst>
          <pc:docMk/>
          <pc:sldMk cId="753392779" sldId="352"/>
        </pc:sldMkLst>
        <pc:spChg chg="add mod">
          <ac:chgData name="Root,Brittany" userId="208e4f8c-3524-4fe5-9ce6-b7a19a62e038" providerId="ADAL" clId="{AEA8FC47-A06C-4BF8-B735-5B2C13455527}" dt="2022-10-04T19:00:29.146" v="2625" actId="1076"/>
          <ac:spMkLst>
            <pc:docMk/>
            <pc:sldMk cId="753392779" sldId="352"/>
            <ac:spMk id="2" creationId="{EFA84B50-213F-ADAC-6AE5-F62E14E6B4AD}"/>
          </ac:spMkLst>
        </pc:spChg>
      </pc:sldChg>
      <pc:sldChg chg="del">
        <pc:chgData name="Root,Brittany" userId="208e4f8c-3524-4fe5-9ce6-b7a19a62e038" providerId="ADAL" clId="{AEA8FC47-A06C-4BF8-B735-5B2C13455527}" dt="2022-10-04T17:34:05.122" v="2085" actId="2696"/>
        <pc:sldMkLst>
          <pc:docMk/>
          <pc:sldMk cId="2995049952" sldId="353"/>
        </pc:sldMkLst>
      </pc:sldChg>
      <pc:sldChg chg="modSp del mod">
        <pc:chgData name="Root,Brittany" userId="208e4f8c-3524-4fe5-9ce6-b7a19a62e038" providerId="ADAL" clId="{AEA8FC47-A06C-4BF8-B735-5B2C13455527}" dt="2022-10-04T17:34:05.122" v="2085" actId="2696"/>
        <pc:sldMkLst>
          <pc:docMk/>
          <pc:sldMk cId="936114453" sldId="354"/>
        </pc:sldMkLst>
        <pc:spChg chg="mod">
          <ac:chgData name="Root,Brittany" userId="208e4f8c-3524-4fe5-9ce6-b7a19a62e038" providerId="ADAL" clId="{AEA8FC47-A06C-4BF8-B735-5B2C13455527}" dt="2022-10-03T16:31:46.902" v="1" actId="27636"/>
          <ac:spMkLst>
            <pc:docMk/>
            <pc:sldMk cId="936114453" sldId="354"/>
            <ac:spMk id="2" creationId="{BBE8B539-A462-48F6-B75F-CD6948BA3C92}"/>
          </ac:spMkLst>
        </pc:spChg>
      </pc:sldChg>
      <pc:sldChg chg="del">
        <pc:chgData name="Root,Brittany" userId="208e4f8c-3524-4fe5-9ce6-b7a19a62e038" providerId="ADAL" clId="{AEA8FC47-A06C-4BF8-B735-5B2C13455527}" dt="2022-10-04T17:34:05.122" v="2085" actId="2696"/>
        <pc:sldMkLst>
          <pc:docMk/>
          <pc:sldMk cId="1415301621" sldId="355"/>
        </pc:sldMkLst>
      </pc:sldChg>
      <pc:sldChg chg="del">
        <pc:chgData name="Root,Brittany" userId="208e4f8c-3524-4fe5-9ce6-b7a19a62e038" providerId="ADAL" clId="{AEA8FC47-A06C-4BF8-B735-5B2C13455527}" dt="2022-10-04T17:34:05.122" v="2085" actId="2696"/>
        <pc:sldMkLst>
          <pc:docMk/>
          <pc:sldMk cId="3580476046" sldId="356"/>
        </pc:sldMkLst>
      </pc:sldChg>
      <pc:sldChg chg="del">
        <pc:chgData name="Root,Brittany" userId="208e4f8c-3524-4fe5-9ce6-b7a19a62e038" providerId="ADAL" clId="{AEA8FC47-A06C-4BF8-B735-5B2C13455527}" dt="2022-10-04T17:34:05.122" v="2085" actId="2696"/>
        <pc:sldMkLst>
          <pc:docMk/>
          <pc:sldMk cId="3714000551" sldId="357"/>
        </pc:sldMkLst>
      </pc:sldChg>
      <pc:sldChg chg="modSp del mod">
        <pc:chgData name="Root,Brittany" userId="208e4f8c-3524-4fe5-9ce6-b7a19a62e038" providerId="ADAL" clId="{AEA8FC47-A06C-4BF8-B735-5B2C13455527}" dt="2022-10-04T17:34:16.599" v="2086" actId="2696"/>
        <pc:sldMkLst>
          <pc:docMk/>
          <pc:sldMk cId="235940056" sldId="358"/>
        </pc:sldMkLst>
        <pc:spChg chg="mod">
          <ac:chgData name="Root,Brittany" userId="208e4f8c-3524-4fe5-9ce6-b7a19a62e038" providerId="ADAL" clId="{AEA8FC47-A06C-4BF8-B735-5B2C13455527}" dt="2022-10-03T16:31:46.904" v="2" actId="27636"/>
          <ac:spMkLst>
            <pc:docMk/>
            <pc:sldMk cId="235940056" sldId="358"/>
            <ac:spMk id="2" creationId="{BBE8B539-A462-48F6-B75F-CD6948BA3C92}"/>
          </ac:spMkLst>
        </pc:spChg>
      </pc:sldChg>
      <pc:sldChg chg="modSp del mod">
        <pc:chgData name="Root,Brittany" userId="208e4f8c-3524-4fe5-9ce6-b7a19a62e038" providerId="ADAL" clId="{AEA8FC47-A06C-4BF8-B735-5B2C13455527}" dt="2022-10-04T17:34:21.132" v="2087" actId="2696"/>
        <pc:sldMkLst>
          <pc:docMk/>
          <pc:sldMk cId="1914466626" sldId="359"/>
        </pc:sldMkLst>
        <pc:spChg chg="mod">
          <ac:chgData name="Root,Brittany" userId="208e4f8c-3524-4fe5-9ce6-b7a19a62e038" providerId="ADAL" clId="{AEA8FC47-A06C-4BF8-B735-5B2C13455527}" dt="2022-10-03T16:31:46.914" v="5" actId="27636"/>
          <ac:spMkLst>
            <pc:docMk/>
            <pc:sldMk cId="1914466626" sldId="359"/>
            <ac:spMk id="2" creationId="{BBE8B539-A462-48F6-B75F-CD6948BA3C92}"/>
          </ac:spMkLst>
        </pc:spChg>
      </pc:sldChg>
      <pc:sldChg chg="addSp modSp new mod">
        <pc:chgData name="Root,Brittany" userId="208e4f8c-3524-4fe5-9ce6-b7a19a62e038" providerId="ADAL" clId="{AEA8FC47-A06C-4BF8-B735-5B2C13455527}" dt="2022-10-06T16:20:55.413" v="2964" actId="20577"/>
        <pc:sldMkLst>
          <pc:docMk/>
          <pc:sldMk cId="4285558756" sldId="360"/>
        </pc:sldMkLst>
        <pc:spChg chg="add mod">
          <ac:chgData name="Root,Brittany" userId="208e4f8c-3524-4fe5-9ce6-b7a19a62e038" providerId="ADAL" clId="{AEA8FC47-A06C-4BF8-B735-5B2C13455527}" dt="2022-10-06T16:20:55.413" v="2964" actId="20577"/>
          <ac:spMkLst>
            <pc:docMk/>
            <pc:sldMk cId="4285558756" sldId="360"/>
            <ac:spMk id="3" creationId="{3441AF7E-C765-97E6-9B1D-F5658E569958}"/>
          </ac:spMkLst>
        </pc:spChg>
      </pc:sldChg>
      <pc:sldChg chg="addSp modSp new mod">
        <pc:chgData name="Root,Brittany" userId="208e4f8c-3524-4fe5-9ce6-b7a19a62e038" providerId="ADAL" clId="{AEA8FC47-A06C-4BF8-B735-5B2C13455527}" dt="2022-10-04T19:00:50.288" v="2646" actId="20577"/>
        <pc:sldMkLst>
          <pc:docMk/>
          <pc:sldMk cId="3913436597" sldId="361"/>
        </pc:sldMkLst>
        <pc:spChg chg="add mod">
          <ac:chgData name="Root,Brittany" userId="208e4f8c-3524-4fe5-9ce6-b7a19a62e038" providerId="ADAL" clId="{AEA8FC47-A06C-4BF8-B735-5B2C13455527}" dt="2022-10-04T19:00:50.288" v="2646" actId="20577"/>
          <ac:spMkLst>
            <pc:docMk/>
            <pc:sldMk cId="3913436597" sldId="361"/>
            <ac:spMk id="2" creationId="{8CE0E935-2C8B-68E2-0698-FB325B5AEC77}"/>
          </ac:spMkLst>
        </pc:spChg>
      </pc:sldChg>
      <pc:sldChg chg="addSp modSp new mod">
        <pc:chgData name="Root,Brittany" userId="208e4f8c-3524-4fe5-9ce6-b7a19a62e038" providerId="ADAL" clId="{AEA8FC47-A06C-4BF8-B735-5B2C13455527}" dt="2022-10-04T17:11:58.226" v="1294" actId="20577"/>
        <pc:sldMkLst>
          <pc:docMk/>
          <pc:sldMk cId="812036159" sldId="362"/>
        </pc:sldMkLst>
        <pc:spChg chg="add mod">
          <ac:chgData name="Root,Brittany" userId="208e4f8c-3524-4fe5-9ce6-b7a19a62e038" providerId="ADAL" clId="{AEA8FC47-A06C-4BF8-B735-5B2C13455527}" dt="2022-10-04T17:11:58.226" v="1294" actId="20577"/>
          <ac:spMkLst>
            <pc:docMk/>
            <pc:sldMk cId="812036159" sldId="362"/>
            <ac:spMk id="2" creationId="{4F007E82-9B6A-C71A-4117-9945FBC1E93B}"/>
          </ac:spMkLst>
        </pc:spChg>
      </pc:sldChg>
      <pc:sldChg chg="modSp mod">
        <pc:chgData name="Root,Brittany" userId="208e4f8c-3524-4fe5-9ce6-b7a19a62e038" providerId="ADAL" clId="{AEA8FC47-A06C-4BF8-B735-5B2C13455527}" dt="2022-10-04T17:25:00.779" v="1883" actId="20577"/>
        <pc:sldMkLst>
          <pc:docMk/>
          <pc:sldMk cId="1599823737" sldId="363"/>
        </pc:sldMkLst>
        <pc:spChg chg="mod">
          <ac:chgData name="Root,Brittany" userId="208e4f8c-3524-4fe5-9ce6-b7a19a62e038" providerId="ADAL" clId="{AEA8FC47-A06C-4BF8-B735-5B2C13455527}" dt="2022-10-04T17:25:00.779" v="1883" actId="20577"/>
          <ac:spMkLst>
            <pc:docMk/>
            <pc:sldMk cId="1599823737" sldId="363"/>
            <ac:spMk id="4" creationId="{96861579-934C-4132-AD4B-6BFBA2913994}"/>
          </ac:spMkLst>
        </pc:spChg>
      </pc:sldChg>
      <pc:sldChg chg="new del">
        <pc:chgData name="Root,Brittany" userId="208e4f8c-3524-4fe5-9ce6-b7a19a62e038" providerId="ADAL" clId="{AEA8FC47-A06C-4BF8-B735-5B2C13455527}" dt="2022-10-04T17:12:33.765" v="1296" actId="2696"/>
        <pc:sldMkLst>
          <pc:docMk/>
          <pc:sldMk cId="3938312363" sldId="363"/>
        </pc:sldMkLst>
      </pc:sldChg>
      <pc:sldChg chg="new del">
        <pc:chgData name="Root,Brittany" userId="208e4f8c-3524-4fe5-9ce6-b7a19a62e038" providerId="ADAL" clId="{AEA8FC47-A06C-4BF8-B735-5B2C13455527}" dt="2022-10-04T17:29:00.711" v="2078" actId="2696"/>
        <pc:sldMkLst>
          <pc:docMk/>
          <pc:sldMk cId="3793028693" sldId="364"/>
        </pc:sldMkLst>
      </pc:sldChg>
      <pc:sldChg chg="addSp modSp new mod">
        <pc:chgData name="Root,Brittany" userId="208e4f8c-3524-4fe5-9ce6-b7a19a62e038" providerId="ADAL" clId="{AEA8FC47-A06C-4BF8-B735-5B2C13455527}" dt="2022-10-04T17:19:35.544" v="1560" actId="255"/>
        <pc:sldMkLst>
          <pc:docMk/>
          <pc:sldMk cId="3925456907" sldId="365"/>
        </pc:sldMkLst>
        <pc:spChg chg="add mod">
          <ac:chgData name="Root,Brittany" userId="208e4f8c-3524-4fe5-9ce6-b7a19a62e038" providerId="ADAL" clId="{AEA8FC47-A06C-4BF8-B735-5B2C13455527}" dt="2022-10-04T17:15:46.409" v="1336"/>
          <ac:spMkLst>
            <pc:docMk/>
            <pc:sldMk cId="3925456907" sldId="365"/>
            <ac:spMk id="2" creationId="{246DD652-C920-07BF-960F-C456BD9055F9}"/>
          </ac:spMkLst>
        </pc:spChg>
        <pc:spChg chg="add mod">
          <ac:chgData name="Root,Brittany" userId="208e4f8c-3524-4fe5-9ce6-b7a19a62e038" providerId="ADAL" clId="{AEA8FC47-A06C-4BF8-B735-5B2C13455527}" dt="2022-10-04T17:16:07.366" v="1360" actId="1076"/>
          <ac:spMkLst>
            <pc:docMk/>
            <pc:sldMk cId="3925456907" sldId="365"/>
            <ac:spMk id="3" creationId="{64CF7F04-1041-1AC5-A4A0-B291F11EEDDD}"/>
          </ac:spMkLst>
        </pc:spChg>
        <pc:spChg chg="add mod">
          <ac:chgData name="Root,Brittany" userId="208e4f8c-3524-4fe5-9ce6-b7a19a62e038" providerId="ADAL" clId="{AEA8FC47-A06C-4BF8-B735-5B2C13455527}" dt="2022-10-04T17:19:35.544" v="1560" actId="255"/>
          <ac:spMkLst>
            <pc:docMk/>
            <pc:sldMk cId="3925456907" sldId="365"/>
            <ac:spMk id="4" creationId="{25CA85F7-EE24-93E7-CD99-2CB1C6A41A02}"/>
          </ac:spMkLst>
        </pc:spChg>
      </pc:sldChg>
      <pc:sldChg chg="modSp mod">
        <pc:chgData name="Root,Brittany" userId="208e4f8c-3524-4fe5-9ce6-b7a19a62e038" providerId="ADAL" clId="{AEA8FC47-A06C-4BF8-B735-5B2C13455527}" dt="2022-10-06T18:44:26.929" v="2990" actId="20577"/>
        <pc:sldMkLst>
          <pc:docMk/>
          <pc:sldMk cId="944526016" sldId="366"/>
        </pc:sldMkLst>
        <pc:spChg chg="mod">
          <ac:chgData name="Root,Brittany" userId="208e4f8c-3524-4fe5-9ce6-b7a19a62e038" providerId="ADAL" clId="{AEA8FC47-A06C-4BF8-B735-5B2C13455527}" dt="2022-10-06T18:44:26.929" v="2990" actId="20577"/>
          <ac:spMkLst>
            <pc:docMk/>
            <pc:sldMk cId="944526016" sldId="366"/>
            <ac:spMk id="4" creationId="{25CA85F7-EE24-93E7-CD99-2CB1C6A41A02}"/>
          </ac:spMkLst>
        </pc:spChg>
      </pc:sldChg>
      <pc:sldChg chg="modSp mod">
        <pc:chgData name="Root,Brittany" userId="208e4f8c-3524-4fe5-9ce6-b7a19a62e038" providerId="ADAL" clId="{AEA8FC47-A06C-4BF8-B735-5B2C13455527}" dt="2022-10-06T16:19:22.858" v="2879" actId="20577"/>
        <pc:sldMkLst>
          <pc:docMk/>
          <pc:sldMk cId="2687862043" sldId="367"/>
        </pc:sldMkLst>
        <pc:spChg chg="mod">
          <ac:chgData name="Root,Brittany" userId="208e4f8c-3524-4fe5-9ce6-b7a19a62e038" providerId="ADAL" clId="{AEA8FC47-A06C-4BF8-B735-5B2C13455527}" dt="2022-10-06T16:19:22.858" v="2879" actId="20577"/>
          <ac:spMkLst>
            <pc:docMk/>
            <pc:sldMk cId="2687862043" sldId="367"/>
            <ac:spMk id="4" creationId="{25CA85F7-EE24-93E7-CD99-2CB1C6A41A02}"/>
          </ac:spMkLst>
        </pc:spChg>
      </pc:sldChg>
      <pc:sldChg chg="modSp del mod">
        <pc:chgData name="Root,Brittany" userId="208e4f8c-3524-4fe5-9ce6-b7a19a62e038" providerId="ADAL" clId="{AEA8FC47-A06C-4BF8-B735-5B2C13455527}" dt="2022-10-04T17:33:27.266" v="2084"/>
        <pc:sldMkLst>
          <pc:docMk/>
          <pc:sldMk cId="755276587" sldId="368"/>
        </pc:sldMkLst>
        <pc:spChg chg="mod">
          <ac:chgData name="Root,Brittany" userId="208e4f8c-3524-4fe5-9ce6-b7a19a62e038" providerId="ADAL" clId="{AEA8FC47-A06C-4BF8-B735-5B2C13455527}" dt="2022-10-04T17:33:27.266" v="2084"/>
          <ac:spMkLst>
            <pc:docMk/>
            <pc:sldMk cId="755276587" sldId="368"/>
            <ac:spMk id="2" creationId="{BBE8B539-A462-48F6-B75F-CD6948BA3C92}"/>
          </ac:spMkLst>
        </pc:spChg>
      </pc:sldChg>
      <pc:sldChg chg="modSp del mod">
        <pc:chgData name="Root,Brittany" userId="208e4f8c-3524-4fe5-9ce6-b7a19a62e038" providerId="ADAL" clId="{AEA8FC47-A06C-4BF8-B735-5B2C13455527}" dt="2022-10-04T17:33:27.266" v="2084"/>
        <pc:sldMkLst>
          <pc:docMk/>
          <pc:sldMk cId="1543844776" sldId="369"/>
        </pc:sldMkLst>
        <pc:spChg chg="mod">
          <ac:chgData name="Root,Brittany" userId="208e4f8c-3524-4fe5-9ce6-b7a19a62e038" providerId="ADAL" clId="{AEA8FC47-A06C-4BF8-B735-5B2C13455527}" dt="2022-10-04T17:33:27.266" v="2084"/>
          <ac:spMkLst>
            <pc:docMk/>
            <pc:sldMk cId="1543844776" sldId="369"/>
            <ac:spMk id="2" creationId="{BBE8B539-A462-48F6-B75F-CD6948BA3C92}"/>
          </ac:spMkLst>
        </pc:spChg>
      </pc:sldChg>
      <pc:sldChg chg="del">
        <pc:chgData name="Root,Brittany" userId="208e4f8c-3524-4fe5-9ce6-b7a19a62e038" providerId="ADAL" clId="{AEA8FC47-A06C-4BF8-B735-5B2C13455527}" dt="2022-10-04T17:33:27.266" v="2084"/>
        <pc:sldMkLst>
          <pc:docMk/>
          <pc:sldMk cId="2696091228" sldId="370"/>
        </pc:sldMkLst>
      </pc:sldChg>
      <pc:sldChg chg="modSp">
        <pc:chgData name="Root,Brittany" userId="208e4f8c-3524-4fe5-9ce6-b7a19a62e038" providerId="ADAL" clId="{AEA8FC47-A06C-4BF8-B735-5B2C13455527}" dt="2022-10-04T18:55:41.299" v="2257" actId="20577"/>
        <pc:sldMkLst>
          <pc:docMk/>
          <pc:sldMk cId="2755582522" sldId="370"/>
        </pc:sldMkLst>
        <pc:spChg chg="mod">
          <ac:chgData name="Root,Brittany" userId="208e4f8c-3524-4fe5-9ce6-b7a19a62e038" providerId="ADAL" clId="{AEA8FC47-A06C-4BF8-B735-5B2C13455527}" dt="2022-10-04T18:55:16.690" v="2202" actId="20577"/>
          <ac:spMkLst>
            <pc:docMk/>
            <pc:sldMk cId="2755582522" sldId="370"/>
            <ac:spMk id="10" creationId="{4612FA23-3540-C238-4C27-3FAA45CC0D5E}"/>
          </ac:spMkLst>
        </pc:spChg>
        <pc:spChg chg="mod">
          <ac:chgData name="Root,Brittany" userId="208e4f8c-3524-4fe5-9ce6-b7a19a62e038" providerId="ADAL" clId="{AEA8FC47-A06C-4BF8-B735-5B2C13455527}" dt="2022-10-04T18:55:41.299" v="2257" actId="20577"/>
          <ac:spMkLst>
            <pc:docMk/>
            <pc:sldMk cId="2755582522" sldId="370"/>
            <ac:spMk id="11" creationId="{AE48199B-758F-8585-1B8D-037A225C6493}"/>
          </ac:spMkLst>
        </pc:spChg>
      </pc:sldChg>
      <pc:sldChg chg="modSp mod">
        <pc:chgData name="Root,Brittany" userId="208e4f8c-3524-4fe5-9ce6-b7a19a62e038" providerId="ADAL" clId="{AEA8FC47-A06C-4BF8-B735-5B2C13455527}" dt="2022-10-04T18:54:41.376" v="2122" actId="20577"/>
        <pc:sldMkLst>
          <pc:docMk/>
          <pc:sldMk cId="1097066734" sldId="371"/>
        </pc:sldMkLst>
        <pc:spChg chg="mod">
          <ac:chgData name="Root,Brittany" userId="208e4f8c-3524-4fe5-9ce6-b7a19a62e038" providerId="ADAL" clId="{AEA8FC47-A06C-4BF8-B735-5B2C13455527}" dt="2022-10-04T18:52:43.572" v="2115" actId="20577"/>
          <ac:spMkLst>
            <pc:docMk/>
            <pc:sldMk cId="1097066734" sldId="371"/>
            <ac:spMk id="16" creationId="{FC58A6E7-A1D4-5276-1958-E4D50DFF8947}"/>
          </ac:spMkLst>
        </pc:spChg>
        <pc:spChg chg="mod">
          <ac:chgData name="Root,Brittany" userId="208e4f8c-3524-4fe5-9ce6-b7a19a62e038" providerId="ADAL" clId="{AEA8FC47-A06C-4BF8-B735-5B2C13455527}" dt="2022-10-04T18:52:04.972" v="2107"/>
          <ac:spMkLst>
            <pc:docMk/>
            <pc:sldMk cId="1097066734" sldId="371"/>
            <ac:spMk id="20" creationId="{9244DB3A-B758-E333-FC70-EEBC8CFF4215}"/>
          </ac:spMkLst>
        </pc:spChg>
        <pc:spChg chg="mod">
          <ac:chgData name="Root,Brittany" userId="208e4f8c-3524-4fe5-9ce6-b7a19a62e038" providerId="ADAL" clId="{AEA8FC47-A06C-4BF8-B735-5B2C13455527}" dt="2022-10-04T18:54:41.376" v="2122" actId="20577"/>
          <ac:spMkLst>
            <pc:docMk/>
            <pc:sldMk cId="1097066734" sldId="371"/>
            <ac:spMk id="21" creationId="{A6E0F7E8-ACEF-DB23-3A3D-278C418A03FC}"/>
          </ac:spMkLst>
        </pc:spChg>
        <pc:spChg chg="mod">
          <ac:chgData name="Root,Brittany" userId="208e4f8c-3524-4fe5-9ce6-b7a19a62e038" providerId="ADAL" clId="{AEA8FC47-A06C-4BF8-B735-5B2C13455527}" dt="2022-10-04T18:54:27.275" v="2119" actId="1076"/>
          <ac:spMkLst>
            <pc:docMk/>
            <pc:sldMk cId="1097066734" sldId="371"/>
            <ac:spMk id="22" creationId="{A6236400-DD00-4B96-149D-CDE04BD8EA17}"/>
          </ac:spMkLst>
        </pc:spChg>
      </pc:sldChg>
      <pc:sldChg chg="modSp del mod">
        <pc:chgData name="Root,Brittany" userId="208e4f8c-3524-4fe5-9ce6-b7a19a62e038" providerId="ADAL" clId="{AEA8FC47-A06C-4BF8-B735-5B2C13455527}" dt="2022-10-04T17:33:27.266" v="2084"/>
        <pc:sldMkLst>
          <pc:docMk/>
          <pc:sldMk cId="3908790519" sldId="371"/>
        </pc:sldMkLst>
        <pc:spChg chg="mod">
          <ac:chgData name="Root,Brittany" userId="208e4f8c-3524-4fe5-9ce6-b7a19a62e038" providerId="ADAL" clId="{AEA8FC47-A06C-4BF8-B735-5B2C13455527}" dt="2022-10-04T17:33:27.266" v="2084"/>
          <ac:spMkLst>
            <pc:docMk/>
            <pc:sldMk cId="3908790519" sldId="371"/>
            <ac:spMk id="2" creationId="{BBE8B539-A462-48F6-B75F-CD6948BA3C9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EE0A9-E881-42C3-A244-1FFEC5C6ACB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D199EF02-7308-405A-A1C1-8DDF87151AD4}">
      <dgm:prSet phldrT="[Text]"/>
      <dgm:spPr/>
      <dgm:t>
        <a:bodyPr/>
        <a:lstStyle/>
        <a:p>
          <a:r>
            <a:rPr lang="en-US" dirty="0"/>
            <a:t>How to Find Job Descriptions</a:t>
          </a:r>
        </a:p>
      </dgm:t>
    </dgm:pt>
    <dgm:pt modelId="{980F58F0-988A-412F-9217-A2B1E2A9314A}" type="parTrans" cxnId="{8294B399-0F89-4361-B0BC-7F5FB3F273A2}">
      <dgm:prSet/>
      <dgm:spPr/>
      <dgm:t>
        <a:bodyPr/>
        <a:lstStyle/>
        <a:p>
          <a:endParaRPr lang="en-US"/>
        </a:p>
      </dgm:t>
    </dgm:pt>
    <dgm:pt modelId="{E7D69791-2B44-43B7-BAB3-C51622D9236E}" type="sibTrans" cxnId="{8294B399-0F89-4361-B0BC-7F5FB3F273A2}">
      <dgm:prSet/>
      <dgm:spPr/>
      <dgm:t>
        <a:bodyPr/>
        <a:lstStyle/>
        <a:p>
          <a:endParaRPr lang="en-US"/>
        </a:p>
      </dgm:t>
    </dgm:pt>
    <dgm:pt modelId="{77E7D345-2FC6-4051-8D53-0CE4187A6099}">
      <dgm:prSet phldrT="[Text]" custT="1"/>
      <dgm:spPr/>
      <dgm:t>
        <a:bodyPr/>
        <a:lstStyle/>
        <a:p>
          <a:pPr>
            <a:buFont typeface="Arial" panose="020B0604020202020204" pitchFamily="34" charset="0"/>
            <a:buNone/>
          </a:pPr>
          <a:r>
            <a:rPr lang="en-US" sz="3600" dirty="0"/>
            <a:t>ES&amp;P Archives</a:t>
          </a:r>
        </a:p>
        <a:p>
          <a:pPr>
            <a:buFont typeface="Arial" panose="020B0604020202020204" pitchFamily="34" charset="0"/>
            <a:buChar char="•"/>
          </a:pPr>
          <a:r>
            <a:rPr lang="en-US" sz="3600" dirty="0"/>
            <a:t>Handshake</a:t>
          </a:r>
        </a:p>
        <a:p>
          <a:pPr>
            <a:buFont typeface="Arial" panose="020B0604020202020204" pitchFamily="34" charset="0"/>
            <a:buChar char="•"/>
          </a:pPr>
          <a:r>
            <a:rPr lang="en-US" sz="3600" dirty="0"/>
            <a:t>LinkedIn</a:t>
          </a:r>
        </a:p>
        <a:p>
          <a:pPr>
            <a:buFont typeface="Arial" panose="020B0604020202020204" pitchFamily="34" charset="0"/>
            <a:buChar char="•"/>
          </a:pPr>
          <a:r>
            <a:rPr lang="en-US" sz="3600" dirty="0"/>
            <a:t>Indeed</a:t>
          </a:r>
        </a:p>
      </dgm:t>
    </dgm:pt>
    <dgm:pt modelId="{11EF017F-1414-4F7C-92C1-B7638A74C54B}" type="parTrans" cxnId="{C631E1D8-2D70-4E64-916B-82118247856B}">
      <dgm:prSet/>
      <dgm:spPr/>
      <dgm:t>
        <a:bodyPr/>
        <a:lstStyle/>
        <a:p>
          <a:endParaRPr lang="en-US"/>
        </a:p>
      </dgm:t>
    </dgm:pt>
    <dgm:pt modelId="{479B7D96-E402-4EA3-AA4F-0EC6A636C99B}" type="sibTrans" cxnId="{C631E1D8-2D70-4E64-916B-82118247856B}">
      <dgm:prSet/>
      <dgm:spPr/>
      <dgm:t>
        <a:bodyPr/>
        <a:lstStyle/>
        <a:p>
          <a:endParaRPr lang="en-US"/>
        </a:p>
      </dgm:t>
    </dgm:pt>
    <dgm:pt modelId="{A2E786FB-75CA-4A16-A8B7-919B4FEFA8B6}" type="pres">
      <dgm:prSet presAssocID="{E55EE0A9-E881-42C3-A244-1FFEC5C6ACB3}" presName="list" presStyleCnt="0">
        <dgm:presLayoutVars>
          <dgm:dir/>
          <dgm:animLvl val="lvl"/>
        </dgm:presLayoutVars>
      </dgm:prSet>
      <dgm:spPr/>
    </dgm:pt>
    <dgm:pt modelId="{99D98C11-B9C9-458B-ABFB-7B7E49066246}" type="pres">
      <dgm:prSet presAssocID="{D199EF02-7308-405A-A1C1-8DDF87151AD4}" presName="posSpace" presStyleCnt="0"/>
      <dgm:spPr/>
    </dgm:pt>
    <dgm:pt modelId="{3EC18397-AF19-4FDF-9E64-D6A96B76A114}" type="pres">
      <dgm:prSet presAssocID="{D199EF02-7308-405A-A1C1-8DDF87151AD4}" presName="vertFlow" presStyleCnt="0"/>
      <dgm:spPr/>
    </dgm:pt>
    <dgm:pt modelId="{8E43806A-0338-4AF1-AF1A-E5B786B59604}" type="pres">
      <dgm:prSet presAssocID="{D199EF02-7308-405A-A1C1-8DDF87151AD4}" presName="topSpace" presStyleCnt="0"/>
      <dgm:spPr/>
    </dgm:pt>
    <dgm:pt modelId="{5F6CCFB3-8BE6-4686-94F4-CB440DA669C1}" type="pres">
      <dgm:prSet presAssocID="{D199EF02-7308-405A-A1C1-8DDF87151AD4}" presName="firstComp" presStyleCnt="0"/>
      <dgm:spPr/>
    </dgm:pt>
    <dgm:pt modelId="{74837108-8BD6-4393-995F-A98AA9ACEA69}" type="pres">
      <dgm:prSet presAssocID="{D199EF02-7308-405A-A1C1-8DDF87151AD4}" presName="firstChild" presStyleLbl="bgAccFollowNode1" presStyleIdx="0" presStyleCnt="1" custScaleX="111008" custScaleY="237761" custLinFactX="-23225" custLinFactNeighborX="-100000" custLinFactNeighborY="-10907"/>
      <dgm:spPr/>
    </dgm:pt>
    <dgm:pt modelId="{641515BF-A753-4D62-AC16-4881C1FB9A11}" type="pres">
      <dgm:prSet presAssocID="{D199EF02-7308-405A-A1C1-8DDF87151AD4}" presName="firstChildTx" presStyleLbl="bgAccFollowNode1" presStyleIdx="0" presStyleCnt="1">
        <dgm:presLayoutVars>
          <dgm:bulletEnabled val="1"/>
        </dgm:presLayoutVars>
      </dgm:prSet>
      <dgm:spPr/>
    </dgm:pt>
    <dgm:pt modelId="{A9F54E94-BFAF-4D45-8580-FCB29265145F}" type="pres">
      <dgm:prSet presAssocID="{D199EF02-7308-405A-A1C1-8DDF87151AD4}" presName="negSpace" presStyleCnt="0"/>
      <dgm:spPr/>
    </dgm:pt>
    <dgm:pt modelId="{4630C61B-4D50-488E-8EF3-C6E8D8132414}" type="pres">
      <dgm:prSet presAssocID="{D199EF02-7308-405A-A1C1-8DDF87151AD4}" presName="circle" presStyleLbl="node1" presStyleIdx="0" presStyleCnt="1" custLinFactNeighborX="-96102" custLinFactNeighborY="-4331"/>
      <dgm:spPr/>
    </dgm:pt>
  </dgm:ptLst>
  <dgm:cxnLst>
    <dgm:cxn modelId="{742AB206-0A6D-44F9-BF6B-847E62D05B34}" type="presOf" srcId="{77E7D345-2FC6-4051-8D53-0CE4187A6099}" destId="{74837108-8BD6-4393-995F-A98AA9ACEA69}" srcOrd="0" destOrd="0" presId="urn:microsoft.com/office/officeart/2005/8/layout/hList9"/>
    <dgm:cxn modelId="{8294B399-0F89-4361-B0BC-7F5FB3F273A2}" srcId="{E55EE0A9-E881-42C3-A244-1FFEC5C6ACB3}" destId="{D199EF02-7308-405A-A1C1-8DDF87151AD4}" srcOrd="0" destOrd="0" parTransId="{980F58F0-988A-412F-9217-A2B1E2A9314A}" sibTransId="{E7D69791-2B44-43B7-BAB3-C51622D9236E}"/>
    <dgm:cxn modelId="{8BA1C9A1-0977-497C-A0A6-9BE9C4D46CCA}" type="presOf" srcId="{E55EE0A9-E881-42C3-A244-1FFEC5C6ACB3}" destId="{A2E786FB-75CA-4A16-A8B7-919B4FEFA8B6}" srcOrd="0" destOrd="0" presId="urn:microsoft.com/office/officeart/2005/8/layout/hList9"/>
    <dgm:cxn modelId="{CC3618A6-F254-40B8-A07A-CD3FE09C83F6}" type="presOf" srcId="{D199EF02-7308-405A-A1C1-8DDF87151AD4}" destId="{4630C61B-4D50-488E-8EF3-C6E8D8132414}" srcOrd="0" destOrd="0" presId="urn:microsoft.com/office/officeart/2005/8/layout/hList9"/>
    <dgm:cxn modelId="{C631E1D8-2D70-4E64-916B-82118247856B}" srcId="{D199EF02-7308-405A-A1C1-8DDF87151AD4}" destId="{77E7D345-2FC6-4051-8D53-0CE4187A6099}" srcOrd="0" destOrd="0" parTransId="{11EF017F-1414-4F7C-92C1-B7638A74C54B}" sibTransId="{479B7D96-E402-4EA3-AA4F-0EC6A636C99B}"/>
    <dgm:cxn modelId="{6273E1EC-4896-4210-A9B5-DA7E54BE3F7D}" type="presOf" srcId="{77E7D345-2FC6-4051-8D53-0CE4187A6099}" destId="{641515BF-A753-4D62-AC16-4881C1FB9A11}" srcOrd="1" destOrd="0" presId="urn:microsoft.com/office/officeart/2005/8/layout/hList9"/>
    <dgm:cxn modelId="{F1453F33-F183-47F0-B932-123F00C65A44}" type="presParOf" srcId="{A2E786FB-75CA-4A16-A8B7-919B4FEFA8B6}" destId="{99D98C11-B9C9-458B-ABFB-7B7E49066246}" srcOrd="0" destOrd="0" presId="urn:microsoft.com/office/officeart/2005/8/layout/hList9"/>
    <dgm:cxn modelId="{8A48EC32-A4A2-4D04-8052-AC5384FAE675}" type="presParOf" srcId="{A2E786FB-75CA-4A16-A8B7-919B4FEFA8B6}" destId="{3EC18397-AF19-4FDF-9E64-D6A96B76A114}" srcOrd="1" destOrd="0" presId="urn:microsoft.com/office/officeart/2005/8/layout/hList9"/>
    <dgm:cxn modelId="{4F090AA7-F36D-4D3E-8D64-49C09B45A8FB}" type="presParOf" srcId="{3EC18397-AF19-4FDF-9E64-D6A96B76A114}" destId="{8E43806A-0338-4AF1-AF1A-E5B786B59604}" srcOrd="0" destOrd="0" presId="urn:microsoft.com/office/officeart/2005/8/layout/hList9"/>
    <dgm:cxn modelId="{5B1A7F0A-29DE-42B0-B212-C5090D39F063}" type="presParOf" srcId="{3EC18397-AF19-4FDF-9E64-D6A96B76A114}" destId="{5F6CCFB3-8BE6-4686-94F4-CB440DA669C1}" srcOrd="1" destOrd="0" presId="urn:microsoft.com/office/officeart/2005/8/layout/hList9"/>
    <dgm:cxn modelId="{82588E09-6961-4592-B262-77A1FFD990AF}" type="presParOf" srcId="{5F6CCFB3-8BE6-4686-94F4-CB440DA669C1}" destId="{74837108-8BD6-4393-995F-A98AA9ACEA69}" srcOrd="0" destOrd="0" presId="urn:microsoft.com/office/officeart/2005/8/layout/hList9"/>
    <dgm:cxn modelId="{101C2E1C-DB81-4D4F-99A0-0DFB67D2092C}" type="presParOf" srcId="{5F6CCFB3-8BE6-4686-94F4-CB440DA669C1}" destId="{641515BF-A753-4D62-AC16-4881C1FB9A11}" srcOrd="1" destOrd="0" presId="urn:microsoft.com/office/officeart/2005/8/layout/hList9"/>
    <dgm:cxn modelId="{26D91063-C2E6-4511-B27A-F32D6FDF33B1}" type="presParOf" srcId="{A2E786FB-75CA-4A16-A8B7-919B4FEFA8B6}" destId="{A9F54E94-BFAF-4D45-8580-FCB29265145F}" srcOrd="2" destOrd="0" presId="urn:microsoft.com/office/officeart/2005/8/layout/hList9"/>
    <dgm:cxn modelId="{6299D164-E272-4960-9455-AF5D15646590}" type="presParOf" srcId="{A2E786FB-75CA-4A16-A8B7-919B4FEFA8B6}" destId="{4630C61B-4D50-488E-8EF3-C6E8D8132414}"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15A02A-11DD-489D-B6EE-140723917C8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D70F288-7046-4768-A06D-0A7DDC75A4E2}">
      <dgm:prSet phldrT="[Text]"/>
      <dgm:spPr/>
      <dgm:t>
        <a:bodyPr/>
        <a:lstStyle/>
        <a:p>
          <a:r>
            <a:rPr lang="en-US" dirty="0"/>
            <a:t>Determine Skills Needed for Job</a:t>
          </a:r>
        </a:p>
      </dgm:t>
    </dgm:pt>
    <dgm:pt modelId="{579E6D0F-056D-4A22-9A3E-CA034BA99803}" type="parTrans" cxnId="{C9AC80B6-F9E1-4236-92EC-B060C55957A0}">
      <dgm:prSet/>
      <dgm:spPr/>
      <dgm:t>
        <a:bodyPr/>
        <a:lstStyle/>
        <a:p>
          <a:endParaRPr lang="en-US"/>
        </a:p>
      </dgm:t>
    </dgm:pt>
    <dgm:pt modelId="{7A51150C-079F-4425-9A2E-1E5440849D51}" type="sibTrans" cxnId="{C9AC80B6-F9E1-4236-92EC-B060C55957A0}">
      <dgm:prSet/>
      <dgm:spPr/>
      <dgm:t>
        <a:bodyPr/>
        <a:lstStyle/>
        <a:p>
          <a:endParaRPr lang="en-US"/>
        </a:p>
      </dgm:t>
    </dgm:pt>
    <dgm:pt modelId="{E4D41182-14D5-41E4-9C7E-D1E2CEC93093}">
      <dgm:prSet phldrT="[Text]"/>
      <dgm:spPr/>
      <dgm:t>
        <a:bodyPr/>
        <a:lstStyle/>
        <a:p>
          <a:r>
            <a:rPr lang="en-US" dirty="0"/>
            <a:t>Assess Your Skills</a:t>
          </a:r>
        </a:p>
      </dgm:t>
    </dgm:pt>
    <dgm:pt modelId="{8CC227E3-E035-47C9-8E17-795F2F1E7487}" type="parTrans" cxnId="{D75CB676-97B8-4236-8827-283D10FEB1FB}">
      <dgm:prSet/>
      <dgm:spPr/>
      <dgm:t>
        <a:bodyPr/>
        <a:lstStyle/>
        <a:p>
          <a:endParaRPr lang="en-US"/>
        </a:p>
      </dgm:t>
    </dgm:pt>
    <dgm:pt modelId="{EEA1ED50-C954-401A-9006-BD878525E409}" type="sibTrans" cxnId="{D75CB676-97B8-4236-8827-283D10FEB1FB}">
      <dgm:prSet/>
      <dgm:spPr/>
      <dgm:t>
        <a:bodyPr/>
        <a:lstStyle/>
        <a:p>
          <a:endParaRPr lang="en-US"/>
        </a:p>
      </dgm:t>
    </dgm:pt>
    <dgm:pt modelId="{D7DF5B38-CB05-4175-909B-A197A902AAB3}">
      <dgm:prSet phldrT="[Text]"/>
      <dgm:spPr/>
      <dgm:t>
        <a:bodyPr/>
        <a:lstStyle/>
        <a:p>
          <a:r>
            <a:rPr lang="en-US" dirty="0"/>
            <a:t>Identify Gaps</a:t>
          </a:r>
        </a:p>
      </dgm:t>
    </dgm:pt>
    <dgm:pt modelId="{78E23763-7F3C-418E-A340-361E0DD8E374}" type="parTrans" cxnId="{2BBA0FF3-0414-41B1-A53A-7F7AE573AD4A}">
      <dgm:prSet/>
      <dgm:spPr/>
      <dgm:t>
        <a:bodyPr/>
        <a:lstStyle/>
        <a:p>
          <a:endParaRPr lang="en-US"/>
        </a:p>
      </dgm:t>
    </dgm:pt>
    <dgm:pt modelId="{2704E8D4-2C19-47FA-B845-A093C3D6F2E8}" type="sibTrans" cxnId="{2BBA0FF3-0414-41B1-A53A-7F7AE573AD4A}">
      <dgm:prSet/>
      <dgm:spPr/>
      <dgm:t>
        <a:bodyPr/>
        <a:lstStyle/>
        <a:p>
          <a:endParaRPr lang="en-US"/>
        </a:p>
      </dgm:t>
    </dgm:pt>
    <dgm:pt modelId="{33EA6ADE-431C-4819-B4B5-B700839AC090}" type="pres">
      <dgm:prSet presAssocID="{4C15A02A-11DD-489D-B6EE-140723917C8F}" presName="Name0" presStyleCnt="0">
        <dgm:presLayoutVars>
          <dgm:chMax val="11"/>
          <dgm:chPref val="11"/>
          <dgm:dir/>
          <dgm:resizeHandles/>
        </dgm:presLayoutVars>
      </dgm:prSet>
      <dgm:spPr/>
    </dgm:pt>
    <dgm:pt modelId="{454E3CC9-55DD-4701-972C-7BB157679A26}" type="pres">
      <dgm:prSet presAssocID="{D7DF5B38-CB05-4175-909B-A197A902AAB3}" presName="Accent3" presStyleCnt="0"/>
      <dgm:spPr/>
    </dgm:pt>
    <dgm:pt modelId="{9FA5C290-97DE-4685-9B64-25F2948C02DC}" type="pres">
      <dgm:prSet presAssocID="{D7DF5B38-CB05-4175-909B-A197A902AAB3}" presName="Accent" presStyleLbl="node1" presStyleIdx="0" presStyleCnt="3"/>
      <dgm:spPr/>
    </dgm:pt>
    <dgm:pt modelId="{220E5624-980C-4C57-928C-307B370E2369}" type="pres">
      <dgm:prSet presAssocID="{D7DF5B38-CB05-4175-909B-A197A902AAB3}" presName="ParentBackground3" presStyleCnt="0"/>
      <dgm:spPr/>
    </dgm:pt>
    <dgm:pt modelId="{73F69A54-220A-469F-B0C5-5E8AE33F1540}" type="pres">
      <dgm:prSet presAssocID="{D7DF5B38-CB05-4175-909B-A197A902AAB3}" presName="ParentBackground" presStyleLbl="fgAcc1" presStyleIdx="0" presStyleCnt="3"/>
      <dgm:spPr/>
    </dgm:pt>
    <dgm:pt modelId="{545A82FF-8D55-444B-9919-406D269477DD}" type="pres">
      <dgm:prSet presAssocID="{D7DF5B38-CB05-4175-909B-A197A902AAB3}" presName="Parent3" presStyleLbl="revTx" presStyleIdx="0" presStyleCnt="0">
        <dgm:presLayoutVars>
          <dgm:chMax val="1"/>
          <dgm:chPref val="1"/>
          <dgm:bulletEnabled val="1"/>
        </dgm:presLayoutVars>
      </dgm:prSet>
      <dgm:spPr/>
    </dgm:pt>
    <dgm:pt modelId="{587F5BB2-25CE-447D-BA10-7EBBBDD87614}" type="pres">
      <dgm:prSet presAssocID="{E4D41182-14D5-41E4-9C7E-D1E2CEC93093}" presName="Accent2" presStyleCnt="0"/>
      <dgm:spPr/>
    </dgm:pt>
    <dgm:pt modelId="{BD0CC85F-C8BC-41F4-B450-6FA774BFF51A}" type="pres">
      <dgm:prSet presAssocID="{E4D41182-14D5-41E4-9C7E-D1E2CEC93093}" presName="Accent" presStyleLbl="node1" presStyleIdx="1" presStyleCnt="3"/>
      <dgm:spPr/>
    </dgm:pt>
    <dgm:pt modelId="{BF59CF93-1FE3-4ADF-A600-782CF9266857}" type="pres">
      <dgm:prSet presAssocID="{E4D41182-14D5-41E4-9C7E-D1E2CEC93093}" presName="ParentBackground2" presStyleCnt="0"/>
      <dgm:spPr/>
    </dgm:pt>
    <dgm:pt modelId="{72DFD823-2A3D-4941-B367-7020DF3B4D8E}" type="pres">
      <dgm:prSet presAssocID="{E4D41182-14D5-41E4-9C7E-D1E2CEC93093}" presName="ParentBackground" presStyleLbl="fgAcc1" presStyleIdx="1" presStyleCnt="3"/>
      <dgm:spPr/>
    </dgm:pt>
    <dgm:pt modelId="{5FB2F026-D8A3-4FF6-8B32-8273777A682C}" type="pres">
      <dgm:prSet presAssocID="{E4D41182-14D5-41E4-9C7E-D1E2CEC93093}" presName="Parent2" presStyleLbl="revTx" presStyleIdx="0" presStyleCnt="0">
        <dgm:presLayoutVars>
          <dgm:chMax val="1"/>
          <dgm:chPref val="1"/>
          <dgm:bulletEnabled val="1"/>
        </dgm:presLayoutVars>
      </dgm:prSet>
      <dgm:spPr/>
    </dgm:pt>
    <dgm:pt modelId="{FDF04517-957E-4D90-9FE1-64B7BE4B9BAB}" type="pres">
      <dgm:prSet presAssocID="{8D70F288-7046-4768-A06D-0A7DDC75A4E2}" presName="Accent1" presStyleCnt="0"/>
      <dgm:spPr/>
    </dgm:pt>
    <dgm:pt modelId="{F3AE46CE-1E08-435D-98F7-F3E74D7A80E0}" type="pres">
      <dgm:prSet presAssocID="{8D70F288-7046-4768-A06D-0A7DDC75A4E2}" presName="Accent" presStyleLbl="node1" presStyleIdx="2" presStyleCnt="3"/>
      <dgm:spPr/>
    </dgm:pt>
    <dgm:pt modelId="{4564ED6C-99B1-466D-9E15-9B66D86401CA}" type="pres">
      <dgm:prSet presAssocID="{8D70F288-7046-4768-A06D-0A7DDC75A4E2}" presName="ParentBackground1" presStyleCnt="0"/>
      <dgm:spPr/>
    </dgm:pt>
    <dgm:pt modelId="{0B379ADF-50E1-44FA-AA1B-431B5CBB01A6}" type="pres">
      <dgm:prSet presAssocID="{8D70F288-7046-4768-A06D-0A7DDC75A4E2}" presName="ParentBackground" presStyleLbl="fgAcc1" presStyleIdx="2" presStyleCnt="3"/>
      <dgm:spPr/>
    </dgm:pt>
    <dgm:pt modelId="{55712F12-AA6C-43F6-801D-44E5F2322D71}" type="pres">
      <dgm:prSet presAssocID="{8D70F288-7046-4768-A06D-0A7DDC75A4E2}" presName="Parent1" presStyleLbl="revTx" presStyleIdx="0" presStyleCnt="0">
        <dgm:presLayoutVars>
          <dgm:chMax val="1"/>
          <dgm:chPref val="1"/>
          <dgm:bulletEnabled val="1"/>
        </dgm:presLayoutVars>
      </dgm:prSet>
      <dgm:spPr/>
    </dgm:pt>
  </dgm:ptLst>
  <dgm:cxnLst>
    <dgm:cxn modelId="{59398013-7D4B-4803-9879-D34B6BBDB617}" type="presOf" srcId="{E4D41182-14D5-41E4-9C7E-D1E2CEC93093}" destId="{5FB2F026-D8A3-4FF6-8B32-8273777A682C}" srcOrd="1" destOrd="0" presId="urn:microsoft.com/office/officeart/2011/layout/CircleProcess"/>
    <dgm:cxn modelId="{6CCCB026-09BE-41AD-AEC0-11BB65EC3FDF}" type="presOf" srcId="{8D70F288-7046-4768-A06D-0A7DDC75A4E2}" destId="{55712F12-AA6C-43F6-801D-44E5F2322D71}" srcOrd="1" destOrd="0" presId="urn:microsoft.com/office/officeart/2011/layout/CircleProcess"/>
    <dgm:cxn modelId="{D75CB676-97B8-4236-8827-283D10FEB1FB}" srcId="{4C15A02A-11DD-489D-B6EE-140723917C8F}" destId="{E4D41182-14D5-41E4-9C7E-D1E2CEC93093}" srcOrd="1" destOrd="0" parTransId="{8CC227E3-E035-47C9-8E17-795F2F1E7487}" sibTransId="{EEA1ED50-C954-401A-9006-BD878525E409}"/>
    <dgm:cxn modelId="{758B2378-EBFE-4040-BCE1-AB5F85F9BFD7}" type="presOf" srcId="{D7DF5B38-CB05-4175-909B-A197A902AAB3}" destId="{73F69A54-220A-469F-B0C5-5E8AE33F1540}" srcOrd="0" destOrd="0" presId="urn:microsoft.com/office/officeart/2011/layout/CircleProcess"/>
    <dgm:cxn modelId="{58203E8C-8BB4-4803-9F99-57A706FCFCB0}" type="presOf" srcId="{8D70F288-7046-4768-A06D-0A7DDC75A4E2}" destId="{0B379ADF-50E1-44FA-AA1B-431B5CBB01A6}" srcOrd="0" destOrd="0" presId="urn:microsoft.com/office/officeart/2011/layout/CircleProcess"/>
    <dgm:cxn modelId="{1737779B-44D9-4080-B051-7C835B3D17C4}" type="presOf" srcId="{E4D41182-14D5-41E4-9C7E-D1E2CEC93093}" destId="{72DFD823-2A3D-4941-B367-7020DF3B4D8E}" srcOrd="0" destOrd="0" presId="urn:microsoft.com/office/officeart/2011/layout/CircleProcess"/>
    <dgm:cxn modelId="{FB0A52A5-9FA1-4204-A119-7F8365CFD8CF}" type="presOf" srcId="{4C15A02A-11DD-489D-B6EE-140723917C8F}" destId="{33EA6ADE-431C-4819-B4B5-B700839AC090}" srcOrd="0" destOrd="0" presId="urn:microsoft.com/office/officeart/2011/layout/CircleProcess"/>
    <dgm:cxn modelId="{C9AC80B6-F9E1-4236-92EC-B060C55957A0}" srcId="{4C15A02A-11DD-489D-B6EE-140723917C8F}" destId="{8D70F288-7046-4768-A06D-0A7DDC75A4E2}" srcOrd="0" destOrd="0" parTransId="{579E6D0F-056D-4A22-9A3E-CA034BA99803}" sibTransId="{7A51150C-079F-4425-9A2E-1E5440849D51}"/>
    <dgm:cxn modelId="{247561BB-6D61-4F32-BC9E-981C806185C6}" type="presOf" srcId="{D7DF5B38-CB05-4175-909B-A197A902AAB3}" destId="{545A82FF-8D55-444B-9919-406D269477DD}" srcOrd="1" destOrd="0" presId="urn:microsoft.com/office/officeart/2011/layout/CircleProcess"/>
    <dgm:cxn modelId="{2BBA0FF3-0414-41B1-A53A-7F7AE573AD4A}" srcId="{4C15A02A-11DD-489D-B6EE-140723917C8F}" destId="{D7DF5B38-CB05-4175-909B-A197A902AAB3}" srcOrd="2" destOrd="0" parTransId="{78E23763-7F3C-418E-A340-361E0DD8E374}" sibTransId="{2704E8D4-2C19-47FA-B845-A093C3D6F2E8}"/>
    <dgm:cxn modelId="{DB40C9A2-1442-4475-B2F4-72EAA02A2224}" type="presParOf" srcId="{33EA6ADE-431C-4819-B4B5-B700839AC090}" destId="{454E3CC9-55DD-4701-972C-7BB157679A26}" srcOrd="0" destOrd="0" presId="urn:microsoft.com/office/officeart/2011/layout/CircleProcess"/>
    <dgm:cxn modelId="{A427E042-D8B2-46C8-B172-FB0FCD07FF99}" type="presParOf" srcId="{454E3CC9-55DD-4701-972C-7BB157679A26}" destId="{9FA5C290-97DE-4685-9B64-25F2948C02DC}" srcOrd="0" destOrd="0" presId="urn:microsoft.com/office/officeart/2011/layout/CircleProcess"/>
    <dgm:cxn modelId="{94232F6F-FED2-416C-9B23-8DBD9077BC05}" type="presParOf" srcId="{33EA6ADE-431C-4819-B4B5-B700839AC090}" destId="{220E5624-980C-4C57-928C-307B370E2369}" srcOrd="1" destOrd="0" presId="urn:microsoft.com/office/officeart/2011/layout/CircleProcess"/>
    <dgm:cxn modelId="{A2D560EC-86D4-45E7-ADF0-8D89CC3EC905}" type="presParOf" srcId="{220E5624-980C-4C57-928C-307B370E2369}" destId="{73F69A54-220A-469F-B0C5-5E8AE33F1540}" srcOrd="0" destOrd="0" presId="urn:microsoft.com/office/officeart/2011/layout/CircleProcess"/>
    <dgm:cxn modelId="{AB4E8E8E-2897-49AE-A271-F043DB81F102}" type="presParOf" srcId="{33EA6ADE-431C-4819-B4B5-B700839AC090}" destId="{545A82FF-8D55-444B-9919-406D269477DD}" srcOrd="2" destOrd="0" presId="urn:microsoft.com/office/officeart/2011/layout/CircleProcess"/>
    <dgm:cxn modelId="{C7788E0C-C175-4D20-B4A2-B5DCB34441E4}" type="presParOf" srcId="{33EA6ADE-431C-4819-B4B5-B700839AC090}" destId="{587F5BB2-25CE-447D-BA10-7EBBBDD87614}" srcOrd="3" destOrd="0" presId="urn:microsoft.com/office/officeart/2011/layout/CircleProcess"/>
    <dgm:cxn modelId="{7CEA02B4-BBA3-4871-8832-D7A5961E3F17}" type="presParOf" srcId="{587F5BB2-25CE-447D-BA10-7EBBBDD87614}" destId="{BD0CC85F-C8BC-41F4-B450-6FA774BFF51A}" srcOrd="0" destOrd="0" presId="urn:microsoft.com/office/officeart/2011/layout/CircleProcess"/>
    <dgm:cxn modelId="{5FC2EFD7-3EC7-48ED-9614-85F7EAAD1048}" type="presParOf" srcId="{33EA6ADE-431C-4819-B4B5-B700839AC090}" destId="{BF59CF93-1FE3-4ADF-A600-782CF9266857}" srcOrd="4" destOrd="0" presId="urn:microsoft.com/office/officeart/2011/layout/CircleProcess"/>
    <dgm:cxn modelId="{9918AB5E-0715-40B7-9BAD-D1AC6BE5607F}" type="presParOf" srcId="{BF59CF93-1FE3-4ADF-A600-782CF9266857}" destId="{72DFD823-2A3D-4941-B367-7020DF3B4D8E}" srcOrd="0" destOrd="0" presId="urn:microsoft.com/office/officeart/2011/layout/CircleProcess"/>
    <dgm:cxn modelId="{0B2CFFB5-12E3-4064-9952-D5519EBCE869}" type="presParOf" srcId="{33EA6ADE-431C-4819-B4B5-B700839AC090}" destId="{5FB2F026-D8A3-4FF6-8B32-8273777A682C}" srcOrd="5" destOrd="0" presId="urn:microsoft.com/office/officeart/2011/layout/CircleProcess"/>
    <dgm:cxn modelId="{5FC2A8F2-190E-4F7A-956A-9A2E73C9AD66}" type="presParOf" srcId="{33EA6ADE-431C-4819-B4B5-B700839AC090}" destId="{FDF04517-957E-4D90-9FE1-64B7BE4B9BAB}" srcOrd="6" destOrd="0" presId="urn:microsoft.com/office/officeart/2011/layout/CircleProcess"/>
    <dgm:cxn modelId="{467751DD-B547-4B51-A771-BB0A4DF26852}" type="presParOf" srcId="{FDF04517-957E-4D90-9FE1-64B7BE4B9BAB}" destId="{F3AE46CE-1E08-435D-98F7-F3E74D7A80E0}" srcOrd="0" destOrd="0" presId="urn:microsoft.com/office/officeart/2011/layout/CircleProcess"/>
    <dgm:cxn modelId="{6E196256-A705-4BD5-A9E8-85FB2EEE415D}" type="presParOf" srcId="{33EA6ADE-431C-4819-B4B5-B700839AC090}" destId="{4564ED6C-99B1-466D-9E15-9B66D86401CA}" srcOrd="7" destOrd="0" presId="urn:microsoft.com/office/officeart/2011/layout/CircleProcess"/>
    <dgm:cxn modelId="{CDFB5C25-1821-4D2C-8E52-8AD5595E999C}" type="presParOf" srcId="{4564ED6C-99B1-466D-9E15-9B66D86401CA}" destId="{0B379ADF-50E1-44FA-AA1B-431B5CBB01A6}" srcOrd="0" destOrd="0" presId="urn:microsoft.com/office/officeart/2011/layout/CircleProcess"/>
    <dgm:cxn modelId="{E4338C64-EB1D-43AD-A6E7-93A5034CAE62}" type="presParOf" srcId="{33EA6ADE-431C-4819-B4B5-B700839AC090}" destId="{55712F12-AA6C-43F6-801D-44E5F2322D71}"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37108-8BD6-4393-995F-A98AA9ACEA69}">
      <dsp:nvSpPr>
        <dsp:cNvPr id="0" name=""/>
        <dsp:cNvSpPr/>
      </dsp:nvSpPr>
      <dsp:spPr>
        <a:xfrm>
          <a:off x="1292639" y="551436"/>
          <a:ext cx="3487602" cy="44883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t>ES&amp;P Archives</a:t>
          </a:r>
        </a:p>
        <a:p>
          <a:pPr marL="0" lvl="0" indent="0" algn="l" defTabSz="1600200">
            <a:lnSpc>
              <a:spcPct val="90000"/>
            </a:lnSpc>
            <a:spcBef>
              <a:spcPct val="0"/>
            </a:spcBef>
            <a:spcAft>
              <a:spcPct val="35000"/>
            </a:spcAft>
            <a:buFont typeface="Arial" panose="020B0604020202020204" pitchFamily="34" charset="0"/>
            <a:buNone/>
          </a:pPr>
          <a:r>
            <a:rPr lang="en-US" sz="3600" kern="1200" dirty="0"/>
            <a:t>Handshake</a:t>
          </a:r>
        </a:p>
        <a:p>
          <a:pPr marL="0" lvl="0" indent="0" algn="l" defTabSz="1600200">
            <a:lnSpc>
              <a:spcPct val="90000"/>
            </a:lnSpc>
            <a:spcBef>
              <a:spcPct val="0"/>
            </a:spcBef>
            <a:spcAft>
              <a:spcPct val="35000"/>
            </a:spcAft>
            <a:buFont typeface="Arial" panose="020B0604020202020204" pitchFamily="34" charset="0"/>
            <a:buNone/>
          </a:pPr>
          <a:r>
            <a:rPr lang="en-US" sz="3600" kern="1200" dirty="0"/>
            <a:t>LinkedIn</a:t>
          </a:r>
        </a:p>
        <a:p>
          <a:pPr marL="0" lvl="0" indent="0" algn="l" defTabSz="1600200">
            <a:lnSpc>
              <a:spcPct val="90000"/>
            </a:lnSpc>
            <a:spcBef>
              <a:spcPct val="0"/>
            </a:spcBef>
            <a:spcAft>
              <a:spcPct val="35000"/>
            </a:spcAft>
            <a:buFont typeface="Arial" panose="020B0604020202020204" pitchFamily="34" charset="0"/>
            <a:buNone/>
          </a:pPr>
          <a:r>
            <a:rPr lang="en-US" sz="3600" kern="1200" dirty="0"/>
            <a:t>Indeed</a:t>
          </a:r>
        </a:p>
      </dsp:txBody>
      <dsp:txXfrm>
        <a:off x="1850656" y="551436"/>
        <a:ext cx="2929586" cy="4488331"/>
      </dsp:txXfrm>
    </dsp:sp>
    <dsp:sp modelId="{4630C61B-4D50-488E-8EF3-C6E8D8132414}">
      <dsp:nvSpPr>
        <dsp:cNvPr id="0" name=""/>
        <dsp:cNvSpPr/>
      </dsp:nvSpPr>
      <dsp:spPr>
        <a:xfrm>
          <a:off x="141526" y="0"/>
          <a:ext cx="1886805" cy="18868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How to Find Job Descriptions</a:t>
          </a:r>
        </a:p>
      </dsp:txBody>
      <dsp:txXfrm>
        <a:off x="417842" y="276316"/>
        <a:ext cx="1334173" cy="1334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5C290-97DE-4685-9B64-25F2948C02DC}">
      <dsp:nvSpPr>
        <dsp:cNvPr id="0" name=""/>
        <dsp:cNvSpPr/>
      </dsp:nvSpPr>
      <dsp:spPr>
        <a:xfrm>
          <a:off x="5625185" y="1482419"/>
          <a:ext cx="2453805" cy="24542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69A54-220A-469F-B0C5-5E8AE33F1540}">
      <dsp:nvSpPr>
        <dsp:cNvPr id="0" name=""/>
        <dsp:cNvSpPr/>
      </dsp:nvSpPr>
      <dsp:spPr>
        <a:xfrm>
          <a:off x="5706659" y="1564242"/>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Identify Gaps</a:t>
          </a:r>
        </a:p>
      </dsp:txBody>
      <dsp:txXfrm>
        <a:off x="6034153" y="1891534"/>
        <a:ext cx="1635870" cy="1636029"/>
      </dsp:txXfrm>
    </dsp:sp>
    <dsp:sp modelId="{BD0CC85F-C8BC-41F4-B450-6FA774BFF51A}">
      <dsp:nvSpPr>
        <dsp:cNvPr id="0" name=""/>
        <dsp:cNvSpPr/>
      </dsp:nvSpPr>
      <dsp:spPr>
        <a:xfrm rot="2700000">
          <a:off x="3092062" y="1485386"/>
          <a:ext cx="2447894" cy="244789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FD823-2A3D-4941-B367-7020DF3B4D8E}">
      <dsp:nvSpPr>
        <dsp:cNvPr id="0" name=""/>
        <dsp:cNvSpPr/>
      </dsp:nvSpPr>
      <dsp:spPr>
        <a:xfrm>
          <a:off x="3170581" y="1564242"/>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Assess Your Skills</a:t>
          </a:r>
        </a:p>
      </dsp:txBody>
      <dsp:txXfrm>
        <a:off x="3498075" y="1891534"/>
        <a:ext cx="1635870" cy="1636029"/>
      </dsp:txXfrm>
    </dsp:sp>
    <dsp:sp modelId="{F3AE46CE-1E08-435D-98F7-F3E74D7A80E0}">
      <dsp:nvSpPr>
        <dsp:cNvPr id="0" name=""/>
        <dsp:cNvSpPr/>
      </dsp:nvSpPr>
      <dsp:spPr>
        <a:xfrm rot="2700000">
          <a:off x="555984" y="1485386"/>
          <a:ext cx="2447894" cy="244789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79ADF-50E1-44FA-AA1B-431B5CBB01A6}">
      <dsp:nvSpPr>
        <dsp:cNvPr id="0" name=""/>
        <dsp:cNvSpPr/>
      </dsp:nvSpPr>
      <dsp:spPr>
        <a:xfrm>
          <a:off x="634503" y="1564242"/>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Determine Skills Needed for Job</a:t>
          </a:r>
        </a:p>
      </dsp:txBody>
      <dsp:txXfrm>
        <a:off x="961997" y="1891534"/>
        <a:ext cx="1635870" cy="163602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055C2A-C569-44AF-B081-5BC44781D6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80ECA6-C985-418C-91D1-C74F0CA24A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2B9407-9F26-4CE3-9944-BD31026F874B}" type="datetimeFigureOut">
              <a:rPr lang="en-US" smtClean="0"/>
              <a:t>10/6/2022</a:t>
            </a:fld>
            <a:endParaRPr lang="en-US"/>
          </a:p>
        </p:txBody>
      </p:sp>
      <p:sp>
        <p:nvSpPr>
          <p:cNvPr id="4" name="Footer Placeholder 3">
            <a:extLst>
              <a:ext uri="{FF2B5EF4-FFF2-40B4-BE49-F238E27FC236}">
                <a16:creationId xmlns:a16="http://schemas.microsoft.com/office/drawing/2014/main" id="{DA71DB1B-DD47-407A-A4A8-7A6F8F19BD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9127A20-29C7-47C4-8843-30E08A2FD7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46A3A3-0CBE-41AC-B2C4-D29DFBD57AA2}" type="slidenum">
              <a:rPr lang="en-US" smtClean="0"/>
              <a:t>‹#›</a:t>
            </a:fld>
            <a:endParaRPr lang="en-US"/>
          </a:p>
        </p:txBody>
      </p:sp>
    </p:spTree>
    <p:extLst>
      <p:ext uri="{BB962C8B-B14F-4D97-AF65-F5344CB8AC3E}">
        <p14:creationId xmlns:p14="http://schemas.microsoft.com/office/powerpoint/2010/main" val="2257960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19730-18EA-4769-A994-F694E101FC26}"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AA598-D55A-4275-AE40-192D594C7AB5}" type="slidenum">
              <a:rPr lang="en-US" smtClean="0"/>
              <a:t>‹#›</a:t>
            </a:fld>
            <a:endParaRPr lang="en-US"/>
          </a:p>
        </p:txBody>
      </p:sp>
    </p:spTree>
    <p:extLst>
      <p:ext uri="{BB962C8B-B14F-4D97-AF65-F5344CB8AC3E}">
        <p14:creationId xmlns:p14="http://schemas.microsoft.com/office/powerpoint/2010/main" val="161118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9AA598-D55A-4275-AE40-192D594C7AB5}" type="slidenum">
              <a:rPr lang="en-US" smtClean="0"/>
              <a:t>1</a:t>
            </a:fld>
            <a:endParaRPr lang="en-US"/>
          </a:p>
        </p:txBody>
      </p:sp>
    </p:spTree>
    <p:extLst>
      <p:ext uri="{BB962C8B-B14F-4D97-AF65-F5344CB8AC3E}">
        <p14:creationId xmlns:p14="http://schemas.microsoft.com/office/powerpoint/2010/main" val="51507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potential job descriptions to practice identifying key aspects of the day-to-day work/qualifications and skills that are a good fit for positions of interest, and assess whether the positions closely align with your interests, values, skills, qualifications. </a:t>
            </a:r>
          </a:p>
        </p:txBody>
      </p:sp>
      <p:sp>
        <p:nvSpPr>
          <p:cNvPr id="4" name="Slide Number Placeholder 3"/>
          <p:cNvSpPr>
            <a:spLocks noGrp="1"/>
          </p:cNvSpPr>
          <p:nvPr>
            <p:ph type="sldNum" sz="quarter" idx="5"/>
          </p:nvPr>
        </p:nvSpPr>
        <p:spPr/>
        <p:txBody>
          <a:bodyPr/>
          <a:lstStyle/>
          <a:p>
            <a:fld id="{879AA598-D55A-4275-AE40-192D594C7AB5}" type="slidenum">
              <a:rPr lang="en-US" smtClean="0"/>
              <a:t>13</a:t>
            </a:fld>
            <a:endParaRPr lang="en-US"/>
          </a:p>
        </p:txBody>
      </p:sp>
    </p:spTree>
    <p:extLst>
      <p:ext uri="{BB962C8B-B14F-4D97-AF65-F5344CB8AC3E}">
        <p14:creationId xmlns:p14="http://schemas.microsoft.com/office/powerpoint/2010/main" val="4216493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ES&amp;P Archive through Drexel One will allow you to get a feel for companies and positions that Drexel students have experience with. </a:t>
            </a:r>
          </a:p>
          <a:p>
            <a:endParaRPr lang="en-US" dirty="0"/>
          </a:p>
          <a:p>
            <a:r>
              <a:rPr lang="en-US" dirty="0"/>
              <a:t>While Co-op may seem far off, it is important to start to think about what type of companies and what type of positions you may want to apply to and for.  As long as you have access to Coop &amp; Career services tab in </a:t>
            </a:r>
            <a:r>
              <a:rPr lang="en-US" dirty="0" err="1"/>
              <a:t>DrexelOne</a:t>
            </a:r>
            <a:r>
              <a:rPr lang="en-US" dirty="0"/>
              <a:t> you can access an archive of positions that student shave held during the past 6+ years.  The next four slides walk you through gaining access to the archive.</a:t>
            </a:r>
          </a:p>
          <a:p>
            <a:endParaRPr lang="en-US" dirty="0"/>
          </a:p>
          <a:p>
            <a:r>
              <a:rPr lang="en-US" dirty="0"/>
              <a:t>You should start to review job descriptions here to start getting a sense of the types of duties and responsibilities you will be required to perform while on coop.  You can also see some of the companies who have hired Drexel students and their locations. It is important to start getting a sense of where your industry is going (both physically and skill based).   Once you identify trends in skills companies are looking for you can better build your resume to include these skills.</a:t>
            </a:r>
          </a:p>
        </p:txBody>
      </p:sp>
      <p:sp>
        <p:nvSpPr>
          <p:cNvPr id="4" name="Slide Number Placeholder 3"/>
          <p:cNvSpPr>
            <a:spLocks noGrp="1"/>
          </p:cNvSpPr>
          <p:nvPr>
            <p:ph type="sldNum" sz="quarter" idx="10"/>
          </p:nvPr>
        </p:nvSpPr>
        <p:spPr/>
        <p:txBody>
          <a:bodyPr/>
          <a:lstStyle/>
          <a:p>
            <a:fld id="{7E8B42DE-B0DB-4CB1-B870-38814DAE5FEB}" type="slidenum">
              <a:rPr lang="en-US" smtClean="0"/>
              <a:pPr/>
              <a:t>14</a:t>
            </a:fld>
            <a:endParaRPr lang="en-US"/>
          </a:p>
        </p:txBody>
      </p:sp>
    </p:spTree>
    <p:extLst>
      <p:ext uri="{BB962C8B-B14F-4D97-AF65-F5344CB8AC3E}">
        <p14:creationId xmlns:p14="http://schemas.microsoft.com/office/powerpoint/2010/main" val="299747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F29FEBA-69AD-4516-AB05-7754BCE361A2}" type="slidenum">
              <a:rPr lang="en-US" smtClean="0"/>
              <a:pPr/>
              <a:t>15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z="1050" b="0" i="0" dirty="0">
                <a:latin typeface="Calibri" panose="020F0502020204030204" pitchFamily="34" charset="0"/>
              </a:rPr>
              <a:t>This</a:t>
            </a:r>
            <a:r>
              <a:rPr lang="en-US" sz="1050" b="0" i="0" baseline="0" dirty="0">
                <a:latin typeface="Calibri" panose="020F0502020204030204" pitchFamily="34" charset="0"/>
              </a:rPr>
              <a:t> is an example of a job description. They are all formatted the same way, the data base is built by the employers.   Carefully read and look for the recommended qualifications the employer is seeking in a candidate.  For example </a:t>
            </a:r>
            <a:r>
              <a:rPr lang="en-US" sz="1050" b="0" i="0" u="none" baseline="0" dirty="0">
                <a:solidFill>
                  <a:srgbClr val="FF0000"/>
                </a:solidFill>
                <a:latin typeface="Calibri" panose="020F0502020204030204" pitchFamily="34" charset="0"/>
              </a:rPr>
              <a:t>if the employer states that knowledge of Microsoft Excel is a </a:t>
            </a:r>
            <a:r>
              <a:rPr lang="en-US" sz="1050" b="1" i="0" u="none" baseline="0" dirty="0">
                <a:solidFill>
                  <a:srgbClr val="FF0000"/>
                </a:solidFill>
                <a:latin typeface="Calibri" panose="020F0502020204030204" pitchFamily="34" charset="0"/>
              </a:rPr>
              <a:t>must</a:t>
            </a:r>
            <a:r>
              <a:rPr lang="en-US" sz="1050" b="0" i="0" u="none" baseline="0" dirty="0">
                <a:solidFill>
                  <a:srgbClr val="FF0000"/>
                </a:solidFill>
                <a:latin typeface="Calibri" panose="020F0502020204030204" pitchFamily="34" charset="0"/>
              </a:rPr>
              <a:t> and you do not have much experience with it, you should rethink applying for this position or be thinking about how you can get Excel certified before your resume goes out.  What are the positions responsibilities?  Note the location of the job and determine what your commute will be.  </a:t>
            </a:r>
          </a:p>
        </p:txBody>
      </p:sp>
    </p:spTree>
    <p:extLst>
      <p:ext uri="{BB962C8B-B14F-4D97-AF65-F5344CB8AC3E}">
        <p14:creationId xmlns:p14="http://schemas.microsoft.com/office/powerpoint/2010/main" val="39657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through the categories that describe types of companies/work and consider which of these best describe what you will look for in a co-op.</a:t>
            </a:r>
          </a:p>
          <a:p>
            <a:endParaRPr lang="en-US" dirty="0"/>
          </a:p>
          <a:p>
            <a:r>
              <a:rPr lang="en-US" dirty="0"/>
              <a:t>Remember if you have three co-ops scheduled, you might choose to use your co-ops to explore different aspects of work to find a best fit for your long-term career. For example you might decide to work for a large corporation for one co-op, a smaller company for another, and a start-up for your last co-op</a:t>
            </a:r>
          </a:p>
        </p:txBody>
      </p:sp>
      <p:sp>
        <p:nvSpPr>
          <p:cNvPr id="4" name="Slide Number Placeholder 3"/>
          <p:cNvSpPr>
            <a:spLocks noGrp="1"/>
          </p:cNvSpPr>
          <p:nvPr>
            <p:ph type="sldNum" sz="quarter" idx="5"/>
          </p:nvPr>
        </p:nvSpPr>
        <p:spPr/>
        <p:txBody>
          <a:bodyPr/>
          <a:lstStyle/>
          <a:p>
            <a:fld id="{879AA598-D55A-4275-AE40-192D594C7AB5}" type="slidenum">
              <a:rPr lang="en-US" smtClean="0"/>
              <a:t>16</a:t>
            </a:fld>
            <a:endParaRPr lang="en-US"/>
          </a:p>
        </p:txBody>
      </p:sp>
    </p:spTree>
    <p:extLst>
      <p:ext uri="{BB962C8B-B14F-4D97-AF65-F5344CB8AC3E}">
        <p14:creationId xmlns:p14="http://schemas.microsoft.com/office/powerpoint/2010/main" val="847159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17</a:t>
            </a:fld>
            <a:endParaRPr lang="en-US"/>
          </a:p>
        </p:txBody>
      </p:sp>
    </p:spTree>
    <p:extLst>
      <p:ext uri="{BB962C8B-B14F-4D97-AF65-F5344CB8AC3E}">
        <p14:creationId xmlns:p14="http://schemas.microsoft.com/office/powerpoint/2010/main" val="910198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gap analysis will help you analyze skills you need to determine necessary skill development.</a:t>
            </a:r>
          </a:p>
          <a:p>
            <a:endParaRPr lang="en-US" dirty="0"/>
          </a:p>
          <a:p>
            <a:pPr marL="228600" indent="-228600">
              <a:buAutoNum type="arabicPeriod"/>
            </a:pPr>
            <a:r>
              <a:rPr lang="en-US" dirty="0"/>
              <a:t>Research job descriptions to develop a list of skills needed for the jobs of interest to you</a:t>
            </a:r>
          </a:p>
          <a:p>
            <a:pPr marL="228600" indent="-228600">
              <a:buAutoNum type="arabicPeriod"/>
            </a:pPr>
            <a:r>
              <a:rPr lang="en-US" dirty="0"/>
              <a:t>Assess your current skills as they related to the desired qualifications for the position</a:t>
            </a:r>
          </a:p>
          <a:p>
            <a:pPr marL="228600" indent="-228600">
              <a:buAutoNum type="arabicPeriod"/>
            </a:pPr>
            <a:r>
              <a:rPr lang="en-US" dirty="0"/>
              <a:t>List the gaps between skills needed and current skill attainment to determine areas of focus</a:t>
            </a:r>
          </a:p>
        </p:txBody>
      </p:sp>
      <p:sp>
        <p:nvSpPr>
          <p:cNvPr id="4" name="Slide Number Placeholder 3"/>
          <p:cNvSpPr>
            <a:spLocks noGrp="1"/>
          </p:cNvSpPr>
          <p:nvPr>
            <p:ph type="sldNum" sz="quarter" idx="5"/>
          </p:nvPr>
        </p:nvSpPr>
        <p:spPr/>
        <p:txBody>
          <a:bodyPr/>
          <a:lstStyle/>
          <a:p>
            <a:fld id="{879AA598-D55A-4275-AE40-192D594C7AB5}" type="slidenum">
              <a:rPr lang="en-US" smtClean="0"/>
              <a:t>19</a:t>
            </a:fld>
            <a:endParaRPr lang="en-US"/>
          </a:p>
        </p:txBody>
      </p:sp>
    </p:spTree>
    <p:extLst>
      <p:ext uri="{BB962C8B-B14F-4D97-AF65-F5344CB8AC3E}">
        <p14:creationId xmlns:p14="http://schemas.microsoft.com/office/powerpoint/2010/main" val="3930718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sites are some examples of web based skill development resources and tools available. Once you have conducted a gap analysis, you will set </a:t>
            </a:r>
            <a:r>
              <a:rPr lang="en-US" dirty="0" err="1"/>
              <a:t>gaols</a:t>
            </a:r>
            <a:r>
              <a:rPr lang="en-US" dirty="0"/>
              <a:t> for skill development resources that will be appropriate for you.</a:t>
            </a:r>
          </a:p>
          <a:p>
            <a:endParaRPr lang="en-US" dirty="0"/>
          </a:p>
          <a:p>
            <a:r>
              <a:rPr lang="en-US" dirty="0"/>
              <a:t>The images above are hyperlinked to the resources available. Many are videos or modules that can be completed for certificate attainment or skill development. The career library career guides by major/career fields also offer important information on professional organizations and book/article resources related to any given field. </a:t>
            </a:r>
          </a:p>
        </p:txBody>
      </p:sp>
      <p:sp>
        <p:nvSpPr>
          <p:cNvPr id="4" name="Slide Number Placeholder 3"/>
          <p:cNvSpPr>
            <a:spLocks noGrp="1"/>
          </p:cNvSpPr>
          <p:nvPr>
            <p:ph type="sldNum" sz="quarter" idx="5"/>
          </p:nvPr>
        </p:nvSpPr>
        <p:spPr/>
        <p:txBody>
          <a:bodyPr/>
          <a:lstStyle/>
          <a:p>
            <a:fld id="{879AA598-D55A-4275-AE40-192D594C7AB5}" type="slidenum">
              <a:rPr lang="en-US" smtClean="0"/>
              <a:t>20</a:t>
            </a:fld>
            <a:endParaRPr lang="en-US"/>
          </a:p>
        </p:txBody>
      </p:sp>
    </p:spTree>
    <p:extLst>
      <p:ext uri="{BB962C8B-B14F-4D97-AF65-F5344CB8AC3E}">
        <p14:creationId xmlns:p14="http://schemas.microsoft.com/office/powerpoint/2010/main" val="176954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term goals will enable you to break a larger career related goal into manageable steps that can be completed in smaller increments of available time. </a:t>
            </a:r>
          </a:p>
        </p:txBody>
      </p:sp>
      <p:sp>
        <p:nvSpPr>
          <p:cNvPr id="4" name="Slide Number Placeholder 3"/>
          <p:cNvSpPr>
            <a:spLocks noGrp="1"/>
          </p:cNvSpPr>
          <p:nvPr>
            <p:ph type="sldNum" sz="quarter" idx="5"/>
          </p:nvPr>
        </p:nvSpPr>
        <p:spPr/>
        <p:txBody>
          <a:bodyPr/>
          <a:lstStyle/>
          <a:p>
            <a:fld id="{879AA598-D55A-4275-AE40-192D594C7AB5}" type="slidenum">
              <a:rPr lang="en-US" smtClean="0"/>
              <a:t>22</a:t>
            </a:fld>
            <a:endParaRPr lang="en-US"/>
          </a:p>
        </p:txBody>
      </p:sp>
    </p:spTree>
    <p:extLst>
      <p:ext uri="{BB962C8B-B14F-4D97-AF65-F5344CB8AC3E}">
        <p14:creationId xmlns:p14="http://schemas.microsoft.com/office/powerpoint/2010/main" val="98465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career related advice and many aspects of United States workplace culture can be described as Eurocentric and heteronormative, but workplaces have set goals in recent years of being more reflective of the accurate demographics present in the United States</a:t>
            </a:r>
          </a:p>
          <a:p>
            <a:endParaRPr lang="en-US" dirty="0"/>
          </a:p>
          <a:p>
            <a:r>
              <a:rPr lang="en-US" dirty="0"/>
              <a:t>For candidates who want to ensure their workplace is inclusive and diverse, researching the company. Do your research of the company and website to ensure it is a place that values diversity, equity and inclusion.</a:t>
            </a:r>
          </a:p>
          <a:p>
            <a:endParaRPr lang="en-US" dirty="0"/>
          </a:p>
          <a:p>
            <a:r>
              <a:rPr lang="en-US" dirty="0"/>
              <a:t>The employer may lean on students or employees who represent a demographic that is different than their own for their thoughts, opinions about the workplace culture. Be mindful of your own self care if this is a situation you find yourself in.</a:t>
            </a:r>
          </a:p>
          <a:p>
            <a:endParaRPr lang="en-US" dirty="0"/>
          </a:p>
          <a:p>
            <a:r>
              <a:rPr lang="en-US" dirty="0"/>
              <a:t>Be an intentional alley in the workplace. Review the article and think of ways you will be an alley to those you work with.</a:t>
            </a:r>
          </a:p>
          <a:p>
            <a:r>
              <a:rPr lang="en-US" dirty="0"/>
              <a:t> </a:t>
            </a:r>
          </a:p>
        </p:txBody>
      </p:sp>
      <p:sp>
        <p:nvSpPr>
          <p:cNvPr id="4" name="Slide Number Placeholder 3"/>
          <p:cNvSpPr>
            <a:spLocks noGrp="1"/>
          </p:cNvSpPr>
          <p:nvPr>
            <p:ph type="sldNum" sz="quarter" idx="5"/>
          </p:nvPr>
        </p:nvSpPr>
        <p:spPr/>
        <p:txBody>
          <a:bodyPr/>
          <a:lstStyle/>
          <a:p>
            <a:fld id="{879AA598-D55A-4275-AE40-192D594C7AB5}" type="slidenum">
              <a:rPr lang="en-US" smtClean="0"/>
              <a:t>24</a:t>
            </a:fld>
            <a:endParaRPr lang="en-US"/>
          </a:p>
        </p:txBody>
      </p:sp>
    </p:spTree>
    <p:extLst>
      <p:ext uri="{BB962C8B-B14F-4D97-AF65-F5344CB8AC3E}">
        <p14:creationId xmlns:p14="http://schemas.microsoft.com/office/powerpoint/2010/main" val="3670159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use DEI interchangeably and they are not. </a:t>
            </a:r>
          </a:p>
          <a:p>
            <a:r>
              <a:rPr lang="en-US" dirty="0"/>
              <a:t>Diversity is quantifiable, countable, about the numbers. When companies talk about diversity efforts, this is what they are talking about. The problem is focusing on just this is one leg of a three legged stool.</a:t>
            </a:r>
          </a:p>
          <a:p>
            <a:r>
              <a:rPr lang="en-US" dirty="0"/>
              <a:t>Equity is allocation of resources in a fair way. Distinction between equal and fair is important.</a:t>
            </a:r>
          </a:p>
          <a:p>
            <a:r>
              <a:rPr lang="en-US" dirty="0"/>
              <a:t>Inclusion is the verb of these things, active, intentional and ongoing engagement piece. The diversity doesn’t matter if there isn’t inclusion and if the same people are always talking, influencing decisions.</a:t>
            </a:r>
          </a:p>
          <a:p>
            <a:r>
              <a:rPr lang="en-US" dirty="0"/>
              <a:t>Belonging is what you get if doing the other pieces well. If you don’t get belonging, that feeling, you don’t get the benefits of doing the others.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5F8250-2AA1-4F2F-BDF8-99FA962F2C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99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2</a:t>
            </a:fld>
            <a:endParaRPr lang="en-US"/>
          </a:p>
        </p:txBody>
      </p:sp>
    </p:spTree>
    <p:extLst>
      <p:ext uri="{BB962C8B-B14F-4D97-AF65-F5344CB8AC3E}">
        <p14:creationId xmlns:p14="http://schemas.microsoft.com/office/powerpoint/2010/main" val="1589828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from a consulting firm that helps businesses visualize the impact of these concepts. Consider what you have if just two of these circles overlap. </a:t>
            </a:r>
          </a:p>
          <a:p>
            <a:r>
              <a:rPr lang="en-US" dirty="0"/>
              <a:t>Question: Why is it important to have these at work? Consider in terms of Drexel, co-op, a student org you are a part of? Could also consider challenges/considerations, time, money, commitment across organization, stakeholder buy-in.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5F8250-2AA1-4F2F-BDF8-99FA962F2C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33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all aspects of DEI working together and achieve belonging, it can have these benefits.</a:t>
            </a:r>
          </a:p>
          <a:p>
            <a:r>
              <a:rPr lang="en-US" dirty="0"/>
              <a:t>Conversations around productivity, quiet quitting,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5F8250-2AA1-4F2F-BDF8-99FA962F2C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979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you get the benefits from previous slide, and how can you decrease negative effects of not having DEIB.</a:t>
            </a:r>
          </a:p>
          <a:p>
            <a:r>
              <a:rPr lang="en-US" dirty="0"/>
              <a:t>Quick definition of allyship: Using your power to </a:t>
            </a:r>
            <a:r>
              <a:rPr lang="en-US"/>
              <a:t>empower others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5F8250-2AA1-4F2F-BDF8-99FA962F2C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908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31</a:t>
            </a:fld>
            <a:endParaRPr lang="en-US"/>
          </a:p>
        </p:txBody>
      </p:sp>
    </p:spTree>
    <p:extLst>
      <p:ext uri="{BB962C8B-B14F-4D97-AF65-F5344CB8AC3E}">
        <p14:creationId xmlns:p14="http://schemas.microsoft.com/office/powerpoint/2010/main" val="243522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 intentional about what the accomplishment you choose to highlight says about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 you want to show a soft skill (hard worker, persistent, team oriented)? Or do you want to highlight a particular hard skill (won a hackathon, placed in a business case competition?)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choose to highlight something less directly related, such as winning a sports competition, then use the opportunity to highlight a soft skill that it took to accomplish this. For example: My proudest accomplishment was winning state with my high school volleyball team. I am proudest of this moment because I maintained a rigorous personal practice schedule to advance my skills, and our team had great communication and teamwork throughout the season”</a:t>
            </a:r>
          </a:p>
        </p:txBody>
      </p:sp>
      <p:sp>
        <p:nvSpPr>
          <p:cNvPr id="4" name="Slide Number Placeholder 3"/>
          <p:cNvSpPr>
            <a:spLocks noGrp="1"/>
          </p:cNvSpPr>
          <p:nvPr>
            <p:ph type="sldNum" sz="quarter" idx="5"/>
          </p:nvPr>
        </p:nvSpPr>
        <p:spPr/>
        <p:txBody>
          <a:bodyPr/>
          <a:lstStyle/>
          <a:p>
            <a:fld id="{879AA598-D55A-4275-AE40-192D594C7AB5}" type="slidenum">
              <a:rPr lang="en-US" smtClean="0"/>
              <a:t>3</a:t>
            </a:fld>
            <a:endParaRPr lang="en-US"/>
          </a:p>
        </p:txBody>
      </p:sp>
    </p:spTree>
    <p:extLst>
      <p:ext uri="{BB962C8B-B14F-4D97-AF65-F5344CB8AC3E}">
        <p14:creationId xmlns:p14="http://schemas.microsoft.com/office/powerpoint/2010/main" val="156905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4</a:t>
            </a:fld>
            <a:endParaRPr lang="en-US"/>
          </a:p>
        </p:txBody>
      </p:sp>
    </p:spTree>
    <p:extLst>
      <p:ext uri="{BB962C8B-B14F-4D97-AF65-F5344CB8AC3E}">
        <p14:creationId xmlns:p14="http://schemas.microsoft.com/office/powerpoint/2010/main" val="256304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6</a:t>
            </a:fld>
            <a:endParaRPr lang="en-US"/>
          </a:p>
        </p:txBody>
      </p:sp>
    </p:spTree>
    <p:extLst>
      <p:ext uri="{BB962C8B-B14F-4D97-AF65-F5344CB8AC3E}">
        <p14:creationId xmlns:p14="http://schemas.microsoft.com/office/powerpoint/2010/main" val="4107132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steps we will review in this class to set career related goals/to develop a professional development plan to ensure you identify jobs that align with your interests/values and to ensure you develop necessary skills to achieve those related career goals.</a:t>
            </a:r>
          </a:p>
        </p:txBody>
      </p:sp>
      <p:sp>
        <p:nvSpPr>
          <p:cNvPr id="4" name="Slide Number Placeholder 3"/>
          <p:cNvSpPr>
            <a:spLocks noGrp="1"/>
          </p:cNvSpPr>
          <p:nvPr>
            <p:ph type="sldNum" sz="quarter" idx="5"/>
          </p:nvPr>
        </p:nvSpPr>
        <p:spPr/>
        <p:txBody>
          <a:bodyPr/>
          <a:lstStyle/>
          <a:p>
            <a:fld id="{879AA598-D55A-4275-AE40-192D594C7AB5}" type="slidenum">
              <a:rPr lang="en-US" smtClean="0"/>
              <a:t>7</a:t>
            </a:fld>
            <a:endParaRPr lang="en-US"/>
          </a:p>
        </p:txBody>
      </p:sp>
    </p:spTree>
    <p:extLst>
      <p:ext uri="{BB962C8B-B14F-4D97-AF65-F5344CB8AC3E}">
        <p14:creationId xmlns:p14="http://schemas.microsoft.com/office/powerpoint/2010/main" val="359896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conflicting evidence about the accuracy of the MBTI or type focus assessments, but it can be incredibly helpful to assess yourself/reflect on some of the personality traits above, so you know what type of a workplace or day to day work will be a good fit for your personality. </a:t>
            </a:r>
          </a:p>
          <a:p>
            <a:endParaRPr lang="en-US" dirty="0"/>
          </a:p>
          <a:p>
            <a:r>
              <a:rPr lang="en-US" dirty="0"/>
              <a:t>For example: If you fall on the more introverted side of the spectrum, you may like to do work that is more extroverted in nature (meeting with clients), but it may take more energy/be more draining for you to do that work, so you may need a position that also has a good balance of independent or administrative work, so the majority of your work day isn’t devoted solely to tasks that involve high levels of interaction with others. </a:t>
            </a:r>
          </a:p>
          <a:p>
            <a:endParaRPr lang="en-US" dirty="0"/>
          </a:p>
          <a:p>
            <a:r>
              <a:rPr lang="en-US" dirty="0"/>
              <a:t>Think through each of the rows above and decide which column your personality more closely aligns with. For example, I am an ISTJ.</a:t>
            </a:r>
          </a:p>
        </p:txBody>
      </p:sp>
      <p:sp>
        <p:nvSpPr>
          <p:cNvPr id="4" name="Slide Number Placeholder 3"/>
          <p:cNvSpPr>
            <a:spLocks noGrp="1"/>
          </p:cNvSpPr>
          <p:nvPr>
            <p:ph type="sldNum" sz="quarter" idx="5"/>
          </p:nvPr>
        </p:nvSpPr>
        <p:spPr/>
        <p:txBody>
          <a:bodyPr/>
          <a:lstStyle/>
          <a:p>
            <a:fld id="{879AA598-D55A-4275-AE40-192D594C7AB5}" type="slidenum">
              <a:rPr lang="en-US" smtClean="0"/>
              <a:t>9</a:t>
            </a:fld>
            <a:endParaRPr lang="en-US"/>
          </a:p>
        </p:txBody>
      </p:sp>
    </p:spTree>
    <p:extLst>
      <p:ext uri="{BB962C8B-B14F-4D97-AF65-F5344CB8AC3E}">
        <p14:creationId xmlns:p14="http://schemas.microsoft.com/office/powerpoint/2010/main" val="2215765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10</a:t>
            </a:fld>
            <a:endParaRPr lang="en-US"/>
          </a:p>
        </p:txBody>
      </p:sp>
    </p:spTree>
    <p:extLst>
      <p:ext uri="{BB962C8B-B14F-4D97-AF65-F5344CB8AC3E}">
        <p14:creationId xmlns:p14="http://schemas.microsoft.com/office/powerpoint/2010/main" val="241898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deciding on a career path or type of position to pursue, assessing what is important to you related to the type of work you will do day to day can be very important. </a:t>
            </a:r>
          </a:p>
          <a:p>
            <a:endParaRPr lang="en-US" dirty="0"/>
          </a:p>
          <a:p>
            <a:r>
              <a:rPr lang="en-US" dirty="0"/>
              <a:t>Examples: </a:t>
            </a:r>
          </a:p>
          <a:p>
            <a:r>
              <a:rPr lang="en-US" dirty="0"/>
              <a:t>If you know you are someone who gets bored if there is repetition in the work you do, then “change and variety” would be critically important aspects of a job you pursue more long term.</a:t>
            </a:r>
          </a:p>
          <a:p>
            <a:endParaRPr lang="en-US" dirty="0"/>
          </a:p>
          <a:p>
            <a:r>
              <a:rPr lang="en-US" dirty="0"/>
              <a:t>If predictable and consistent tasks are something you like then “routine” would be a trait you would want to find the type of work you do day to day</a:t>
            </a:r>
          </a:p>
          <a:p>
            <a:endParaRPr lang="en-US" dirty="0"/>
          </a:p>
          <a:p>
            <a:r>
              <a:rPr lang="en-US" dirty="0"/>
              <a:t>Is it important you be able to be creative in your day to day work, either general creativity or artistic creativity?</a:t>
            </a:r>
          </a:p>
          <a:p>
            <a:endParaRPr lang="en-US" dirty="0"/>
          </a:p>
          <a:p>
            <a:r>
              <a:rPr lang="en-US" dirty="0"/>
              <a:t>Do you thrive in a competitive environment or is it important that your work be free of competition? </a:t>
            </a:r>
          </a:p>
          <a:p>
            <a:endParaRPr lang="en-US" dirty="0"/>
          </a:p>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11</a:t>
            </a:fld>
            <a:endParaRPr lang="en-US"/>
          </a:p>
        </p:txBody>
      </p:sp>
    </p:spTree>
    <p:extLst>
      <p:ext uri="{BB962C8B-B14F-4D97-AF65-F5344CB8AC3E}">
        <p14:creationId xmlns:p14="http://schemas.microsoft.com/office/powerpoint/2010/main" val="65455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E19F-45F8-4E7A-9DBD-EF3807B5B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85C16-5AC6-4C60-B361-4B791B28E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8E14F-A037-4618-B18A-F9997C309011}"/>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36D28EEC-CFC0-4C79-9072-A291BA80F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6AD4A-D30D-41C8-9F51-A48FBCDF2C3C}"/>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11679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D971-F62C-4729-9CB6-035A66FC9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115CC-E421-4907-8F56-0D8DD1342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3A7E-9C8D-43D3-952E-FD8789400009}"/>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18895B3F-C5D6-40FE-876D-8AF6DB709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BED8E-E440-48C0-A928-CD89381839A3}"/>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8180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B40BC-D23D-4245-810C-C40A44446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CC2D37-3429-4963-86BB-3365226BF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CED5D-7DE3-46DF-973B-D5B035EAC35E}"/>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2FD8DAFD-31B1-46DE-AA5F-15DE0B6C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2DD74-E76F-4987-B18A-EC20870204A4}"/>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05944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steinbrightpptba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92419"/>
            <a:ext cx="12204192" cy="1480122"/>
          </a:xfrm>
          <a:prstGeom prst="rect">
            <a:avLst/>
          </a:prstGeom>
        </p:spPr>
      </p:pic>
    </p:spTree>
    <p:extLst>
      <p:ext uri="{BB962C8B-B14F-4D97-AF65-F5344CB8AC3E}">
        <p14:creationId xmlns:p14="http://schemas.microsoft.com/office/powerpoint/2010/main" val="675997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rgbClr val="0729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solidFill>
            <a:schemeClr val="bg1"/>
          </a:solidFill>
        </p:spPr>
        <p:txBody>
          <a:bodyPr anchor="b">
            <a:normAutofit/>
          </a:bodyPr>
          <a:lstStyle>
            <a:lvl1pPr algn="l">
              <a:lnSpc>
                <a:spcPct val="85000"/>
              </a:lnSpc>
              <a:defRPr sz="4000" spc="-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Lora" panose="020B060402020202020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CE9D543-EDC6-4290-814D-92D6A2019F02}"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77D7-1465-4B4D-8B71-4CEB366C2221}"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46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indent="-274320">
              <a:defRPr/>
            </a:lvl2pPr>
            <a:lvl3pPr indent="-274320">
              <a:defRPr/>
            </a:lvl3pPr>
            <a:lvl4pPr indent="-274320">
              <a:defRPr/>
            </a:lvl4pPr>
            <a:lvl5pPr indent="-2743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9D543-EDC6-4290-814D-92D6A2019F02}"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355908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solidFill>
            <a:schemeClr val="bg1"/>
          </a:solidFill>
        </p:spPr>
        <p:txBody>
          <a:bodyPr anchor="b" anchorCtr="0">
            <a:normAutofit/>
          </a:bodyPr>
          <a:lstStyle>
            <a:lvl1pPr>
              <a:lnSpc>
                <a:spcPct val="85000"/>
              </a:lnSpc>
              <a:defRPr sz="4000" b="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Lora"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9D543-EDC6-4290-814D-92D6A2019F02}"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77D7-1465-4B4D-8B71-4CEB366C2221}"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39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686186" y="33088"/>
            <a:ext cx="7469495" cy="1628074"/>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9"/>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E9D543-EDC6-4290-814D-92D6A2019F02}"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44433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686187" y="33088"/>
            <a:ext cx="7469493" cy="1589766"/>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E9D543-EDC6-4290-814D-92D6A2019F02}"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322673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E9D543-EDC6-4290-814D-92D6A2019F02}"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402607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p:nvSpPr>
        <p:spPr>
          <a:xfrm>
            <a:off x="18" y="6372416"/>
            <a:ext cx="12188825"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3177" y="6400800"/>
            <a:ext cx="12188825" cy="457200"/>
          </a:xfrm>
          <a:prstGeom prst="rect">
            <a:avLst/>
          </a:prstGeom>
          <a:solidFill>
            <a:srgbClr val="0729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E9D543-EDC6-4290-814D-92D6A2019F02}" type="datetimeFigureOut">
              <a:rPr lang="en-US" smtClean="0"/>
              <a:t>10/6/2022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395833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889F-222B-404A-829E-AEBEEA7D6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F8BD8-F7A4-4229-8FB1-8920FF3E6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81983-5BCA-4035-AC48-EDD2030952D7}"/>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F02194DA-320B-4ACE-B33B-D3E3739F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86572-4E72-480B-B900-BE1126C530D0}"/>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606544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8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613651"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9"/>
            <a:ext cx="2618511" cy="365125"/>
          </a:xfrm>
        </p:spPr>
        <p:txBody>
          <a:bodyPr/>
          <a:lstStyle>
            <a:lvl1pPr algn="l">
              <a:defRPr/>
            </a:lvl1pPr>
          </a:lstStyle>
          <a:p>
            <a:fld id="{9CE9D543-EDC6-4290-814D-92D6A2019F02}" type="datetimeFigureOut">
              <a:rPr lang="en-US" smtClean="0"/>
              <a:t>10/6/2022</a:t>
            </a:fld>
            <a:endParaRPr lang="en-US"/>
          </a:p>
        </p:txBody>
      </p:sp>
      <p:sp>
        <p:nvSpPr>
          <p:cNvPr id="6" name="Footer Placeholder 5"/>
          <p:cNvSpPr>
            <a:spLocks noGrp="1"/>
          </p:cNvSpPr>
          <p:nvPr>
            <p:ph type="ftr" sz="quarter" idx="11"/>
          </p:nvPr>
        </p:nvSpPr>
        <p:spPr>
          <a:xfrm>
            <a:off x="4800600" y="6459789"/>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3977D7-1465-4B4D-8B71-4CEB366C2221}" type="slidenum">
              <a:rPr lang="en-US" smtClean="0"/>
              <a:t>‹#›</a:t>
            </a:fld>
            <a:endParaRPr lang="en-US"/>
          </a:p>
        </p:txBody>
      </p:sp>
    </p:spTree>
    <p:extLst>
      <p:ext uri="{BB962C8B-B14F-4D97-AF65-F5344CB8AC3E}">
        <p14:creationId xmlns:p14="http://schemas.microsoft.com/office/powerpoint/2010/main" val="3382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2" y="4953000"/>
            <a:ext cx="12188825" cy="1905000"/>
          </a:xfrm>
          <a:prstGeom prst="rect">
            <a:avLst/>
          </a:prstGeom>
          <a:solidFill>
            <a:srgbClr val="0729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9D543-EDC6-4290-814D-92D6A2019F02}"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374588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9D543-EDC6-4290-814D-92D6A2019F02}"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252387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2"/>
            <a:ext cx="2628900" cy="5757421"/>
          </a:xfrm>
        </p:spPr>
        <p:txBody>
          <a:bodyPr vert="eaVert"/>
          <a:lstStyle>
            <a:lvl1pPr algn="ctr">
              <a:defRPr/>
            </a:lvl1pPr>
          </a:lstStyle>
          <a:p>
            <a:r>
              <a:rPr lang="en-US"/>
              <a:t>Click to edit Master title style</a:t>
            </a:r>
          </a:p>
        </p:txBody>
      </p:sp>
      <p:sp>
        <p:nvSpPr>
          <p:cNvPr id="3" name="Vertical Text Placeholder 2"/>
          <p:cNvSpPr>
            <a:spLocks noGrp="1"/>
          </p:cNvSpPr>
          <p:nvPr>
            <p:ph type="body" orient="vert" idx="1"/>
          </p:nvPr>
        </p:nvSpPr>
        <p:spPr>
          <a:xfrm>
            <a:off x="838202"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9D543-EDC6-4290-814D-92D6A2019F02}"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77D7-1465-4B4D-8B71-4CEB366C2221}" type="slidenum">
              <a:rPr lang="en-US" smtClean="0"/>
              <a:t>‹#›</a:t>
            </a:fld>
            <a:endParaRPr lang="en-US"/>
          </a:p>
        </p:txBody>
      </p:sp>
    </p:spTree>
    <p:extLst>
      <p:ext uri="{BB962C8B-B14F-4D97-AF65-F5344CB8AC3E}">
        <p14:creationId xmlns:p14="http://schemas.microsoft.com/office/powerpoint/2010/main" val="31798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437F-0FCC-462A-8ABC-9D660A327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C27CA-80B8-4297-B1AB-0A616C155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A2EB9-41B0-4FAA-9D3C-9E71C8F62666}"/>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4A0B46B5-2228-483E-A960-D5FF83FC7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9953-C714-4F12-81FA-D04923DCE239}"/>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139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55D2-0581-4EFE-B00E-B2C803AA5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6B146-5C2D-48C6-8187-53FB49687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36324-67B3-40BA-9C1D-CDB2B0A2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EC2C2-9AB6-44FD-AFB6-657DCDF3E68B}"/>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6" name="Footer Placeholder 5">
            <a:extLst>
              <a:ext uri="{FF2B5EF4-FFF2-40B4-BE49-F238E27FC236}">
                <a16:creationId xmlns:a16="http://schemas.microsoft.com/office/drawing/2014/main" id="{541CDB42-CB68-4E51-A50A-C92FF50F2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67FDE-2D7B-432C-8636-E2AD9CFDC7E1}"/>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3124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4155-C643-4C68-B726-DA1B25976B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850D7-70E0-453A-A82A-4038FC2B4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78349-AB72-4F47-9752-805E156EA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2BB678-D471-44BD-9D98-A442BE938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872D2-B0BC-4DA3-BB09-35956BE86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068C64-554A-480E-A510-0930A8A050BD}"/>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8" name="Footer Placeholder 7">
            <a:extLst>
              <a:ext uri="{FF2B5EF4-FFF2-40B4-BE49-F238E27FC236}">
                <a16:creationId xmlns:a16="http://schemas.microsoft.com/office/drawing/2014/main" id="{20EFBEC4-78D5-44F0-A076-533E0A26C8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C5DF1-3C04-43CC-99CF-D169D35E4A1B}"/>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2976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963-8873-4514-9252-5DC10EDD0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D54FC4-977D-4855-91FB-9212F95B90B4}"/>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4" name="Footer Placeholder 3">
            <a:extLst>
              <a:ext uri="{FF2B5EF4-FFF2-40B4-BE49-F238E27FC236}">
                <a16:creationId xmlns:a16="http://schemas.microsoft.com/office/drawing/2014/main" id="{E646C0A6-4E6C-4CEA-B58B-A842CEF9BC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2E362F-0DE8-48CB-94F8-C72E153AB2D7}"/>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30256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F3DE-CF0D-4082-8614-1199DC4465BF}"/>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3" name="Footer Placeholder 2">
            <a:extLst>
              <a:ext uri="{FF2B5EF4-FFF2-40B4-BE49-F238E27FC236}">
                <a16:creationId xmlns:a16="http://schemas.microsoft.com/office/drawing/2014/main" id="{A775C417-BEA4-4038-9B88-162A021B2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5166D-B414-4FA2-90E5-4C5AAF71BFBE}"/>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9853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257-E6A7-472C-ABF1-EFF160930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01474-385D-440A-BB53-AEC4F741F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4792F8-1EC4-45D8-A442-2B1E78A44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5D2C6-235C-4ED3-9136-C660450D5576}"/>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6" name="Footer Placeholder 5">
            <a:extLst>
              <a:ext uri="{FF2B5EF4-FFF2-40B4-BE49-F238E27FC236}">
                <a16:creationId xmlns:a16="http://schemas.microsoft.com/office/drawing/2014/main" id="{A551AE9F-9457-4F02-BE56-7A579F1A0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389E5-DC2F-446A-8330-8B946CD1467F}"/>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55638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A52F-BD51-45C5-9E4C-FB9805E96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315AC-5292-41B2-B92C-CD287589C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30EC6B-B852-41EB-908C-9A9CB4C02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5A317-EFAC-40B6-B727-984A0A5EDBFA}"/>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6" name="Footer Placeholder 5">
            <a:extLst>
              <a:ext uri="{FF2B5EF4-FFF2-40B4-BE49-F238E27FC236}">
                <a16:creationId xmlns:a16="http://schemas.microsoft.com/office/drawing/2014/main" id="{5A57BF0A-3B94-4F3F-B838-8E1D24AB4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6FFC-9FC6-45DE-8D03-1469A30714AA}"/>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1598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8A9DC-23AA-46EB-AC8C-68F1F36F8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295CA-1363-4A2E-B7F9-6E34C8A69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B3AB6-E8C6-4C4B-8CAF-5F282F148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99AB9692-DC4F-4A76-AD12-95F4829C1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AEDC9-1CEF-4647-B96D-A6300DA1D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C3881-6E71-41E7-A80F-34174B94786D}" type="slidenum">
              <a:rPr lang="en-US" smtClean="0"/>
              <a:t>‹#›</a:t>
            </a:fld>
            <a:endParaRPr lang="en-US"/>
          </a:p>
        </p:txBody>
      </p:sp>
    </p:spTree>
    <p:extLst>
      <p:ext uri="{BB962C8B-B14F-4D97-AF65-F5344CB8AC3E}">
        <p14:creationId xmlns:p14="http://schemas.microsoft.com/office/powerpoint/2010/main" val="249148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 y="6381943"/>
            <a:ext cx="12192001" cy="6599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84538C6-BEAD-47E4-A232-3AD845226CED}"/>
              </a:ext>
            </a:extLst>
          </p:cNvPr>
          <p:cNvSpPr/>
          <p:nvPr userDrawn="1"/>
        </p:nvSpPr>
        <p:spPr>
          <a:xfrm>
            <a:off x="-1" y="14040"/>
            <a:ext cx="12192001" cy="1671887"/>
          </a:xfrm>
          <a:prstGeom prst="rect">
            <a:avLst/>
          </a:prstGeom>
          <a:solidFill>
            <a:srgbClr val="072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p:nvSpPr>
        <p:spPr>
          <a:xfrm>
            <a:off x="2" y="6400800"/>
            <a:ext cx="12192001" cy="457200"/>
          </a:xfrm>
          <a:prstGeom prst="rect">
            <a:avLst/>
          </a:prstGeom>
          <a:solidFill>
            <a:srgbClr val="0729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lvl1pPr algn="l">
              <a:defRPr sz="900">
                <a:solidFill>
                  <a:srgbClr val="FFFFFF"/>
                </a:solidFill>
                <a:latin typeface="Lora" panose="020B0604020202020204"/>
              </a:defRPr>
            </a:lvl1pPr>
          </a:lstStyle>
          <a:p>
            <a:fld id="{9CE9D543-EDC6-4290-814D-92D6A2019F02}" type="datetimeFigureOut">
              <a:rPr lang="en-US" smtClean="0"/>
              <a:pPr/>
              <a:t>10/6/2022</a:t>
            </a:fld>
            <a:endParaRPr lang="en-US"/>
          </a:p>
        </p:txBody>
      </p:sp>
      <p:sp>
        <p:nvSpPr>
          <p:cNvPr id="5" name="Footer Placeholder 4"/>
          <p:cNvSpPr>
            <a:spLocks noGrp="1"/>
          </p:cNvSpPr>
          <p:nvPr>
            <p:ph type="ftr" sz="quarter" idx="3"/>
          </p:nvPr>
        </p:nvSpPr>
        <p:spPr>
          <a:xfrm>
            <a:off x="3686187" y="6459789"/>
            <a:ext cx="4822804" cy="365125"/>
          </a:xfrm>
          <a:prstGeom prst="rect">
            <a:avLst/>
          </a:prstGeom>
        </p:spPr>
        <p:txBody>
          <a:bodyPr vert="horz" lIns="91440" tIns="45720" rIns="91440" bIns="45720" rtlCol="0" anchor="ctr"/>
          <a:lstStyle>
            <a:lvl1pPr algn="ctr">
              <a:defRPr sz="900" cap="all" baseline="0">
                <a:solidFill>
                  <a:srgbClr val="FFFFFF"/>
                </a:solidFill>
                <a:latin typeface="Lora" panose="020B0604020202020204"/>
              </a:defRPr>
            </a:lvl1pPr>
          </a:lstStyle>
          <a:p>
            <a:endParaRPr lang="en-US"/>
          </a:p>
        </p:txBody>
      </p:sp>
      <p:sp>
        <p:nvSpPr>
          <p:cNvPr id="6" name="Slide Number Placeholder 5"/>
          <p:cNvSpPr>
            <a:spLocks noGrp="1"/>
          </p:cNvSpPr>
          <p:nvPr>
            <p:ph type="sldNum" sz="quarter" idx="4"/>
          </p:nvPr>
        </p:nvSpPr>
        <p:spPr>
          <a:xfrm>
            <a:off x="9900461" y="6459789"/>
            <a:ext cx="1312025" cy="365125"/>
          </a:xfrm>
          <a:prstGeom prst="rect">
            <a:avLst/>
          </a:prstGeom>
        </p:spPr>
        <p:txBody>
          <a:bodyPr vert="horz" lIns="91440" tIns="45720" rIns="91440" bIns="45720" rtlCol="0" anchor="ctr"/>
          <a:lstStyle>
            <a:lvl1pPr algn="r">
              <a:defRPr sz="900">
                <a:solidFill>
                  <a:srgbClr val="FFFFFF"/>
                </a:solidFill>
                <a:latin typeface="Lora" panose="020B0604020202020204"/>
              </a:defRPr>
            </a:lvl1pPr>
          </a:lstStyle>
          <a:p>
            <a:fld id="{283977D7-1465-4B4D-8B71-4CEB366C2221}" type="slidenum">
              <a:rPr lang="en-US" smtClean="0"/>
              <a:pPr/>
              <a:t>‹#›</a:t>
            </a:fld>
            <a:endParaRPr lang="en-US"/>
          </a:p>
        </p:txBody>
      </p:sp>
      <p:sp>
        <p:nvSpPr>
          <p:cNvPr id="2" name="Title Placeholder 1"/>
          <p:cNvSpPr>
            <a:spLocks noGrp="1"/>
          </p:cNvSpPr>
          <p:nvPr>
            <p:ph type="title"/>
          </p:nvPr>
        </p:nvSpPr>
        <p:spPr>
          <a:xfrm>
            <a:off x="3686187" y="33091"/>
            <a:ext cx="7469493" cy="1586161"/>
          </a:xfrm>
          <a:prstGeom prst="rect">
            <a:avLst/>
          </a:prstGeom>
          <a:solidFill>
            <a:srgbClr val="07294D"/>
          </a:solidFill>
        </p:spPr>
        <p:txBody>
          <a:bodyPr vert="horz" lIns="91440" tIns="45720" rIns="91440" bIns="45720" rtlCol="0" anchor="ctr">
            <a:normAutofit/>
          </a:bodyPr>
          <a:lstStyle/>
          <a:p>
            <a:endParaRPr lang="en-US"/>
          </a:p>
        </p:txBody>
      </p:sp>
      <p:sp>
        <p:nvSpPr>
          <p:cNvPr id="21" name="Rectangle 20">
            <a:extLst>
              <a:ext uri="{FF2B5EF4-FFF2-40B4-BE49-F238E27FC236}">
                <a16:creationId xmlns:a16="http://schemas.microsoft.com/office/drawing/2014/main" id="{DA081EA7-EEBF-4593-A658-9794399D9B72}"/>
              </a:ext>
            </a:extLst>
          </p:cNvPr>
          <p:cNvSpPr/>
          <p:nvPr userDrawn="1"/>
        </p:nvSpPr>
        <p:spPr>
          <a:xfrm>
            <a:off x="2" y="1657543"/>
            <a:ext cx="12192001" cy="65999"/>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picture containing text&#10;&#10;Description automatically generated">
            <a:extLst>
              <a:ext uri="{FF2B5EF4-FFF2-40B4-BE49-F238E27FC236}">
                <a16:creationId xmlns:a16="http://schemas.microsoft.com/office/drawing/2014/main" id="{CB24CD62-6053-45B6-95B5-E2FAD3B7FA91}"/>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34220"/>
          <a:stretch/>
        </p:blipFill>
        <p:spPr>
          <a:xfrm>
            <a:off x="1097279" y="433753"/>
            <a:ext cx="1915456" cy="832461"/>
          </a:xfrm>
          <a:prstGeom prst="rect">
            <a:avLst/>
          </a:prstGeom>
        </p:spPr>
      </p:pic>
    </p:spTree>
    <p:extLst>
      <p:ext uri="{BB962C8B-B14F-4D97-AF65-F5344CB8AC3E}">
        <p14:creationId xmlns:p14="http://schemas.microsoft.com/office/powerpoint/2010/main" val="1298203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85000"/>
        </a:lnSpc>
        <a:spcBef>
          <a:spcPct val="0"/>
        </a:spcBef>
        <a:buNone/>
        <a:defRPr sz="2800" b="0" kern="1200" spc="-50" baseline="0">
          <a:solidFill>
            <a:schemeClr val="bg2"/>
          </a:solidFill>
          <a:latin typeface="Futuro book"/>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Lora" panose="020B0604020202020204"/>
          <a:ea typeface="+mn-ea"/>
          <a:cs typeface="+mn-cs"/>
        </a:defRPr>
      </a:lvl1pPr>
      <a:lvl2pPr marL="384048" indent="-182880" algn="l" defTabSz="914400" rtl="0" eaLnBrk="1" latinLnBrk="0" hangingPunct="1">
        <a:lnSpc>
          <a:spcPct val="90000"/>
        </a:lnSpc>
        <a:spcBef>
          <a:spcPts val="200"/>
        </a:spcBef>
        <a:spcAft>
          <a:spcPts val="400"/>
        </a:spcAft>
        <a:buClr>
          <a:srgbClr val="07294D"/>
        </a:buClr>
        <a:buFont typeface="Wingdings" panose="05000000000000000000" pitchFamily="2" charset="2"/>
        <a:buChar char="§"/>
        <a:defRPr sz="1800" kern="1200">
          <a:solidFill>
            <a:schemeClr val="tx1">
              <a:lumMod val="75000"/>
              <a:lumOff val="25000"/>
            </a:schemeClr>
          </a:solidFill>
          <a:latin typeface="Lora" panose="020B0604020202020204"/>
          <a:ea typeface="+mn-ea"/>
          <a:cs typeface="+mn-cs"/>
        </a:defRPr>
      </a:lvl2pPr>
      <a:lvl3pPr marL="566928" indent="-182880" algn="l" defTabSz="914400" rtl="0" eaLnBrk="1" latinLnBrk="0" hangingPunct="1">
        <a:lnSpc>
          <a:spcPct val="90000"/>
        </a:lnSpc>
        <a:spcBef>
          <a:spcPts val="200"/>
        </a:spcBef>
        <a:spcAft>
          <a:spcPts val="400"/>
        </a:spcAft>
        <a:buClr>
          <a:srgbClr val="07294D"/>
        </a:buClr>
        <a:buFont typeface="Wingdings" panose="05000000000000000000" pitchFamily="2" charset="2"/>
        <a:buChar char="§"/>
        <a:defRPr sz="1400" kern="1200">
          <a:solidFill>
            <a:schemeClr val="tx1">
              <a:lumMod val="75000"/>
              <a:lumOff val="25000"/>
            </a:schemeClr>
          </a:solidFill>
          <a:latin typeface="Lora" panose="020B0604020202020204"/>
          <a:ea typeface="+mn-ea"/>
          <a:cs typeface="+mn-cs"/>
        </a:defRPr>
      </a:lvl3pPr>
      <a:lvl4pPr marL="749808" indent="-182880" algn="l" defTabSz="914400" rtl="0" eaLnBrk="1" latinLnBrk="0" hangingPunct="1">
        <a:lnSpc>
          <a:spcPct val="90000"/>
        </a:lnSpc>
        <a:spcBef>
          <a:spcPts val="200"/>
        </a:spcBef>
        <a:spcAft>
          <a:spcPts val="400"/>
        </a:spcAft>
        <a:buClr>
          <a:srgbClr val="07294D"/>
        </a:buClr>
        <a:buFont typeface="Wingdings" panose="05000000000000000000" pitchFamily="2" charset="2"/>
        <a:buChar char="§"/>
        <a:defRPr sz="1400" kern="1200">
          <a:solidFill>
            <a:schemeClr val="tx1">
              <a:lumMod val="75000"/>
              <a:lumOff val="25000"/>
            </a:schemeClr>
          </a:solidFill>
          <a:latin typeface="Lora" panose="020B0604020202020204"/>
          <a:ea typeface="+mn-ea"/>
          <a:cs typeface="+mn-cs"/>
        </a:defRPr>
      </a:lvl4pPr>
      <a:lvl5pPr marL="932688" indent="-182880" algn="l" defTabSz="914400" rtl="0" eaLnBrk="1" latinLnBrk="0" hangingPunct="1">
        <a:lnSpc>
          <a:spcPct val="90000"/>
        </a:lnSpc>
        <a:spcBef>
          <a:spcPts val="200"/>
        </a:spcBef>
        <a:spcAft>
          <a:spcPts val="400"/>
        </a:spcAft>
        <a:buClr>
          <a:srgbClr val="07294D"/>
        </a:buClr>
        <a:buFont typeface="Wingdings" panose="05000000000000000000" pitchFamily="2" charset="2"/>
        <a:buChar char="§"/>
        <a:defRPr sz="1400" kern="1200">
          <a:solidFill>
            <a:schemeClr val="tx1">
              <a:lumMod val="75000"/>
              <a:lumOff val="25000"/>
            </a:schemeClr>
          </a:solidFill>
          <a:latin typeface="Lora" panose="020B0604020202020204"/>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coursera.org/" TargetMode="External"/><Relationship Id="rId7" Type="http://schemas.openxmlformats.org/officeDocument/2006/relationships/hyperlink" Target="https://grow.google/certificates/#?modal_active=none"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1.jpeg"/><Relationship Id="rId11" Type="http://schemas.openxmlformats.org/officeDocument/2006/relationships/image" Target="../media/image14.png"/><Relationship Id="rId5" Type="http://schemas.openxmlformats.org/officeDocument/2006/relationships/hyperlink" Target="https://www.youtube.com/" TargetMode="Externa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hyperlink" Target="https://libguides.library.drexel.edu/jobsearc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imetrade.com/app/drexelu/workflows/drexelu001/schedule/?locationId=drexelu250&amp;appointmentTypeGroupId=career_counseling&amp;appointmentTypeId=30cc_int&amp;resourceId=any" TargetMode="External"/><Relationship Id="rId2" Type="http://schemas.openxmlformats.org/officeDocument/2006/relationships/hyperlink" Target="https://drexel.edu/scdc/career-services/counseling/assessment/"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hemuse.com/advice/what-is-an-ally-7-examples"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hbr.org/2019/12/the-value-of-belonging-at-work"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hyperlink" Target="https://www2.deloitte.com/us/en/blog/human-capital-blog/2021/human-centered-workforce-experience.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hyperlink" Target="https://drexel.edu/equity-inclusive-culture/I"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230588" y="382012"/>
            <a:ext cx="12192000" cy="3046988"/>
          </a:xfrm>
          <a:prstGeom prst="rect">
            <a:avLst/>
          </a:prstGeom>
          <a:noFill/>
        </p:spPr>
        <p:txBody>
          <a:bodyPr wrap="square" rtlCol="0">
            <a:spAutoFit/>
          </a:bodyPr>
          <a:lstStyle/>
          <a:p>
            <a:pPr algn="ctr"/>
            <a:r>
              <a:rPr lang="en-US" sz="4800" dirty="0"/>
              <a:t>Coop 101 – Week 4</a:t>
            </a:r>
          </a:p>
          <a:p>
            <a:pPr algn="ctr"/>
            <a:endParaRPr lang="en-US" sz="4800" dirty="0"/>
          </a:p>
          <a:p>
            <a:pPr algn="ctr"/>
            <a:r>
              <a:rPr lang="en-US" sz="4800" dirty="0"/>
              <a:t>Career Planning</a:t>
            </a:r>
          </a:p>
          <a:p>
            <a:pPr algn="ctr"/>
            <a:endParaRPr lang="en-US" sz="4800" dirty="0"/>
          </a:p>
        </p:txBody>
      </p:sp>
      <p:sp>
        <p:nvSpPr>
          <p:cNvPr id="3" name="TextBox 2">
            <a:extLst>
              <a:ext uri="{FF2B5EF4-FFF2-40B4-BE49-F238E27FC236}">
                <a16:creationId xmlns:a16="http://schemas.microsoft.com/office/drawing/2014/main" id="{AF1CD4F7-C600-412B-B1F4-6D236FB52704}"/>
              </a:ext>
            </a:extLst>
          </p:cNvPr>
          <p:cNvSpPr txBox="1"/>
          <p:nvPr/>
        </p:nvSpPr>
        <p:spPr>
          <a:xfrm>
            <a:off x="427383" y="3122342"/>
            <a:ext cx="3921981" cy="1754326"/>
          </a:xfrm>
          <a:prstGeom prst="rect">
            <a:avLst/>
          </a:prstGeom>
          <a:noFill/>
        </p:spPr>
        <p:txBody>
          <a:bodyPr wrap="square">
            <a:spAutoFit/>
          </a:bodyPr>
          <a:lstStyle/>
          <a:p>
            <a:pPr marL="0" marR="0">
              <a:spcBef>
                <a:spcPts val="0"/>
              </a:spcBef>
              <a:spcAft>
                <a:spcPts val="0"/>
              </a:spcAft>
            </a:pPr>
            <a:r>
              <a:rPr lang="en-US" sz="1800" b="1"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Brittany Root, </a:t>
            </a:r>
            <a:r>
              <a:rPr lang="en-US" sz="1800" b="1" dirty="0" err="1">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M.Ed</a:t>
            </a:r>
            <a:r>
              <a:rPr lang="en-US" sz="1800" b="1"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 PHR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Assistant Teaching Professor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Steinbright Career Development Center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Pronouns: she/her/hers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bhr26@drexel.edu</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9843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E180D4A7-C9FB-4DFB-919C-405C955672EB}">
      <p14:showEvtLst xmlns:p14="http://schemas.microsoft.com/office/powerpoint/2010/main">
        <p14:playEvt time="67803" objId="3"/>
        <p14:stopEvt time="68413"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4 Points 1">
            <a:extLst>
              <a:ext uri="{FF2B5EF4-FFF2-40B4-BE49-F238E27FC236}">
                <a16:creationId xmlns:a16="http://schemas.microsoft.com/office/drawing/2014/main" id="{246DD652-C920-07BF-960F-C456BD9055F9}"/>
              </a:ext>
            </a:extLst>
          </p:cNvPr>
          <p:cNvSpPr/>
          <p:nvPr/>
        </p:nvSpPr>
        <p:spPr>
          <a:xfrm>
            <a:off x="116237" y="201479"/>
            <a:ext cx="5230678" cy="3587858"/>
          </a:xfrm>
          <a:prstGeom prst="irregularSeal2">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CF7F04-1041-1AC5-A4A0-B291F11EEDDD}"/>
              </a:ext>
            </a:extLst>
          </p:cNvPr>
          <p:cNvSpPr txBox="1"/>
          <p:nvPr/>
        </p:nvSpPr>
        <p:spPr>
          <a:xfrm rot="20256651">
            <a:off x="1339998" y="1579908"/>
            <a:ext cx="2273294" cy="830997"/>
          </a:xfrm>
          <a:prstGeom prst="rect">
            <a:avLst/>
          </a:prstGeom>
          <a:noFill/>
        </p:spPr>
        <p:txBody>
          <a:bodyPr wrap="square" rtlCol="0">
            <a:spAutoFit/>
          </a:bodyPr>
          <a:lstStyle/>
          <a:p>
            <a:r>
              <a:rPr lang="en-US" sz="4800" b="1" dirty="0">
                <a:solidFill>
                  <a:schemeClr val="bg1"/>
                </a:solidFill>
              </a:rPr>
              <a:t>Discuss! </a:t>
            </a:r>
          </a:p>
        </p:txBody>
      </p:sp>
      <p:sp>
        <p:nvSpPr>
          <p:cNvPr id="4" name="TextBox 3">
            <a:extLst>
              <a:ext uri="{FF2B5EF4-FFF2-40B4-BE49-F238E27FC236}">
                <a16:creationId xmlns:a16="http://schemas.microsoft.com/office/drawing/2014/main" id="{25CA85F7-EE24-93E7-CD99-2CB1C6A41A02}"/>
              </a:ext>
            </a:extLst>
          </p:cNvPr>
          <p:cNvSpPr txBox="1"/>
          <p:nvPr/>
        </p:nvSpPr>
        <p:spPr>
          <a:xfrm>
            <a:off x="5222929" y="304149"/>
            <a:ext cx="6969071" cy="5016758"/>
          </a:xfrm>
          <a:prstGeom prst="rect">
            <a:avLst/>
          </a:prstGeom>
          <a:noFill/>
        </p:spPr>
        <p:txBody>
          <a:bodyPr wrap="square" rtlCol="0">
            <a:spAutoFit/>
          </a:bodyPr>
          <a:lstStyle/>
          <a:p>
            <a:pPr marL="342900" indent="-342900">
              <a:buAutoNum type="arabicPeriod"/>
            </a:pPr>
            <a:r>
              <a:rPr lang="en-US" sz="3200" dirty="0"/>
              <a:t>Identify your MBTI categories</a:t>
            </a:r>
          </a:p>
          <a:p>
            <a:endParaRPr lang="en-US" sz="3200" dirty="0"/>
          </a:p>
          <a:p>
            <a:r>
              <a:rPr lang="en-US" sz="3200" dirty="0"/>
              <a:t>Extrovert (E) or Introvert (I)</a:t>
            </a:r>
          </a:p>
          <a:p>
            <a:r>
              <a:rPr lang="en-US" sz="3200" dirty="0"/>
              <a:t>Sensor (S) or Intuitive (N)</a:t>
            </a:r>
          </a:p>
          <a:p>
            <a:r>
              <a:rPr lang="en-US" sz="3200" dirty="0"/>
              <a:t>Thinker (T) or Feeler (F)</a:t>
            </a:r>
          </a:p>
          <a:p>
            <a:r>
              <a:rPr lang="en-US" sz="3200" dirty="0"/>
              <a:t>Judger (J) or Perceiver (P)</a:t>
            </a:r>
          </a:p>
          <a:p>
            <a:endParaRPr lang="en-US" sz="3200" dirty="0"/>
          </a:p>
          <a:p>
            <a:r>
              <a:rPr lang="en-US" sz="3200" dirty="0"/>
              <a:t>2. Find a student to talk to about: How one of your personality traits will impact your work life.</a:t>
            </a:r>
          </a:p>
        </p:txBody>
      </p:sp>
    </p:spTree>
    <p:extLst>
      <p:ext uri="{BB962C8B-B14F-4D97-AF65-F5344CB8AC3E}">
        <p14:creationId xmlns:p14="http://schemas.microsoft.com/office/powerpoint/2010/main" val="94452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380D75-4E9E-4B9B-BA4B-1B3DDF3E5892}"/>
              </a:ext>
            </a:extLst>
          </p:cNvPr>
          <p:cNvSpPr txBox="1"/>
          <p:nvPr/>
        </p:nvSpPr>
        <p:spPr>
          <a:xfrm>
            <a:off x="122854" y="99583"/>
            <a:ext cx="1772416" cy="1661993"/>
          </a:xfrm>
          <a:prstGeom prst="rect">
            <a:avLst/>
          </a:prstGeom>
          <a:noFill/>
        </p:spPr>
        <p:txBody>
          <a:bodyPr wrap="square" rtlCol="0">
            <a:spAutoFit/>
          </a:bodyPr>
          <a:lstStyle/>
          <a:p>
            <a:r>
              <a:rPr lang="en-US" sz="2800" b="1" dirty="0"/>
              <a:t>What’s Important To You?</a:t>
            </a:r>
            <a:endParaRPr lang="en-US" b="1" dirty="0"/>
          </a:p>
          <a:p>
            <a:endParaRPr lang="en-US" dirty="0"/>
          </a:p>
        </p:txBody>
      </p:sp>
      <p:sp>
        <p:nvSpPr>
          <p:cNvPr id="6" name="Rectangle 2">
            <a:extLst>
              <a:ext uri="{FF2B5EF4-FFF2-40B4-BE49-F238E27FC236}">
                <a16:creationId xmlns:a16="http://schemas.microsoft.com/office/drawing/2014/main" id="{F8CA3DF0-8B4E-4D35-9BC5-6DB50D8C2782}"/>
              </a:ext>
            </a:extLst>
          </p:cNvPr>
          <p:cNvSpPr>
            <a:spLocks noChangeArrowheads="1"/>
          </p:cNvSpPr>
          <p:nvPr/>
        </p:nvSpPr>
        <p:spPr bwMode="auto">
          <a:xfrm>
            <a:off x="360838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8" name="Rectangle 3">
            <a:extLst>
              <a:ext uri="{FF2B5EF4-FFF2-40B4-BE49-F238E27FC236}">
                <a16:creationId xmlns:a16="http://schemas.microsoft.com/office/drawing/2014/main" id="{811CCF93-06CD-4EBD-BCF2-F23AE64BAA25}"/>
              </a:ext>
            </a:extLst>
          </p:cNvPr>
          <p:cNvSpPr>
            <a:spLocks noChangeArrowheads="1"/>
          </p:cNvSpPr>
          <p:nvPr/>
        </p:nvSpPr>
        <p:spPr bwMode="auto">
          <a:xfrm>
            <a:off x="3254375"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grpSp>
        <p:nvGrpSpPr>
          <p:cNvPr id="22" name="Group 21">
            <a:extLst>
              <a:ext uri="{FF2B5EF4-FFF2-40B4-BE49-F238E27FC236}">
                <a16:creationId xmlns:a16="http://schemas.microsoft.com/office/drawing/2014/main" id="{EFB09D63-95A8-4B91-8E63-E2E86EF00DC7}"/>
              </a:ext>
            </a:extLst>
          </p:cNvPr>
          <p:cNvGrpSpPr/>
          <p:nvPr/>
        </p:nvGrpSpPr>
        <p:grpSpPr>
          <a:xfrm>
            <a:off x="969866" y="2073030"/>
            <a:ext cx="1747506" cy="2008628"/>
            <a:chOff x="1715075" y="-94522"/>
            <a:chExt cx="1747506" cy="2008628"/>
          </a:xfrm>
        </p:grpSpPr>
        <p:sp>
          <p:nvSpPr>
            <p:cNvPr id="23" name="Hexagon 22">
              <a:extLst>
                <a:ext uri="{FF2B5EF4-FFF2-40B4-BE49-F238E27FC236}">
                  <a16:creationId xmlns:a16="http://schemas.microsoft.com/office/drawing/2014/main" id="{38D3056B-5E88-4108-8C0F-666FCA341632}"/>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Hexagon 4">
              <a:extLst>
                <a:ext uri="{FF2B5EF4-FFF2-40B4-BE49-F238E27FC236}">
                  <a16:creationId xmlns:a16="http://schemas.microsoft.com/office/drawing/2014/main" id="{D0995D75-1254-4791-A3A0-063D1FEFB102}"/>
                </a:ext>
              </a:extLst>
            </p:cNvPr>
            <p:cNvSpPr txBox="1"/>
            <p:nvPr/>
          </p:nvSpPr>
          <p:spPr>
            <a:xfrm>
              <a:off x="1963743" y="288605"/>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Help </a:t>
              </a:r>
              <a:r>
                <a:rPr lang="en-US" b="1" u="sng" dirty="0"/>
                <a:t>Others</a:t>
              </a:r>
              <a:endParaRPr lang="en-US" sz="1800" b="1" u="sng" kern="1200" dirty="0"/>
            </a:p>
            <a:p>
              <a:pPr marL="0" lvl="0" indent="0" algn="ctr" defTabSz="800100">
                <a:lnSpc>
                  <a:spcPct val="90000"/>
                </a:lnSpc>
                <a:spcBef>
                  <a:spcPct val="0"/>
                </a:spcBef>
                <a:spcAft>
                  <a:spcPct val="35000"/>
                </a:spcAft>
                <a:buNone/>
              </a:pPr>
              <a:r>
                <a:rPr lang="en-US" sz="1800" kern="1200" dirty="0"/>
                <a:t>Direct involvement in helping people</a:t>
              </a:r>
            </a:p>
          </p:txBody>
        </p:sp>
      </p:grpSp>
      <p:pic>
        <p:nvPicPr>
          <p:cNvPr id="26" name="Picture 25">
            <a:extLst>
              <a:ext uri="{FF2B5EF4-FFF2-40B4-BE49-F238E27FC236}">
                <a16:creationId xmlns:a16="http://schemas.microsoft.com/office/drawing/2014/main" id="{D7782CB8-D2D2-4C06-840D-927498AEBBD4}"/>
              </a:ext>
            </a:extLst>
          </p:cNvPr>
          <p:cNvPicPr>
            <a:picLocks noChangeAspect="1"/>
          </p:cNvPicPr>
          <p:nvPr/>
        </p:nvPicPr>
        <p:blipFill>
          <a:blip r:embed="rId3"/>
          <a:stretch>
            <a:fillRect/>
          </a:stretch>
        </p:blipFill>
        <p:spPr>
          <a:xfrm>
            <a:off x="5664603" y="295531"/>
            <a:ext cx="1749704" cy="2011854"/>
          </a:xfrm>
          <a:prstGeom prst="rect">
            <a:avLst/>
          </a:prstGeom>
        </p:spPr>
      </p:pic>
      <p:sp>
        <p:nvSpPr>
          <p:cNvPr id="27" name="Hexagon 4">
            <a:extLst>
              <a:ext uri="{FF2B5EF4-FFF2-40B4-BE49-F238E27FC236}">
                <a16:creationId xmlns:a16="http://schemas.microsoft.com/office/drawing/2014/main" id="{CEA7B0A8-4997-4269-BFAC-96BA1AC1772E}"/>
              </a:ext>
            </a:extLst>
          </p:cNvPr>
          <p:cNvSpPr txBox="1"/>
          <p:nvPr/>
        </p:nvSpPr>
        <p:spPr>
          <a:xfrm>
            <a:off x="5952132" y="689891"/>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Help Society</a:t>
            </a:r>
          </a:p>
          <a:p>
            <a:pPr marL="0" lvl="0" indent="0" algn="ctr" defTabSz="800100">
              <a:lnSpc>
                <a:spcPct val="90000"/>
              </a:lnSpc>
              <a:spcBef>
                <a:spcPct val="0"/>
              </a:spcBef>
              <a:spcAft>
                <a:spcPct val="35000"/>
              </a:spcAft>
              <a:buNone/>
            </a:pPr>
            <a:r>
              <a:rPr lang="en-US" dirty="0"/>
              <a:t>Improve the world in which we live</a:t>
            </a:r>
            <a:endParaRPr lang="en-US" sz="1800" kern="1200" dirty="0"/>
          </a:p>
        </p:txBody>
      </p:sp>
      <p:grpSp>
        <p:nvGrpSpPr>
          <p:cNvPr id="29" name="Group 28">
            <a:extLst>
              <a:ext uri="{FF2B5EF4-FFF2-40B4-BE49-F238E27FC236}">
                <a16:creationId xmlns:a16="http://schemas.microsoft.com/office/drawing/2014/main" id="{87BC2BB7-A4D5-4808-98BB-AAE648DC3805}"/>
              </a:ext>
            </a:extLst>
          </p:cNvPr>
          <p:cNvGrpSpPr/>
          <p:nvPr/>
        </p:nvGrpSpPr>
        <p:grpSpPr>
          <a:xfrm>
            <a:off x="8692740" y="1996984"/>
            <a:ext cx="1747506" cy="2008628"/>
            <a:chOff x="1715075" y="-94522"/>
            <a:chExt cx="1747506" cy="2008628"/>
          </a:xfrm>
        </p:grpSpPr>
        <p:sp>
          <p:nvSpPr>
            <p:cNvPr id="30" name="Hexagon 29">
              <a:extLst>
                <a:ext uri="{FF2B5EF4-FFF2-40B4-BE49-F238E27FC236}">
                  <a16:creationId xmlns:a16="http://schemas.microsoft.com/office/drawing/2014/main" id="{C409D1C3-D4EA-4E81-BC77-6119526F9F4D}"/>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Hexagon 4">
              <a:extLst>
                <a:ext uri="{FF2B5EF4-FFF2-40B4-BE49-F238E27FC236}">
                  <a16:creationId xmlns:a16="http://schemas.microsoft.com/office/drawing/2014/main" id="{733F9416-569A-48E5-8ED8-5252D5EE04C4}"/>
                </a:ext>
              </a:extLst>
            </p:cNvPr>
            <p:cNvSpPr txBox="1"/>
            <p:nvPr/>
          </p:nvSpPr>
          <p:spPr>
            <a:xfrm>
              <a:off x="1987395" y="236800"/>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Public Contact</a:t>
              </a:r>
              <a:endParaRPr lang="en-US" sz="1800" b="1" u="sng" kern="1200" dirty="0"/>
            </a:p>
            <a:p>
              <a:pPr marL="0" lvl="0" indent="0" algn="ctr" defTabSz="800100">
                <a:lnSpc>
                  <a:spcPct val="90000"/>
                </a:lnSpc>
                <a:spcBef>
                  <a:spcPct val="0"/>
                </a:spcBef>
                <a:spcAft>
                  <a:spcPct val="35000"/>
                </a:spcAft>
                <a:buNone/>
              </a:pPr>
              <a:r>
                <a:rPr lang="en-US" dirty="0"/>
                <a:t>Day to day interactions with public</a:t>
              </a:r>
              <a:endParaRPr lang="en-US" sz="1800" kern="1200" dirty="0"/>
            </a:p>
          </p:txBody>
        </p:sp>
      </p:grpSp>
      <p:pic>
        <p:nvPicPr>
          <p:cNvPr id="34" name="Picture 33">
            <a:extLst>
              <a:ext uri="{FF2B5EF4-FFF2-40B4-BE49-F238E27FC236}">
                <a16:creationId xmlns:a16="http://schemas.microsoft.com/office/drawing/2014/main" id="{AA389CE0-61A1-4B71-8F15-E99728C66A59}"/>
              </a:ext>
            </a:extLst>
          </p:cNvPr>
          <p:cNvPicPr>
            <a:picLocks noChangeAspect="1"/>
          </p:cNvPicPr>
          <p:nvPr/>
        </p:nvPicPr>
        <p:blipFill>
          <a:blip r:embed="rId3"/>
          <a:stretch>
            <a:fillRect/>
          </a:stretch>
        </p:blipFill>
        <p:spPr>
          <a:xfrm>
            <a:off x="3763977" y="375267"/>
            <a:ext cx="1749704" cy="2011854"/>
          </a:xfrm>
          <a:prstGeom prst="rect">
            <a:avLst/>
          </a:prstGeom>
        </p:spPr>
      </p:pic>
      <p:sp>
        <p:nvSpPr>
          <p:cNvPr id="35" name="Hexagon 4">
            <a:extLst>
              <a:ext uri="{FF2B5EF4-FFF2-40B4-BE49-F238E27FC236}">
                <a16:creationId xmlns:a16="http://schemas.microsoft.com/office/drawing/2014/main" id="{D04DB18E-41A0-422D-AC05-B5DB69C3B998}"/>
              </a:ext>
            </a:extLst>
          </p:cNvPr>
          <p:cNvSpPr txBox="1"/>
          <p:nvPr/>
        </p:nvSpPr>
        <p:spPr>
          <a:xfrm>
            <a:off x="3859756" y="753757"/>
            <a:ext cx="1514021" cy="11875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Work with Others</a:t>
            </a:r>
            <a:endParaRPr lang="en-US" sz="1800" b="1" u="sng" kern="1200" dirty="0"/>
          </a:p>
          <a:p>
            <a:pPr marL="0" lvl="0" indent="0" algn="ctr" defTabSz="800100">
              <a:lnSpc>
                <a:spcPct val="90000"/>
              </a:lnSpc>
              <a:spcBef>
                <a:spcPct val="0"/>
              </a:spcBef>
              <a:spcAft>
                <a:spcPct val="35000"/>
              </a:spcAft>
              <a:buNone/>
            </a:pPr>
            <a:r>
              <a:rPr lang="en-US" sz="1800" kern="1200" dirty="0"/>
              <a:t>Work as a team towards common goal</a:t>
            </a:r>
          </a:p>
        </p:txBody>
      </p:sp>
      <p:grpSp>
        <p:nvGrpSpPr>
          <p:cNvPr id="36" name="Group 35">
            <a:extLst>
              <a:ext uri="{FF2B5EF4-FFF2-40B4-BE49-F238E27FC236}">
                <a16:creationId xmlns:a16="http://schemas.microsoft.com/office/drawing/2014/main" id="{408B5D9F-A32B-4E54-9045-485620F6B0D2}"/>
              </a:ext>
            </a:extLst>
          </p:cNvPr>
          <p:cNvGrpSpPr/>
          <p:nvPr/>
        </p:nvGrpSpPr>
        <p:grpSpPr>
          <a:xfrm>
            <a:off x="6745767" y="1964103"/>
            <a:ext cx="1747506" cy="2008628"/>
            <a:chOff x="1715075" y="-94522"/>
            <a:chExt cx="1747506" cy="2008628"/>
          </a:xfrm>
        </p:grpSpPr>
        <p:sp>
          <p:nvSpPr>
            <p:cNvPr id="37" name="Hexagon 36">
              <a:extLst>
                <a:ext uri="{FF2B5EF4-FFF2-40B4-BE49-F238E27FC236}">
                  <a16:creationId xmlns:a16="http://schemas.microsoft.com/office/drawing/2014/main" id="{DF30EEAC-A12A-477A-8B8F-97B123FD3EAA}"/>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Hexagon 4">
              <a:extLst>
                <a:ext uri="{FF2B5EF4-FFF2-40B4-BE49-F238E27FC236}">
                  <a16:creationId xmlns:a16="http://schemas.microsoft.com/office/drawing/2014/main" id="{4899C31C-E90E-456B-B883-41E1E61FCD06}"/>
                </a:ext>
              </a:extLst>
            </p:cNvPr>
            <p:cNvSpPr txBox="1"/>
            <p:nvPr/>
          </p:nvSpPr>
          <p:spPr>
            <a:xfrm>
              <a:off x="1987395" y="236800"/>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Influence People</a:t>
              </a:r>
              <a:endParaRPr lang="en-US" sz="1800" b="1" u="sng" kern="1200" dirty="0"/>
            </a:p>
            <a:p>
              <a:pPr marL="0" lvl="0" indent="0" algn="ctr" defTabSz="800100">
                <a:lnSpc>
                  <a:spcPct val="90000"/>
                </a:lnSpc>
                <a:spcBef>
                  <a:spcPct val="0"/>
                </a:spcBef>
                <a:spcAft>
                  <a:spcPct val="35000"/>
                </a:spcAft>
                <a:buNone/>
              </a:pPr>
              <a:r>
                <a:rPr lang="en-US" sz="1800" kern="1200" dirty="0"/>
                <a:t>Influence attitudes &amp; opinions of others</a:t>
              </a:r>
            </a:p>
          </p:txBody>
        </p:sp>
      </p:grpSp>
      <p:pic>
        <p:nvPicPr>
          <p:cNvPr id="39" name="Picture 38">
            <a:extLst>
              <a:ext uri="{FF2B5EF4-FFF2-40B4-BE49-F238E27FC236}">
                <a16:creationId xmlns:a16="http://schemas.microsoft.com/office/drawing/2014/main" id="{79542E9F-CC93-4609-9A9B-BE90CD8E8E42}"/>
              </a:ext>
            </a:extLst>
          </p:cNvPr>
          <p:cNvPicPr>
            <a:picLocks noChangeAspect="1"/>
          </p:cNvPicPr>
          <p:nvPr/>
        </p:nvPicPr>
        <p:blipFill>
          <a:blip r:embed="rId3"/>
          <a:stretch>
            <a:fillRect/>
          </a:stretch>
        </p:blipFill>
        <p:spPr>
          <a:xfrm>
            <a:off x="3809392" y="3678031"/>
            <a:ext cx="1749704" cy="2011854"/>
          </a:xfrm>
          <a:prstGeom prst="rect">
            <a:avLst/>
          </a:prstGeom>
        </p:spPr>
      </p:pic>
      <p:sp>
        <p:nvSpPr>
          <p:cNvPr id="40" name="Hexagon 4">
            <a:extLst>
              <a:ext uri="{FF2B5EF4-FFF2-40B4-BE49-F238E27FC236}">
                <a16:creationId xmlns:a16="http://schemas.microsoft.com/office/drawing/2014/main" id="{C40C07AB-5861-49AA-B32F-7A6236E77CE9}"/>
              </a:ext>
            </a:extLst>
          </p:cNvPr>
          <p:cNvSpPr txBox="1"/>
          <p:nvPr/>
        </p:nvSpPr>
        <p:spPr>
          <a:xfrm>
            <a:off x="3959818" y="4004170"/>
            <a:ext cx="1399543"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Competition</a:t>
            </a:r>
          </a:p>
          <a:p>
            <a:pPr marL="0" lvl="0" indent="0" algn="ctr" defTabSz="800100">
              <a:lnSpc>
                <a:spcPct val="90000"/>
              </a:lnSpc>
              <a:spcBef>
                <a:spcPct val="0"/>
              </a:spcBef>
              <a:spcAft>
                <a:spcPct val="35000"/>
              </a:spcAft>
              <a:buNone/>
            </a:pPr>
            <a:r>
              <a:rPr lang="en-US" sz="1800" kern="1200" dirty="0"/>
              <a:t>Engage in activities that pit my </a:t>
            </a:r>
            <a:r>
              <a:rPr lang="en-US" dirty="0"/>
              <a:t>abilities against others</a:t>
            </a:r>
            <a:endParaRPr lang="en-US" sz="1800" kern="1200" dirty="0"/>
          </a:p>
        </p:txBody>
      </p:sp>
      <p:grpSp>
        <p:nvGrpSpPr>
          <p:cNvPr id="41" name="Group 40">
            <a:extLst>
              <a:ext uri="{FF2B5EF4-FFF2-40B4-BE49-F238E27FC236}">
                <a16:creationId xmlns:a16="http://schemas.microsoft.com/office/drawing/2014/main" id="{AD34012C-2CE9-4036-AC4C-73412FB1B93D}"/>
              </a:ext>
            </a:extLst>
          </p:cNvPr>
          <p:cNvGrpSpPr/>
          <p:nvPr/>
        </p:nvGrpSpPr>
        <p:grpSpPr>
          <a:xfrm>
            <a:off x="5764249" y="3668036"/>
            <a:ext cx="1747506" cy="2008628"/>
            <a:chOff x="1715075" y="-94522"/>
            <a:chExt cx="1747506" cy="2008628"/>
          </a:xfrm>
        </p:grpSpPr>
        <p:sp>
          <p:nvSpPr>
            <p:cNvPr id="42" name="Hexagon 41">
              <a:extLst>
                <a:ext uri="{FF2B5EF4-FFF2-40B4-BE49-F238E27FC236}">
                  <a16:creationId xmlns:a16="http://schemas.microsoft.com/office/drawing/2014/main" id="{E8F8EC50-445F-490B-B2F1-62676BC14535}"/>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Hexagon 4">
              <a:extLst>
                <a:ext uri="{FF2B5EF4-FFF2-40B4-BE49-F238E27FC236}">
                  <a16:creationId xmlns:a16="http://schemas.microsoft.com/office/drawing/2014/main" id="{D02A7528-8A57-4C58-A317-E8EFD8AD5BA2}"/>
                </a:ext>
              </a:extLst>
            </p:cNvPr>
            <p:cNvSpPr txBox="1"/>
            <p:nvPr/>
          </p:nvSpPr>
          <p:spPr>
            <a:xfrm>
              <a:off x="1987395" y="236800"/>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Work Under Pressure</a:t>
              </a:r>
            </a:p>
            <a:p>
              <a:pPr marL="0" lvl="0" indent="0" algn="ctr" defTabSz="800100">
                <a:lnSpc>
                  <a:spcPct val="90000"/>
                </a:lnSpc>
                <a:spcBef>
                  <a:spcPct val="0"/>
                </a:spcBef>
                <a:spcAft>
                  <a:spcPct val="35000"/>
                </a:spcAft>
                <a:buNone/>
              </a:pPr>
              <a:r>
                <a:rPr lang="en-US" dirty="0"/>
                <a:t>Situations were time &amp; pressure is prevalent</a:t>
              </a:r>
              <a:endParaRPr lang="en-US" sz="1800" kern="1200" dirty="0"/>
            </a:p>
          </p:txBody>
        </p:sp>
      </p:grpSp>
      <p:pic>
        <p:nvPicPr>
          <p:cNvPr id="49" name="Picture 48">
            <a:extLst>
              <a:ext uri="{FF2B5EF4-FFF2-40B4-BE49-F238E27FC236}">
                <a16:creationId xmlns:a16="http://schemas.microsoft.com/office/drawing/2014/main" id="{4A3AFA32-78AB-4BD9-A82D-4148B2CF4A3E}"/>
              </a:ext>
            </a:extLst>
          </p:cNvPr>
          <p:cNvPicPr>
            <a:picLocks noChangeAspect="1"/>
          </p:cNvPicPr>
          <p:nvPr/>
        </p:nvPicPr>
        <p:blipFill>
          <a:blip r:embed="rId3"/>
          <a:stretch>
            <a:fillRect/>
          </a:stretch>
        </p:blipFill>
        <p:spPr>
          <a:xfrm>
            <a:off x="2845584" y="2035962"/>
            <a:ext cx="1749704" cy="2011854"/>
          </a:xfrm>
          <a:prstGeom prst="rect">
            <a:avLst/>
          </a:prstGeom>
        </p:spPr>
      </p:pic>
      <p:sp>
        <p:nvSpPr>
          <p:cNvPr id="50" name="Hexagon 4">
            <a:extLst>
              <a:ext uri="{FF2B5EF4-FFF2-40B4-BE49-F238E27FC236}">
                <a16:creationId xmlns:a16="http://schemas.microsoft.com/office/drawing/2014/main" id="{5C54AC2D-C9F4-4C0C-9FB7-0EDCE7283B01}"/>
              </a:ext>
            </a:extLst>
          </p:cNvPr>
          <p:cNvSpPr txBox="1"/>
          <p:nvPr/>
        </p:nvSpPr>
        <p:spPr>
          <a:xfrm>
            <a:off x="3122374" y="2275158"/>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Work Alone</a:t>
            </a:r>
          </a:p>
          <a:p>
            <a:pPr marL="0" lvl="0" indent="0" algn="ctr" defTabSz="800100">
              <a:lnSpc>
                <a:spcPct val="90000"/>
              </a:lnSpc>
              <a:spcBef>
                <a:spcPct val="0"/>
              </a:spcBef>
              <a:spcAft>
                <a:spcPct val="35000"/>
              </a:spcAft>
              <a:buNone/>
            </a:pPr>
            <a:r>
              <a:rPr lang="en-US" sz="1800" kern="1200" dirty="0"/>
              <a:t>Projects by myself</a:t>
            </a:r>
          </a:p>
        </p:txBody>
      </p:sp>
      <p:grpSp>
        <p:nvGrpSpPr>
          <p:cNvPr id="51" name="Group 50">
            <a:extLst>
              <a:ext uri="{FF2B5EF4-FFF2-40B4-BE49-F238E27FC236}">
                <a16:creationId xmlns:a16="http://schemas.microsoft.com/office/drawing/2014/main" id="{55CB28AA-11D1-48A3-84F6-27537BD6B904}"/>
              </a:ext>
            </a:extLst>
          </p:cNvPr>
          <p:cNvGrpSpPr/>
          <p:nvPr/>
        </p:nvGrpSpPr>
        <p:grpSpPr>
          <a:xfrm>
            <a:off x="1883088" y="3729793"/>
            <a:ext cx="1747506" cy="2008628"/>
            <a:chOff x="1715075" y="-94522"/>
            <a:chExt cx="1747506" cy="2008628"/>
          </a:xfrm>
        </p:grpSpPr>
        <p:sp>
          <p:nvSpPr>
            <p:cNvPr id="52" name="Hexagon 51">
              <a:extLst>
                <a:ext uri="{FF2B5EF4-FFF2-40B4-BE49-F238E27FC236}">
                  <a16:creationId xmlns:a16="http://schemas.microsoft.com/office/drawing/2014/main" id="{7890D53D-B5DA-4118-AE0E-89C94A792D93}"/>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Hexagon 4">
              <a:extLst>
                <a:ext uri="{FF2B5EF4-FFF2-40B4-BE49-F238E27FC236}">
                  <a16:creationId xmlns:a16="http://schemas.microsoft.com/office/drawing/2014/main" id="{88E7465A-B084-4532-886F-74D01D6213D2}"/>
                </a:ext>
              </a:extLst>
            </p:cNvPr>
            <p:cNvSpPr txBox="1"/>
            <p:nvPr/>
          </p:nvSpPr>
          <p:spPr>
            <a:xfrm>
              <a:off x="1902440" y="236681"/>
              <a:ext cx="1403879"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Make Decisions</a:t>
              </a:r>
              <a:endParaRPr lang="en-US" sz="1800" b="1" u="sng" kern="1200" dirty="0"/>
            </a:p>
            <a:p>
              <a:pPr marL="0" lvl="0" indent="0" algn="ctr" defTabSz="800100">
                <a:lnSpc>
                  <a:spcPct val="90000"/>
                </a:lnSpc>
                <a:spcBef>
                  <a:spcPct val="0"/>
                </a:spcBef>
                <a:spcAft>
                  <a:spcPct val="35000"/>
                </a:spcAft>
                <a:buNone/>
              </a:pPr>
              <a:r>
                <a:rPr lang="en-US" dirty="0"/>
                <a:t>Power to decide courses of action &amp; policies</a:t>
              </a:r>
              <a:endParaRPr lang="en-US" sz="1800" kern="1200" dirty="0"/>
            </a:p>
          </p:txBody>
        </p:sp>
      </p:grpSp>
      <p:pic>
        <p:nvPicPr>
          <p:cNvPr id="54" name="Picture 53">
            <a:extLst>
              <a:ext uri="{FF2B5EF4-FFF2-40B4-BE49-F238E27FC236}">
                <a16:creationId xmlns:a16="http://schemas.microsoft.com/office/drawing/2014/main" id="{48C5708F-FB5C-4180-B1D7-89651F96E456}"/>
              </a:ext>
            </a:extLst>
          </p:cNvPr>
          <p:cNvPicPr>
            <a:picLocks noChangeAspect="1"/>
          </p:cNvPicPr>
          <p:nvPr/>
        </p:nvPicPr>
        <p:blipFill>
          <a:blip r:embed="rId3"/>
          <a:stretch>
            <a:fillRect/>
          </a:stretch>
        </p:blipFill>
        <p:spPr>
          <a:xfrm>
            <a:off x="7692971" y="270971"/>
            <a:ext cx="1749704" cy="2011854"/>
          </a:xfrm>
          <a:prstGeom prst="rect">
            <a:avLst/>
          </a:prstGeom>
        </p:spPr>
      </p:pic>
      <p:sp>
        <p:nvSpPr>
          <p:cNvPr id="55" name="Hexagon 4">
            <a:extLst>
              <a:ext uri="{FF2B5EF4-FFF2-40B4-BE49-F238E27FC236}">
                <a16:creationId xmlns:a16="http://schemas.microsoft.com/office/drawing/2014/main" id="{BB521A00-3D66-4C5E-AC2D-F88AE9379B73}"/>
              </a:ext>
            </a:extLst>
          </p:cNvPr>
          <p:cNvSpPr txBox="1"/>
          <p:nvPr/>
        </p:nvSpPr>
        <p:spPr>
          <a:xfrm>
            <a:off x="7815177" y="539757"/>
            <a:ext cx="147868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Knowledge</a:t>
            </a:r>
            <a:endParaRPr lang="en-US" sz="1800" b="1" u="sng" kern="1200" dirty="0"/>
          </a:p>
          <a:p>
            <a:pPr marL="0" lvl="0" indent="0" algn="ctr" defTabSz="800100">
              <a:lnSpc>
                <a:spcPct val="90000"/>
              </a:lnSpc>
              <a:spcBef>
                <a:spcPct val="0"/>
              </a:spcBef>
              <a:spcAft>
                <a:spcPct val="35000"/>
              </a:spcAft>
              <a:buNone/>
            </a:pPr>
            <a:r>
              <a:rPr lang="en-US" sz="1800" kern="1200" dirty="0"/>
              <a:t>Pursuit of knowledge &amp; Understanding</a:t>
            </a:r>
          </a:p>
        </p:txBody>
      </p:sp>
      <p:grpSp>
        <p:nvGrpSpPr>
          <p:cNvPr id="56" name="Group 55">
            <a:extLst>
              <a:ext uri="{FF2B5EF4-FFF2-40B4-BE49-F238E27FC236}">
                <a16:creationId xmlns:a16="http://schemas.microsoft.com/office/drawing/2014/main" id="{75162E9B-7DF8-4010-9A6D-A5D9AFA1304E}"/>
              </a:ext>
            </a:extLst>
          </p:cNvPr>
          <p:cNvGrpSpPr/>
          <p:nvPr/>
        </p:nvGrpSpPr>
        <p:grpSpPr>
          <a:xfrm>
            <a:off x="9662366" y="3655753"/>
            <a:ext cx="1747506" cy="2008628"/>
            <a:chOff x="1595417" y="-63928"/>
            <a:chExt cx="1747506" cy="2008628"/>
          </a:xfrm>
        </p:grpSpPr>
        <p:sp>
          <p:nvSpPr>
            <p:cNvPr id="57" name="Hexagon 56">
              <a:extLst>
                <a:ext uri="{FF2B5EF4-FFF2-40B4-BE49-F238E27FC236}">
                  <a16:creationId xmlns:a16="http://schemas.microsoft.com/office/drawing/2014/main" id="{790B6D19-3729-4C5A-9986-E238A635777F}"/>
                </a:ext>
              </a:extLst>
            </p:cNvPr>
            <p:cNvSpPr/>
            <p:nvPr/>
          </p:nvSpPr>
          <p:spPr>
            <a:xfrm rot="5400000">
              <a:off x="1464856" y="66633"/>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Hexagon 4">
              <a:extLst>
                <a:ext uri="{FF2B5EF4-FFF2-40B4-BE49-F238E27FC236}">
                  <a16:creationId xmlns:a16="http://schemas.microsoft.com/office/drawing/2014/main" id="{792926AA-5BBF-4E03-A3C1-581C9D93B909}"/>
                </a:ext>
              </a:extLst>
            </p:cNvPr>
            <p:cNvSpPr txBox="1"/>
            <p:nvPr/>
          </p:nvSpPr>
          <p:spPr>
            <a:xfrm>
              <a:off x="1844508" y="261366"/>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Artistic Creativity</a:t>
              </a:r>
            </a:p>
            <a:p>
              <a:pPr marL="0" lvl="0" indent="0" algn="ctr" defTabSz="800100">
                <a:lnSpc>
                  <a:spcPct val="90000"/>
                </a:lnSpc>
                <a:spcBef>
                  <a:spcPct val="0"/>
                </a:spcBef>
                <a:spcAft>
                  <a:spcPct val="35000"/>
                </a:spcAft>
                <a:buNone/>
              </a:pPr>
              <a:r>
                <a:rPr lang="en-US" dirty="0"/>
                <a:t>Creative artistic expression</a:t>
              </a:r>
              <a:endParaRPr lang="en-US" sz="1800" kern="1200" dirty="0"/>
            </a:p>
          </p:txBody>
        </p:sp>
      </p:grpSp>
      <p:pic>
        <p:nvPicPr>
          <p:cNvPr id="59" name="Picture 58">
            <a:extLst>
              <a:ext uri="{FF2B5EF4-FFF2-40B4-BE49-F238E27FC236}">
                <a16:creationId xmlns:a16="http://schemas.microsoft.com/office/drawing/2014/main" id="{2A3DA9F6-8DA2-4E6C-A5D5-95F2AE39E932}"/>
              </a:ext>
            </a:extLst>
          </p:cNvPr>
          <p:cNvPicPr>
            <a:picLocks noChangeAspect="1"/>
          </p:cNvPicPr>
          <p:nvPr/>
        </p:nvPicPr>
        <p:blipFill>
          <a:blip r:embed="rId3"/>
          <a:stretch>
            <a:fillRect/>
          </a:stretch>
        </p:blipFill>
        <p:spPr>
          <a:xfrm>
            <a:off x="84868" y="3731916"/>
            <a:ext cx="1749704" cy="2011854"/>
          </a:xfrm>
          <a:prstGeom prst="rect">
            <a:avLst/>
          </a:prstGeom>
        </p:spPr>
      </p:pic>
      <p:sp>
        <p:nvSpPr>
          <p:cNvPr id="60" name="Hexagon 4">
            <a:extLst>
              <a:ext uri="{FF2B5EF4-FFF2-40B4-BE49-F238E27FC236}">
                <a16:creationId xmlns:a16="http://schemas.microsoft.com/office/drawing/2014/main" id="{95400C9D-A3AA-4D44-982D-394713D7B7BC}"/>
              </a:ext>
            </a:extLst>
          </p:cNvPr>
          <p:cNvSpPr txBox="1"/>
          <p:nvPr/>
        </p:nvSpPr>
        <p:spPr>
          <a:xfrm>
            <a:off x="398806" y="4053491"/>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Aesthetics</a:t>
            </a:r>
          </a:p>
          <a:p>
            <a:pPr marL="0" lvl="0" indent="0" algn="ctr" defTabSz="800100">
              <a:lnSpc>
                <a:spcPct val="90000"/>
              </a:lnSpc>
              <a:spcBef>
                <a:spcPct val="0"/>
              </a:spcBef>
              <a:spcAft>
                <a:spcPct val="35000"/>
              </a:spcAft>
              <a:buNone/>
            </a:pPr>
            <a:r>
              <a:rPr lang="en-US" dirty="0"/>
              <a:t>Studying &amp; appreciating beauty of things, ideas, etc.</a:t>
            </a:r>
            <a:endParaRPr lang="en-US" sz="1800" kern="1200" dirty="0"/>
          </a:p>
        </p:txBody>
      </p:sp>
      <p:grpSp>
        <p:nvGrpSpPr>
          <p:cNvPr id="61" name="Group 60">
            <a:extLst>
              <a:ext uri="{FF2B5EF4-FFF2-40B4-BE49-F238E27FC236}">
                <a16:creationId xmlns:a16="http://schemas.microsoft.com/office/drawing/2014/main" id="{D196669B-A08B-4F76-B314-6AC1C705B592}"/>
              </a:ext>
            </a:extLst>
          </p:cNvPr>
          <p:cNvGrpSpPr/>
          <p:nvPr/>
        </p:nvGrpSpPr>
        <p:grpSpPr>
          <a:xfrm>
            <a:off x="7715932" y="3719771"/>
            <a:ext cx="1747506" cy="2008628"/>
            <a:chOff x="1715075" y="-94522"/>
            <a:chExt cx="1747506" cy="2008628"/>
          </a:xfrm>
        </p:grpSpPr>
        <p:sp>
          <p:nvSpPr>
            <p:cNvPr id="62" name="Hexagon 61">
              <a:extLst>
                <a:ext uri="{FF2B5EF4-FFF2-40B4-BE49-F238E27FC236}">
                  <a16:creationId xmlns:a16="http://schemas.microsoft.com/office/drawing/2014/main" id="{D24A2943-2A4F-4D92-A62E-EBA9A69CE35C}"/>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Hexagon 4">
              <a:extLst>
                <a:ext uri="{FF2B5EF4-FFF2-40B4-BE49-F238E27FC236}">
                  <a16:creationId xmlns:a16="http://schemas.microsoft.com/office/drawing/2014/main" id="{F3D93E35-7D78-414B-A615-F7A1E4589F3D}"/>
                </a:ext>
              </a:extLst>
            </p:cNvPr>
            <p:cNvSpPr txBox="1"/>
            <p:nvPr/>
          </p:nvSpPr>
          <p:spPr>
            <a:xfrm>
              <a:off x="1715075" y="318277"/>
              <a:ext cx="1747506" cy="12593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General Creativity</a:t>
              </a:r>
              <a:endParaRPr lang="en-US" sz="1800" b="1" u="sng" kern="1200" dirty="0"/>
            </a:p>
            <a:p>
              <a:pPr marL="0" lvl="0" indent="0" algn="ctr" defTabSz="800100">
                <a:lnSpc>
                  <a:spcPct val="90000"/>
                </a:lnSpc>
                <a:spcBef>
                  <a:spcPct val="0"/>
                </a:spcBef>
                <a:spcAft>
                  <a:spcPct val="35000"/>
                </a:spcAft>
                <a:buNone/>
              </a:pPr>
              <a:r>
                <a:rPr lang="en-US" sz="1800" kern="1200" dirty="0"/>
                <a:t>Create programs, materials, organizational structures</a:t>
              </a:r>
            </a:p>
          </p:txBody>
        </p:sp>
      </p:grpSp>
      <p:pic>
        <p:nvPicPr>
          <p:cNvPr id="64" name="Picture 63">
            <a:extLst>
              <a:ext uri="{FF2B5EF4-FFF2-40B4-BE49-F238E27FC236}">
                <a16:creationId xmlns:a16="http://schemas.microsoft.com/office/drawing/2014/main" id="{279948B9-3FC6-47CF-80D6-6C74046AAD6A}"/>
              </a:ext>
            </a:extLst>
          </p:cNvPr>
          <p:cNvPicPr>
            <a:picLocks noChangeAspect="1"/>
          </p:cNvPicPr>
          <p:nvPr/>
        </p:nvPicPr>
        <p:blipFill>
          <a:blip r:embed="rId3"/>
          <a:stretch>
            <a:fillRect/>
          </a:stretch>
        </p:blipFill>
        <p:spPr>
          <a:xfrm>
            <a:off x="1935635" y="360636"/>
            <a:ext cx="1749704" cy="2011854"/>
          </a:xfrm>
          <a:prstGeom prst="rect">
            <a:avLst/>
          </a:prstGeom>
        </p:spPr>
      </p:pic>
      <p:sp>
        <p:nvSpPr>
          <p:cNvPr id="65" name="Hexagon 4">
            <a:extLst>
              <a:ext uri="{FF2B5EF4-FFF2-40B4-BE49-F238E27FC236}">
                <a16:creationId xmlns:a16="http://schemas.microsoft.com/office/drawing/2014/main" id="{C4DEE824-E7B9-40B7-A49F-1D571F11F3C4}"/>
              </a:ext>
            </a:extLst>
          </p:cNvPr>
          <p:cNvSpPr txBox="1"/>
          <p:nvPr/>
        </p:nvSpPr>
        <p:spPr>
          <a:xfrm>
            <a:off x="2074587" y="740040"/>
            <a:ext cx="1495140"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Change &amp; Variety</a:t>
            </a:r>
          </a:p>
          <a:p>
            <a:pPr marL="0" lvl="0" indent="0" algn="ctr" defTabSz="800100">
              <a:lnSpc>
                <a:spcPct val="90000"/>
              </a:lnSpc>
              <a:spcBef>
                <a:spcPct val="0"/>
              </a:spcBef>
              <a:spcAft>
                <a:spcPct val="35000"/>
              </a:spcAft>
              <a:buNone/>
            </a:pPr>
            <a:r>
              <a:rPr lang="en-US" sz="1800" kern="1200" dirty="0"/>
              <a:t>Work activities that frequently change</a:t>
            </a:r>
          </a:p>
        </p:txBody>
      </p:sp>
      <p:grpSp>
        <p:nvGrpSpPr>
          <p:cNvPr id="66" name="Group 65">
            <a:extLst>
              <a:ext uri="{FF2B5EF4-FFF2-40B4-BE49-F238E27FC236}">
                <a16:creationId xmlns:a16="http://schemas.microsoft.com/office/drawing/2014/main" id="{D7133C7A-0918-4CE9-8A4E-690AB4DBDA28}"/>
              </a:ext>
            </a:extLst>
          </p:cNvPr>
          <p:cNvGrpSpPr/>
          <p:nvPr/>
        </p:nvGrpSpPr>
        <p:grpSpPr>
          <a:xfrm>
            <a:off x="4731944" y="1988889"/>
            <a:ext cx="1747506" cy="2008628"/>
            <a:chOff x="1715075" y="-94522"/>
            <a:chExt cx="1747506" cy="2008628"/>
          </a:xfrm>
        </p:grpSpPr>
        <p:sp>
          <p:nvSpPr>
            <p:cNvPr id="67" name="Hexagon 66">
              <a:extLst>
                <a:ext uri="{FF2B5EF4-FFF2-40B4-BE49-F238E27FC236}">
                  <a16:creationId xmlns:a16="http://schemas.microsoft.com/office/drawing/2014/main" id="{7FFAD2C0-957A-477E-AB94-F813D88AFE9F}"/>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Hexagon 4">
              <a:extLst>
                <a:ext uri="{FF2B5EF4-FFF2-40B4-BE49-F238E27FC236}">
                  <a16:creationId xmlns:a16="http://schemas.microsoft.com/office/drawing/2014/main" id="{0DCAE662-DF97-4ECC-9273-18B27FDEEAC7}"/>
                </a:ext>
              </a:extLst>
            </p:cNvPr>
            <p:cNvSpPr txBox="1"/>
            <p:nvPr/>
          </p:nvSpPr>
          <p:spPr>
            <a:xfrm>
              <a:off x="1987395" y="236800"/>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Supervision</a:t>
              </a:r>
              <a:endParaRPr lang="en-US" sz="1800" b="1" u="sng" kern="1200" dirty="0"/>
            </a:p>
            <a:p>
              <a:pPr marL="0" lvl="0" indent="0" algn="ctr" defTabSz="800100">
                <a:lnSpc>
                  <a:spcPct val="90000"/>
                </a:lnSpc>
                <a:spcBef>
                  <a:spcPct val="0"/>
                </a:spcBef>
                <a:spcAft>
                  <a:spcPct val="35000"/>
                </a:spcAft>
                <a:buNone/>
              </a:pPr>
              <a:r>
                <a:rPr lang="en-US" dirty="0"/>
                <a:t>Responsible for the work of others</a:t>
              </a:r>
              <a:endParaRPr lang="en-US" sz="1800" kern="1200" dirty="0"/>
            </a:p>
          </p:txBody>
        </p:sp>
      </p:grpSp>
      <p:pic>
        <p:nvPicPr>
          <p:cNvPr id="69" name="Picture 68">
            <a:extLst>
              <a:ext uri="{FF2B5EF4-FFF2-40B4-BE49-F238E27FC236}">
                <a16:creationId xmlns:a16="http://schemas.microsoft.com/office/drawing/2014/main" id="{764BCDE9-890C-4E0D-B121-5F01D0105D7D}"/>
              </a:ext>
            </a:extLst>
          </p:cNvPr>
          <p:cNvPicPr>
            <a:picLocks noChangeAspect="1"/>
          </p:cNvPicPr>
          <p:nvPr/>
        </p:nvPicPr>
        <p:blipFill>
          <a:blip r:embed="rId3"/>
          <a:stretch>
            <a:fillRect/>
          </a:stretch>
        </p:blipFill>
        <p:spPr>
          <a:xfrm>
            <a:off x="9606325" y="255908"/>
            <a:ext cx="1749704" cy="2011854"/>
          </a:xfrm>
          <a:prstGeom prst="rect">
            <a:avLst/>
          </a:prstGeom>
        </p:spPr>
      </p:pic>
      <p:sp>
        <p:nvSpPr>
          <p:cNvPr id="70" name="Hexagon 4">
            <a:extLst>
              <a:ext uri="{FF2B5EF4-FFF2-40B4-BE49-F238E27FC236}">
                <a16:creationId xmlns:a16="http://schemas.microsoft.com/office/drawing/2014/main" id="{76E08978-964B-443A-B68F-5BD6A5A5A85A}"/>
              </a:ext>
            </a:extLst>
          </p:cNvPr>
          <p:cNvSpPr txBox="1"/>
          <p:nvPr/>
        </p:nvSpPr>
        <p:spPr>
          <a:xfrm>
            <a:off x="9702654" y="539757"/>
            <a:ext cx="1475185"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u="sng" kern="1200" dirty="0"/>
              <a:t>Security</a:t>
            </a:r>
          </a:p>
          <a:p>
            <a:pPr marL="0" lvl="0" indent="0" algn="ctr" defTabSz="800100">
              <a:lnSpc>
                <a:spcPct val="90000"/>
              </a:lnSpc>
              <a:spcBef>
                <a:spcPct val="0"/>
              </a:spcBef>
              <a:spcAft>
                <a:spcPct val="35000"/>
              </a:spcAft>
              <a:buNone/>
            </a:pPr>
            <a:r>
              <a:rPr lang="en-US" dirty="0"/>
              <a:t>Job and compensation stability</a:t>
            </a:r>
            <a:endParaRPr lang="en-US" sz="1800" kern="1200" dirty="0"/>
          </a:p>
        </p:txBody>
      </p:sp>
      <p:grpSp>
        <p:nvGrpSpPr>
          <p:cNvPr id="71" name="Group 70">
            <a:extLst>
              <a:ext uri="{FF2B5EF4-FFF2-40B4-BE49-F238E27FC236}">
                <a16:creationId xmlns:a16="http://schemas.microsoft.com/office/drawing/2014/main" id="{B7B7CBB3-3845-4DAC-9991-EB502C1150B6}"/>
              </a:ext>
            </a:extLst>
          </p:cNvPr>
          <p:cNvGrpSpPr/>
          <p:nvPr/>
        </p:nvGrpSpPr>
        <p:grpSpPr>
          <a:xfrm>
            <a:off x="10655777" y="1972419"/>
            <a:ext cx="1747506" cy="2008628"/>
            <a:chOff x="1715075" y="-94522"/>
            <a:chExt cx="1747506" cy="2008628"/>
          </a:xfrm>
        </p:grpSpPr>
        <p:sp>
          <p:nvSpPr>
            <p:cNvPr id="72" name="Hexagon 71">
              <a:extLst>
                <a:ext uri="{FF2B5EF4-FFF2-40B4-BE49-F238E27FC236}">
                  <a16:creationId xmlns:a16="http://schemas.microsoft.com/office/drawing/2014/main" id="{49B92AB1-3AA9-4757-8BD4-D0C9B0B36827}"/>
                </a:ext>
              </a:extLst>
            </p:cNvPr>
            <p:cNvSpPr/>
            <p:nvPr/>
          </p:nvSpPr>
          <p:spPr>
            <a:xfrm rot="5400000">
              <a:off x="1584514" y="36039"/>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Hexagon 4">
              <a:extLst>
                <a:ext uri="{FF2B5EF4-FFF2-40B4-BE49-F238E27FC236}">
                  <a16:creationId xmlns:a16="http://schemas.microsoft.com/office/drawing/2014/main" id="{239E9A48-3B6C-4016-BA7B-5627FAD3247F}"/>
                </a:ext>
              </a:extLst>
            </p:cNvPr>
            <p:cNvSpPr txBox="1"/>
            <p:nvPr/>
          </p:nvSpPr>
          <p:spPr>
            <a:xfrm>
              <a:off x="1958264" y="240819"/>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b="1" u="sng" dirty="0"/>
                <a:t>Routine</a:t>
              </a:r>
              <a:endParaRPr lang="en-US" sz="1800" b="1" u="sng" kern="1200" dirty="0"/>
            </a:p>
            <a:p>
              <a:pPr marL="0" lvl="0" indent="0" algn="ctr" defTabSz="800100">
                <a:lnSpc>
                  <a:spcPct val="90000"/>
                </a:lnSpc>
                <a:spcBef>
                  <a:spcPct val="0"/>
                </a:spcBef>
                <a:spcAft>
                  <a:spcPct val="35000"/>
                </a:spcAft>
                <a:buNone/>
              </a:pPr>
              <a:r>
                <a:rPr lang="en-US" sz="1800" kern="1200" dirty="0"/>
                <a:t>Work routine</a:t>
              </a:r>
              <a:r>
                <a:rPr lang="en-US" dirty="0"/>
                <a:t> &amp; duties are predictable</a:t>
              </a:r>
              <a:endParaRPr lang="en-US" sz="1800" kern="1200" dirty="0"/>
            </a:p>
          </p:txBody>
        </p:sp>
      </p:grpSp>
    </p:spTree>
    <p:extLst>
      <p:ext uri="{BB962C8B-B14F-4D97-AF65-F5344CB8AC3E}">
        <p14:creationId xmlns:p14="http://schemas.microsoft.com/office/powerpoint/2010/main" val="395460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A60A4-37E0-4F93-9E92-468B64DEAD13}"/>
              </a:ext>
            </a:extLst>
          </p:cNvPr>
          <p:cNvSpPr txBox="1"/>
          <p:nvPr/>
        </p:nvSpPr>
        <p:spPr>
          <a:xfrm>
            <a:off x="844550" y="2159000"/>
            <a:ext cx="10502899" cy="646331"/>
          </a:xfrm>
          <a:prstGeom prst="rect">
            <a:avLst/>
          </a:prstGeom>
          <a:noFill/>
        </p:spPr>
        <p:txBody>
          <a:bodyPr wrap="square">
            <a:spAutoFit/>
          </a:bodyPr>
          <a:lstStyle/>
          <a:p>
            <a:pPr algn="ctr"/>
            <a:r>
              <a:rPr lang="en-US" sz="3600" b="1" dirty="0"/>
              <a:t>Step Two: Finding Job Opportunities</a:t>
            </a:r>
            <a:endParaRPr lang="en-US" sz="3600" dirty="0"/>
          </a:p>
        </p:txBody>
      </p:sp>
    </p:spTree>
    <p:extLst>
      <p:ext uri="{BB962C8B-B14F-4D97-AF65-F5344CB8AC3E}">
        <p14:creationId xmlns:p14="http://schemas.microsoft.com/office/powerpoint/2010/main" val="157932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174C854-F676-4752-9A25-9F6FC4A4CF0C}"/>
              </a:ext>
            </a:extLst>
          </p:cNvPr>
          <p:cNvGraphicFramePr/>
          <p:nvPr/>
        </p:nvGraphicFramePr>
        <p:xfrm>
          <a:off x="1" y="180975"/>
          <a:ext cx="123063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01226F2-7193-4A3E-96E1-54B494DF18ED}"/>
              </a:ext>
            </a:extLst>
          </p:cNvPr>
          <p:cNvGrpSpPr/>
          <p:nvPr/>
        </p:nvGrpSpPr>
        <p:grpSpPr>
          <a:xfrm>
            <a:off x="6191250" y="732414"/>
            <a:ext cx="5819775" cy="4487285"/>
            <a:chOff x="4168164" y="778574"/>
            <a:chExt cx="3590278" cy="4620468"/>
          </a:xfrm>
        </p:grpSpPr>
        <p:sp>
          <p:nvSpPr>
            <p:cNvPr id="7" name="Rectangle 6">
              <a:extLst>
                <a:ext uri="{FF2B5EF4-FFF2-40B4-BE49-F238E27FC236}">
                  <a16:creationId xmlns:a16="http://schemas.microsoft.com/office/drawing/2014/main" id="{AD23F8F8-8012-42C2-BF23-5606D6B224EE}"/>
                </a:ext>
              </a:extLst>
            </p:cNvPr>
            <p:cNvSpPr/>
            <p:nvPr/>
          </p:nvSpPr>
          <p:spPr>
            <a:xfrm>
              <a:off x="4168164" y="778574"/>
              <a:ext cx="3590278" cy="462046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TextBox 7">
              <a:extLst>
                <a:ext uri="{FF2B5EF4-FFF2-40B4-BE49-F238E27FC236}">
                  <a16:creationId xmlns:a16="http://schemas.microsoft.com/office/drawing/2014/main" id="{AD7A49A3-DCE4-49A6-B75D-5343E658D4D5}"/>
                </a:ext>
              </a:extLst>
            </p:cNvPr>
            <p:cNvSpPr txBox="1"/>
            <p:nvPr/>
          </p:nvSpPr>
          <p:spPr>
            <a:xfrm>
              <a:off x="4566403" y="778574"/>
              <a:ext cx="3192039" cy="46204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256032" rIns="256032" bIns="256032" numCol="1" spcCol="1270" anchor="ctr" anchorCtr="0">
              <a:noAutofit/>
            </a:bodyPr>
            <a:lstStyle/>
            <a:p>
              <a:pPr lvl="0" algn="l" defTabSz="1600200">
                <a:lnSpc>
                  <a:spcPct val="90000"/>
                </a:lnSpc>
                <a:spcBef>
                  <a:spcPct val="0"/>
                </a:spcBef>
                <a:spcAft>
                  <a:spcPct val="35000"/>
                </a:spcAft>
              </a:pPr>
              <a:r>
                <a:rPr lang="en-US" sz="3600" dirty="0"/>
                <a:t>Review Qualifications to Identify:</a:t>
              </a:r>
            </a:p>
            <a:p>
              <a:pPr lvl="0" algn="l" defTabSz="1600200">
                <a:lnSpc>
                  <a:spcPct val="90000"/>
                </a:lnSpc>
                <a:spcBef>
                  <a:spcPct val="0"/>
                </a:spcBef>
                <a:spcAft>
                  <a:spcPct val="35000"/>
                </a:spcAft>
              </a:pPr>
              <a:r>
                <a:rPr lang="en-US" sz="3600" dirty="0"/>
                <a:t>	Hard Skills</a:t>
              </a:r>
              <a:endParaRPr lang="en-US" sz="3600" kern="1200" dirty="0"/>
            </a:p>
            <a:p>
              <a:pPr lvl="0" algn="l" defTabSz="1600200">
                <a:lnSpc>
                  <a:spcPct val="90000"/>
                </a:lnSpc>
                <a:spcBef>
                  <a:spcPct val="0"/>
                </a:spcBef>
                <a:spcAft>
                  <a:spcPct val="35000"/>
                </a:spcAft>
              </a:pPr>
              <a:r>
                <a:rPr lang="en-US" sz="3600" dirty="0"/>
                <a:t>	Soft Skills</a:t>
              </a:r>
            </a:p>
            <a:p>
              <a:pPr lvl="0" algn="l" defTabSz="1600200">
                <a:lnSpc>
                  <a:spcPct val="90000"/>
                </a:lnSpc>
                <a:spcBef>
                  <a:spcPct val="0"/>
                </a:spcBef>
                <a:spcAft>
                  <a:spcPct val="35000"/>
                </a:spcAft>
              </a:pPr>
              <a:r>
                <a:rPr lang="en-US" sz="3600" dirty="0"/>
                <a:t>Educational Requirements</a:t>
              </a:r>
            </a:p>
          </p:txBody>
        </p:sp>
      </p:grpSp>
      <p:grpSp>
        <p:nvGrpSpPr>
          <p:cNvPr id="9" name="Group 8">
            <a:extLst>
              <a:ext uri="{FF2B5EF4-FFF2-40B4-BE49-F238E27FC236}">
                <a16:creationId xmlns:a16="http://schemas.microsoft.com/office/drawing/2014/main" id="{9479512F-48EC-40F4-8E77-146580681DA3}"/>
              </a:ext>
            </a:extLst>
          </p:cNvPr>
          <p:cNvGrpSpPr/>
          <p:nvPr/>
        </p:nvGrpSpPr>
        <p:grpSpPr>
          <a:xfrm>
            <a:off x="4914509" y="46326"/>
            <a:ext cx="1942353" cy="1942353"/>
            <a:chOff x="2966561" y="339466"/>
            <a:chExt cx="1942353" cy="1942353"/>
          </a:xfrm>
        </p:grpSpPr>
        <p:sp>
          <p:nvSpPr>
            <p:cNvPr id="10" name="Oval 9">
              <a:extLst>
                <a:ext uri="{FF2B5EF4-FFF2-40B4-BE49-F238E27FC236}">
                  <a16:creationId xmlns:a16="http://schemas.microsoft.com/office/drawing/2014/main" id="{3CC4D574-0C6B-4032-A289-6370A0595938}"/>
                </a:ext>
              </a:extLst>
            </p:cNvPr>
            <p:cNvSpPr/>
            <p:nvPr/>
          </p:nvSpPr>
          <p:spPr>
            <a:xfrm>
              <a:off x="2966561" y="339466"/>
              <a:ext cx="1942353" cy="19423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a:extLst>
                <a:ext uri="{FF2B5EF4-FFF2-40B4-BE49-F238E27FC236}">
                  <a16:creationId xmlns:a16="http://schemas.microsoft.com/office/drawing/2014/main" id="{B37C6FF5-3805-45C3-9983-370AF78726CD}"/>
                </a:ext>
              </a:extLst>
            </p:cNvPr>
            <p:cNvSpPr txBox="1"/>
            <p:nvPr/>
          </p:nvSpPr>
          <p:spPr>
            <a:xfrm>
              <a:off x="3251012" y="623917"/>
              <a:ext cx="1373451" cy="13734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dirty="0"/>
                <a:t>What to Review in JDs</a:t>
              </a:r>
              <a:endParaRPr lang="en-US" sz="2100" kern="1200" dirty="0"/>
            </a:p>
          </p:txBody>
        </p:sp>
      </p:grpSp>
    </p:spTree>
    <p:extLst>
      <p:ext uri="{BB962C8B-B14F-4D97-AF65-F5344CB8AC3E}">
        <p14:creationId xmlns:p14="http://schemas.microsoft.com/office/powerpoint/2010/main" val="144167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9C2F3D-74BE-48FB-950A-E5A44B20BFAA}"/>
              </a:ext>
            </a:extLst>
          </p:cNvPr>
          <p:cNvPicPr>
            <a:picLocks noChangeAspect="1"/>
          </p:cNvPicPr>
          <p:nvPr/>
        </p:nvPicPr>
        <p:blipFill>
          <a:blip r:embed="rId3"/>
          <a:stretch>
            <a:fillRect/>
          </a:stretch>
        </p:blipFill>
        <p:spPr>
          <a:xfrm>
            <a:off x="834942" y="1057524"/>
            <a:ext cx="11028315" cy="5556250"/>
          </a:xfrm>
          <a:prstGeom prst="rect">
            <a:avLst/>
          </a:prstGeom>
        </p:spPr>
      </p:pic>
      <p:sp>
        <p:nvSpPr>
          <p:cNvPr id="3" name="Oval 2"/>
          <p:cNvSpPr/>
          <p:nvPr/>
        </p:nvSpPr>
        <p:spPr>
          <a:xfrm>
            <a:off x="4478186" y="3518038"/>
            <a:ext cx="1492250" cy="508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sp>
        <p:nvSpPr>
          <p:cNvPr id="4" name="TextBox 3">
            <a:extLst>
              <a:ext uri="{FF2B5EF4-FFF2-40B4-BE49-F238E27FC236}">
                <a16:creationId xmlns:a16="http://schemas.microsoft.com/office/drawing/2014/main" id="{96861579-934C-4132-AD4B-6BFBA2913994}"/>
              </a:ext>
            </a:extLst>
          </p:cNvPr>
          <p:cNvSpPr txBox="1"/>
          <p:nvPr/>
        </p:nvSpPr>
        <p:spPr>
          <a:xfrm>
            <a:off x="461175" y="244226"/>
            <a:ext cx="8205746" cy="646331"/>
          </a:xfrm>
          <a:prstGeom prst="rect">
            <a:avLst/>
          </a:prstGeom>
          <a:noFill/>
        </p:spPr>
        <p:txBody>
          <a:bodyPr wrap="square" rtlCol="0">
            <a:spAutoFit/>
          </a:bodyPr>
          <a:lstStyle/>
          <a:p>
            <a:r>
              <a:rPr lang="en-US" sz="3600" b="1" dirty="0"/>
              <a:t>ES&amp;P Archives</a:t>
            </a:r>
          </a:p>
        </p:txBody>
      </p:sp>
    </p:spTree>
    <p:extLst>
      <p:ext uri="{BB962C8B-B14F-4D97-AF65-F5344CB8AC3E}">
        <p14:creationId xmlns:p14="http://schemas.microsoft.com/office/powerpoint/2010/main" val="159982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81201" y="228600"/>
            <a:ext cx="8096247"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9" b="1">
                <a:solidFill>
                  <a:srgbClr val="003478"/>
                </a:solidFill>
                <a:latin typeface="Arial"/>
                <a:cs typeface="Arial"/>
              </a:rPr>
              <a:t>JOB DESCRIPTION SCREEN</a:t>
            </a:r>
          </a:p>
        </p:txBody>
      </p:sp>
      <p:sp>
        <p:nvSpPr>
          <p:cNvPr id="4" name="Rounded Rectangle 3"/>
          <p:cNvSpPr/>
          <p:nvPr/>
        </p:nvSpPr>
        <p:spPr>
          <a:xfrm>
            <a:off x="2696157" y="1091844"/>
            <a:ext cx="6781800" cy="76200"/>
          </a:xfrm>
          <a:prstGeom prst="roundRect">
            <a:avLst/>
          </a:prstGeom>
          <a:solidFill>
            <a:srgbClr val="FFC6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750">
              <a:solidFill>
                <a:srgbClr val="003E7E"/>
              </a:solidFill>
            </a:endParaRPr>
          </a:p>
        </p:txBody>
      </p:sp>
      <p:pic>
        <p:nvPicPr>
          <p:cNvPr id="8" name="Picture 7">
            <a:extLst>
              <a:ext uri="{FF2B5EF4-FFF2-40B4-BE49-F238E27FC236}">
                <a16:creationId xmlns:a16="http://schemas.microsoft.com/office/drawing/2014/main" id="{21CDB0B9-35C1-42EC-BE61-037FC32E9C97}"/>
              </a:ext>
            </a:extLst>
          </p:cNvPr>
          <p:cNvPicPr/>
          <p:nvPr/>
        </p:nvPicPr>
        <p:blipFill rotWithShape="1">
          <a:blip r:embed="rId3"/>
          <a:srcRect l="15972" t="13031" r="15586" b="9464"/>
          <a:stretch/>
        </p:blipFill>
        <p:spPr bwMode="auto">
          <a:xfrm>
            <a:off x="2696158" y="1193088"/>
            <a:ext cx="5442857" cy="3347162"/>
          </a:xfrm>
          <a:prstGeom prst="rect">
            <a:avLst/>
          </a:prstGeom>
          <a:ln w="12700">
            <a:solidFill>
              <a:schemeClr val="tx1"/>
            </a:solid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017C9E9-4073-4D40-9E70-853C36F08738}"/>
              </a:ext>
            </a:extLst>
          </p:cNvPr>
          <p:cNvPicPr/>
          <p:nvPr/>
        </p:nvPicPr>
        <p:blipFill rotWithShape="1">
          <a:blip r:embed="rId4"/>
          <a:srcRect l="15895" t="15089" r="15741" b="11248"/>
          <a:stretch/>
        </p:blipFill>
        <p:spPr bwMode="auto">
          <a:xfrm>
            <a:off x="4923896" y="2718594"/>
            <a:ext cx="5617104" cy="3910806"/>
          </a:xfrm>
          <a:prstGeom prst="rect">
            <a:avLst/>
          </a:prstGeom>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30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626A67-17FC-4C3D-BC8A-AF4DA99E6155}"/>
              </a:ext>
            </a:extLst>
          </p:cNvPr>
          <p:cNvSpPr txBox="1"/>
          <p:nvPr/>
        </p:nvSpPr>
        <p:spPr>
          <a:xfrm>
            <a:off x="521435" y="476093"/>
            <a:ext cx="11040813" cy="4609785"/>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0997951-706E-4242-A5FC-84FB72DC764C}"/>
              </a:ext>
            </a:extLst>
          </p:cNvPr>
          <p:cNvSpPr txBox="1"/>
          <p:nvPr/>
        </p:nvSpPr>
        <p:spPr>
          <a:xfrm flipH="1">
            <a:off x="1718734" y="84509"/>
            <a:ext cx="9004300" cy="584775"/>
          </a:xfrm>
          <a:prstGeom prst="rect">
            <a:avLst/>
          </a:prstGeom>
          <a:noFill/>
        </p:spPr>
        <p:txBody>
          <a:bodyPr wrap="square" rtlCol="0">
            <a:spAutoFit/>
          </a:bodyPr>
          <a:lstStyle/>
          <a:p>
            <a:r>
              <a:rPr lang="en-US" sz="3200" b="1" dirty="0">
                <a:solidFill>
                  <a:schemeClr val="accent1">
                    <a:lumMod val="50000"/>
                  </a:schemeClr>
                </a:solidFill>
              </a:rPr>
              <a:t>Considerations for your co-op job search strategy    </a:t>
            </a:r>
          </a:p>
        </p:txBody>
      </p:sp>
      <p:sp>
        <p:nvSpPr>
          <p:cNvPr id="6" name="TextBox 5">
            <a:extLst>
              <a:ext uri="{FF2B5EF4-FFF2-40B4-BE49-F238E27FC236}">
                <a16:creationId xmlns:a16="http://schemas.microsoft.com/office/drawing/2014/main" id="{0661780C-8E75-4E93-A8A1-AD6720E5B783}"/>
              </a:ext>
            </a:extLst>
          </p:cNvPr>
          <p:cNvSpPr txBox="1"/>
          <p:nvPr/>
        </p:nvSpPr>
        <p:spPr>
          <a:xfrm>
            <a:off x="950912" y="696229"/>
            <a:ext cx="10290175" cy="4708981"/>
          </a:xfrm>
          <a:prstGeom prst="rect">
            <a:avLst/>
          </a:prstGeom>
          <a:noFill/>
        </p:spPr>
        <p:txBody>
          <a:bodyPr wrap="square" rtlCol="0" anchor="t">
            <a:spAutoFit/>
          </a:bodyPr>
          <a:lstStyle/>
          <a:p>
            <a:pPr marL="285750" indent="-285750">
              <a:buFont typeface="Wingdings" panose="05000000000000000000" pitchFamily="2" charset="2"/>
              <a:buChar char="q"/>
            </a:pPr>
            <a:r>
              <a:rPr lang="en-US" sz="2000" b="1" dirty="0"/>
              <a:t>Companies/organizations of interest  </a:t>
            </a:r>
            <a:r>
              <a:rPr lang="en-US" sz="2000" dirty="0"/>
              <a:t>(large, small, start-ups, for profit, non-profit)</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b="1" dirty="0"/>
              <a:t>Type of work  </a:t>
            </a:r>
            <a:r>
              <a:rPr lang="en-US" sz="2000" dirty="0"/>
              <a:t>(hands on, in the field, in the office, behind a computer screen)</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b="1" dirty="0"/>
              <a:t>Work culture  </a:t>
            </a:r>
            <a:r>
              <a:rPr lang="en-US" sz="2000" dirty="0"/>
              <a:t>(inclusive, diverse, relaxed, corporate, competitive)</a:t>
            </a:r>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b="1" dirty="0"/>
              <a:t>Mission of the company/organization</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b="1" dirty="0"/>
              <a:t>Population you will work with  </a:t>
            </a:r>
            <a:r>
              <a:rPr lang="en-US" sz="2000" dirty="0"/>
              <a:t>(children, teens, adults, senior citizens)</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b="1" dirty="0"/>
              <a:t>Geographic location  </a:t>
            </a:r>
            <a:r>
              <a:rPr lang="en-US" sz="2000" dirty="0"/>
              <a:t>(will you commute? how long a commute is too long? will you relocate?)</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b="1" dirty="0"/>
              <a:t>Skills you would like to learn/develop  </a:t>
            </a:r>
            <a:r>
              <a:rPr lang="en-US" sz="2000" dirty="0"/>
              <a:t>(both hard skills </a:t>
            </a:r>
            <a:r>
              <a:rPr lang="en-US" sz="2000" u="sng" dirty="0"/>
              <a:t>and</a:t>
            </a:r>
            <a:r>
              <a:rPr lang="en-US" sz="2000" dirty="0"/>
              <a:t> transferable skills)</a:t>
            </a:r>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b="1" dirty="0"/>
              <a:t>Co-op as a “building block” </a:t>
            </a:r>
            <a:endParaRPr lang="en-US" sz="2000" b="1" dirty="0">
              <a:cs typeface="Calibri"/>
            </a:endParaRPr>
          </a:p>
        </p:txBody>
      </p:sp>
    </p:spTree>
    <p:extLst>
      <p:ext uri="{BB962C8B-B14F-4D97-AF65-F5344CB8AC3E}">
        <p14:creationId xmlns:p14="http://schemas.microsoft.com/office/powerpoint/2010/main" val="374863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4 Points 1">
            <a:extLst>
              <a:ext uri="{FF2B5EF4-FFF2-40B4-BE49-F238E27FC236}">
                <a16:creationId xmlns:a16="http://schemas.microsoft.com/office/drawing/2014/main" id="{246DD652-C920-07BF-960F-C456BD9055F9}"/>
              </a:ext>
            </a:extLst>
          </p:cNvPr>
          <p:cNvSpPr/>
          <p:nvPr/>
        </p:nvSpPr>
        <p:spPr>
          <a:xfrm>
            <a:off x="116237" y="201479"/>
            <a:ext cx="5230678" cy="3587858"/>
          </a:xfrm>
          <a:prstGeom prst="irregularSeal2">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CF7F04-1041-1AC5-A4A0-B291F11EEDDD}"/>
              </a:ext>
            </a:extLst>
          </p:cNvPr>
          <p:cNvSpPr txBox="1"/>
          <p:nvPr/>
        </p:nvSpPr>
        <p:spPr>
          <a:xfrm rot="20256651">
            <a:off x="1339998" y="1579908"/>
            <a:ext cx="2273294" cy="830997"/>
          </a:xfrm>
          <a:prstGeom prst="rect">
            <a:avLst/>
          </a:prstGeom>
          <a:noFill/>
        </p:spPr>
        <p:txBody>
          <a:bodyPr wrap="square" rtlCol="0">
            <a:spAutoFit/>
          </a:bodyPr>
          <a:lstStyle/>
          <a:p>
            <a:r>
              <a:rPr lang="en-US" sz="4800" b="1" dirty="0">
                <a:solidFill>
                  <a:schemeClr val="bg1"/>
                </a:solidFill>
              </a:rPr>
              <a:t>Discuss! </a:t>
            </a:r>
          </a:p>
        </p:txBody>
      </p:sp>
      <p:sp>
        <p:nvSpPr>
          <p:cNvPr id="4" name="TextBox 3">
            <a:extLst>
              <a:ext uri="{FF2B5EF4-FFF2-40B4-BE49-F238E27FC236}">
                <a16:creationId xmlns:a16="http://schemas.microsoft.com/office/drawing/2014/main" id="{25CA85F7-EE24-93E7-CD99-2CB1C6A41A02}"/>
              </a:ext>
            </a:extLst>
          </p:cNvPr>
          <p:cNvSpPr txBox="1"/>
          <p:nvPr/>
        </p:nvSpPr>
        <p:spPr>
          <a:xfrm>
            <a:off x="5607804" y="511445"/>
            <a:ext cx="5667214" cy="4524315"/>
          </a:xfrm>
          <a:prstGeom prst="rect">
            <a:avLst/>
          </a:prstGeom>
          <a:noFill/>
        </p:spPr>
        <p:txBody>
          <a:bodyPr wrap="square" rtlCol="0">
            <a:spAutoFit/>
          </a:bodyPr>
          <a:lstStyle/>
          <a:p>
            <a:pPr marL="342900" indent="-342900">
              <a:buAutoNum type="arabicPeriod"/>
            </a:pPr>
            <a:r>
              <a:rPr lang="en-US" sz="3200" dirty="0"/>
              <a:t>Identify your two categories of the “considerations for your job search” that will be important to you. </a:t>
            </a:r>
          </a:p>
          <a:p>
            <a:pPr marL="342900" indent="-342900">
              <a:buAutoNum type="arabicPeriod"/>
            </a:pPr>
            <a:endParaRPr lang="en-US" sz="3200" dirty="0"/>
          </a:p>
          <a:p>
            <a:pPr marL="342900" indent="-342900">
              <a:buAutoNum type="arabicPeriod"/>
            </a:pPr>
            <a:r>
              <a:rPr lang="en-US" sz="3200" dirty="0"/>
              <a:t>Discuss with your group, what is one consideration for your job search that is important to you?</a:t>
            </a:r>
          </a:p>
        </p:txBody>
      </p:sp>
    </p:spTree>
    <p:extLst>
      <p:ext uri="{BB962C8B-B14F-4D97-AF65-F5344CB8AC3E}">
        <p14:creationId xmlns:p14="http://schemas.microsoft.com/office/powerpoint/2010/main" val="268786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A60A4-37E0-4F93-9E92-468B64DEAD13}"/>
              </a:ext>
            </a:extLst>
          </p:cNvPr>
          <p:cNvSpPr txBox="1"/>
          <p:nvPr/>
        </p:nvSpPr>
        <p:spPr>
          <a:xfrm>
            <a:off x="844550" y="2159000"/>
            <a:ext cx="10502899" cy="646331"/>
          </a:xfrm>
          <a:prstGeom prst="rect">
            <a:avLst/>
          </a:prstGeom>
          <a:noFill/>
        </p:spPr>
        <p:txBody>
          <a:bodyPr wrap="square">
            <a:spAutoFit/>
          </a:bodyPr>
          <a:lstStyle/>
          <a:p>
            <a:pPr algn="ctr"/>
            <a:r>
              <a:rPr lang="en-US" sz="3600" b="1" dirty="0"/>
              <a:t>Step Three: Assess Your Skills (Gap Analysis)</a:t>
            </a:r>
            <a:endParaRPr lang="en-US" sz="3600" dirty="0"/>
          </a:p>
        </p:txBody>
      </p:sp>
    </p:spTree>
    <p:extLst>
      <p:ext uri="{BB962C8B-B14F-4D97-AF65-F5344CB8AC3E}">
        <p14:creationId xmlns:p14="http://schemas.microsoft.com/office/powerpoint/2010/main" val="3517338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E7A247-83D9-4439-9491-4BD08E1E81D3}"/>
              </a:ext>
            </a:extLst>
          </p:cNvPr>
          <p:cNvSpPr txBox="1"/>
          <p:nvPr/>
        </p:nvSpPr>
        <p:spPr>
          <a:xfrm>
            <a:off x="418454" y="317715"/>
            <a:ext cx="8857282" cy="1631216"/>
          </a:xfrm>
          <a:prstGeom prst="rect">
            <a:avLst/>
          </a:prstGeom>
          <a:noFill/>
        </p:spPr>
        <p:txBody>
          <a:bodyPr wrap="square" rtlCol="0">
            <a:spAutoFit/>
          </a:bodyPr>
          <a:lstStyle/>
          <a:p>
            <a:r>
              <a:rPr lang="en-US" sz="2800" b="1" dirty="0"/>
              <a:t>Assess Your Skills</a:t>
            </a:r>
          </a:p>
          <a:p>
            <a:endParaRPr lang="en-US" sz="2400" dirty="0"/>
          </a:p>
          <a:p>
            <a:endParaRPr lang="en-US" sz="2400" dirty="0"/>
          </a:p>
          <a:p>
            <a:r>
              <a:rPr lang="en-US" sz="2400" dirty="0"/>
              <a:t>Personal Gap Analysis</a:t>
            </a:r>
          </a:p>
        </p:txBody>
      </p:sp>
      <p:graphicFrame>
        <p:nvGraphicFramePr>
          <p:cNvPr id="4" name="Diagram 3">
            <a:extLst>
              <a:ext uri="{FF2B5EF4-FFF2-40B4-BE49-F238E27FC236}">
                <a16:creationId xmlns:a16="http://schemas.microsoft.com/office/drawing/2014/main" id="{F6F90361-DF61-4C5B-8479-365545D835B1}"/>
              </a:ext>
            </a:extLst>
          </p:cNvPr>
          <p:cNvGraphicFramePr/>
          <p:nvPr>
            <p:extLst>
              <p:ext uri="{D42A27DB-BD31-4B8C-83A1-F6EECF244321}">
                <p14:modId xmlns:p14="http://schemas.microsoft.com/office/powerpoint/2010/main" val="4434134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82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E4196-217A-4EA8-A577-30545884816A}"/>
              </a:ext>
            </a:extLst>
          </p:cNvPr>
          <p:cNvSpPr txBox="1"/>
          <p:nvPr/>
        </p:nvSpPr>
        <p:spPr>
          <a:xfrm>
            <a:off x="1048264" y="436893"/>
            <a:ext cx="10095471" cy="3970318"/>
          </a:xfrm>
          <a:prstGeom prst="rect">
            <a:avLst/>
          </a:prstGeom>
          <a:noFill/>
        </p:spPr>
        <p:txBody>
          <a:bodyPr wrap="square" rtlCol="0">
            <a:spAutoFit/>
          </a:bodyPr>
          <a:lstStyle/>
          <a:p>
            <a:r>
              <a:rPr lang="en-US" sz="3600" b="1" dirty="0"/>
              <a:t>Today’s Agenda:</a:t>
            </a:r>
          </a:p>
          <a:p>
            <a:pPr marL="571500" indent="-571500">
              <a:buFont typeface="Arial" panose="020B0604020202020204" pitchFamily="34" charset="0"/>
              <a:buChar char="•"/>
            </a:pPr>
            <a:r>
              <a:rPr lang="en-US" sz="3600" dirty="0"/>
              <a:t>Interview Question</a:t>
            </a:r>
          </a:p>
          <a:p>
            <a:pPr marL="571500" indent="-571500">
              <a:buFont typeface="Arial" panose="020B0604020202020204" pitchFamily="34" charset="0"/>
              <a:buChar char="•"/>
            </a:pPr>
            <a:r>
              <a:rPr lang="en-US" sz="3600" dirty="0"/>
              <a:t>Steps for Career Planning/Creating a Professional Development Plan</a:t>
            </a:r>
          </a:p>
          <a:p>
            <a:pPr marL="571500" indent="-571500">
              <a:buFont typeface="Arial" panose="020B0604020202020204" pitchFamily="34" charset="0"/>
              <a:buChar char="•"/>
            </a:pPr>
            <a:r>
              <a:rPr lang="en-US" sz="3600" dirty="0"/>
              <a:t>Workplace TIP </a:t>
            </a:r>
          </a:p>
          <a:p>
            <a:pPr marL="571500" indent="-571500">
              <a:buFont typeface="Arial" panose="020B0604020202020204" pitchFamily="34" charset="0"/>
              <a:buChar char="•"/>
            </a:pPr>
            <a:r>
              <a:rPr lang="en-US" sz="3600" dirty="0"/>
              <a:t>Institutional Equity and Inclusive Culture Guidance</a:t>
            </a:r>
          </a:p>
          <a:p>
            <a:pPr marL="571500" indent="-571500">
              <a:buFont typeface="Arial" panose="020B0604020202020204" pitchFamily="34" charset="0"/>
              <a:buChar char="•"/>
            </a:pPr>
            <a:r>
              <a:rPr lang="en-US" sz="3600" dirty="0"/>
              <a:t>Job Description Assignment Due Next Week</a:t>
            </a:r>
          </a:p>
        </p:txBody>
      </p:sp>
    </p:spTree>
    <p:extLst>
      <p:ext uri="{BB962C8B-B14F-4D97-AF65-F5344CB8AC3E}">
        <p14:creationId xmlns:p14="http://schemas.microsoft.com/office/powerpoint/2010/main" val="2596455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ursera - Coursera added a new photo.">
            <a:hlinkClick r:id="rId3"/>
            <a:extLst>
              <a:ext uri="{FF2B5EF4-FFF2-40B4-BE49-F238E27FC236}">
                <a16:creationId xmlns:a16="http://schemas.microsoft.com/office/drawing/2014/main" id="{826F3490-FC0A-4BF9-89C3-B5F3C7777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866120"/>
            <a:ext cx="219075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Learning">
            <a:hlinkClick r:id="rId5"/>
            <a:extLst>
              <a:ext uri="{FF2B5EF4-FFF2-40B4-BE49-F238E27FC236}">
                <a16:creationId xmlns:a16="http://schemas.microsoft.com/office/drawing/2014/main" id="{10B251BC-5248-4577-8BF8-F930DA40A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8625" y="815320"/>
            <a:ext cx="2935111" cy="1651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areer Certificates Scholarships - Step Up For Mental Health">
            <a:hlinkClick r:id="rId7"/>
            <a:extLst>
              <a:ext uri="{FF2B5EF4-FFF2-40B4-BE49-F238E27FC236}">
                <a16:creationId xmlns:a16="http://schemas.microsoft.com/office/drawing/2014/main" id="{525BBEF4-B8F0-43A3-BF06-A9F1D5A365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86612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7B60F5-1704-484D-AA50-09A2473AF35D}"/>
              </a:ext>
            </a:extLst>
          </p:cNvPr>
          <p:cNvSpPr txBox="1"/>
          <p:nvPr/>
        </p:nvSpPr>
        <p:spPr>
          <a:xfrm>
            <a:off x="635000" y="342900"/>
            <a:ext cx="10502900" cy="523220"/>
          </a:xfrm>
          <a:prstGeom prst="rect">
            <a:avLst/>
          </a:prstGeom>
          <a:noFill/>
        </p:spPr>
        <p:txBody>
          <a:bodyPr wrap="square" rtlCol="0">
            <a:spAutoFit/>
          </a:bodyPr>
          <a:lstStyle/>
          <a:p>
            <a:r>
              <a:rPr lang="en-US" sz="2800" b="1" dirty="0"/>
              <a:t>Skill Development Resources</a:t>
            </a:r>
          </a:p>
        </p:txBody>
      </p:sp>
      <p:pic>
        <p:nvPicPr>
          <p:cNvPr id="4" name="Picture 3">
            <a:hlinkClick r:id="rId9"/>
            <a:extLst>
              <a:ext uri="{FF2B5EF4-FFF2-40B4-BE49-F238E27FC236}">
                <a16:creationId xmlns:a16="http://schemas.microsoft.com/office/drawing/2014/main" id="{53224F5E-AE0C-4659-8338-6BFBF509E7E0}"/>
              </a:ext>
            </a:extLst>
          </p:cNvPr>
          <p:cNvPicPr>
            <a:picLocks noChangeAspect="1"/>
          </p:cNvPicPr>
          <p:nvPr/>
        </p:nvPicPr>
        <p:blipFill>
          <a:blip r:embed="rId10"/>
          <a:stretch>
            <a:fillRect/>
          </a:stretch>
        </p:blipFill>
        <p:spPr>
          <a:xfrm>
            <a:off x="5761003" y="2938740"/>
            <a:ext cx="3755177" cy="2257203"/>
          </a:xfrm>
          <a:prstGeom prst="rect">
            <a:avLst/>
          </a:prstGeom>
        </p:spPr>
      </p:pic>
      <p:pic>
        <p:nvPicPr>
          <p:cNvPr id="6" name="Picture 5">
            <a:extLst>
              <a:ext uri="{FF2B5EF4-FFF2-40B4-BE49-F238E27FC236}">
                <a16:creationId xmlns:a16="http://schemas.microsoft.com/office/drawing/2014/main" id="{2A253244-CEB9-4F37-BBD1-57A401818759}"/>
              </a:ext>
            </a:extLst>
          </p:cNvPr>
          <p:cNvPicPr>
            <a:picLocks noChangeAspect="1"/>
          </p:cNvPicPr>
          <p:nvPr/>
        </p:nvPicPr>
        <p:blipFill>
          <a:blip r:embed="rId11"/>
          <a:stretch>
            <a:fillRect/>
          </a:stretch>
        </p:blipFill>
        <p:spPr>
          <a:xfrm>
            <a:off x="1990152" y="4089185"/>
            <a:ext cx="3770851" cy="1106758"/>
          </a:xfrm>
          <a:prstGeom prst="rect">
            <a:avLst/>
          </a:prstGeom>
        </p:spPr>
      </p:pic>
    </p:spTree>
    <p:extLst>
      <p:ext uri="{BB962C8B-B14F-4D97-AF65-F5344CB8AC3E}">
        <p14:creationId xmlns:p14="http://schemas.microsoft.com/office/powerpoint/2010/main" val="38358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D3E2D-3839-4691-A781-459543D09159}"/>
              </a:ext>
            </a:extLst>
          </p:cNvPr>
          <p:cNvSpPr txBox="1"/>
          <p:nvPr/>
        </p:nvSpPr>
        <p:spPr>
          <a:xfrm>
            <a:off x="850900" y="2324785"/>
            <a:ext cx="10477499" cy="646331"/>
          </a:xfrm>
          <a:prstGeom prst="rect">
            <a:avLst/>
          </a:prstGeom>
          <a:noFill/>
        </p:spPr>
        <p:txBody>
          <a:bodyPr wrap="square">
            <a:spAutoFit/>
          </a:bodyPr>
          <a:lstStyle/>
          <a:p>
            <a:pPr algn="ctr"/>
            <a:r>
              <a:rPr lang="en-US" sz="3600" b="1" dirty="0"/>
              <a:t>Step 4: Set Smart Goals to Develop Needed Skills</a:t>
            </a:r>
          </a:p>
        </p:txBody>
      </p:sp>
    </p:spTree>
    <p:extLst>
      <p:ext uri="{BB962C8B-B14F-4D97-AF65-F5344CB8AC3E}">
        <p14:creationId xmlns:p14="http://schemas.microsoft.com/office/powerpoint/2010/main" val="4150490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527D43-04FD-4437-B2DC-FAB0D032B1D6}"/>
              </a:ext>
            </a:extLst>
          </p:cNvPr>
          <p:cNvPicPr>
            <a:picLocks noChangeAspect="1"/>
          </p:cNvPicPr>
          <p:nvPr/>
        </p:nvPicPr>
        <p:blipFill>
          <a:blip r:embed="rId3"/>
          <a:stretch>
            <a:fillRect/>
          </a:stretch>
        </p:blipFill>
        <p:spPr>
          <a:xfrm>
            <a:off x="0" y="889016"/>
            <a:ext cx="9151749" cy="4481147"/>
          </a:xfrm>
          <a:prstGeom prst="rect">
            <a:avLst/>
          </a:prstGeom>
        </p:spPr>
      </p:pic>
      <p:sp>
        <p:nvSpPr>
          <p:cNvPr id="4" name="TextBox 3">
            <a:extLst>
              <a:ext uri="{FF2B5EF4-FFF2-40B4-BE49-F238E27FC236}">
                <a16:creationId xmlns:a16="http://schemas.microsoft.com/office/drawing/2014/main" id="{510B3428-BF7C-4457-B9AC-21D22A1246A7}"/>
              </a:ext>
            </a:extLst>
          </p:cNvPr>
          <p:cNvSpPr txBox="1"/>
          <p:nvPr/>
        </p:nvSpPr>
        <p:spPr>
          <a:xfrm>
            <a:off x="216976" y="131735"/>
            <a:ext cx="9485824" cy="461665"/>
          </a:xfrm>
          <a:prstGeom prst="rect">
            <a:avLst/>
          </a:prstGeom>
          <a:noFill/>
        </p:spPr>
        <p:txBody>
          <a:bodyPr wrap="square" rtlCol="0">
            <a:spAutoFit/>
          </a:bodyPr>
          <a:lstStyle/>
          <a:p>
            <a:r>
              <a:rPr lang="en-US" sz="2400" b="1" dirty="0"/>
              <a:t>Setting Long and Short-Term Goals for Development</a:t>
            </a:r>
          </a:p>
        </p:txBody>
      </p:sp>
    </p:spTree>
    <p:extLst>
      <p:ext uri="{BB962C8B-B14F-4D97-AF65-F5344CB8AC3E}">
        <p14:creationId xmlns:p14="http://schemas.microsoft.com/office/powerpoint/2010/main" val="281808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5ED84-0930-4B18-B902-8B5FE7934913}"/>
              </a:ext>
            </a:extLst>
          </p:cNvPr>
          <p:cNvSpPr txBox="1"/>
          <p:nvPr/>
        </p:nvSpPr>
        <p:spPr>
          <a:xfrm>
            <a:off x="326571" y="362857"/>
            <a:ext cx="11531600" cy="4985980"/>
          </a:xfrm>
          <a:prstGeom prst="rect">
            <a:avLst/>
          </a:prstGeom>
          <a:noFill/>
        </p:spPr>
        <p:txBody>
          <a:bodyPr wrap="square" rtlCol="0">
            <a:spAutoFit/>
          </a:bodyPr>
          <a:lstStyle/>
          <a:p>
            <a:pPr algn="ctr"/>
            <a:r>
              <a:rPr lang="en-US" sz="2000" b="1" cap="all" dirty="0">
                <a:solidFill>
                  <a:srgbClr val="07294D"/>
                </a:solidFill>
                <a:effectLst/>
                <a:latin typeface="FuturaCnd"/>
              </a:rPr>
              <a:t>CAREER AND EDUCATIONAL COUNSELING at </a:t>
            </a:r>
            <a:r>
              <a:rPr lang="en-US" sz="2000" b="1" cap="all" dirty="0" err="1">
                <a:solidFill>
                  <a:srgbClr val="07294D"/>
                </a:solidFill>
                <a:effectLst/>
                <a:latin typeface="FuturaCnd"/>
              </a:rPr>
              <a:t>sTeinbright</a:t>
            </a:r>
            <a:endParaRPr lang="en-US" sz="2000" b="1" cap="all" dirty="0">
              <a:solidFill>
                <a:srgbClr val="07294D"/>
              </a:solidFill>
              <a:effectLst/>
              <a:latin typeface="FuturaCnd"/>
            </a:endParaRPr>
          </a:p>
          <a:p>
            <a:pPr algn="l"/>
            <a:endParaRPr lang="en-US" sz="2000" b="1" cap="all" dirty="0">
              <a:solidFill>
                <a:srgbClr val="07294D"/>
              </a:solidFill>
              <a:effectLst/>
              <a:latin typeface="FuturaCnd"/>
            </a:endParaRPr>
          </a:p>
          <a:p>
            <a:pPr algn="l"/>
            <a:r>
              <a:rPr lang="en-US" sz="2000" b="0" i="0" dirty="0">
                <a:solidFill>
                  <a:srgbClr val="000000"/>
                </a:solidFill>
                <a:effectLst/>
                <a:latin typeface="arial" panose="020B0604020202020204" pitchFamily="34" charset="0"/>
              </a:rPr>
              <a:t>Our counselors assist Drexel students Clarify their interests as they relate to majors and career choices</a:t>
            </a:r>
          </a:p>
          <a:p>
            <a:pPr algn="l"/>
            <a:endParaRPr lang="en-US" sz="2000" b="0" i="0" dirty="0">
              <a:solidFill>
                <a:srgbClr val="000000"/>
              </a:solidFill>
              <a:effectLst/>
              <a:latin typeface="arial" panose="020B0604020202020204" pitchFamily="34" charset="0"/>
            </a:endParaRPr>
          </a:p>
          <a:p>
            <a:pPr algn="l">
              <a:buFont typeface="Arial" panose="020B0604020202020204" pitchFamily="34" charset="0"/>
              <a:buChar char="•"/>
            </a:pPr>
            <a:r>
              <a:rPr lang="en-US" sz="2000" b="0" i="0" dirty="0">
                <a:solidFill>
                  <a:srgbClr val="000000"/>
                </a:solidFill>
                <a:effectLst/>
                <a:latin typeface="arial" panose="020B0604020202020204" pitchFamily="34" charset="0"/>
              </a:rPr>
              <a:t>Understand how certain personality factors affect career decision making and selection</a:t>
            </a:r>
          </a:p>
          <a:p>
            <a:pPr algn="l">
              <a:buFont typeface="Arial" panose="020B0604020202020204" pitchFamily="34" charset="0"/>
              <a:buChar char="•"/>
            </a:pPr>
            <a:r>
              <a:rPr lang="en-US" sz="2000" b="0" i="0" dirty="0">
                <a:solidFill>
                  <a:srgbClr val="000000"/>
                </a:solidFill>
                <a:effectLst/>
                <a:latin typeface="arial" panose="020B0604020202020204" pitchFamily="34" charset="0"/>
              </a:rPr>
              <a:t>Identify career motivators and preferences to make a better fit between personally characteristics and work settings</a:t>
            </a:r>
          </a:p>
          <a:p>
            <a:pPr algn="l"/>
            <a:r>
              <a:rPr lang="en-US" sz="2000" b="0" i="0" dirty="0">
                <a:solidFill>
                  <a:srgbClr val="000000"/>
                </a:solidFill>
                <a:effectLst/>
                <a:latin typeface="arial" panose="020B0604020202020204" pitchFamily="34" charset="0"/>
              </a:rPr>
              <a:t>Students and alumni interested in further details can </a:t>
            </a:r>
            <a:r>
              <a:rPr lang="en-US" sz="2000" b="0" i="0" u="none" strike="noStrike" dirty="0">
                <a:solidFill>
                  <a:srgbClr val="006699"/>
                </a:solidFill>
                <a:effectLst/>
                <a:latin typeface="arial" panose="020B0604020202020204" pitchFamily="34" charset="0"/>
                <a:hlinkClick r:id="rId2"/>
              </a:rPr>
              <a:t>learn more about these assessments</a:t>
            </a:r>
            <a:r>
              <a:rPr lang="en-US" sz="2000" b="0" i="0" dirty="0">
                <a:solidFill>
                  <a:srgbClr val="000000"/>
                </a:solidFill>
                <a:effectLst/>
                <a:latin typeface="arial" panose="020B0604020202020204" pitchFamily="34" charset="0"/>
              </a:rPr>
              <a:t>.</a:t>
            </a:r>
          </a:p>
          <a:p>
            <a:pPr algn="l"/>
            <a:endParaRPr lang="en-US" sz="2000" b="0" i="0" dirty="0">
              <a:solidFill>
                <a:srgbClr val="000000"/>
              </a:solidFill>
              <a:effectLst/>
              <a:latin typeface="arial" panose="020B0604020202020204" pitchFamily="34" charset="0"/>
            </a:endParaRPr>
          </a:p>
          <a:p>
            <a:pPr algn="l"/>
            <a:r>
              <a:rPr lang="en-US" sz="2000" b="0" i="0" dirty="0">
                <a:solidFill>
                  <a:srgbClr val="000000"/>
                </a:solidFill>
                <a:effectLst/>
                <a:latin typeface="arial" panose="020B0604020202020204" pitchFamily="34" charset="0"/>
              </a:rPr>
              <a:t>Additionally, we offer counseling and guidance regarding career exploration and job search strategies. These topics include résumé/cover letter writing, interviewing skills, networking strategies, job/salary negotiation, transferable skills, and employer expectations.</a:t>
            </a:r>
          </a:p>
          <a:p>
            <a:pPr algn="l"/>
            <a:endParaRPr lang="en-US" sz="2000" b="0" i="0" dirty="0">
              <a:solidFill>
                <a:srgbClr val="000000"/>
              </a:solidFill>
              <a:effectLst/>
              <a:latin typeface="arial" panose="020B0604020202020204" pitchFamily="34" charset="0"/>
            </a:endParaRPr>
          </a:p>
          <a:p>
            <a:pPr algn="l"/>
            <a:r>
              <a:rPr lang="en-US" sz="2000" b="1" i="0" u="none" strike="noStrike" cap="all" dirty="0">
                <a:solidFill>
                  <a:srgbClr val="0D1E31"/>
                </a:solidFill>
                <a:effectLst/>
                <a:latin typeface="FuturaCnd"/>
                <a:hlinkClick r:id="rId3"/>
              </a:rPr>
              <a:t>SCHEDULE A CAREER COUNSELING APPOINTMENT</a:t>
            </a:r>
            <a:endParaRPr lang="en-US" sz="20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126332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494AC-AA28-4003-A56D-4EB5A420CEA9}"/>
              </a:ext>
            </a:extLst>
          </p:cNvPr>
          <p:cNvSpPr txBox="1"/>
          <p:nvPr/>
        </p:nvSpPr>
        <p:spPr>
          <a:xfrm>
            <a:off x="656854" y="363514"/>
            <a:ext cx="10481481" cy="6370975"/>
          </a:xfrm>
          <a:prstGeom prst="rect">
            <a:avLst/>
          </a:prstGeom>
          <a:noFill/>
        </p:spPr>
        <p:txBody>
          <a:bodyPr wrap="square" rtlCol="0">
            <a:spAutoFit/>
          </a:bodyPr>
          <a:lstStyle/>
          <a:p>
            <a:r>
              <a:rPr lang="en-US" sz="2800" b="1" dirty="0"/>
              <a:t>Workplace Tip: Contribute to an open and inclusive workplace</a:t>
            </a:r>
          </a:p>
          <a:p>
            <a:endParaRPr lang="en-US" sz="2400" dirty="0"/>
          </a:p>
          <a:p>
            <a:pPr marL="342900" indent="-342900">
              <a:buFont typeface="Arial" panose="020B0604020202020204" pitchFamily="34" charset="0"/>
              <a:buChar char="•"/>
            </a:pPr>
            <a:r>
              <a:rPr lang="en-US" sz="2400" dirty="0"/>
              <a:t>Eurocentric and Heteronormative Workplace Culture</a:t>
            </a:r>
          </a:p>
          <a:p>
            <a:pPr marL="342900" indent="-342900">
              <a:buFont typeface="Arial" panose="020B0604020202020204" pitchFamily="34" charset="0"/>
              <a:buChar char="•"/>
            </a:pPr>
            <a:r>
              <a:rPr lang="en-US" sz="2400" dirty="0"/>
              <a:t>Research the company</a:t>
            </a:r>
          </a:p>
          <a:p>
            <a:pPr marL="342900" indent="-342900">
              <a:buFont typeface="Arial" panose="020B0604020202020204" pitchFamily="34" charset="0"/>
              <a:buChar char="•"/>
            </a:pPr>
            <a:r>
              <a:rPr lang="en-US" sz="2400" dirty="0"/>
              <a:t>Representation &amp; Self-Care</a:t>
            </a:r>
          </a:p>
          <a:p>
            <a:pPr marL="342900" indent="-342900">
              <a:buFont typeface="Arial" panose="020B0604020202020204" pitchFamily="34" charset="0"/>
              <a:buChar char="•"/>
            </a:pPr>
            <a:r>
              <a:rPr lang="en-US" sz="2400" dirty="0"/>
              <a:t>Recognizing Bias and Microaggressions</a:t>
            </a:r>
          </a:p>
          <a:p>
            <a:pPr marL="342900" indent="-342900">
              <a:buFont typeface="Arial" panose="020B0604020202020204" pitchFamily="34" charset="0"/>
              <a:buChar char="•"/>
            </a:pPr>
            <a:r>
              <a:rPr lang="en-US" sz="2400" dirty="0"/>
              <a:t>Amplify other’s voices</a:t>
            </a:r>
          </a:p>
          <a:p>
            <a:pPr marL="342900" indent="-342900">
              <a:buFont typeface="Arial" panose="020B0604020202020204" pitchFamily="34" charset="0"/>
              <a:buChar char="•"/>
            </a:pPr>
            <a:r>
              <a:rPr lang="en-US" sz="2400" dirty="0"/>
              <a:t>Active Listening</a:t>
            </a:r>
          </a:p>
          <a:p>
            <a:pPr marL="342900" indent="-342900">
              <a:buFont typeface="Arial" panose="020B0604020202020204" pitchFamily="34" charset="0"/>
              <a:buChar char="•"/>
            </a:pPr>
            <a:r>
              <a:rPr lang="en-US" sz="2400" dirty="0"/>
              <a:t>Allyship: The Muse Article: </a:t>
            </a:r>
          </a:p>
          <a:p>
            <a:r>
              <a:rPr lang="en-US" sz="2400" dirty="0"/>
              <a:t>     </a:t>
            </a:r>
            <a:r>
              <a:rPr lang="en-US" sz="2400" dirty="0">
                <a:hlinkClick r:id="rId3"/>
              </a:rPr>
              <a:t>https://www.themuse.com/advice/what-is-an-ally-7-examples</a:t>
            </a:r>
            <a:endParaRPr lang="en-US" sz="2400" dirty="0"/>
          </a:p>
          <a:p>
            <a:r>
              <a:rPr lang="en-US" sz="2200" dirty="0"/>
              <a:t>“</a:t>
            </a:r>
            <a:r>
              <a:rPr lang="en-US" sz="2200" b="0" i="0" dirty="0">
                <a:solidFill>
                  <a:srgbClr val="333333"/>
                </a:solidFill>
                <a:effectLst/>
                <a:latin typeface="Georgia" panose="02040502050405020303" pitchFamily="18" charset="0"/>
              </a:rPr>
              <a:t>Believe others’ experiences. Don’t assume something couldn’t happen just because you haven’t personally experienced it.”</a:t>
            </a:r>
          </a:p>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100125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539-A462-48F6-B75F-CD6948BA3C92}"/>
              </a:ext>
            </a:extLst>
          </p:cNvPr>
          <p:cNvSpPr>
            <a:spLocks noGrp="1"/>
          </p:cNvSpPr>
          <p:nvPr>
            <p:ph type="title"/>
          </p:nvPr>
        </p:nvSpPr>
        <p:spPr/>
        <p:txBody>
          <a:bodyPr/>
          <a:lstStyle/>
          <a:p>
            <a:r>
              <a:rPr lang="en-US"/>
              <a:t>WHAT IS DEIB?</a:t>
            </a:r>
          </a:p>
        </p:txBody>
      </p:sp>
      <p:sp>
        <p:nvSpPr>
          <p:cNvPr id="5" name="Title 4">
            <a:extLst>
              <a:ext uri="{FF2B5EF4-FFF2-40B4-BE49-F238E27FC236}">
                <a16:creationId xmlns:a16="http://schemas.microsoft.com/office/drawing/2014/main" id="{6BAB2992-108F-BBC2-2AA1-5270F6000071}"/>
              </a:ext>
            </a:extLst>
          </p:cNvPr>
          <p:cNvSpPr txBox="1">
            <a:spLocks/>
          </p:cNvSpPr>
          <p:nvPr/>
        </p:nvSpPr>
        <p:spPr>
          <a:xfrm>
            <a:off x="2015571" y="3109062"/>
            <a:ext cx="3396587" cy="137253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50000"/>
              </a:lnSpc>
            </a:pPr>
            <a:r>
              <a:rPr lang="en-US" sz="3200">
                <a:solidFill>
                  <a:prstClr val="black"/>
                </a:solidFill>
                <a:latin typeface="Futura Std Condensed"/>
              </a:rPr>
              <a:t>Diversity</a:t>
            </a:r>
            <a:endParaRPr lang="en-US">
              <a:solidFill>
                <a:prstClr val="black"/>
              </a:solidFill>
              <a:latin typeface="Calibri" panose="020F0502020204030204"/>
              <a:cs typeface="Calibri" panose="020F0502020204030204"/>
            </a:endParaRPr>
          </a:p>
          <a:p>
            <a:pPr>
              <a:lnSpc>
                <a:spcPct val="250000"/>
              </a:lnSpc>
            </a:pPr>
            <a:r>
              <a:rPr lang="en-US" sz="3200">
                <a:solidFill>
                  <a:prstClr val="black"/>
                </a:solidFill>
                <a:latin typeface="Futura Std Condensed"/>
              </a:rPr>
              <a:t>Equity</a:t>
            </a:r>
          </a:p>
          <a:p>
            <a:pPr>
              <a:lnSpc>
                <a:spcPct val="250000"/>
              </a:lnSpc>
            </a:pPr>
            <a:r>
              <a:rPr lang="en-US" sz="3200">
                <a:solidFill>
                  <a:prstClr val="black"/>
                </a:solidFill>
                <a:latin typeface="Futura Std Condensed"/>
              </a:rPr>
              <a:t>Inclusion</a:t>
            </a:r>
          </a:p>
          <a:p>
            <a:pPr>
              <a:lnSpc>
                <a:spcPct val="250000"/>
              </a:lnSpc>
            </a:pPr>
            <a:r>
              <a:rPr lang="en-US" sz="3200">
                <a:solidFill>
                  <a:prstClr val="black"/>
                </a:solidFill>
                <a:latin typeface="Futura Std Condensed"/>
              </a:rPr>
              <a:t>Belonging</a:t>
            </a:r>
          </a:p>
        </p:txBody>
      </p:sp>
      <p:sp>
        <p:nvSpPr>
          <p:cNvPr id="7" name="TextBox 1">
            <a:extLst>
              <a:ext uri="{FF2B5EF4-FFF2-40B4-BE49-F238E27FC236}">
                <a16:creationId xmlns:a16="http://schemas.microsoft.com/office/drawing/2014/main" id="{D26DF6EC-F222-9571-6F3B-65FEF3955FF1}"/>
              </a:ext>
            </a:extLst>
          </p:cNvPr>
          <p:cNvSpPr txBox="1"/>
          <p:nvPr/>
        </p:nvSpPr>
        <p:spPr>
          <a:xfrm>
            <a:off x="3936366" y="1862517"/>
            <a:ext cx="6473307" cy="73866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prstClr val="black"/>
                </a:solidFill>
                <a:latin typeface="Arial"/>
                <a:cs typeface="Arial"/>
              </a:rPr>
              <a:t>The existence of the differences that make us uniquely who we are. This includes the personal, internal, external and organizational identities outlined on the diversity wheel. </a:t>
            </a:r>
            <a:endParaRPr lang="en-US" sz="1400">
              <a:solidFill>
                <a:prstClr val="black"/>
              </a:solidFill>
              <a:latin typeface="Arial" panose="020B0604020202020204" pitchFamily="34" charset="0"/>
              <a:cs typeface="Arial" panose="020B0604020202020204" pitchFamily="34" charset="0"/>
            </a:endParaRPr>
          </a:p>
        </p:txBody>
      </p:sp>
      <p:sp>
        <p:nvSpPr>
          <p:cNvPr id="8" name="TextBox 1">
            <a:extLst>
              <a:ext uri="{FF2B5EF4-FFF2-40B4-BE49-F238E27FC236}">
                <a16:creationId xmlns:a16="http://schemas.microsoft.com/office/drawing/2014/main" id="{D557E135-F2E8-B967-A047-CFE947FB477E}"/>
              </a:ext>
            </a:extLst>
          </p:cNvPr>
          <p:cNvSpPr txBox="1"/>
          <p:nvPr/>
        </p:nvSpPr>
        <p:spPr>
          <a:xfrm>
            <a:off x="3936363" y="2954726"/>
            <a:ext cx="6473308" cy="9541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a:cs typeface="Arial"/>
              </a:rPr>
              <a:t>The process by which we aim to achieve fairness through reallocation of University resources for the benefit of everyone as we acknowledge that the default system of allocation supports historical and/or systemic disadvantages, bias and discrimination</a:t>
            </a:r>
          </a:p>
        </p:txBody>
      </p:sp>
      <p:sp>
        <p:nvSpPr>
          <p:cNvPr id="9" name="TextBox 1">
            <a:extLst>
              <a:ext uri="{FF2B5EF4-FFF2-40B4-BE49-F238E27FC236}">
                <a16:creationId xmlns:a16="http://schemas.microsoft.com/office/drawing/2014/main" id="{5F49DEC1-A330-2349-E5BF-1E713B7F5564}"/>
              </a:ext>
            </a:extLst>
          </p:cNvPr>
          <p:cNvSpPr txBox="1"/>
          <p:nvPr/>
        </p:nvSpPr>
        <p:spPr>
          <a:xfrm>
            <a:off x="3936365" y="4312716"/>
            <a:ext cx="6473309" cy="9541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a:cs typeface="Arial"/>
              </a:rPr>
              <a:t>The active, intentional and ongoing engagement with diversity – in the curriculum, co-curriculum and within communities in ways that increase awareness and understanding of the nuanced ways individuals interact with and within systems and institutions. This is a verb.</a:t>
            </a:r>
          </a:p>
        </p:txBody>
      </p:sp>
      <p:sp>
        <p:nvSpPr>
          <p:cNvPr id="10" name="TextBox 1">
            <a:extLst>
              <a:ext uri="{FF2B5EF4-FFF2-40B4-BE49-F238E27FC236}">
                <a16:creationId xmlns:a16="http://schemas.microsoft.com/office/drawing/2014/main" id="{4E0C78CD-F426-CB5A-7A14-43FA8555F03D}"/>
              </a:ext>
            </a:extLst>
          </p:cNvPr>
          <p:cNvSpPr txBox="1"/>
          <p:nvPr/>
        </p:nvSpPr>
        <p:spPr>
          <a:xfrm>
            <a:off x="3936364" y="5576369"/>
            <a:ext cx="6473310" cy="73866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a:cs typeface="Arial"/>
              </a:rPr>
              <a:t>The sense of psychological safety that affords each member of the Drexel community to be their authentic self, without fear of judgement, while actively and meaningfully contributing to the campus community. </a:t>
            </a:r>
            <a:endParaRPr lang="en-US" sz="1400" dirty="0">
              <a:solidFill>
                <a:prstClr val="black"/>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8EB723F-44EA-07C8-30DC-4894DC933E37}"/>
              </a:ext>
            </a:extLst>
          </p:cNvPr>
          <p:cNvSpPr txBox="1"/>
          <p:nvPr/>
        </p:nvSpPr>
        <p:spPr>
          <a:xfrm>
            <a:off x="5029200" y="314611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57200"/>
            <a:endParaRPr lang="en-US">
              <a:solidFill>
                <a:prstClr val="black"/>
              </a:solidFill>
              <a:latin typeface="Calibri" panose="020F0502020204030204"/>
              <a:cs typeface="Calibri"/>
            </a:endParaRPr>
          </a:p>
        </p:txBody>
      </p:sp>
    </p:spTree>
    <p:extLst>
      <p:ext uri="{BB962C8B-B14F-4D97-AF65-F5344CB8AC3E}">
        <p14:creationId xmlns:p14="http://schemas.microsoft.com/office/powerpoint/2010/main" val="151039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539-A462-48F6-B75F-CD6948BA3C92}"/>
              </a:ext>
            </a:extLst>
          </p:cNvPr>
          <p:cNvSpPr>
            <a:spLocks noGrp="1"/>
          </p:cNvSpPr>
          <p:nvPr>
            <p:ph type="title"/>
          </p:nvPr>
        </p:nvSpPr>
        <p:spPr>
          <a:xfrm>
            <a:off x="4803505" y="43388"/>
            <a:ext cx="5602120" cy="1586161"/>
          </a:xfrm>
        </p:spPr>
        <p:txBody>
          <a:bodyPr/>
          <a:lstStyle/>
          <a:p>
            <a:r>
              <a:rPr lang="en-US"/>
              <a:t>WHAT DOES THIS LOOK LIKE AT DREXEL OR OTHER ORGANIZATIONS?</a:t>
            </a:r>
          </a:p>
        </p:txBody>
      </p:sp>
      <p:pic>
        <p:nvPicPr>
          <p:cNvPr id="3" name="Picture 3" descr="Diagram, venn diagram&#10;&#10;Description automatically generated">
            <a:extLst>
              <a:ext uri="{FF2B5EF4-FFF2-40B4-BE49-F238E27FC236}">
                <a16:creationId xmlns:a16="http://schemas.microsoft.com/office/drawing/2014/main" id="{36B8B49C-4488-A0B3-4E25-914F9228F421}"/>
              </a:ext>
            </a:extLst>
          </p:cNvPr>
          <p:cNvPicPr>
            <a:picLocks noChangeAspect="1"/>
          </p:cNvPicPr>
          <p:nvPr/>
        </p:nvPicPr>
        <p:blipFill>
          <a:blip r:embed="rId3"/>
          <a:stretch>
            <a:fillRect/>
          </a:stretch>
        </p:blipFill>
        <p:spPr>
          <a:xfrm>
            <a:off x="2335428" y="1858998"/>
            <a:ext cx="7201929" cy="4715491"/>
          </a:xfrm>
          <a:prstGeom prst="rect">
            <a:avLst/>
          </a:prstGeom>
        </p:spPr>
      </p:pic>
    </p:spTree>
    <p:extLst>
      <p:ext uri="{BB962C8B-B14F-4D97-AF65-F5344CB8AC3E}">
        <p14:creationId xmlns:p14="http://schemas.microsoft.com/office/powerpoint/2010/main" val="110041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539-A462-48F6-B75F-CD6948BA3C92}"/>
              </a:ext>
            </a:extLst>
          </p:cNvPr>
          <p:cNvSpPr>
            <a:spLocks noGrp="1"/>
          </p:cNvSpPr>
          <p:nvPr>
            <p:ph type="title"/>
          </p:nvPr>
        </p:nvSpPr>
        <p:spPr>
          <a:xfrm>
            <a:off x="4319533" y="53686"/>
            <a:ext cx="6261147" cy="1586161"/>
          </a:xfrm>
        </p:spPr>
        <p:txBody>
          <a:bodyPr/>
          <a:lstStyle/>
          <a:p>
            <a:r>
              <a:rPr lang="en-US"/>
              <a:t>WHY SHOULD WE STRIVE FOR A SENSE OF BELONGING AT WORK?</a:t>
            </a:r>
          </a:p>
        </p:txBody>
      </p:sp>
      <p:sp>
        <p:nvSpPr>
          <p:cNvPr id="3" name="Text Placeholder 6">
            <a:extLst>
              <a:ext uri="{FF2B5EF4-FFF2-40B4-BE49-F238E27FC236}">
                <a16:creationId xmlns:a16="http://schemas.microsoft.com/office/drawing/2014/main" id="{259B6E1E-8F9F-7623-E711-BBFC2BC14F17}"/>
              </a:ext>
            </a:extLst>
          </p:cNvPr>
          <p:cNvSpPr txBox="1">
            <a:spLocks/>
          </p:cNvSpPr>
          <p:nvPr/>
        </p:nvSpPr>
        <p:spPr>
          <a:xfrm>
            <a:off x="1849467" y="2036539"/>
            <a:ext cx="8545464" cy="3394235"/>
          </a:xfrm>
          <a:prstGeom prst="rect">
            <a:avLst/>
          </a:prstGeom>
        </p:spPr>
        <p:txBody>
          <a:bodyPr vert="horz" lIns="0" tIns="45720" rIns="0" bIns="45720" rtlCol="0" anchor="t">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tabLst>
                <a:tab pos="457200" algn="l"/>
              </a:tabLst>
            </a:pP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A high sense of belonging is linked to a 56% increase in job performance, a 50% drop in turnover risk, and a 75% reduction in sick days </a:t>
            </a:r>
            <a:r>
              <a:rPr lang="en-US" sz="2000" b="1" baseline="30000">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1</a:t>
            </a: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tabLst>
                <a:tab pos="457200" algn="l"/>
              </a:tabLst>
            </a:pPr>
            <a:endPar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tabLst>
                <a:tab pos="457200" algn="l"/>
              </a:tabLst>
            </a:pP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40% of people say they feel isolated at work and the result has been lower organizational commitment and engagement </a:t>
            </a:r>
            <a:r>
              <a:rPr lang="en-US" sz="2000" b="1" baseline="30000">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1</a:t>
            </a: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a:t>
            </a:r>
          </a:p>
          <a:p>
            <a:pPr>
              <a:tabLst>
                <a:tab pos="457200" algn="l"/>
              </a:tabLst>
            </a:pPr>
            <a:endPar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tabLst>
                <a:tab pos="457200" algn="l"/>
              </a:tabLst>
            </a:pP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Belonging can lead to 2x more employee raises and 18x more employee promotions </a:t>
            </a:r>
            <a:r>
              <a:rPr lang="en-US" sz="2000" b="1" baseline="30000">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2</a:t>
            </a: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a:t>
            </a:r>
          </a:p>
          <a:p>
            <a:pPr>
              <a:tabLst>
                <a:tab pos="457200" algn="l"/>
              </a:tabLst>
            </a:pPr>
            <a:endPar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tabLst>
                <a:tab pos="457200" algn="l"/>
              </a:tabLst>
            </a:pP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Feeling like we need to intentionally hide, cover or leave a particular identity in order to fit in with everyone else sacrifices our authenticity and sense of belonging </a:t>
            </a:r>
            <a:r>
              <a:rPr lang="en-US" sz="2000" b="1" baseline="30000">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3</a:t>
            </a:r>
            <a:r>
              <a:rPr lang="en-US" sz="20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rPr>
              <a:t>.</a:t>
            </a:r>
            <a:endParaRPr lang="en-US" sz="200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 Placeholder 6">
            <a:extLst>
              <a:ext uri="{FF2B5EF4-FFF2-40B4-BE49-F238E27FC236}">
                <a16:creationId xmlns:a16="http://schemas.microsoft.com/office/drawing/2014/main" id="{6A28862A-5D14-BF67-1AAE-B83B5C346E71}"/>
              </a:ext>
            </a:extLst>
          </p:cNvPr>
          <p:cNvSpPr>
            <a:spLocks noGrp="1"/>
          </p:cNvSpPr>
          <p:nvPr/>
        </p:nvSpPr>
        <p:spPr>
          <a:xfrm>
            <a:off x="1738031" y="5428812"/>
            <a:ext cx="8735091" cy="904636"/>
          </a:xfrm>
          <a:prstGeom prst="rect">
            <a:avLst/>
          </a:prstGeom>
        </p:spPr>
        <p:txBody>
          <a:bodyPr vert="horz" lIns="0" tIns="45720" rIns="0" bIns="45720" rtlCol="0" anchor="t">
            <a:normAutofit fontScale="47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bg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bg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bg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bg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tabLst>
                <a:tab pos="457200" algn="l"/>
              </a:tabLst>
            </a:pPr>
            <a:r>
              <a:rPr lang="en-US" sz="1800" b="1" baseline="30000">
                <a:solidFill>
                  <a:prstClr val="black"/>
                </a:solidFill>
                <a:latin typeface="Calibri Light"/>
                <a:ea typeface="Times New Roman" panose="02020603050405020304" pitchFamily="18" charset="0"/>
                <a:cs typeface="Times New Roman"/>
              </a:rPr>
              <a:t>1 </a:t>
            </a:r>
            <a:r>
              <a:rPr lang="en-US" sz="1800" b="1" err="1">
                <a:solidFill>
                  <a:prstClr val="black"/>
                </a:solidFill>
                <a:latin typeface="Calibri Light"/>
                <a:ea typeface="Times New Roman" panose="02020603050405020304" pitchFamily="18" charset="0"/>
                <a:cs typeface="Times New Roman"/>
              </a:rPr>
              <a:t>Carr</a:t>
            </a:r>
            <a:r>
              <a:rPr lang="en-US" sz="1800" b="1">
                <a:solidFill>
                  <a:prstClr val="black"/>
                </a:solidFill>
                <a:latin typeface="Calibri Light"/>
                <a:ea typeface="Times New Roman" panose="02020603050405020304" pitchFamily="18" charset="0"/>
                <a:cs typeface="Times New Roman"/>
              </a:rPr>
              <a:t>, E., Reece, A., Rosen </a:t>
            </a:r>
            <a:r>
              <a:rPr lang="en-US" sz="1800" b="1" err="1">
                <a:solidFill>
                  <a:prstClr val="black"/>
                </a:solidFill>
                <a:latin typeface="Calibri Light"/>
                <a:ea typeface="Times New Roman" panose="02020603050405020304" pitchFamily="18" charset="0"/>
                <a:cs typeface="Times New Roman"/>
              </a:rPr>
              <a:t>Kellermna</a:t>
            </a:r>
            <a:r>
              <a:rPr lang="en-US" sz="1800" b="1">
                <a:solidFill>
                  <a:prstClr val="black"/>
                </a:solidFill>
                <a:latin typeface="Calibri Light"/>
                <a:ea typeface="Times New Roman" panose="02020603050405020304" pitchFamily="18" charset="0"/>
                <a:cs typeface="Times New Roman"/>
              </a:rPr>
              <a:t>, G., &amp; Robichaux, A. (2019, March 16). </a:t>
            </a:r>
            <a:r>
              <a:rPr lang="en-US" sz="1800" b="1" i="1">
                <a:solidFill>
                  <a:prstClr val="black"/>
                </a:solidFill>
                <a:latin typeface="Calibri Light"/>
                <a:ea typeface="Times New Roman" panose="02020603050405020304" pitchFamily="18" charset="0"/>
                <a:cs typeface="Times New Roman"/>
              </a:rPr>
              <a:t>The value of belonging at work. </a:t>
            </a:r>
            <a:r>
              <a:rPr lang="en-US" sz="1800" b="1">
                <a:solidFill>
                  <a:prstClr val="black"/>
                </a:solidFill>
                <a:latin typeface="Calibri Light"/>
                <a:ea typeface="Times New Roman" panose="02020603050405020304" pitchFamily="18" charset="0"/>
                <a:cs typeface="Times New Roman"/>
              </a:rPr>
              <a:t>Harvard Business Review. </a:t>
            </a:r>
            <a:r>
              <a:rPr lang="en-US" sz="1800" b="1">
                <a:solidFill>
                  <a:prstClr val="black"/>
                </a:solidFill>
                <a:latin typeface="Calibri Light"/>
                <a:ea typeface="Times New Roman" panose="02020603050405020304" pitchFamily="18" charset="0"/>
                <a:cs typeface="Times New Roman"/>
                <a:hlinkClick r:id="rId3">
                  <a:extLst>
                    <a:ext uri="{A12FA001-AC4F-418D-AE19-62706E023703}">
                      <ahyp:hlinkClr xmlns:ahyp="http://schemas.microsoft.com/office/drawing/2018/hyperlinkcolor" val="tx"/>
                    </a:ext>
                  </a:extLst>
                </a:hlinkClick>
              </a:rPr>
              <a:t>https://hbr.org/2019/12/the-value-of-belonging-at-work</a:t>
            </a:r>
            <a:endParaRPr lang="en-US" sz="1800" b="1">
              <a:solidFill>
                <a:prstClr val="black"/>
              </a:solidFill>
              <a:latin typeface="Calibri Light"/>
              <a:ea typeface="Times New Roman" panose="02020603050405020304" pitchFamily="18" charset="0"/>
              <a:cs typeface="Times New Roman"/>
            </a:endParaRPr>
          </a:p>
          <a:p>
            <a:pPr>
              <a:spcBef>
                <a:spcPts val="0"/>
              </a:spcBef>
              <a:tabLst>
                <a:tab pos="457200" algn="l"/>
              </a:tabLst>
            </a:pPr>
            <a:endParaRPr lang="en-US" sz="18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endParaRPr>
          </a:p>
          <a:p>
            <a:pPr>
              <a:spcBef>
                <a:spcPts val="0"/>
              </a:spcBef>
              <a:tabLst>
                <a:tab pos="457200" algn="l"/>
              </a:tabLst>
            </a:pPr>
            <a:r>
              <a:rPr lang="en-US" sz="1800" b="1" baseline="30000">
                <a:solidFill>
                  <a:prstClr val="black"/>
                </a:solidFill>
                <a:latin typeface="Calibri Light"/>
                <a:ea typeface="Times New Roman" panose="02020603050405020304" pitchFamily="18" charset="0"/>
                <a:cs typeface="Times New Roman"/>
              </a:rPr>
              <a:t>2 </a:t>
            </a:r>
            <a:r>
              <a:rPr lang="en-US" sz="1800" b="1" err="1">
                <a:solidFill>
                  <a:prstClr val="black"/>
                </a:solidFill>
                <a:latin typeface="Calibri Light"/>
                <a:ea typeface="Times New Roman" panose="02020603050405020304" pitchFamily="18" charset="0"/>
                <a:cs typeface="Times New Roman"/>
              </a:rPr>
              <a:t>Bordeux</a:t>
            </a:r>
            <a:r>
              <a:rPr lang="en-US" sz="1800" b="1">
                <a:solidFill>
                  <a:prstClr val="black"/>
                </a:solidFill>
                <a:latin typeface="Calibri Light"/>
                <a:ea typeface="Times New Roman" panose="02020603050405020304" pitchFamily="18" charset="0"/>
                <a:cs typeface="Times New Roman"/>
              </a:rPr>
              <a:t>, C. &amp; Lewis, S. (2021, September 23). </a:t>
            </a:r>
            <a:r>
              <a:rPr lang="en-US" sz="1800" b="1" i="1">
                <a:solidFill>
                  <a:prstClr val="black"/>
                </a:solidFill>
                <a:latin typeface="Calibri Light"/>
                <a:ea typeface="Times New Roman" panose="02020603050405020304" pitchFamily="18" charset="0"/>
                <a:cs typeface="Times New Roman"/>
              </a:rPr>
              <a:t>Designing the workforce experience with the human at the center. </a:t>
            </a:r>
            <a:r>
              <a:rPr lang="en-US" sz="1800" b="1">
                <a:solidFill>
                  <a:prstClr val="black"/>
                </a:solidFill>
                <a:latin typeface="Calibri Light"/>
                <a:ea typeface="Times New Roman" panose="02020603050405020304" pitchFamily="18" charset="0"/>
                <a:cs typeface="Times New Roman"/>
              </a:rPr>
              <a:t>Deloitte. </a:t>
            </a:r>
            <a:r>
              <a:rPr lang="en-US" sz="1800" b="1">
                <a:solidFill>
                  <a:prstClr val="black"/>
                </a:solidFill>
                <a:latin typeface="Calibri Light"/>
                <a:ea typeface="Times New Roman" panose="02020603050405020304" pitchFamily="18" charset="0"/>
                <a:cs typeface="Times New Roman"/>
                <a:hlinkClick r:id="rId4">
                  <a:extLst>
                    <a:ext uri="{A12FA001-AC4F-418D-AE19-62706E023703}">
                      <ahyp:hlinkClr xmlns:ahyp="http://schemas.microsoft.com/office/drawing/2018/hyperlinkcolor" val="tx"/>
                    </a:ext>
                  </a:extLst>
                </a:hlinkClick>
              </a:rPr>
              <a:t>https://www2.deloitte.com/us/en/blog/human-capital-blog/2021/human-centered-workforce-experience.html</a:t>
            </a:r>
            <a:endParaRPr lang="en-US" sz="1800" b="1">
              <a:solidFill>
                <a:prstClr val="black"/>
              </a:solidFill>
              <a:latin typeface="Calibri Light"/>
              <a:ea typeface="Times New Roman" panose="02020603050405020304" pitchFamily="18" charset="0"/>
              <a:cs typeface="Times New Roman"/>
            </a:endParaRPr>
          </a:p>
          <a:p>
            <a:pPr>
              <a:spcBef>
                <a:spcPts val="0"/>
              </a:spcBef>
              <a:tabLst>
                <a:tab pos="457200" algn="l"/>
              </a:tabLst>
            </a:pPr>
            <a:endParaRPr lang="en-US" sz="18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endParaRPr>
          </a:p>
          <a:p>
            <a:pPr>
              <a:spcBef>
                <a:spcPts val="0"/>
              </a:spcBef>
              <a:tabLst>
                <a:tab pos="457200" algn="l"/>
              </a:tabLst>
            </a:pPr>
            <a:r>
              <a:rPr lang="en-US" sz="1800" b="1" baseline="30000">
                <a:solidFill>
                  <a:prstClr val="black"/>
                </a:solidFill>
                <a:latin typeface="Calibri Light"/>
                <a:ea typeface="Times New Roman" panose="02020603050405020304" pitchFamily="18" charset="0"/>
                <a:cs typeface="Times New Roman"/>
              </a:rPr>
              <a:t>3 </a:t>
            </a:r>
            <a:r>
              <a:rPr lang="en-US" sz="1800" b="1">
                <a:solidFill>
                  <a:prstClr val="black"/>
                </a:solidFill>
                <a:latin typeface="Calibri Light"/>
                <a:ea typeface="Times New Roman" panose="02020603050405020304" pitchFamily="18" charset="0"/>
                <a:cs typeface="Times New Roman"/>
              </a:rPr>
              <a:t>Henley, D. (2022, March 20). </a:t>
            </a:r>
            <a:r>
              <a:rPr lang="en-US" sz="1800" b="1" i="1">
                <a:solidFill>
                  <a:prstClr val="black"/>
                </a:solidFill>
                <a:latin typeface="Calibri Light"/>
                <a:ea typeface="Times New Roman" panose="02020603050405020304" pitchFamily="18" charset="0"/>
                <a:cs typeface="Times New Roman"/>
              </a:rPr>
              <a:t>The secret to creating a sense of belonging at work. </a:t>
            </a:r>
            <a:r>
              <a:rPr lang="en-US" sz="1800" b="1">
                <a:solidFill>
                  <a:prstClr val="black"/>
                </a:solidFill>
                <a:latin typeface="Calibri Light"/>
                <a:ea typeface="Times New Roman" panose="02020603050405020304" pitchFamily="18" charset="0"/>
                <a:cs typeface="Times New Roman"/>
              </a:rPr>
              <a:t>Forbes. https://www.forbes.com/sites/dedehenley/2022/03/20/the-secret-to-creating-a-sense-of-belonging-at-work/?sh=77a167377a88</a:t>
            </a:r>
          </a:p>
          <a:p>
            <a:pPr>
              <a:spcBef>
                <a:spcPts val="0"/>
              </a:spcBef>
              <a:tabLst>
                <a:tab pos="457200" algn="l"/>
              </a:tabLst>
            </a:pPr>
            <a:endParaRPr lang="en-US" sz="1800" b="1">
              <a:solidFill>
                <a:prstClr val="black"/>
              </a:solidFill>
              <a:latin typeface="Calibri Light" panose="020F0302020204030204" pitchFamily="34" charset="0"/>
              <a:ea typeface="Times New Roman" panose="02020603050405020304" pitchFamily="18" charset="0"/>
              <a:cs typeface="Times New Roman" panose="02020603050405020304" pitchFamily="18" charset="0"/>
            </a:endParaRPr>
          </a:p>
          <a:p>
            <a:pPr>
              <a:spcBef>
                <a:spcPts val="0"/>
              </a:spcBef>
              <a:tabLst>
                <a:tab pos="457200" algn="l"/>
              </a:tabLst>
            </a:pPr>
            <a:endParaRPr lang="en-US" sz="180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51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539-A462-48F6-B75F-CD6948BA3C92}"/>
              </a:ext>
            </a:extLst>
          </p:cNvPr>
          <p:cNvSpPr>
            <a:spLocks noGrp="1"/>
          </p:cNvSpPr>
          <p:nvPr>
            <p:ph type="title"/>
          </p:nvPr>
        </p:nvSpPr>
        <p:spPr>
          <a:xfrm>
            <a:off x="4999154" y="33091"/>
            <a:ext cx="5602120" cy="1586161"/>
          </a:xfrm>
        </p:spPr>
        <p:txBody>
          <a:bodyPr/>
          <a:lstStyle/>
          <a:p>
            <a:r>
              <a:rPr lang="en-US"/>
              <a:t>HOW TO PROMOTE BELONGING AT YOUR WORKPLACE</a:t>
            </a:r>
          </a:p>
        </p:txBody>
      </p:sp>
      <p:sp>
        <p:nvSpPr>
          <p:cNvPr id="3" name="TextBox 1">
            <a:extLst>
              <a:ext uri="{FF2B5EF4-FFF2-40B4-BE49-F238E27FC236}">
                <a16:creationId xmlns:a16="http://schemas.microsoft.com/office/drawing/2014/main" id="{69016EBE-8C60-09A2-3C9B-76A5BD77D7FF}"/>
              </a:ext>
            </a:extLst>
          </p:cNvPr>
          <p:cNvSpPr txBox="1"/>
          <p:nvPr/>
        </p:nvSpPr>
        <p:spPr>
          <a:xfrm>
            <a:off x="2108936" y="3466251"/>
            <a:ext cx="7985051" cy="70788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prstClr val="black"/>
                </a:solidFill>
                <a:latin typeface="Georgia Pro"/>
              </a:rPr>
              <a:t>Practice effective allyship</a:t>
            </a:r>
          </a:p>
        </p:txBody>
      </p:sp>
      <p:sp>
        <p:nvSpPr>
          <p:cNvPr id="4" name="TextBox 1">
            <a:extLst>
              <a:ext uri="{FF2B5EF4-FFF2-40B4-BE49-F238E27FC236}">
                <a16:creationId xmlns:a16="http://schemas.microsoft.com/office/drawing/2014/main" id="{1B4A2B2F-664C-9B6C-CF2B-DA2058195A8E}"/>
              </a:ext>
            </a:extLst>
          </p:cNvPr>
          <p:cNvSpPr txBox="1"/>
          <p:nvPr/>
        </p:nvSpPr>
        <p:spPr>
          <a:xfrm>
            <a:off x="2106015" y="2106008"/>
            <a:ext cx="1935125" cy="954107"/>
          </a:xfrm>
          <a:prstGeom prst="rect">
            <a:avLst/>
          </a:prstGeom>
          <a:gradFill flip="none" rotWithShape="1">
            <a:gsLst>
              <a:gs pos="0">
                <a:schemeClr val="accent4">
                  <a:lumMod val="75000"/>
                </a:schemeClr>
              </a:gs>
              <a:gs pos="0">
                <a:srgbClr val="FFF3C1"/>
              </a:gs>
              <a:gs pos="50000">
                <a:schemeClr val="bg1"/>
              </a:gs>
            </a:gsLst>
            <a:path path="circle">
              <a:fillToRect l="50000" t="50000" r="50000" b="50000"/>
            </a:path>
            <a:tileRect/>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prstClr val="black"/>
                </a:solidFill>
                <a:latin typeface="Calibri" panose="020F0502020204030204"/>
              </a:rPr>
              <a:t>Mirror the language that someone uses to describe their own identity.</a:t>
            </a:r>
          </a:p>
        </p:txBody>
      </p:sp>
      <p:sp>
        <p:nvSpPr>
          <p:cNvPr id="5" name="TextBox 1">
            <a:extLst>
              <a:ext uri="{FF2B5EF4-FFF2-40B4-BE49-F238E27FC236}">
                <a16:creationId xmlns:a16="http://schemas.microsoft.com/office/drawing/2014/main" id="{EDCF40D9-82AE-1827-33A6-AD363C02C3E0}"/>
              </a:ext>
            </a:extLst>
          </p:cNvPr>
          <p:cNvSpPr txBox="1"/>
          <p:nvPr/>
        </p:nvSpPr>
        <p:spPr>
          <a:xfrm>
            <a:off x="2542728" y="4372610"/>
            <a:ext cx="1935125" cy="1815882"/>
          </a:xfrm>
          <a:prstGeom prst="rect">
            <a:avLst/>
          </a:prstGeom>
          <a:gradFill flip="none" rotWithShape="1">
            <a:gsLst>
              <a:gs pos="0">
                <a:schemeClr val="accent4">
                  <a:lumMod val="75000"/>
                </a:schemeClr>
              </a:gs>
              <a:gs pos="0">
                <a:schemeClr val="accent4">
                  <a:lumMod val="20000"/>
                  <a:lumOff val="80000"/>
                </a:schemeClr>
              </a:gs>
              <a:gs pos="50000">
                <a:schemeClr val="bg1"/>
              </a:gs>
            </a:gsLst>
            <a:path path="circle">
              <a:fillToRect l="50000" t="50000" r="50000" b="50000"/>
            </a:path>
            <a:tileRect/>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prstClr val="black"/>
                </a:solidFill>
                <a:latin typeface="Calibri" panose="020F0502020204030204"/>
              </a:rPr>
              <a:t>Get to know people. Show genuine curiosity about their lives and work so that interactions that may have just been transactional become relational.</a:t>
            </a:r>
          </a:p>
        </p:txBody>
      </p:sp>
      <p:sp>
        <p:nvSpPr>
          <p:cNvPr id="6" name="TextBox 1">
            <a:extLst>
              <a:ext uri="{FF2B5EF4-FFF2-40B4-BE49-F238E27FC236}">
                <a16:creationId xmlns:a16="http://schemas.microsoft.com/office/drawing/2014/main" id="{7C3CD7EA-7B11-FD78-4FB8-8DF9CD490216}"/>
              </a:ext>
            </a:extLst>
          </p:cNvPr>
          <p:cNvSpPr txBox="1"/>
          <p:nvPr/>
        </p:nvSpPr>
        <p:spPr>
          <a:xfrm>
            <a:off x="5296787" y="2045619"/>
            <a:ext cx="1935125" cy="1384995"/>
          </a:xfrm>
          <a:prstGeom prst="rect">
            <a:avLst/>
          </a:prstGeom>
          <a:gradFill flip="none" rotWithShape="1">
            <a:gsLst>
              <a:gs pos="0">
                <a:schemeClr val="accent4">
                  <a:lumMod val="75000"/>
                </a:schemeClr>
              </a:gs>
              <a:gs pos="0">
                <a:schemeClr val="accent4">
                  <a:lumMod val="20000"/>
                  <a:lumOff val="80000"/>
                </a:schemeClr>
              </a:gs>
              <a:gs pos="50000">
                <a:schemeClr val="bg1"/>
              </a:gs>
            </a:gsLst>
            <a:path path="circle">
              <a:fillToRect l="50000" t="50000" r="50000" b="50000"/>
            </a:path>
            <a:tileRect/>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prstClr val="black"/>
                </a:solidFill>
                <a:latin typeface="Calibri" panose="020F0502020204030204"/>
              </a:rPr>
              <a:t>Encourage participation from everyone. When someone isn’t participating, take notice and work to support them.</a:t>
            </a:r>
          </a:p>
        </p:txBody>
      </p:sp>
      <p:sp>
        <p:nvSpPr>
          <p:cNvPr id="7" name="TextBox 1">
            <a:extLst>
              <a:ext uri="{FF2B5EF4-FFF2-40B4-BE49-F238E27FC236}">
                <a16:creationId xmlns:a16="http://schemas.microsoft.com/office/drawing/2014/main" id="{7DDEB29A-83FE-762E-586F-43AC079ED4D3}"/>
              </a:ext>
            </a:extLst>
          </p:cNvPr>
          <p:cNvSpPr txBox="1"/>
          <p:nvPr/>
        </p:nvSpPr>
        <p:spPr>
          <a:xfrm>
            <a:off x="7506481" y="4200994"/>
            <a:ext cx="2449989" cy="2031325"/>
          </a:xfrm>
          <a:prstGeom prst="rect">
            <a:avLst/>
          </a:prstGeom>
          <a:gradFill flip="none" rotWithShape="1">
            <a:gsLst>
              <a:gs pos="0">
                <a:schemeClr val="accent4">
                  <a:lumMod val="75000"/>
                </a:schemeClr>
              </a:gs>
              <a:gs pos="0">
                <a:srgbClr val="FFF3C1"/>
              </a:gs>
              <a:gs pos="50000">
                <a:schemeClr val="bg1"/>
              </a:gs>
            </a:gsLst>
            <a:path path="circle">
              <a:fillToRect l="50000" t="50000" r="50000" b="50000"/>
            </a:path>
            <a:tileRect/>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prstClr val="black"/>
                </a:solidFill>
                <a:latin typeface="Calibri" panose="020F0502020204030204"/>
              </a:rPr>
              <a:t>Acknowledge expertise and skill. People with minoritized identities often find their skills are regularly questioned and held to higher standards. Be aware of these biases and recognize when someone’s skill or expertise is being unduly or unevenly questioned. </a:t>
            </a:r>
          </a:p>
        </p:txBody>
      </p:sp>
      <p:sp>
        <p:nvSpPr>
          <p:cNvPr id="8" name="TextBox 1">
            <a:extLst>
              <a:ext uri="{FF2B5EF4-FFF2-40B4-BE49-F238E27FC236}">
                <a16:creationId xmlns:a16="http://schemas.microsoft.com/office/drawing/2014/main" id="{497E709B-225C-3D15-DC0B-7F5C045D2EA5}"/>
              </a:ext>
            </a:extLst>
          </p:cNvPr>
          <p:cNvSpPr txBox="1"/>
          <p:nvPr/>
        </p:nvSpPr>
        <p:spPr>
          <a:xfrm>
            <a:off x="8015275" y="2033662"/>
            <a:ext cx="2305827" cy="1384995"/>
          </a:xfrm>
          <a:prstGeom prst="rect">
            <a:avLst/>
          </a:prstGeom>
          <a:gradFill flip="none" rotWithShape="1">
            <a:gsLst>
              <a:gs pos="0">
                <a:schemeClr val="accent4">
                  <a:lumMod val="75000"/>
                </a:schemeClr>
              </a:gs>
              <a:gs pos="0">
                <a:srgbClr val="FFF3C1"/>
              </a:gs>
              <a:gs pos="50000">
                <a:schemeClr val="bg1"/>
              </a:gs>
            </a:gsLst>
            <a:path path="circle">
              <a:fillToRect l="50000" t="50000" r="50000" b="50000"/>
            </a:path>
            <a:tileRect/>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prstClr val="black"/>
                </a:solidFill>
                <a:latin typeface="Calibri" panose="020F0502020204030204"/>
              </a:rPr>
              <a:t>Establish ahead of time what behaviors, skills and outcomes demonstrate proficiency and success. This mitigates bias in evaluating skills, efforts and outcomes. </a:t>
            </a:r>
          </a:p>
        </p:txBody>
      </p:sp>
      <p:sp>
        <p:nvSpPr>
          <p:cNvPr id="9" name="TextBox 1">
            <a:extLst>
              <a:ext uri="{FF2B5EF4-FFF2-40B4-BE49-F238E27FC236}">
                <a16:creationId xmlns:a16="http://schemas.microsoft.com/office/drawing/2014/main" id="{4612FA23-3540-C238-4C27-3FAA45CC0D5E}"/>
              </a:ext>
            </a:extLst>
          </p:cNvPr>
          <p:cNvSpPr txBox="1"/>
          <p:nvPr/>
        </p:nvSpPr>
        <p:spPr>
          <a:xfrm>
            <a:off x="4929198" y="4533609"/>
            <a:ext cx="1935125" cy="954107"/>
          </a:xfrm>
          <a:prstGeom prst="rect">
            <a:avLst/>
          </a:prstGeom>
          <a:gradFill flip="none" rotWithShape="1">
            <a:gsLst>
              <a:gs pos="0">
                <a:schemeClr val="accent4">
                  <a:lumMod val="75000"/>
                </a:schemeClr>
              </a:gs>
              <a:gs pos="0">
                <a:schemeClr val="accent4">
                  <a:lumMod val="20000"/>
                  <a:lumOff val="80000"/>
                </a:schemeClr>
              </a:gs>
              <a:gs pos="50000">
                <a:schemeClr val="bg1"/>
              </a:gs>
            </a:gsLst>
            <a:path path="circle">
              <a:fillToRect l="50000" t="50000" r="50000" b="50000"/>
            </a:path>
            <a:tileRect/>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prstClr val="black"/>
                </a:solidFill>
                <a:latin typeface="Calibri" panose="020F0502020204030204"/>
              </a:rPr>
              <a:t>Amplify the voices of (WHILE GIVING CREDIT TO) people with minoritized identities. </a:t>
            </a:r>
          </a:p>
        </p:txBody>
      </p:sp>
    </p:spTree>
    <p:extLst>
      <p:ext uri="{BB962C8B-B14F-4D97-AF65-F5344CB8AC3E}">
        <p14:creationId xmlns:p14="http://schemas.microsoft.com/office/powerpoint/2010/main" val="272213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539-A462-48F6-B75F-CD6948BA3C92}"/>
              </a:ext>
            </a:extLst>
          </p:cNvPr>
          <p:cNvSpPr>
            <a:spLocks noGrp="1"/>
          </p:cNvSpPr>
          <p:nvPr>
            <p:ph type="title"/>
          </p:nvPr>
        </p:nvSpPr>
        <p:spPr>
          <a:xfrm>
            <a:off x="4999154" y="33091"/>
            <a:ext cx="5602120" cy="1586161"/>
          </a:xfrm>
        </p:spPr>
        <p:txBody>
          <a:bodyPr/>
          <a:lstStyle/>
          <a:p>
            <a:endParaRPr lang="en-US" dirty="0"/>
          </a:p>
        </p:txBody>
      </p:sp>
      <p:sp>
        <p:nvSpPr>
          <p:cNvPr id="3" name="TextBox 1">
            <a:extLst>
              <a:ext uri="{FF2B5EF4-FFF2-40B4-BE49-F238E27FC236}">
                <a16:creationId xmlns:a16="http://schemas.microsoft.com/office/drawing/2014/main" id="{69016EBE-8C60-09A2-3C9B-76A5BD77D7FF}"/>
              </a:ext>
            </a:extLst>
          </p:cNvPr>
          <p:cNvSpPr txBox="1"/>
          <p:nvPr/>
        </p:nvSpPr>
        <p:spPr>
          <a:xfrm>
            <a:off x="2108936" y="2107009"/>
            <a:ext cx="7985051" cy="132343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prstClr val="black"/>
                </a:solidFill>
                <a:latin typeface="Georgia Pro"/>
              </a:rPr>
              <a:t>If you experience discrimination, harassment or bias at your co-op...</a:t>
            </a:r>
            <a:endParaRPr lang="en-US" dirty="0">
              <a:solidFill>
                <a:prstClr val="black"/>
              </a:solidFill>
              <a:latin typeface="Georgia Pro"/>
            </a:endParaRPr>
          </a:p>
        </p:txBody>
      </p:sp>
      <p:sp>
        <p:nvSpPr>
          <p:cNvPr id="10" name="TextBox 1">
            <a:extLst>
              <a:ext uri="{FF2B5EF4-FFF2-40B4-BE49-F238E27FC236}">
                <a16:creationId xmlns:a16="http://schemas.microsoft.com/office/drawing/2014/main" id="{4612FA23-3540-C238-4C27-3FAA45CC0D5E}"/>
              </a:ext>
            </a:extLst>
          </p:cNvPr>
          <p:cNvSpPr txBox="1"/>
          <p:nvPr/>
        </p:nvSpPr>
        <p:spPr>
          <a:xfrm>
            <a:off x="3446387" y="3575959"/>
            <a:ext cx="5302340" cy="1754326"/>
          </a:xfrm>
          <a:prstGeom prst="rect">
            <a:avLst/>
          </a:prstGeom>
          <a:gradFill flip="none" rotWithShape="1">
            <a:gsLst>
              <a:gs pos="0">
                <a:schemeClr val="accent4">
                  <a:lumMod val="75000"/>
                </a:schemeClr>
              </a:gs>
              <a:gs pos="0">
                <a:schemeClr val="accent4">
                  <a:lumMod val="20000"/>
                  <a:lumOff val="80000"/>
                </a:schemeClr>
              </a:gs>
              <a:gs pos="50000">
                <a:schemeClr val="bg1"/>
              </a:gs>
            </a:gsLst>
            <a:path path="circle">
              <a:fillToRect l="50000" t="50000" r="50000" b="50000"/>
            </a:path>
            <a:tileRect/>
          </a:gradFill>
          <a:ln>
            <a:no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rgbClr val="C00000"/>
                </a:solidFill>
                <a:latin typeface="Georgia Pro"/>
              </a:rPr>
              <a:t>EIC Is Here FOR YOU.</a:t>
            </a:r>
            <a:endParaRPr lang="en-US" sz="5400" dirty="0">
              <a:solidFill>
                <a:srgbClr val="C00000"/>
              </a:solidFill>
              <a:latin typeface="Georgia Pro"/>
              <a:cs typeface="Calibri"/>
            </a:endParaRPr>
          </a:p>
        </p:txBody>
      </p:sp>
      <p:sp>
        <p:nvSpPr>
          <p:cNvPr id="11" name="TextBox 1">
            <a:extLst>
              <a:ext uri="{FF2B5EF4-FFF2-40B4-BE49-F238E27FC236}">
                <a16:creationId xmlns:a16="http://schemas.microsoft.com/office/drawing/2014/main" id="{AE48199B-758F-8585-1B8D-037A225C6493}"/>
              </a:ext>
            </a:extLst>
          </p:cNvPr>
          <p:cNvSpPr txBox="1"/>
          <p:nvPr/>
        </p:nvSpPr>
        <p:spPr>
          <a:xfrm>
            <a:off x="1821426" y="5491429"/>
            <a:ext cx="864241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prstClr val="black"/>
                </a:solidFill>
                <a:latin typeface="Calibri" panose="020F0502020204030204"/>
              </a:rPr>
              <a:t>Reach out to your co-op instructor or directly to the Office of Institutional Equity and Inclusive Culture via any of the contact information on the last slide. </a:t>
            </a:r>
          </a:p>
        </p:txBody>
      </p:sp>
    </p:spTree>
    <p:extLst>
      <p:ext uri="{BB962C8B-B14F-4D97-AF65-F5344CB8AC3E}">
        <p14:creationId xmlns:p14="http://schemas.microsoft.com/office/powerpoint/2010/main" val="27555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95B1B-A834-4A0A-99A4-181A8183FDD1}"/>
              </a:ext>
            </a:extLst>
          </p:cNvPr>
          <p:cNvSpPr txBox="1"/>
          <p:nvPr/>
        </p:nvSpPr>
        <p:spPr>
          <a:xfrm>
            <a:off x="941027" y="697243"/>
            <a:ext cx="3639519" cy="3970318"/>
          </a:xfrm>
          <a:prstGeom prst="rect">
            <a:avLst/>
          </a:prstGeom>
          <a:noFill/>
        </p:spPr>
        <p:txBody>
          <a:bodyPr wrap="square" rtlCol="0">
            <a:spAutoFit/>
          </a:bodyPr>
          <a:lstStyle/>
          <a:p>
            <a:r>
              <a:rPr lang="en-US" sz="3600" dirty="0"/>
              <a:t>Interview Question:</a:t>
            </a:r>
          </a:p>
          <a:p>
            <a:endParaRPr lang="en-US" sz="3600" dirty="0"/>
          </a:p>
          <a:p>
            <a:r>
              <a:rPr lang="en-US" sz="3600" dirty="0"/>
              <a:t>What is your proudest accomplishment? </a:t>
            </a:r>
          </a:p>
          <a:p>
            <a:endParaRPr lang="en-US" sz="3600" dirty="0"/>
          </a:p>
        </p:txBody>
      </p:sp>
      <p:pic>
        <p:nvPicPr>
          <p:cNvPr id="1026" name="Picture 2" descr="Proud, Irl, and Me IRL: IC&#10; thinking about&#10; and being proud&#10; of all my&#10; accomplishment:s&#10; imposter&#10; syndrome&#10;me irl">
            <a:extLst>
              <a:ext uri="{FF2B5EF4-FFF2-40B4-BE49-F238E27FC236}">
                <a16:creationId xmlns:a16="http://schemas.microsoft.com/office/drawing/2014/main" id="{4FC392F9-EE6B-44CF-95D9-1BE6AB9B3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8786" y="200327"/>
            <a:ext cx="3123745" cy="50980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99341279"/>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539-A462-48F6-B75F-CD6948BA3C92}"/>
              </a:ext>
            </a:extLst>
          </p:cNvPr>
          <p:cNvSpPr>
            <a:spLocks noGrp="1"/>
          </p:cNvSpPr>
          <p:nvPr>
            <p:ph type="title"/>
          </p:nvPr>
        </p:nvSpPr>
        <p:spPr>
          <a:xfrm>
            <a:off x="4999154" y="33091"/>
            <a:ext cx="5602120" cy="1586161"/>
          </a:xfrm>
        </p:spPr>
        <p:txBody>
          <a:bodyPr/>
          <a:lstStyle/>
          <a:p>
            <a:r>
              <a:rPr lang="en-US"/>
              <a:t>HOW TO PROMOTE BELONGING AT YOUR WORKPLACE</a:t>
            </a:r>
          </a:p>
        </p:txBody>
      </p:sp>
      <p:pic>
        <p:nvPicPr>
          <p:cNvPr id="10" name="Graphic 9" descr="icon&#10;">
            <a:extLst>
              <a:ext uri="{FF2B5EF4-FFF2-40B4-BE49-F238E27FC236}">
                <a16:creationId xmlns:a16="http://schemas.microsoft.com/office/drawing/2014/main" id="{9953D097-F17C-894D-15F5-2C4C50B955FF}"/>
              </a:ext>
              <a:ext uri="{C183D7F6-B498-43B3-948B-1728B52AA6E4}">
                <adec:decorative xmlns:adec="http://schemas.microsoft.com/office/drawing/2017/decorative" val="1"/>
              </a:ext>
            </a:extLst>
          </p:cNvPr>
          <p:cNvPicPr>
            <a:picLocks noGrp="1"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833869" y="2314866"/>
            <a:ext cx="369944" cy="368788"/>
          </a:xfrm>
          <a:prstGeom prst="rect">
            <a:avLst/>
          </a:prstGeom>
        </p:spPr>
      </p:pic>
      <p:pic>
        <p:nvPicPr>
          <p:cNvPr id="11" name="Graphic 10" descr="Marker outline">
            <a:extLst>
              <a:ext uri="{FF2B5EF4-FFF2-40B4-BE49-F238E27FC236}">
                <a16:creationId xmlns:a16="http://schemas.microsoft.com/office/drawing/2014/main" id="{DAA00241-9F50-9EA5-BFDE-5AECB58ADBF0}"/>
              </a:ext>
            </a:extLst>
          </p:cNvPr>
          <p:cNvPicPr>
            <a:picLocks noGrp="1" noChangeAspect="1"/>
          </p:cNvPicPr>
          <p:nvPr/>
        </p:nvPicPr>
        <p:blipFill>
          <a:blip r:embed="rId4">
            <a:extLst>
              <a:ext uri="{96DAC541-7B7A-43D3-8B79-37D633B846F1}">
                <asvg:svgBlip xmlns:asvg="http://schemas.microsoft.com/office/drawing/2016/SVG/main" r:embed="rId5"/>
              </a:ext>
            </a:extLst>
          </a:blip>
          <a:srcRect/>
          <a:stretch/>
        </p:blipFill>
        <p:spPr>
          <a:xfrm>
            <a:off x="1834447" y="3468470"/>
            <a:ext cx="368788" cy="368788"/>
          </a:xfrm>
          <a:prstGeom prst="rect">
            <a:avLst/>
          </a:prstGeom>
        </p:spPr>
      </p:pic>
      <p:pic>
        <p:nvPicPr>
          <p:cNvPr id="12" name="Graphic 11" descr="Clock outline">
            <a:extLst>
              <a:ext uri="{FF2B5EF4-FFF2-40B4-BE49-F238E27FC236}">
                <a16:creationId xmlns:a16="http://schemas.microsoft.com/office/drawing/2014/main" id="{BEAFE01F-0D38-3965-0C2C-E4DD4780E8FD}"/>
              </a:ext>
              <a:ext uri="{C183D7F6-B498-43B3-948B-1728B52AA6E4}">
                <adec:decorative xmlns:adec="http://schemas.microsoft.com/office/drawing/2017/decorative" val="1"/>
              </a:ext>
            </a:extLst>
          </p:cNvPr>
          <p:cNvPicPr>
            <a:picLocks noGrp="1" noChangeAspect="1"/>
          </p:cNvPicPr>
          <p:nvPr/>
        </p:nvPicPr>
        <p:blipFill>
          <a:blip r:embed="rId6">
            <a:extLst>
              <a:ext uri="{96DAC541-7B7A-43D3-8B79-37D633B846F1}">
                <asvg:svgBlip xmlns:asvg="http://schemas.microsoft.com/office/drawing/2016/SVG/main" r:embed="rId7"/>
              </a:ext>
            </a:extLst>
          </a:blip>
          <a:srcRect/>
          <a:stretch/>
        </p:blipFill>
        <p:spPr>
          <a:xfrm>
            <a:off x="1834447" y="4733066"/>
            <a:ext cx="368788" cy="368788"/>
          </a:xfrm>
          <a:prstGeom prst="rect">
            <a:avLst/>
          </a:prstGeom>
        </p:spPr>
      </p:pic>
      <p:pic>
        <p:nvPicPr>
          <p:cNvPr id="13" name="Graphic 12" descr="Receiver outline">
            <a:extLst>
              <a:ext uri="{FF2B5EF4-FFF2-40B4-BE49-F238E27FC236}">
                <a16:creationId xmlns:a16="http://schemas.microsoft.com/office/drawing/2014/main" id="{438E4D32-945D-A5C5-1A25-78836C2C0033}"/>
              </a:ext>
            </a:extLst>
          </p:cNvPr>
          <p:cNvPicPr>
            <a:picLocks noGrp="1" noChangeAspect="1"/>
          </p:cNvPicPr>
          <p:nvPr/>
        </p:nvPicPr>
        <p:blipFill>
          <a:blip r:embed="rId8">
            <a:extLst>
              <a:ext uri="{96DAC541-7B7A-43D3-8B79-37D633B846F1}">
                <asvg:svgBlip xmlns:asvg="http://schemas.microsoft.com/office/drawing/2016/SVG/main" r:embed="rId9"/>
              </a:ext>
            </a:extLst>
          </a:blip>
          <a:srcRect t="156" b="156"/>
          <a:stretch/>
        </p:blipFill>
        <p:spPr>
          <a:xfrm>
            <a:off x="7052239" y="2242785"/>
            <a:ext cx="369944" cy="368788"/>
          </a:xfrm>
          <a:prstGeom prst="rect">
            <a:avLst/>
          </a:prstGeom>
        </p:spPr>
      </p:pic>
      <p:pic>
        <p:nvPicPr>
          <p:cNvPr id="14" name="Graphic 13" descr="Internet outline">
            <a:extLst>
              <a:ext uri="{FF2B5EF4-FFF2-40B4-BE49-F238E27FC236}">
                <a16:creationId xmlns:a16="http://schemas.microsoft.com/office/drawing/2014/main" id="{7349DA63-EE87-57E1-B809-46634F07EBE4}"/>
              </a:ext>
            </a:extLst>
          </p:cNvPr>
          <p:cNvPicPr>
            <a:picLocks noGrp="1" noChangeAspect="1"/>
          </p:cNvPicPr>
          <p:nvPr/>
        </p:nvPicPr>
        <p:blipFill>
          <a:blip r:embed="rId10">
            <a:extLst>
              <a:ext uri="{96DAC541-7B7A-43D3-8B79-37D633B846F1}">
                <asvg:svgBlip xmlns:asvg="http://schemas.microsoft.com/office/drawing/2016/SVG/main" r:embed="rId11"/>
              </a:ext>
            </a:extLst>
          </a:blip>
          <a:srcRect t="156" b="156"/>
          <a:stretch/>
        </p:blipFill>
        <p:spPr>
          <a:xfrm>
            <a:off x="7052239" y="3468470"/>
            <a:ext cx="369944" cy="368788"/>
          </a:xfrm>
          <a:prstGeom prst="rect">
            <a:avLst/>
          </a:prstGeom>
        </p:spPr>
      </p:pic>
      <p:pic>
        <p:nvPicPr>
          <p:cNvPr id="15" name="Graphic 14" descr="Warning outline">
            <a:extLst>
              <a:ext uri="{FF2B5EF4-FFF2-40B4-BE49-F238E27FC236}">
                <a16:creationId xmlns:a16="http://schemas.microsoft.com/office/drawing/2014/main" id="{A2514074-1F60-8B8F-DA16-96F1087C5FAE}"/>
              </a:ext>
              <a:ext uri="{C183D7F6-B498-43B3-948B-1728B52AA6E4}">
                <adec:decorative xmlns:adec="http://schemas.microsoft.com/office/drawing/2017/decorative" val="1"/>
              </a:ext>
            </a:extLst>
          </p:cNvPr>
          <p:cNvPicPr>
            <a:picLocks noGrp="1" noChangeAspect="1"/>
          </p:cNvPicPr>
          <p:nvPr/>
        </p:nvPicPr>
        <p:blipFill>
          <a:blip r:embed="rId12">
            <a:extLst>
              <a:ext uri="{96DAC541-7B7A-43D3-8B79-37D633B846F1}">
                <asvg:svgBlip xmlns:asvg="http://schemas.microsoft.com/office/drawing/2016/SVG/main" r:embed="rId13"/>
              </a:ext>
            </a:extLst>
          </a:blip>
          <a:srcRect t="156" b="156"/>
          <a:stretch/>
        </p:blipFill>
        <p:spPr>
          <a:xfrm>
            <a:off x="7052239" y="4733066"/>
            <a:ext cx="369944" cy="368788"/>
          </a:xfrm>
          <a:prstGeom prst="rect">
            <a:avLst/>
          </a:prstGeom>
        </p:spPr>
      </p:pic>
      <p:sp>
        <p:nvSpPr>
          <p:cNvPr id="16" name="Text Placeholder 249">
            <a:extLst>
              <a:ext uri="{FF2B5EF4-FFF2-40B4-BE49-F238E27FC236}">
                <a16:creationId xmlns:a16="http://schemas.microsoft.com/office/drawing/2014/main" id="{FC58A6E7-A1D4-5276-1958-E4D50DFF8947}"/>
              </a:ext>
            </a:extLst>
          </p:cNvPr>
          <p:cNvSpPr>
            <a:spLocks noGrp="1"/>
          </p:cNvSpPr>
          <p:nvPr/>
        </p:nvSpPr>
        <p:spPr>
          <a:xfrm>
            <a:off x="2278959" y="2317079"/>
            <a:ext cx="3995036" cy="365095"/>
          </a:xfrm>
          <a:prstGeom prst="rect">
            <a:avLst/>
          </a:prstGeom>
        </p:spPr>
        <p:txBody>
          <a:bodyPr vert="horz" lIns="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tx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prstClr val="black"/>
                </a:solidFill>
              </a:rPr>
              <a:t>EIC@drexel.edu</a:t>
            </a:r>
          </a:p>
        </p:txBody>
      </p:sp>
      <p:sp>
        <p:nvSpPr>
          <p:cNvPr id="17" name="Text Placeholder 293">
            <a:extLst>
              <a:ext uri="{FF2B5EF4-FFF2-40B4-BE49-F238E27FC236}">
                <a16:creationId xmlns:a16="http://schemas.microsoft.com/office/drawing/2014/main" id="{D0EE5F42-8E28-1401-D665-B57B550D0072}"/>
              </a:ext>
            </a:extLst>
          </p:cNvPr>
          <p:cNvSpPr>
            <a:spLocks noGrp="1"/>
          </p:cNvSpPr>
          <p:nvPr/>
        </p:nvSpPr>
        <p:spPr>
          <a:xfrm>
            <a:off x="2293134" y="3837259"/>
            <a:ext cx="4200114" cy="365095"/>
          </a:xfrm>
          <a:prstGeom prst="rect">
            <a:avLst/>
          </a:prstGeom>
        </p:spPr>
        <p:txBody>
          <a:bodyPr vert="horz" lIns="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tx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solidFill>
                  <a:prstClr val="black"/>
                </a:solidFill>
              </a:rPr>
              <a:t>James e. marks intercultural center</a:t>
            </a:r>
          </a:p>
          <a:p>
            <a:r>
              <a:rPr lang="en-US">
                <a:solidFill>
                  <a:prstClr val="black"/>
                </a:solidFill>
              </a:rPr>
              <a:t>3225 Arch Street, Suite 011</a:t>
            </a:r>
          </a:p>
          <a:p>
            <a:r>
              <a:rPr lang="en-US">
                <a:solidFill>
                  <a:prstClr val="black"/>
                </a:solidFill>
              </a:rPr>
              <a:t>Philadelphia, Pa 19104</a:t>
            </a:r>
          </a:p>
        </p:txBody>
      </p:sp>
      <p:sp>
        <p:nvSpPr>
          <p:cNvPr id="18" name="Text Placeholder 295">
            <a:extLst>
              <a:ext uri="{FF2B5EF4-FFF2-40B4-BE49-F238E27FC236}">
                <a16:creationId xmlns:a16="http://schemas.microsoft.com/office/drawing/2014/main" id="{642D74B6-A0B0-ED36-AC37-6303FBD8249D}"/>
              </a:ext>
            </a:extLst>
          </p:cNvPr>
          <p:cNvSpPr>
            <a:spLocks noGrp="1"/>
          </p:cNvSpPr>
          <p:nvPr/>
        </p:nvSpPr>
        <p:spPr>
          <a:xfrm>
            <a:off x="2293135" y="4975185"/>
            <a:ext cx="4200115" cy="365095"/>
          </a:xfrm>
          <a:prstGeom prst="rect">
            <a:avLst/>
          </a:prstGeom>
        </p:spPr>
        <p:txBody>
          <a:bodyPr vert="horz" lIns="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tx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solidFill>
                  <a:prstClr val="black"/>
                </a:solidFill>
              </a:rPr>
              <a:t>In person office hours:</a:t>
            </a:r>
          </a:p>
          <a:p>
            <a:r>
              <a:rPr lang="en-US">
                <a:solidFill>
                  <a:prstClr val="black"/>
                </a:solidFill>
              </a:rPr>
              <a:t>Tuesday-Thursday, 8:30 am – 5:00 pm</a:t>
            </a:r>
          </a:p>
        </p:txBody>
      </p:sp>
      <p:sp>
        <p:nvSpPr>
          <p:cNvPr id="19" name="Text Placeholder 299">
            <a:extLst>
              <a:ext uri="{FF2B5EF4-FFF2-40B4-BE49-F238E27FC236}">
                <a16:creationId xmlns:a16="http://schemas.microsoft.com/office/drawing/2014/main" id="{BE99C941-1F47-B78E-C094-1631AE6C07BD}"/>
              </a:ext>
            </a:extLst>
          </p:cNvPr>
          <p:cNvSpPr>
            <a:spLocks noGrp="1"/>
          </p:cNvSpPr>
          <p:nvPr/>
        </p:nvSpPr>
        <p:spPr>
          <a:xfrm>
            <a:off x="7550412" y="2254959"/>
            <a:ext cx="3995036" cy="365095"/>
          </a:xfrm>
          <a:prstGeom prst="rect">
            <a:avLst/>
          </a:prstGeom>
        </p:spPr>
        <p:txBody>
          <a:bodyPr vert="horz" lIns="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tx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solidFill>
                  <a:prstClr val="black"/>
                </a:solidFill>
              </a:rPr>
              <a:t>215.895.1405</a:t>
            </a:r>
          </a:p>
        </p:txBody>
      </p:sp>
      <p:sp>
        <p:nvSpPr>
          <p:cNvPr id="20" name="Text Placeholder 301">
            <a:extLst>
              <a:ext uri="{FF2B5EF4-FFF2-40B4-BE49-F238E27FC236}">
                <a16:creationId xmlns:a16="http://schemas.microsoft.com/office/drawing/2014/main" id="{9244DB3A-B758-E333-FC70-EEBC8CFF4215}"/>
              </a:ext>
            </a:extLst>
          </p:cNvPr>
          <p:cNvSpPr>
            <a:spLocks noGrp="1"/>
          </p:cNvSpPr>
          <p:nvPr/>
        </p:nvSpPr>
        <p:spPr>
          <a:xfrm>
            <a:off x="7550412" y="3508945"/>
            <a:ext cx="3995036" cy="365095"/>
          </a:xfrm>
          <a:prstGeom prst="rect">
            <a:avLst/>
          </a:prstGeom>
        </p:spPr>
        <p:txBody>
          <a:bodyPr vert="horz" lIns="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tx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prstClr val="black"/>
                </a:solidFill>
              </a:rPr>
              <a:t>https://drexel.edu/equity-inclusive-culture/</a:t>
            </a:r>
          </a:p>
        </p:txBody>
      </p:sp>
      <p:sp>
        <p:nvSpPr>
          <p:cNvPr id="21" name="Text Placeholder 302">
            <a:extLst>
              <a:ext uri="{FF2B5EF4-FFF2-40B4-BE49-F238E27FC236}">
                <a16:creationId xmlns:a16="http://schemas.microsoft.com/office/drawing/2014/main" id="{A6E0F7E8-ACEF-DB23-3A3D-278C418A03FC}"/>
              </a:ext>
            </a:extLst>
          </p:cNvPr>
          <p:cNvSpPr>
            <a:spLocks noGrp="1"/>
          </p:cNvSpPr>
          <p:nvPr/>
        </p:nvSpPr>
        <p:spPr>
          <a:xfrm>
            <a:off x="7426846" y="4975185"/>
            <a:ext cx="4537846" cy="1123397"/>
          </a:xfrm>
          <a:prstGeom prst="rect">
            <a:avLst/>
          </a:prstGeom>
        </p:spPr>
        <p:txBody>
          <a:bodyPr vert="horz" lIns="0" tIns="45720" rIns="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900" kern="1200">
                <a:solidFill>
                  <a:schemeClr val="tx1"/>
                </a:solidFill>
                <a:latin typeface="Speak Pro" panose="020B0504020101020102" pitchFamily="34" charset="0"/>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900" kern="1200">
                <a:solidFill>
                  <a:schemeClr val="tx1"/>
                </a:solidFill>
                <a:latin typeface="Speak Pro" panose="020B0504020101020102" pitchFamily="34" charset="0"/>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900" kern="1200">
                <a:solidFill>
                  <a:schemeClr val="tx1"/>
                </a:solidFill>
                <a:latin typeface="Speak Pro" panose="020B0504020101020102" pitchFamily="34" charset="0"/>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900" kern="1200">
                <a:solidFill>
                  <a:schemeClr val="tx1"/>
                </a:solidFill>
                <a:latin typeface="Speak Pro" panose="020B0504020101020102"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prstClr val="black"/>
                </a:solidFill>
                <a:latin typeface="Calibri Light" panose="020F0302020204030204"/>
              </a:rPr>
              <a:t>Online at </a:t>
            </a:r>
            <a:r>
              <a:rPr lang="en-US" dirty="0">
                <a:solidFill>
                  <a:prstClr val="black"/>
                </a:solidFill>
                <a:latin typeface="Calibri Light" panose="020F0302020204030204"/>
                <a:hlinkClick r:id="rId14"/>
              </a:rPr>
              <a:t>https://drexel.edu/equity-inclusive-culture/I</a:t>
            </a:r>
            <a:endParaRPr lang="en-US" dirty="0">
              <a:solidFill>
                <a:prstClr val="black"/>
              </a:solidFill>
              <a:latin typeface="Calibri Light" panose="020F0302020204030204"/>
            </a:endParaRPr>
          </a:p>
          <a:p>
            <a:r>
              <a:rPr lang="en-US" dirty="0">
                <a:solidFill>
                  <a:prstClr val="black"/>
                </a:solidFill>
                <a:latin typeface="Calibri Light" panose="020F0302020204030204"/>
              </a:rPr>
              <a:t>n person during our office hours</a:t>
            </a:r>
            <a:endParaRPr lang="en-US" dirty="0">
              <a:solidFill>
                <a:prstClr val="black"/>
              </a:solidFill>
              <a:latin typeface="Calibri Light" panose="020F0302020204030204"/>
              <a:cs typeface="Calibri Light"/>
            </a:endParaRPr>
          </a:p>
          <a:p>
            <a:r>
              <a:rPr lang="en-US" dirty="0">
                <a:solidFill>
                  <a:prstClr val="black"/>
                </a:solidFill>
                <a:latin typeface="Calibri Light" panose="020F0302020204030204"/>
              </a:rPr>
              <a:t>Over the phone M-F, 9:00 am – 5:00 pm</a:t>
            </a:r>
            <a:endParaRPr lang="en-US" dirty="0">
              <a:solidFill>
                <a:prstClr val="black"/>
              </a:solidFill>
              <a:latin typeface="Calibri Light" panose="020F0302020204030204"/>
              <a:cs typeface="Calibri Light"/>
            </a:endParaRPr>
          </a:p>
        </p:txBody>
      </p:sp>
      <p:sp>
        <p:nvSpPr>
          <p:cNvPr id="22" name="Text Placeholder 303">
            <a:extLst>
              <a:ext uri="{FF2B5EF4-FFF2-40B4-BE49-F238E27FC236}">
                <a16:creationId xmlns:a16="http://schemas.microsoft.com/office/drawing/2014/main" id="{A6236400-DD00-4B96-149D-CDE04BD8EA17}"/>
              </a:ext>
            </a:extLst>
          </p:cNvPr>
          <p:cNvSpPr>
            <a:spLocks noGrp="1"/>
          </p:cNvSpPr>
          <p:nvPr/>
        </p:nvSpPr>
        <p:spPr>
          <a:xfrm>
            <a:off x="7550412" y="4729581"/>
            <a:ext cx="3995036" cy="365095"/>
          </a:xfrm>
          <a:prstGeom prst="rect">
            <a:avLst/>
          </a:prstGeom>
        </p:spPr>
        <p:txBody>
          <a:bodyPr vert="horz" lIns="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tx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prstClr val="black"/>
                </a:solidFill>
              </a:rPr>
              <a:t>To submit a report:</a:t>
            </a:r>
          </a:p>
        </p:txBody>
      </p:sp>
    </p:spTree>
    <p:extLst>
      <p:ext uri="{BB962C8B-B14F-4D97-AF65-F5344CB8AC3E}">
        <p14:creationId xmlns:p14="http://schemas.microsoft.com/office/powerpoint/2010/main" val="109706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xplosion: 14 Points 2">
            <a:extLst>
              <a:ext uri="{FF2B5EF4-FFF2-40B4-BE49-F238E27FC236}">
                <a16:creationId xmlns:a16="http://schemas.microsoft.com/office/drawing/2014/main" id="{82CEF35F-950D-4130-C53B-256EDC5397BE}"/>
              </a:ext>
            </a:extLst>
          </p:cNvPr>
          <p:cNvSpPr/>
          <p:nvPr/>
        </p:nvSpPr>
        <p:spPr>
          <a:xfrm>
            <a:off x="116237" y="201479"/>
            <a:ext cx="5230678" cy="3587858"/>
          </a:xfrm>
          <a:prstGeom prst="irregularSeal2">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FE8142-3585-2216-0989-C0F6EE5B3055}"/>
              </a:ext>
            </a:extLst>
          </p:cNvPr>
          <p:cNvSpPr txBox="1"/>
          <p:nvPr/>
        </p:nvSpPr>
        <p:spPr>
          <a:xfrm rot="20256651">
            <a:off x="658680" y="1583783"/>
            <a:ext cx="3696345" cy="830997"/>
          </a:xfrm>
          <a:prstGeom prst="rect">
            <a:avLst/>
          </a:prstGeom>
          <a:noFill/>
        </p:spPr>
        <p:txBody>
          <a:bodyPr wrap="square" rtlCol="0">
            <a:spAutoFit/>
          </a:bodyPr>
          <a:lstStyle/>
          <a:p>
            <a:r>
              <a:rPr lang="en-US" sz="4800" b="1" dirty="0">
                <a:solidFill>
                  <a:schemeClr val="bg1"/>
                </a:solidFill>
              </a:rPr>
              <a:t>In-Class Work</a:t>
            </a:r>
          </a:p>
        </p:txBody>
      </p:sp>
      <p:sp>
        <p:nvSpPr>
          <p:cNvPr id="2" name="TextBox 1">
            <a:extLst>
              <a:ext uri="{FF2B5EF4-FFF2-40B4-BE49-F238E27FC236}">
                <a16:creationId xmlns:a16="http://schemas.microsoft.com/office/drawing/2014/main" id="{EFA84B50-213F-ADAC-6AE5-F62E14E6B4AD}"/>
              </a:ext>
            </a:extLst>
          </p:cNvPr>
          <p:cNvSpPr txBox="1"/>
          <p:nvPr/>
        </p:nvSpPr>
        <p:spPr>
          <a:xfrm>
            <a:off x="5346915" y="356461"/>
            <a:ext cx="6643607" cy="4893647"/>
          </a:xfrm>
          <a:prstGeom prst="rect">
            <a:avLst/>
          </a:prstGeom>
          <a:noFill/>
        </p:spPr>
        <p:txBody>
          <a:bodyPr wrap="square" rtlCol="0">
            <a:spAutoFit/>
          </a:bodyPr>
          <a:lstStyle/>
          <a:p>
            <a:pPr marL="342900" indent="-342900">
              <a:buAutoNum type="arabicPeriod"/>
            </a:pPr>
            <a:r>
              <a:rPr lang="en-US" sz="2600" dirty="0"/>
              <a:t>Access the ES&amp;P Archives through the Co-op &amp; Career Tab in Drexel One</a:t>
            </a:r>
          </a:p>
          <a:p>
            <a:pPr marL="342900" indent="-342900">
              <a:buAutoNum type="arabicPeriod"/>
            </a:pPr>
            <a:endParaRPr lang="en-US" sz="2600" dirty="0"/>
          </a:p>
          <a:p>
            <a:pPr marL="342900" indent="-342900">
              <a:buAutoNum type="arabicPeriod"/>
            </a:pPr>
            <a:r>
              <a:rPr lang="en-US" sz="2600" dirty="0"/>
              <a:t>Filter on your major to begin to search the archives for job descriptions students in your major have worked</a:t>
            </a:r>
          </a:p>
          <a:p>
            <a:pPr marL="342900" indent="-342900">
              <a:buAutoNum type="arabicPeriod"/>
            </a:pPr>
            <a:endParaRPr lang="en-US" sz="2600" dirty="0"/>
          </a:p>
          <a:p>
            <a:pPr marL="342900" indent="-342900">
              <a:buAutoNum type="arabicPeriod"/>
            </a:pPr>
            <a:r>
              <a:rPr lang="en-US" sz="2600" dirty="0"/>
              <a:t>Review the Description and Qualifications to consider: </a:t>
            </a:r>
          </a:p>
          <a:p>
            <a:pPr marL="800100" lvl="1" indent="-342900">
              <a:buFont typeface="Arial" panose="020B0604020202020204" pitchFamily="34" charset="0"/>
              <a:buChar char="•"/>
            </a:pPr>
            <a:r>
              <a:rPr lang="en-US" sz="2600" dirty="0"/>
              <a:t>Fit with your Interests</a:t>
            </a:r>
          </a:p>
          <a:p>
            <a:pPr marL="800100" lvl="1" indent="-342900">
              <a:buFont typeface="Arial" panose="020B0604020202020204" pitchFamily="34" charset="0"/>
              <a:buChar char="•"/>
            </a:pPr>
            <a:r>
              <a:rPr lang="en-US" sz="2600" dirty="0"/>
              <a:t>Assessment of your skills relevant to qualification</a:t>
            </a:r>
          </a:p>
        </p:txBody>
      </p:sp>
    </p:spTree>
    <p:extLst>
      <p:ext uri="{BB962C8B-B14F-4D97-AF65-F5344CB8AC3E}">
        <p14:creationId xmlns:p14="http://schemas.microsoft.com/office/powerpoint/2010/main" val="753392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41AF7E-C765-97E6-9B1D-F5658E569958}"/>
              </a:ext>
            </a:extLst>
          </p:cNvPr>
          <p:cNvSpPr txBox="1"/>
          <p:nvPr/>
        </p:nvSpPr>
        <p:spPr>
          <a:xfrm>
            <a:off x="387458" y="77492"/>
            <a:ext cx="11298264" cy="5355312"/>
          </a:xfrm>
          <a:prstGeom prst="rect">
            <a:avLst/>
          </a:prstGeom>
          <a:noFill/>
        </p:spPr>
        <p:txBody>
          <a:bodyPr wrap="square">
            <a:spAutoFit/>
          </a:bodyPr>
          <a:lstStyle/>
          <a:p>
            <a:r>
              <a:rPr lang="en-US" sz="2600" b="1" dirty="0"/>
              <a:t>Resume was due today! </a:t>
            </a:r>
          </a:p>
          <a:p>
            <a:r>
              <a:rPr lang="en-US" sz="2600" b="1" dirty="0"/>
              <a:t>Default resume in system must be the one you want graded! </a:t>
            </a:r>
          </a:p>
          <a:p>
            <a:endParaRPr lang="en-US" sz="2600" b="1" dirty="0"/>
          </a:p>
          <a:p>
            <a:r>
              <a:rPr lang="en-US" sz="2600" b="1" dirty="0"/>
              <a:t>Due Next Week (By Class Time-Week 5)</a:t>
            </a:r>
          </a:p>
          <a:p>
            <a:endParaRPr lang="en-US" dirty="0"/>
          </a:p>
          <a:p>
            <a:r>
              <a:rPr lang="en-US" sz="2200" b="1" dirty="0"/>
              <a:t>Assignment One (10% of your grade): Job Description from the ES&amp;P Archives</a:t>
            </a:r>
          </a:p>
          <a:p>
            <a:endParaRPr lang="en-US" sz="2200" dirty="0"/>
          </a:p>
          <a:p>
            <a:r>
              <a:rPr lang="en-US" sz="2200" dirty="0"/>
              <a:t>The assignment submission link is in week 4’s course content folder, NOT THE ASSIGNMENT TAB. </a:t>
            </a:r>
          </a:p>
          <a:p>
            <a:endParaRPr lang="en-US" sz="2200" dirty="0"/>
          </a:p>
          <a:p>
            <a:r>
              <a:rPr lang="en-US" sz="2200" b="0" i="0" dirty="0">
                <a:solidFill>
                  <a:srgbClr val="000000"/>
                </a:solidFill>
                <a:effectLst/>
                <a:latin typeface="arial" panose="020B0604020202020204" pitchFamily="34" charset="0"/>
              </a:rPr>
              <a:t>Navigate to the Co-op and Career Tab in Drexel One</a:t>
            </a:r>
          </a:p>
          <a:p>
            <a:endParaRPr lang="en-US" sz="2200" b="0" i="0" dirty="0">
              <a:solidFill>
                <a:srgbClr val="000000"/>
              </a:solidFill>
              <a:effectLst/>
              <a:latin typeface="arial" panose="020B0604020202020204" pitchFamily="34" charset="0"/>
            </a:endParaRPr>
          </a:p>
          <a:p>
            <a:r>
              <a:rPr lang="en-US" sz="2200" b="0" i="0" dirty="0">
                <a:solidFill>
                  <a:srgbClr val="000000"/>
                </a:solidFill>
                <a:effectLst/>
                <a:latin typeface="arial" panose="020B0604020202020204" pitchFamily="34" charset="0"/>
              </a:rPr>
              <a:t>Select the link to access the "ES&amp;P </a:t>
            </a:r>
            <a:r>
              <a:rPr lang="en-US" sz="2200" b="0" i="0" dirty="0" err="1">
                <a:solidFill>
                  <a:srgbClr val="000000"/>
                </a:solidFill>
                <a:effectLst/>
                <a:latin typeface="arial" panose="020B0604020202020204" pitchFamily="34" charset="0"/>
              </a:rPr>
              <a:t>Archvies</a:t>
            </a:r>
            <a:r>
              <a:rPr lang="en-US" sz="2200" b="0" i="0" dirty="0">
                <a:solidFill>
                  <a:srgbClr val="000000"/>
                </a:solidFill>
                <a:effectLst/>
                <a:latin typeface="arial" panose="020B0604020202020204" pitchFamily="34" charset="0"/>
              </a:rPr>
              <a:t>“</a:t>
            </a:r>
          </a:p>
          <a:p>
            <a:endParaRPr lang="en-US" sz="2200" b="0" i="0" dirty="0">
              <a:solidFill>
                <a:srgbClr val="000000"/>
              </a:solidFill>
              <a:effectLst/>
              <a:latin typeface="arial" panose="020B0604020202020204" pitchFamily="34" charset="0"/>
            </a:endParaRPr>
          </a:p>
          <a:p>
            <a:r>
              <a:rPr lang="en-US" sz="2200" b="0" i="0" dirty="0">
                <a:solidFill>
                  <a:srgbClr val="000000"/>
                </a:solidFill>
                <a:effectLst/>
                <a:latin typeface="arial" panose="020B0604020202020204" pitchFamily="34" charset="0"/>
              </a:rPr>
              <a:t>Use the search tool to find one job description of interest, and submit the job description through blackboard for credit</a:t>
            </a:r>
            <a:r>
              <a:rPr lang="en-US" sz="2200" dirty="0">
                <a:solidFill>
                  <a:srgbClr val="000000"/>
                </a:solidFill>
                <a:latin typeface="arial" panose="020B0604020202020204" pitchFamily="34" charset="0"/>
              </a:rPr>
              <a:t> by just copying and pasting the description.</a:t>
            </a:r>
            <a:endParaRPr lang="en-US" sz="2200" dirty="0"/>
          </a:p>
        </p:txBody>
      </p:sp>
    </p:spTree>
    <p:extLst>
      <p:ext uri="{BB962C8B-B14F-4D97-AF65-F5344CB8AC3E}">
        <p14:creationId xmlns:p14="http://schemas.microsoft.com/office/powerpoint/2010/main" val="428555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E0E935-2C8B-68E2-0698-FB325B5AEC77}"/>
              </a:ext>
            </a:extLst>
          </p:cNvPr>
          <p:cNvSpPr txBox="1"/>
          <p:nvPr/>
        </p:nvSpPr>
        <p:spPr>
          <a:xfrm>
            <a:off x="738753" y="759417"/>
            <a:ext cx="10399362" cy="3416320"/>
          </a:xfrm>
          <a:prstGeom prst="rect">
            <a:avLst/>
          </a:prstGeom>
          <a:noFill/>
        </p:spPr>
        <p:txBody>
          <a:bodyPr wrap="square" rtlCol="0">
            <a:spAutoFit/>
          </a:bodyPr>
          <a:lstStyle/>
          <a:p>
            <a:r>
              <a:rPr lang="en-US" sz="2400" b="1" dirty="0"/>
              <a:t>Rate the Response Below – Scale of 1 to 5</a:t>
            </a:r>
          </a:p>
          <a:p>
            <a:endParaRPr lang="en-US" sz="2400" b="1" dirty="0"/>
          </a:p>
          <a:p>
            <a:endParaRPr lang="en-US" sz="2400" b="1" dirty="0"/>
          </a:p>
          <a:p>
            <a:endParaRPr lang="en-US" sz="2400" b="1" dirty="0"/>
          </a:p>
          <a:p>
            <a:r>
              <a:rPr lang="en-US" sz="2400" b="1" dirty="0"/>
              <a:t>“My proudest accomplishment is that I won districts as a starting forward with my high school basketball team”</a:t>
            </a:r>
          </a:p>
          <a:p>
            <a:endParaRPr lang="en-US" sz="2400" b="1" dirty="0"/>
          </a:p>
          <a:p>
            <a:endParaRPr lang="en-US" sz="2400" b="1" dirty="0"/>
          </a:p>
          <a:p>
            <a:r>
              <a:rPr lang="en-US" sz="2400" b="1" dirty="0"/>
              <a:t>Why did you give it that rating?</a:t>
            </a:r>
          </a:p>
        </p:txBody>
      </p:sp>
    </p:spTree>
    <p:extLst>
      <p:ext uri="{BB962C8B-B14F-4D97-AF65-F5344CB8AC3E}">
        <p14:creationId xmlns:p14="http://schemas.microsoft.com/office/powerpoint/2010/main" val="391343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007E82-9B6A-C71A-4117-9945FBC1E93B}"/>
              </a:ext>
            </a:extLst>
          </p:cNvPr>
          <p:cNvSpPr txBox="1"/>
          <p:nvPr/>
        </p:nvSpPr>
        <p:spPr>
          <a:xfrm>
            <a:off x="738753" y="759417"/>
            <a:ext cx="10399362" cy="3785652"/>
          </a:xfrm>
          <a:prstGeom prst="rect">
            <a:avLst/>
          </a:prstGeom>
          <a:noFill/>
        </p:spPr>
        <p:txBody>
          <a:bodyPr wrap="square" rtlCol="0">
            <a:spAutoFit/>
          </a:bodyPr>
          <a:lstStyle/>
          <a:p>
            <a:r>
              <a:rPr lang="en-US" sz="2400" b="1" dirty="0"/>
              <a:t>The key is to explicitly make the accomplishment relevant to the employer!</a:t>
            </a:r>
          </a:p>
          <a:p>
            <a:endParaRPr lang="en-US" sz="2400" b="1" dirty="0"/>
          </a:p>
          <a:p>
            <a:r>
              <a:rPr lang="en-US" sz="2400" b="1" dirty="0"/>
              <a:t>Better Response:</a:t>
            </a:r>
          </a:p>
          <a:p>
            <a:endParaRPr lang="en-US" sz="2400" b="1" dirty="0"/>
          </a:p>
          <a:p>
            <a:r>
              <a:rPr lang="en-US" sz="2400" b="1" dirty="0"/>
              <a:t>“Senior year of high school, I was the starting forward on my high school basketball team when we won districts. I am proud of this accomplishment because we did it as a team. We had great communication and worked together throughout the season to celebrate each other’s successes and to continue to improve. I am also proud of my dedication to practice and growth. I never missed a day of practice throughout my high school career”.</a:t>
            </a:r>
          </a:p>
        </p:txBody>
      </p:sp>
    </p:spTree>
    <p:extLst>
      <p:ext uri="{BB962C8B-B14F-4D97-AF65-F5344CB8AC3E}">
        <p14:creationId xmlns:p14="http://schemas.microsoft.com/office/powerpoint/2010/main" val="81203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4 Points 1">
            <a:extLst>
              <a:ext uri="{FF2B5EF4-FFF2-40B4-BE49-F238E27FC236}">
                <a16:creationId xmlns:a16="http://schemas.microsoft.com/office/drawing/2014/main" id="{246DD652-C920-07BF-960F-C456BD9055F9}"/>
              </a:ext>
            </a:extLst>
          </p:cNvPr>
          <p:cNvSpPr/>
          <p:nvPr/>
        </p:nvSpPr>
        <p:spPr>
          <a:xfrm>
            <a:off x="116237" y="201479"/>
            <a:ext cx="5230678" cy="3587858"/>
          </a:xfrm>
          <a:prstGeom prst="irregularSeal2">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CF7F04-1041-1AC5-A4A0-B291F11EEDDD}"/>
              </a:ext>
            </a:extLst>
          </p:cNvPr>
          <p:cNvSpPr txBox="1"/>
          <p:nvPr/>
        </p:nvSpPr>
        <p:spPr>
          <a:xfrm rot="20256651">
            <a:off x="1339998" y="1579908"/>
            <a:ext cx="2273294" cy="830997"/>
          </a:xfrm>
          <a:prstGeom prst="rect">
            <a:avLst/>
          </a:prstGeom>
          <a:noFill/>
        </p:spPr>
        <p:txBody>
          <a:bodyPr wrap="square" rtlCol="0">
            <a:spAutoFit/>
          </a:bodyPr>
          <a:lstStyle/>
          <a:p>
            <a:r>
              <a:rPr lang="en-US" sz="4800" b="1" dirty="0">
                <a:solidFill>
                  <a:schemeClr val="bg1"/>
                </a:solidFill>
              </a:rPr>
              <a:t>Discuss! </a:t>
            </a:r>
          </a:p>
        </p:txBody>
      </p:sp>
      <p:sp>
        <p:nvSpPr>
          <p:cNvPr id="4" name="TextBox 3">
            <a:extLst>
              <a:ext uri="{FF2B5EF4-FFF2-40B4-BE49-F238E27FC236}">
                <a16:creationId xmlns:a16="http://schemas.microsoft.com/office/drawing/2014/main" id="{25CA85F7-EE24-93E7-CD99-2CB1C6A41A02}"/>
              </a:ext>
            </a:extLst>
          </p:cNvPr>
          <p:cNvSpPr txBox="1"/>
          <p:nvPr/>
        </p:nvSpPr>
        <p:spPr>
          <a:xfrm>
            <a:off x="5863526" y="519194"/>
            <a:ext cx="5667214" cy="3539430"/>
          </a:xfrm>
          <a:prstGeom prst="rect">
            <a:avLst/>
          </a:prstGeom>
          <a:noFill/>
        </p:spPr>
        <p:txBody>
          <a:bodyPr wrap="square" rtlCol="0">
            <a:spAutoFit/>
          </a:bodyPr>
          <a:lstStyle/>
          <a:p>
            <a:pPr marL="342900" indent="-342900">
              <a:buAutoNum type="arabicPeriod"/>
            </a:pPr>
            <a:r>
              <a:rPr lang="en-US" sz="3200" dirty="0"/>
              <a:t>Think about one accomplishment you could highlight to an employer.</a:t>
            </a:r>
          </a:p>
          <a:p>
            <a:pPr marL="342900" indent="-342900">
              <a:buAutoNum type="arabicPeriod"/>
            </a:pPr>
            <a:endParaRPr lang="en-US" sz="3200" dirty="0"/>
          </a:p>
          <a:p>
            <a:pPr marL="342900" indent="-342900">
              <a:buAutoNum type="arabicPeriod"/>
            </a:pPr>
            <a:r>
              <a:rPr lang="en-US" sz="3200" dirty="0"/>
              <a:t>Find another student to talk with about your accomplishment.</a:t>
            </a:r>
          </a:p>
        </p:txBody>
      </p:sp>
    </p:spTree>
    <p:extLst>
      <p:ext uri="{BB962C8B-B14F-4D97-AF65-F5344CB8AC3E}">
        <p14:creationId xmlns:p14="http://schemas.microsoft.com/office/powerpoint/2010/main" val="392545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A0C9B-36B2-4CB8-9DE8-83C3052677D1}"/>
              </a:ext>
            </a:extLst>
          </p:cNvPr>
          <p:cNvSpPr txBox="1"/>
          <p:nvPr/>
        </p:nvSpPr>
        <p:spPr>
          <a:xfrm>
            <a:off x="675714" y="622302"/>
            <a:ext cx="10345566" cy="3477875"/>
          </a:xfrm>
          <a:prstGeom prst="rect">
            <a:avLst/>
          </a:prstGeom>
          <a:noFill/>
        </p:spPr>
        <p:txBody>
          <a:bodyPr wrap="square" rtlCol="0">
            <a:spAutoFit/>
          </a:bodyPr>
          <a:lstStyle/>
          <a:p>
            <a:r>
              <a:rPr lang="en-US" sz="2800" b="1" dirty="0"/>
              <a:t>Career Planning/Creating a Professional Development Plan</a:t>
            </a:r>
          </a:p>
          <a:p>
            <a:endParaRPr lang="en-US" sz="2400" dirty="0"/>
          </a:p>
          <a:p>
            <a:r>
              <a:rPr lang="en-US" sz="2400" b="1" dirty="0"/>
              <a:t>1. Identify</a:t>
            </a:r>
            <a:r>
              <a:rPr lang="en-US" sz="2400" dirty="0"/>
              <a:t> Personal Values and Interests</a:t>
            </a:r>
            <a:endParaRPr lang="en-US" sz="2400" b="1" dirty="0"/>
          </a:p>
          <a:p>
            <a:r>
              <a:rPr lang="en-US" sz="2400" b="1" dirty="0"/>
              <a:t>2.  Find</a:t>
            </a:r>
            <a:r>
              <a:rPr lang="en-US" sz="2400" dirty="0"/>
              <a:t> Job Opportunities that Match your Interests</a:t>
            </a:r>
          </a:p>
          <a:p>
            <a:r>
              <a:rPr lang="en-US" sz="2400" b="1" dirty="0"/>
              <a:t>3.  Assess</a:t>
            </a:r>
            <a:r>
              <a:rPr lang="en-US" sz="2400" dirty="0"/>
              <a:t> Your Own Skills</a:t>
            </a:r>
          </a:p>
          <a:p>
            <a:r>
              <a:rPr lang="en-US" sz="2400" b="1" dirty="0"/>
              <a:t>4. Goal Setting</a:t>
            </a:r>
            <a:r>
              <a:rPr lang="en-US" sz="2400" dirty="0"/>
              <a:t> Conduct a Skills Gap Analysis and Set Smart Goals to develop needed skills</a:t>
            </a:r>
            <a:endParaRPr lang="en-US" sz="2400" b="1" dirty="0"/>
          </a:p>
          <a:p>
            <a:r>
              <a:rPr lang="en-US" sz="2400" b="1" dirty="0"/>
              <a:t>5. Market</a:t>
            </a:r>
            <a:r>
              <a:rPr lang="en-US" sz="2400" dirty="0"/>
              <a:t> Yourself through Resume &amp; Interview to Achieve Career Goals</a:t>
            </a:r>
          </a:p>
          <a:p>
            <a:endParaRPr lang="en-US" sz="2400" dirty="0"/>
          </a:p>
        </p:txBody>
      </p:sp>
    </p:spTree>
    <p:extLst>
      <p:ext uri="{BB962C8B-B14F-4D97-AF65-F5344CB8AC3E}">
        <p14:creationId xmlns:p14="http://schemas.microsoft.com/office/powerpoint/2010/main" val="83452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A60A4-37E0-4F93-9E92-468B64DEAD13}"/>
              </a:ext>
            </a:extLst>
          </p:cNvPr>
          <p:cNvSpPr txBox="1"/>
          <p:nvPr/>
        </p:nvSpPr>
        <p:spPr>
          <a:xfrm>
            <a:off x="844550" y="2159000"/>
            <a:ext cx="10502899" cy="646331"/>
          </a:xfrm>
          <a:prstGeom prst="rect">
            <a:avLst/>
          </a:prstGeom>
          <a:noFill/>
        </p:spPr>
        <p:txBody>
          <a:bodyPr wrap="square">
            <a:spAutoFit/>
          </a:bodyPr>
          <a:lstStyle/>
          <a:p>
            <a:pPr algn="ctr"/>
            <a:r>
              <a:rPr lang="en-US" sz="3600" b="1" dirty="0"/>
              <a:t>Step One: Identify</a:t>
            </a:r>
            <a:r>
              <a:rPr lang="en-US" sz="3600" dirty="0"/>
              <a:t> Personal Values and Interests</a:t>
            </a:r>
          </a:p>
        </p:txBody>
      </p:sp>
    </p:spTree>
    <p:extLst>
      <p:ext uri="{BB962C8B-B14F-4D97-AF65-F5344CB8AC3E}">
        <p14:creationId xmlns:p14="http://schemas.microsoft.com/office/powerpoint/2010/main" val="174744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yers-Briggs Worksheet by Gloomreach on DeviantArt">
            <a:extLst>
              <a:ext uri="{FF2B5EF4-FFF2-40B4-BE49-F238E27FC236}">
                <a16:creationId xmlns:a16="http://schemas.microsoft.com/office/drawing/2014/main" id="{3FD82FEB-4CF9-4F06-B81F-D916B379EB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96603" y="72474"/>
            <a:ext cx="5185833" cy="671305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095D132-5821-4F04-A55D-943A29F3FD08}"/>
              </a:ext>
            </a:extLst>
          </p:cNvPr>
          <p:cNvSpPr txBox="1"/>
          <p:nvPr/>
        </p:nvSpPr>
        <p:spPr>
          <a:xfrm>
            <a:off x="3663259" y="100156"/>
            <a:ext cx="4865482" cy="461665"/>
          </a:xfrm>
          <a:prstGeom prst="rect">
            <a:avLst/>
          </a:prstGeom>
          <a:solidFill>
            <a:schemeClr val="bg1"/>
          </a:solidFill>
        </p:spPr>
        <p:txBody>
          <a:bodyPr wrap="square" rtlCol="0">
            <a:spAutoFit/>
          </a:bodyPr>
          <a:lstStyle/>
          <a:p>
            <a:r>
              <a:rPr lang="en-US" sz="2400" b="1" dirty="0"/>
              <a:t>Assess Your Values &amp; Interests</a:t>
            </a:r>
          </a:p>
        </p:txBody>
      </p:sp>
    </p:spTree>
    <p:extLst>
      <p:ext uri="{BB962C8B-B14F-4D97-AF65-F5344CB8AC3E}">
        <p14:creationId xmlns:p14="http://schemas.microsoft.com/office/powerpoint/2010/main" val="2497956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7.7"/>
</p:tagLst>
</file>

<file path=ppt/tags/tag2.xml><?xml version="1.0" encoding="utf-8"?>
<p:tagLst xmlns:a="http://schemas.openxmlformats.org/drawingml/2006/main" xmlns:r="http://schemas.openxmlformats.org/officeDocument/2006/relationships" xmlns:p="http://schemas.openxmlformats.org/presentationml/2006/main">
  <p:tag name="TIMING" val="|6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and Gold Bottom">
  <a:themeElements>
    <a:clrScheme name="Custom 1">
      <a:dk1>
        <a:sysClr val="windowText" lastClr="000000"/>
      </a:dk1>
      <a:lt1>
        <a:sysClr val="window" lastClr="FFFFFF"/>
      </a:lt1>
      <a:dk2>
        <a:srgbClr val="3D3D3D"/>
      </a:dk2>
      <a:lt2>
        <a:srgbClr val="EBEBEB"/>
      </a:lt2>
      <a:accent1>
        <a:srgbClr val="1A3260"/>
      </a:accent1>
      <a:accent2>
        <a:srgbClr val="FFC000"/>
      </a:accent2>
      <a:accent3>
        <a:srgbClr val="FFC000"/>
      </a:accent3>
      <a:accent4>
        <a:srgbClr val="969FA7"/>
      </a:accent4>
      <a:accent5>
        <a:srgbClr val="002060"/>
      </a:accent5>
      <a:accent6>
        <a:srgbClr val="A2C777"/>
      </a:accent6>
      <a:hlink>
        <a:srgbClr val="828282"/>
      </a:hlink>
      <a:folHlink>
        <a:srgbClr val="A5A5A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I Powerpoint" id="{4152D25F-1006-428F-92C3-009A79D9DB76}" vid="{9B00B09A-21B6-48FC-88A3-C84E659B11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0075E1E6FE9B488ACCCC76F8700F88" ma:contentTypeVersion="9" ma:contentTypeDescription="Create a new document." ma:contentTypeScope="" ma:versionID="7ab4c2cfe481e88ee4c1e99bc04bbe05">
  <xsd:schema xmlns:xsd="http://www.w3.org/2001/XMLSchema" xmlns:xs="http://www.w3.org/2001/XMLSchema" xmlns:p="http://schemas.microsoft.com/office/2006/metadata/properties" xmlns:ns3="b25fd95b-5cd0-4081-abcd-1374fb41c1e9" xmlns:ns4="d21e9008-a7d0-4bbb-872d-344bdd9bfee6" targetNamespace="http://schemas.microsoft.com/office/2006/metadata/properties" ma:root="true" ma:fieldsID="b94932b4ce4d89f539e870827a46adbc" ns3:_="" ns4:_="">
    <xsd:import namespace="b25fd95b-5cd0-4081-abcd-1374fb41c1e9"/>
    <xsd:import namespace="d21e9008-a7d0-4bbb-872d-344bdd9bf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fd95b-5cd0-4081-abcd-1374fb41c1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1e9008-a7d0-4bbb-872d-344bdd9bfee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F05CF9-7381-4C66-BBA7-1096A351C4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5fd95b-5cd0-4081-abcd-1374fb41c1e9"/>
    <ds:schemaRef ds:uri="d21e9008-a7d0-4bbb-872d-344bdd9bf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09A2FB-38D0-4786-819C-0310F3A5EAD4}">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d21e9008-a7d0-4bbb-872d-344bdd9bfee6"/>
    <ds:schemaRef ds:uri="b25fd95b-5cd0-4081-abcd-1374fb41c1e9"/>
    <ds:schemaRef ds:uri="http://www.w3.org/XML/1998/namespace"/>
    <ds:schemaRef ds:uri="http://purl.org/dc/dcmitype/"/>
  </ds:schemaRefs>
</ds:datastoreItem>
</file>

<file path=customXml/itemProps3.xml><?xml version="1.0" encoding="utf-8"?>
<ds:datastoreItem xmlns:ds="http://schemas.openxmlformats.org/officeDocument/2006/customXml" ds:itemID="{3FE58E9B-2989-4D44-AD4D-3F8D20E64D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2847</TotalTime>
  <Words>3354</Words>
  <Application>Microsoft Office PowerPoint</Application>
  <PresentationFormat>Widescreen</PresentationFormat>
  <Paragraphs>309</Paragraphs>
  <Slides>32</Slides>
  <Notes>23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32</vt:i4>
      </vt:variant>
    </vt:vector>
  </HeadingPairs>
  <TitlesOfParts>
    <vt:vector size="48" baseType="lpstr">
      <vt:lpstr>arial</vt:lpstr>
      <vt:lpstr>arial</vt:lpstr>
      <vt:lpstr>Calibri</vt:lpstr>
      <vt:lpstr>Calibri Light</vt:lpstr>
      <vt:lpstr>Futura Std Condensed</vt:lpstr>
      <vt:lpstr>FuturaCnd</vt:lpstr>
      <vt:lpstr>Futuro book</vt:lpstr>
      <vt:lpstr>Georgia</vt:lpstr>
      <vt:lpstr>Georgia Pro</vt:lpstr>
      <vt:lpstr>Lora</vt:lpstr>
      <vt:lpstr>Segoe UI</vt:lpstr>
      <vt:lpstr>Speak Pro</vt:lpstr>
      <vt:lpstr>Times New Roman</vt:lpstr>
      <vt:lpstr>Wingdings</vt:lpstr>
      <vt:lpstr>Office Theme</vt:lpstr>
      <vt:lpstr>Blue and Gold Bottom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DEIB?</vt:lpstr>
      <vt:lpstr>WHAT DOES THIS LOOK LIKE AT DREXEL OR OTHER ORGANIZATIONS?</vt:lpstr>
      <vt:lpstr>WHY SHOULD WE STRIVE FOR A SENSE OF BELONGING AT WORK?</vt:lpstr>
      <vt:lpstr>HOW TO PROMOTE BELONGING AT YOUR WORKPLACE</vt:lpstr>
      <vt:lpstr>PowerPoint Presentation</vt:lpstr>
      <vt:lpstr>HOW TO PROMOTE BELONGING AT YOUR WORKPLACE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Brennan,Angela</dc:creator>
  <cp:lastModifiedBy>Root,Brittany</cp:lastModifiedBy>
  <cp:revision>19</cp:revision>
  <dcterms:created xsi:type="dcterms:W3CDTF">2019-08-05T16:30:23Z</dcterms:created>
  <dcterms:modified xsi:type="dcterms:W3CDTF">2022-10-06T18:44:37Z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0x0101008F0075E1E6FE9B488ACCCC76F8700F88</vt:lpwstr>
  </property>
</Properties>
</file>