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83" r:id="rId3"/>
    <p:sldId id="321" r:id="rId4"/>
    <p:sldId id="320" r:id="rId5"/>
    <p:sldId id="273" r:id="rId6"/>
    <p:sldId id="274" r:id="rId7"/>
    <p:sldId id="275" r:id="rId8"/>
    <p:sldId id="278" r:id="rId9"/>
    <p:sldId id="279" r:id="rId10"/>
    <p:sldId id="280" r:id="rId11"/>
    <p:sldId id="276" r:id="rId12"/>
    <p:sldId id="277" r:id="rId13"/>
    <p:sldId id="338" r:id="rId14"/>
    <p:sldId id="337" r:id="rId15"/>
    <p:sldId id="335" r:id="rId16"/>
    <p:sldId id="3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6EF94-A871-41F1-A393-D8D3343411E3}" v="1" dt="2022-10-18T17:32:02.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58"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t,Brittany" userId="208e4f8c-3524-4fe5-9ce6-b7a19a62e038" providerId="ADAL" clId="{D726EF94-A871-41F1-A393-D8D3343411E3}"/>
    <pc:docChg chg="delSld modSld sldOrd">
      <pc:chgData name="Root,Brittany" userId="208e4f8c-3524-4fe5-9ce6-b7a19a62e038" providerId="ADAL" clId="{D726EF94-A871-41F1-A393-D8D3343411E3}" dt="2022-10-18T17:33:11.742" v="40"/>
      <pc:docMkLst>
        <pc:docMk/>
      </pc:docMkLst>
      <pc:sldChg chg="modSp mod">
        <pc:chgData name="Root,Brittany" userId="208e4f8c-3524-4fe5-9ce6-b7a19a62e038" providerId="ADAL" clId="{D726EF94-A871-41F1-A393-D8D3343411E3}" dt="2022-10-18T17:24:33.085" v="1" actId="20577"/>
        <pc:sldMkLst>
          <pc:docMk/>
          <pc:sldMk cId="1139843465" sldId="267"/>
        </pc:sldMkLst>
        <pc:spChg chg="mod">
          <ac:chgData name="Root,Brittany" userId="208e4f8c-3524-4fe5-9ce6-b7a19a62e038" providerId="ADAL" clId="{D726EF94-A871-41F1-A393-D8D3343411E3}" dt="2022-10-18T17:24:33.085" v="1" actId="20577"/>
          <ac:spMkLst>
            <pc:docMk/>
            <pc:sldMk cId="1139843465" sldId="267"/>
            <ac:spMk id="2" creationId="{79547B7A-57BC-4A97-9310-377082B8F872}"/>
          </ac:spMkLst>
        </pc:spChg>
      </pc:sldChg>
      <pc:sldChg chg="del">
        <pc:chgData name="Root,Brittany" userId="208e4f8c-3524-4fe5-9ce6-b7a19a62e038" providerId="ADAL" clId="{D726EF94-A871-41F1-A393-D8D3343411E3}" dt="2022-10-18T17:29:24.099" v="37" actId="2696"/>
        <pc:sldMkLst>
          <pc:docMk/>
          <pc:sldMk cId="311295779" sldId="268"/>
        </pc:sldMkLst>
      </pc:sldChg>
      <pc:sldChg chg="del">
        <pc:chgData name="Root,Brittany" userId="208e4f8c-3524-4fe5-9ce6-b7a19a62e038" providerId="ADAL" clId="{D726EF94-A871-41F1-A393-D8D3343411E3}" dt="2022-10-18T17:32:11.577" v="38" actId="2696"/>
        <pc:sldMkLst>
          <pc:docMk/>
          <pc:sldMk cId="1526392185" sldId="271"/>
        </pc:sldMkLst>
      </pc:sldChg>
      <pc:sldChg chg="del">
        <pc:chgData name="Root,Brittany" userId="208e4f8c-3524-4fe5-9ce6-b7a19a62e038" providerId="ADAL" clId="{D726EF94-A871-41F1-A393-D8D3343411E3}" dt="2022-10-18T17:32:11.577" v="38" actId="2696"/>
        <pc:sldMkLst>
          <pc:docMk/>
          <pc:sldMk cId="4083267023" sldId="272"/>
        </pc:sldMkLst>
      </pc:sldChg>
      <pc:sldChg chg="modSp mod">
        <pc:chgData name="Root,Brittany" userId="208e4f8c-3524-4fe5-9ce6-b7a19a62e038" providerId="ADAL" clId="{D726EF94-A871-41F1-A393-D8D3343411E3}" dt="2022-10-18T17:25:46.156" v="36" actId="20577"/>
        <pc:sldMkLst>
          <pc:docMk/>
          <pc:sldMk cId="3567174002" sldId="336"/>
        </pc:sldMkLst>
        <pc:spChg chg="mod">
          <ac:chgData name="Root,Brittany" userId="208e4f8c-3524-4fe5-9ce6-b7a19a62e038" providerId="ADAL" clId="{D726EF94-A871-41F1-A393-D8D3343411E3}" dt="2022-10-18T17:25:46.156" v="36" actId="20577"/>
          <ac:spMkLst>
            <pc:docMk/>
            <pc:sldMk cId="3567174002" sldId="336"/>
            <ac:spMk id="2" creationId="{5199828E-10BA-4C8B-8D29-94C08C2618FA}"/>
          </ac:spMkLst>
        </pc:spChg>
      </pc:sldChg>
      <pc:sldChg chg="ord">
        <pc:chgData name="Root,Brittany" userId="208e4f8c-3524-4fe5-9ce6-b7a19a62e038" providerId="ADAL" clId="{D726EF94-A871-41F1-A393-D8D3343411E3}" dt="2022-10-18T17:33:11.742" v="40"/>
        <pc:sldMkLst>
          <pc:docMk/>
          <pc:sldMk cId="16040310" sldId="338"/>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B7F69-E64A-4E66-A1DB-4168B5EBC87B}" type="doc">
      <dgm:prSet loTypeId="urn:microsoft.com/office/officeart/2005/8/layout/cycle8" loCatId="cycle" qsTypeId="urn:microsoft.com/office/officeart/2005/8/quickstyle/simple1" qsCatId="simple" csTypeId="urn:microsoft.com/office/officeart/2005/8/colors/accent1_2" csCatId="accent1" phldr="1"/>
      <dgm:spPr/>
    </dgm:pt>
    <dgm:pt modelId="{E3B084FA-1B58-4777-B2AF-7A638FA3DB18}">
      <dgm:prSet phldrT="[Text]"/>
      <dgm:spPr/>
      <dgm:t>
        <a:bodyPr/>
        <a:lstStyle/>
        <a:p>
          <a:r>
            <a:rPr lang="en-US"/>
            <a:t>Find Alumni &amp; Other Contacts</a:t>
          </a:r>
        </a:p>
      </dgm:t>
    </dgm:pt>
    <dgm:pt modelId="{C6442236-18DE-486B-BBCB-BB960B9FF83D}" type="parTrans" cxnId="{D2F0B535-BAA0-416A-8782-D9087BE8EDA6}">
      <dgm:prSet/>
      <dgm:spPr/>
      <dgm:t>
        <a:bodyPr/>
        <a:lstStyle/>
        <a:p>
          <a:endParaRPr lang="en-US"/>
        </a:p>
      </dgm:t>
    </dgm:pt>
    <dgm:pt modelId="{5E8C2217-8A7A-4EBE-B3E7-3C1552BEC4CB}" type="sibTrans" cxnId="{D2F0B535-BAA0-416A-8782-D9087BE8EDA6}">
      <dgm:prSet/>
      <dgm:spPr/>
      <dgm:t>
        <a:bodyPr/>
        <a:lstStyle/>
        <a:p>
          <a:endParaRPr lang="en-US"/>
        </a:p>
      </dgm:t>
    </dgm:pt>
    <dgm:pt modelId="{BCAF7543-6464-4E8B-8C45-E6247EEA445D}">
      <dgm:prSet phldrT="[Text]"/>
      <dgm:spPr/>
      <dgm:t>
        <a:bodyPr/>
        <a:lstStyle/>
        <a:p>
          <a:r>
            <a:rPr lang="en-US"/>
            <a:t>Outreach &amp; Follow-up</a:t>
          </a:r>
        </a:p>
      </dgm:t>
    </dgm:pt>
    <dgm:pt modelId="{6D48BCFB-1820-49E0-AD2E-86A271217B54}" type="parTrans" cxnId="{ABBEC531-EC2E-4784-AC6C-BA43757403B7}">
      <dgm:prSet/>
      <dgm:spPr/>
      <dgm:t>
        <a:bodyPr/>
        <a:lstStyle/>
        <a:p>
          <a:endParaRPr lang="en-US"/>
        </a:p>
      </dgm:t>
    </dgm:pt>
    <dgm:pt modelId="{C40CE84A-A5C3-419E-A3F5-94479D997EBF}" type="sibTrans" cxnId="{ABBEC531-EC2E-4784-AC6C-BA43757403B7}">
      <dgm:prSet/>
      <dgm:spPr/>
      <dgm:t>
        <a:bodyPr/>
        <a:lstStyle/>
        <a:p>
          <a:endParaRPr lang="en-US"/>
        </a:p>
      </dgm:t>
    </dgm:pt>
    <dgm:pt modelId="{CF11F79A-B11C-4B41-8CB6-B8D619D921A0}">
      <dgm:prSet phldrT="[Text]"/>
      <dgm:spPr/>
      <dgm:t>
        <a:bodyPr/>
        <a:lstStyle/>
        <a:p>
          <a:r>
            <a:rPr lang="en-US"/>
            <a:t>Identify Target Employers &amp; Opportunities</a:t>
          </a:r>
        </a:p>
      </dgm:t>
    </dgm:pt>
    <dgm:pt modelId="{FBAD3765-2496-436E-B1B6-6BBD750DA69D}" type="parTrans" cxnId="{497901E5-4AD5-4008-A4B6-3CE757E5D972}">
      <dgm:prSet/>
      <dgm:spPr/>
      <dgm:t>
        <a:bodyPr/>
        <a:lstStyle/>
        <a:p>
          <a:endParaRPr lang="en-US"/>
        </a:p>
      </dgm:t>
    </dgm:pt>
    <dgm:pt modelId="{D6AE81B3-C797-43FB-BD30-F28AA5DECC6D}" type="sibTrans" cxnId="{497901E5-4AD5-4008-A4B6-3CE757E5D972}">
      <dgm:prSet/>
      <dgm:spPr/>
      <dgm:t>
        <a:bodyPr/>
        <a:lstStyle/>
        <a:p>
          <a:endParaRPr lang="en-US"/>
        </a:p>
      </dgm:t>
    </dgm:pt>
    <dgm:pt modelId="{DF4B4476-B5D6-4672-963D-400BFEF33A85}" type="pres">
      <dgm:prSet presAssocID="{E3BB7F69-E64A-4E66-A1DB-4168B5EBC87B}" presName="compositeShape" presStyleCnt="0">
        <dgm:presLayoutVars>
          <dgm:chMax val="7"/>
          <dgm:dir/>
          <dgm:resizeHandles val="exact"/>
        </dgm:presLayoutVars>
      </dgm:prSet>
      <dgm:spPr/>
    </dgm:pt>
    <dgm:pt modelId="{EE74BE50-6975-4677-B5D0-ABDC5B6EC204}" type="pres">
      <dgm:prSet presAssocID="{E3BB7F69-E64A-4E66-A1DB-4168B5EBC87B}" presName="wedge1" presStyleLbl="node1" presStyleIdx="0" presStyleCnt="3"/>
      <dgm:spPr/>
    </dgm:pt>
    <dgm:pt modelId="{4073DAB9-D17C-4C96-9CBB-952AA5A31DDF}" type="pres">
      <dgm:prSet presAssocID="{E3BB7F69-E64A-4E66-A1DB-4168B5EBC87B}" presName="dummy1a" presStyleCnt="0"/>
      <dgm:spPr/>
    </dgm:pt>
    <dgm:pt modelId="{5062D918-F01A-44C6-846E-0C05957CF24A}" type="pres">
      <dgm:prSet presAssocID="{E3BB7F69-E64A-4E66-A1DB-4168B5EBC87B}" presName="dummy1b" presStyleCnt="0"/>
      <dgm:spPr/>
    </dgm:pt>
    <dgm:pt modelId="{99BB51A4-433C-41AF-8C96-5ABB5C307252}" type="pres">
      <dgm:prSet presAssocID="{E3BB7F69-E64A-4E66-A1DB-4168B5EBC87B}" presName="wedge1Tx" presStyleLbl="node1" presStyleIdx="0" presStyleCnt="3">
        <dgm:presLayoutVars>
          <dgm:chMax val="0"/>
          <dgm:chPref val="0"/>
          <dgm:bulletEnabled val="1"/>
        </dgm:presLayoutVars>
      </dgm:prSet>
      <dgm:spPr/>
    </dgm:pt>
    <dgm:pt modelId="{9306D534-C77C-4ADC-9BBB-9E8422CC3D3B}" type="pres">
      <dgm:prSet presAssocID="{E3BB7F69-E64A-4E66-A1DB-4168B5EBC87B}" presName="wedge2" presStyleLbl="node1" presStyleIdx="1" presStyleCnt="3" custScaleX="87733" custScaleY="95160"/>
      <dgm:spPr/>
    </dgm:pt>
    <dgm:pt modelId="{FD649891-DAEC-4B9E-AE3C-078BAF64DF45}" type="pres">
      <dgm:prSet presAssocID="{E3BB7F69-E64A-4E66-A1DB-4168B5EBC87B}" presName="dummy2a" presStyleCnt="0"/>
      <dgm:spPr/>
    </dgm:pt>
    <dgm:pt modelId="{7493883D-019F-4940-8F1C-DDDFA88D49F3}" type="pres">
      <dgm:prSet presAssocID="{E3BB7F69-E64A-4E66-A1DB-4168B5EBC87B}" presName="dummy2b" presStyleCnt="0"/>
      <dgm:spPr/>
    </dgm:pt>
    <dgm:pt modelId="{4008577B-2E17-40E4-8E4C-1B1BB3F24EBA}" type="pres">
      <dgm:prSet presAssocID="{E3BB7F69-E64A-4E66-A1DB-4168B5EBC87B}" presName="wedge2Tx" presStyleLbl="node1" presStyleIdx="1" presStyleCnt="3">
        <dgm:presLayoutVars>
          <dgm:chMax val="0"/>
          <dgm:chPref val="0"/>
          <dgm:bulletEnabled val="1"/>
        </dgm:presLayoutVars>
      </dgm:prSet>
      <dgm:spPr/>
    </dgm:pt>
    <dgm:pt modelId="{BC83E2A7-5CB5-479A-BF40-6304AA389F15}" type="pres">
      <dgm:prSet presAssocID="{E3BB7F69-E64A-4E66-A1DB-4168B5EBC87B}" presName="wedge3" presStyleLbl="node1" presStyleIdx="2" presStyleCnt="3"/>
      <dgm:spPr/>
    </dgm:pt>
    <dgm:pt modelId="{045EB34E-C7C4-43D4-A57E-9144CA86690D}" type="pres">
      <dgm:prSet presAssocID="{E3BB7F69-E64A-4E66-A1DB-4168B5EBC87B}" presName="dummy3a" presStyleCnt="0"/>
      <dgm:spPr/>
    </dgm:pt>
    <dgm:pt modelId="{020730B7-DEE4-496E-BA54-5AA790309D87}" type="pres">
      <dgm:prSet presAssocID="{E3BB7F69-E64A-4E66-A1DB-4168B5EBC87B}" presName="dummy3b" presStyleCnt="0"/>
      <dgm:spPr/>
    </dgm:pt>
    <dgm:pt modelId="{28CC1AE5-17EE-4721-8EA1-632F9BE5390E}" type="pres">
      <dgm:prSet presAssocID="{E3BB7F69-E64A-4E66-A1DB-4168B5EBC87B}" presName="wedge3Tx" presStyleLbl="node1" presStyleIdx="2" presStyleCnt="3">
        <dgm:presLayoutVars>
          <dgm:chMax val="0"/>
          <dgm:chPref val="0"/>
          <dgm:bulletEnabled val="1"/>
        </dgm:presLayoutVars>
      </dgm:prSet>
      <dgm:spPr/>
    </dgm:pt>
    <dgm:pt modelId="{183A467D-8387-424F-97C7-4F48AC99D3A9}" type="pres">
      <dgm:prSet presAssocID="{5E8C2217-8A7A-4EBE-B3E7-3C1552BEC4CB}" presName="arrowWedge1" presStyleLbl="fgSibTrans2D1" presStyleIdx="0" presStyleCnt="3"/>
      <dgm:spPr/>
    </dgm:pt>
    <dgm:pt modelId="{E83723AD-731E-40BE-9068-ED4979AF9D2D}" type="pres">
      <dgm:prSet presAssocID="{C40CE84A-A5C3-419E-A3F5-94479D997EBF}" presName="arrowWedge2" presStyleLbl="fgSibTrans2D1" presStyleIdx="1" presStyleCnt="3"/>
      <dgm:spPr/>
    </dgm:pt>
    <dgm:pt modelId="{4BEA7A6B-7C20-4B1C-BF16-17E5DC3EF94C}" type="pres">
      <dgm:prSet presAssocID="{D6AE81B3-C797-43FB-BD30-F28AA5DECC6D}" presName="arrowWedge3" presStyleLbl="fgSibTrans2D1" presStyleIdx="2" presStyleCnt="3"/>
      <dgm:spPr/>
    </dgm:pt>
  </dgm:ptLst>
  <dgm:cxnLst>
    <dgm:cxn modelId="{72A4B808-C051-4F07-A913-0F3AAEB5CF63}" type="presOf" srcId="{E3B084FA-1B58-4777-B2AF-7A638FA3DB18}" destId="{EE74BE50-6975-4677-B5D0-ABDC5B6EC204}" srcOrd="0" destOrd="0" presId="urn:microsoft.com/office/officeart/2005/8/layout/cycle8"/>
    <dgm:cxn modelId="{4FC23A1B-AC67-470C-9847-47FAFCD43A15}" type="presOf" srcId="{BCAF7543-6464-4E8B-8C45-E6247EEA445D}" destId="{4008577B-2E17-40E4-8E4C-1B1BB3F24EBA}" srcOrd="1" destOrd="0" presId="urn:microsoft.com/office/officeart/2005/8/layout/cycle8"/>
    <dgm:cxn modelId="{EDB88030-1489-4FEF-9A82-CE9EFAF4A5D6}" type="presOf" srcId="{BCAF7543-6464-4E8B-8C45-E6247EEA445D}" destId="{9306D534-C77C-4ADC-9BBB-9E8422CC3D3B}" srcOrd="0" destOrd="0" presId="urn:microsoft.com/office/officeart/2005/8/layout/cycle8"/>
    <dgm:cxn modelId="{ABBEC531-EC2E-4784-AC6C-BA43757403B7}" srcId="{E3BB7F69-E64A-4E66-A1DB-4168B5EBC87B}" destId="{BCAF7543-6464-4E8B-8C45-E6247EEA445D}" srcOrd="1" destOrd="0" parTransId="{6D48BCFB-1820-49E0-AD2E-86A271217B54}" sibTransId="{C40CE84A-A5C3-419E-A3F5-94479D997EBF}"/>
    <dgm:cxn modelId="{D2F0B535-BAA0-416A-8782-D9087BE8EDA6}" srcId="{E3BB7F69-E64A-4E66-A1DB-4168B5EBC87B}" destId="{E3B084FA-1B58-4777-B2AF-7A638FA3DB18}" srcOrd="0" destOrd="0" parTransId="{C6442236-18DE-486B-BBCB-BB960B9FF83D}" sibTransId="{5E8C2217-8A7A-4EBE-B3E7-3C1552BEC4CB}"/>
    <dgm:cxn modelId="{9C14F653-C684-452A-8DDD-63D5A01CE31A}" type="presOf" srcId="{CF11F79A-B11C-4B41-8CB6-B8D619D921A0}" destId="{28CC1AE5-17EE-4721-8EA1-632F9BE5390E}" srcOrd="1" destOrd="0" presId="urn:microsoft.com/office/officeart/2005/8/layout/cycle8"/>
    <dgm:cxn modelId="{D9965678-8DF1-44CE-845E-80CC85073047}" type="presOf" srcId="{E3BB7F69-E64A-4E66-A1DB-4168B5EBC87B}" destId="{DF4B4476-B5D6-4672-963D-400BFEF33A85}" srcOrd="0" destOrd="0" presId="urn:microsoft.com/office/officeart/2005/8/layout/cycle8"/>
    <dgm:cxn modelId="{C5E9F479-3292-48BD-894C-35AEEA151B6D}" type="presOf" srcId="{CF11F79A-B11C-4B41-8CB6-B8D619D921A0}" destId="{BC83E2A7-5CB5-479A-BF40-6304AA389F15}" srcOrd="0" destOrd="0" presId="urn:microsoft.com/office/officeart/2005/8/layout/cycle8"/>
    <dgm:cxn modelId="{390EDEDC-3DCD-4A6F-8914-990F91FEFE71}" type="presOf" srcId="{E3B084FA-1B58-4777-B2AF-7A638FA3DB18}" destId="{99BB51A4-433C-41AF-8C96-5ABB5C307252}" srcOrd="1" destOrd="0" presId="urn:microsoft.com/office/officeart/2005/8/layout/cycle8"/>
    <dgm:cxn modelId="{497901E5-4AD5-4008-A4B6-3CE757E5D972}" srcId="{E3BB7F69-E64A-4E66-A1DB-4168B5EBC87B}" destId="{CF11F79A-B11C-4B41-8CB6-B8D619D921A0}" srcOrd="2" destOrd="0" parTransId="{FBAD3765-2496-436E-B1B6-6BBD750DA69D}" sibTransId="{D6AE81B3-C797-43FB-BD30-F28AA5DECC6D}"/>
    <dgm:cxn modelId="{3EB64BC4-56BB-439F-9174-66ABC220ACF7}" type="presParOf" srcId="{DF4B4476-B5D6-4672-963D-400BFEF33A85}" destId="{EE74BE50-6975-4677-B5D0-ABDC5B6EC204}" srcOrd="0" destOrd="0" presId="urn:microsoft.com/office/officeart/2005/8/layout/cycle8"/>
    <dgm:cxn modelId="{FD681675-1A7D-40D9-BD72-55CB434AF8CE}" type="presParOf" srcId="{DF4B4476-B5D6-4672-963D-400BFEF33A85}" destId="{4073DAB9-D17C-4C96-9CBB-952AA5A31DDF}" srcOrd="1" destOrd="0" presId="urn:microsoft.com/office/officeart/2005/8/layout/cycle8"/>
    <dgm:cxn modelId="{E721287C-12A6-406A-B22E-08440F69BB0D}" type="presParOf" srcId="{DF4B4476-B5D6-4672-963D-400BFEF33A85}" destId="{5062D918-F01A-44C6-846E-0C05957CF24A}" srcOrd="2" destOrd="0" presId="urn:microsoft.com/office/officeart/2005/8/layout/cycle8"/>
    <dgm:cxn modelId="{C799FEC3-5920-4708-9783-5D68DF595F76}" type="presParOf" srcId="{DF4B4476-B5D6-4672-963D-400BFEF33A85}" destId="{99BB51A4-433C-41AF-8C96-5ABB5C307252}" srcOrd="3" destOrd="0" presId="urn:microsoft.com/office/officeart/2005/8/layout/cycle8"/>
    <dgm:cxn modelId="{9E26500F-EA2A-4A2C-B9C9-92E22E014B10}" type="presParOf" srcId="{DF4B4476-B5D6-4672-963D-400BFEF33A85}" destId="{9306D534-C77C-4ADC-9BBB-9E8422CC3D3B}" srcOrd="4" destOrd="0" presId="urn:microsoft.com/office/officeart/2005/8/layout/cycle8"/>
    <dgm:cxn modelId="{2EF75FD2-AB4C-4B57-888B-3142465C9896}" type="presParOf" srcId="{DF4B4476-B5D6-4672-963D-400BFEF33A85}" destId="{FD649891-DAEC-4B9E-AE3C-078BAF64DF45}" srcOrd="5" destOrd="0" presId="urn:microsoft.com/office/officeart/2005/8/layout/cycle8"/>
    <dgm:cxn modelId="{9F5C8E29-0B86-44D1-AE27-F80B51967310}" type="presParOf" srcId="{DF4B4476-B5D6-4672-963D-400BFEF33A85}" destId="{7493883D-019F-4940-8F1C-DDDFA88D49F3}" srcOrd="6" destOrd="0" presId="urn:microsoft.com/office/officeart/2005/8/layout/cycle8"/>
    <dgm:cxn modelId="{B303D6F3-2380-48A0-A873-A42B863F24EA}" type="presParOf" srcId="{DF4B4476-B5D6-4672-963D-400BFEF33A85}" destId="{4008577B-2E17-40E4-8E4C-1B1BB3F24EBA}" srcOrd="7" destOrd="0" presId="urn:microsoft.com/office/officeart/2005/8/layout/cycle8"/>
    <dgm:cxn modelId="{567E8D5B-DC14-4073-BC28-B6E9705E1935}" type="presParOf" srcId="{DF4B4476-B5D6-4672-963D-400BFEF33A85}" destId="{BC83E2A7-5CB5-479A-BF40-6304AA389F15}" srcOrd="8" destOrd="0" presId="urn:microsoft.com/office/officeart/2005/8/layout/cycle8"/>
    <dgm:cxn modelId="{EE9C9696-EED8-4D4C-A4AB-0B88D8557A47}" type="presParOf" srcId="{DF4B4476-B5D6-4672-963D-400BFEF33A85}" destId="{045EB34E-C7C4-43D4-A57E-9144CA86690D}" srcOrd="9" destOrd="0" presId="urn:microsoft.com/office/officeart/2005/8/layout/cycle8"/>
    <dgm:cxn modelId="{78BD27AE-7E60-468B-B886-8B8A7E04C446}" type="presParOf" srcId="{DF4B4476-B5D6-4672-963D-400BFEF33A85}" destId="{020730B7-DEE4-496E-BA54-5AA790309D87}" srcOrd="10" destOrd="0" presId="urn:microsoft.com/office/officeart/2005/8/layout/cycle8"/>
    <dgm:cxn modelId="{4A62B11A-5F60-482F-925C-E1031D916A3F}" type="presParOf" srcId="{DF4B4476-B5D6-4672-963D-400BFEF33A85}" destId="{28CC1AE5-17EE-4721-8EA1-632F9BE5390E}" srcOrd="11" destOrd="0" presId="urn:microsoft.com/office/officeart/2005/8/layout/cycle8"/>
    <dgm:cxn modelId="{1AF7FC63-E427-42A5-8E4D-0E14AC9C8AAD}" type="presParOf" srcId="{DF4B4476-B5D6-4672-963D-400BFEF33A85}" destId="{183A467D-8387-424F-97C7-4F48AC99D3A9}" srcOrd="12" destOrd="0" presId="urn:microsoft.com/office/officeart/2005/8/layout/cycle8"/>
    <dgm:cxn modelId="{A07E34AA-6C02-40AE-944D-9CAE92AAC379}" type="presParOf" srcId="{DF4B4476-B5D6-4672-963D-400BFEF33A85}" destId="{E83723AD-731E-40BE-9068-ED4979AF9D2D}" srcOrd="13" destOrd="0" presId="urn:microsoft.com/office/officeart/2005/8/layout/cycle8"/>
    <dgm:cxn modelId="{AF33B793-6233-4922-8436-5260CBB12F45}" type="presParOf" srcId="{DF4B4476-B5D6-4672-963D-400BFEF33A85}" destId="{4BEA7A6B-7C20-4B1C-BF16-17E5DC3EF94C}"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E22DB5-4237-4349-B20D-A7077AFDAFE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5956081-8987-4426-BB73-88AC5A388E1A}">
      <dgm:prSet/>
      <dgm:spPr/>
      <dgm:t>
        <a:bodyPr/>
        <a:lstStyle/>
        <a:p>
          <a:pPr>
            <a:lnSpc>
              <a:spcPct val="100000"/>
            </a:lnSpc>
          </a:pPr>
          <a:r>
            <a:rPr lang="en-US" b="1"/>
            <a:t>Profile headshot – 80% want to see</a:t>
          </a:r>
          <a:endParaRPr lang="en-US"/>
        </a:p>
      </dgm:t>
    </dgm:pt>
    <dgm:pt modelId="{B12BE492-A90F-4E6E-A108-B33CA4457C8C}" type="parTrans" cxnId="{83BCCC5B-1F24-4113-869B-E021F4638D5C}">
      <dgm:prSet/>
      <dgm:spPr/>
      <dgm:t>
        <a:bodyPr/>
        <a:lstStyle/>
        <a:p>
          <a:endParaRPr lang="en-US"/>
        </a:p>
      </dgm:t>
    </dgm:pt>
    <dgm:pt modelId="{A14B353B-1DAC-4C69-AB3D-5BC6B73044CE}" type="sibTrans" cxnId="{83BCCC5B-1F24-4113-869B-E021F4638D5C}">
      <dgm:prSet/>
      <dgm:spPr/>
      <dgm:t>
        <a:bodyPr/>
        <a:lstStyle/>
        <a:p>
          <a:endParaRPr lang="en-US"/>
        </a:p>
      </dgm:t>
    </dgm:pt>
    <dgm:pt modelId="{4935CEFB-4B41-4594-92BD-2EB219812F4E}">
      <dgm:prSet/>
      <dgm:spPr/>
      <dgm:t>
        <a:bodyPr/>
        <a:lstStyle/>
        <a:p>
          <a:pPr>
            <a:lnSpc>
              <a:spcPct val="100000"/>
            </a:lnSpc>
          </a:pPr>
          <a:r>
            <a:rPr lang="en-US" b="1"/>
            <a:t>Strong Headline</a:t>
          </a:r>
          <a:endParaRPr lang="en-US"/>
        </a:p>
      </dgm:t>
    </dgm:pt>
    <dgm:pt modelId="{D3412A8E-9178-4518-BEB2-B8170FE0D5CC}" type="parTrans" cxnId="{71910228-A7C1-4B90-BF17-A5D97EC53407}">
      <dgm:prSet/>
      <dgm:spPr/>
      <dgm:t>
        <a:bodyPr/>
        <a:lstStyle/>
        <a:p>
          <a:endParaRPr lang="en-US"/>
        </a:p>
      </dgm:t>
    </dgm:pt>
    <dgm:pt modelId="{4ABEE3CA-E16A-4CD5-A0EA-8274E02B8505}" type="sibTrans" cxnId="{71910228-A7C1-4B90-BF17-A5D97EC53407}">
      <dgm:prSet/>
      <dgm:spPr/>
      <dgm:t>
        <a:bodyPr/>
        <a:lstStyle/>
        <a:p>
          <a:endParaRPr lang="en-US"/>
        </a:p>
      </dgm:t>
    </dgm:pt>
    <dgm:pt modelId="{DB03E64E-EDBD-48ED-A87C-18CA45C03E1B}">
      <dgm:prSet/>
      <dgm:spPr/>
      <dgm:t>
        <a:bodyPr/>
        <a:lstStyle/>
        <a:p>
          <a:pPr>
            <a:lnSpc>
              <a:spcPct val="100000"/>
            </a:lnSpc>
          </a:pPr>
          <a:r>
            <a:rPr lang="en-US" b="1"/>
            <a:t>Follow companies/people</a:t>
          </a:r>
          <a:endParaRPr lang="en-US"/>
        </a:p>
      </dgm:t>
    </dgm:pt>
    <dgm:pt modelId="{2BE2986D-E171-4EDD-9CEC-6D239AD9C6E8}" type="parTrans" cxnId="{E4921306-7A35-43A5-AD08-09B83130B58F}">
      <dgm:prSet/>
      <dgm:spPr/>
      <dgm:t>
        <a:bodyPr/>
        <a:lstStyle/>
        <a:p>
          <a:endParaRPr lang="en-US"/>
        </a:p>
      </dgm:t>
    </dgm:pt>
    <dgm:pt modelId="{A4BEAB2F-9E9B-4986-BD98-56478FCD933C}" type="sibTrans" cxnId="{E4921306-7A35-43A5-AD08-09B83130B58F}">
      <dgm:prSet/>
      <dgm:spPr/>
      <dgm:t>
        <a:bodyPr/>
        <a:lstStyle/>
        <a:p>
          <a:endParaRPr lang="en-US"/>
        </a:p>
      </dgm:t>
    </dgm:pt>
    <dgm:pt modelId="{85B39DB0-5B6D-4BE3-87D8-E4EDFACB3008}">
      <dgm:prSet/>
      <dgm:spPr/>
      <dgm:t>
        <a:bodyPr/>
        <a:lstStyle/>
        <a:p>
          <a:pPr>
            <a:lnSpc>
              <a:spcPct val="100000"/>
            </a:lnSpc>
          </a:pPr>
          <a:r>
            <a:rPr lang="en-US" b="1"/>
            <a:t>Participate in conversations</a:t>
          </a:r>
          <a:endParaRPr lang="en-US"/>
        </a:p>
      </dgm:t>
    </dgm:pt>
    <dgm:pt modelId="{7DA18E09-EDEF-4456-A981-21551B0EA080}" type="parTrans" cxnId="{FD91E4F9-C608-4BD2-A1FD-AC266735F924}">
      <dgm:prSet/>
      <dgm:spPr/>
      <dgm:t>
        <a:bodyPr/>
        <a:lstStyle/>
        <a:p>
          <a:endParaRPr lang="en-US"/>
        </a:p>
      </dgm:t>
    </dgm:pt>
    <dgm:pt modelId="{75D4DE02-E79A-43EA-BE8D-AFAE7C81DF36}" type="sibTrans" cxnId="{FD91E4F9-C608-4BD2-A1FD-AC266735F924}">
      <dgm:prSet/>
      <dgm:spPr/>
      <dgm:t>
        <a:bodyPr/>
        <a:lstStyle/>
        <a:p>
          <a:endParaRPr lang="en-US"/>
        </a:p>
      </dgm:t>
    </dgm:pt>
    <dgm:pt modelId="{C64732EC-B4D3-451D-8223-6B5182CA3E32}">
      <dgm:prSet/>
      <dgm:spPr/>
      <dgm:t>
        <a:bodyPr/>
        <a:lstStyle/>
        <a:p>
          <a:pPr>
            <a:lnSpc>
              <a:spcPct val="100000"/>
            </a:lnSpc>
          </a:pPr>
          <a:r>
            <a:rPr lang="en-US" b="1"/>
            <a:t>Resume development/editing</a:t>
          </a:r>
          <a:endParaRPr lang="en-US"/>
        </a:p>
      </dgm:t>
    </dgm:pt>
    <dgm:pt modelId="{A879348F-D750-4A4F-A5FC-97BB0E46E144}" type="parTrans" cxnId="{801DD338-3205-4EE0-955F-8A03D0FE81AB}">
      <dgm:prSet/>
      <dgm:spPr/>
      <dgm:t>
        <a:bodyPr/>
        <a:lstStyle/>
        <a:p>
          <a:endParaRPr lang="en-US"/>
        </a:p>
      </dgm:t>
    </dgm:pt>
    <dgm:pt modelId="{BD75B250-0769-4CFB-B63A-8261ECDC1781}" type="sibTrans" cxnId="{801DD338-3205-4EE0-955F-8A03D0FE81AB}">
      <dgm:prSet/>
      <dgm:spPr/>
      <dgm:t>
        <a:bodyPr/>
        <a:lstStyle/>
        <a:p>
          <a:endParaRPr lang="en-US"/>
        </a:p>
      </dgm:t>
    </dgm:pt>
    <dgm:pt modelId="{088A8A2A-18A1-46BB-A533-1C905E23CFB5}">
      <dgm:prSet/>
      <dgm:spPr/>
      <dgm:t>
        <a:bodyPr/>
        <a:lstStyle/>
        <a:p>
          <a:pPr>
            <a:lnSpc>
              <a:spcPct val="100000"/>
            </a:lnSpc>
          </a:pPr>
          <a:r>
            <a:rPr lang="en-US" b="1"/>
            <a:t>Links to projects</a:t>
          </a:r>
          <a:endParaRPr lang="en-US"/>
        </a:p>
      </dgm:t>
    </dgm:pt>
    <dgm:pt modelId="{A4FED3F0-15D0-431F-B772-0E9B3CB69E06}" type="parTrans" cxnId="{8359D0CC-C448-43AA-A42B-E4C89653C5AC}">
      <dgm:prSet/>
      <dgm:spPr/>
      <dgm:t>
        <a:bodyPr/>
        <a:lstStyle/>
        <a:p>
          <a:endParaRPr lang="en-US"/>
        </a:p>
      </dgm:t>
    </dgm:pt>
    <dgm:pt modelId="{2A01010B-24A5-4235-BF78-304FECF6C1D1}" type="sibTrans" cxnId="{8359D0CC-C448-43AA-A42B-E4C89653C5AC}">
      <dgm:prSet/>
      <dgm:spPr/>
      <dgm:t>
        <a:bodyPr/>
        <a:lstStyle/>
        <a:p>
          <a:endParaRPr lang="en-US"/>
        </a:p>
      </dgm:t>
    </dgm:pt>
    <dgm:pt modelId="{4DACD519-6873-4A38-9643-5A41366D5EA9}">
      <dgm:prSet/>
      <dgm:spPr/>
      <dgm:t>
        <a:bodyPr/>
        <a:lstStyle/>
        <a:p>
          <a:pPr>
            <a:lnSpc>
              <a:spcPct val="100000"/>
            </a:lnSpc>
          </a:pPr>
          <a:r>
            <a:rPr lang="en-US" b="1"/>
            <a:t>Customize your URL – add to contact info on resume</a:t>
          </a:r>
          <a:endParaRPr lang="en-US"/>
        </a:p>
      </dgm:t>
    </dgm:pt>
    <dgm:pt modelId="{D6F2F38D-A395-4D6A-9692-70C12F5781AD}" type="parTrans" cxnId="{370A97E5-4E60-44F1-9F11-A4922C46C2E1}">
      <dgm:prSet/>
      <dgm:spPr/>
      <dgm:t>
        <a:bodyPr/>
        <a:lstStyle/>
        <a:p>
          <a:endParaRPr lang="en-US"/>
        </a:p>
      </dgm:t>
    </dgm:pt>
    <dgm:pt modelId="{D4661E00-DFA6-4D93-898D-DAD9B1E2E245}" type="sibTrans" cxnId="{370A97E5-4E60-44F1-9F11-A4922C46C2E1}">
      <dgm:prSet/>
      <dgm:spPr/>
      <dgm:t>
        <a:bodyPr/>
        <a:lstStyle/>
        <a:p>
          <a:endParaRPr lang="en-US"/>
        </a:p>
      </dgm:t>
    </dgm:pt>
    <dgm:pt modelId="{08A0563E-0856-4A82-AFAE-4D8205F20458}" type="pres">
      <dgm:prSet presAssocID="{FDE22DB5-4237-4349-B20D-A7077AFDAFE7}" presName="root" presStyleCnt="0">
        <dgm:presLayoutVars>
          <dgm:dir/>
          <dgm:resizeHandles val="exact"/>
        </dgm:presLayoutVars>
      </dgm:prSet>
      <dgm:spPr/>
    </dgm:pt>
    <dgm:pt modelId="{8E6A1429-6B30-4E74-B34C-ABA68F3AF274}" type="pres">
      <dgm:prSet presAssocID="{85956081-8987-4426-BB73-88AC5A388E1A}" presName="compNode" presStyleCnt="0"/>
      <dgm:spPr/>
    </dgm:pt>
    <dgm:pt modelId="{47FFC070-BA8A-48DB-A247-2E1E3740610B}" type="pres">
      <dgm:prSet presAssocID="{85956081-8987-4426-BB73-88AC5A388E1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9E81C1EA-58C5-4479-8C28-8FBC360A75D2}" type="pres">
      <dgm:prSet presAssocID="{85956081-8987-4426-BB73-88AC5A388E1A}" presName="spaceRect" presStyleCnt="0"/>
      <dgm:spPr/>
    </dgm:pt>
    <dgm:pt modelId="{5ED093D6-666A-4DB5-B843-2C0A821F6B9C}" type="pres">
      <dgm:prSet presAssocID="{85956081-8987-4426-BB73-88AC5A388E1A}" presName="textRect" presStyleLbl="revTx" presStyleIdx="0" presStyleCnt="7">
        <dgm:presLayoutVars>
          <dgm:chMax val="1"/>
          <dgm:chPref val="1"/>
        </dgm:presLayoutVars>
      </dgm:prSet>
      <dgm:spPr/>
    </dgm:pt>
    <dgm:pt modelId="{E4193148-FAD1-45BC-8AFD-1156CDB85687}" type="pres">
      <dgm:prSet presAssocID="{A14B353B-1DAC-4C69-AB3D-5BC6B73044CE}" presName="sibTrans" presStyleCnt="0"/>
      <dgm:spPr/>
    </dgm:pt>
    <dgm:pt modelId="{A0C1A5B7-FB0C-4561-A2FC-C444C82E0B25}" type="pres">
      <dgm:prSet presAssocID="{4935CEFB-4B41-4594-92BD-2EB219812F4E}" presName="compNode" presStyleCnt="0"/>
      <dgm:spPr/>
    </dgm:pt>
    <dgm:pt modelId="{C323ABFE-5B4F-4F46-8091-EC10E5E4F0B0}" type="pres">
      <dgm:prSet presAssocID="{4935CEFB-4B41-4594-92BD-2EB219812F4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51AEBDE1-FD0D-4D5F-AAB5-A09B2886E31C}" type="pres">
      <dgm:prSet presAssocID="{4935CEFB-4B41-4594-92BD-2EB219812F4E}" presName="spaceRect" presStyleCnt="0"/>
      <dgm:spPr/>
    </dgm:pt>
    <dgm:pt modelId="{71DA2079-251F-4838-94AB-183339433790}" type="pres">
      <dgm:prSet presAssocID="{4935CEFB-4B41-4594-92BD-2EB219812F4E}" presName="textRect" presStyleLbl="revTx" presStyleIdx="1" presStyleCnt="7">
        <dgm:presLayoutVars>
          <dgm:chMax val="1"/>
          <dgm:chPref val="1"/>
        </dgm:presLayoutVars>
      </dgm:prSet>
      <dgm:spPr/>
    </dgm:pt>
    <dgm:pt modelId="{32D093BF-875A-486C-8B07-1E16C72EF38B}" type="pres">
      <dgm:prSet presAssocID="{4ABEE3CA-E16A-4CD5-A0EA-8274E02B8505}" presName="sibTrans" presStyleCnt="0"/>
      <dgm:spPr/>
    </dgm:pt>
    <dgm:pt modelId="{C8E12869-473F-47B6-BEEA-6FBFCE05CF2E}" type="pres">
      <dgm:prSet presAssocID="{DB03E64E-EDBD-48ED-A87C-18CA45C03E1B}" presName="compNode" presStyleCnt="0"/>
      <dgm:spPr/>
    </dgm:pt>
    <dgm:pt modelId="{DF0134B0-B80B-4926-A6AD-BF0BB49D0805}" type="pres">
      <dgm:prSet presAssocID="{DB03E64E-EDBD-48ED-A87C-18CA45C03E1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C852F1D9-8FF0-42F0-82F6-7332B901CFBB}" type="pres">
      <dgm:prSet presAssocID="{DB03E64E-EDBD-48ED-A87C-18CA45C03E1B}" presName="spaceRect" presStyleCnt="0"/>
      <dgm:spPr/>
    </dgm:pt>
    <dgm:pt modelId="{DC909B5D-CA49-488B-B31B-6228C6287AC2}" type="pres">
      <dgm:prSet presAssocID="{DB03E64E-EDBD-48ED-A87C-18CA45C03E1B}" presName="textRect" presStyleLbl="revTx" presStyleIdx="2" presStyleCnt="7">
        <dgm:presLayoutVars>
          <dgm:chMax val="1"/>
          <dgm:chPref val="1"/>
        </dgm:presLayoutVars>
      </dgm:prSet>
      <dgm:spPr/>
    </dgm:pt>
    <dgm:pt modelId="{D3C94BD9-A079-41B9-A39F-6BB7EEEDBA82}" type="pres">
      <dgm:prSet presAssocID="{A4BEAB2F-9E9B-4986-BD98-56478FCD933C}" presName="sibTrans" presStyleCnt="0"/>
      <dgm:spPr/>
    </dgm:pt>
    <dgm:pt modelId="{10EF49C1-6BF3-4910-9622-0EA1040607B1}" type="pres">
      <dgm:prSet presAssocID="{85B39DB0-5B6D-4BE3-87D8-E4EDFACB3008}" presName="compNode" presStyleCnt="0"/>
      <dgm:spPr/>
    </dgm:pt>
    <dgm:pt modelId="{91A72ED0-9C68-4C94-9C72-88315D66BB3A}" type="pres">
      <dgm:prSet presAssocID="{85B39DB0-5B6D-4BE3-87D8-E4EDFACB300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F6F0C4B4-DC09-47AA-A3FF-C84BD084C64C}" type="pres">
      <dgm:prSet presAssocID="{85B39DB0-5B6D-4BE3-87D8-E4EDFACB3008}" presName="spaceRect" presStyleCnt="0"/>
      <dgm:spPr/>
    </dgm:pt>
    <dgm:pt modelId="{0E344446-9526-48D4-8419-A7F3C9D31076}" type="pres">
      <dgm:prSet presAssocID="{85B39DB0-5B6D-4BE3-87D8-E4EDFACB3008}" presName="textRect" presStyleLbl="revTx" presStyleIdx="3" presStyleCnt="7">
        <dgm:presLayoutVars>
          <dgm:chMax val="1"/>
          <dgm:chPref val="1"/>
        </dgm:presLayoutVars>
      </dgm:prSet>
      <dgm:spPr/>
    </dgm:pt>
    <dgm:pt modelId="{BA505797-E428-49F1-A6B9-9C4625B2674E}" type="pres">
      <dgm:prSet presAssocID="{75D4DE02-E79A-43EA-BE8D-AFAE7C81DF36}" presName="sibTrans" presStyleCnt="0"/>
      <dgm:spPr/>
    </dgm:pt>
    <dgm:pt modelId="{D131675B-DD8F-4960-9269-EF0AE3C3A05D}" type="pres">
      <dgm:prSet presAssocID="{C64732EC-B4D3-451D-8223-6B5182CA3E32}" presName="compNode" presStyleCnt="0"/>
      <dgm:spPr/>
    </dgm:pt>
    <dgm:pt modelId="{C465D728-9B5C-4C86-8EE9-BD43D28211D3}" type="pres">
      <dgm:prSet presAssocID="{C64732EC-B4D3-451D-8223-6B5182CA3E3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cument"/>
        </a:ext>
      </dgm:extLst>
    </dgm:pt>
    <dgm:pt modelId="{83DE948E-7248-4E0B-A05E-E672C8F80195}" type="pres">
      <dgm:prSet presAssocID="{C64732EC-B4D3-451D-8223-6B5182CA3E32}" presName="spaceRect" presStyleCnt="0"/>
      <dgm:spPr/>
    </dgm:pt>
    <dgm:pt modelId="{1AFB55DA-4094-49E8-A806-CAF321F307C7}" type="pres">
      <dgm:prSet presAssocID="{C64732EC-B4D3-451D-8223-6B5182CA3E32}" presName="textRect" presStyleLbl="revTx" presStyleIdx="4" presStyleCnt="7">
        <dgm:presLayoutVars>
          <dgm:chMax val="1"/>
          <dgm:chPref val="1"/>
        </dgm:presLayoutVars>
      </dgm:prSet>
      <dgm:spPr/>
    </dgm:pt>
    <dgm:pt modelId="{A94E5D3E-BECB-4DC6-8EE6-F8F5C5EB5FE5}" type="pres">
      <dgm:prSet presAssocID="{BD75B250-0769-4CFB-B63A-8261ECDC1781}" presName="sibTrans" presStyleCnt="0"/>
      <dgm:spPr/>
    </dgm:pt>
    <dgm:pt modelId="{2610F4BA-B708-4D21-BB00-3BE9CA0CF820}" type="pres">
      <dgm:prSet presAssocID="{088A8A2A-18A1-46BB-A533-1C905E23CFB5}" presName="compNode" presStyleCnt="0"/>
      <dgm:spPr/>
    </dgm:pt>
    <dgm:pt modelId="{3D9B35C4-B8B9-4927-AD7F-F9E5590646E9}" type="pres">
      <dgm:prSet presAssocID="{088A8A2A-18A1-46BB-A533-1C905E23CFB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ink"/>
        </a:ext>
      </dgm:extLst>
    </dgm:pt>
    <dgm:pt modelId="{BEE6BBF5-D81D-4F8D-BD47-3A93F563C9C1}" type="pres">
      <dgm:prSet presAssocID="{088A8A2A-18A1-46BB-A533-1C905E23CFB5}" presName="spaceRect" presStyleCnt="0"/>
      <dgm:spPr/>
    </dgm:pt>
    <dgm:pt modelId="{30B4FD4D-CC97-4733-A19C-52CD075169FC}" type="pres">
      <dgm:prSet presAssocID="{088A8A2A-18A1-46BB-A533-1C905E23CFB5}" presName="textRect" presStyleLbl="revTx" presStyleIdx="5" presStyleCnt="7">
        <dgm:presLayoutVars>
          <dgm:chMax val="1"/>
          <dgm:chPref val="1"/>
        </dgm:presLayoutVars>
      </dgm:prSet>
      <dgm:spPr/>
    </dgm:pt>
    <dgm:pt modelId="{3C6C8E80-A957-44FF-AF62-241524FC2516}" type="pres">
      <dgm:prSet presAssocID="{2A01010B-24A5-4235-BF78-304FECF6C1D1}" presName="sibTrans" presStyleCnt="0"/>
      <dgm:spPr/>
    </dgm:pt>
    <dgm:pt modelId="{EA16E19D-599F-419C-8B8B-306A2A8BA4EC}" type="pres">
      <dgm:prSet presAssocID="{4DACD519-6873-4A38-9643-5A41366D5EA9}" presName="compNode" presStyleCnt="0"/>
      <dgm:spPr/>
    </dgm:pt>
    <dgm:pt modelId="{187CC42B-4FAF-486E-95F7-A4CD80D639E6}" type="pres">
      <dgm:prSet presAssocID="{4DACD519-6873-4A38-9643-5A41366D5EA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Right Pointing Backhand Index"/>
        </a:ext>
      </dgm:extLst>
    </dgm:pt>
    <dgm:pt modelId="{E831AF39-F44B-4458-A627-8CCF4EFDE7ED}" type="pres">
      <dgm:prSet presAssocID="{4DACD519-6873-4A38-9643-5A41366D5EA9}" presName="spaceRect" presStyleCnt="0"/>
      <dgm:spPr/>
    </dgm:pt>
    <dgm:pt modelId="{74D9208C-60FE-482C-A2A3-39A7FF221ABA}" type="pres">
      <dgm:prSet presAssocID="{4DACD519-6873-4A38-9643-5A41366D5EA9}" presName="textRect" presStyleLbl="revTx" presStyleIdx="6" presStyleCnt="7">
        <dgm:presLayoutVars>
          <dgm:chMax val="1"/>
          <dgm:chPref val="1"/>
        </dgm:presLayoutVars>
      </dgm:prSet>
      <dgm:spPr/>
    </dgm:pt>
  </dgm:ptLst>
  <dgm:cxnLst>
    <dgm:cxn modelId="{E4921306-7A35-43A5-AD08-09B83130B58F}" srcId="{FDE22DB5-4237-4349-B20D-A7077AFDAFE7}" destId="{DB03E64E-EDBD-48ED-A87C-18CA45C03E1B}" srcOrd="2" destOrd="0" parTransId="{2BE2986D-E171-4EDD-9CEC-6D239AD9C6E8}" sibTransId="{A4BEAB2F-9E9B-4986-BD98-56478FCD933C}"/>
    <dgm:cxn modelId="{9FA2FE10-B832-46E9-ABA7-EEEE49FCF8C4}" type="presOf" srcId="{85B39DB0-5B6D-4BE3-87D8-E4EDFACB3008}" destId="{0E344446-9526-48D4-8419-A7F3C9D31076}" srcOrd="0" destOrd="0" presId="urn:microsoft.com/office/officeart/2018/2/layout/IconLabelList"/>
    <dgm:cxn modelId="{71910228-A7C1-4B90-BF17-A5D97EC53407}" srcId="{FDE22DB5-4237-4349-B20D-A7077AFDAFE7}" destId="{4935CEFB-4B41-4594-92BD-2EB219812F4E}" srcOrd="1" destOrd="0" parTransId="{D3412A8E-9178-4518-BEB2-B8170FE0D5CC}" sibTransId="{4ABEE3CA-E16A-4CD5-A0EA-8274E02B8505}"/>
    <dgm:cxn modelId="{F9ACE128-136A-419F-83EA-91E72F9C3A00}" type="presOf" srcId="{C64732EC-B4D3-451D-8223-6B5182CA3E32}" destId="{1AFB55DA-4094-49E8-A806-CAF321F307C7}" srcOrd="0" destOrd="0" presId="urn:microsoft.com/office/officeart/2018/2/layout/IconLabelList"/>
    <dgm:cxn modelId="{801DD338-3205-4EE0-955F-8A03D0FE81AB}" srcId="{FDE22DB5-4237-4349-B20D-A7077AFDAFE7}" destId="{C64732EC-B4D3-451D-8223-6B5182CA3E32}" srcOrd="4" destOrd="0" parTransId="{A879348F-D750-4A4F-A5FC-97BB0E46E144}" sibTransId="{BD75B250-0769-4CFB-B63A-8261ECDC1781}"/>
    <dgm:cxn modelId="{56E63A3E-6BDD-48B9-A3CD-723BCB5AB014}" type="presOf" srcId="{088A8A2A-18A1-46BB-A533-1C905E23CFB5}" destId="{30B4FD4D-CC97-4733-A19C-52CD075169FC}" srcOrd="0" destOrd="0" presId="urn:microsoft.com/office/officeart/2018/2/layout/IconLabelList"/>
    <dgm:cxn modelId="{83BCCC5B-1F24-4113-869B-E021F4638D5C}" srcId="{FDE22DB5-4237-4349-B20D-A7077AFDAFE7}" destId="{85956081-8987-4426-BB73-88AC5A388E1A}" srcOrd="0" destOrd="0" parTransId="{B12BE492-A90F-4E6E-A108-B33CA4457C8C}" sibTransId="{A14B353B-1DAC-4C69-AB3D-5BC6B73044CE}"/>
    <dgm:cxn modelId="{E7759745-8557-4B3A-9EB6-91C8B914B03C}" type="presOf" srcId="{4DACD519-6873-4A38-9643-5A41366D5EA9}" destId="{74D9208C-60FE-482C-A2A3-39A7FF221ABA}" srcOrd="0" destOrd="0" presId="urn:microsoft.com/office/officeart/2018/2/layout/IconLabelList"/>
    <dgm:cxn modelId="{92556347-C683-497D-A675-FAF2695E8D3A}" type="presOf" srcId="{85956081-8987-4426-BB73-88AC5A388E1A}" destId="{5ED093D6-666A-4DB5-B843-2C0A821F6B9C}" srcOrd="0" destOrd="0" presId="urn:microsoft.com/office/officeart/2018/2/layout/IconLabelList"/>
    <dgm:cxn modelId="{40A0214C-39C7-4E8B-93B3-341F02441A32}" type="presOf" srcId="{4935CEFB-4B41-4594-92BD-2EB219812F4E}" destId="{71DA2079-251F-4838-94AB-183339433790}" srcOrd="0" destOrd="0" presId="urn:microsoft.com/office/officeart/2018/2/layout/IconLabelList"/>
    <dgm:cxn modelId="{0C9ED55A-1996-44B0-847E-4CAA1DEF12B2}" type="presOf" srcId="{FDE22DB5-4237-4349-B20D-A7077AFDAFE7}" destId="{08A0563E-0856-4A82-AFAE-4D8205F20458}" srcOrd="0" destOrd="0" presId="urn:microsoft.com/office/officeart/2018/2/layout/IconLabelList"/>
    <dgm:cxn modelId="{5F7F2788-732A-4B19-96C4-6FD07C47996B}" type="presOf" srcId="{DB03E64E-EDBD-48ED-A87C-18CA45C03E1B}" destId="{DC909B5D-CA49-488B-B31B-6228C6287AC2}" srcOrd="0" destOrd="0" presId="urn:microsoft.com/office/officeart/2018/2/layout/IconLabelList"/>
    <dgm:cxn modelId="{8359D0CC-C448-43AA-A42B-E4C89653C5AC}" srcId="{FDE22DB5-4237-4349-B20D-A7077AFDAFE7}" destId="{088A8A2A-18A1-46BB-A533-1C905E23CFB5}" srcOrd="5" destOrd="0" parTransId="{A4FED3F0-15D0-431F-B772-0E9B3CB69E06}" sibTransId="{2A01010B-24A5-4235-BF78-304FECF6C1D1}"/>
    <dgm:cxn modelId="{370A97E5-4E60-44F1-9F11-A4922C46C2E1}" srcId="{FDE22DB5-4237-4349-B20D-A7077AFDAFE7}" destId="{4DACD519-6873-4A38-9643-5A41366D5EA9}" srcOrd="6" destOrd="0" parTransId="{D6F2F38D-A395-4D6A-9692-70C12F5781AD}" sibTransId="{D4661E00-DFA6-4D93-898D-DAD9B1E2E245}"/>
    <dgm:cxn modelId="{FD91E4F9-C608-4BD2-A1FD-AC266735F924}" srcId="{FDE22DB5-4237-4349-B20D-A7077AFDAFE7}" destId="{85B39DB0-5B6D-4BE3-87D8-E4EDFACB3008}" srcOrd="3" destOrd="0" parTransId="{7DA18E09-EDEF-4456-A981-21551B0EA080}" sibTransId="{75D4DE02-E79A-43EA-BE8D-AFAE7C81DF36}"/>
    <dgm:cxn modelId="{06444E60-3542-48B5-9CEA-F140BFC33CAD}" type="presParOf" srcId="{08A0563E-0856-4A82-AFAE-4D8205F20458}" destId="{8E6A1429-6B30-4E74-B34C-ABA68F3AF274}" srcOrd="0" destOrd="0" presId="urn:microsoft.com/office/officeart/2018/2/layout/IconLabelList"/>
    <dgm:cxn modelId="{A7DC48E1-E4E8-4CA1-8A8A-CC49C5030DFC}" type="presParOf" srcId="{8E6A1429-6B30-4E74-B34C-ABA68F3AF274}" destId="{47FFC070-BA8A-48DB-A247-2E1E3740610B}" srcOrd="0" destOrd="0" presId="urn:microsoft.com/office/officeart/2018/2/layout/IconLabelList"/>
    <dgm:cxn modelId="{8C9DE15F-5F65-4198-BC8A-E0903DE30F2E}" type="presParOf" srcId="{8E6A1429-6B30-4E74-B34C-ABA68F3AF274}" destId="{9E81C1EA-58C5-4479-8C28-8FBC360A75D2}" srcOrd="1" destOrd="0" presId="urn:microsoft.com/office/officeart/2018/2/layout/IconLabelList"/>
    <dgm:cxn modelId="{A04F4A66-39F3-473C-9F83-890FEE5A6A75}" type="presParOf" srcId="{8E6A1429-6B30-4E74-B34C-ABA68F3AF274}" destId="{5ED093D6-666A-4DB5-B843-2C0A821F6B9C}" srcOrd="2" destOrd="0" presId="urn:microsoft.com/office/officeart/2018/2/layout/IconLabelList"/>
    <dgm:cxn modelId="{3C64DC43-5799-44A8-80CD-4D5B98423AF3}" type="presParOf" srcId="{08A0563E-0856-4A82-AFAE-4D8205F20458}" destId="{E4193148-FAD1-45BC-8AFD-1156CDB85687}" srcOrd="1" destOrd="0" presId="urn:microsoft.com/office/officeart/2018/2/layout/IconLabelList"/>
    <dgm:cxn modelId="{B462F8CF-1377-4A90-A13B-78A23F40ED41}" type="presParOf" srcId="{08A0563E-0856-4A82-AFAE-4D8205F20458}" destId="{A0C1A5B7-FB0C-4561-A2FC-C444C82E0B25}" srcOrd="2" destOrd="0" presId="urn:microsoft.com/office/officeart/2018/2/layout/IconLabelList"/>
    <dgm:cxn modelId="{E8F3328D-EB53-46C1-80CD-50B0979A5B03}" type="presParOf" srcId="{A0C1A5B7-FB0C-4561-A2FC-C444C82E0B25}" destId="{C323ABFE-5B4F-4F46-8091-EC10E5E4F0B0}" srcOrd="0" destOrd="0" presId="urn:microsoft.com/office/officeart/2018/2/layout/IconLabelList"/>
    <dgm:cxn modelId="{4B7A7AB1-AE53-4161-AFEB-F917D695C514}" type="presParOf" srcId="{A0C1A5B7-FB0C-4561-A2FC-C444C82E0B25}" destId="{51AEBDE1-FD0D-4D5F-AAB5-A09B2886E31C}" srcOrd="1" destOrd="0" presId="urn:microsoft.com/office/officeart/2018/2/layout/IconLabelList"/>
    <dgm:cxn modelId="{E9CEC7FF-13C3-441D-8A79-3797CB872F3C}" type="presParOf" srcId="{A0C1A5B7-FB0C-4561-A2FC-C444C82E0B25}" destId="{71DA2079-251F-4838-94AB-183339433790}" srcOrd="2" destOrd="0" presId="urn:microsoft.com/office/officeart/2018/2/layout/IconLabelList"/>
    <dgm:cxn modelId="{73A2A8FF-671D-4B2F-B86A-67C8ACF5F7B1}" type="presParOf" srcId="{08A0563E-0856-4A82-AFAE-4D8205F20458}" destId="{32D093BF-875A-486C-8B07-1E16C72EF38B}" srcOrd="3" destOrd="0" presId="urn:microsoft.com/office/officeart/2018/2/layout/IconLabelList"/>
    <dgm:cxn modelId="{C00D1E8B-A343-467D-8167-E3B7A6B502F0}" type="presParOf" srcId="{08A0563E-0856-4A82-AFAE-4D8205F20458}" destId="{C8E12869-473F-47B6-BEEA-6FBFCE05CF2E}" srcOrd="4" destOrd="0" presId="urn:microsoft.com/office/officeart/2018/2/layout/IconLabelList"/>
    <dgm:cxn modelId="{C3A0A460-7F7D-413A-BE32-97AFC0B60478}" type="presParOf" srcId="{C8E12869-473F-47B6-BEEA-6FBFCE05CF2E}" destId="{DF0134B0-B80B-4926-A6AD-BF0BB49D0805}" srcOrd="0" destOrd="0" presId="urn:microsoft.com/office/officeart/2018/2/layout/IconLabelList"/>
    <dgm:cxn modelId="{531B01C2-1E4B-4B86-9BB5-540C61F26BDA}" type="presParOf" srcId="{C8E12869-473F-47B6-BEEA-6FBFCE05CF2E}" destId="{C852F1D9-8FF0-42F0-82F6-7332B901CFBB}" srcOrd="1" destOrd="0" presId="urn:microsoft.com/office/officeart/2018/2/layout/IconLabelList"/>
    <dgm:cxn modelId="{8D545D2D-BC5B-40EB-B47A-4F677876C2D9}" type="presParOf" srcId="{C8E12869-473F-47B6-BEEA-6FBFCE05CF2E}" destId="{DC909B5D-CA49-488B-B31B-6228C6287AC2}" srcOrd="2" destOrd="0" presId="urn:microsoft.com/office/officeart/2018/2/layout/IconLabelList"/>
    <dgm:cxn modelId="{EBC91AD8-B6F7-46D6-8B57-4B7988912AF3}" type="presParOf" srcId="{08A0563E-0856-4A82-AFAE-4D8205F20458}" destId="{D3C94BD9-A079-41B9-A39F-6BB7EEEDBA82}" srcOrd="5" destOrd="0" presId="urn:microsoft.com/office/officeart/2018/2/layout/IconLabelList"/>
    <dgm:cxn modelId="{832F4A7F-BEC0-4D77-8A0B-E00BF63EAFE9}" type="presParOf" srcId="{08A0563E-0856-4A82-AFAE-4D8205F20458}" destId="{10EF49C1-6BF3-4910-9622-0EA1040607B1}" srcOrd="6" destOrd="0" presId="urn:microsoft.com/office/officeart/2018/2/layout/IconLabelList"/>
    <dgm:cxn modelId="{163F98BD-EFB7-4FE1-B919-00F501BF2E1E}" type="presParOf" srcId="{10EF49C1-6BF3-4910-9622-0EA1040607B1}" destId="{91A72ED0-9C68-4C94-9C72-88315D66BB3A}" srcOrd="0" destOrd="0" presId="urn:microsoft.com/office/officeart/2018/2/layout/IconLabelList"/>
    <dgm:cxn modelId="{D98E8FC7-517B-4ABD-A4FA-3FE3696E0F24}" type="presParOf" srcId="{10EF49C1-6BF3-4910-9622-0EA1040607B1}" destId="{F6F0C4B4-DC09-47AA-A3FF-C84BD084C64C}" srcOrd="1" destOrd="0" presId="urn:microsoft.com/office/officeart/2018/2/layout/IconLabelList"/>
    <dgm:cxn modelId="{2731D225-E90B-493C-B730-608589D19C83}" type="presParOf" srcId="{10EF49C1-6BF3-4910-9622-0EA1040607B1}" destId="{0E344446-9526-48D4-8419-A7F3C9D31076}" srcOrd="2" destOrd="0" presId="urn:microsoft.com/office/officeart/2018/2/layout/IconLabelList"/>
    <dgm:cxn modelId="{5C2CD1C2-9D15-4EA9-86EF-965271C7163F}" type="presParOf" srcId="{08A0563E-0856-4A82-AFAE-4D8205F20458}" destId="{BA505797-E428-49F1-A6B9-9C4625B2674E}" srcOrd="7" destOrd="0" presId="urn:microsoft.com/office/officeart/2018/2/layout/IconLabelList"/>
    <dgm:cxn modelId="{C21E3493-C580-46EC-8EA4-B25DFD3D7E67}" type="presParOf" srcId="{08A0563E-0856-4A82-AFAE-4D8205F20458}" destId="{D131675B-DD8F-4960-9269-EF0AE3C3A05D}" srcOrd="8" destOrd="0" presId="urn:microsoft.com/office/officeart/2018/2/layout/IconLabelList"/>
    <dgm:cxn modelId="{ADBF5C4A-8388-411D-8901-59841864C351}" type="presParOf" srcId="{D131675B-DD8F-4960-9269-EF0AE3C3A05D}" destId="{C465D728-9B5C-4C86-8EE9-BD43D28211D3}" srcOrd="0" destOrd="0" presId="urn:microsoft.com/office/officeart/2018/2/layout/IconLabelList"/>
    <dgm:cxn modelId="{22BE0FDA-06A3-4F3F-B9DC-1EBDF9DBE853}" type="presParOf" srcId="{D131675B-DD8F-4960-9269-EF0AE3C3A05D}" destId="{83DE948E-7248-4E0B-A05E-E672C8F80195}" srcOrd="1" destOrd="0" presId="urn:microsoft.com/office/officeart/2018/2/layout/IconLabelList"/>
    <dgm:cxn modelId="{606107D3-59DC-484E-AC36-FAE2A977527F}" type="presParOf" srcId="{D131675B-DD8F-4960-9269-EF0AE3C3A05D}" destId="{1AFB55DA-4094-49E8-A806-CAF321F307C7}" srcOrd="2" destOrd="0" presId="urn:microsoft.com/office/officeart/2018/2/layout/IconLabelList"/>
    <dgm:cxn modelId="{CF4A78F4-54B6-4DA6-9013-7B563B86B333}" type="presParOf" srcId="{08A0563E-0856-4A82-AFAE-4D8205F20458}" destId="{A94E5D3E-BECB-4DC6-8EE6-F8F5C5EB5FE5}" srcOrd="9" destOrd="0" presId="urn:microsoft.com/office/officeart/2018/2/layout/IconLabelList"/>
    <dgm:cxn modelId="{500E970A-FDBC-4677-9050-D5306333D4BC}" type="presParOf" srcId="{08A0563E-0856-4A82-AFAE-4D8205F20458}" destId="{2610F4BA-B708-4D21-BB00-3BE9CA0CF820}" srcOrd="10" destOrd="0" presId="urn:microsoft.com/office/officeart/2018/2/layout/IconLabelList"/>
    <dgm:cxn modelId="{6AC35781-FC9D-4C60-A5BE-A9F07AE86D33}" type="presParOf" srcId="{2610F4BA-B708-4D21-BB00-3BE9CA0CF820}" destId="{3D9B35C4-B8B9-4927-AD7F-F9E5590646E9}" srcOrd="0" destOrd="0" presId="urn:microsoft.com/office/officeart/2018/2/layout/IconLabelList"/>
    <dgm:cxn modelId="{86A81F2E-190A-467E-9741-9A1F641CCF6F}" type="presParOf" srcId="{2610F4BA-B708-4D21-BB00-3BE9CA0CF820}" destId="{BEE6BBF5-D81D-4F8D-BD47-3A93F563C9C1}" srcOrd="1" destOrd="0" presId="urn:microsoft.com/office/officeart/2018/2/layout/IconLabelList"/>
    <dgm:cxn modelId="{7EA9AC7B-83D6-4DCC-9BEB-36B6A3A85D9D}" type="presParOf" srcId="{2610F4BA-B708-4D21-BB00-3BE9CA0CF820}" destId="{30B4FD4D-CC97-4733-A19C-52CD075169FC}" srcOrd="2" destOrd="0" presId="urn:microsoft.com/office/officeart/2018/2/layout/IconLabelList"/>
    <dgm:cxn modelId="{B50D7D9A-F8E7-4A29-A35D-3C01910BDD2F}" type="presParOf" srcId="{08A0563E-0856-4A82-AFAE-4D8205F20458}" destId="{3C6C8E80-A957-44FF-AF62-241524FC2516}" srcOrd="11" destOrd="0" presId="urn:microsoft.com/office/officeart/2018/2/layout/IconLabelList"/>
    <dgm:cxn modelId="{63B59468-8517-4204-B511-0AB32C090666}" type="presParOf" srcId="{08A0563E-0856-4A82-AFAE-4D8205F20458}" destId="{EA16E19D-599F-419C-8B8B-306A2A8BA4EC}" srcOrd="12" destOrd="0" presId="urn:microsoft.com/office/officeart/2018/2/layout/IconLabelList"/>
    <dgm:cxn modelId="{11D74833-671D-43C4-A909-395D8837D5C6}" type="presParOf" srcId="{EA16E19D-599F-419C-8B8B-306A2A8BA4EC}" destId="{187CC42B-4FAF-486E-95F7-A4CD80D639E6}" srcOrd="0" destOrd="0" presId="urn:microsoft.com/office/officeart/2018/2/layout/IconLabelList"/>
    <dgm:cxn modelId="{6A18AD5F-8D9C-4490-A5AB-9FC343F407B9}" type="presParOf" srcId="{EA16E19D-599F-419C-8B8B-306A2A8BA4EC}" destId="{E831AF39-F44B-4458-A627-8CCF4EFDE7ED}" srcOrd="1" destOrd="0" presId="urn:microsoft.com/office/officeart/2018/2/layout/IconLabelList"/>
    <dgm:cxn modelId="{440889D6-7E07-4F58-A4F2-402AB7A750E0}" type="presParOf" srcId="{EA16E19D-599F-419C-8B8B-306A2A8BA4EC}" destId="{74D9208C-60FE-482C-A2A3-39A7FF221AB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4BE50-6975-4677-B5D0-ABDC5B6EC204}">
      <dsp:nvSpPr>
        <dsp:cNvPr id="0" name=""/>
        <dsp:cNvSpPr/>
      </dsp:nvSpPr>
      <dsp:spPr>
        <a:xfrm>
          <a:off x="1855841" y="341657"/>
          <a:ext cx="3818216" cy="3818216"/>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Find Alumni &amp; Other Contacts</a:t>
          </a:r>
        </a:p>
      </dsp:txBody>
      <dsp:txXfrm>
        <a:off x="3868132" y="1150755"/>
        <a:ext cx="1363648" cy="1136374"/>
      </dsp:txXfrm>
    </dsp:sp>
    <dsp:sp modelId="{9306D534-C77C-4ADC-9BBB-9E8422CC3D3B}">
      <dsp:nvSpPr>
        <dsp:cNvPr id="0" name=""/>
        <dsp:cNvSpPr/>
      </dsp:nvSpPr>
      <dsp:spPr>
        <a:xfrm>
          <a:off x="2011394" y="570423"/>
          <a:ext cx="3349836" cy="3633414"/>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Outreach &amp; Follow-up</a:t>
          </a:r>
        </a:p>
      </dsp:txBody>
      <dsp:txXfrm>
        <a:off x="2808974" y="2927817"/>
        <a:ext cx="1794555" cy="951608"/>
      </dsp:txXfrm>
    </dsp:sp>
    <dsp:sp modelId="{BC83E2A7-5CB5-479A-BF40-6304AA389F15}">
      <dsp:nvSpPr>
        <dsp:cNvPr id="0" name=""/>
        <dsp:cNvSpPr/>
      </dsp:nvSpPr>
      <dsp:spPr>
        <a:xfrm>
          <a:off x="1698567" y="341657"/>
          <a:ext cx="3818216" cy="3818216"/>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t>Identify Target Employers &amp; Opportunities</a:t>
          </a:r>
        </a:p>
      </dsp:txBody>
      <dsp:txXfrm>
        <a:off x="2140844" y="1150755"/>
        <a:ext cx="1363648" cy="1136374"/>
      </dsp:txXfrm>
    </dsp:sp>
    <dsp:sp modelId="{183A467D-8387-424F-97C7-4F48AC99D3A9}">
      <dsp:nvSpPr>
        <dsp:cNvPr id="0" name=""/>
        <dsp:cNvSpPr/>
      </dsp:nvSpPr>
      <dsp:spPr>
        <a:xfrm>
          <a:off x="1619791" y="105291"/>
          <a:ext cx="4290948" cy="4290948"/>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3723AD-731E-40BE-9068-ED4979AF9D2D}">
      <dsp:nvSpPr>
        <dsp:cNvPr id="0" name=""/>
        <dsp:cNvSpPr/>
      </dsp:nvSpPr>
      <dsp:spPr>
        <a:xfrm>
          <a:off x="1543046" y="242286"/>
          <a:ext cx="4290948" cy="4290948"/>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EA7A6B-7C20-4B1C-BF16-17E5DC3EF94C}">
      <dsp:nvSpPr>
        <dsp:cNvPr id="0" name=""/>
        <dsp:cNvSpPr/>
      </dsp:nvSpPr>
      <dsp:spPr>
        <a:xfrm>
          <a:off x="1461886" y="105291"/>
          <a:ext cx="4290948" cy="4290948"/>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C070-BA8A-48DB-A247-2E1E3740610B}">
      <dsp:nvSpPr>
        <dsp:cNvPr id="0" name=""/>
        <dsp:cNvSpPr/>
      </dsp:nvSpPr>
      <dsp:spPr>
        <a:xfrm>
          <a:off x="316432" y="862640"/>
          <a:ext cx="514951" cy="514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093D6-666A-4DB5-B843-2C0A821F6B9C}">
      <dsp:nvSpPr>
        <dsp:cNvPr id="0" name=""/>
        <dsp:cNvSpPr/>
      </dsp:nvSpPr>
      <dsp:spPr>
        <a:xfrm>
          <a:off x="1739" y="1574892"/>
          <a:ext cx="1144335" cy="45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Profile headshot – 80% want to see</a:t>
          </a:r>
          <a:endParaRPr lang="en-US" sz="1100" kern="1200"/>
        </a:p>
      </dsp:txBody>
      <dsp:txXfrm>
        <a:off x="1739" y="1574892"/>
        <a:ext cx="1144335" cy="457734"/>
      </dsp:txXfrm>
    </dsp:sp>
    <dsp:sp modelId="{C323ABFE-5B4F-4F46-8091-EC10E5E4F0B0}">
      <dsp:nvSpPr>
        <dsp:cNvPr id="0" name=""/>
        <dsp:cNvSpPr/>
      </dsp:nvSpPr>
      <dsp:spPr>
        <a:xfrm>
          <a:off x="1661027" y="862640"/>
          <a:ext cx="514951" cy="514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A2079-251F-4838-94AB-183339433790}">
      <dsp:nvSpPr>
        <dsp:cNvPr id="0" name=""/>
        <dsp:cNvSpPr/>
      </dsp:nvSpPr>
      <dsp:spPr>
        <a:xfrm>
          <a:off x="1346334" y="1574892"/>
          <a:ext cx="1144335" cy="45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Strong Headline</a:t>
          </a:r>
          <a:endParaRPr lang="en-US" sz="1100" kern="1200"/>
        </a:p>
      </dsp:txBody>
      <dsp:txXfrm>
        <a:off x="1346334" y="1574892"/>
        <a:ext cx="1144335" cy="457734"/>
      </dsp:txXfrm>
    </dsp:sp>
    <dsp:sp modelId="{DF0134B0-B80B-4926-A6AD-BF0BB49D0805}">
      <dsp:nvSpPr>
        <dsp:cNvPr id="0" name=""/>
        <dsp:cNvSpPr/>
      </dsp:nvSpPr>
      <dsp:spPr>
        <a:xfrm>
          <a:off x="3005621" y="862640"/>
          <a:ext cx="514951" cy="514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909B5D-CA49-488B-B31B-6228C6287AC2}">
      <dsp:nvSpPr>
        <dsp:cNvPr id="0" name=""/>
        <dsp:cNvSpPr/>
      </dsp:nvSpPr>
      <dsp:spPr>
        <a:xfrm>
          <a:off x="2690929" y="1574892"/>
          <a:ext cx="1144335" cy="45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Follow companies/people</a:t>
          </a:r>
          <a:endParaRPr lang="en-US" sz="1100" kern="1200"/>
        </a:p>
      </dsp:txBody>
      <dsp:txXfrm>
        <a:off x="2690929" y="1574892"/>
        <a:ext cx="1144335" cy="457734"/>
      </dsp:txXfrm>
    </dsp:sp>
    <dsp:sp modelId="{91A72ED0-9C68-4C94-9C72-88315D66BB3A}">
      <dsp:nvSpPr>
        <dsp:cNvPr id="0" name=""/>
        <dsp:cNvSpPr/>
      </dsp:nvSpPr>
      <dsp:spPr>
        <a:xfrm>
          <a:off x="4350216" y="862640"/>
          <a:ext cx="514951" cy="5149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344446-9526-48D4-8419-A7F3C9D31076}">
      <dsp:nvSpPr>
        <dsp:cNvPr id="0" name=""/>
        <dsp:cNvSpPr/>
      </dsp:nvSpPr>
      <dsp:spPr>
        <a:xfrm>
          <a:off x="4035524" y="1574892"/>
          <a:ext cx="1144335" cy="45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Participate in conversations</a:t>
          </a:r>
          <a:endParaRPr lang="en-US" sz="1100" kern="1200"/>
        </a:p>
      </dsp:txBody>
      <dsp:txXfrm>
        <a:off x="4035524" y="1574892"/>
        <a:ext cx="1144335" cy="457734"/>
      </dsp:txXfrm>
    </dsp:sp>
    <dsp:sp modelId="{C465D728-9B5C-4C86-8EE9-BD43D28211D3}">
      <dsp:nvSpPr>
        <dsp:cNvPr id="0" name=""/>
        <dsp:cNvSpPr/>
      </dsp:nvSpPr>
      <dsp:spPr>
        <a:xfrm>
          <a:off x="988729" y="2318710"/>
          <a:ext cx="514951" cy="5149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FB55DA-4094-49E8-A806-CAF321F307C7}">
      <dsp:nvSpPr>
        <dsp:cNvPr id="0" name=""/>
        <dsp:cNvSpPr/>
      </dsp:nvSpPr>
      <dsp:spPr>
        <a:xfrm>
          <a:off x="674037" y="3030963"/>
          <a:ext cx="1144335" cy="45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Resume development/editing</a:t>
          </a:r>
          <a:endParaRPr lang="en-US" sz="1100" kern="1200"/>
        </a:p>
      </dsp:txBody>
      <dsp:txXfrm>
        <a:off x="674037" y="3030963"/>
        <a:ext cx="1144335" cy="457734"/>
      </dsp:txXfrm>
    </dsp:sp>
    <dsp:sp modelId="{3D9B35C4-B8B9-4927-AD7F-F9E5590646E9}">
      <dsp:nvSpPr>
        <dsp:cNvPr id="0" name=""/>
        <dsp:cNvSpPr/>
      </dsp:nvSpPr>
      <dsp:spPr>
        <a:xfrm>
          <a:off x="2333324" y="2318710"/>
          <a:ext cx="514951" cy="5149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B4FD4D-CC97-4733-A19C-52CD075169FC}">
      <dsp:nvSpPr>
        <dsp:cNvPr id="0" name=""/>
        <dsp:cNvSpPr/>
      </dsp:nvSpPr>
      <dsp:spPr>
        <a:xfrm>
          <a:off x="2018632" y="3030963"/>
          <a:ext cx="1144335" cy="45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Links to projects</a:t>
          </a:r>
          <a:endParaRPr lang="en-US" sz="1100" kern="1200"/>
        </a:p>
      </dsp:txBody>
      <dsp:txXfrm>
        <a:off x="2018632" y="3030963"/>
        <a:ext cx="1144335" cy="457734"/>
      </dsp:txXfrm>
    </dsp:sp>
    <dsp:sp modelId="{187CC42B-4FAF-486E-95F7-A4CD80D639E6}">
      <dsp:nvSpPr>
        <dsp:cNvPr id="0" name=""/>
        <dsp:cNvSpPr/>
      </dsp:nvSpPr>
      <dsp:spPr>
        <a:xfrm>
          <a:off x="3677919" y="2318710"/>
          <a:ext cx="514951" cy="51495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D9208C-60FE-482C-A2A3-39A7FF221ABA}">
      <dsp:nvSpPr>
        <dsp:cNvPr id="0" name=""/>
        <dsp:cNvSpPr/>
      </dsp:nvSpPr>
      <dsp:spPr>
        <a:xfrm>
          <a:off x="3363226" y="3030963"/>
          <a:ext cx="1144335" cy="45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Customize your URL – add to contact info on resume</a:t>
          </a:r>
          <a:endParaRPr lang="en-US" sz="1100" kern="1200"/>
        </a:p>
      </dsp:txBody>
      <dsp:txXfrm>
        <a:off x="3363226" y="3030963"/>
        <a:ext cx="1144335" cy="457734"/>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2887F-D302-4DB2-947D-43014B075276}"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6F6B5-66AC-4A8A-805C-3687E996122F}" type="slidenum">
              <a:rPr lang="en-US" smtClean="0"/>
              <a:t>‹#›</a:t>
            </a:fld>
            <a:endParaRPr lang="en-US"/>
          </a:p>
        </p:txBody>
      </p:sp>
    </p:spTree>
    <p:extLst>
      <p:ext uri="{BB962C8B-B14F-4D97-AF65-F5344CB8AC3E}">
        <p14:creationId xmlns:p14="http://schemas.microsoft.com/office/powerpoint/2010/main" val="224218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rexel.edu/scdc/calendars-events/career-fair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linkedin.com/" TargetMode="External"/><Relationship Id="rId5" Type="http://schemas.openxmlformats.org/officeDocument/2006/relationships/hyperlink" Target="http://drexel.edu/scdc/calendars-events/employer-information/" TargetMode="External"/><Relationship Id="rId4" Type="http://schemas.openxmlformats.org/officeDocument/2006/relationships/hyperlink" Target="http://drexel.edu/scdc/professional-pointers/job-search/informational-interview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879AA598-D55A-4275-AE40-192D594C7AB5}" type="slidenum">
              <a:rPr lang="en-US" smtClean="0"/>
              <a:t>1</a:t>
            </a:fld>
            <a:endParaRPr lang="en-US"/>
          </a:p>
        </p:txBody>
      </p:sp>
    </p:spTree>
    <p:extLst>
      <p:ext uri="{BB962C8B-B14F-4D97-AF65-F5344CB8AC3E}">
        <p14:creationId xmlns:p14="http://schemas.microsoft.com/office/powerpoint/2010/main" val="51507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rial" panose="020B0604020202020204" pitchFamily="34" charset="0"/>
              </a:rPr>
              <a:t>Individuals in your everyday life including friends, family, classmates, professors, supervisors, co-workers, and members of professional associations within your industry can be helpful resources during your search.</a:t>
            </a:r>
          </a:p>
          <a:p>
            <a:pPr algn="l"/>
            <a:r>
              <a:rPr lang="en-US" b="0" i="0" dirty="0">
                <a:solidFill>
                  <a:srgbClr val="000000"/>
                </a:solidFill>
                <a:effectLst/>
                <a:latin typeface="arial" panose="020B0604020202020204" pitchFamily="34" charset="0"/>
              </a:rPr>
              <a:t>Some suggested ways to network are:</a:t>
            </a:r>
          </a:p>
          <a:p>
            <a:pPr algn="l">
              <a:buFont typeface="Arial" panose="020B0604020202020204" pitchFamily="34" charset="0"/>
              <a:buChar char="•"/>
            </a:pPr>
            <a:r>
              <a:rPr lang="en-US" b="0" i="0" dirty="0">
                <a:solidFill>
                  <a:srgbClr val="000000"/>
                </a:solidFill>
                <a:effectLst/>
                <a:latin typeface="arial" panose="020B0604020202020204" pitchFamily="34" charset="0"/>
              </a:rPr>
              <a:t>Attend </a:t>
            </a:r>
            <a:r>
              <a:rPr lang="en-US" b="0" i="0" u="none" strike="noStrike" dirty="0">
                <a:solidFill>
                  <a:srgbClr val="006699"/>
                </a:solidFill>
                <a:effectLst/>
                <a:latin typeface="arial" panose="020B0604020202020204" pitchFamily="34" charset="0"/>
                <a:hlinkClick r:id="rId3"/>
              </a:rPr>
              <a:t>career fairs</a:t>
            </a:r>
            <a:r>
              <a:rPr lang="en-US" b="0" i="0" dirty="0">
                <a:solidFill>
                  <a:srgbClr val="000000"/>
                </a:solidFill>
                <a:effectLst/>
                <a:latin typeface="arial" panose="020B0604020202020204" pitchFamily="34" charset="0"/>
              </a:rPr>
              <a:t>.</a:t>
            </a:r>
          </a:p>
          <a:p>
            <a:pPr algn="l">
              <a:buFont typeface="Arial" panose="020B0604020202020204" pitchFamily="34" charset="0"/>
              <a:buChar char="•"/>
            </a:pPr>
            <a:r>
              <a:rPr lang="en-US" b="0" i="0" dirty="0">
                <a:solidFill>
                  <a:srgbClr val="000000"/>
                </a:solidFill>
                <a:effectLst/>
                <a:latin typeface="arial" panose="020B0604020202020204" pitchFamily="34" charset="0"/>
              </a:rPr>
              <a:t>Schedule an </a:t>
            </a:r>
            <a:r>
              <a:rPr lang="en-US" b="0" i="0" u="none" strike="noStrike" dirty="0">
                <a:solidFill>
                  <a:srgbClr val="006699"/>
                </a:solidFill>
                <a:effectLst/>
                <a:latin typeface="arial" panose="020B0604020202020204" pitchFamily="34" charset="0"/>
                <a:hlinkClick r:id="rId4"/>
              </a:rPr>
              <a:t>informational interview</a:t>
            </a:r>
            <a:r>
              <a:rPr lang="en-US" b="0" i="0" dirty="0">
                <a:solidFill>
                  <a:srgbClr val="000000"/>
                </a:solidFill>
                <a:effectLst/>
                <a:latin typeface="arial" panose="020B0604020202020204" pitchFamily="34" charset="0"/>
              </a:rPr>
              <a:t>.</a:t>
            </a:r>
          </a:p>
          <a:p>
            <a:pPr algn="l">
              <a:buFont typeface="Arial" panose="020B0604020202020204" pitchFamily="34" charset="0"/>
              <a:buChar char="•"/>
            </a:pPr>
            <a:r>
              <a:rPr lang="en-US" b="0" i="0" dirty="0">
                <a:solidFill>
                  <a:srgbClr val="000000"/>
                </a:solidFill>
                <a:effectLst/>
                <a:latin typeface="arial" panose="020B0604020202020204" pitchFamily="34" charset="0"/>
              </a:rPr>
              <a:t>Go to an </a:t>
            </a:r>
            <a:r>
              <a:rPr lang="en-US" b="0" i="0" u="none" strike="noStrike" dirty="0">
                <a:solidFill>
                  <a:srgbClr val="006699"/>
                </a:solidFill>
                <a:effectLst/>
                <a:latin typeface="arial" panose="020B0604020202020204" pitchFamily="34" charset="0"/>
                <a:hlinkClick r:id="rId5"/>
              </a:rPr>
              <a:t>employer information session</a:t>
            </a:r>
            <a:r>
              <a:rPr lang="en-US" b="0" i="0" dirty="0">
                <a:solidFill>
                  <a:srgbClr val="000000"/>
                </a:solidFill>
                <a:effectLst/>
                <a:latin typeface="arial" panose="020B0604020202020204" pitchFamily="34" charset="0"/>
              </a:rPr>
              <a:t>.</a:t>
            </a:r>
          </a:p>
          <a:p>
            <a:pPr algn="l">
              <a:buFont typeface="Arial" panose="020B0604020202020204" pitchFamily="34" charset="0"/>
              <a:buChar char="•"/>
            </a:pPr>
            <a:r>
              <a:rPr lang="en-US" b="0" i="0" dirty="0">
                <a:solidFill>
                  <a:srgbClr val="000000"/>
                </a:solidFill>
                <a:effectLst/>
                <a:latin typeface="arial" panose="020B0604020202020204" pitchFamily="34" charset="0"/>
              </a:rPr>
              <a:t>Create a LinkedIn profile – </a:t>
            </a:r>
            <a:r>
              <a:rPr lang="en-US" b="0" i="0" u="none" strike="noStrike" dirty="0">
                <a:solidFill>
                  <a:srgbClr val="006699"/>
                </a:solidFill>
                <a:effectLst/>
                <a:latin typeface="arial" panose="020B0604020202020204" pitchFamily="34" charset="0"/>
                <a:hlinkClick r:id="rId6"/>
              </a:rPr>
              <a:t>LinkedIn</a:t>
            </a:r>
            <a:r>
              <a:rPr lang="en-US" b="0" i="0" dirty="0">
                <a:solidFill>
                  <a:srgbClr val="000000"/>
                </a:solidFill>
                <a:effectLst/>
                <a:latin typeface="arial" panose="020B0604020202020204" pitchFamily="34" charset="0"/>
              </a:rPr>
              <a:t> is a great way to search for and connect with employers in your field of interest.</a:t>
            </a:r>
          </a:p>
          <a:p>
            <a:pPr algn="l">
              <a:buFont typeface="Arial" panose="020B0604020202020204" pitchFamily="34" charset="0"/>
              <a:buChar char="•"/>
            </a:pPr>
            <a:r>
              <a:rPr lang="en-US" b="0" i="0" dirty="0">
                <a:solidFill>
                  <a:srgbClr val="000000"/>
                </a:solidFill>
                <a:effectLst/>
                <a:latin typeface="arial" panose="020B0604020202020204" pitchFamily="34" charset="0"/>
              </a:rPr>
              <a:t>Join a club or student organization and network with peers – Upperclassmen may be able to share information about their own co-op experiences and connect you with recent graduates working in a career field you are interested in.</a:t>
            </a:r>
          </a:p>
          <a:p>
            <a:pPr algn="l"/>
            <a:r>
              <a:rPr lang="en-US" b="0" i="0" dirty="0">
                <a:solidFill>
                  <a:srgbClr val="000000"/>
                </a:solidFill>
                <a:effectLst/>
                <a:latin typeface="arial" panose="020B0604020202020204" pitchFamily="34" charset="0"/>
              </a:rPr>
              <a:t>The more people you can connect with, the better. The connection can be through email, phone, or social media, but talking to someone face-to-face has the potential to make a lasting impression. Start with what is comfortable for you and then expand your methods of outreach. People will not know your skills or interests, your career goals, your co-op job search process, or your questions unless you make the effort to tell them. Networking takes time, but most often it will yield the best results in your job search. You will need to be your biggest fan and advocate in your job search – be ready to showcase your skills and promote your experiences when the situation calls for it.</a:t>
            </a:r>
          </a:p>
          <a:p>
            <a:endParaRPr lang="en-US" dirty="0"/>
          </a:p>
        </p:txBody>
      </p:sp>
      <p:sp>
        <p:nvSpPr>
          <p:cNvPr id="4" name="Slide Number Placeholder 3"/>
          <p:cNvSpPr>
            <a:spLocks noGrp="1"/>
          </p:cNvSpPr>
          <p:nvPr>
            <p:ph type="sldNum" sz="quarter" idx="5"/>
          </p:nvPr>
        </p:nvSpPr>
        <p:spPr/>
        <p:txBody>
          <a:bodyPr/>
          <a:lstStyle/>
          <a:p>
            <a:fld id="{2B96F6B5-66AC-4A8A-805C-3687E996122F}" type="slidenum">
              <a:rPr lang="en-US" smtClean="0"/>
              <a:t>13</a:t>
            </a:fld>
            <a:endParaRPr lang="en-US"/>
          </a:p>
        </p:txBody>
      </p:sp>
    </p:spTree>
    <p:extLst>
      <p:ext uri="{BB962C8B-B14F-4D97-AF65-F5344CB8AC3E}">
        <p14:creationId xmlns:p14="http://schemas.microsoft.com/office/powerpoint/2010/main" val="198853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list of documents your Co-op Advisor will ask you to submit to register an independent job search position that was not posted in A,B,C Round of Drexel Developed job opportunities. If you are interviewing for a position, and it looks like it might be a possibility, contact your Co-op Advisor to update them on the type of position and to inquire about possibility of registering it as your co-op.</a:t>
            </a:r>
          </a:p>
        </p:txBody>
      </p:sp>
      <p:sp>
        <p:nvSpPr>
          <p:cNvPr id="4" name="Slide Number Placeholder 3"/>
          <p:cNvSpPr>
            <a:spLocks noGrp="1"/>
          </p:cNvSpPr>
          <p:nvPr>
            <p:ph type="sldNum" sz="quarter" idx="5"/>
          </p:nvPr>
        </p:nvSpPr>
        <p:spPr/>
        <p:txBody>
          <a:bodyPr/>
          <a:lstStyle/>
          <a:p>
            <a:fld id="{2B96F6B5-66AC-4A8A-805C-3687E996122F}" type="slidenum">
              <a:rPr lang="en-US" smtClean="0"/>
              <a:t>14</a:t>
            </a:fld>
            <a:endParaRPr lang="en-US"/>
          </a:p>
        </p:txBody>
      </p:sp>
    </p:spTree>
    <p:extLst>
      <p:ext uri="{BB962C8B-B14F-4D97-AF65-F5344CB8AC3E}">
        <p14:creationId xmlns:p14="http://schemas.microsoft.com/office/powerpoint/2010/main" val="696615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9AA598-D55A-4275-AE40-192D594C7AB5}" type="slidenum">
              <a:rPr lang="en-US" smtClean="0"/>
              <a:t>2</a:t>
            </a:fld>
            <a:endParaRPr lang="en-US"/>
          </a:p>
        </p:txBody>
      </p:sp>
    </p:spTree>
    <p:extLst>
      <p:ext uri="{BB962C8B-B14F-4D97-AF65-F5344CB8AC3E}">
        <p14:creationId xmlns:p14="http://schemas.microsoft.com/office/powerpoint/2010/main" val="28842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Greatest Strength, begin by stating the strength then provide an example to “prove” or to “show” not just “tell” that you exhibit that strength</a:t>
            </a:r>
          </a:p>
          <a:p>
            <a:endParaRPr lang="en-US" dirty="0"/>
          </a:p>
          <a:p>
            <a:r>
              <a:rPr lang="en-US" dirty="0"/>
              <a:t>For the Weakness/area of improvement:</a:t>
            </a:r>
          </a:p>
          <a:p>
            <a:pPr marL="171450" indent="-1714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Don't restate the question. No need to name it "weakness" yourself as this gives more weight to it as a possible issue. </a:t>
            </a:r>
          </a:p>
          <a:p>
            <a:pPr marL="171450" indent="-171450">
              <a:buFont typeface="Arial" panose="020B0604020202020204" pitchFamily="34" charset="0"/>
              <a:buChar char="•"/>
            </a:pPr>
            <a:r>
              <a:rPr lang="en-US" dirty="0"/>
              <a:t>Start by explaining action you are taking or have taken to grow in the specific area and then mention why you are i</a:t>
            </a:r>
            <a:r>
              <a:rPr lang="en-US" sz="1800" dirty="0">
                <a:effectLst/>
                <a:latin typeface="Calibri" panose="020F0502020204030204" pitchFamily="34" charset="0"/>
                <a:ea typeface="Calibri" panose="020F0502020204030204" pitchFamily="34" charset="0"/>
                <a:cs typeface="Times New Roman" panose="02020603050405020304" pitchFamily="18" charset="0"/>
              </a:rPr>
              <a:t>mplementing the new strategies. Reversing the order will place the focus on your action instead of the issue itself.</a:t>
            </a:r>
          </a:p>
          <a:p>
            <a:pPr marL="171450" indent="-171450">
              <a:buFont typeface="Arial" panose="020B0604020202020204" pitchFamily="34" charset="0"/>
              <a:buChar char="•"/>
            </a:pPr>
            <a:r>
              <a:rPr lang="en-US" sz="1800" dirty="0">
                <a:effectLst/>
                <a:latin typeface="Calibri" panose="020F0502020204030204" pitchFamily="34" charset="0"/>
                <a:cs typeface="Times New Roman" panose="02020603050405020304" pitchFamily="18" charset="0"/>
              </a:rPr>
              <a:t>There are weaknesses that will likely be significant red flags, so you should avoid naming these explicitly: procrastination, time management, organization. These topics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will likely be a red flag that sticks in recruiter’s thoughts, and they won't hear your explanation after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use a common weakness, public speaking for example, or one that is natural for your stage in career, such as further developing technical skills</a:t>
            </a:r>
          </a:p>
          <a:p>
            <a:pPr marL="171450" indent="-1714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3</a:t>
            </a:fld>
            <a:endParaRPr lang="en-US"/>
          </a:p>
        </p:txBody>
      </p:sp>
    </p:spTree>
    <p:extLst>
      <p:ext uri="{BB962C8B-B14F-4D97-AF65-F5344CB8AC3E}">
        <p14:creationId xmlns:p14="http://schemas.microsoft.com/office/powerpoint/2010/main" val="3874361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Center for Creative Leadership: https://www.ccl.org/articles/leading-effectively-articles/coaching-others-use-active-listening-skills/</a:t>
            </a:r>
          </a:p>
          <a:p>
            <a:endParaRPr lang="en-US" dirty="0"/>
          </a:p>
          <a:p>
            <a:pPr marL="228600" indent="-228600">
              <a:buAutoNum type="arabicPeriod"/>
            </a:pPr>
            <a:r>
              <a:rPr lang="en-US" dirty="0"/>
              <a:t>Pay Attention: allow wait time before responding; don’t interrupt or start formulating your answer before they finish, make eye contact</a:t>
            </a:r>
          </a:p>
          <a:p>
            <a:pPr marL="228600" indent="-228600">
              <a:buAutoNum type="arabicPeriod"/>
            </a:pPr>
            <a:r>
              <a:rPr lang="en-US" dirty="0"/>
              <a:t>Withhold judgement: Be open to new ideas and perspectives, new possibilities</a:t>
            </a:r>
          </a:p>
          <a:p>
            <a:pPr marL="228600" indent="-228600">
              <a:buAutoNum type="arabicPeriod"/>
            </a:pPr>
            <a:r>
              <a:rPr lang="en-US" dirty="0"/>
              <a:t>Reflect: Paraphrase key points to ensure you understand what they are saying.</a:t>
            </a:r>
          </a:p>
          <a:p>
            <a:pPr marL="228600" indent="-228600">
              <a:buAutoNum type="arabicPeriod"/>
            </a:pPr>
            <a:r>
              <a:rPr lang="en-US" dirty="0"/>
              <a:t>Clarify: Don’t hesitate to ask questions about anything that is unclear or ambiguous </a:t>
            </a:r>
            <a:endParaRPr lang="en-US" dirty="0">
              <a:cs typeface="Calibri" panose="020F0502020204030204"/>
            </a:endParaRPr>
          </a:p>
          <a:p>
            <a:pPr marL="228600" indent="-228600">
              <a:buAutoNum type="arabicPeriod"/>
            </a:pPr>
            <a:r>
              <a:rPr lang="en-US" dirty="0"/>
              <a:t>Share: Once you have a clear understanding of the person’s perspective, you can begin to share your own ideas, feelings and suggestions. </a:t>
            </a:r>
            <a:endParaRPr lang="en-US" dirty="0">
              <a:cs typeface="Calibri"/>
            </a:endParaRPr>
          </a:p>
        </p:txBody>
      </p:sp>
      <p:sp>
        <p:nvSpPr>
          <p:cNvPr id="4" name="Slide Number Placeholder 3"/>
          <p:cNvSpPr>
            <a:spLocks noGrp="1"/>
          </p:cNvSpPr>
          <p:nvPr>
            <p:ph type="sldNum" sz="quarter" idx="5"/>
          </p:nvPr>
        </p:nvSpPr>
        <p:spPr/>
        <p:txBody>
          <a:bodyPr/>
          <a:lstStyle/>
          <a:p>
            <a:fld id="{879AA598-D55A-4275-AE40-192D594C7AB5}" type="slidenum">
              <a:rPr lang="en-US" smtClean="0"/>
              <a:t>4</a:t>
            </a:fld>
            <a:endParaRPr lang="en-US"/>
          </a:p>
        </p:txBody>
      </p:sp>
    </p:spTree>
    <p:extLst>
      <p:ext uri="{BB962C8B-B14F-4D97-AF65-F5344CB8AC3E}">
        <p14:creationId xmlns:p14="http://schemas.microsoft.com/office/powerpoint/2010/main" val="375171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main approaches to the employer job search:</a:t>
            </a:r>
          </a:p>
          <a:p>
            <a:endParaRPr lang="en-US"/>
          </a:p>
          <a:p>
            <a:r>
              <a:rPr lang="en-US"/>
              <a:t>Unstructured: Networking, talking to people you have connections to in order to ensure everyone you knows, knows you are searching for a position</a:t>
            </a:r>
          </a:p>
          <a:p>
            <a:endParaRPr lang="en-US"/>
          </a:p>
          <a:p>
            <a:r>
              <a:rPr lang="en-US"/>
              <a:t>Structured: Identify a list of target employers and/or target positions, find contacts at the target companies, connect and follow-up. You will need to track your activities because your typically need to work at a higher volume than in the Drexel system to ensure success. If it takes 35 interview requests to get 2 interview sin the system, it might take 70-80 to get the same results via networking/independent job search strategies</a:t>
            </a:r>
          </a:p>
        </p:txBody>
      </p:sp>
      <p:sp>
        <p:nvSpPr>
          <p:cNvPr id="4" name="Slide Number Placeholder 3"/>
          <p:cNvSpPr>
            <a:spLocks noGrp="1"/>
          </p:cNvSpPr>
          <p:nvPr>
            <p:ph type="sldNum" sz="quarter" idx="5"/>
          </p:nvPr>
        </p:nvSpPr>
        <p:spPr/>
        <p:txBody>
          <a:bodyPr/>
          <a:lstStyle/>
          <a:p>
            <a:fld id="{2B96F6B5-66AC-4A8A-805C-3687E996122F}" type="slidenum">
              <a:rPr lang="en-US" smtClean="0"/>
              <a:t>5</a:t>
            </a:fld>
            <a:endParaRPr lang="en-US"/>
          </a:p>
        </p:txBody>
      </p:sp>
    </p:spTree>
    <p:extLst>
      <p:ext uri="{BB962C8B-B14F-4D97-AF65-F5344CB8AC3E}">
        <p14:creationId xmlns:p14="http://schemas.microsoft.com/office/powerpoint/2010/main" val="368652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step in a structured independent job search is to create your list of target companies. You can use a variety of platforms to identify employers who are hiring. </a:t>
            </a:r>
          </a:p>
          <a:p>
            <a:endParaRPr lang="en-US"/>
          </a:p>
          <a:p>
            <a:r>
              <a:rPr lang="en-US"/>
              <a:t>You don’t have to limit yourself to companies that have co-ops or internships listed for this step as any company that shows a hiring need is a warm lead to follow-up with about potential opportunities. You are thinking pretty broadly about employers who might have some work you could help with! </a:t>
            </a:r>
          </a:p>
        </p:txBody>
      </p:sp>
      <p:sp>
        <p:nvSpPr>
          <p:cNvPr id="4" name="Slide Number Placeholder 3"/>
          <p:cNvSpPr>
            <a:spLocks noGrp="1"/>
          </p:cNvSpPr>
          <p:nvPr>
            <p:ph type="sldNum" sz="quarter" idx="5"/>
          </p:nvPr>
        </p:nvSpPr>
        <p:spPr/>
        <p:txBody>
          <a:bodyPr/>
          <a:lstStyle/>
          <a:p>
            <a:fld id="{2B96F6B5-66AC-4A8A-805C-3687E996122F}" type="slidenum">
              <a:rPr lang="en-US" smtClean="0"/>
              <a:t>6</a:t>
            </a:fld>
            <a:endParaRPr lang="en-US"/>
          </a:p>
        </p:txBody>
      </p:sp>
    </p:spTree>
    <p:extLst>
      <p:ext uri="{BB962C8B-B14F-4D97-AF65-F5344CB8AC3E}">
        <p14:creationId xmlns:p14="http://schemas.microsoft.com/office/powerpoint/2010/main" val="211483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you identify a list of employers you want to target, your next steps is to find contacts at those employers to reach out to. Many students find that starting with alumni is a great. You want to set a goal of identifying at least three people at each target company to outreach to.</a:t>
            </a:r>
          </a:p>
          <a:p>
            <a:endParaRPr lang="en-US"/>
          </a:p>
          <a:p>
            <a:r>
              <a:rPr lang="en-US"/>
              <a:t>LinkedIn alumni tool: Visit Drexel’s </a:t>
            </a:r>
            <a:r>
              <a:rPr lang="en-US" err="1"/>
              <a:t>linkedIn</a:t>
            </a:r>
            <a:r>
              <a:rPr lang="en-US"/>
              <a:t> page and click on the alumni tab to find a search tool that will enable you to filter on the alumni working at any target company</a:t>
            </a:r>
          </a:p>
          <a:p>
            <a:endParaRPr lang="en-US"/>
          </a:p>
          <a:p>
            <a:r>
              <a:rPr lang="en-US"/>
              <a:t>Handshake Students who Have worked Here tool: Go to the companies tab in handshake, search for a company and then scroll down to find the filter that shows you students who have worked at the organization, filter on Drexel to message students who have done co-ops or taken full time jobs at the organization</a:t>
            </a:r>
          </a:p>
        </p:txBody>
      </p:sp>
      <p:sp>
        <p:nvSpPr>
          <p:cNvPr id="4" name="Slide Number Placeholder 3"/>
          <p:cNvSpPr>
            <a:spLocks noGrp="1"/>
          </p:cNvSpPr>
          <p:nvPr>
            <p:ph type="sldNum" sz="quarter" idx="5"/>
          </p:nvPr>
        </p:nvSpPr>
        <p:spPr/>
        <p:txBody>
          <a:bodyPr/>
          <a:lstStyle/>
          <a:p>
            <a:fld id="{2B96F6B5-66AC-4A8A-805C-3687E996122F}" type="slidenum">
              <a:rPr lang="en-US" smtClean="0"/>
              <a:t>7</a:t>
            </a:fld>
            <a:endParaRPr lang="en-US"/>
          </a:p>
        </p:txBody>
      </p:sp>
    </p:spTree>
    <p:extLst>
      <p:ext uri="{BB962C8B-B14F-4D97-AF65-F5344CB8AC3E}">
        <p14:creationId xmlns:p14="http://schemas.microsoft.com/office/powerpoint/2010/main" val="332121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to this recorded webinar offers guidance on the features Handshake offers and how to set-up your account as a student.</a:t>
            </a:r>
          </a:p>
        </p:txBody>
      </p:sp>
      <p:sp>
        <p:nvSpPr>
          <p:cNvPr id="4" name="Slide Number Placeholder 3"/>
          <p:cNvSpPr>
            <a:spLocks noGrp="1"/>
          </p:cNvSpPr>
          <p:nvPr>
            <p:ph type="sldNum" sz="quarter" idx="5"/>
          </p:nvPr>
        </p:nvSpPr>
        <p:spPr/>
        <p:txBody>
          <a:bodyPr/>
          <a:lstStyle/>
          <a:p>
            <a:fld id="{2B96F6B5-66AC-4A8A-805C-3687E996122F}" type="slidenum">
              <a:rPr lang="en-US" smtClean="0"/>
              <a:t>9</a:t>
            </a:fld>
            <a:endParaRPr lang="en-US"/>
          </a:p>
        </p:txBody>
      </p:sp>
    </p:spTree>
    <p:extLst>
      <p:ext uri="{BB962C8B-B14F-4D97-AF65-F5344CB8AC3E}">
        <p14:creationId xmlns:p14="http://schemas.microsoft.com/office/powerpoint/2010/main" val="15358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Drexel thinks it’s so important that you network with alumni that they have created their own platform, including a mobile app, to do so through the alumni association. Check out this 8 minute video highlighting the features of the Dragon Network, a platform to communicate with an network with alumni who volunteer to participate in the platform.</a:t>
            </a:r>
          </a:p>
        </p:txBody>
      </p:sp>
      <p:sp>
        <p:nvSpPr>
          <p:cNvPr id="4" name="Slide Number Placeholder 3"/>
          <p:cNvSpPr>
            <a:spLocks noGrp="1"/>
          </p:cNvSpPr>
          <p:nvPr>
            <p:ph type="sldNum" sz="quarter" idx="5"/>
          </p:nvPr>
        </p:nvSpPr>
        <p:spPr/>
        <p:txBody>
          <a:bodyPr/>
          <a:lstStyle/>
          <a:p>
            <a:fld id="{2B96F6B5-66AC-4A8A-805C-3687E996122F}" type="slidenum">
              <a:rPr lang="en-US" smtClean="0"/>
              <a:t>10</a:t>
            </a:fld>
            <a:endParaRPr lang="en-US"/>
          </a:p>
        </p:txBody>
      </p:sp>
    </p:spTree>
    <p:extLst>
      <p:ext uri="{BB962C8B-B14F-4D97-AF65-F5344CB8AC3E}">
        <p14:creationId xmlns:p14="http://schemas.microsoft.com/office/powerpoint/2010/main" val="378090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DF9A-F415-4C7E-BA9A-0A9498426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1A8003-5A73-49C2-98F9-2C4F34219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46A6EB-89F4-4AEA-A489-BA0F90F5AA5C}"/>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5" name="Footer Placeholder 4">
            <a:extLst>
              <a:ext uri="{FF2B5EF4-FFF2-40B4-BE49-F238E27FC236}">
                <a16:creationId xmlns:a16="http://schemas.microsoft.com/office/drawing/2014/main" id="{2FC264D5-5D06-4C18-A25F-7B0508628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5E6C7-A899-46B1-AF35-F28CBC99D3C4}"/>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381163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6CD5-38A4-4BAA-86B5-305DC0C490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9F326B-6161-433F-9032-0BC50C9828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CB5E7-E906-47AD-8A4E-69B04722B538}"/>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5" name="Footer Placeholder 4">
            <a:extLst>
              <a:ext uri="{FF2B5EF4-FFF2-40B4-BE49-F238E27FC236}">
                <a16:creationId xmlns:a16="http://schemas.microsoft.com/office/drawing/2014/main" id="{518CF986-9ED5-44E6-B57E-956E7CE99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17DAE-38F9-4B91-ACF4-7A3F9D5C2E46}"/>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2663530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A4980-1F93-4667-916A-BA401BCB03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B99236-247D-40E4-956C-F4C432E73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A5B19-431B-4CA4-BBE3-DF9145EDE980}"/>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5" name="Footer Placeholder 4">
            <a:extLst>
              <a:ext uri="{FF2B5EF4-FFF2-40B4-BE49-F238E27FC236}">
                <a16:creationId xmlns:a16="http://schemas.microsoft.com/office/drawing/2014/main" id="{A430EE5D-981D-4EEF-AB3B-15A3D3F2C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2EAEE-ED79-4A8B-900E-DFB98DCB7651}"/>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413099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steinbrightpptba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92419"/>
            <a:ext cx="12204192" cy="1480122"/>
          </a:xfrm>
          <a:prstGeom prst="rect">
            <a:avLst/>
          </a:prstGeom>
        </p:spPr>
      </p:pic>
    </p:spTree>
    <p:extLst>
      <p:ext uri="{BB962C8B-B14F-4D97-AF65-F5344CB8AC3E}">
        <p14:creationId xmlns:p14="http://schemas.microsoft.com/office/powerpoint/2010/main" val="7194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41B5-C62B-4965-B782-EE6672644D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63C8F0-3695-44A3-A3F7-C6C1FCF77A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269D0-6C75-4EDF-9C65-BFCC58041D6B}"/>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5" name="Footer Placeholder 4">
            <a:extLst>
              <a:ext uri="{FF2B5EF4-FFF2-40B4-BE49-F238E27FC236}">
                <a16:creationId xmlns:a16="http://schemas.microsoft.com/office/drawing/2014/main" id="{1AC84010-FA09-4BC9-B298-91798F468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4CCC3-747A-4305-8E01-0895DE97BCAE}"/>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269413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5BC0-D200-4392-B2B6-EE2401894B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042F15-E076-4287-BF07-6611E7292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D3AA6B-EFF0-424D-9611-A79EA43C31FE}"/>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5" name="Footer Placeholder 4">
            <a:extLst>
              <a:ext uri="{FF2B5EF4-FFF2-40B4-BE49-F238E27FC236}">
                <a16:creationId xmlns:a16="http://schemas.microsoft.com/office/drawing/2014/main" id="{17CED96C-23CB-4D20-B05F-6F88B4CCB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63C66-E349-4A2C-95D9-385090246F77}"/>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76683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5498-05DE-4B4A-B790-4DD1ECEC0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757AA-74AB-4BFA-AF40-C4C3C8A887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FB3C49-9161-439B-BAF8-9A47CA16F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27EA1-1AFB-46A0-97B4-4DE0C8E15163}"/>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6" name="Footer Placeholder 5">
            <a:extLst>
              <a:ext uri="{FF2B5EF4-FFF2-40B4-BE49-F238E27FC236}">
                <a16:creationId xmlns:a16="http://schemas.microsoft.com/office/drawing/2014/main" id="{E5CC4A7D-C159-4D57-A098-3ACE7D5D4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7814B-748C-433D-8013-CD02BF84D74C}"/>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165352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FDDF-EFCC-4982-BB02-636BFF8B25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9853D-47B9-4486-843C-032FD50C8F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163C2-BA66-48AD-91D5-34F9ABFF4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CD2167-53C1-401F-968F-A365BC919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4E9F5B-0688-49F7-A3D1-FDC955201E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37D8D6-447F-401C-AFC7-6EC226BD87D5}"/>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8" name="Footer Placeholder 7">
            <a:extLst>
              <a:ext uri="{FF2B5EF4-FFF2-40B4-BE49-F238E27FC236}">
                <a16:creationId xmlns:a16="http://schemas.microsoft.com/office/drawing/2014/main" id="{0E6C6B19-E6AC-413B-8A8A-A4DADC777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95DE4E-A4F0-447F-8C31-3E45CD582D33}"/>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3462913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A62D-8D61-49F1-AAF1-C20A57814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7F8C9D-8F92-4CF6-925D-6DAD85353026}"/>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4" name="Footer Placeholder 3">
            <a:extLst>
              <a:ext uri="{FF2B5EF4-FFF2-40B4-BE49-F238E27FC236}">
                <a16:creationId xmlns:a16="http://schemas.microsoft.com/office/drawing/2014/main" id="{A822C81B-4D37-4E9A-ADBB-86A09FD78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94672-1560-4009-B6B7-A2C9B1C4CA52}"/>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230540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2E7C95-18FF-4F0A-81E3-9C32799B7C24}"/>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3" name="Footer Placeholder 2">
            <a:extLst>
              <a:ext uri="{FF2B5EF4-FFF2-40B4-BE49-F238E27FC236}">
                <a16:creationId xmlns:a16="http://schemas.microsoft.com/office/drawing/2014/main" id="{FA06477D-9FEF-439B-B8E4-9007046E6E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1025C-4477-4FBD-A753-A0784F1EB5F1}"/>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53112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CC6A-A871-4681-A164-F96E3912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98838-A39C-4DFC-866F-734BBB323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5350C2-461F-4DC7-885A-A966832AB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F1398-6E7D-4976-909D-F2D35548C978}"/>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6" name="Footer Placeholder 5">
            <a:extLst>
              <a:ext uri="{FF2B5EF4-FFF2-40B4-BE49-F238E27FC236}">
                <a16:creationId xmlns:a16="http://schemas.microsoft.com/office/drawing/2014/main" id="{14906B1B-861B-4EB6-8D6D-26245715C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3DAAA-A8A4-4566-8144-D0A15820A1A7}"/>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74668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AA8B-0144-47C9-B643-DC8D4A0BF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D17CE0-9D1F-486B-B654-E24E02554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821F67-F9E0-4F71-A8C7-17FC2B3FF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2E30-823A-4092-AE21-9E58E120BE17}"/>
              </a:ext>
            </a:extLst>
          </p:cNvPr>
          <p:cNvSpPr>
            <a:spLocks noGrp="1"/>
          </p:cNvSpPr>
          <p:nvPr>
            <p:ph type="dt" sz="half" idx="10"/>
          </p:nvPr>
        </p:nvSpPr>
        <p:spPr/>
        <p:txBody>
          <a:bodyPr/>
          <a:lstStyle/>
          <a:p>
            <a:fld id="{1FF64C76-0386-4EFF-B544-A25DC87646CC}" type="datetimeFigureOut">
              <a:rPr lang="en-US" smtClean="0"/>
              <a:t>10/18/2022</a:t>
            </a:fld>
            <a:endParaRPr lang="en-US"/>
          </a:p>
        </p:txBody>
      </p:sp>
      <p:sp>
        <p:nvSpPr>
          <p:cNvPr id="6" name="Footer Placeholder 5">
            <a:extLst>
              <a:ext uri="{FF2B5EF4-FFF2-40B4-BE49-F238E27FC236}">
                <a16:creationId xmlns:a16="http://schemas.microsoft.com/office/drawing/2014/main" id="{50171BF4-E73C-46C2-A797-D94C79630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E2D03-7DF0-4BAF-A153-3B33DF8EC0BE}"/>
              </a:ext>
            </a:extLst>
          </p:cNvPr>
          <p:cNvSpPr>
            <a:spLocks noGrp="1"/>
          </p:cNvSpPr>
          <p:nvPr>
            <p:ph type="sldNum" sz="quarter" idx="12"/>
          </p:nvPr>
        </p:nvSpPr>
        <p:spPr/>
        <p:txBody>
          <a:bodyPr/>
          <a:lstStyle/>
          <a:p>
            <a:fld id="{B83AC2E0-0990-4FF3-9359-C5CDF99E49E3}" type="slidenum">
              <a:rPr lang="en-US" smtClean="0"/>
              <a:t>‹#›</a:t>
            </a:fld>
            <a:endParaRPr lang="en-US"/>
          </a:p>
        </p:txBody>
      </p:sp>
    </p:spTree>
    <p:extLst>
      <p:ext uri="{BB962C8B-B14F-4D97-AF65-F5344CB8AC3E}">
        <p14:creationId xmlns:p14="http://schemas.microsoft.com/office/powerpoint/2010/main" val="296698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459A67-ACBB-44A5-AF5E-BD346B887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5C8391-533F-41EE-9FF6-21DF884F0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E96A9-F538-4E19-A54C-194C92A202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64C76-0386-4EFF-B544-A25DC87646CC}" type="datetimeFigureOut">
              <a:rPr lang="en-US" smtClean="0"/>
              <a:t>10/18/2022</a:t>
            </a:fld>
            <a:endParaRPr lang="en-US"/>
          </a:p>
        </p:txBody>
      </p:sp>
      <p:sp>
        <p:nvSpPr>
          <p:cNvPr id="5" name="Footer Placeholder 4">
            <a:extLst>
              <a:ext uri="{FF2B5EF4-FFF2-40B4-BE49-F238E27FC236}">
                <a16:creationId xmlns:a16="http://schemas.microsoft.com/office/drawing/2014/main" id="{7131E474-3958-463E-A54B-4C8469340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690BE8-4512-4E84-B61E-3A0111F0A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AC2E0-0990-4FF3-9359-C5CDF99E49E3}" type="slidenum">
              <a:rPr lang="en-US" smtClean="0"/>
              <a:t>‹#›</a:t>
            </a:fld>
            <a:endParaRPr lang="en-US"/>
          </a:p>
        </p:txBody>
      </p:sp>
    </p:spTree>
    <p:extLst>
      <p:ext uri="{BB962C8B-B14F-4D97-AF65-F5344CB8AC3E}">
        <p14:creationId xmlns:p14="http://schemas.microsoft.com/office/powerpoint/2010/main" val="2027074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HD0NJ6C91bg"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hyperlink" Target="https://www.themuse.com/advice/how-to-ask-for-an-informational-interview-and-get-a-yes"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hyperlink" Target="https://1513041.mediaspace.kaltura.com/channel/Steinbright%2BChannel/105584701" TargetMode="External"/><Relationship Id="rId5" Type="http://schemas.openxmlformats.org/officeDocument/2006/relationships/hyperlink" Target="https://drexel.edu/scdc/professional-pointers/job-search/" TargetMode="External"/><Relationship Id="rId4" Type="http://schemas.openxmlformats.org/officeDocument/2006/relationships/hyperlink" Target="https://drexel.edu/scdc/career-navigator/navigato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rexel.edu/scdc/calendars-events/events/"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rexel.edu/~/media/Files/scdc/coop/Co-opAgreement.ashx?la=en"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drexel.edu/~/media/Files/scdc/coop/Forms/CoopEmployerAgreement_2-5-19.ashx?la=e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mailto:informationsecurity@drexel.edu"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linkedin.com/public-profile/settings/"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hyperlink" Target="mailto:JS@abcco.com"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mailto:BJ@absco.com" TargetMode="External"/><Relationship Id="rId4" Type="http://schemas.openxmlformats.org/officeDocument/2006/relationships/diagramLayout" Target="../diagrams/layout1.xml"/><Relationship Id="rId9" Type="http://schemas.openxmlformats.org/officeDocument/2006/relationships/hyperlink" Target="mailto:JSS@abcco.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e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1513041.mediaspace.kaltura.com/media/Handshake+for+your+Job+Search+Tutorial/1_0vw0zi33"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47B7A-57BC-4A97-9310-377082B8F872}"/>
              </a:ext>
            </a:extLst>
          </p:cNvPr>
          <p:cNvSpPr txBox="1"/>
          <p:nvPr/>
        </p:nvSpPr>
        <p:spPr>
          <a:xfrm>
            <a:off x="0" y="293741"/>
            <a:ext cx="12192000" cy="3046988"/>
          </a:xfrm>
          <a:prstGeom prst="rect">
            <a:avLst/>
          </a:prstGeom>
          <a:noFill/>
        </p:spPr>
        <p:txBody>
          <a:bodyPr wrap="square" rtlCol="0">
            <a:spAutoFit/>
          </a:bodyPr>
          <a:lstStyle/>
          <a:p>
            <a:pPr algn="ctr"/>
            <a:r>
              <a:rPr lang="en-US" sz="4800" dirty="0"/>
              <a:t>Coop 101 – Week 6</a:t>
            </a:r>
          </a:p>
          <a:p>
            <a:pPr algn="ctr"/>
            <a:endParaRPr lang="en-US" sz="4800" dirty="0"/>
          </a:p>
          <a:p>
            <a:pPr algn="ctr"/>
            <a:r>
              <a:rPr lang="en-US" sz="4800" dirty="0"/>
              <a:t>Networking &amp; Your Independent Job Search</a:t>
            </a:r>
          </a:p>
          <a:p>
            <a:pPr algn="ctr"/>
            <a:endParaRPr lang="en-US" sz="4800" dirty="0"/>
          </a:p>
        </p:txBody>
      </p:sp>
      <p:sp>
        <p:nvSpPr>
          <p:cNvPr id="3" name="TextBox 2">
            <a:extLst>
              <a:ext uri="{FF2B5EF4-FFF2-40B4-BE49-F238E27FC236}">
                <a16:creationId xmlns:a16="http://schemas.microsoft.com/office/drawing/2014/main" id="{8CB324B1-12C8-41B7-9912-57DDFEF6C8AB}"/>
              </a:ext>
            </a:extLst>
          </p:cNvPr>
          <p:cNvSpPr txBox="1"/>
          <p:nvPr/>
        </p:nvSpPr>
        <p:spPr>
          <a:xfrm>
            <a:off x="324016" y="3225709"/>
            <a:ext cx="3921981" cy="1754326"/>
          </a:xfrm>
          <a:prstGeom prst="rect">
            <a:avLst/>
          </a:prstGeom>
          <a:noFill/>
        </p:spPr>
        <p:txBody>
          <a:bodyPr wrap="square">
            <a:spAutoFit/>
          </a:bodyPr>
          <a:lstStyle/>
          <a:p>
            <a:pPr marL="0" marR="0">
              <a:spcBef>
                <a:spcPts val="0"/>
              </a:spcBef>
              <a:spcAft>
                <a:spcPts val="0"/>
              </a:spcAft>
            </a:pPr>
            <a:r>
              <a:rPr lang="en-US" sz="1800" b="1">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Brittany Root, </a:t>
            </a:r>
            <a:r>
              <a:rPr lang="en-US" sz="1800" b="1" err="1">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M.Ed</a:t>
            </a:r>
            <a:r>
              <a:rPr lang="en-US" sz="1800" b="1">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 PHR</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Assistant Teaching Professor</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Steinbright Career Development Center</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Pronouns: she/her/hers</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bhr26@drexel.edu</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39843465"/>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3"/>
            <a:extLst>
              <a:ext uri="{FF2B5EF4-FFF2-40B4-BE49-F238E27FC236}">
                <a16:creationId xmlns:a16="http://schemas.microsoft.com/office/drawing/2014/main" id="{42D0B18E-10B4-4DBD-9701-D4B1E65495EB}"/>
              </a:ext>
            </a:extLst>
          </p:cNvPr>
          <p:cNvPicPr>
            <a:picLocks noChangeAspect="1"/>
          </p:cNvPicPr>
          <p:nvPr/>
        </p:nvPicPr>
        <p:blipFill>
          <a:blip r:embed="rId4"/>
          <a:stretch>
            <a:fillRect/>
          </a:stretch>
        </p:blipFill>
        <p:spPr>
          <a:xfrm>
            <a:off x="2623450" y="551943"/>
            <a:ext cx="6453876" cy="3672785"/>
          </a:xfrm>
          <a:prstGeom prst="rect">
            <a:avLst/>
          </a:prstGeom>
        </p:spPr>
      </p:pic>
      <p:sp>
        <p:nvSpPr>
          <p:cNvPr id="6" name="TextBox 5">
            <a:extLst>
              <a:ext uri="{FF2B5EF4-FFF2-40B4-BE49-F238E27FC236}">
                <a16:creationId xmlns:a16="http://schemas.microsoft.com/office/drawing/2014/main" id="{D5EACA24-A021-4449-9004-D2FB68305FBE}"/>
              </a:ext>
            </a:extLst>
          </p:cNvPr>
          <p:cNvSpPr txBox="1"/>
          <p:nvPr/>
        </p:nvSpPr>
        <p:spPr>
          <a:xfrm>
            <a:off x="2697267" y="4295163"/>
            <a:ext cx="6453876" cy="1200329"/>
          </a:xfrm>
          <a:prstGeom prst="rect">
            <a:avLst/>
          </a:prstGeom>
          <a:noFill/>
        </p:spPr>
        <p:txBody>
          <a:bodyPr wrap="square" rtlCol="0">
            <a:spAutoFit/>
          </a:bodyPr>
          <a:lstStyle/>
          <a:p>
            <a:r>
              <a:rPr lang="en-US" b="0" i="0">
                <a:effectLst/>
                <a:latin typeface="Roboto" panose="02000000000000000000" pitchFamily="2" charset="0"/>
              </a:rPr>
              <a:t>Student User 101 - Get the Most Out of Your Dragon Network Experience</a:t>
            </a:r>
            <a:endParaRPr lang="en-US">
              <a:hlinkClick r:id="" action="ppaction://noaction"/>
            </a:endParaRPr>
          </a:p>
          <a:p>
            <a:r>
              <a:rPr lang="en-US">
                <a:hlinkClick r:id="" action="ppaction://noaction"/>
              </a:rPr>
              <a:t>https://www.youtube.com/watch?v=HD0NJ6C91bg</a:t>
            </a:r>
            <a:endParaRPr lang="en-US"/>
          </a:p>
          <a:p>
            <a:endParaRPr lang="en-US"/>
          </a:p>
        </p:txBody>
      </p:sp>
    </p:spTree>
    <p:extLst>
      <p:ext uri="{BB962C8B-B14F-4D97-AF65-F5344CB8AC3E}">
        <p14:creationId xmlns:p14="http://schemas.microsoft.com/office/powerpoint/2010/main" val="408220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4286A2-A47B-4F47-878C-C0651BA85816}"/>
              </a:ext>
            </a:extLst>
          </p:cNvPr>
          <p:cNvSpPr txBox="1"/>
          <p:nvPr/>
        </p:nvSpPr>
        <p:spPr>
          <a:xfrm>
            <a:off x="536895" y="494950"/>
            <a:ext cx="11048301" cy="3600986"/>
          </a:xfrm>
          <a:prstGeom prst="rect">
            <a:avLst/>
          </a:prstGeom>
          <a:noFill/>
        </p:spPr>
        <p:txBody>
          <a:bodyPr wrap="square" rtlCol="0">
            <a:spAutoFit/>
          </a:bodyPr>
          <a:lstStyle/>
          <a:p>
            <a:r>
              <a:rPr lang="en-US" sz="2400" b="1"/>
              <a:t>What do I say When I Outreach/Follow-up????</a:t>
            </a:r>
          </a:p>
          <a:p>
            <a:endParaRPr lang="en-US" sz="2400"/>
          </a:p>
          <a:p>
            <a:pPr marL="342900" indent="-342900">
              <a:buFont typeface="Arial" panose="020B0604020202020204" pitchFamily="34" charset="0"/>
              <a:buChar char="•"/>
            </a:pPr>
            <a:r>
              <a:rPr lang="en-US" sz="2400"/>
              <a:t>Connection Request</a:t>
            </a:r>
          </a:p>
          <a:p>
            <a:pPr marL="800100" lvl="1" indent="-342900">
              <a:buFont typeface="Arial" panose="020B0604020202020204" pitchFamily="34" charset="0"/>
              <a:buChar char="•"/>
            </a:pPr>
            <a:r>
              <a:rPr lang="en-US"/>
              <a:t>Personalize “I am a current Drexel Student hoping to connect with Alumni in the X Industry”</a:t>
            </a:r>
          </a:p>
          <a:p>
            <a:pPr lvl="1"/>
            <a:endParaRPr lang="en-US"/>
          </a:p>
          <a:p>
            <a:pPr marL="342900" indent="-342900">
              <a:buFont typeface="Arial" panose="020B0604020202020204" pitchFamily="34" charset="0"/>
              <a:buChar char="•"/>
            </a:pPr>
            <a:r>
              <a:rPr lang="en-US" sz="2400"/>
              <a:t>Informational Interview </a:t>
            </a:r>
            <a:endParaRPr lang="en-US">
              <a:hlinkClick r:id="rId2"/>
            </a:endParaRPr>
          </a:p>
          <a:p>
            <a:pPr marL="800100" lvl="1" indent="-342900">
              <a:buFont typeface="Arial" panose="020B0604020202020204" pitchFamily="34" charset="0"/>
              <a:buChar char="•"/>
            </a:pPr>
            <a:r>
              <a:rPr lang="en-US">
                <a:hlinkClick r:id="rId2"/>
              </a:rPr>
              <a:t>https://www.themuse.com/advice/how-to-ask-for-an-informational-interview-and-get-a-yes</a:t>
            </a:r>
            <a:endParaRPr lang="en-US"/>
          </a:p>
          <a:p>
            <a:pPr marL="800100" lvl="1" indent="-342900">
              <a:buFont typeface="Arial" panose="020B0604020202020204" pitchFamily="34" charset="0"/>
              <a:buChar char="•"/>
            </a:pPr>
            <a:r>
              <a:rPr lang="en-US"/>
              <a:t>Gathering information/advice-Not a time to ask for a job or to necessarily offer you resume</a:t>
            </a:r>
          </a:p>
          <a:p>
            <a:pPr lvl="1"/>
            <a:endParaRPr lang="en-US"/>
          </a:p>
          <a:p>
            <a:pPr marL="342900" indent="-342900">
              <a:buFont typeface="Arial" panose="020B0604020202020204" pitchFamily="34" charset="0"/>
              <a:buChar char="•"/>
            </a:pPr>
            <a:r>
              <a:rPr lang="en-US" sz="2400"/>
              <a:t>Direct Follow-up</a:t>
            </a:r>
          </a:p>
          <a:p>
            <a:pPr marL="800100" lvl="1" indent="-342900">
              <a:buFont typeface="Arial" panose="020B0604020202020204" pitchFamily="34" charset="0"/>
              <a:buChar char="•"/>
            </a:pPr>
            <a:r>
              <a:rPr lang="en-US"/>
              <a:t>“I applied to X position, and I am hoping to follow-up about the application process”</a:t>
            </a:r>
          </a:p>
        </p:txBody>
      </p:sp>
    </p:spTree>
    <p:extLst>
      <p:ext uri="{BB962C8B-B14F-4D97-AF65-F5344CB8AC3E}">
        <p14:creationId xmlns:p14="http://schemas.microsoft.com/office/powerpoint/2010/main" val="129263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BA6487-D4E8-4F21-8229-D44932E3775A}"/>
              </a:ext>
            </a:extLst>
          </p:cNvPr>
          <p:cNvPicPr>
            <a:picLocks noChangeAspect="1"/>
          </p:cNvPicPr>
          <p:nvPr/>
        </p:nvPicPr>
        <p:blipFill>
          <a:blip r:embed="rId2"/>
          <a:stretch>
            <a:fillRect/>
          </a:stretch>
        </p:blipFill>
        <p:spPr>
          <a:xfrm>
            <a:off x="7018210" y="264055"/>
            <a:ext cx="4153373" cy="4882036"/>
          </a:xfrm>
          <a:prstGeom prst="rect">
            <a:avLst/>
          </a:prstGeom>
        </p:spPr>
      </p:pic>
      <p:pic>
        <p:nvPicPr>
          <p:cNvPr id="6" name="Picture 5">
            <a:extLst>
              <a:ext uri="{FF2B5EF4-FFF2-40B4-BE49-F238E27FC236}">
                <a16:creationId xmlns:a16="http://schemas.microsoft.com/office/drawing/2014/main" id="{1EDE04DC-3478-4A87-A663-F220F8BDF939}"/>
              </a:ext>
            </a:extLst>
          </p:cNvPr>
          <p:cNvPicPr>
            <a:picLocks noChangeAspect="1"/>
          </p:cNvPicPr>
          <p:nvPr/>
        </p:nvPicPr>
        <p:blipFill>
          <a:blip r:embed="rId3"/>
          <a:stretch>
            <a:fillRect/>
          </a:stretch>
        </p:blipFill>
        <p:spPr>
          <a:xfrm>
            <a:off x="609235" y="3108805"/>
            <a:ext cx="5327374" cy="2205706"/>
          </a:xfrm>
          <a:prstGeom prst="rect">
            <a:avLst/>
          </a:prstGeom>
        </p:spPr>
      </p:pic>
      <p:sp>
        <p:nvSpPr>
          <p:cNvPr id="2" name="TextBox 1">
            <a:extLst>
              <a:ext uri="{FF2B5EF4-FFF2-40B4-BE49-F238E27FC236}">
                <a16:creationId xmlns:a16="http://schemas.microsoft.com/office/drawing/2014/main" id="{237A7159-4625-4F05-BC09-035CEC94ADBA}"/>
              </a:ext>
            </a:extLst>
          </p:cNvPr>
          <p:cNvSpPr txBox="1"/>
          <p:nvPr/>
        </p:nvSpPr>
        <p:spPr>
          <a:xfrm>
            <a:off x="609235" y="264055"/>
            <a:ext cx="9840286" cy="3231654"/>
          </a:xfrm>
          <a:prstGeom prst="rect">
            <a:avLst/>
          </a:prstGeom>
          <a:noFill/>
        </p:spPr>
        <p:txBody>
          <a:bodyPr wrap="square" rtlCol="0">
            <a:spAutoFit/>
          </a:bodyPr>
          <a:lstStyle/>
          <a:p>
            <a:r>
              <a:rPr lang="en-US" sz="2400" b="1"/>
              <a:t>Steinbright Resources:</a:t>
            </a:r>
          </a:p>
          <a:p>
            <a:endParaRPr lang="en-US"/>
          </a:p>
          <a:p>
            <a:pPr marL="285750" indent="-285750">
              <a:buFont typeface="Arial" panose="020B0604020202020204" pitchFamily="34" charset="0"/>
              <a:buChar char="•"/>
            </a:pPr>
            <a:r>
              <a:rPr lang="en-US"/>
              <a:t>Career Navigator</a:t>
            </a:r>
          </a:p>
          <a:p>
            <a:r>
              <a:rPr lang="en-US">
                <a:hlinkClick r:id="rId4"/>
              </a:rPr>
              <a:t>https://drexel.edu/scdc/career-navigator/navigator/</a:t>
            </a:r>
            <a:r>
              <a:rPr lang="en-US"/>
              <a:t> </a:t>
            </a:r>
          </a:p>
          <a:p>
            <a:endParaRPr lang="en-US"/>
          </a:p>
          <a:p>
            <a:r>
              <a:rPr lang="en-US"/>
              <a:t>Job Search Professional Pointers</a:t>
            </a:r>
          </a:p>
          <a:p>
            <a:r>
              <a:rPr lang="en-US">
                <a:hlinkClick r:id="rId5"/>
              </a:rPr>
              <a:t>https://drexel.edu/scdc/professional-pointers/job-search/</a:t>
            </a:r>
            <a:endParaRPr lang="en-US"/>
          </a:p>
          <a:p>
            <a:r>
              <a:rPr lang="en-US"/>
              <a:t> </a:t>
            </a:r>
          </a:p>
          <a:p>
            <a:pPr marL="285750" indent="-285750">
              <a:buFont typeface="Arial" panose="020B0604020202020204" pitchFamily="34" charset="0"/>
              <a:buChar char="•"/>
            </a:pPr>
            <a:r>
              <a:rPr lang="en-US"/>
              <a:t>Streams Channel</a:t>
            </a:r>
          </a:p>
          <a:p>
            <a:r>
              <a:rPr lang="en-US">
                <a:hlinkClick r:id="rId6"/>
              </a:rPr>
              <a:t>Steinbright Channel - Drexel Streams (kaltura.com)</a:t>
            </a: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45723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13369-05E2-4AAE-8712-B69BBAE073E1}"/>
              </a:ext>
            </a:extLst>
          </p:cNvPr>
          <p:cNvSpPr txBox="1"/>
          <p:nvPr/>
        </p:nvSpPr>
        <p:spPr>
          <a:xfrm>
            <a:off x="676894" y="463138"/>
            <a:ext cx="11055927" cy="3046988"/>
          </a:xfrm>
          <a:prstGeom prst="rect">
            <a:avLst/>
          </a:prstGeom>
          <a:noFill/>
        </p:spPr>
        <p:txBody>
          <a:bodyPr wrap="square" lIns="91440" tIns="45720" rIns="91440" bIns="45720" anchor="t">
            <a:spAutoFit/>
          </a:bodyPr>
          <a:lstStyle/>
          <a:p>
            <a:r>
              <a:rPr lang="en-US" sz="2400" b="1" dirty="0"/>
              <a:t>Networking Approach</a:t>
            </a:r>
          </a:p>
          <a:p>
            <a:endParaRPr lang="en-US" sz="2400" dirty="0"/>
          </a:p>
          <a:p>
            <a:pPr marL="342900" indent="-342900">
              <a:buFont typeface="Arial" panose="020B0604020202020204" pitchFamily="34" charset="0"/>
              <a:buChar char="•"/>
            </a:pPr>
            <a:r>
              <a:rPr lang="en-US" sz="2400" dirty="0"/>
              <a:t>Casting a Wide-Net: The goal of having conversations with multiple people, so everyone you know knows you are searching for a position</a:t>
            </a:r>
          </a:p>
          <a:p>
            <a:pPr marL="342900" indent="-342900">
              <a:buFont typeface="Arial" panose="020B0604020202020204" pitchFamily="34" charset="0"/>
              <a:buChar char="•"/>
            </a:pPr>
            <a:r>
              <a:rPr lang="en-US" sz="2400" dirty="0"/>
              <a:t>Employer Events: </a:t>
            </a:r>
            <a:r>
              <a:rPr lang="en-US" sz="2400" dirty="0">
                <a:ea typeface="+mn-lt"/>
                <a:cs typeface="+mn-lt"/>
                <a:hlinkClick r:id="rId3"/>
              </a:rPr>
              <a:t>https://drexel.edu/scdc/calendars-events/events/</a:t>
            </a:r>
            <a:r>
              <a:rPr lang="en-US" sz="2400" dirty="0">
                <a:ea typeface="+mn-lt"/>
                <a:cs typeface="+mn-lt"/>
              </a:rPr>
              <a:t> </a:t>
            </a:r>
            <a:endParaRPr lang="en-US" sz="2400" dirty="0">
              <a:cs typeface="Calibri"/>
            </a:endParaRPr>
          </a:p>
          <a:p>
            <a:pPr marL="342900" indent="-342900">
              <a:buFont typeface="Arial" panose="020B0604020202020204" pitchFamily="34" charset="0"/>
              <a:buChar char="•"/>
            </a:pPr>
            <a:r>
              <a:rPr lang="en-US" sz="2400" dirty="0"/>
              <a:t>Career Fairs</a:t>
            </a:r>
          </a:p>
          <a:p>
            <a:pPr marL="800100" lvl="1" indent="-342900">
              <a:buFont typeface="Arial" panose="020B0604020202020204" pitchFamily="34" charset="0"/>
              <a:buChar char="•"/>
            </a:pPr>
            <a:r>
              <a:rPr lang="en-US" sz="2400" dirty="0"/>
              <a:t>Plan to attend Fall Career Fair in October! </a:t>
            </a:r>
          </a:p>
          <a:p>
            <a:pPr marL="342900" indent="-342900">
              <a:buFont typeface="Arial" panose="020B0604020202020204" pitchFamily="34" charset="0"/>
              <a:buChar char="•"/>
            </a:pPr>
            <a:r>
              <a:rPr lang="en-US" sz="2400" dirty="0"/>
              <a:t>Faculty</a:t>
            </a:r>
            <a:endParaRPr lang="en-US" dirty="0"/>
          </a:p>
        </p:txBody>
      </p:sp>
    </p:spTree>
    <p:extLst>
      <p:ext uri="{BB962C8B-B14F-4D97-AF65-F5344CB8AC3E}">
        <p14:creationId xmlns:p14="http://schemas.microsoft.com/office/powerpoint/2010/main" val="1604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223689-8FD0-4F20-A9C2-8BB2B15BA1D4}"/>
              </a:ext>
            </a:extLst>
          </p:cNvPr>
          <p:cNvSpPr txBox="1"/>
          <p:nvPr/>
        </p:nvSpPr>
        <p:spPr>
          <a:xfrm>
            <a:off x="636104" y="516835"/>
            <a:ext cx="10986053" cy="3416320"/>
          </a:xfrm>
          <a:prstGeom prst="rect">
            <a:avLst/>
          </a:prstGeom>
          <a:noFill/>
        </p:spPr>
        <p:txBody>
          <a:bodyPr wrap="square" rtlCol="0">
            <a:spAutoFit/>
          </a:bodyPr>
          <a:lstStyle/>
          <a:p>
            <a:r>
              <a:rPr lang="en-US" sz="2400" b="1"/>
              <a:t>Independent Job Search Registration</a:t>
            </a:r>
          </a:p>
          <a:p>
            <a:endParaRPr lang="en-US" sz="2400" b="1"/>
          </a:p>
          <a:p>
            <a:r>
              <a:rPr lang="en-US" sz="2400" b="1"/>
              <a:t>Send the following to your Co-op Advisor for Approval </a:t>
            </a:r>
          </a:p>
          <a:p>
            <a:endParaRPr lang="en-US"/>
          </a:p>
          <a:p>
            <a:pPr marL="342900" marR="0" lvl="0" indent="-342900">
              <a:spcBef>
                <a:spcPts val="0"/>
              </a:spcBef>
              <a:spcAft>
                <a:spcPts val="0"/>
              </a:spcAft>
              <a:buFont typeface="+mj-lt"/>
              <a:buAutoNum type="arabicPeriod"/>
              <a:tabLst>
                <a:tab pos="457200" algn="l"/>
              </a:tabLst>
            </a:pPr>
            <a:r>
              <a:rPr lang="en-US" u="sng">
                <a:solidFill>
                  <a:srgbClr val="006699"/>
                </a:solidFill>
                <a:effectLst/>
                <a:latin typeface="Arial" panose="020B0604020202020204" pitchFamily="34" charset="0"/>
                <a:ea typeface="Times New Roman" panose="02020603050405020304" pitchFamily="18" charset="0"/>
                <a:hlinkClick r:id="rId3"/>
              </a:rPr>
              <a:t>Student Co-op Registration Agreement [DOC] </a:t>
            </a:r>
            <a:r>
              <a:rPr lang="en-US">
                <a:solidFill>
                  <a:srgbClr val="000000"/>
                </a:solidFill>
                <a:effectLst/>
                <a:latin typeface="Arial" panose="020B0604020202020204" pitchFamily="34" charset="0"/>
                <a:ea typeface="Times New Roman" panose="02020603050405020304" pitchFamily="18" charset="0"/>
              </a:rPr>
              <a:t>– The Student Co-op Registration Agreement form is used to register placements obtained either through a self-directed job search or during the C Round.</a:t>
            </a:r>
            <a:endParaRPr lang="en-US">
              <a:solidFill>
                <a:srgbClr val="000000"/>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a:effectLst/>
                <a:latin typeface="Calibri" panose="020F0502020204030204" pitchFamily="34" charset="0"/>
                <a:ea typeface="Times New Roman" panose="02020603050405020304" pitchFamily="18" charset="0"/>
              </a:rPr>
              <a:t>Job Description</a:t>
            </a:r>
            <a:endParaRPr lang="en-US">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a:effectLst/>
                <a:latin typeface="Calibri" panose="020F0502020204030204" pitchFamily="34" charset="0"/>
                <a:ea typeface="Times New Roman" panose="02020603050405020304" pitchFamily="18" charset="0"/>
              </a:rPr>
              <a:t>Offer letter or email from the employer to myself confirming your employment dates, pay rate, number of hours per week</a:t>
            </a:r>
            <a:endParaRPr lang="en-US">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u="sng">
                <a:solidFill>
                  <a:srgbClr val="006699"/>
                </a:solidFill>
                <a:effectLst/>
                <a:latin typeface="Arial" panose="020B0604020202020204" pitchFamily="34" charset="0"/>
                <a:ea typeface="Times New Roman" panose="02020603050405020304" pitchFamily="18" charset="0"/>
                <a:hlinkClick r:id="rId4"/>
              </a:rPr>
              <a:t>Employer Agreement Form [PDF]</a:t>
            </a:r>
            <a:endParaRPr lang="en-US">
              <a:effectLst/>
              <a:latin typeface="Calibri" panose="020F0502020204030204" pitchFamily="34" charset="0"/>
              <a:ea typeface="Calibri" panose="020F0502020204030204" pitchFamily="34" charset="0"/>
            </a:endParaRPr>
          </a:p>
          <a:p>
            <a:endParaRPr lang="en-US"/>
          </a:p>
        </p:txBody>
      </p:sp>
    </p:spTree>
    <p:extLst>
      <p:ext uri="{BB962C8B-B14F-4D97-AF65-F5344CB8AC3E}">
        <p14:creationId xmlns:p14="http://schemas.microsoft.com/office/powerpoint/2010/main" val="255421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4B5C34-4537-44AA-9CC9-F1EB99C278F4}"/>
              </a:ext>
            </a:extLst>
          </p:cNvPr>
          <p:cNvSpPr txBox="1"/>
          <p:nvPr/>
        </p:nvSpPr>
        <p:spPr>
          <a:xfrm>
            <a:off x="584506" y="179924"/>
            <a:ext cx="5511494" cy="4555093"/>
          </a:xfrm>
          <a:prstGeom prst="rect">
            <a:avLst/>
          </a:prstGeom>
          <a:noFill/>
        </p:spPr>
        <p:txBody>
          <a:bodyPr wrap="square">
            <a:spAutoFit/>
          </a:bodyPr>
          <a:lstStyle/>
          <a:p>
            <a:endParaRPr lang="en-US" sz="2400" b="1"/>
          </a:p>
          <a:p>
            <a:r>
              <a:rPr lang="en-US" sz="2400" b="1"/>
              <a:t>Information Security</a:t>
            </a:r>
          </a:p>
          <a:p>
            <a:pPr algn="ctr"/>
            <a:endParaRPr lang="en-US" sz="2000"/>
          </a:p>
          <a:p>
            <a:r>
              <a:rPr lang="en-US" sz="2000"/>
              <a:t>NEVER PAY Money FOR A CO-OP – Avoid scams. If they are asking you for money, it is a SCAM!</a:t>
            </a:r>
          </a:p>
          <a:p>
            <a:pPr algn="ctr"/>
            <a:endParaRPr lang="en-US" sz="2000"/>
          </a:p>
          <a:p>
            <a:r>
              <a:rPr lang="en-US" b="1"/>
              <a:t>DUST, Drexel University Security Training. </a:t>
            </a:r>
          </a:p>
          <a:p>
            <a:endParaRPr lang="en-US"/>
          </a:p>
          <a:p>
            <a:r>
              <a:rPr lang="en-US"/>
              <a:t>One-hour self-guided online course that you can take at your own pace. Sign up by sending an email to </a:t>
            </a:r>
            <a:r>
              <a:rPr lang="en-US" u="sng">
                <a:hlinkClick r:id="rId2">
                  <a:extLst>
                    <a:ext uri="{A12FA001-AC4F-418D-AE19-62706E023703}">
                      <ahyp:hlinkClr xmlns:ahyp="http://schemas.microsoft.com/office/drawing/2018/hyperlinkcolor" val="tx"/>
                    </a:ext>
                  </a:extLst>
                </a:hlinkClick>
              </a:rPr>
              <a:t>informationsecurity@drexel.edu</a:t>
            </a:r>
            <a:r>
              <a:rPr lang="en-US"/>
              <a:t>. </a:t>
            </a:r>
          </a:p>
          <a:p>
            <a:r>
              <a:rPr lang="en-US"/>
              <a:t> </a:t>
            </a:r>
          </a:p>
          <a:p>
            <a:r>
              <a:rPr lang="en-US"/>
              <a:t>Receive a certificate to build your resume and to demonstrate that you know and care about information security.</a:t>
            </a:r>
          </a:p>
        </p:txBody>
      </p:sp>
      <p:pic>
        <p:nvPicPr>
          <p:cNvPr id="4" name="Picture 3">
            <a:extLst>
              <a:ext uri="{FF2B5EF4-FFF2-40B4-BE49-F238E27FC236}">
                <a16:creationId xmlns:a16="http://schemas.microsoft.com/office/drawing/2014/main" id="{67893221-72EA-41A1-93C7-24B920804090}"/>
              </a:ext>
            </a:extLst>
          </p:cNvPr>
          <p:cNvPicPr>
            <a:picLocks noChangeAspect="1"/>
          </p:cNvPicPr>
          <p:nvPr/>
        </p:nvPicPr>
        <p:blipFill>
          <a:blip r:embed="rId3"/>
          <a:stretch>
            <a:fillRect/>
          </a:stretch>
        </p:blipFill>
        <p:spPr>
          <a:xfrm>
            <a:off x="6308035" y="550985"/>
            <a:ext cx="5658640" cy="4029637"/>
          </a:xfrm>
          <a:prstGeom prst="rect">
            <a:avLst/>
          </a:prstGeom>
        </p:spPr>
      </p:pic>
    </p:spTree>
    <p:extLst>
      <p:ext uri="{BB962C8B-B14F-4D97-AF65-F5344CB8AC3E}">
        <p14:creationId xmlns:p14="http://schemas.microsoft.com/office/powerpoint/2010/main" val="354312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9828E-10BA-4C8B-8D29-94C08C2618FA}"/>
              </a:ext>
            </a:extLst>
          </p:cNvPr>
          <p:cNvSpPr txBox="1"/>
          <p:nvPr/>
        </p:nvSpPr>
        <p:spPr>
          <a:xfrm>
            <a:off x="185531" y="335845"/>
            <a:ext cx="11807686" cy="5539978"/>
          </a:xfrm>
          <a:prstGeom prst="rect">
            <a:avLst/>
          </a:prstGeom>
          <a:noFill/>
        </p:spPr>
        <p:txBody>
          <a:bodyPr wrap="square" rtlCol="0">
            <a:spAutoFit/>
          </a:bodyPr>
          <a:lstStyle/>
          <a:p>
            <a:r>
              <a:rPr lang="en-US" sz="2400" b="1" dirty="0"/>
              <a:t>Due By Class Start Time Week 7: </a:t>
            </a:r>
            <a:r>
              <a:rPr lang="en-US" sz="2400" dirty="0"/>
              <a:t>LinkedIn Assignment: </a:t>
            </a:r>
            <a:r>
              <a:rPr lang="en-US" sz="2400" b="1" dirty="0"/>
              <a:t>10% of Your grade</a:t>
            </a:r>
            <a:r>
              <a:rPr lang="en-US" sz="2400" dirty="0"/>
              <a:t>!</a:t>
            </a:r>
          </a:p>
          <a:p>
            <a:endParaRPr lang="en-US" sz="2400" dirty="0"/>
          </a:p>
          <a:p>
            <a:r>
              <a:rPr lang="en-US" sz="2400" dirty="0"/>
              <a:t>TO SUBMIT: </a:t>
            </a:r>
            <a:r>
              <a:rPr lang="en-US" sz="2400" dirty="0">
                <a:highlight>
                  <a:srgbClr val="FFFF00"/>
                </a:highlight>
              </a:rPr>
              <a:t>Use Submission Link in Week 6 Course Content Folder on Blackboard</a:t>
            </a:r>
          </a:p>
          <a:p>
            <a:endParaRPr lang="en-US" sz="2400" dirty="0"/>
          </a:p>
          <a:p>
            <a:r>
              <a:rPr lang="en-US" sz="2400" dirty="0"/>
              <a:t>FOR FULL CREDIT: </a:t>
            </a:r>
            <a:r>
              <a:rPr lang="en-US" sz="2400" b="1" dirty="0"/>
              <a:t>All sections of your resume should be included in your LinkedIn Profile!</a:t>
            </a:r>
          </a:p>
          <a:p>
            <a:endParaRPr lang="en-US" sz="2400" b="1" dirty="0"/>
          </a:p>
          <a:p>
            <a:r>
              <a:rPr lang="en-US" sz="2400" b="1" dirty="0"/>
              <a:t>Your LinkedIn profile should develop as your resume develops! </a:t>
            </a:r>
            <a:endParaRPr lang="en-US" sz="2400" dirty="0"/>
          </a:p>
          <a:p>
            <a:pPr fontAlgn="auto"/>
            <a:r>
              <a:rPr lang="en-US" b="1" dirty="0">
                <a:effectLst/>
              </a:rPr>
              <a:t>Find Your LinkedIn Public Profile URL:</a:t>
            </a:r>
          </a:p>
          <a:p>
            <a:pPr algn="l" fontAlgn="auto"/>
            <a:r>
              <a:rPr lang="en-US" b="0" i="0" dirty="0">
                <a:effectLst/>
                <a:latin typeface="-apple-system"/>
              </a:rPr>
              <a:t>If your LinkedIn profile is set to public, it’ll have a link (URL) you can use to share your profile with others.</a:t>
            </a:r>
          </a:p>
          <a:p>
            <a:pPr algn="l" fontAlgn="auto"/>
            <a:r>
              <a:rPr lang="en-US" b="0" i="0" dirty="0">
                <a:effectLst/>
                <a:latin typeface="-apple-system"/>
              </a:rPr>
              <a:t>To find your public profile's URL you can use a search engine and search for your First and Last Name and LinkedIn as search terms. You can also sign in to LinkedIn and do the following:</a:t>
            </a:r>
          </a:p>
          <a:p>
            <a:pPr algn="l" fontAlgn="auto">
              <a:buFont typeface="+mj-lt"/>
              <a:buAutoNum type="arabicPeriod"/>
            </a:pPr>
            <a:r>
              <a:rPr lang="en-US" b="0" i="0" dirty="0">
                <a:effectLst/>
                <a:latin typeface="-apple-system"/>
              </a:rPr>
              <a:t>Click the  </a:t>
            </a:r>
            <a:r>
              <a:rPr lang="en-US" b="1" i="0" dirty="0">
                <a:effectLst/>
                <a:latin typeface="-apple-system"/>
              </a:rPr>
              <a:t>Me</a:t>
            </a:r>
            <a:r>
              <a:rPr lang="en-US" b="0" i="0" dirty="0">
                <a:effectLst/>
                <a:latin typeface="-apple-system"/>
              </a:rPr>
              <a:t> icon at the top of your LinkedIn homepage.</a:t>
            </a:r>
          </a:p>
          <a:p>
            <a:pPr algn="l" fontAlgn="auto">
              <a:buFont typeface="+mj-lt"/>
              <a:buAutoNum type="arabicPeriod"/>
            </a:pPr>
            <a:r>
              <a:rPr lang="en-US" b="0" i="0" dirty="0">
                <a:effectLst/>
                <a:latin typeface="-apple-system"/>
              </a:rPr>
              <a:t>Click </a:t>
            </a:r>
            <a:r>
              <a:rPr lang="en-US" b="1" i="0" dirty="0">
                <a:effectLst/>
                <a:latin typeface="-apple-system"/>
              </a:rPr>
              <a:t>View profile</a:t>
            </a:r>
            <a:r>
              <a:rPr lang="en-US" b="0" i="0" dirty="0">
                <a:effectLst/>
                <a:latin typeface="-apple-system"/>
              </a:rPr>
              <a:t>.</a:t>
            </a:r>
          </a:p>
          <a:p>
            <a:pPr algn="l" fontAlgn="auto">
              <a:buFont typeface="+mj-lt"/>
              <a:buAutoNum type="arabicPeriod"/>
            </a:pPr>
            <a:r>
              <a:rPr lang="en-US" b="0" i="0" dirty="0">
                <a:effectLst/>
                <a:latin typeface="-apple-system"/>
              </a:rPr>
              <a:t>On your profile page, click </a:t>
            </a:r>
            <a:r>
              <a:rPr lang="en-US" b="1" i="0" dirty="0">
                <a:effectLst/>
                <a:latin typeface="-apple-system"/>
              </a:rPr>
              <a:t>Edit public profile &amp; URL</a:t>
            </a:r>
            <a:r>
              <a:rPr lang="en-US" b="0" i="0" dirty="0">
                <a:effectLst/>
                <a:latin typeface="-apple-system"/>
              </a:rPr>
              <a:t> on the right rail.</a:t>
            </a:r>
          </a:p>
          <a:p>
            <a:pPr algn="l" fontAlgn="auto">
              <a:buFont typeface="+mj-lt"/>
              <a:buAutoNum type="arabicPeriod"/>
            </a:pPr>
            <a:r>
              <a:rPr lang="en-US" b="0" i="0" dirty="0">
                <a:effectLst/>
                <a:latin typeface="-apple-system"/>
              </a:rPr>
              <a:t>Under the section </a:t>
            </a:r>
            <a:r>
              <a:rPr lang="en-US" b="1" i="0" dirty="0">
                <a:effectLst/>
                <a:latin typeface="-apple-system"/>
              </a:rPr>
              <a:t>Edit URL</a:t>
            </a:r>
            <a:r>
              <a:rPr lang="en-US" b="0" i="0" dirty="0">
                <a:effectLst/>
                <a:latin typeface="-apple-system"/>
              </a:rPr>
              <a:t> in the right rail, locate your public profile URL.</a:t>
            </a:r>
          </a:p>
          <a:p>
            <a:pPr marL="742950" lvl="1" indent="-285750" algn="l" fontAlgn="auto">
              <a:buFont typeface="Arial" panose="020B0604020202020204" pitchFamily="34" charset="0"/>
              <a:buChar char="•"/>
            </a:pPr>
            <a:r>
              <a:rPr lang="en-US" b="0" i="0" dirty="0">
                <a:effectLst/>
                <a:latin typeface="-apple-system"/>
              </a:rPr>
              <a:t>It'll be an address that starts with </a:t>
            </a:r>
            <a:r>
              <a:rPr lang="en-US" b="1" i="0" u="none" strike="noStrike" dirty="0">
                <a:solidFill>
                  <a:srgbClr val="0073B1"/>
                </a:solidFill>
                <a:effectLst/>
                <a:latin typeface="-apple-system"/>
                <a:hlinkClick r:id="rId2"/>
              </a:rPr>
              <a:t>www.linkedin.com/in</a:t>
            </a:r>
            <a:r>
              <a:rPr lang="en-US" b="0" i="0" dirty="0">
                <a:effectLst/>
                <a:latin typeface="-apple-system"/>
              </a:rPr>
              <a:t>.</a:t>
            </a:r>
          </a:p>
          <a:p>
            <a:r>
              <a:rPr lang="en-US" sz="2400" dirty="0"/>
              <a:t> </a:t>
            </a:r>
          </a:p>
        </p:txBody>
      </p:sp>
    </p:spTree>
    <p:extLst>
      <p:ext uri="{BB962C8B-B14F-4D97-AF65-F5344CB8AC3E}">
        <p14:creationId xmlns:p14="http://schemas.microsoft.com/office/powerpoint/2010/main" val="356717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E4196-217A-4EA8-A577-30545884816A}"/>
              </a:ext>
            </a:extLst>
          </p:cNvPr>
          <p:cNvSpPr txBox="1"/>
          <p:nvPr/>
        </p:nvSpPr>
        <p:spPr>
          <a:xfrm>
            <a:off x="1048264" y="499389"/>
            <a:ext cx="10095471" cy="3570208"/>
          </a:xfrm>
          <a:prstGeom prst="rect">
            <a:avLst/>
          </a:prstGeom>
          <a:noFill/>
        </p:spPr>
        <p:txBody>
          <a:bodyPr wrap="square" rtlCol="0">
            <a:spAutoFit/>
          </a:bodyPr>
          <a:lstStyle/>
          <a:p>
            <a:r>
              <a:rPr lang="en-US" sz="3600" b="1"/>
              <a:t>Today’s Agenda:</a:t>
            </a:r>
          </a:p>
          <a:p>
            <a:endParaRPr lang="en-US" sz="1000"/>
          </a:p>
          <a:p>
            <a:pPr marL="571500" indent="-571500">
              <a:buFont typeface="Arial" panose="020B0604020202020204" pitchFamily="34" charset="0"/>
              <a:buChar char="•"/>
            </a:pPr>
            <a:r>
              <a:rPr lang="en-US" sz="3600"/>
              <a:t>Workplace Tip &amp; Interview Question</a:t>
            </a:r>
          </a:p>
          <a:p>
            <a:pPr marL="571500" indent="-571500">
              <a:buFont typeface="Arial" panose="020B0604020202020204" pitchFamily="34" charset="0"/>
              <a:buChar char="•"/>
            </a:pPr>
            <a:r>
              <a:rPr lang="en-US" sz="3600"/>
              <a:t>Independent Job Search Steps &amp; Resources</a:t>
            </a:r>
          </a:p>
          <a:p>
            <a:pPr marL="571500" indent="-571500">
              <a:buFont typeface="Arial" panose="020B0604020202020204" pitchFamily="34" charset="0"/>
              <a:buChar char="•"/>
            </a:pPr>
            <a:r>
              <a:rPr lang="en-US" sz="3600"/>
              <a:t>Information Security &amp; Your Job Search</a:t>
            </a:r>
          </a:p>
          <a:p>
            <a:pPr marL="571500" indent="-571500">
              <a:buFont typeface="Arial" panose="020B0604020202020204" pitchFamily="34" charset="0"/>
              <a:buChar char="•"/>
            </a:pPr>
            <a:r>
              <a:rPr lang="en-US" sz="3600"/>
              <a:t>Assignment: LinkedIn Profile</a:t>
            </a:r>
          </a:p>
          <a:p>
            <a:pPr marL="571500" indent="-571500">
              <a:buFont typeface="Arial" panose="020B0604020202020204" pitchFamily="34" charset="0"/>
              <a:buChar char="•"/>
            </a:pPr>
            <a:r>
              <a:rPr lang="en-US" sz="3600"/>
              <a:t>Course Evaluation</a:t>
            </a:r>
          </a:p>
        </p:txBody>
      </p:sp>
    </p:spTree>
    <p:extLst>
      <p:ext uri="{BB962C8B-B14F-4D97-AF65-F5344CB8AC3E}">
        <p14:creationId xmlns:p14="http://schemas.microsoft.com/office/powerpoint/2010/main" val="259645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D2A31-CCF0-4C1A-B14F-CAF62D613CFA}"/>
              </a:ext>
            </a:extLst>
          </p:cNvPr>
          <p:cNvSpPr txBox="1"/>
          <p:nvPr/>
        </p:nvSpPr>
        <p:spPr>
          <a:xfrm>
            <a:off x="491067" y="524933"/>
            <a:ext cx="5119158" cy="2492990"/>
          </a:xfrm>
          <a:prstGeom prst="rect">
            <a:avLst/>
          </a:prstGeom>
          <a:noFill/>
        </p:spPr>
        <p:txBody>
          <a:bodyPr wrap="square" rtlCol="0">
            <a:spAutoFit/>
          </a:bodyPr>
          <a:lstStyle/>
          <a:p>
            <a:r>
              <a:rPr lang="en-US" sz="2600" dirty="0"/>
              <a:t>Interview Question:</a:t>
            </a:r>
          </a:p>
          <a:p>
            <a:endParaRPr lang="en-US" sz="2600" dirty="0"/>
          </a:p>
          <a:p>
            <a:r>
              <a:rPr lang="en-US" sz="2600" dirty="0"/>
              <a:t>What is your greatest strength?</a:t>
            </a:r>
          </a:p>
          <a:p>
            <a:endParaRPr lang="en-US" sz="2600" dirty="0"/>
          </a:p>
          <a:p>
            <a:r>
              <a:rPr lang="en-US" sz="2600" dirty="0"/>
              <a:t>What is a weakness or area of improvement? </a:t>
            </a:r>
          </a:p>
        </p:txBody>
      </p:sp>
      <p:pic>
        <p:nvPicPr>
          <p:cNvPr id="4" name="Picture 3">
            <a:extLst>
              <a:ext uri="{FF2B5EF4-FFF2-40B4-BE49-F238E27FC236}">
                <a16:creationId xmlns:a16="http://schemas.microsoft.com/office/drawing/2014/main" id="{69373B80-E635-46E4-8A8A-0AA1559AE979}"/>
              </a:ext>
            </a:extLst>
          </p:cNvPr>
          <p:cNvPicPr>
            <a:picLocks noChangeAspect="1"/>
          </p:cNvPicPr>
          <p:nvPr/>
        </p:nvPicPr>
        <p:blipFill>
          <a:blip r:embed="rId3"/>
          <a:stretch>
            <a:fillRect/>
          </a:stretch>
        </p:blipFill>
        <p:spPr>
          <a:xfrm>
            <a:off x="5749073" y="465827"/>
            <a:ext cx="5715798" cy="4791744"/>
          </a:xfrm>
          <a:prstGeom prst="rect">
            <a:avLst/>
          </a:prstGeom>
        </p:spPr>
      </p:pic>
    </p:spTree>
    <p:extLst>
      <p:ext uri="{BB962C8B-B14F-4D97-AF65-F5344CB8AC3E}">
        <p14:creationId xmlns:p14="http://schemas.microsoft.com/office/powerpoint/2010/main" val="224358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D2A31-CCF0-4C1A-B14F-CAF62D613CFA}"/>
              </a:ext>
            </a:extLst>
          </p:cNvPr>
          <p:cNvSpPr txBox="1"/>
          <p:nvPr/>
        </p:nvSpPr>
        <p:spPr>
          <a:xfrm>
            <a:off x="277661" y="160214"/>
            <a:ext cx="10354053" cy="2769989"/>
          </a:xfrm>
          <a:prstGeom prst="rect">
            <a:avLst/>
          </a:prstGeom>
          <a:noFill/>
        </p:spPr>
        <p:txBody>
          <a:bodyPr wrap="square" rtlCol="0">
            <a:spAutoFit/>
          </a:bodyPr>
          <a:lstStyle/>
          <a:p>
            <a:r>
              <a:rPr lang="en-US" sz="2600" dirty="0"/>
              <a:t>Workplace Tip:</a:t>
            </a:r>
          </a:p>
          <a:p>
            <a:r>
              <a:rPr lang="en-US" sz="2600" dirty="0"/>
              <a:t>Practice Active Listening</a:t>
            </a:r>
          </a:p>
          <a:p>
            <a:endParaRPr lang="en-US" sz="2600" dirty="0"/>
          </a:p>
          <a:p>
            <a:endParaRPr lang="en-US" sz="2600" dirty="0"/>
          </a:p>
          <a:p>
            <a:endParaRPr lang="en-US" sz="2600" dirty="0"/>
          </a:p>
          <a:p>
            <a:pPr marL="457200" indent="-457200">
              <a:buFont typeface="Arial" panose="020B0604020202020204" pitchFamily="34" charset="0"/>
              <a:buChar char="•"/>
            </a:pPr>
            <a:endParaRPr lang="en-US" sz="2600" b="1" dirty="0"/>
          </a:p>
          <a:p>
            <a:endParaRPr lang="en-US" dirty="0"/>
          </a:p>
        </p:txBody>
      </p:sp>
      <p:pic>
        <p:nvPicPr>
          <p:cNvPr id="1026" name="Picture 2" descr="Infographic: 6 Key Active Listening Skills">
            <a:extLst>
              <a:ext uri="{FF2B5EF4-FFF2-40B4-BE49-F238E27FC236}">
                <a16:creationId xmlns:a16="http://schemas.microsoft.com/office/drawing/2014/main" id="{3E15093B-1828-420F-B79D-DB3D384D0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286" y="1115615"/>
            <a:ext cx="8839200" cy="4254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84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7D9A9-F506-444C-ABE6-9DCCBEDE5D4E}"/>
              </a:ext>
            </a:extLst>
          </p:cNvPr>
          <p:cNvSpPr txBox="1"/>
          <p:nvPr/>
        </p:nvSpPr>
        <p:spPr>
          <a:xfrm>
            <a:off x="477211" y="246273"/>
            <a:ext cx="5618789" cy="4893647"/>
          </a:xfrm>
          <a:prstGeom prst="rect">
            <a:avLst/>
          </a:prstGeom>
          <a:noFill/>
        </p:spPr>
        <p:txBody>
          <a:bodyPr wrap="square" rtlCol="0">
            <a:spAutoFit/>
          </a:bodyPr>
          <a:lstStyle/>
          <a:p>
            <a:r>
              <a:rPr lang="en-US" sz="2600" b="1"/>
              <a:t>The Self-Directed Job Search Process</a:t>
            </a:r>
          </a:p>
          <a:p>
            <a:endParaRPr lang="en-US" sz="2600" b="1"/>
          </a:p>
          <a:p>
            <a:r>
              <a:rPr lang="en-US" sz="2600" b="1"/>
              <a:t>Two Types:</a:t>
            </a:r>
          </a:p>
          <a:p>
            <a:r>
              <a:rPr lang="en-US" sz="2600" b="1"/>
              <a:t>Highly Structured</a:t>
            </a:r>
          </a:p>
          <a:p>
            <a:pPr marL="457200" indent="-457200">
              <a:buFont typeface="Arial" panose="020B0604020202020204" pitchFamily="34" charset="0"/>
              <a:buChar char="•"/>
            </a:pPr>
            <a:r>
              <a:rPr lang="en-US" sz="2600"/>
              <a:t>Track, Track, Track</a:t>
            </a:r>
          </a:p>
          <a:p>
            <a:pPr marL="457200" indent="-457200">
              <a:buFont typeface="Arial" panose="020B0604020202020204" pitchFamily="34" charset="0"/>
              <a:buChar char="•"/>
            </a:pPr>
            <a:r>
              <a:rPr lang="en-US" sz="2600"/>
              <a:t>Quantity is important</a:t>
            </a:r>
          </a:p>
          <a:p>
            <a:pPr marL="457200" indent="-457200">
              <a:buFont typeface="Arial" panose="020B0604020202020204" pitchFamily="34" charset="0"/>
              <a:buChar char="•"/>
            </a:pPr>
            <a:r>
              <a:rPr lang="en-US" sz="2600"/>
              <a:t>Follow-up is critical</a:t>
            </a:r>
            <a:endParaRPr lang="en-US" sz="2600" b="1"/>
          </a:p>
          <a:p>
            <a:r>
              <a:rPr lang="en-US" sz="2600" b="1"/>
              <a:t>Less-Structured</a:t>
            </a:r>
          </a:p>
          <a:p>
            <a:pPr marL="457200" indent="-457200">
              <a:buFont typeface="Arial" panose="020B0604020202020204" pitchFamily="34" charset="0"/>
              <a:buChar char="•"/>
            </a:pPr>
            <a:r>
              <a:rPr lang="en-US" sz="2600"/>
              <a:t>Casting a wide net</a:t>
            </a:r>
          </a:p>
          <a:p>
            <a:pPr marL="457200" indent="-457200">
              <a:buFont typeface="Arial" panose="020B0604020202020204" pitchFamily="34" charset="0"/>
              <a:buChar char="•"/>
            </a:pPr>
            <a:r>
              <a:rPr lang="en-US" sz="2600"/>
              <a:t>General Networking </a:t>
            </a:r>
          </a:p>
          <a:p>
            <a:pPr marL="514350" indent="-514350">
              <a:buAutoNum type="arabicPeriod"/>
            </a:pPr>
            <a:endParaRPr lang="en-US" sz="2600" b="1"/>
          </a:p>
          <a:p>
            <a:r>
              <a:rPr lang="en-US" sz="2600"/>
              <a:t>2.   </a:t>
            </a:r>
          </a:p>
        </p:txBody>
      </p:sp>
      <p:graphicFrame>
        <p:nvGraphicFramePr>
          <p:cNvPr id="3" name="Diagram 2">
            <a:extLst>
              <a:ext uri="{FF2B5EF4-FFF2-40B4-BE49-F238E27FC236}">
                <a16:creationId xmlns:a16="http://schemas.microsoft.com/office/drawing/2014/main" id="{D0E7FDF4-3694-4E9F-85F8-C6436A1938CE}"/>
              </a:ext>
            </a:extLst>
          </p:cNvPr>
          <p:cNvGraphicFramePr/>
          <p:nvPr>
            <p:extLst>
              <p:ext uri="{D42A27DB-BD31-4B8C-83A1-F6EECF244321}">
                <p14:modId xmlns:p14="http://schemas.microsoft.com/office/powerpoint/2010/main" val="3579192939"/>
              </p:ext>
            </p:extLst>
          </p:nvPr>
        </p:nvGraphicFramePr>
        <p:xfrm>
          <a:off x="4064000" y="1"/>
          <a:ext cx="7372626" cy="4545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e 3">
            <a:extLst>
              <a:ext uri="{FF2B5EF4-FFF2-40B4-BE49-F238E27FC236}">
                <a16:creationId xmlns:a16="http://schemas.microsoft.com/office/drawing/2014/main" id="{46791F4A-CFA0-4501-8981-F86887BE6CE7}"/>
              </a:ext>
            </a:extLst>
          </p:cNvPr>
          <p:cNvGraphicFramePr>
            <a:graphicFrameLocks noGrp="1"/>
          </p:cNvGraphicFramePr>
          <p:nvPr>
            <p:extLst>
              <p:ext uri="{D42A27DB-BD31-4B8C-83A1-F6EECF244321}">
                <p14:modId xmlns:p14="http://schemas.microsoft.com/office/powerpoint/2010/main" val="1639562046"/>
              </p:ext>
            </p:extLst>
          </p:nvPr>
        </p:nvGraphicFramePr>
        <p:xfrm>
          <a:off x="284922" y="4545497"/>
          <a:ext cx="11622156" cy="689738"/>
        </p:xfrm>
        <a:graphic>
          <a:graphicData uri="http://schemas.openxmlformats.org/drawingml/2006/table">
            <a:tbl>
              <a:tblPr>
                <a:tableStyleId>{5C22544A-7EE6-4342-B048-85BDC9FD1C3A}</a:tableStyleId>
              </a:tblPr>
              <a:tblGrid>
                <a:gridCol w="1022816">
                  <a:extLst>
                    <a:ext uri="{9D8B030D-6E8A-4147-A177-3AD203B41FA5}">
                      <a16:colId xmlns:a16="http://schemas.microsoft.com/office/drawing/2014/main" val="650179100"/>
                    </a:ext>
                  </a:extLst>
                </a:gridCol>
                <a:gridCol w="934831">
                  <a:extLst>
                    <a:ext uri="{9D8B030D-6E8A-4147-A177-3AD203B41FA5}">
                      <a16:colId xmlns:a16="http://schemas.microsoft.com/office/drawing/2014/main" val="1605987038"/>
                    </a:ext>
                  </a:extLst>
                </a:gridCol>
                <a:gridCol w="725868">
                  <a:extLst>
                    <a:ext uri="{9D8B030D-6E8A-4147-A177-3AD203B41FA5}">
                      <a16:colId xmlns:a16="http://schemas.microsoft.com/office/drawing/2014/main" val="4056899615"/>
                    </a:ext>
                  </a:extLst>
                </a:gridCol>
                <a:gridCol w="618638">
                  <a:extLst>
                    <a:ext uri="{9D8B030D-6E8A-4147-A177-3AD203B41FA5}">
                      <a16:colId xmlns:a16="http://schemas.microsoft.com/office/drawing/2014/main" val="2552706571"/>
                    </a:ext>
                  </a:extLst>
                </a:gridCol>
                <a:gridCol w="813854">
                  <a:extLst>
                    <a:ext uri="{9D8B030D-6E8A-4147-A177-3AD203B41FA5}">
                      <a16:colId xmlns:a16="http://schemas.microsoft.com/office/drawing/2014/main" val="1681568223"/>
                    </a:ext>
                  </a:extLst>
                </a:gridCol>
                <a:gridCol w="802856">
                  <a:extLst>
                    <a:ext uri="{9D8B030D-6E8A-4147-A177-3AD203B41FA5}">
                      <a16:colId xmlns:a16="http://schemas.microsoft.com/office/drawing/2014/main" val="2410714481"/>
                    </a:ext>
                  </a:extLst>
                </a:gridCol>
                <a:gridCol w="582895">
                  <a:extLst>
                    <a:ext uri="{9D8B030D-6E8A-4147-A177-3AD203B41FA5}">
                      <a16:colId xmlns:a16="http://schemas.microsoft.com/office/drawing/2014/main" val="835631558"/>
                    </a:ext>
                  </a:extLst>
                </a:gridCol>
                <a:gridCol w="700259">
                  <a:extLst>
                    <a:ext uri="{9D8B030D-6E8A-4147-A177-3AD203B41FA5}">
                      <a16:colId xmlns:a16="http://schemas.microsoft.com/office/drawing/2014/main" val="2146113111"/>
                    </a:ext>
                  </a:extLst>
                </a:gridCol>
                <a:gridCol w="696487">
                  <a:extLst>
                    <a:ext uri="{9D8B030D-6E8A-4147-A177-3AD203B41FA5}">
                      <a16:colId xmlns:a16="http://schemas.microsoft.com/office/drawing/2014/main" val="3820681267"/>
                    </a:ext>
                  </a:extLst>
                </a:gridCol>
                <a:gridCol w="802856">
                  <a:extLst>
                    <a:ext uri="{9D8B030D-6E8A-4147-A177-3AD203B41FA5}">
                      <a16:colId xmlns:a16="http://schemas.microsoft.com/office/drawing/2014/main" val="1204102241"/>
                    </a:ext>
                  </a:extLst>
                </a:gridCol>
                <a:gridCol w="849597">
                  <a:extLst>
                    <a:ext uri="{9D8B030D-6E8A-4147-A177-3AD203B41FA5}">
                      <a16:colId xmlns:a16="http://schemas.microsoft.com/office/drawing/2014/main" val="2356307401"/>
                    </a:ext>
                  </a:extLst>
                </a:gridCol>
                <a:gridCol w="571897">
                  <a:extLst>
                    <a:ext uri="{9D8B030D-6E8A-4147-A177-3AD203B41FA5}">
                      <a16:colId xmlns:a16="http://schemas.microsoft.com/office/drawing/2014/main" val="2757706865"/>
                    </a:ext>
                  </a:extLst>
                </a:gridCol>
                <a:gridCol w="816604">
                  <a:extLst>
                    <a:ext uri="{9D8B030D-6E8A-4147-A177-3AD203B41FA5}">
                      <a16:colId xmlns:a16="http://schemas.microsoft.com/office/drawing/2014/main" val="1645988839"/>
                    </a:ext>
                  </a:extLst>
                </a:gridCol>
                <a:gridCol w="802856">
                  <a:extLst>
                    <a:ext uri="{9D8B030D-6E8A-4147-A177-3AD203B41FA5}">
                      <a16:colId xmlns:a16="http://schemas.microsoft.com/office/drawing/2014/main" val="1464816270"/>
                    </a:ext>
                  </a:extLst>
                </a:gridCol>
                <a:gridCol w="879842">
                  <a:extLst>
                    <a:ext uri="{9D8B030D-6E8A-4147-A177-3AD203B41FA5}">
                      <a16:colId xmlns:a16="http://schemas.microsoft.com/office/drawing/2014/main" val="2161843885"/>
                    </a:ext>
                  </a:extLst>
                </a:gridCol>
              </a:tblGrid>
              <a:tr h="344869">
                <a:tc>
                  <a:txBody>
                    <a:bodyPr/>
                    <a:lstStyle/>
                    <a:p>
                      <a:pPr algn="l" fontAlgn="b"/>
                      <a:r>
                        <a:rPr lang="en-US" sz="900" u="none" strike="noStrike">
                          <a:effectLst/>
                        </a:rPr>
                        <a:t>Name of Employer</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Job Title</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Date Applied</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Contact 1</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Email</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Outreach Date</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Follow-up</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Contact 2</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Email</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Outreach Date</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Follow-up Date</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Contact 3</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Email</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Outreach Date</a:t>
                      </a:r>
                      <a:endParaRPr lang="en-US" sz="900" b="1"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 Follow-up Date</a:t>
                      </a:r>
                      <a:endParaRPr lang="en-US" sz="900" b="1" i="0" u="none" strike="noStrike">
                        <a:solidFill>
                          <a:srgbClr val="000000"/>
                        </a:solidFill>
                        <a:effectLst/>
                        <a:latin typeface="Calibri" panose="020F0502020204030204" pitchFamily="34" charset="0"/>
                      </a:endParaRPr>
                    </a:p>
                  </a:txBody>
                  <a:tcPr marL="7468" marR="7468" marT="7468" marB="0" anchor="b"/>
                </a:tc>
                <a:extLst>
                  <a:ext uri="{0D108BD9-81ED-4DB2-BD59-A6C34878D82A}">
                    <a16:rowId xmlns:a16="http://schemas.microsoft.com/office/drawing/2014/main" val="1244158326"/>
                  </a:ext>
                </a:extLst>
              </a:tr>
              <a:tr h="344869">
                <a:tc>
                  <a:txBody>
                    <a:bodyPr/>
                    <a:lstStyle/>
                    <a:p>
                      <a:pPr algn="l" fontAlgn="b"/>
                      <a:r>
                        <a:rPr lang="en-US" sz="900" u="none" strike="noStrike">
                          <a:effectLst/>
                        </a:rPr>
                        <a:t>ABC Co.</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Important Co-op </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r" fontAlgn="b"/>
                      <a:r>
                        <a:rPr lang="en-US" sz="900" u="none" strike="noStrike">
                          <a:effectLst/>
                        </a:rPr>
                        <a:t>1-Dec</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John Smith</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sng" strike="noStrike">
                          <a:effectLst/>
                          <a:hlinkClick r:id="rId8"/>
                        </a:rPr>
                        <a:t>JS@abcco.com</a:t>
                      </a:r>
                      <a:endParaRPr lang="en-US" sz="900" b="0" i="0" u="sng" strike="noStrike">
                        <a:solidFill>
                          <a:srgbClr val="0563C1"/>
                        </a:solidFill>
                        <a:effectLst/>
                        <a:latin typeface="Calibri" panose="020F0502020204030204" pitchFamily="34" charset="0"/>
                      </a:endParaRPr>
                    </a:p>
                  </a:txBody>
                  <a:tcPr marL="7468" marR="7468" marT="7468" marB="0" anchor="b"/>
                </a:tc>
                <a:tc>
                  <a:txBody>
                    <a:bodyPr/>
                    <a:lstStyle/>
                    <a:p>
                      <a:pPr algn="r" fontAlgn="b"/>
                      <a:r>
                        <a:rPr lang="en-US" sz="900" u="none" strike="noStrike">
                          <a:effectLst/>
                        </a:rPr>
                        <a:t>1-Dec</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r" fontAlgn="b"/>
                      <a:r>
                        <a:rPr lang="en-US" sz="900" u="none" strike="noStrike">
                          <a:effectLst/>
                        </a:rPr>
                        <a:t>12-Dec</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Jill Smith</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sng" strike="noStrike">
                          <a:effectLst/>
                          <a:hlinkClick r:id="rId9"/>
                        </a:rPr>
                        <a:t>JSS@abcco.com</a:t>
                      </a:r>
                      <a:endParaRPr lang="en-US" sz="900" b="0" i="0" u="sng" strike="noStrike">
                        <a:solidFill>
                          <a:srgbClr val="0563C1"/>
                        </a:solidFill>
                        <a:effectLst/>
                        <a:latin typeface="Calibri" panose="020F0502020204030204" pitchFamily="34" charset="0"/>
                      </a:endParaRPr>
                    </a:p>
                  </a:txBody>
                  <a:tcPr marL="7468" marR="7468" marT="7468" marB="0" anchor="b"/>
                </a:tc>
                <a:tc>
                  <a:txBody>
                    <a:bodyPr/>
                    <a:lstStyle/>
                    <a:p>
                      <a:pPr algn="r" fontAlgn="b"/>
                      <a:r>
                        <a:rPr lang="en-US" sz="900" u="none" strike="noStrike">
                          <a:effectLst/>
                        </a:rPr>
                        <a:t>1-Dec</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r" fontAlgn="b"/>
                      <a:r>
                        <a:rPr lang="en-US" sz="900" u="none" strike="noStrike">
                          <a:effectLst/>
                        </a:rPr>
                        <a:t>12-Dec</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none" strike="noStrike">
                          <a:effectLst/>
                        </a:rPr>
                        <a:t>Bob Jones</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l" fontAlgn="b"/>
                      <a:r>
                        <a:rPr lang="en-US" sz="900" u="sng" strike="noStrike">
                          <a:effectLst/>
                          <a:hlinkClick r:id="rId10"/>
                        </a:rPr>
                        <a:t>BJ@absco.com</a:t>
                      </a:r>
                      <a:endParaRPr lang="en-US" sz="900" b="0" i="0" u="sng" strike="noStrike">
                        <a:solidFill>
                          <a:srgbClr val="0563C1"/>
                        </a:solidFill>
                        <a:effectLst/>
                        <a:latin typeface="Calibri" panose="020F0502020204030204" pitchFamily="34" charset="0"/>
                      </a:endParaRPr>
                    </a:p>
                  </a:txBody>
                  <a:tcPr marL="7468" marR="7468" marT="7468" marB="0" anchor="b"/>
                </a:tc>
                <a:tc>
                  <a:txBody>
                    <a:bodyPr/>
                    <a:lstStyle/>
                    <a:p>
                      <a:pPr algn="r" fontAlgn="b"/>
                      <a:r>
                        <a:rPr lang="en-US" sz="900" u="none" strike="noStrike">
                          <a:effectLst/>
                        </a:rPr>
                        <a:t>3-Dec</a:t>
                      </a:r>
                      <a:endParaRPr lang="en-US" sz="900" b="0" i="0" u="none" strike="noStrike">
                        <a:solidFill>
                          <a:srgbClr val="000000"/>
                        </a:solidFill>
                        <a:effectLst/>
                        <a:latin typeface="Calibri" panose="020F0502020204030204" pitchFamily="34" charset="0"/>
                      </a:endParaRPr>
                    </a:p>
                  </a:txBody>
                  <a:tcPr marL="7468" marR="7468" marT="7468" marB="0" anchor="b"/>
                </a:tc>
                <a:tc>
                  <a:txBody>
                    <a:bodyPr/>
                    <a:lstStyle/>
                    <a:p>
                      <a:pPr algn="r" fontAlgn="b"/>
                      <a:r>
                        <a:rPr lang="en-US" sz="900" u="none" strike="noStrike">
                          <a:effectLst/>
                        </a:rPr>
                        <a:t>15-Dec</a:t>
                      </a:r>
                      <a:endParaRPr lang="en-US" sz="900" b="0" i="0" u="none" strike="noStrike">
                        <a:solidFill>
                          <a:srgbClr val="000000"/>
                        </a:solidFill>
                        <a:effectLst/>
                        <a:latin typeface="Calibri" panose="020F0502020204030204" pitchFamily="34" charset="0"/>
                      </a:endParaRPr>
                    </a:p>
                  </a:txBody>
                  <a:tcPr marL="7468" marR="7468" marT="7468" marB="0" anchor="b"/>
                </a:tc>
                <a:extLst>
                  <a:ext uri="{0D108BD9-81ED-4DB2-BD59-A6C34878D82A}">
                    <a16:rowId xmlns:a16="http://schemas.microsoft.com/office/drawing/2014/main" val="1228474915"/>
                  </a:ext>
                </a:extLst>
              </a:tr>
            </a:tbl>
          </a:graphicData>
        </a:graphic>
      </p:graphicFrame>
    </p:spTree>
    <p:extLst>
      <p:ext uri="{BB962C8B-B14F-4D97-AF65-F5344CB8AC3E}">
        <p14:creationId xmlns:p14="http://schemas.microsoft.com/office/powerpoint/2010/main" val="3359129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970E4-FC88-4F37-A735-2D1E63303C04}"/>
              </a:ext>
            </a:extLst>
          </p:cNvPr>
          <p:cNvSpPr txBox="1"/>
          <p:nvPr/>
        </p:nvSpPr>
        <p:spPr>
          <a:xfrm>
            <a:off x="428491" y="521485"/>
            <a:ext cx="10452683" cy="646331"/>
          </a:xfrm>
          <a:prstGeom prst="rect">
            <a:avLst/>
          </a:prstGeom>
          <a:noFill/>
        </p:spPr>
        <p:txBody>
          <a:bodyPr wrap="square" rtlCol="0">
            <a:spAutoFit/>
          </a:bodyPr>
          <a:lstStyle/>
          <a:p>
            <a:r>
              <a:rPr lang="en-US" sz="3600" b="1"/>
              <a:t>Identifying Target Employers</a:t>
            </a:r>
          </a:p>
        </p:txBody>
      </p:sp>
      <p:pic>
        <p:nvPicPr>
          <p:cNvPr id="4" name="Picture 3">
            <a:extLst>
              <a:ext uri="{FF2B5EF4-FFF2-40B4-BE49-F238E27FC236}">
                <a16:creationId xmlns:a16="http://schemas.microsoft.com/office/drawing/2014/main" id="{04339BE7-A174-4421-BF5B-9718880CD960}"/>
              </a:ext>
            </a:extLst>
          </p:cNvPr>
          <p:cNvPicPr>
            <a:picLocks noChangeAspect="1"/>
          </p:cNvPicPr>
          <p:nvPr/>
        </p:nvPicPr>
        <p:blipFill>
          <a:blip r:embed="rId3"/>
          <a:stretch>
            <a:fillRect/>
          </a:stretch>
        </p:blipFill>
        <p:spPr>
          <a:xfrm>
            <a:off x="5948126" y="3207555"/>
            <a:ext cx="4253283" cy="1019317"/>
          </a:xfrm>
          <a:prstGeom prst="rect">
            <a:avLst/>
          </a:prstGeom>
          <a:ln w="38100">
            <a:solidFill>
              <a:schemeClr val="accent1"/>
            </a:solidFill>
          </a:ln>
        </p:spPr>
      </p:pic>
      <p:pic>
        <p:nvPicPr>
          <p:cNvPr id="6" name="Picture 5">
            <a:extLst>
              <a:ext uri="{FF2B5EF4-FFF2-40B4-BE49-F238E27FC236}">
                <a16:creationId xmlns:a16="http://schemas.microsoft.com/office/drawing/2014/main" id="{D42D8F0B-B17A-40DE-909A-3C4DF3335834}"/>
              </a:ext>
            </a:extLst>
          </p:cNvPr>
          <p:cNvPicPr>
            <a:picLocks noChangeAspect="1"/>
          </p:cNvPicPr>
          <p:nvPr/>
        </p:nvPicPr>
        <p:blipFill>
          <a:blip r:embed="rId4"/>
          <a:stretch>
            <a:fillRect/>
          </a:stretch>
        </p:blipFill>
        <p:spPr>
          <a:xfrm>
            <a:off x="3024236" y="1584488"/>
            <a:ext cx="1800476" cy="695422"/>
          </a:xfrm>
          <a:prstGeom prst="rect">
            <a:avLst/>
          </a:prstGeom>
        </p:spPr>
      </p:pic>
      <p:pic>
        <p:nvPicPr>
          <p:cNvPr id="1026" name="Picture 2" descr="How to Maximize LinkedIn Exposure in 15 Minutes a Week | Kinesis">
            <a:extLst>
              <a:ext uri="{FF2B5EF4-FFF2-40B4-BE49-F238E27FC236}">
                <a16:creationId xmlns:a16="http://schemas.microsoft.com/office/drawing/2014/main" id="{1D54D8A9-3635-4278-8176-795817BF8F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309" y="1334202"/>
            <a:ext cx="2362074" cy="12460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3E958FC-3980-41BF-8B59-9D43D03DA74C}"/>
              </a:ext>
            </a:extLst>
          </p:cNvPr>
          <p:cNvPicPr>
            <a:picLocks noChangeAspect="1"/>
          </p:cNvPicPr>
          <p:nvPr/>
        </p:nvPicPr>
        <p:blipFill>
          <a:blip r:embed="rId6"/>
          <a:stretch>
            <a:fillRect/>
          </a:stretch>
        </p:blipFill>
        <p:spPr>
          <a:xfrm>
            <a:off x="1990591" y="2986110"/>
            <a:ext cx="2530797" cy="442890"/>
          </a:xfrm>
          <a:prstGeom prst="rect">
            <a:avLst/>
          </a:prstGeom>
        </p:spPr>
      </p:pic>
      <p:pic>
        <p:nvPicPr>
          <p:cNvPr id="1028" name="Picture 4" descr="Google">
            <a:extLst>
              <a:ext uri="{FF2B5EF4-FFF2-40B4-BE49-F238E27FC236}">
                <a16:creationId xmlns:a16="http://schemas.microsoft.com/office/drawing/2014/main" id="{56A53ADB-2F44-4062-86C5-FEDE15D908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174" y="4292341"/>
            <a:ext cx="17526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91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ED942E-4AEE-4D9A-A56A-F47BA3A62C82}"/>
              </a:ext>
            </a:extLst>
          </p:cNvPr>
          <p:cNvSpPr txBox="1"/>
          <p:nvPr/>
        </p:nvSpPr>
        <p:spPr>
          <a:xfrm>
            <a:off x="612396" y="566678"/>
            <a:ext cx="10603685" cy="3323987"/>
          </a:xfrm>
          <a:prstGeom prst="rect">
            <a:avLst/>
          </a:prstGeom>
          <a:noFill/>
        </p:spPr>
        <p:txBody>
          <a:bodyPr wrap="square" rtlCol="0">
            <a:spAutoFit/>
          </a:bodyPr>
          <a:lstStyle/>
          <a:p>
            <a:r>
              <a:rPr lang="en-US" sz="3000" b="1"/>
              <a:t>Following-Up/Finding Internal Advocates/Networking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sz="2400"/>
              <a:t>LinkedIn Alumni Tool</a:t>
            </a:r>
          </a:p>
          <a:p>
            <a:pPr marL="285750" indent="-285750">
              <a:buFont typeface="Arial" panose="020B0604020202020204" pitchFamily="34" charset="0"/>
              <a:buChar char="•"/>
            </a:pPr>
            <a:r>
              <a:rPr lang="en-US" sz="2400"/>
              <a:t>Handshake</a:t>
            </a:r>
          </a:p>
          <a:p>
            <a:pPr marL="285750" indent="-285750">
              <a:buFont typeface="Arial" panose="020B0604020202020204" pitchFamily="34" charset="0"/>
              <a:buChar char="•"/>
            </a:pPr>
            <a:r>
              <a:rPr lang="en-US" sz="2400"/>
              <a:t>Dragon Network</a:t>
            </a:r>
          </a:p>
          <a:p>
            <a:pPr marL="285750" indent="-285750">
              <a:buFont typeface="Arial" panose="020B0604020202020204" pitchFamily="34" charset="0"/>
              <a:buChar char="•"/>
            </a:pPr>
            <a:r>
              <a:rPr lang="en-US" sz="2400"/>
              <a:t>Career Fairs/Employer Events</a:t>
            </a:r>
          </a:p>
          <a:p>
            <a:pPr marL="285750" indent="-285750">
              <a:buFont typeface="Arial" panose="020B0604020202020204" pitchFamily="34" charset="0"/>
              <a:buChar char="•"/>
            </a:pPr>
            <a:r>
              <a:rPr lang="en-US" sz="2400"/>
              <a:t>Family/Friends</a:t>
            </a:r>
          </a:p>
          <a:p>
            <a:pPr marL="285750" indent="-285750">
              <a:buFont typeface="Arial" panose="020B0604020202020204" pitchFamily="34" charset="0"/>
              <a:buChar char="•"/>
            </a:pPr>
            <a:r>
              <a:rPr lang="en-US" sz="2400"/>
              <a:t>Faculty</a:t>
            </a:r>
          </a:p>
          <a:p>
            <a:endParaRPr lang="en-US"/>
          </a:p>
        </p:txBody>
      </p:sp>
    </p:spTree>
    <p:extLst>
      <p:ext uri="{BB962C8B-B14F-4D97-AF65-F5344CB8AC3E}">
        <p14:creationId xmlns:p14="http://schemas.microsoft.com/office/powerpoint/2010/main" val="374139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9EE544-4A1E-4E4A-98FA-B0B21219791B}"/>
              </a:ext>
            </a:extLst>
          </p:cNvPr>
          <p:cNvSpPr txBox="1"/>
          <p:nvPr/>
        </p:nvSpPr>
        <p:spPr>
          <a:xfrm>
            <a:off x="741727" y="626701"/>
            <a:ext cx="10855354" cy="369332"/>
          </a:xfrm>
          <a:prstGeom prst="rect">
            <a:avLst/>
          </a:prstGeom>
          <a:noFill/>
        </p:spPr>
        <p:txBody>
          <a:bodyPr wrap="square" rtlCol="0">
            <a:spAutoFit/>
          </a:bodyPr>
          <a:lstStyle/>
          <a:p>
            <a:r>
              <a:rPr lang="en-US"/>
              <a:t>LinkedIn</a:t>
            </a:r>
          </a:p>
        </p:txBody>
      </p:sp>
      <p:graphicFrame>
        <p:nvGraphicFramePr>
          <p:cNvPr id="3" name="Content Placeholder 4">
            <a:extLst>
              <a:ext uri="{FF2B5EF4-FFF2-40B4-BE49-F238E27FC236}">
                <a16:creationId xmlns:a16="http://schemas.microsoft.com/office/drawing/2014/main" id="{89A54406-726F-43AF-8ECA-F4668421D068}"/>
              </a:ext>
            </a:extLst>
          </p:cNvPr>
          <p:cNvGraphicFramePr>
            <a:graphicFrameLocks/>
          </p:cNvGraphicFramePr>
          <p:nvPr/>
        </p:nvGraphicFramePr>
        <p:xfrm>
          <a:off x="594919" y="911441"/>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269C4E3-9C3D-4542-BDB9-83AB552BA4E1}"/>
              </a:ext>
            </a:extLst>
          </p:cNvPr>
          <p:cNvSpPr txBox="1"/>
          <p:nvPr/>
        </p:nvSpPr>
        <p:spPr>
          <a:xfrm>
            <a:off x="6482381" y="366173"/>
            <a:ext cx="5261508" cy="4893647"/>
          </a:xfrm>
          <a:prstGeom prst="rect">
            <a:avLst/>
          </a:prstGeom>
          <a:noFill/>
        </p:spPr>
        <p:txBody>
          <a:bodyPr wrap="square" rtlCol="0">
            <a:spAutoFit/>
          </a:bodyPr>
          <a:lstStyle/>
          <a:p>
            <a:pPr marL="285750" indent="-285750">
              <a:buFont typeface="Arial" panose="020B0604020202020204" pitchFamily="34" charset="0"/>
              <a:buChar char="•"/>
            </a:pPr>
            <a:r>
              <a:rPr lang="en-US" sz="2400"/>
              <a:t>LinkedIn University</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Alumni Tool</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People Tab</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Company Pages</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Posts/Comments/Ongoing dialogue</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Threshold to connect is low</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Personalize Your Connection Request</a:t>
            </a:r>
          </a:p>
        </p:txBody>
      </p:sp>
      <p:pic>
        <p:nvPicPr>
          <p:cNvPr id="5" name="Picture 2" descr="How to Maximize LinkedIn Exposure in 15 Minutes a Week | Kinesis">
            <a:extLst>
              <a:ext uri="{FF2B5EF4-FFF2-40B4-BE49-F238E27FC236}">
                <a16:creationId xmlns:a16="http://schemas.microsoft.com/office/drawing/2014/main" id="{D3638F61-239F-4CD5-A3D7-89E8E95582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919" y="283220"/>
            <a:ext cx="2863898" cy="124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40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FA2938-F7CE-42DC-BF4F-CE3D61CD1235}"/>
              </a:ext>
            </a:extLst>
          </p:cNvPr>
          <p:cNvSpPr txBox="1"/>
          <p:nvPr/>
        </p:nvSpPr>
        <p:spPr>
          <a:xfrm>
            <a:off x="4886282" y="4134535"/>
            <a:ext cx="6100762" cy="646331"/>
          </a:xfrm>
          <a:prstGeom prst="rect">
            <a:avLst/>
          </a:prstGeom>
          <a:noFill/>
        </p:spPr>
        <p:txBody>
          <a:bodyPr wrap="square">
            <a:spAutoFit/>
          </a:bodyPr>
          <a:lstStyle/>
          <a:p>
            <a:r>
              <a:rPr lang="en-US">
                <a:hlinkClick r:id="rId3"/>
              </a:rPr>
              <a:t>https://1513041.mediaspace.kaltura.com/media/Handshake+for+your+Job+Search+Tutorial/1_0vw0zi33</a:t>
            </a:r>
            <a:r>
              <a:rPr lang="en-US"/>
              <a:t> </a:t>
            </a:r>
          </a:p>
        </p:txBody>
      </p:sp>
      <p:pic>
        <p:nvPicPr>
          <p:cNvPr id="6" name="Picture 5">
            <a:hlinkClick r:id="rId3"/>
            <a:extLst>
              <a:ext uri="{FF2B5EF4-FFF2-40B4-BE49-F238E27FC236}">
                <a16:creationId xmlns:a16="http://schemas.microsoft.com/office/drawing/2014/main" id="{BA31BB2B-936C-4897-91C8-0A47D48E9A61}"/>
              </a:ext>
            </a:extLst>
          </p:cNvPr>
          <p:cNvPicPr>
            <a:picLocks noChangeAspect="1"/>
          </p:cNvPicPr>
          <p:nvPr/>
        </p:nvPicPr>
        <p:blipFill>
          <a:blip r:embed="rId4"/>
          <a:stretch>
            <a:fillRect/>
          </a:stretch>
        </p:blipFill>
        <p:spPr>
          <a:xfrm>
            <a:off x="5023673" y="381000"/>
            <a:ext cx="5825980" cy="3553291"/>
          </a:xfrm>
          <a:prstGeom prst="rect">
            <a:avLst/>
          </a:prstGeom>
        </p:spPr>
      </p:pic>
      <p:pic>
        <p:nvPicPr>
          <p:cNvPr id="7" name="Picture 6">
            <a:extLst>
              <a:ext uri="{FF2B5EF4-FFF2-40B4-BE49-F238E27FC236}">
                <a16:creationId xmlns:a16="http://schemas.microsoft.com/office/drawing/2014/main" id="{DF0C63B8-7D5F-444A-99AD-E048C9210D4D}"/>
              </a:ext>
            </a:extLst>
          </p:cNvPr>
          <p:cNvPicPr>
            <a:picLocks noChangeAspect="1"/>
          </p:cNvPicPr>
          <p:nvPr/>
        </p:nvPicPr>
        <p:blipFill>
          <a:blip r:embed="rId5"/>
          <a:stretch>
            <a:fillRect/>
          </a:stretch>
        </p:blipFill>
        <p:spPr>
          <a:xfrm>
            <a:off x="378103" y="381000"/>
            <a:ext cx="4284288" cy="749752"/>
          </a:xfrm>
          <a:prstGeom prst="rect">
            <a:avLst/>
          </a:prstGeom>
        </p:spPr>
      </p:pic>
      <p:sp>
        <p:nvSpPr>
          <p:cNvPr id="2" name="TextBox 1">
            <a:extLst>
              <a:ext uri="{FF2B5EF4-FFF2-40B4-BE49-F238E27FC236}">
                <a16:creationId xmlns:a16="http://schemas.microsoft.com/office/drawing/2014/main" id="{77CA4759-661A-45CF-8641-C8296D310B29}"/>
              </a:ext>
            </a:extLst>
          </p:cNvPr>
          <p:cNvSpPr txBox="1"/>
          <p:nvPr/>
        </p:nvSpPr>
        <p:spPr>
          <a:xfrm>
            <a:off x="378103" y="1502229"/>
            <a:ext cx="4284288" cy="3416320"/>
          </a:xfrm>
          <a:prstGeom prst="rect">
            <a:avLst/>
          </a:prstGeom>
          <a:noFill/>
        </p:spPr>
        <p:txBody>
          <a:bodyPr wrap="square" rtlCol="0">
            <a:spAutoFit/>
          </a:bodyPr>
          <a:lstStyle/>
          <a:p>
            <a:r>
              <a:rPr lang="en-US" sz="2400"/>
              <a:t>Follow Employers</a:t>
            </a:r>
          </a:p>
          <a:p>
            <a:endParaRPr lang="en-US" sz="2400"/>
          </a:p>
          <a:p>
            <a:r>
              <a:rPr lang="en-US" sz="2400"/>
              <a:t>Employer Contact in Handshake</a:t>
            </a:r>
          </a:p>
          <a:p>
            <a:endParaRPr lang="en-US" sz="2400"/>
          </a:p>
          <a:p>
            <a:r>
              <a:rPr lang="en-US" sz="2400"/>
              <a:t>Network with Students &amp; Alumni</a:t>
            </a:r>
          </a:p>
          <a:p>
            <a:endParaRPr lang="en-US" sz="2400"/>
          </a:p>
          <a:p>
            <a:r>
              <a:rPr lang="en-US" sz="2400"/>
              <a:t>Events</a:t>
            </a:r>
          </a:p>
          <a:p>
            <a:endParaRPr lang="en-US" sz="2400"/>
          </a:p>
          <a:p>
            <a:r>
              <a:rPr lang="en-US" sz="2400"/>
              <a:t>Job Postings</a:t>
            </a:r>
          </a:p>
        </p:txBody>
      </p:sp>
    </p:spTree>
    <p:extLst>
      <p:ext uri="{BB962C8B-B14F-4D97-AF65-F5344CB8AC3E}">
        <p14:creationId xmlns:p14="http://schemas.microsoft.com/office/powerpoint/2010/main" val="7818303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7.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1942</Words>
  <Application>Microsoft Office PowerPoint</Application>
  <PresentationFormat>Widescreen</PresentationFormat>
  <Paragraphs>226</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Arial</vt:lpstr>
      <vt:lpstr>Calibri</vt:lpstr>
      <vt:lpstr>Calibri Light</vt:lpstr>
      <vt:lpstr>Roboto</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Root,Brittany</dc:creator>
  <cp:lastModifiedBy>Root,Brittany</cp:lastModifiedBy>
  <cp:revision>3</cp:revision>
  <dcterms:created xsi:type="dcterms:W3CDTF">2021-11-03T17:57:38Z</dcterms:created>
  <dcterms:modified xsi:type="dcterms:W3CDTF">2022-10-18T17:33:16Z</dcterms:modified>
</cp:coreProperties>
</file>