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67" r:id="rId5"/>
    <p:sldId id="335" r:id="rId6"/>
    <p:sldId id="283" r:id="rId7"/>
    <p:sldId id="272" r:id="rId8"/>
    <p:sldId id="271" r:id="rId9"/>
    <p:sldId id="322" r:id="rId10"/>
    <p:sldId id="326" r:id="rId11"/>
    <p:sldId id="325" r:id="rId12"/>
    <p:sldId id="327" r:id="rId13"/>
    <p:sldId id="324" r:id="rId14"/>
    <p:sldId id="328" r:id="rId15"/>
    <p:sldId id="323" r:id="rId16"/>
    <p:sldId id="333" r:id="rId17"/>
    <p:sldId id="365" r:id="rId18"/>
    <p:sldId id="329" r:id="rId19"/>
    <p:sldId id="330" r:id="rId20"/>
    <p:sldId id="331" r:id="rId21"/>
    <p:sldId id="366"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ennan,Angela" initials="B" lastIdx="1" clrIdx="0">
    <p:extLst>
      <p:ext uri="{19B8F6BF-5375-455C-9EA6-DF929625EA0E}">
        <p15:presenceInfo xmlns:p15="http://schemas.microsoft.com/office/powerpoint/2012/main" userId="S::amb526@drexel.edu::bb1da6c8-e815-4fba-9649-504de45694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88681-3637-4B93-AFAD-2388EFC4B27B}" v="11" dt="2022-11-09T21:46:27.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32" autoAdjust="0"/>
    <p:restoredTop sz="65769" autoAdjust="0"/>
  </p:normalViewPr>
  <p:slideViewPr>
    <p:cSldViewPr snapToGrid="0">
      <p:cViewPr varScale="1">
        <p:scale>
          <a:sx n="41" d="100"/>
          <a:sy n="41" d="100"/>
        </p:scale>
        <p:origin x="1914"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t,Brittany" userId="208e4f8c-3524-4fe5-9ce6-b7a19a62e038" providerId="ADAL" clId="{0C188681-3637-4B93-AFAD-2388EFC4B27B}"/>
    <pc:docChg chg="custSel addSld delSld modSld">
      <pc:chgData name="Root,Brittany" userId="208e4f8c-3524-4fe5-9ce6-b7a19a62e038" providerId="ADAL" clId="{0C188681-3637-4B93-AFAD-2388EFC4B27B}" dt="2022-11-14T18:25:38.831" v="1245" actId="20577"/>
      <pc:docMkLst>
        <pc:docMk/>
      </pc:docMkLst>
      <pc:sldChg chg="modSp mod">
        <pc:chgData name="Root,Brittany" userId="208e4f8c-3524-4fe5-9ce6-b7a19a62e038" providerId="ADAL" clId="{0C188681-3637-4B93-AFAD-2388EFC4B27B}" dt="2022-10-31T13:20:22.138" v="120" actId="122"/>
        <pc:sldMkLst>
          <pc:docMk/>
          <pc:sldMk cId="1139843465" sldId="267"/>
        </pc:sldMkLst>
        <pc:spChg chg="mod">
          <ac:chgData name="Root,Brittany" userId="208e4f8c-3524-4fe5-9ce6-b7a19a62e038" providerId="ADAL" clId="{0C188681-3637-4B93-AFAD-2388EFC4B27B}" dt="2022-10-31T13:20:22.138" v="120" actId="122"/>
          <ac:spMkLst>
            <pc:docMk/>
            <pc:sldMk cId="1139843465" sldId="267"/>
            <ac:spMk id="2" creationId="{79547B7A-57BC-4A97-9310-377082B8F872}"/>
          </ac:spMkLst>
        </pc:spChg>
      </pc:sldChg>
      <pc:sldChg chg="addSp delSp modSp mod">
        <pc:chgData name="Root,Brittany" userId="208e4f8c-3524-4fe5-9ce6-b7a19a62e038" providerId="ADAL" clId="{0C188681-3637-4B93-AFAD-2388EFC4B27B}" dt="2022-11-09T21:47:20.069" v="937" actId="113"/>
        <pc:sldMkLst>
          <pc:docMk/>
          <pc:sldMk cId="311295779" sldId="268"/>
        </pc:sldMkLst>
        <pc:spChg chg="mod">
          <ac:chgData name="Root,Brittany" userId="208e4f8c-3524-4fe5-9ce6-b7a19a62e038" providerId="ADAL" clId="{0C188681-3637-4B93-AFAD-2388EFC4B27B}" dt="2022-11-09T21:47:20.069" v="937" actId="113"/>
          <ac:spMkLst>
            <pc:docMk/>
            <pc:sldMk cId="311295779" sldId="268"/>
            <ac:spMk id="2" creationId="{3CB79465-3233-42BE-BF2B-F02607A39313}"/>
          </ac:spMkLst>
        </pc:spChg>
        <pc:spChg chg="add del mod">
          <ac:chgData name="Root,Brittany" userId="208e4f8c-3524-4fe5-9ce6-b7a19a62e038" providerId="ADAL" clId="{0C188681-3637-4B93-AFAD-2388EFC4B27B}" dt="2022-11-09T21:46:27.828" v="745"/>
          <ac:spMkLst>
            <pc:docMk/>
            <pc:sldMk cId="311295779" sldId="268"/>
            <ac:spMk id="6" creationId="{50BB3E34-EACE-DCDD-14AD-16FC69BA6175}"/>
          </ac:spMkLst>
        </pc:spChg>
        <pc:picChg chg="del">
          <ac:chgData name="Root,Brittany" userId="208e4f8c-3524-4fe5-9ce6-b7a19a62e038" providerId="ADAL" clId="{0C188681-3637-4B93-AFAD-2388EFC4B27B}" dt="2022-11-09T21:42:05.284" v="698" actId="478"/>
          <ac:picMkLst>
            <pc:docMk/>
            <pc:sldMk cId="311295779" sldId="268"/>
            <ac:picMk id="4" creationId="{F43AEB49-C294-4A2B-9C7F-7D8F65ADD40D}"/>
          </ac:picMkLst>
        </pc:picChg>
        <pc:picChg chg="add mod">
          <ac:chgData name="Root,Brittany" userId="208e4f8c-3524-4fe5-9ce6-b7a19a62e038" providerId="ADAL" clId="{0C188681-3637-4B93-AFAD-2388EFC4B27B}" dt="2022-11-09T21:46:13.830" v="741" actId="1076"/>
          <ac:picMkLst>
            <pc:docMk/>
            <pc:sldMk cId="311295779" sldId="268"/>
            <ac:picMk id="5" creationId="{1DF52595-5F66-B5B9-210A-370E585C2BA4}"/>
          </ac:picMkLst>
        </pc:picChg>
        <pc:picChg chg="mod">
          <ac:chgData name="Root,Brittany" userId="208e4f8c-3524-4fe5-9ce6-b7a19a62e038" providerId="ADAL" clId="{0C188681-3637-4B93-AFAD-2388EFC4B27B}" dt="2022-11-09T21:45:24.345" v="733" actId="1076"/>
          <ac:picMkLst>
            <pc:docMk/>
            <pc:sldMk cId="311295779" sldId="268"/>
            <ac:picMk id="1026" creationId="{B0D751A0-6324-4D80-84C9-18C2883248B4}"/>
          </ac:picMkLst>
        </pc:picChg>
        <pc:picChg chg="mod">
          <ac:chgData name="Root,Brittany" userId="208e4f8c-3524-4fe5-9ce6-b7a19a62e038" providerId="ADAL" clId="{0C188681-3637-4B93-AFAD-2388EFC4B27B}" dt="2022-11-09T21:45:31.764" v="736" actId="1076"/>
          <ac:picMkLst>
            <pc:docMk/>
            <pc:sldMk cId="311295779" sldId="268"/>
            <ac:picMk id="1028" creationId="{7F85048C-F2E8-4F89-84B2-CBDA427BD379}"/>
          </ac:picMkLst>
        </pc:picChg>
        <pc:picChg chg="mod">
          <ac:chgData name="Root,Brittany" userId="208e4f8c-3524-4fe5-9ce6-b7a19a62e038" providerId="ADAL" clId="{0C188681-3637-4B93-AFAD-2388EFC4B27B}" dt="2022-11-09T21:45:28.189" v="734" actId="1076"/>
          <ac:picMkLst>
            <pc:docMk/>
            <pc:sldMk cId="311295779" sldId="268"/>
            <ac:picMk id="1030" creationId="{CD1FED15-7FE4-4C2E-949C-D6D51023375A}"/>
          </ac:picMkLst>
        </pc:picChg>
      </pc:sldChg>
      <pc:sldChg chg="add">
        <pc:chgData name="Root,Brittany" userId="208e4f8c-3524-4fe5-9ce6-b7a19a62e038" providerId="ADAL" clId="{0C188681-3637-4B93-AFAD-2388EFC4B27B}" dt="2022-10-18T17:31:20.705" v="4"/>
        <pc:sldMkLst>
          <pc:docMk/>
          <pc:sldMk cId="1526392185" sldId="271"/>
        </pc:sldMkLst>
      </pc:sldChg>
      <pc:sldChg chg="add">
        <pc:chgData name="Root,Brittany" userId="208e4f8c-3524-4fe5-9ce6-b7a19a62e038" providerId="ADAL" clId="{0C188681-3637-4B93-AFAD-2388EFC4B27B}" dt="2022-10-18T17:31:20.705" v="4"/>
        <pc:sldMkLst>
          <pc:docMk/>
          <pc:sldMk cId="4083267023" sldId="272"/>
        </pc:sldMkLst>
      </pc:sldChg>
      <pc:sldChg chg="del">
        <pc:chgData name="Root,Brittany" userId="208e4f8c-3524-4fe5-9ce6-b7a19a62e038" providerId="ADAL" clId="{0C188681-3637-4B93-AFAD-2388EFC4B27B}" dt="2022-10-18T17:31:55.237" v="5" actId="2696"/>
        <pc:sldMkLst>
          <pc:docMk/>
          <pc:sldMk cId="1604842748" sldId="320"/>
        </pc:sldMkLst>
      </pc:sldChg>
      <pc:sldChg chg="del">
        <pc:chgData name="Root,Brittany" userId="208e4f8c-3524-4fe5-9ce6-b7a19a62e038" providerId="ADAL" clId="{0C188681-3637-4B93-AFAD-2388EFC4B27B}" dt="2022-10-18T17:31:55.237" v="5" actId="2696"/>
        <pc:sldMkLst>
          <pc:docMk/>
          <pc:sldMk cId="2243588231" sldId="321"/>
        </pc:sldMkLst>
      </pc:sldChg>
      <pc:sldChg chg="del">
        <pc:chgData name="Root,Brittany" userId="208e4f8c-3524-4fe5-9ce6-b7a19a62e038" providerId="ADAL" clId="{0C188681-3637-4B93-AFAD-2388EFC4B27B}" dt="2022-10-18T17:29:11.080" v="3" actId="2696"/>
        <pc:sldMkLst>
          <pc:docMk/>
          <pc:sldMk cId="942092605" sldId="332"/>
        </pc:sldMkLst>
      </pc:sldChg>
      <pc:sldChg chg="new del">
        <pc:chgData name="Root,Brittany" userId="208e4f8c-3524-4fe5-9ce6-b7a19a62e038" providerId="ADAL" clId="{0C188681-3637-4B93-AFAD-2388EFC4B27B}" dt="2022-11-09T21:35:16.326" v="128" actId="2696"/>
        <pc:sldMkLst>
          <pc:docMk/>
          <pc:sldMk cId="2373101962" sldId="334"/>
        </pc:sldMkLst>
      </pc:sldChg>
      <pc:sldChg chg="addSp modSp add mod modNotes">
        <pc:chgData name="Root,Brittany" userId="208e4f8c-3524-4fe5-9ce6-b7a19a62e038" providerId="ADAL" clId="{0C188681-3637-4B93-AFAD-2388EFC4B27B}" dt="2022-11-09T21:35:08.415" v="127" actId="20577"/>
        <pc:sldMkLst>
          <pc:docMk/>
          <pc:sldMk cId="724903261" sldId="335"/>
        </pc:sldMkLst>
        <pc:picChg chg="add mod replST">
          <ac:chgData name="Root,Brittany" userId="208e4f8c-3524-4fe5-9ce6-b7a19a62e038" providerId="ADAL" clId="{0C188681-3637-4B93-AFAD-2388EFC4B27B}" dt="2022-11-09T21:35:08.387" v="125"/>
          <ac:picMkLst>
            <pc:docMk/>
            <pc:sldMk cId="724903261" sldId="335"/>
            <ac:picMk id="3" creationId="{5B8D6DE4-C7C0-4736-853E-95BC3CAFB07C}"/>
          </ac:picMkLst>
        </pc:picChg>
      </pc:sldChg>
      <pc:sldChg chg="new del">
        <pc:chgData name="Root,Brittany" userId="208e4f8c-3524-4fe5-9ce6-b7a19a62e038" providerId="ADAL" clId="{0C188681-3637-4B93-AFAD-2388EFC4B27B}" dt="2022-11-09T21:37:36.060" v="131" actId="2696"/>
        <pc:sldMkLst>
          <pc:docMk/>
          <pc:sldMk cId="2706885872" sldId="336"/>
        </pc:sldMkLst>
      </pc:sldChg>
      <pc:sldChg chg="modSp add mod">
        <pc:chgData name="Root,Brittany" userId="208e4f8c-3524-4fe5-9ce6-b7a19a62e038" providerId="ADAL" clId="{0C188681-3637-4B93-AFAD-2388EFC4B27B}" dt="2022-11-09T21:41:40.582" v="697" actId="1076"/>
        <pc:sldMkLst>
          <pc:docMk/>
          <pc:sldMk cId="3925456907" sldId="365"/>
        </pc:sldMkLst>
        <pc:spChg chg="mod">
          <ac:chgData name="Root,Brittany" userId="208e4f8c-3524-4fe5-9ce6-b7a19a62e038" providerId="ADAL" clId="{0C188681-3637-4B93-AFAD-2388EFC4B27B}" dt="2022-11-09T21:41:35.062" v="696" actId="1076"/>
          <ac:spMkLst>
            <pc:docMk/>
            <pc:sldMk cId="3925456907" sldId="365"/>
            <ac:spMk id="2" creationId="{246DD652-C920-07BF-960F-C456BD9055F9}"/>
          </ac:spMkLst>
        </pc:spChg>
        <pc:spChg chg="mod">
          <ac:chgData name="Root,Brittany" userId="208e4f8c-3524-4fe5-9ce6-b7a19a62e038" providerId="ADAL" clId="{0C188681-3637-4B93-AFAD-2388EFC4B27B}" dt="2022-11-09T21:41:40.582" v="697" actId="1076"/>
          <ac:spMkLst>
            <pc:docMk/>
            <pc:sldMk cId="3925456907" sldId="365"/>
            <ac:spMk id="3" creationId="{64CF7F04-1041-1AC5-A4A0-B291F11EEDDD}"/>
          </ac:spMkLst>
        </pc:spChg>
        <pc:spChg chg="mod">
          <ac:chgData name="Root,Brittany" userId="208e4f8c-3524-4fe5-9ce6-b7a19a62e038" providerId="ADAL" clId="{0C188681-3637-4B93-AFAD-2388EFC4B27B}" dt="2022-11-09T21:41:25.430" v="694" actId="1076"/>
          <ac:spMkLst>
            <pc:docMk/>
            <pc:sldMk cId="3925456907" sldId="365"/>
            <ac:spMk id="4" creationId="{25CA85F7-EE24-93E7-CD99-2CB1C6A41A02}"/>
          </ac:spMkLst>
        </pc:spChg>
      </pc:sldChg>
      <pc:sldChg chg="addSp modSp new mod">
        <pc:chgData name="Root,Brittany" userId="208e4f8c-3524-4fe5-9ce6-b7a19a62e038" providerId="ADAL" clId="{0C188681-3637-4B93-AFAD-2388EFC4B27B}" dt="2022-11-14T18:25:38.831" v="1245" actId="20577"/>
        <pc:sldMkLst>
          <pc:docMk/>
          <pc:sldMk cId="3529001890" sldId="366"/>
        </pc:sldMkLst>
        <pc:spChg chg="add mod">
          <ac:chgData name="Root,Brittany" userId="208e4f8c-3524-4fe5-9ce6-b7a19a62e038" providerId="ADAL" clId="{0C188681-3637-4B93-AFAD-2388EFC4B27B}" dt="2022-11-14T18:25:38.831" v="1245" actId="20577"/>
          <ac:spMkLst>
            <pc:docMk/>
            <pc:sldMk cId="3529001890" sldId="366"/>
            <ac:spMk id="3" creationId="{65EE6EE9-3F9F-893F-9031-AB7B5FF5F9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19730-18EA-4769-A994-F694E101FC26}"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9AA598-D55A-4275-AE40-192D594C7AB5}" type="slidenum">
              <a:rPr lang="en-US" smtClean="0"/>
              <a:t>‹#›</a:t>
            </a:fld>
            <a:endParaRPr lang="en-US"/>
          </a:p>
        </p:txBody>
      </p:sp>
    </p:spTree>
    <p:extLst>
      <p:ext uri="{BB962C8B-B14F-4D97-AF65-F5344CB8AC3E}">
        <p14:creationId xmlns:p14="http://schemas.microsoft.com/office/powerpoint/2010/main" val="1611189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879AA598-D55A-4275-AE40-192D594C7AB5}" type="slidenum">
              <a:rPr lang="en-US" smtClean="0"/>
              <a:t>1</a:t>
            </a:fld>
            <a:endParaRPr lang="en-US"/>
          </a:p>
        </p:txBody>
      </p:sp>
    </p:spTree>
    <p:extLst>
      <p:ext uri="{BB962C8B-B14F-4D97-AF65-F5344CB8AC3E}">
        <p14:creationId xmlns:p14="http://schemas.microsoft.com/office/powerpoint/2010/main" val="51507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follow-up email is a funny email illustrating how it feels to send a follow-up, but it does a good job illustrating that you should be mindful of having a less direct/demanding email follow-up.</a:t>
            </a:r>
          </a:p>
          <a:p>
            <a:endParaRPr lang="en-US" dirty="0"/>
          </a:p>
          <a:p>
            <a:r>
              <a:rPr lang="en-US" dirty="0"/>
              <a:t>You should not point out directly that the person didn’t respond to a previous request. You can forward your previous email and refer to it, but you want to acknowledge that the person you are emailing is likely busy, and you should consider restating a reason for needing their assistance and you can ask what timeline might work best for them to follow up about the necessary information/deliverable.</a:t>
            </a:r>
          </a:p>
        </p:txBody>
      </p:sp>
      <p:sp>
        <p:nvSpPr>
          <p:cNvPr id="4" name="Slide Number Placeholder 3"/>
          <p:cNvSpPr>
            <a:spLocks noGrp="1"/>
          </p:cNvSpPr>
          <p:nvPr>
            <p:ph type="sldNum" sz="quarter" idx="5"/>
          </p:nvPr>
        </p:nvSpPr>
        <p:spPr/>
        <p:txBody>
          <a:bodyPr/>
          <a:lstStyle/>
          <a:p>
            <a:fld id="{879AA598-D55A-4275-AE40-192D594C7AB5}" type="slidenum">
              <a:rPr lang="en-US" smtClean="0"/>
              <a:t>13</a:t>
            </a:fld>
            <a:endParaRPr lang="en-US"/>
          </a:p>
        </p:txBody>
      </p:sp>
    </p:spTree>
    <p:extLst>
      <p:ext uri="{BB962C8B-B14F-4D97-AF65-F5344CB8AC3E}">
        <p14:creationId xmlns:p14="http://schemas.microsoft.com/office/powerpoint/2010/main" val="2905177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14</a:t>
            </a:fld>
            <a:endParaRPr lang="en-US"/>
          </a:p>
        </p:txBody>
      </p:sp>
    </p:spTree>
    <p:extLst>
      <p:ext uri="{BB962C8B-B14F-4D97-AF65-F5344CB8AC3E}">
        <p14:creationId xmlns:p14="http://schemas.microsoft.com/office/powerpoint/2010/main" val="4107132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A cover letter is your personal introduction to a prospective employer. While a résumé is a document itemizing your abilities and experiences, a cover letter is your chance to really emphasize why and how you would be an excellent fit within the organization, letting your personality come through in your choice of words. A cover letter is an opportunity to be direct in your desire to work for an organization while also succinctly explaining what you can offer the company.</a:t>
            </a:r>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15</a:t>
            </a:fld>
            <a:endParaRPr lang="en-US"/>
          </a:p>
        </p:txBody>
      </p:sp>
    </p:spTree>
    <p:extLst>
      <p:ext uri="{BB962C8B-B14F-4D97-AF65-F5344CB8AC3E}">
        <p14:creationId xmlns:p14="http://schemas.microsoft.com/office/powerpoint/2010/main" val="265106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cover letter should follow a formal “business letter” format in most cases</a:t>
            </a:r>
          </a:p>
          <a:p>
            <a:endParaRPr lang="en-US" dirty="0"/>
          </a:p>
          <a:p>
            <a:r>
              <a:rPr lang="en-US" dirty="0"/>
              <a:t>You should use LinkedIn or other web resources to identify a specific person within company to address letter to. </a:t>
            </a:r>
          </a:p>
          <a:p>
            <a:endParaRPr lang="en-US" dirty="0"/>
          </a:p>
          <a:p>
            <a:r>
              <a:rPr lang="en-US" dirty="0"/>
              <a:t>There may not be an physical address for employers that have moved to fully remote operations, but the physical address of the employer’s location should be included otherwise</a:t>
            </a:r>
          </a:p>
        </p:txBody>
      </p:sp>
      <p:sp>
        <p:nvSpPr>
          <p:cNvPr id="4" name="Slide Number Placeholder 3"/>
          <p:cNvSpPr>
            <a:spLocks noGrp="1"/>
          </p:cNvSpPr>
          <p:nvPr>
            <p:ph type="sldNum" sz="quarter" idx="5"/>
          </p:nvPr>
        </p:nvSpPr>
        <p:spPr/>
        <p:txBody>
          <a:bodyPr/>
          <a:lstStyle/>
          <a:p>
            <a:fld id="{879AA598-D55A-4275-AE40-192D594C7AB5}" type="slidenum">
              <a:rPr lang="en-US" smtClean="0"/>
              <a:t>16</a:t>
            </a:fld>
            <a:endParaRPr lang="en-US"/>
          </a:p>
        </p:txBody>
      </p:sp>
    </p:spTree>
    <p:extLst>
      <p:ext uri="{BB962C8B-B14F-4D97-AF65-F5344CB8AC3E}">
        <p14:creationId xmlns:p14="http://schemas.microsoft.com/office/powerpoint/2010/main" val="2623931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outline on this slide for sample paragraph content for the body of your cover letter</a:t>
            </a:r>
          </a:p>
        </p:txBody>
      </p:sp>
      <p:sp>
        <p:nvSpPr>
          <p:cNvPr id="4" name="Slide Number Placeholder 3"/>
          <p:cNvSpPr>
            <a:spLocks noGrp="1"/>
          </p:cNvSpPr>
          <p:nvPr>
            <p:ph type="sldNum" sz="quarter" idx="5"/>
          </p:nvPr>
        </p:nvSpPr>
        <p:spPr/>
        <p:txBody>
          <a:bodyPr/>
          <a:lstStyle/>
          <a:p>
            <a:fld id="{879AA598-D55A-4275-AE40-192D594C7AB5}" type="slidenum">
              <a:rPr lang="en-US" smtClean="0"/>
              <a:t>17</a:t>
            </a:fld>
            <a:endParaRPr lang="en-US"/>
          </a:p>
        </p:txBody>
      </p:sp>
    </p:spTree>
    <p:extLst>
      <p:ext uri="{BB962C8B-B14F-4D97-AF65-F5344CB8AC3E}">
        <p14:creationId xmlns:p14="http://schemas.microsoft.com/office/powerpoint/2010/main" val="74444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Poll Title: Do not modify the notes in this section to avoid tampering with the Poll Everywhere activity.
More info at polleverywhere.com/support
Week 9: What is a way you could show initiative in your Co-op job?
https://www.polleverywhere.com/free_text_polls/TBoprFszweFkaq3NGcky8</a:t>
            </a:r>
          </a:p>
        </p:txBody>
      </p:sp>
      <p:sp>
        <p:nvSpPr>
          <p:cNvPr id="4" name="Slide Number Placeholder 3"/>
          <p:cNvSpPr>
            <a:spLocks noGrp="1"/>
          </p:cNvSpPr>
          <p:nvPr>
            <p:ph type="sldNum" sz="quarter" idx="5"/>
          </p:nvPr>
        </p:nvSpPr>
        <p:spPr/>
        <p:txBody>
          <a:bodyPr/>
          <a:lstStyle/>
          <a:p>
            <a:fld id="{879AA598-D55A-4275-AE40-192D594C7AB5}" type="slidenum">
              <a:rPr lang="en-US" smtClean="0"/>
              <a:t>2</a:t>
            </a:fld>
            <a:endParaRPr lang="en-US"/>
          </a:p>
        </p:txBody>
      </p:sp>
      <p:sp>
        <p:nvSpPr>
          <p:cNvPr id="5" name="TextBox 4">
            <a:extLst>
              <a:ext uri="{FF2B5EF4-FFF2-40B4-BE49-F238E27FC236}">
                <a16:creationId xmlns:a16="http://schemas.microsoft.com/office/drawing/2014/main" id="{C5D7C509-E5C0-B86D-4B24-BAA6E5BA0E05}"/>
              </a:ext>
            </a:extLst>
          </p:cNvPr>
          <p:cNvSpPr txBox="1"/>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736113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Look for opportunities to learn about what those around you are working on</a:t>
            </a:r>
          </a:p>
          <a:p>
            <a:pPr marL="171450" indent="-171450">
              <a:buFont typeface="Arial" panose="020B0604020202020204" pitchFamily="34" charset="0"/>
              <a:buChar char="•"/>
            </a:pPr>
            <a:r>
              <a:rPr lang="en-US"/>
              <a:t>Don’t have the mindset that you are “ just a co-op” with a fixed end date to your employment, strive for a mindset that you are an integrated part of the team from day one working with a  </a:t>
            </a:r>
            <a:r>
              <a:rPr lang="en-US" err="1"/>
              <a:t>onger</a:t>
            </a:r>
            <a:r>
              <a:rPr lang="en-US"/>
              <a:t> term focus within the organization. </a:t>
            </a:r>
          </a:p>
          <a:p>
            <a:pPr marL="171450" indent="-171450">
              <a:buFont typeface="Arial" panose="020B0604020202020204" pitchFamily="34" charset="0"/>
              <a:buChar char="•"/>
            </a:pPr>
            <a:r>
              <a:rPr lang="en-US"/>
              <a:t>We have discussed ways to ask for feedback in week 5’s class; remember being proactive and explicit about seeking feedback is a key strategy for success</a:t>
            </a:r>
          </a:p>
          <a:p>
            <a:pPr marL="171450" indent="-171450">
              <a:buFont typeface="Arial" panose="020B0604020202020204" pitchFamily="34" charset="0"/>
              <a:buChar char="•"/>
            </a:pPr>
            <a:r>
              <a:rPr lang="en-US"/>
              <a:t>Start thinking about a type of mentorship relationship that would be helpful in your career. This article has helpful information: https://www.themuse.com/advice/how-to-find-a-mentor</a:t>
            </a:r>
          </a:p>
          <a:p>
            <a:pPr marL="171450" indent="-171450">
              <a:buFont typeface="Arial" panose="020B0604020202020204" pitchFamily="34" charset="0"/>
              <a:buChar char="•"/>
            </a:pPr>
            <a:r>
              <a:rPr lang="en-US"/>
              <a:t>Take initiative and volunteer for extra work! Be someone who strategically asks if you can help with projects and tasks. Of course, while being mindful of how much you can take on to ensure you have the time to complete tasks well</a:t>
            </a:r>
          </a:p>
          <a:p>
            <a:pPr marL="171450" indent="-171450">
              <a:buFont typeface="Arial" panose="020B0604020202020204" pitchFamily="34" charset="0"/>
              <a:buChar char="•"/>
            </a:pPr>
            <a:r>
              <a:rPr lang="en-US"/>
              <a:t>Don’t be afraid to ask to be a “fly on the wall” in meetings. You can offer to take notes for the team and can send the notes out after the meeting or you can just be there to observe</a:t>
            </a:r>
          </a:p>
        </p:txBody>
      </p:sp>
      <p:sp>
        <p:nvSpPr>
          <p:cNvPr id="4" name="Slide Number Placeholder 3"/>
          <p:cNvSpPr>
            <a:spLocks noGrp="1"/>
          </p:cNvSpPr>
          <p:nvPr>
            <p:ph type="sldNum" sz="quarter" idx="5"/>
          </p:nvPr>
        </p:nvSpPr>
        <p:spPr/>
        <p:txBody>
          <a:bodyPr/>
          <a:lstStyle/>
          <a:p>
            <a:fld id="{2B96F6B5-66AC-4A8A-805C-3687E996122F}" type="slidenum">
              <a:rPr lang="en-US" smtClean="0"/>
              <a:t>4</a:t>
            </a:fld>
            <a:endParaRPr lang="en-US"/>
          </a:p>
        </p:txBody>
      </p:sp>
    </p:spTree>
    <p:extLst>
      <p:ext uri="{BB962C8B-B14F-4D97-AF65-F5344CB8AC3E}">
        <p14:creationId xmlns:p14="http://schemas.microsoft.com/office/powerpoint/2010/main" val="3712333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Stay positive, don’t blame anyone for the lack of information. It is not uncommon on co-op to be asked to work on something without having the amount of information or training you might whish you had going into working on the project. Keep your focus on an example where you can show action steps you took to get the information you need and ultimately when you were able to get the job done well. </a:t>
            </a:r>
          </a:p>
        </p:txBody>
      </p:sp>
      <p:sp>
        <p:nvSpPr>
          <p:cNvPr id="4" name="Slide Number Placeholder 3"/>
          <p:cNvSpPr>
            <a:spLocks noGrp="1"/>
          </p:cNvSpPr>
          <p:nvPr>
            <p:ph type="sldNum" sz="quarter" idx="5"/>
          </p:nvPr>
        </p:nvSpPr>
        <p:spPr/>
        <p:txBody>
          <a:bodyPr/>
          <a:lstStyle/>
          <a:p>
            <a:fld id="{2B96F6B5-66AC-4A8A-805C-3687E996122F}" type="slidenum">
              <a:rPr lang="en-US" smtClean="0"/>
              <a:t>5</a:t>
            </a:fld>
            <a:endParaRPr lang="en-US"/>
          </a:p>
        </p:txBody>
      </p:sp>
    </p:spTree>
    <p:extLst>
      <p:ext uri="{BB962C8B-B14F-4D97-AF65-F5344CB8AC3E}">
        <p14:creationId xmlns:p14="http://schemas.microsoft.com/office/powerpoint/2010/main" val="88349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Line lacking in specifics and capitalization error</a:t>
            </a:r>
          </a:p>
          <a:p>
            <a:r>
              <a:rPr lang="en-US" dirty="0"/>
              <a:t>No Greeting and Closing</a:t>
            </a:r>
          </a:p>
          <a:p>
            <a:r>
              <a:rPr lang="en-US" dirty="0"/>
              <a:t>Reads like a demand not a request and does not express gratitude for invitation to interview</a:t>
            </a:r>
          </a:p>
          <a:p>
            <a:r>
              <a:rPr lang="en-US" dirty="0"/>
              <a:t>Lacks the openness in availability that should be communicated, give multiple blocks of time on multiple days that you are available</a:t>
            </a:r>
          </a:p>
        </p:txBody>
      </p:sp>
      <p:sp>
        <p:nvSpPr>
          <p:cNvPr id="4" name="Slide Number Placeholder 3"/>
          <p:cNvSpPr>
            <a:spLocks noGrp="1"/>
          </p:cNvSpPr>
          <p:nvPr>
            <p:ph type="sldNum" sz="quarter" idx="5"/>
          </p:nvPr>
        </p:nvSpPr>
        <p:spPr/>
        <p:txBody>
          <a:bodyPr/>
          <a:lstStyle/>
          <a:p>
            <a:fld id="{879AA598-D55A-4275-AE40-192D594C7AB5}" type="slidenum">
              <a:rPr lang="en-US" smtClean="0"/>
              <a:t>6</a:t>
            </a:fld>
            <a:endParaRPr lang="en-US"/>
          </a:p>
        </p:txBody>
      </p:sp>
    </p:spTree>
    <p:extLst>
      <p:ext uri="{BB962C8B-B14F-4D97-AF65-F5344CB8AC3E}">
        <p14:creationId xmlns:p14="http://schemas.microsoft.com/office/powerpoint/2010/main" val="3163661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arial" panose="020B0604020202020204" pitchFamily="34" charset="0"/>
              </a:rPr>
              <a:t>If you are nervous speaking on the phone to an employer, it is always helpful to have a phone script ready in advance. Have your calendar ready, and a pen and paper for any notes.</a:t>
            </a:r>
          </a:p>
          <a:p>
            <a:pPr algn="l"/>
            <a:r>
              <a:rPr lang="en-US" b="0" i="0" dirty="0">
                <a:solidFill>
                  <a:srgbClr val="000000"/>
                </a:solidFill>
                <a:effectLst/>
                <a:latin typeface="arial" panose="020B0604020202020204" pitchFamily="34" charset="0"/>
              </a:rPr>
              <a:t>Carefully read the interview instructions before you call. Ensure you know exactly who you are asking for and what the job entails. Research the company briefly online. Have an idea of where they are located and how you are going to get to the interview.</a:t>
            </a:r>
          </a:p>
          <a:p>
            <a:pPr algn="l"/>
            <a:r>
              <a:rPr lang="en-US" b="0" i="0" dirty="0">
                <a:solidFill>
                  <a:srgbClr val="000000"/>
                </a:solidFill>
                <a:effectLst/>
                <a:latin typeface="arial" panose="020B0604020202020204" pitchFamily="34" charset="0"/>
              </a:rPr>
              <a:t>Keep in mind that many employers or recruiters may be managing multiple job openings, so you want to be precise about the job title you're inquiring about. Also, have your resume handy. You may be asked a couple of basic questions, so be prepared to speak briefly about your experience.</a:t>
            </a:r>
          </a:p>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7</a:t>
            </a:fld>
            <a:endParaRPr lang="en-US"/>
          </a:p>
        </p:txBody>
      </p:sp>
    </p:spTree>
    <p:extLst>
      <p:ext uri="{BB962C8B-B14F-4D97-AF65-F5344CB8AC3E}">
        <p14:creationId xmlns:p14="http://schemas.microsoft.com/office/powerpoint/2010/main" val="4185693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Read any provided instructions carefully. Many employers ask for specific details in the subject line of the email or in the email itself, so be certain to include those. If there are no instructions, put the job title in the subject line. If you are a co-op student, it can also be helpful to include "Drexel University Co-op Interview" in the subject line.</a:t>
            </a:r>
          </a:p>
          <a:p>
            <a:endParaRPr lang="en-US" dirty="0"/>
          </a:p>
        </p:txBody>
      </p:sp>
      <p:sp>
        <p:nvSpPr>
          <p:cNvPr id="4" name="Slide Number Placeholder 3"/>
          <p:cNvSpPr>
            <a:spLocks noGrp="1"/>
          </p:cNvSpPr>
          <p:nvPr>
            <p:ph type="sldNum" sz="quarter" idx="5"/>
          </p:nvPr>
        </p:nvSpPr>
        <p:spPr/>
        <p:txBody>
          <a:bodyPr/>
          <a:lstStyle/>
          <a:p>
            <a:fld id="{879AA598-D55A-4275-AE40-192D594C7AB5}" type="slidenum">
              <a:rPr lang="en-US" smtClean="0"/>
              <a:t>9</a:t>
            </a:fld>
            <a:endParaRPr lang="en-US"/>
          </a:p>
        </p:txBody>
      </p:sp>
    </p:spTree>
    <p:extLst>
      <p:ext uri="{BB962C8B-B14F-4D97-AF65-F5344CB8AC3E}">
        <p14:creationId xmlns:p14="http://schemas.microsoft.com/office/powerpoint/2010/main" val="1425602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Email signatures are a way to easily provide all of your contact information to the employer and to give your email the look of a workplace email communication. </a:t>
            </a:r>
          </a:p>
          <a:p>
            <a:r>
              <a:rPr lang="en-US" dirty="0">
                <a:cs typeface="Calibri"/>
              </a:rPr>
              <a:t>You can use this sample!</a:t>
            </a:r>
          </a:p>
        </p:txBody>
      </p:sp>
      <p:sp>
        <p:nvSpPr>
          <p:cNvPr id="4" name="Slide Number Placeholder 3"/>
          <p:cNvSpPr>
            <a:spLocks noGrp="1"/>
          </p:cNvSpPr>
          <p:nvPr>
            <p:ph type="sldNum" sz="quarter" idx="5"/>
          </p:nvPr>
        </p:nvSpPr>
        <p:spPr/>
        <p:txBody>
          <a:bodyPr/>
          <a:lstStyle/>
          <a:p>
            <a:fld id="{879AA598-D55A-4275-AE40-192D594C7AB5}" type="slidenum">
              <a:rPr lang="en-US" smtClean="0"/>
              <a:t>10</a:t>
            </a:fld>
            <a:endParaRPr lang="en-US"/>
          </a:p>
        </p:txBody>
      </p:sp>
    </p:spTree>
    <p:extLst>
      <p:ext uri="{BB962C8B-B14F-4D97-AF65-F5344CB8AC3E}">
        <p14:creationId xmlns:p14="http://schemas.microsoft.com/office/powerpoint/2010/main" val="1162489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remails are considered a requirement by most recruiters, so you should develop a well crafted and detailed thank you communication to send within 24 hours of completing the interview. </a:t>
            </a:r>
          </a:p>
          <a:p>
            <a:endParaRPr lang="en-US" dirty="0"/>
          </a:p>
          <a:p>
            <a:r>
              <a:rPr lang="en-US" dirty="0"/>
              <a:t>Be sure to get contact information for your interviewers before you leave the interview or sign off of a video platform.</a:t>
            </a:r>
          </a:p>
        </p:txBody>
      </p:sp>
      <p:sp>
        <p:nvSpPr>
          <p:cNvPr id="4" name="Slide Number Placeholder 3"/>
          <p:cNvSpPr>
            <a:spLocks noGrp="1"/>
          </p:cNvSpPr>
          <p:nvPr>
            <p:ph type="sldNum" sz="quarter" idx="5"/>
          </p:nvPr>
        </p:nvSpPr>
        <p:spPr/>
        <p:txBody>
          <a:bodyPr/>
          <a:lstStyle/>
          <a:p>
            <a:fld id="{879AA598-D55A-4275-AE40-192D594C7AB5}" type="slidenum">
              <a:rPr lang="en-US" smtClean="0"/>
              <a:t>11</a:t>
            </a:fld>
            <a:endParaRPr lang="en-US"/>
          </a:p>
        </p:txBody>
      </p:sp>
    </p:spTree>
    <p:extLst>
      <p:ext uri="{BB962C8B-B14F-4D97-AF65-F5344CB8AC3E}">
        <p14:creationId xmlns:p14="http://schemas.microsoft.com/office/powerpoint/2010/main" val="1987344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9E19F-45F8-4E7A-9DBD-EF3807B5B0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B85C16-5AC6-4C60-B361-4B791B28E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A8E14F-A037-4618-B18A-F9997C309011}"/>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5" name="Footer Placeholder 4">
            <a:extLst>
              <a:ext uri="{FF2B5EF4-FFF2-40B4-BE49-F238E27FC236}">
                <a16:creationId xmlns:a16="http://schemas.microsoft.com/office/drawing/2014/main" id="{36D28EEC-CFC0-4C79-9072-A291BA80F4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6AD4A-D30D-41C8-9F51-A48FBCDF2C3C}"/>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116793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D971-F62C-4729-9CB6-035A66FC92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115CC-E421-4907-8F56-0D8DD1342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3A7E-9C8D-43D3-952E-FD8789400009}"/>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5" name="Footer Placeholder 4">
            <a:extLst>
              <a:ext uri="{FF2B5EF4-FFF2-40B4-BE49-F238E27FC236}">
                <a16:creationId xmlns:a16="http://schemas.microsoft.com/office/drawing/2014/main" id="{18895B3F-C5D6-40FE-876D-8AF6DB709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BED8E-E440-48C0-A928-CD89381839A3}"/>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81808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CB40BC-D23D-4245-810C-C40A444467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CC2D37-3429-4963-86BB-3365226BF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CED5D-7DE3-46DF-973B-D5B035EAC35E}"/>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5" name="Footer Placeholder 4">
            <a:extLst>
              <a:ext uri="{FF2B5EF4-FFF2-40B4-BE49-F238E27FC236}">
                <a16:creationId xmlns:a16="http://schemas.microsoft.com/office/drawing/2014/main" id="{2FD8DAFD-31B1-46DE-AA5F-15DE0B6C5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2DD74-E76F-4987-B18A-EC20870204A4}"/>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059445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steinbrightpptbar.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392419"/>
            <a:ext cx="12204192" cy="1480122"/>
          </a:xfrm>
          <a:prstGeom prst="rect">
            <a:avLst/>
          </a:prstGeom>
        </p:spPr>
      </p:pic>
    </p:spTree>
    <p:extLst>
      <p:ext uri="{BB962C8B-B14F-4D97-AF65-F5344CB8AC3E}">
        <p14:creationId xmlns:p14="http://schemas.microsoft.com/office/powerpoint/2010/main" val="675997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A889F-222B-404A-829E-AEBEEA7D63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DF8BD8-F7A4-4229-8FB1-8920FF3E67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A81983-5BCA-4035-AC48-EDD2030952D7}"/>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5" name="Footer Placeholder 4">
            <a:extLst>
              <a:ext uri="{FF2B5EF4-FFF2-40B4-BE49-F238E27FC236}">
                <a16:creationId xmlns:a16="http://schemas.microsoft.com/office/drawing/2014/main" id="{F02194DA-320B-4ACE-B33B-D3E3739F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86572-4E72-480B-B900-BE1126C530D0}"/>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60654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9437F-0FCC-462A-8ABC-9D660A3277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C27CA-80B8-4297-B1AB-0A616C155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EA2EB9-41B0-4FAA-9D3C-9E71C8F62666}"/>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5" name="Footer Placeholder 4">
            <a:extLst>
              <a:ext uri="{FF2B5EF4-FFF2-40B4-BE49-F238E27FC236}">
                <a16:creationId xmlns:a16="http://schemas.microsoft.com/office/drawing/2014/main" id="{4A0B46B5-2228-483E-A960-D5FF83FC7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39953-C714-4F12-81FA-D04923DCE239}"/>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351391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155D2-0581-4EFE-B00E-B2C803AA50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C6B146-5C2D-48C6-8187-53FB496874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836324-67B3-40BA-9C1D-CDB2B0A27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7EC2C2-9AB6-44FD-AFB6-657DCDF3E68B}"/>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6" name="Footer Placeholder 5">
            <a:extLst>
              <a:ext uri="{FF2B5EF4-FFF2-40B4-BE49-F238E27FC236}">
                <a16:creationId xmlns:a16="http://schemas.microsoft.com/office/drawing/2014/main" id="{541CDB42-CB68-4E51-A50A-C92FF50F2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667FDE-2D7B-432C-8636-E2AD9CFDC7E1}"/>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73124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4155-C643-4C68-B726-DA1B25976B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6850D7-70E0-453A-A82A-4038FC2B4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78349-AB72-4F47-9752-805E156EA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2BB678-D471-44BD-9D98-A442BE938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872D2-B0BC-4DA3-BB09-35956BE86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068C64-554A-480E-A510-0930A8A050BD}"/>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8" name="Footer Placeholder 7">
            <a:extLst>
              <a:ext uri="{FF2B5EF4-FFF2-40B4-BE49-F238E27FC236}">
                <a16:creationId xmlns:a16="http://schemas.microsoft.com/office/drawing/2014/main" id="{20EFBEC4-78D5-44F0-A076-533E0A26C8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5C5DF1-3C04-43CC-99CF-D169D35E4A1B}"/>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3529769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D963-8873-4514-9252-5DC10EDD0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D54FC4-977D-4855-91FB-9212F95B90B4}"/>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4" name="Footer Placeholder 3">
            <a:extLst>
              <a:ext uri="{FF2B5EF4-FFF2-40B4-BE49-F238E27FC236}">
                <a16:creationId xmlns:a16="http://schemas.microsoft.com/office/drawing/2014/main" id="{E646C0A6-4E6C-4CEA-B58B-A842CEF9BC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2E362F-0DE8-48CB-94F8-C72E153AB2D7}"/>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302564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FF3DE-CF0D-4082-8614-1199DC4465BF}"/>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3" name="Footer Placeholder 2">
            <a:extLst>
              <a:ext uri="{FF2B5EF4-FFF2-40B4-BE49-F238E27FC236}">
                <a16:creationId xmlns:a16="http://schemas.microsoft.com/office/drawing/2014/main" id="{A775C417-BEA4-4038-9B88-162A021B27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55166D-B414-4FA2-90E5-4C5AAF71BFBE}"/>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98530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6257-E6A7-472C-ABF1-EFF160930C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D01474-385D-440A-BB53-AEC4F741F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4792F8-1EC4-45D8-A442-2B1E78A44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5D2C6-235C-4ED3-9136-C660450D5576}"/>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6" name="Footer Placeholder 5">
            <a:extLst>
              <a:ext uri="{FF2B5EF4-FFF2-40B4-BE49-F238E27FC236}">
                <a16:creationId xmlns:a16="http://schemas.microsoft.com/office/drawing/2014/main" id="{A551AE9F-9457-4F02-BE56-7A579F1A02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A389E5-DC2F-446A-8330-8B946CD1467F}"/>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55638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A52F-BD51-45C5-9E4C-FB9805E96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7315AC-5292-41B2-B92C-CD287589C8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30EC6B-B852-41EB-908C-9A9CB4C02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5A317-EFAC-40B6-B727-984A0A5EDBFA}"/>
              </a:ext>
            </a:extLst>
          </p:cNvPr>
          <p:cNvSpPr>
            <a:spLocks noGrp="1"/>
          </p:cNvSpPr>
          <p:nvPr>
            <p:ph type="dt" sz="half" idx="10"/>
          </p:nvPr>
        </p:nvSpPr>
        <p:spPr/>
        <p:txBody>
          <a:bodyPr/>
          <a:lstStyle/>
          <a:p>
            <a:fld id="{2A7A9DB8-DB95-4C56-B523-983A5820163C}" type="datetimeFigureOut">
              <a:rPr lang="en-US" smtClean="0"/>
              <a:t>11/14/2022</a:t>
            </a:fld>
            <a:endParaRPr lang="en-US"/>
          </a:p>
        </p:txBody>
      </p:sp>
      <p:sp>
        <p:nvSpPr>
          <p:cNvPr id="6" name="Footer Placeholder 5">
            <a:extLst>
              <a:ext uri="{FF2B5EF4-FFF2-40B4-BE49-F238E27FC236}">
                <a16:creationId xmlns:a16="http://schemas.microsoft.com/office/drawing/2014/main" id="{5A57BF0A-3B94-4F3F-B838-8E1D24AB4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16FFC-9FC6-45DE-8D03-1469A30714AA}"/>
              </a:ext>
            </a:extLst>
          </p:cNvPr>
          <p:cNvSpPr>
            <a:spLocks noGrp="1"/>
          </p:cNvSpPr>
          <p:nvPr>
            <p:ph type="sldNum" sz="quarter" idx="12"/>
          </p:nvPr>
        </p:nvSpPr>
        <p:spPr/>
        <p:txBody>
          <a:bodyPr/>
          <a:lstStyle/>
          <a:p>
            <a:fld id="{EA9C3881-6E71-41E7-A80F-34174B94786D}" type="slidenum">
              <a:rPr lang="en-US" smtClean="0"/>
              <a:t>‹#›</a:t>
            </a:fld>
            <a:endParaRPr lang="en-US"/>
          </a:p>
        </p:txBody>
      </p:sp>
    </p:spTree>
    <p:extLst>
      <p:ext uri="{BB962C8B-B14F-4D97-AF65-F5344CB8AC3E}">
        <p14:creationId xmlns:p14="http://schemas.microsoft.com/office/powerpoint/2010/main" val="171598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A8A9DC-23AA-46EB-AC8C-68F1F36F8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4295CA-1363-4A2E-B7F9-6E34C8A696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B3AB6-E8C6-4C4B-8CAF-5F282F148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A9DB8-DB95-4C56-B523-983A5820163C}" type="datetimeFigureOut">
              <a:rPr lang="en-US" smtClean="0"/>
              <a:t>11/14/2022</a:t>
            </a:fld>
            <a:endParaRPr lang="en-US"/>
          </a:p>
        </p:txBody>
      </p:sp>
      <p:sp>
        <p:nvSpPr>
          <p:cNvPr id="5" name="Footer Placeholder 4">
            <a:extLst>
              <a:ext uri="{FF2B5EF4-FFF2-40B4-BE49-F238E27FC236}">
                <a16:creationId xmlns:a16="http://schemas.microsoft.com/office/drawing/2014/main" id="{99AB9692-DC4F-4A76-AD12-95F4829C1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EAEDC9-1CEF-4647-B96D-A6300DA1D1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C3881-6E71-41E7-A80F-34174B94786D}" type="slidenum">
              <a:rPr lang="en-US" smtClean="0"/>
              <a:t>‹#›</a:t>
            </a:fld>
            <a:endParaRPr lang="en-US"/>
          </a:p>
        </p:txBody>
      </p:sp>
    </p:spTree>
    <p:extLst>
      <p:ext uri="{BB962C8B-B14F-4D97-AF65-F5344CB8AC3E}">
        <p14:creationId xmlns:p14="http://schemas.microsoft.com/office/powerpoint/2010/main" val="2491487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547B7A-57BC-4A97-9310-377082B8F872}"/>
              </a:ext>
            </a:extLst>
          </p:cNvPr>
          <p:cNvSpPr txBox="1"/>
          <p:nvPr/>
        </p:nvSpPr>
        <p:spPr>
          <a:xfrm>
            <a:off x="1" y="655726"/>
            <a:ext cx="12192000" cy="3785652"/>
          </a:xfrm>
          <a:prstGeom prst="rect">
            <a:avLst/>
          </a:prstGeom>
          <a:noFill/>
        </p:spPr>
        <p:txBody>
          <a:bodyPr wrap="square" rtlCol="0">
            <a:spAutoFit/>
          </a:bodyPr>
          <a:lstStyle/>
          <a:p>
            <a:pPr algn="ctr"/>
            <a:r>
              <a:rPr lang="en-US" sz="4800" dirty="0"/>
              <a:t>Co-op 101 – Week 9</a:t>
            </a:r>
          </a:p>
          <a:p>
            <a:pPr algn="ctr"/>
            <a:r>
              <a:rPr lang="en-US" sz="4800" dirty="0"/>
              <a:t>Professional Communication</a:t>
            </a:r>
          </a:p>
          <a:p>
            <a:pPr algn="ctr"/>
            <a:r>
              <a:rPr lang="en-US" sz="4800" dirty="0"/>
              <a:t>&amp; Cover Letter Tips</a:t>
            </a:r>
          </a:p>
          <a:p>
            <a:endParaRPr lang="en-US" sz="4800" dirty="0"/>
          </a:p>
          <a:p>
            <a:pPr algn="ctr"/>
            <a:endParaRPr lang="en-US" sz="4800" dirty="0"/>
          </a:p>
        </p:txBody>
      </p:sp>
      <p:sp>
        <p:nvSpPr>
          <p:cNvPr id="3" name="TextBox 2">
            <a:extLst>
              <a:ext uri="{FF2B5EF4-FFF2-40B4-BE49-F238E27FC236}">
                <a16:creationId xmlns:a16="http://schemas.microsoft.com/office/drawing/2014/main" id="{8CB324B1-12C8-41B7-9912-57DDFEF6C8AB}"/>
              </a:ext>
            </a:extLst>
          </p:cNvPr>
          <p:cNvSpPr txBox="1"/>
          <p:nvPr/>
        </p:nvSpPr>
        <p:spPr>
          <a:xfrm>
            <a:off x="324016" y="3225709"/>
            <a:ext cx="3921981" cy="1754326"/>
          </a:xfrm>
          <a:prstGeom prst="rect">
            <a:avLst/>
          </a:prstGeom>
          <a:noFill/>
        </p:spPr>
        <p:txBody>
          <a:bodyPr wrap="square">
            <a:spAutoFit/>
          </a:bodyPr>
          <a:lstStyle/>
          <a:p>
            <a:pPr marL="0" marR="0">
              <a:spcBef>
                <a:spcPts val="0"/>
              </a:spcBef>
              <a:spcAft>
                <a:spcPts val="0"/>
              </a:spcAft>
            </a:pPr>
            <a:r>
              <a:rPr lang="en-US" sz="1800" b="1"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Brittany Root, </a:t>
            </a:r>
            <a:r>
              <a:rPr lang="en-US" sz="1800" b="1" dirty="0" err="1">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M.Ed</a:t>
            </a:r>
            <a:r>
              <a:rPr lang="en-US" sz="1800" b="1" dirty="0">
                <a:solidFill>
                  <a:srgbClr val="17365D"/>
                </a:solidFill>
                <a:effectLst/>
                <a:latin typeface="Times New Roman" panose="02020603050405020304" pitchFamily="18" charset="0"/>
                <a:ea typeface="Times New Roman" panose="02020603050405020304" pitchFamily="18" charset="0"/>
                <a:cs typeface="Times New Roman" panose="02020603050405020304" pitchFamily="18" charset="0"/>
              </a:rPr>
              <a:t>, PHR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Assistant Teaching Professor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Steinbright Career Development Center</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Pronouns: she/her/hers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spcBef>
                <a:spcPts val="0"/>
              </a:spcBef>
              <a:spcAft>
                <a:spcPts val="0"/>
              </a:spcAft>
            </a:pPr>
            <a:r>
              <a:rPr lang="en-US" sz="1800" dirty="0">
                <a:solidFill>
                  <a:srgbClr val="323130"/>
                </a:solidFill>
                <a:effectLst/>
                <a:latin typeface="Segoe UI" panose="020B0502040204020203" pitchFamily="34" charset="0"/>
                <a:ea typeface="Times New Roman" panose="02020603050405020304" pitchFamily="18" charset="0"/>
                <a:cs typeface="Times New Roman" panose="02020603050405020304" pitchFamily="18" charset="0"/>
              </a:rPr>
              <a:t>bhr26@drexel.edu</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39843465"/>
      </p:ext>
    </p:extLst>
  </p:cSld>
  <p:clrMapOvr>
    <a:masterClrMapping/>
  </p:clrMapOvr>
  <p:extLst>
    <p:ext uri="{E180D4A7-C9FB-4DFB-919C-405C955672EB}">
      <p14:showEvtLst xmlns:p14="http://schemas.microsoft.com/office/powerpoint/2010/main">
        <p14:playEvt time="67803" objId="3"/>
        <p14:stopEvt time="68413" objId="3"/>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C5928E-0D52-4110-B419-EDB061C5B1CF}"/>
              </a:ext>
            </a:extLst>
          </p:cNvPr>
          <p:cNvPicPr>
            <a:picLocks noChangeAspect="1"/>
          </p:cNvPicPr>
          <p:nvPr/>
        </p:nvPicPr>
        <p:blipFill>
          <a:blip r:embed="rId3"/>
          <a:stretch>
            <a:fillRect/>
          </a:stretch>
        </p:blipFill>
        <p:spPr>
          <a:xfrm>
            <a:off x="1466204" y="1857155"/>
            <a:ext cx="9259592" cy="3143689"/>
          </a:xfrm>
          <a:prstGeom prst="rect">
            <a:avLst/>
          </a:prstGeom>
        </p:spPr>
      </p:pic>
      <p:sp>
        <p:nvSpPr>
          <p:cNvPr id="2" name="TextBox 1">
            <a:extLst>
              <a:ext uri="{FF2B5EF4-FFF2-40B4-BE49-F238E27FC236}">
                <a16:creationId xmlns:a16="http://schemas.microsoft.com/office/drawing/2014/main" id="{32CCE2FD-6183-4CB7-907F-DB722A948356}"/>
              </a:ext>
            </a:extLst>
          </p:cNvPr>
          <p:cNvSpPr txBox="1"/>
          <p:nvPr/>
        </p:nvSpPr>
        <p:spPr>
          <a:xfrm>
            <a:off x="885371" y="609600"/>
            <a:ext cx="5210629" cy="492443"/>
          </a:xfrm>
          <a:prstGeom prst="rect">
            <a:avLst/>
          </a:prstGeom>
          <a:noFill/>
        </p:spPr>
        <p:txBody>
          <a:bodyPr wrap="square" rtlCol="0">
            <a:spAutoFit/>
          </a:bodyPr>
          <a:lstStyle/>
          <a:p>
            <a:r>
              <a:rPr lang="en-US" sz="2600" b="1" dirty="0"/>
              <a:t>Email Signature</a:t>
            </a:r>
          </a:p>
        </p:txBody>
      </p:sp>
    </p:spTree>
    <p:extLst>
      <p:ext uri="{BB962C8B-B14F-4D97-AF65-F5344CB8AC3E}">
        <p14:creationId xmlns:p14="http://schemas.microsoft.com/office/powerpoint/2010/main" val="356489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D30D3-FAE6-4D24-89C4-955AD7DB5F35}"/>
              </a:ext>
            </a:extLst>
          </p:cNvPr>
          <p:cNvSpPr txBox="1"/>
          <p:nvPr/>
        </p:nvSpPr>
        <p:spPr>
          <a:xfrm>
            <a:off x="362857" y="261257"/>
            <a:ext cx="5065486" cy="492443"/>
          </a:xfrm>
          <a:prstGeom prst="rect">
            <a:avLst/>
          </a:prstGeom>
          <a:noFill/>
        </p:spPr>
        <p:txBody>
          <a:bodyPr wrap="square" rtlCol="0">
            <a:spAutoFit/>
          </a:bodyPr>
          <a:lstStyle/>
          <a:p>
            <a:r>
              <a:rPr lang="en-US" sz="2600" b="1" dirty="0"/>
              <a:t>Thank You Email</a:t>
            </a:r>
          </a:p>
        </p:txBody>
      </p:sp>
      <p:sp>
        <p:nvSpPr>
          <p:cNvPr id="4" name="TextBox 3">
            <a:extLst>
              <a:ext uri="{FF2B5EF4-FFF2-40B4-BE49-F238E27FC236}">
                <a16:creationId xmlns:a16="http://schemas.microsoft.com/office/drawing/2014/main" id="{F2A3F20D-4855-4F18-B8A9-6E7E12B3B9B8}"/>
              </a:ext>
            </a:extLst>
          </p:cNvPr>
          <p:cNvSpPr txBox="1"/>
          <p:nvPr/>
        </p:nvSpPr>
        <p:spPr>
          <a:xfrm>
            <a:off x="253675" y="919444"/>
            <a:ext cx="11466286" cy="4247317"/>
          </a:xfrm>
          <a:prstGeom prst="rect">
            <a:avLst/>
          </a:prstGeom>
          <a:noFill/>
        </p:spPr>
        <p:txBody>
          <a:bodyPr wrap="square">
            <a:spAutoFit/>
          </a:bodyPr>
          <a:lstStyle/>
          <a:p>
            <a:pPr algn="l">
              <a:buFont typeface="Arial" panose="020B0604020202020204" pitchFamily="34" charset="0"/>
              <a:buChar char="•"/>
            </a:pPr>
            <a:r>
              <a:rPr lang="en-US" b="1" i="0" dirty="0">
                <a:solidFill>
                  <a:srgbClr val="000000"/>
                </a:solidFill>
                <a:effectLst/>
                <a:latin typeface="arial" panose="020B0604020202020204" pitchFamily="34" charset="0"/>
              </a:rPr>
              <a:t>Salutation/Greeting</a:t>
            </a:r>
            <a:r>
              <a:rPr lang="en-US" b="0" i="0" dirty="0">
                <a:solidFill>
                  <a:srgbClr val="000000"/>
                </a:solidFill>
                <a:effectLst/>
                <a:latin typeface="arial" panose="020B0604020202020204" pitchFamily="34" charset="0"/>
              </a:rPr>
              <a:t> – Address the interviewer by their full name</a:t>
            </a:r>
            <a:r>
              <a:rPr lang="en-US" dirty="0">
                <a:solidFill>
                  <a:srgbClr val="000000"/>
                </a:solidFill>
                <a:latin typeface="arial" panose="020B0604020202020204" pitchFamily="34" charset="0"/>
              </a:rPr>
              <a:t>. Avoid pronouns if unsure of correct pronoun.</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1" i="0" dirty="0">
                <a:solidFill>
                  <a:srgbClr val="000000"/>
                </a:solidFill>
                <a:effectLst/>
                <a:latin typeface="arial" panose="020B0604020202020204" pitchFamily="34" charset="0"/>
              </a:rPr>
              <a:t>Paragraph 1</a:t>
            </a:r>
            <a:r>
              <a:rPr lang="en-US" b="0" i="0" dirty="0">
                <a:solidFill>
                  <a:srgbClr val="000000"/>
                </a:solidFill>
                <a:effectLst/>
                <a:latin typeface="arial" panose="020B0604020202020204" pitchFamily="34" charset="0"/>
              </a:rPr>
              <a:t> – Thank them for their time and reiterate your interest in the position.</a:t>
            </a:r>
          </a:p>
          <a:p>
            <a:pPr algn="l"/>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1" i="0" dirty="0">
                <a:solidFill>
                  <a:srgbClr val="000000"/>
                </a:solidFill>
                <a:effectLst/>
                <a:latin typeface="arial" panose="020B0604020202020204" pitchFamily="34" charset="0"/>
              </a:rPr>
              <a:t>Paragraph 2</a:t>
            </a:r>
            <a:r>
              <a:rPr lang="en-US" b="0" i="0" dirty="0">
                <a:solidFill>
                  <a:srgbClr val="000000"/>
                </a:solidFill>
                <a:effectLst/>
                <a:latin typeface="arial" panose="020B0604020202020204" pitchFamily="34" charset="0"/>
              </a:rPr>
              <a:t> – A chance to address any unresolved issues. This may not apply to all interviews, so this is optional.</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Is there a question that you wish you had answered better?</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Did the employer request more information on anything?</a:t>
            </a:r>
          </a:p>
          <a:p>
            <a:pPr lvl="1" algn="l"/>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1" i="0" dirty="0">
                <a:solidFill>
                  <a:srgbClr val="000000"/>
                </a:solidFill>
                <a:effectLst/>
                <a:latin typeface="arial" panose="020B0604020202020204" pitchFamily="34" charset="0"/>
              </a:rPr>
              <a:t>Paragraph 3</a:t>
            </a:r>
            <a:r>
              <a:rPr lang="en-US" b="0" i="0" dirty="0">
                <a:solidFill>
                  <a:srgbClr val="000000"/>
                </a:solidFill>
                <a:effectLst/>
                <a:latin typeface="arial" panose="020B0604020202020204" pitchFamily="34" charset="0"/>
              </a:rPr>
              <a:t> – Reiterate your skills as they match the employer needs. </a:t>
            </a:r>
          </a:p>
          <a:p>
            <a:pPr algn="l"/>
            <a:endParaRPr lang="en-US" dirty="0">
              <a:solidFill>
                <a:srgbClr val="000000"/>
              </a:solidFill>
              <a:latin typeface="arial" panose="020B0604020202020204" pitchFamily="34" charset="0"/>
            </a:endParaRPr>
          </a:p>
          <a:p>
            <a:pPr algn="l">
              <a:buFont typeface="Arial" panose="020B0604020202020204" pitchFamily="34" charset="0"/>
              <a:buChar char="•"/>
            </a:pPr>
            <a:r>
              <a:rPr lang="en-US" b="1" i="0" dirty="0">
                <a:solidFill>
                  <a:srgbClr val="000000"/>
                </a:solidFill>
                <a:effectLst/>
                <a:latin typeface="arial" panose="020B0604020202020204" pitchFamily="34" charset="0"/>
              </a:rPr>
              <a:t>Paragraph 4</a:t>
            </a:r>
            <a:r>
              <a:rPr lang="en-US" b="0" i="0" dirty="0">
                <a:solidFill>
                  <a:srgbClr val="000000"/>
                </a:solidFill>
                <a:effectLst/>
                <a:latin typeface="arial" panose="020B0604020202020204" pitchFamily="34" charset="0"/>
              </a:rPr>
              <a:t> – Thank the employer again and invite the employer to let you know if there is any other information you can provide.</a:t>
            </a:r>
          </a:p>
          <a:p>
            <a:pPr algn="l"/>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1" i="0" dirty="0">
                <a:solidFill>
                  <a:srgbClr val="000000"/>
                </a:solidFill>
                <a:effectLst/>
                <a:latin typeface="arial" panose="020B0604020202020204" pitchFamily="34" charset="0"/>
              </a:rPr>
              <a:t>Closing/Sign-off</a:t>
            </a:r>
            <a:r>
              <a:rPr lang="en-US" b="0" i="0" dirty="0">
                <a:solidFill>
                  <a:srgbClr val="000000"/>
                </a:solidFill>
                <a:effectLst/>
                <a:latin typeface="arial" panose="020B0604020202020204" pitchFamily="34" charset="0"/>
              </a:rPr>
              <a:t> – It is best to use a formal closing such as Sincerely, first and last name. </a:t>
            </a:r>
          </a:p>
        </p:txBody>
      </p:sp>
      <p:sp>
        <p:nvSpPr>
          <p:cNvPr id="5" name="TextBox 4">
            <a:extLst>
              <a:ext uri="{FF2B5EF4-FFF2-40B4-BE49-F238E27FC236}">
                <a16:creationId xmlns:a16="http://schemas.microsoft.com/office/drawing/2014/main" id="{B38B7723-01F3-4665-8E75-58CCCE416290}"/>
              </a:ext>
            </a:extLst>
          </p:cNvPr>
          <p:cNvSpPr txBox="1"/>
          <p:nvPr/>
        </p:nvSpPr>
        <p:spPr>
          <a:xfrm>
            <a:off x="6974006" y="191069"/>
            <a:ext cx="4449170" cy="492443"/>
          </a:xfrm>
          <a:prstGeom prst="rect">
            <a:avLst/>
          </a:prstGeom>
          <a:noFill/>
        </p:spPr>
        <p:txBody>
          <a:bodyPr wrap="square" rtlCol="0">
            <a:spAutoFit/>
          </a:bodyPr>
          <a:lstStyle/>
          <a:p>
            <a:r>
              <a:rPr lang="en-US" sz="2600" b="1" dirty="0">
                <a:solidFill>
                  <a:srgbClr val="FF0000"/>
                </a:solidFill>
              </a:rPr>
              <a:t>Must Be Sent within 24 Hours!</a:t>
            </a:r>
          </a:p>
        </p:txBody>
      </p:sp>
    </p:spTree>
    <p:extLst>
      <p:ext uri="{BB962C8B-B14F-4D97-AF65-F5344CB8AC3E}">
        <p14:creationId xmlns:p14="http://schemas.microsoft.com/office/powerpoint/2010/main" val="1685070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D2A31-CCF0-4C1A-B14F-CAF62D613CFA}"/>
              </a:ext>
            </a:extLst>
          </p:cNvPr>
          <p:cNvSpPr txBox="1"/>
          <p:nvPr/>
        </p:nvSpPr>
        <p:spPr>
          <a:xfrm>
            <a:off x="546100" y="524933"/>
            <a:ext cx="11099800" cy="3570208"/>
          </a:xfrm>
          <a:prstGeom prst="rect">
            <a:avLst/>
          </a:prstGeom>
          <a:noFill/>
        </p:spPr>
        <p:txBody>
          <a:bodyPr wrap="square" rtlCol="0">
            <a:spAutoFit/>
          </a:bodyPr>
          <a:lstStyle/>
          <a:p>
            <a:r>
              <a:rPr lang="en-US" sz="2600" b="1" dirty="0"/>
              <a:t>Case Study: Communication on co-op</a:t>
            </a:r>
          </a:p>
          <a:p>
            <a:endParaRPr lang="en-US" sz="2600" b="1" dirty="0"/>
          </a:p>
          <a:p>
            <a:r>
              <a:rPr lang="en-US" sz="2600" b="1" i="1" dirty="0">
                <a:solidFill>
                  <a:schemeClr val="accent5">
                    <a:lumMod val="50000"/>
                  </a:schemeClr>
                </a:solidFill>
              </a:rPr>
              <a:t>Jill started her co-op a few weeks ago. After a couple of weeks of training, she is now getting increasingly difficult projects to work on. She often needs additional information to complete the projects, but her supervisor and co-workers are busy with their own work. She isn’t sure how to get the information she needs, and doesn’t receive a response to her first email attempts to ask questions. What should she do?</a:t>
            </a:r>
          </a:p>
          <a:p>
            <a:endParaRPr lang="en-US" dirty="0"/>
          </a:p>
        </p:txBody>
      </p:sp>
    </p:spTree>
    <p:extLst>
      <p:ext uri="{BB962C8B-B14F-4D97-AF65-F5344CB8AC3E}">
        <p14:creationId xmlns:p14="http://schemas.microsoft.com/office/powerpoint/2010/main" val="1649669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5442AC-4534-4F86-ACE7-88B515510603}"/>
              </a:ext>
            </a:extLst>
          </p:cNvPr>
          <p:cNvPicPr>
            <a:picLocks noChangeAspect="1"/>
          </p:cNvPicPr>
          <p:nvPr/>
        </p:nvPicPr>
        <p:blipFill>
          <a:blip r:embed="rId3"/>
          <a:stretch>
            <a:fillRect/>
          </a:stretch>
        </p:blipFill>
        <p:spPr>
          <a:xfrm>
            <a:off x="4223909" y="369941"/>
            <a:ext cx="3921981" cy="4984184"/>
          </a:xfrm>
          <a:prstGeom prst="rect">
            <a:avLst/>
          </a:prstGeom>
        </p:spPr>
      </p:pic>
    </p:spTree>
    <p:extLst>
      <p:ext uri="{BB962C8B-B14F-4D97-AF65-F5344CB8AC3E}">
        <p14:creationId xmlns:p14="http://schemas.microsoft.com/office/powerpoint/2010/main" val="2157217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plosion: 14 Points 1">
            <a:extLst>
              <a:ext uri="{FF2B5EF4-FFF2-40B4-BE49-F238E27FC236}">
                <a16:creationId xmlns:a16="http://schemas.microsoft.com/office/drawing/2014/main" id="{246DD652-C920-07BF-960F-C456BD9055F9}"/>
              </a:ext>
            </a:extLst>
          </p:cNvPr>
          <p:cNvSpPr/>
          <p:nvPr/>
        </p:nvSpPr>
        <p:spPr>
          <a:xfrm>
            <a:off x="139486" y="201476"/>
            <a:ext cx="5667214" cy="4494507"/>
          </a:xfrm>
          <a:prstGeom prst="irregularSeal2">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4CF7F04-1041-1AC5-A4A0-B291F11EEDDD}"/>
              </a:ext>
            </a:extLst>
          </p:cNvPr>
          <p:cNvSpPr txBox="1"/>
          <p:nvPr/>
        </p:nvSpPr>
        <p:spPr>
          <a:xfrm rot="20256651">
            <a:off x="1276493" y="1364310"/>
            <a:ext cx="3083232" cy="2308324"/>
          </a:xfrm>
          <a:prstGeom prst="rect">
            <a:avLst/>
          </a:prstGeom>
          <a:noFill/>
        </p:spPr>
        <p:txBody>
          <a:bodyPr wrap="square" rtlCol="0">
            <a:spAutoFit/>
          </a:bodyPr>
          <a:lstStyle/>
          <a:p>
            <a:r>
              <a:rPr lang="en-US" sz="4800" b="1" dirty="0">
                <a:solidFill>
                  <a:schemeClr val="bg1"/>
                </a:solidFill>
              </a:rPr>
              <a:t>You be the Hiring Manager!</a:t>
            </a:r>
          </a:p>
        </p:txBody>
      </p:sp>
      <p:sp>
        <p:nvSpPr>
          <p:cNvPr id="4" name="TextBox 3">
            <a:extLst>
              <a:ext uri="{FF2B5EF4-FFF2-40B4-BE49-F238E27FC236}">
                <a16:creationId xmlns:a16="http://schemas.microsoft.com/office/drawing/2014/main" id="{25CA85F7-EE24-93E7-CD99-2CB1C6A41A02}"/>
              </a:ext>
            </a:extLst>
          </p:cNvPr>
          <p:cNvSpPr txBox="1"/>
          <p:nvPr/>
        </p:nvSpPr>
        <p:spPr>
          <a:xfrm>
            <a:off x="5744706" y="123987"/>
            <a:ext cx="6408549" cy="5016758"/>
          </a:xfrm>
          <a:prstGeom prst="rect">
            <a:avLst/>
          </a:prstGeom>
          <a:noFill/>
        </p:spPr>
        <p:txBody>
          <a:bodyPr wrap="square" rtlCol="0">
            <a:spAutoFit/>
          </a:bodyPr>
          <a:lstStyle/>
          <a:p>
            <a:pPr marL="342900" indent="-342900">
              <a:buAutoNum type="arabicPeriod"/>
            </a:pPr>
            <a:r>
              <a:rPr lang="en-US" sz="3200" dirty="0"/>
              <a:t>Read the sample cover letter</a:t>
            </a:r>
          </a:p>
          <a:p>
            <a:pPr marL="342900" indent="-342900">
              <a:buAutoNum type="arabicPeriod"/>
            </a:pPr>
            <a:endParaRPr lang="en-US" sz="3200" dirty="0"/>
          </a:p>
          <a:p>
            <a:pPr marL="342900" indent="-342900">
              <a:buAutoNum type="arabicPeriod"/>
            </a:pPr>
            <a:r>
              <a:rPr lang="en-US" sz="3200" dirty="0"/>
              <a:t>Pair up in groups of 3 or 4</a:t>
            </a:r>
          </a:p>
          <a:p>
            <a:endParaRPr lang="en-US" sz="3200" dirty="0"/>
          </a:p>
          <a:p>
            <a:r>
              <a:rPr lang="en-US" sz="3200" dirty="0"/>
              <a:t>3. Discuss cover letter’s strengths and areas for improvement</a:t>
            </a:r>
          </a:p>
          <a:p>
            <a:endParaRPr lang="en-US" sz="3200" dirty="0"/>
          </a:p>
          <a:p>
            <a:r>
              <a:rPr lang="en-US" sz="3200" dirty="0"/>
              <a:t>4. Identify 1 group member to share out a strength and area of improvement</a:t>
            </a:r>
          </a:p>
        </p:txBody>
      </p:sp>
    </p:spTree>
    <p:extLst>
      <p:ext uri="{BB962C8B-B14F-4D97-AF65-F5344CB8AC3E}">
        <p14:creationId xmlns:p14="http://schemas.microsoft.com/office/powerpoint/2010/main" val="392545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8DF38-1303-4601-B710-8628A394E53B}"/>
              </a:ext>
            </a:extLst>
          </p:cNvPr>
          <p:cNvSpPr txBox="1"/>
          <p:nvPr/>
        </p:nvSpPr>
        <p:spPr>
          <a:xfrm>
            <a:off x="586854" y="464024"/>
            <a:ext cx="11081982" cy="3539430"/>
          </a:xfrm>
          <a:prstGeom prst="rect">
            <a:avLst/>
          </a:prstGeom>
          <a:noFill/>
        </p:spPr>
        <p:txBody>
          <a:bodyPr wrap="square" rtlCol="0">
            <a:spAutoFit/>
          </a:bodyPr>
          <a:lstStyle/>
          <a:p>
            <a:r>
              <a:rPr lang="en-US" sz="2600" b="1" dirty="0"/>
              <a:t>Cover Letter Basics</a:t>
            </a:r>
          </a:p>
          <a:p>
            <a:endParaRPr lang="en-US" b="1" dirty="0"/>
          </a:p>
          <a:p>
            <a:r>
              <a:rPr lang="en-US" b="1" i="1" dirty="0"/>
              <a:t>THE PURPOSE:</a:t>
            </a:r>
          </a:p>
          <a:p>
            <a:r>
              <a:rPr lang="en-US" dirty="0"/>
              <a:t>Your Chance to explain in narrative form how your skills, experience and interest match the job description!</a:t>
            </a:r>
          </a:p>
          <a:p>
            <a:endParaRPr lang="en-US" dirty="0"/>
          </a:p>
          <a:p>
            <a:r>
              <a:rPr lang="en-US" b="1" i="1" dirty="0"/>
              <a:t>BIGGEST MISTAKE STUDENTS MAKE:</a:t>
            </a:r>
          </a:p>
          <a:p>
            <a:r>
              <a:rPr lang="en-US" dirty="0"/>
              <a:t>Most of the cover letter is spent explaining why this position would be great for you, not what you will bring/how you will contribute to the employer!</a:t>
            </a:r>
          </a:p>
          <a:p>
            <a:endParaRPr lang="en-US" dirty="0"/>
          </a:p>
          <a:p>
            <a:r>
              <a:rPr lang="en-US" b="1" i="1" dirty="0"/>
              <a:t>THE OTHER BIG MISTAKE:</a:t>
            </a:r>
          </a:p>
          <a:p>
            <a:r>
              <a:rPr lang="en-US" dirty="0"/>
              <a:t>Using the same cover letter for multiple jobs. </a:t>
            </a:r>
          </a:p>
          <a:p>
            <a:endParaRPr lang="en-US" dirty="0"/>
          </a:p>
        </p:txBody>
      </p:sp>
    </p:spTree>
    <p:extLst>
      <p:ext uri="{BB962C8B-B14F-4D97-AF65-F5344CB8AC3E}">
        <p14:creationId xmlns:p14="http://schemas.microsoft.com/office/powerpoint/2010/main" val="7347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8DF38-1303-4601-B710-8628A394E53B}"/>
              </a:ext>
            </a:extLst>
          </p:cNvPr>
          <p:cNvSpPr txBox="1"/>
          <p:nvPr/>
        </p:nvSpPr>
        <p:spPr>
          <a:xfrm>
            <a:off x="586855" y="259307"/>
            <a:ext cx="11955438" cy="4924425"/>
          </a:xfrm>
          <a:prstGeom prst="rect">
            <a:avLst/>
          </a:prstGeom>
          <a:noFill/>
        </p:spPr>
        <p:txBody>
          <a:bodyPr wrap="square" lIns="91440" tIns="45720" rIns="91440" bIns="45720" rtlCol="0" anchor="t">
            <a:spAutoFit/>
          </a:bodyPr>
          <a:lstStyle/>
          <a:p>
            <a:r>
              <a:rPr lang="en-US" sz="2600" b="1" dirty="0"/>
              <a:t>Cover Letter Outline</a:t>
            </a:r>
          </a:p>
          <a:p>
            <a:endParaRPr lang="en-US" b="1" dirty="0"/>
          </a:p>
          <a:p>
            <a:pPr algn="l"/>
            <a:r>
              <a:rPr lang="en-US" b="0" i="0" dirty="0">
                <a:solidFill>
                  <a:srgbClr val="000000"/>
                </a:solidFill>
                <a:effectLst/>
                <a:latin typeface="arial" panose="020B0604020202020204" pitchFamily="34" charset="0"/>
              </a:rPr>
              <a:t>Your Name</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Your Street Address</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Email Address</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(Area Code) Phone Number</a:t>
            </a:r>
          </a:p>
          <a:p>
            <a:endParaRPr lang="en-US" dirty="0">
              <a:solidFill>
                <a:srgbClr val="000000"/>
              </a:solidFill>
              <a:latin typeface="arial"/>
              <a:cs typeface="arial"/>
            </a:endParaRPr>
          </a:p>
          <a:p>
            <a:r>
              <a:rPr lang="en-US" b="0" i="0" dirty="0">
                <a:solidFill>
                  <a:srgbClr val="000000"/>
                </a:solidFill>
                <a:effectLst/>
                <a:latin typeface="arial"/>
                <a:cs typeface="arial"/>
              </a:rPr>
              <a:t>Month Day, Year</a:t>
            </a:r>
            <a:br>
              <a:rPr lang="en-US" b="0" i="0" dirty="0">
                <a:effectLst/>
                <a:latin typeface="arial" panose="020B0604020202020204" pitchFamily="34" charset="0"/>
              </a:rPr>
            </a:br>
            <a:br>
              <a:rPr lang="en-US" b="0" i="0" dirty="0">
                <a:effectLst/>
                <a:latin typeface="arial" panose="020B0604020202020204" pitchFamily="34" charset="0"/>
              </a:rPr>
            </a:br>
            <a:r>
              <a:rPr lang="en-US" b="0" i="0" dirty="0">
                <a:solidFill>
                  <a:srgbClr val="000000"/>
                </a:solidFill>
                <a:effectLst/>
                <a:latin typeface="arial"/>
                <a:cs typeface="arial"/>
              </a:rPr>
              <a:t>First and Last Name of Receiver</a:t>
            </a:r>
            <a:br>
              <a:rPr lang="en-US" b="0" i="0" dirty="0">
                <a:effectLst/>
                <a:latin typeface="arial" panose="020B0604020202020204" pitchFamily="34" charset="0"/>
              </a:rPr>
            </a:br>
            <a:r>
              <a:rPr lang="en-US" b="0" i="0" dirty="0">
                <a:solidFill>
                  <a:srgbClr val="000000"/>
                </a:solidFill>
                <a:effectLst/>
                <a:latin typeface="arial"/>
                <a:cs typeface="arial"/>
              </a:rPr>
              <a:t>Position or Title</a:t>
            </a:r>
            <a:br>
              <a:rPr lang="en-US" b="0" i="0" dirty="0">
                <a:effectLst/>
                <a:latin typeface="arial" panose="020B0604020202020204" pitchFamily="34" charset="0"/>
              </a:rPr>
            </a:br>
            <a:r>
              <a:rPr lang="en-US" b="0" i="0" dirty="0">
                <a:solidFill>
                  <a:srgbClr val="000000"/>
                </a:solidFill>
                <a:effectLst/>
                <a:latin typeface="arial"/>
                <a:cs typeface="arial"/>
              </a:rPr>
              <a:t>Employer Organization's Name</a:t>
            </a:r>
            <a:br>
              <a:rPr lang="en-US" b="0" i="0" dirty="0">
                <a:effectLst/>
                <a:latin typeface="arial" panose="020B0604020202020204" pitchFamily="34" charset="0"/>
              </a:rPr>
            </a:br>
            <a:r>
              <a:rPr lang="en-US" b="0" i="0" dirty="0">
                <a:solidFill>
                  <a:srgbClr val="000000"/>
                </a:solidFill>
                <a:effectLst/>
                <a:latin typeface="arial"/>
                <a:cs typeface="arial"/>
              </a:rPr>
              <a:t>Employer Street Address</a:t>
            </a:r>
            <a:br>
              <a:rPr lang="en-US" b="0" i="0" dirty="0">
                <a:effectLst/>
                <a:latin typeface="arial" panose="020B0604020202020204" pitchFamily="34" charset="0"/>
              </a:rPr>
            </a:br>
            <a:r>
              <a:rPr lang="en-US" b="0" i="0" dirty="0">
                <a:solidFill>
                  <a:srgbClr val="000000"/>
                </a:solidFill>
                <a:effectLst/>
                <a:latin typeface="arial"/>
                <a:cs typeface="arial"/>
              </a:rPr>
              <a:t>City, State and Zip Code</a:t>
            </a:r>
            <a:br>
              <a:rPr lang="en-US" b="0" i="0" dirty="0">
                <a:effectLst/>
                <a:latin typeface="arial" panose="020B0604020202020204" pitchFamily="34" charset="0"/>
              </a:rPr>
            </a:br>
            <a:br>
              <a:rPr lang="en-US" b="0" i="0" dirty="0">
                <a:effectLst/>
                <a:latin typeface="arial" panose="020B0604020202020204" pitchFamily="34" charset="0"/>
              </a:rPr>
            </a:br>
            <a:r>
              <a:rPr lang="en-US" b="0" i="0" dirty="0">
                <a:solidFill>
                  <a:srgbClr val="000000"/>
                </a:solidFill>
                <a:effectLst/>
                <a:latin typeface="arial"/>
                <a:cs typeface="arial"/>
              </a:rPr>
              <a:t>Dear </a:t>
            </a:r>
            <a:r>
              <a:rPr lang="en-US" dirty="0">
                <a:solidFill>
                  <a:srgbClr val="000000"/>
                </a:solidFill>
                <a:latin typeface="arial"/>
                <a:cs typeface="arial"/>
              </a:rPr>
              <a:t>First</a:t>
            </a:r>
            <a:r>
              <a:rPr lang="en-US" b="0" i="0" dirty="0">
                <a:solidFill>
                  <a:srgbClr val="000000"/>
                </a:solidFill>
                <a:effectLst/>
                <a:latin typeface="arial"/>
                <a:cs typeface="arial"/>
              </a:rPr>
              <a:t> Last Name of Receiver (or </a:t>
            </a:r>
            <a:r>
              <a:rPr lang="en-US" dirty="0">
                <a:solidFill>
                  <a:srgbClr val="000000"/>
                </a:solidFill>
                <a:latin typeface="arial"/>
                <a:cs typeface="arial"/>
              </a:rPr>
              <a:t>M. Last Name if you know correct pronoun),</a:t>
            </a:r>
            <a:endParaRPr lang="en-US" dirty="0">
              <a:latin typeface="arial"/>
              <a:cs typeface="arial"/>
            </a:endParaRPr>
          </a:p>
          <a:p>
            <a:endParaRPr lang="en-US" dirty="0"/>
          </a:p>
        </p:txBody>
      </p:sp>
    </p:spTree>
    <p:extLst>
      <p:ext uri="{BB962C8B-B14F-4D97-AF65-F5344CB8AC3E}">
        <p14:creationId xmlns:p14="http://schemas.microsoft.com/office/powerpoint/2010/main" val="3746771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8DF38-1303-4601-B710-8628A394E53B}"/>
              </a:ext>
            </a:extLst>
          </p:cNvPr>
          <p:cNvSpPr txBox="1"/>
          <p:nvPr/>
        </p:nvSpPr>
        <p:spPr>
          <a:xfrm>
            <a:off x="122831" y="109182"/>
            <a:ext cx="11955438" cy="1046440"/>
          </a:xfrm>
          <a:prstGeom prst="rect">
            <a:avLst/>
          </a:prstGeom>
          <a:noFill/>
        </p:spPr>
        <p:txBody>
          <a:bodyPr wrap="square" rtlCol="0">
            <a:spAutoFit/>
          </a:bodyPr>
          <a:lstStyle/>
          <a:p>
            <a:r>
              <a:rPr lang="en-US" sz="2600" b="1" dirty="0"/>
              <a:t>Cover Letter Outline Continued</a:t>
            </a:r>
          </a:p>
          <a:p>
            <a:endParaRPr lang="en-US" b="1" dirty="0"/>
          </a:p>
          <a:p>
            <a:endParaRPr lang="en-US" dirty="0"/>
          </a:p>
        </p:txBody>
      </p:sp>
      <p:sp>
        <p:nvSpPr>
          <p:cNvPr id="4" name="TextBox 3">
            <a:extLst>
              <a:ext uri="{FF2B5EF4-FFF2-40B4-BE49-F238E27FC236}">
                <a16:creationId xmlns:a16="http://schemas.microsoft.com/office/drawing/2014/main" id="{B0C0DD19-6694-4A2F-9EE2-0600D67377BF}"/>
              </a:ext>
            </a:extLst>
          </p:cNvPr>
          <p:cNvSpPr txBox="1"/>
          <p:nvPr/>
        </p:nvSpPr>
        <p:spPr>
          <a:xfrm>
            <a:off x="131931" y="769414"/>
            <a:ext cx="11946338" cy="5078313"/>
          </a:xfrm>
          <a:prstGeom prst="rect">
            <a:avLst/>
          </a:prstGeom>
          <a:solidFill>
            <a:schemeClr val="bg1"/>
          </a:solidFill>
        </p:spPr>
        <p:txBody>
          <a:bodyPr wrap="square">
            <a:spAutoFit/>
          </a:bodyPr>
          <a:lstStyle/>
          <a:p>
            <a:pPr algn="l"/>
            <a:r>
              <a:rPr lang="en-US" b="1" i="0" dirty="0">
                <a:solidFill>
                  <a:srgbClr val="000000"/>
                </a:solidFill>
                <a:effectLst/>
                <a:latin typeface="arial" panose="020B0604020202020204" pitchFamily="34" charset="0"/>
              </a:rPr>
              <a:t>Paragraph 1 - Introduction</a:t>
            </a:r>
            <a:br>
              <a:rPr lang="en-US" b="1"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Tell the reader why you are writing, and name the position you are pursuing. You may state where you saw the position opening. If you have a networking contact at this company, you should refer to that person in the first paragraph. Remember, the first paragraph of a cover letter should spark the interest of the reader.</a:t>
            </a:r>
          </a:p>
          <a:p>
            <a:pPr algn="l"/>
            <a:r>
              <a:rPr lang="en-US" b="1" i="0" dirty="0">
                <a:solidFill>
                  <a:srgbClr val="000000"/>
                </a:solidFill>
                <a:effectLst/>
                <a:latin typeface="arial" panose="020B0604020202020204" pitchFamily="34" charset="0"/>
              </a:rPr>
              <a:t>Paragraph 2 – Experience (Education)</a:t>
            </a:r>
            <a:br>
              <a:rPr lang="en-US" b="1"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Detail past experience and how the skills you have developed make you a good candidate for the position. Refer to your resume, but do not summarize it. Focus on one or two skills that correspond with what the position requires. Remember that this should be structured more like a narrative - your resume is where you simply list experiences and accomplishments.</a:t>
            </a:r>
          </a:p>
          <a:p>
            <a:pPr algn="l"/>
            <a:r>
              <a:rPr lang="en-US" b="1" i="0" dirty="0">
                <a:solidFill>
                  <a:srgbClr val="000000"/>
                </a:solidFill>
                <a:effectLst/>
                <a:latin typeface="arial" panose="020B0604020202020204" pitchFamily="34" charset="0"/>
              </a:rPr>
              <a:t>Paragraph 3 – Experience (employment, projects)</a:t>
            </a:r>
            <a:br>
              <a:rPr lang="en-US" b="1"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Additional detail about your experience as it relates to the role.</a:t>
            </a:r>
            <a:br>
              <a:rPr lang="en-US" b="0" i="0" dirty="0">
                <a:solidFill>
                  <a:srgbClr val="000000"/>
                </a:solidFill>
                <a:effectLst/>
                <a:latin typeface="arial" panose="020B0604020202020204" pitchFamily="34" charset="0"/>
              </a:rPr>
            </a:br>
            <a:r>
              <a:rPr lang="en-US" b="1" i="0" dirty="0">
                <a:solidFill>
                  <a:srgbClr val="000000"/>
                </a:solidFill>
                <a:effectLst/>
                <a:latin typeface="arial" panose="020B0604020202020204" pitchFamily="34" charset="0"/>
              </a:rPr>
              <a:t>Paragraph 4 - Closing</a:t>
            </a:r>
            <a:br>
              <a:rPr lang="en-US" b="1"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Thank the receiver for reviewing your resume and considering you for the position. Indicate that you would appreciate an opportunity to discuss the position in further detail at a later date.</a:t>
            </a:r>
          </a:p>
          <a:p>
            <a:pPr algn="l"/>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Sincerely,</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Sign or scan your name here</a:t>
            </a: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Type your name here</a:t>
            </a:r>
          </a:p>
        </p:txBody>
      </p:sp>
    </p:spTree>
    <p:extLst>
      <p:ext uri="{BB962C8B-B14F-4D97-AF65-F5344CB8AC3E}">
        <p14:creationId xmlns:p14="http://schemas.microsoft.com/office/powerpoint/2010/main" val="4137932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E6EE9-3F9F-893F-9031-AB7B5FF5F9EA}"/>
              </a:ext>
            </a:extLst>
          </p:cNvPr>
          <p:cNvSpPr txBox="1"/>
          <p:nvPr/>
        </p:nvSpPr>
        <p:spPr>
          <a:xfrm>
            <a:off x="503695" y="557939"/>
            <a:ext cx="11561736" cy="3323987"/>
          </a:xfrm>
          <a:prstGeom prst="rect">
            <a:avLst/>
          </a:prstGeom>
          <a:noFill/>
        </p:spPr>
        <p:txBody>
          <a:bodyPr wrap="square">
            <a:spAutoFit/>
          </a:bodyPr>
          <a:lstStyle/>
          <a:p>
            <a:r>
              <a:rPr lang="en-US" sz="2800" b="1" dirty="0"/>
              <a:t>Due Tuesday 11/22- Video Resource (</a:t>
            </a:r>
            <a:r>
              <a:rPr lang="en-US" sz="2800" b="1" dirty="0" err="1"/>
              <a:t>TedTalk</a:t>
            </a:r>
            <a:r>
              <a:rPr lang="en-US" sz="2800" b="1" dirty="0"/>
              <a:t>) Reflection</a:t>
            </a:r>
          </a:p>
          <a:p>
            <a:endParaRPr lang="en-US" sz="2600" dirty="0"/>
          </a:p>
          <a:p>
            <a:pPr marL="285750" indent="-285750">
              <a:buFont typeface="Arial" panose="020B0604020202020204" pitchFamily="34" charset="0"/>
              <a:buChar char="•"/>
            </a:pPr>
            <a:r>
              <a:rPr lang="en-US" sz="2600" dirty="0"/>
              <a:t>Review the Assignment Instructions under the </a:t>
            </a:r>
            <a:r>
              <a:rPr lang="en-US" sz="2600" b="1" dirty="0"/>
              <a:t>Week 9 Course Materials Folder</a:t>
            </a:r>
            <a:r>
              <a:rPr lang="en-US" sz="2600" dirty="0"/>
              <a:t> (</a:t>
            </a:r>
            <a:r>
              <a:rPr lang="en-US" sz="2600" b="1" dirty="0"/>
              <a:t>Note: this is not under Assignment tab</a:t>
            </a:r>
            <a:r>
              <a:rPr lang="en-US" sz="2600" dirty="0"/>
              <a:t>). Submit through the Week 9 link.</a:t>
            </a:r>
          </a:p>
          <a:p>
            <a:pPr marL="742950" lvl="1" indent="-285750">
              <a:buFont typeface="Arial" panose="020B0604020202020204" pitchFamily="34" charset="0"/>
              <a:buChar char="•"/>
            </a:pPr>
            <a:r>
              <a:rPr lang="en-US" sz="2600" dirty="0"/>
              <a:t>Choose at least one video resource (Ted Talk) to watch</a:t>
            </a:r>
          </a:p>
          <a:p>
            <a:pPr marL="742950" lvl="1" indent="-285750">
              <a:buFont typeface="Arial" panose="020B0604020202020204" pitchFamily="34" charset="0"/>
              <a:buChar char="•"/>
            </a:pPr>
            <a:r>
              <a:rPr lang="en-US" sz="2600" dirty="0"/>
              <a:t>Submit a one paragraph reflection answering this question: </a:t>
            </a:r>
          </a:p>
          <a:p>
            <a:pPr marL="1200150" lvl="2" indent="-285750">
              <a:buFont typeface="Arial" panose="020B0604020202020204" pitchFamily="34" charset="0"/>
              <a:buChar char="•"/>
            </a:pPr>
            <a:r>
              <a:rPr lang="en-US" sz="2600" i="1" dirty="0"/>
              <a:t>How will you apply what you learned in the video resource to interactions in  your future work experience?</a:t>
            </a:r>
          </a:p>
        </p:txBody>
      </p:sp>
    </p:spTree>
    <p:extLst>
      <p:ext uri="{BB962C8B-B14F-4D97-AF65-F5344CB8AC3E}">
        <p14:creationId xmlns:p14="http://schemas.microsoft.com/office/powerpoint/2010/main" val="3529001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B79465-3233-42BE-BF2B-F02607A39313}"/>
              </a:ext>
            </a:extLst>
          </p:cNvPr>
          <p:cNvSpPr txBox="1"/>
          <p:nvPr/>
        </p:nvSpPr>
        <p:spPr>
          <a:xfrm>
            <a:off x="178231" y="216156"/>
            <a:ext cx="11447031" cy="2800767"/>
          </a:xfrm>
          <a:prstGeom prst="rect">
            <a:avLst/>
          </a:prstGeom>
          <a:noFill/>
        </p:spPr>
        <p:txBody>
          <a:bodyPr wrap="square" rtlCol="0">
            <a:spAutoFit/>
          </a:bodyPr>
          <a:lstStyle/>
          <a:p>
            <a:r>
              <a:rPr lang="en-US" sz="2800" b="1" dirty="0"/>
              <a:t>This is our Last Class! </a:t>
            </a:r>
            <a:r>
              <a:rPr lang="en-US" sz="2800" dirty="0"/>
              <a:t>We will not have Class Week 10</a:t>
            </a:r>
          </a:p>
          <a:p>
            <a:endParaRPr lang="en-US" sz="2800" dirty="0"/>
          </a:p>
          <a:p>
            <a:r>
              <a:rPr lang="en-US" sz="2800" dirty="0"/>
              <a:t>Submit </a:t>
            </a:r>
            <a:r>
              <a:rPr lang="en-US" sz="2800" b="1" dirty="0"/>
              <a:t>last</a:t>
            </a:r>
            <a:r>
              <a:rPr lang="en-US" sz="2800" dirty="0"/>
              <a:t> </a:t>
            </a:r>
            <a:r>
              <a:rPr lang="en-US" sz="2800" b="1" dirty="0"/>
              <a:t>assignment</a:t>
            </a:r>
            <a:r>
              <a:rPr lang="en-US" sz="2800" dirty="0"/>
              <a:t> (Video Reflection) by </a:t>
            </a:r>
            <a:r>
              <a:rPr lang="en-US" sz="2800" b="1" dirty="0"/>
              <a:t>November 22</a:t>
            </a:r>
            <a:r>
              <a:rPr lang="en-US" sz="2800" b="1" baseline="30000" dirty="0"/>
              <a:t>nd</a:t>
            </a:r>
            <a:r>
              <a:rPr lang="en-US" sz="2800" b="1" dirty="0"/>
              <a:t> at 5:00 PM</a:t>
            </a:r>
            <a:r>
              <a:rPr lang="en-US" sz="2800" dirty="0"/>
              <a:t> and contact me with any questions!                                 </a:t>
            </a:r>
          </a:p>
          <a:p>
            <a:r>
              <a:rPr lang="en-US" sz="2800" dirty="0"/>
              <a:t>                                                                                                    Course Evaluation</a:t>
            </a:r>
          </a:p>
          <a:p>
            <a:endParaRPr lang="en-US" b="1" dirty="0"/>
          </a:p>
          <a:p>
            <a:r>
              <a:rPr lang="en-US" dirty="0"/>
              <a:t>  </a:t>
            </a:r>
          </a:p>
        </p:txBody>
      </p:sp>
      <p:pic>
        <p:nvPicPr>
          <p:cNvPr id="1026" name="Picture 2" descr="You are all Great Students Hands out Course Evaluations -  EngineeringProfessor - quickmeme">
            <a:extLst>
              <a:ext uri="{FF2B5EF4-FFF2-40B4-BE49-F238E27FC236}">
                <a16:creationId xmlns:a16="http://schemas.microsoft.com/office/drawing/2014/main" id="{B0D751A0-6324-4D80-84C9-18C288324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13" y="3293730"/>
            <a:ext cx="224790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an't think Of any more funny memes to get students to complete course  evaluations - First World Problems | Meme Generator">
            <a:extLst>
              <a:ext uri="{FF2B5EF4-FFF2-40B4-BE49-F238E27FC236}">
                <a16:creationId xmlns:a16="http://schemas.microsoft.com/office/drawing/2014/main" id="{7F85048C-F2E8-4F89-84B2-CBDA427BD3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409" y="3271988"/>
            <a:ext cx="2081833" cy="20818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ve you done your course evaluations??!?!?! - Squeamish Seal | Make a Meme">
            <a:extLst>
              <a:ext uri="{FF2B5EF4-FFF2-40B4-BE49-F238E27FC236}">
                <a16:creationId xmlns:a16="http://schemas.microsoft.com/office/drawing/2014/main" id="{CD1FED15-7FE4-4C2E-949C-D6D510233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760" y="3291038"/>
            <a:ext cx="228600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DF52595-5F66-B5B9-210A-370E585C2BA4}"/>
              </a:ext>
            </a:extLst>
          </p:cNvPr>
          <p:cNvPicPr>
            <a:picLocks noChangeAspect="1"/>
          </p:cNvPicPr>
          <p:nvPr/>
        </p:nvPicPr>
        <p:blipFill>
          <a:blip r:embed="rId5"/>
          <a:stretch>
            <a:fillRect/>
          </a:stretch>
        </p:blipFill>
        <p:spPr>
          <a:xfrm>
            <a:off x="7684790" y="2481411"/>
            <a:ext cx="4244853" cy="4244853"/>
          </a:xfrm>
          <a:prstGeom prst="rect">
            <a:avLst/>
          </a:prstGeom>
        </p:spPr>
      </p:pic>
    </p:spTree>
    <p:extLst>
      <p:ext uri="{BB962C8B-B14F-4D97-AF65-F5344CB8AC3E}">
        <p14:creationId xmlns:p14="http://schemas.microsoft.com/office/powerpoint/2010/main" val="31129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8D6DE4-C7C0-4736-853E-95BC3CAFB07C}"/>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90500" y="190500"/>
            <a:ext cx="11811000" cy="6477000"/>
          </a:xfrm>
          <a:prstGeom prst="rect">
            <a:avLst/>
          </a:prstGeom>
        </p:spPr>
      </p:pic>
    </p:spTree>
    <p:extLst>
      <p:ext uri="{BB962C8B-B14F-4D97-AF65-F5344CB8AC3E}">
        <p14:creationId xmlns:p14="http://schemas.microsoft.com/office/powerpoint/2010/main" val="72490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E4196-217A-4EA8-A577-30545884816A}"/>
              </a:ext>
            </a:extLst>
          </p:cNvPr>
          <p:cNvSpPr txBox="1"/>
          <p:nvPr/>
        </p:nvSpPr>
        <p:spPr>
          <a:xfrm>
            <a:off x="1412474" y="535738"/>
            <a:ext cx="10095471" cy="3970318"/>
          </a:xfrm>
          <a:prstGeom prst="rect">
            <a:avLst/>
          </a:prstGeom>
          <a:noFill/>
        </p:spPr>
        <p:txBody>
          <a:bodyPr wrap="square" rtlCol="0">
            <a:spAutoFit/>
          </a:bodyPr>
          <a:lstStyle/>
          <a:p>
            <a:r>
              <a:rPr lang="en-US" sz="3600" b="1" dirty="0"/>
              <a:t>Today’s Agenda:</a:t>
            </a:r>
          </a:p>
          <a:p>
            <a:endParaRPr lang="en-US" sz="3600" dirty="0"/>
          </a:p>
          <a:p>
            <a:pPr marL="571500" indent="-571500">
              <a:buFont typeface="Arial" panose="020B0604020202020204" pitchFamily="34" charset="0"/>
              <a:buChar char="•"/>
            </a:pPr>
            <a:r>
              <a:rPr lang="en-US" sz="3600" dirty="0"/>
              <a:t>Interview Question	</a:t>
            </a:r>
          </a:p>
          <a:p>
            <a:pPr marL="571500" indent="-571500">
              <a:buFont typeface="Arial" panose="020B0604020202020204" pitchFamily="34" charset="0"/>
              <a:buChar char="•"/>
            </a:pPr>
            <a:r>
              <a:rPr lang="en-US" sz="3600" dirty="0"/>
              <a:t>Workplace Tip</a:t>
            </a:r>
          </a:p>
          <a:p>
            <a:pPr marL="571500" indent="-571500">
              <a:buFont typeface="Arial" panose="020B0604020202020204" pitchFamily="34" charset="0"/>
              <a:buChar char="•"/>
            </a:pPr>
            <a:r>
              <a:rPr lang="en-US" sz="3600" dirty="0"/>
              <a:t>Effective Communication</a:t>
            </a:r>
          </a:p>
          <a:p>
            <a:pPr marL="571500" indent="-571500">
              <a:buFont typeface="Arial" panose="020B0604020202020204" pitchFamily="34" charset="0"/>
              <a:buChar char="•"/>
            </a:pPr>
            <a:r>
              <a:rPr lang="en-US" sz="3600" dirty="0"/>
              <a:t>Basics of a Cover Letter</a:t>
            </a:r>
          </a:p>
          <a:p>
            <a:pPr marL="571500" indent="-571500">
              <a:buFont typeface="Arial" panose="020B0604020202020204" pitchFamily="34" charset="0"/>
              <a:buChar char="•"/>
            </a:pPr>
            <a:r>
              <a:rPr lang="en-US" sz="3600" dirty="0"/>
              <a:t>Resume Returned</a:t>
            </a:r>
          </a:p>
        </p:txBody>
      </p:sp>
    </p:spTree>
    <p:extLst>
      <p:ext uri="{BB962C8B-B14F-4D97-AF65-F5344CB8AC3E}">
        <p14:creationId xmlns:p14="http://schemas.microsoft.com/office/powerpoint/2010/main" val="259645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378A7-4C5A-4C20-9CA6-199B89299A95}"/>
              </a:ext>
            </a:extLst>
          </p:cNvPr>
          <p:cNvSpPr txBox="1"/>
          <p:nvPr/>
        </p:nvSpPr>
        <p:spPr>
          <a:xfrm>
            <a:off x="850084" y="657737"/>
            <a:ext cx="11148969" cy="3554819"/>
          </a:xfrm>
          <a:prstGeom prst="rect">
            <a:avLst/>
          </a:prstGeom>
          <a:noFill/>
        </p:spPr>
        <p:txBody>
          <a:bodyPr wrap="square" rtlCol="0">
            <a:spAutoFit/>
          </a:bodyPr>
          <a:lstStyle/>
          <a:p>
            <a:r>
              <a:rPr lang="en-US" sz="2500" b="1"/>
              <a:t>Workplace Tip: Show Initiative</a:t>
            </a:r>
          </a:p>
          <a:p>
            <a:endParaRPr lang="en-US" sz="2500"/>
          </a:p>
          <a:p>
            <a:pPr marL="342900" indent="-342900">
              <a:buFont typeface="Arial" panose="020B0604020202020204" pitchFamily="34" charset="0"/>
              <a:buChar char="•"/>
            </a:pPr>
            <a:r>
              <a:rPr lang="en-US" sz="2500"/>
              <a:t>Become an expert on your employer, What is everyone working on?</a:t>
            </a:r>
          </a:p>
          <a:p>
            <a:pPr marL="342900" indent="-342900">
              <a:buFont typeface="Arial" panose="020B0604020202020204" pitchFamily="34" charset="0"/>
              <a:buChar char="•"/>
            </a:pPr>
            <a:r>
              <a:rPr lang="en-US" sz="2500"/>
              <a:t>Act like an employee with a promotion at stake</a:t>
            </a:r>
          </a:p>
          <a:p>
            <a:pPr marL="342900" indent="-342900">
              <a:buFont typeface="Arial" panose="020B0604020202020204" pitchFamily="34" charset="0"/>
              <a:buChar char="•"/>
            </a:pPr>
            <a:r>
              <a:rPr lang="en-US" sz="2500"/>
              <a:t>Ask for feedback</a:t>
            </a:r>
          </a:p>
          <a:p>
            <a:pPr marL="342900" indent="-342900">
              <a:buFont typeface="Arial" panose="020B0604020202020204" pitchFamily="34" charset="0"/>
              <a:buChar char="•"/>
            </a:pPr>
            <a:r>
              <a:rPr lang="en-US" sz="2500"/>
              <a:t>Secure a mentor</a:t>
            </a:r>
          </a:p>
          <a:p>
            <a:pPr marL="342900" indent="-342900">
              <a:buFont typeface="Arial" panose="020B0604020202020204" pitchFamily="34" charset="0"/>
              <a:buChar char="•"/>
            </a:pPr>
            <a:r>
              <a:rPr lang="en-US" sz="2500"/>
              <a:t>Volunteer </a:t>
            </a:r>
          </a:p>
          <a:p>
            <a:pPr marL="342900" indent="-342900">
              <a:buFont typeface="Arial" panose="020B0604020202020204" pitchFamily="34" charset="0"/>
              <a:buChar char="•"/>
            </a:pPr>
            <a:r>
              <a:rPr lang="en-US" sz="2500"/>
              <a:t>Ask to sit-in on meetings</a:t>
            </a:r>
          </a:p>
          <a:p>
            <a:r>
              <a:rPr lang="en-US" sz="2500"/>
              <a:t> </a:t>
            </a:r>
          </a:p>
        </p:txBody>
      </p:sp>
    </p:spTree>
    <p:extLst>
      <p:ext uri="{BB962C8B-B14F-4D97-AF65-F5344CB8AC3E}">
        <p14:creationId xmlns:p14="http://schemas.microsoft.com/office/powerpoint/2010/main" val="408326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E557E0-95C5-4B19-9BBD-3ADB63ED5F50}"/>
              </a:ext>
            </a:extLst>
          </p:cNvPr>
          <p:cNvSpPr txBox="1"/>
          <p:nvPr/>
        </p:nvSpPr>
        <p:spPr>
          <a:xfrm>
            <a:off x="402672" y="411061"/>
            <a:ext cx="11299970" cy="3739485"/>
          </a:xfrm>
          <a:prstGeom prst="rect">
            <a:avLst/>
          </a:prstGeom>
          <a:noFill/>
        </p:spPr>
        <p:txBody>
          <a:bodyPr wrap="square" rtlCol="0">
            <a:spAutoFit/>
          </a:bodyPr>
          <a:lstStyle/>
          <a:p>
            <a:r>
              <a:rPr lang="en-US" sz="2500" b="1"/>
              <a:t>Interview Question: </a:t>
            </a:r>
          </a:p>
          <a:p>
            <a:endParaRPr lang="en-US" sz="2500" b="1"/>
          </a:p>
          <a:p>
            <a:r>
              <a:rPr lang="en-US" sz="2500" b="1"/>
              <a:t>Tell me about a time you did not have enough information to do your job.</a:t>
            </a:r>
            <a:r>
              <a:rPr lang="en-US" sz="2500"/>
              <a:t> </a:t>
            </a:r>
          </a:p>
          <a:p>
            <a:endParaRPr lang="en-US"/>
          </a:p>
          <a:p>
            <a:r>
              <a:rPr lang="en-US" sz="2400"/>
              <a:t>Important to highlight what you did to get the information!</a:t>
            </a:r>
          </a:p>
          <a:p>
            <a:endParaRPr lang="en-US" sz="2400"/>
          </a:p>
          <a:p>
            <a:r>
              <a:rPr lang="en-US" sz="2400" b="1"/>
              <a:t>S</a:t>
            </a:r>
            <a:r>
              <a:rPr lang="en-US" sz="2400"/>
              <a:t>ituation</a:t>
            </a:r>
          </a:p>
          <a:p>
            <a:r>
              <a:rPr lang="en-US" sz="2400" b="1"/>
              <a:t>T</a:t>
            </a:r>
            <a:r>
              <a:rPr lang="en-US" sz="2400"/>
              <a:t>ask</a:t>
            </a:r>
          </a:p>
          <a:p>
            <a:r>
              <a:rPr lang="en-US" sz="2400" b="1"/>
              <a:t>A</a:t>
            </a:r>
            <a:r>
              <a:rPr lang="en-US" sz="2400"/>
              <a:t>ction</a:t>
            </a:r>
          </a:p>
          <a:p>
            <a:r>
              <a:rPr lang="en-US" sz="2400" b="1"/>
              <a:t>R</a:t>
            </a:r>
            <a:r>
              <a:rPr lang="en-US" sz="2400"/>
              <a:t>esult</a:t>
            </a:r>
          </a:p>
        </p:txBody>
      </p:sp>
    </p:spTree>
    <p:extLst>
      <p:ext uri="{BB962C8B-B14F-4D97-AF65-F5344CB8AC3E}">
        <p14:creationId xmlns:p14="http://schemas.microsoft.com/office/powerpoint/2010/main" val="152639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D2A31-CCF0-4C1A-B14F-CAF62D613CFA}"/>
              </a:ext>
            </a:extLst>
          </p:cNvPr>
          <p:cNvSpPr txBox="1"/>
          <p:nvPr/>
        </p:nvSpPr>
        <p:spPr>
          <a:xfrm>
            <a:off x="491067" y="524933"/>
            <a:ext cx="11099800" cy="769441"/>
          </a:xfrm>
          <a:prstGeom prst="rect">
            <a:avLst/>
          </a:prstGeom>
          <a:noFill/>
        </p:spPr>
        <p:txBody>
          <a:bodyPr wrap="square" rtlCol="0">
            <a:spAutoFit/>
          </a:bodyPr>
          <a:lstStyle/>
          <a:p>
            <a:r>
              <a:rPr lang="en-US" sz="2600" b="1" dirty="0"/>
              <a:t>What’s wrong with this email?</a:t>
            </a:r>
          </a:p>
          <a:p>
            <a:endParaRPr lang="en-US" dirty="0"/>
          </a:p>
        </p:txBody>
      </p:sp>
      <p:pic>
        <p:nvPicPr>
          <p:cNvPr id="4" name="Picture 3">
            <a:extLst>
              <a:ext uri="{FF2B5EF4-FFF2-40B4-BE49-F238E27FC236}">
                <a16:creationId xmlns:a16="http://schemas.microsoft.com/office/drawing/2014/main" id="{23AAE1E6-F070-406F-85BC-503B0B1F5243}"/>
              </a:ext>
            </a:extLst>
          </p:cNvPr>
          <p:cNvPicPr>
            <a:picLocks noChangeAspect="1"/>
          </p:cNvPicPr>
          <p:nvPr/>
        </p:nvPicPr>
        <p:blipFill>
          <a:blip r:embed="rId3"/>
          <a:stretch>
            <a:fillRect/>
          </a:stretch>
        </p:blipFill>
        <p:spPr>
          <a:xfrm>
            <a:off x="-2298" y="1184878"/>
            <a:ext cx="12332101" cy="5493774"/>
          </a:xfrm>
          <a:prstGeom prst="rect">
            <a:avLst/>
          </a:prstGeom>
        </p:spPr>
      </p:pic>
    </p:spTree>
    <p:extLst>
      <p:ext uri="{BB962C8B-B14F-4D97-AF65-F5344CB8AC3E}">
        <p14:creationId xmlns:p14="http://schemas.microsoft.com/office/powerpoint/2010/main" val="361114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E1DA4-78BD-4A75-8ED9-A995BEC88EDC}"/>
              </a:ext>
            </a:extLst>
          </p:cNvPr>
          <p:cNvSpPr txBox="1"/>
          <p:nvPr/>
        </p:nvSpPr>
        <p:spPr>
          <a:xfrm>
            <a:off x="317047" y="1169015"/>
            <a:ext cx="11296649" cy="3785652"/>
          </a:xfrm>
          <a:prstGeom prst="rect">
            <a:avLst/>
          </a:prstGeom>
          <a:noFill/>
        </p:spPr>
        <p:txBody>
          <a:bodyPr wrap="square" lIns="91440" tIns="45720" rIns="91440" bIns="45720" anchor="t">
            <a:spAutoFit/>
          </a:bodyPr>
          <a:lstStyle/>
          <a:p>
            <a:r>
              <a:rPr lang="en-US" sz="2000" b="0" i="0" dirty="0">
                <a:solidFill>
                  <a:srgbClr val="000000"/>
                </a:solidFill>
                <a:effectLst/>
                <a:latin typeface="arial"/>
                <a:cs typeface="arial"/>
              </a:rPr>
              <a:t>Hello </a:t>
            </a:r>
            <a:r>
              <a:rPr lang="en-US" sz="2000" dirty="0">
                <a:solidFill>
                  <a:srgbClr val="000000"/>
                </a:solidFill>
                <a:latin typeface="arial"/>
                <a:cs typeface="arial"/>
              </a:rPr>
              <a:t> </a:t>
            </a:r>
            <a:r>
              <a:rPr lang="en-US" sz="2000" b="0" i="0" dirty="0">
                <a:solidFill>
                  <a:srgbClr val="000000"/>
                </a:solidFill>
                <a:effectLst/>
                <a:latin typeface="arial"/>
                <a:cs typeface="arial"/>
              </a:rPr>
              <a:t>_______. My name is __________ and I am a Drexel University co-op student. I received notice that I have been selected for an interview for the __________________ position with your company and I am calling to arrange a time to meet with you.</a:t>
            </a:r>
          </a:p>
          <a:p>
            <a:pPr algn="l"/>
            <a:endParaRPr lang="en-US" sz="2000" b="0" i="0" dirty="0">
              <a:solidFill>
                <a:srgbClr val="000000"/>
              </a:solidFill>
              <a:effectLst/>
              <a:latin typeface="arial" panose="020B0604020202020204" pitchFamily="34" charset="0"/>
            </a:endParaRPr>
          </a:p>
          <a:p>
            <a:pPr algn="l"/>
            <a:r>
              <a:rPr lang="en-US" sz="2000" b="0" i="1" dirty="0">
                <a:solidFill>
                  <a:srgbClr val="000000"/>
                </a:solidFill>
                <a:effectLst/>
                <a:latin typeface="arial" panose="020B0604020202020204" pitchFamily="34" charset="0"/>
              </a:rPr>
              <a:t>Book time and ask any questions you may have, such as:</a:t>
            </a:r>
            <a:br>
              <a:rPr lang="en-US" sz="2000" b="0" i="0" dirty="0">
                <a:solidFill>
                  <a:srgbClr val="000000"/>
                </a:solidFill>
                <a:effectLst/>
                <a:latin typeface="arial" panose="020B0604020202020204" pitchFamily="34" charset="0"/>
              </a:rPr>
            </a:br>
            <a:r>
              <a:rPr lang="en-US" sz="2000" dirty="0">
                <a:solidFill>
                  <a:srgbClr val="000000"/>
                </a:solidFill>
                <a:latin typeface="arial" panose="020B0604020202020204" pitchFamily="34" charset="0"/>
              </a:rPr>
              <a:t>	</a:t>
            </a:r>
            <a:r>
              <a:rPr lang="en-US" sz="2000" b="0" i="0" dirty="0">
                <a:solidFill>
                  <a:srgbClr val="000000"/>
                </a:solidFill>
                <a:effectLst/>
                <a:latin typeface="arial" panose="020B0604020202020204" pitchFamily="34" charset="0"/>
              </a:rPr>
              <a:t>Is there anything you would like me to prepare for the interview?</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	Where will the interview be held?</a:t>
            </a:r>
            <a:br>
              <a:rPr lang="en-US" sz="2000" b="0" i="0" dirty="0">
                <a:solidFill>
                  <a:srgbClr val="000000"/>
                </a:solidFill>
                <a:effectLst/>
                <a:latin typeface="arial" panose="020B0604020202020204" pitchFamily="34" charset="0"/>
              </a:rPr>
            </a:br>
            <a:r>
              <a:rPr lang="en-US" sz="2000" b="0" i="0" dirty="0">
                <a:solidFill>
                  <a:srgbClr val="000000"/>
                </a:solidFill>
                <a:effectLst/>
                <a:latin typeface="arial" panose="020B0604020202020204" pitchFamily="34" charset="0"/>
              </a:rPr>
              <a:t>	May I ask how many people will be meeting with me?</a:t>
            </a:r>
          </a:p>
          <a:p>
            <a:pPr algn="l"/>
            <a:endParaRPr lang="en-US" sz="2000" b="0" i="0" dirty="0">
              <a:solidFill>
                <a:srgbClr val="000000"/>
              </a:solidFill>
              <a:effectLst/>
              <a:latin typeface="arial" panose="020B0604020202020204" pitchFamily="34" charset="0"/>
            </a:endParaRPr>
          </a:p>
          <a:p>
            <a:pPr algn="l"/>
            <a:r>
              <a:rPr lang="en-US" sz="2000" b="0" i="1" dirty="0">
                <a:solidFill>
                  <a:srgbClr val="000000"/>
                </a:solidFill>
                <a:effectLst/>
                <a:latin typeface="arial" panose="020B0604020202020204" pitchFamily="34" charset="0"/>
              </a:rPr>
              <a:t>Listen carefully and take notes. Confirm the time by repeating it back to them.</a:t>
            </a:r>
            <a:endParaRPr lang="en-US" sz="2000" b="0" i="0" dirty="0">
              <a:solidFill>
                <a:srgbClr val="000000"/>
              </a:solidFill>
              <a:effectLst/>
              <a:latin typeface="arial" panose="020B0604020202020204" pitchFamily="34" charset="0"/>
            </a:endParaRPr>
          </a:p>
          <a:p>
            <a:pPr algn="l"/>
            <a:endParaRPr lang="en-US" sz="2000" b="0" i="0" dirty="0">
              <a:solidFill>
                <a:srgbClr val="000000"/>
              </a:solidFill>
              <a:effectLst/>
              <a:latin typeface="arial" panose="020B0604020202020204" pitchFamily="34" charset="0"/>
            </a:endParaRPr>
          </a:p>
          <a:p>
            <a:pPr algn="l"/>
            <a:r>
              <a:rPr lang="en-US" sz="2000" b="0" i="0" dirty="0">
                <a:solidFill>
                  <a:srgbClr val="000000"/>
                </a:solidFill>
                <a:effectLst/>
                <a:latin typeface="arial" panose="020B0604020202020204" pitchFamily="34" charset="0"/>
              </a:rPr>
              <a:t>I look forward to meeting with you on Tuesday at 10 AM. Thank you for your time. Have a nice day.</a:t>
            </a:r>
          </a:p>
        </p:txBody>
      </p:sp>
      <p:sp>
        <p:nvSpPr>
          <p:cNvPr id="2" name="TextBox 1">
            <a:extLst>
              <a:ext uri="{FF2B5EF4-FFF2-40B4-BE49-F238E27FC236}">
                <a16:creationId xmlns:a16="http://schemas.microsoft.com/office/drawing/2014/main" id="{42CEA419-3F0A-45EA-89DA-28BAFF17C99D}"/>
              </a:ext>
            </a:extLst>
          </p:cNvPr>
          <p:cNvSpPr txBox="1"/>
          <p:nvPr/>
        </p:nvSpPr>
        <p:spPr>
          <a:xfrm>
            <a:off x="449943" y="377371"/>
            <a:ext cx="5210628" cy="492443"/>
          </a:xfrm>
          <a:prstGeom prst="rect">
            <a:avLst/>
          </a:prstGeom>
          <a:noFill/>
        </p:spPr>
        <p:txBody>
          <a:bodyPr wrap="square" rtlCol="0">
            <a:spAutoFit/>
          </a:bodyPr>
          <a:lstStyle/>
          <a:p>
            <a:r>
              <a:rPr lang="en-US" sz="2600" b="1" dirty="0"/>
              <a:t>Scheduling Interviews by Phone</a:t>
            </a:r>
          </a:p>
        </p:txBody>
      </p:sp>
    </p:spTree>
    <p:extLst>
      <p:ext uri="{BB962C8B-B14F-4D97-AF65-F5344CB8AC3E}">
        <p14:creationId xmlns:p14="http://schemas.microsoft.com/office/powerpoint/2010/main" val="336289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D4F7EB-49A2-4166-A818-C17C62AB3B4A}"/>
              </a:ext>
            </a:extLst>
          </p:cNvPr>
          <p:cNvSpPr txBox="1"/>
          <p:nvPr/>
        </p:nvSpPr>
        <p:spPr>
          <a:xfrm>
            <a:off x="444803" y="1366449"/>
            <a:ext cx="11248571" cy="3170099"/>
          </a:xfrm>
          <a:prstGeom prst="rect">
            <a:avLst/>
          </a:prstGeom>
          <a:noFill/>
        </p:spPr>
        <p:txBody>
          <a:bodyPr wrap="square">
            <a:spAutoFit/>
          </a:bodyPr>
          <a:lstStyle/>
          <a:p>
            <a:r>
              <a:rPr lang="en-US" sz="2000" b="0" i="1" dirty="0">
                <a:solidFill>
                  <a:srgbClr val="000000"/>
                </a:solidFill>
                <a:effectLst/>
                <a:latin typeface="arial" panose="020B0604020202020204" pitchFamily="34" charset="0"/>
              </a:rPr>
              <a:t>If the employer is not available, leave a concise message and state your name and telephone number slowly and clearly.</a:t>
            </a:r>
          </a:p>
          <a:p>
            <a:pPr algn="l"/>
            <a:endParaRPr lang="en-US" sz="2000" b="1" i="0" dirty="0">
              <a:solidFill>
                <a:srgbClr val="000000"/>
              </a:solidFill>
              <a:effectLst/>
              <a:latin typeface="arial" panose="020B0604020202020204" pitchFamily="34" charset="0"/>
            </a:endParaRPr>
          </a:p>
          <a:p>
            <a:pPr algn="l"/>
            <a:endParaRPr lang="en-US" sz="2000" b="1" dirty="0">
              <a:solidFill>
                <a:srgbClr val="000000"/>
              </a:solidFill>
              <a:latin typeface="arial" panose="020B0604020202020204" pitchFamily="34" charset="0"/>
            </a:endParaRPr>
          </a:p>
          <a:p>
            <a:pPr algn="l"/>
            <a:r>
              <a:rPr lang="en-US" sz="2000" b="1" i="0" dirty="0">
                <a:solidFill>
                  <a:srgbClr val="000000"/>
                </a:solidFill>
                <a:effectLst/>
                <a:latin typeface="arial" panose="020B0604020202020204" pitchFamily="34" charset="0"/>
              </a:rPr>
              <a:t>Sample Voicemail</a:t>
            </a:r>
          </a:p>
          <a:p>
            <a:pPr algn="l"/>
            <a:r>
              <a:rPr lang="en-US" sz="2000" b="0" i="0" dirty="0">
                <a:solidFill>
                  <a:srgbClr val="000000"/>
                </a:solidFill>
                <a:effectLst/>
                <a:latin typeface="arial" panose="020B0604020202020204" pitchFamily="34" charset="0"/>
              </a:rPr>
              <a:t>Hello _</a:t>
            </a:r>
            <a:r>
              <a:rPr lang="en-US" sz="2000" b="0" i="1" dirty="0">
                <a:solidFill>
                  <a:srgbClr val="000000"/>
                </a:solidFill>
                <a:effectLst/>
                <a:latin typeface="arial" panose="020B0604020202020204" pitchFamily="34" charset="0"/>
              </a:rPr>
              <a:t>Employer full name</a:t>
            </a:r>
            <a:r>
              <a:rPr lang="en-US" sz="2000" b="0" i="0" dirty="0">
                <a:solidFill>
                  <a:srgbClr val="000000"/>
                </a:solidFill>
                <a:effectLst/>
                <a:latin typeface="arial" panose="020B0604020202020204" pitchFamily="34" charset="0"/>
              </a:rPr>
              <a:t>___. My name is __________ and I am a Drexel University co-op student. I received notice that I have been selected for an interview for the __________________ position with your company and I was calling to arrange a time to meet with you. Thank you for the opportunity to interview for this </a:t>
            </a:r>
            <a:r>
              <a:rPr lang="en-US" sz="2000" dirty="0">
                <a:solidFill>
                  <a:srgbClr val="000000"/>
                </a:solidFill>
                <a:latin typeface="arial" panose="020B0604020202020204" pitchFamily="34" charset="0"/>
              </a:rPr>
              <a:t>opportunity.</a:t>
            </a:r>
            <a:r>
              <a:rPr lang="en-US" sz="2000" b="0" i="0" dirty="0">
                <a:solidFill>
                  <a:srgbClr val="000000"/>
                </a:solidFill>
                <a:effectLst/>
                <a:latin typeface="arial" panose="020B0604020202020204" pitchFamily="34" charset="0"/>
              </a:rPr>
              <a:t> I can be reached at (phone number) or by email at abc12@drexel.edu. I look forward to your call. Thank you again.</a:t>
            </a:r>
          </a:p>
        </p:txBody>
      </p:sp>
      <p:sp>
        <p:nvSpPr>
          <p:cNvPr id="4" name="TextBox 3">
            <a:extLst>
              <a:ext uri="{FF2B5EF4-FFF2-40B4-BE49-F238E27FC236}">
                <a16:creationId xmlns:a16="http://schemas.microsoft.com/office/drawing/2014/main" id="{39630C15-0E2A-453F-BFF0-913FCA0048D0}"/>
              </a:ext>
            </a:extLst>
          </p:cNvPr>
          <p:cNvSpPr txBox="1"/>
          <p:nvPr/>
        </p:nvSpPr>
        <p:spPr>
          <a:xfrm>
            <a:off x="444803" y="391886"/>
            <a:ext cx="6100232" cy="492443"/>
          </a:xfrm>
          <a:prstGeom prst="rect">
            <a:avLst/>
          </a:prstGeom>
          <a:noFill/>
        </p:spPr>
        <p:txBody>
          <a:bodyPr wrap="square" rtlCol="0">
            <a:spAutoFit/>
          </a:bodyPr>
          <a:lstStyle/>
          <a:p>
            <a:r>
              <a:rPr lang="en-US" sz="2600" b="1" dirty="0"/>
              <a:t>Scheduling Interviews: Leaving a Voicemail</a:t>
            </a:r>
          </a:p>
        </p:txBody>
      </p:sp>
    </p:spTree>
    <p:extLst>
      <p:ext uri="{BB962C8B-B14F-4D97-AF65-F5344CB8AC3E}">
        <p14:creationId xmlns:p14="http://schemas.microsoft.com/office/powerpoint/2010/main" val="320165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D90A2-3341-4453-995C-DFB1584715DD}"/>
              </a:ext>
            </a:extLst>
          </p:cNvPr>
          <p:cNvSpPr txBox="1"/>
          <p:nvPr/>
        </p:nvSpPr>
        <p:spPr>
          <a:xfrm>
            <a:off x="203200" y="207321"/>
            <a:ext cx="11742056" cy="5909310"/>
          </a:xfrm>
          <a:prstGeom prst="rect">
            <a:avLst/>
          </a:prstGeom>
          <a:solidFill>
            <a:schemeClr val="bg1"/>
          </a:solidFill>
        </p:spPr>
        <p:txBody>
          <a:bodyPr wrap="square" lIns="91440" tIns="45720" rIns="91440" bIns="45720" anchor="t">
            <a:spAutoFit/>
          </a:bodyPr>
          <a:lstStyle/>
          <a:p>
            <a:pPr algn="l"/>
            <a:endParaRPr lang="en-US" b="0" i="0" dirty="0">
              <a:solidFill>
                <a:srgbClr val="000000"/>
              </a:solidFill>
              <a:effectLst/>
              <a:latin typeface="arial" panose="020B0604020202020204" pitchFamily="34" charset="0"/>
            </a:endParaRPr>
          </a:p>
          <a:p>
            <a:pPr algn="l"/>
            <a:endParaRPr lang="en-US" dirty="0">
              <a:solidFill>
                <a:srgbClr val="000000"/>
              </a:solidFill>
              <a:latin typeface="arial" panose="020B0604020202020204" pitchFamily="34" charset="0"/>
            </a:endParaRPr>
          </a:p>
          <a:p>
            <a:pPr algn="l"/>
            <a:r>
              <a:rPr lang="en-US" sz="1900" b="0" i="0" dirty="0">
                <a:solidFill>
                  <a:srgbClr val="000000"/>
                </a:solidFill>
                <a:effectLst/>
                <a:latin typeface="arial" panose="020B0604020202020204" pitchFamily="34" charset="0"/>
              </a:rPr>
              <a:t>Subject: Drexel University Co-op Interview – ________________ Position</a:t>
            </a:r>
          </a:p>
          <a:p>
            <a:pPr algn="l"/>
            <a:endParaRPr lang="en-US" sz="1900" b="0" i="0" dirty="0">
              <a:solidFill>
                <a:srgbClr val="000000"/>
              </a:solidFill>
              <a:effectLst/>
              <a:latin typeface="arial" panose="020B0604020202020204" pitchFamily="34" charset="0"/>
            </a:endParaRPr>
          </a:p>
          <a:p>
            <a:pPr algn="l"/>
            <a:r>
              <a:rPr lang="en-US" sz="1900" b="0" i="0" dirty="0">
                <a:solidFill>
                  <a:srgbClr val="000000"/>
                </a:solidFill>
                <a:effectLst/>
                <a:latin typeface="arial"/>
                <a:cs typeface="arial"/>
              </a:rPr>
              <a:t>Dear </a:t>
            </a:r>
            <a:r>
              <a:rPr lang="en-US" sz="1900" dirty="0">
                <a:solidFill>
                  <a:srgbClr val="000000"/>
                </a:solidFill>
                <a:latin typeface="arial"/>
                <a:cs typeface="arial"/>
              </a:rPr>
              <a:t>____________,</a:t>
            </a:r>
            <a:endParaRPr lang="en-US" sz="1900" b="0" i="0" dirty="0">
              <a:solidFill>
                <a:srgbClr val="000000"/>
              </a:solidFill>
              <a:effectLst/>
              <a:latin typeface="arial"/>
              <a:cs typeface="arial"/>
            </a:endParaRPr>
          </a:p>
          <a:p>
            <a:pPr algn="l"/>
            <a:endParaRPr lang="en-US" sz="1900" b="0" i="0" dirty="0">
              <a:solidFill>
                <a:srgbClr val="000000"/>
              </a:solidFill>
              <a:effectLst/>
              <a:latin typeface="arial" panose="020B0604020202020204" pitchFamily="34" charset="0"/>
            </a:endParaRPr>
          </a:p>
          <a:p>
            <a:pPr algn="l"/>
            <a:r>
              <a:rPr lang="en-US" sz="1900" b="0" i="0" dirty="0">
                <a:solidFill>
                  <a:srgbClr val="000000"/>
                </a:solidFill>
                <a:effectLst/>
                <a:latin typeface="arial" panose="020B0604020202020204" pitchFamily="34" charset="0"/>
              </a:rPr>
              <a:t>I am a Drexel University co-op student and I received notice that I have been selected for an interview for the _____________ position with (company name). I am excited by this opportunity and look forward to learning more about your company.</a:t>
            </a:r>
          </a:p>
          <a:p>
            <a:pPr algn="l"/>
            <a:r>
              <a:rPr lang="en-US" sz="1900" b="0" i="0" dirty="0">
                <a:solidFill>
                  <a:srgbClr val="000000"/>
                </a:solidFill>
                <a:effectLst/>
                <a:latin typeface="arial" panose="020B0604020202020204" pitchFamily="34" charset="0"/>
              </a:rPr>
              <a:t>I am writing today to arrange a time and location for the interview.</a:t>
            </a:r>
          </a:p>
          <a:p>
            <a:pPr algn="l"/>
            <a:endParaRPr lang="en-US" sz="1900" b="0" i="0" dirty="0">
              <a:solidFill>
                <a:srgbClr val="000000"/>
              </a:solidFill>
              <a:effectLst/>
              <a:latin typeface="arial" panose="020B0604020202020204" pitchFamily="34" charset="0"/>
            </a:endParaRPr>
          </a:p>
          <a:p>
            <a:pPr algn="l"/>
            <a:r>
              <a:rPr lang="en-US" sz="1900" b="0" i="0" dirty="0">
                <a:solidFill>
                  <a:srgbClr val="000000"/>
                </a:solidFill>
                <a:effectLst/>
                <a:latin typeface="arial" panose="020B0604020202020204" pitchFamily="34" charset="0"/>
              </a:rPr>
              <a:t>I am available </a:t>
            </a:r>
            <a:r>
              <a:rPr lang="en-US" sz="1900" dirty="0">
                <a:solidFill>
                  <a:srgbClr val="000000"/>
                </a:solidFill>
                <a:latin typeface="arial" panose="020B0604020202020204" pitchFamily="34" charset="0"/>
              </a:rPr>
              <a:t>anytime on Mondays and Fridays as well as Tuesday and Thursday afternoons after 1:00 PM. I </a:t>
            </a:r>
            <a:r>
              <a:rPr lang="en-US" sz="1900" b="0" i="0" dirty="0">
                <a:solidFill>
                  <a:srgbClr val="000000"/>
                </a:solidFill>
                <a:effectLst/>
                <a:latin typeface="arial" panose="020B0604020202020204" pitchFamily="34" charset="0"/>
              </a:rPr>
              <a:t>would be happy to meet at your convenience.</a:t>
            </a:r>
          </a:p>
          <a:p>
            <a:pPr algn="l"/>
            <a:endParaRPr lang="en-US" sz="1900" b="0" i="1" dirty="0">
              <a:solidFill>
                <a:srgbClr val="000000"/>
              </a:solidFill>
              <a:effectLst/>
              <a:latin typeface="arial" panose="020B0604020202020204" pitchFamily="34" charset="0"/>
            </a:endParaRPr>
          </a:p>
          <a:p>
            <a:pPr algn="l"/>
            <a:r>
              <a:rPr lang="en-US" sz="1900" b="0" i="0" dirty="0">
                <a:solidFill>
                  <a:srgbClr val="000000"/>
                </a:solidFill>
                <a:effectLst/>
                <a:latin typeface="arial" panose="020B0604020202020204" pitchFamily="34" charset="0"/>
              </a:rPr>
              <a:t>I can be reached at this email address, or by phone at _____________. Thank you for your time.</a:t>
            </a:r>
          </a:p>
          <a:p>
            <a:pPr algn="l"/>
            <a:endParaRPr lang="en-US" sz="1900" b="0" i="0" dirty="0">
              <a:solidFill>
                <a:srgbClr val="000000"/>
              </a:solidFill>
              <a:effectLst/>
              <a:latin typeface="arial" panose="020B0604020202020204" pitchFamily="34" charset="0"/>
            </a:endParaRPr>
          </a:p>
          <a:p>
            <a:pPr algn="l"/>
            <a:r>
              <a:rPr lang="en-US" sz="1900" b="0" i="0" dirty="0">
                <a:solidFill>
                  <a:srgbClr val="000000"/>
                </a:solidFill>
                <a:effectLst/>
                <a:latin typeface="arial" panose="020B0604020202020204" pitchFamily="34" charset="0"/>
              </a:rPr>
              <a:t>Sincerely,</a:t>
            </a:r>
          </a:p>
          <a:p>
            <a:pPr algn="l"/>
            <a:r>
              <a:rPr lang="en-US" sz="1900" dirty="0">
                <a:solidFill>
                  <a:srgbClr val="000000"/>
                </a:solidFill>
                <a:latin typeface="arial" panose="020B0604020202020204" pitchFamily="34" charset="0"/>
              </a:rPr>
              <a:t>Your Name</a:t>
            </a:r>
          </a:p>
          <a:p>
            <a:r>
              <a:rPr lang="en-US" sz="1900" b="0" i="1" dirty="0">
                <a:solidFill>
                  <a:srgbClr val="000000"/>
                </a:solidFill>
                <a:effectLst/>
                <a:latin typeface="arial" panose="020B0604020202020204" pitchFamily="34" charset="0"/>
              </a:rPr>
              <a:t>***Alternatively, you could provide a link to an online calendar, such as Google, Outlook or Doodle, which allows the employer to view all your available times and select one right away.</a:t>
            </a:r>
            <a:endParaRPr lang="en-US" sz="1900" b="0" i="0" dirty="0">
              <a:solidFill>
                <a:srgbClr val="000000"/>
              </a:solidFill>
              <a:effectLst/>
              <a:latin typeface="arial" panose="020B0604020202020204" pitchFamily="34" charset="0"/>
            </a:endParaRPr>
          </a:p>
        </p:txBody>
      </p:sp>
      <p:sp>
        <p:nvSpPr>
          <p:cNvPr id="5" name="TextBox 4">
            <a:extLst>
              <a:ext uri="{FF2B5EF4-FFF2-40B4-BE49-F238E27FC236}">
                <a16:creationId xmlns:a16="http://schemas.microsoft.com/office/drawing/2014/main" id="{E01D6DF8-3139-43D4-BB10-8DD7C6A3A5C3}"/>
              </a:ext>
            </a:extLst>
          </p:cNvPr>
          <p:cNvSpPr txBox="1"/>
          <p:nvPr/>
        </p:nvSpPr>
        <p:spPr>
          <a:xfrm>
            <a:off x="203200" y="227032"/>
            <a:ext cx="5210628" cy="492443"/>
          </a:xfrm>
          <a:prstGeom prst="rect">
            <a:avLst/>
          </a:prstGeom>
          <a:noFill/>
        </p:spPr>
        <p:txBody>
          <a:bodyPr wrap="square" rtlCol="0">
            <a:spAutoFit/>
          </a:bodyPr>
          <a:lstStyle/>
          <a:p>
            <a:r>
              <a:rPr lang="en-US" sz="2600" b="1" dirty="0"/>
              <a:t>Scheduling Interviews by Email</a:t>
            </a:r>
          </a:p>
        </p:txBody>
      </p:sp>
    </p:spTree>
    <p:extLst>
      <p:ext uri="{BB962C8B-B14F-4D97-AF65-F5344CB8AC3E}">
        <p14:creationId xmlns:p14="http://schemas.microsoft.com/office/powerpoint/2010/main" val="906950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7.7"/>
</p:tagLst>
</file>

<file path=ppt/tags/tag2.xml><?xml version="1.0" encoding="utf-8"?>
<p:tagLst xmlns:a="http://schemas.openxmlformats.org/drawingml/2006/main" xmlns:r="http://schemas.openxmlformats.org/officeDocument/2006/relationships" xmlns:p="http://schemas.openxmlformats.org/presentationml/2006/main">
  <p:tag name="__PE_POLL_EMBED_ID" val="9b49f14a-0d48-4af9-abae-c046880e905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F0075E1E6FE9B488ACCCC76F8700F88" ma:contentTypeVersion="9" ma:contentTypeDescription="Create a new document." ma:contentTypeScope="" ma:versionID="7ab4c2cfe481e88ee4c1e99bc04bbe05">
  <xsd:schema xmlns:xsd="http://www.w3.org/2001/XMLSchema" xmlns:xs="http://www.w3.org/2001/XMLSchema" xmlns:p="http://schemas.microsoft.com/office/2006/metadata/properties" xmlns:ns3="b25fd95b-5cd0-4081-abcd-1374fb41c1e9" xmlns:ns4="d21e9008-a7d0-4bbb-872d-344bdd9bfee6" targetNamespace="http://schemas.microsoft.com/office/2006/metadata/properties" ma:root="true" ma:fieldsID="b94932b4ce4d89f539e870827a46adbc" ns3:_="" ns4:_="">
    <xsd:import namespace="b25fd95b-5cd0-4081-abcd-1374fb41c1e9"/>
    <xsd:import namespace="d21e9008-a7d0-4bbb-872d-344bdd9bfee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5fd95b-5cd0-4081-abcd-1374fb41c1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1e9008-a7d0-4bbb-872d-344bdd9bfee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09A2FB-38D0-4786-819C-0310F3A5EAD4}">
  <ds:schemaRefs>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d21e9008-a7d0-4bbb-872d-344bdd9bfee6"/>
    <ds:schemaRef ds:uri="b25fd95b-5cd0-4081-abcd-1374fb41c1e9"/>
    <ds:schemaRef ds:uri="http://www.w3.org/XML/1998/namespace"/>
    <ds:schemaRef ds:uri="http://purl.org/dc/dcmitype/"/>
  </ds:schemaRefs>
</ds:datastoreItem>
</file>

<file path=customXml/itemProps2.xml><?xml version="1.0" encoding="utf-8"?>
<ds:datastoreItem xmlns:ds="http://schemas.openxmlformats.org/officeDocument/2006/customXml" ds:itemID="{5FF05CF9-7381-4C66-BBA7-1096A351C4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5fd95b-5cd0-4081-abcd-1374fb41c1e9"/>
    <ds:schemaRef ds:uri="d21e9008-a7d0-4bbb-872d-344bdd9bfe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E58E9B-2989-4D44-AD4D-3F8D20E64D1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1030</TotalTime>
  <Words>2322</Words>
  <Application>Microsoft Office PowerPoint</Application>
  <PresentationFormat>Widescreen</PresentationFormat>
  <Paragraphs>172</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Brennan,Angela</dc:creator>
  <cp:lastModifiedBy>Root,Brittany</cp:lastModifiedBy>
  <cp:revision>39</cp:revision>
  <dcterms:created xsi:type="dcterms:W3CDTF">2019-08-05T16:30:23Z</dcterms:created>
  <dcterms:modified xsi:type="dcterms:W3CDTF">2022-11-14T18:25:46Z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0x0101008F0075E1E6FE9B488ACCCC76F8700F88</vt:lpwstr>
  </property>
</Properties>
</file>