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44" r:id="rId2"/>
    <p:sldId id="345" r:id="rId3"/>
    <p:sldId id="346" r:id="rId4"/>
    <p:sldId id="350" r:id="rId5"/>
    <p:sldId id="318" r:id="rId6"/>
    <p:sldId id="353" r:id="rId7"/>
    <p:sldId id="320" r:id="rId8"/>
    <p:sldId id="355" r:id="rId9"/>
    <p:sldId id="359" r:id="rId10"/>
    <p:sldId id="3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0612" autoAdjust="0"/>
  </p:normalViewPr>
  <p:slideViewPr>
    <p:cSldViewPr snapToGrid="0" snapToObjects="1">
      <p:cViewPr varScale="1">
        <p:scale>
          <a:sx n="115" d="100"/>
          <a:sy n="115" d="100"/>
        </p:scale>
        <p:origin x="205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7950-89C5-9944-8606-E712295C01B5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4795E-63D6-FF47-B51C-38F23335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6 4 3 2 1 0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C7646B3-AB91-D446-A027-A58818ABA5FC}" type="slidenum">
              <a:rPr lang="en-US" sz="1100"/>
              <a:pPr eaLnBrk="1" hangingPunct="1"/>
              <a:t>6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6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E03D-3359-694D-8445-36FEFBBD9EE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B385-4B6A-3D4A-A0DE-6A494F0C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example: a list of course titles</a:t>
            </a:r>
          </a:p>
          <a:p>
            <a:r>
              <a:rPr lang="en-US" dirty="0"/>
              <a:t>Each title as one document (data instance)</a:t>
            </a:r>
          </a:p>
          <a:p>
            <a:endParaRPr lang="en-US" dirty="0"/>
          </a:p>
          <a:p>
            <a:pPr marL="0" indent="0">
              <a:buNone/>
            </a:pPr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35769"/>
              </p:ext>
            </p:extLst>
          </p:nvPr>
        </p:nvGraphicFramePr>
        <p:xfrm>
          <a:off x="1425462" y="3353653"/>
          <a:ext cx="634127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Text</a:t>
                      </a:r>
                      <a:r>
                        <a:rPr lang="en-US" sz="1900" baseline="0" dirty="0"/>
                        <a:t> data</a:t>
                      </a:r>
                      <a:r>
                        <a:rPr lang="en-US" sz="1900" dirty="0"/>
                        <a:t> on course 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111 Information and Systems”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222 Data and Information”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</a:t>
                      </a:r>
                      <a:r>
                        <a:rPr lang="en-US" sz="1900" baseline="0" dirty="0"/>
                        <a:t> 333</a:t>
                      </a:r>
                      <a:r>
                        <a:rPr lang="en-US" sz="1900" dirty="0"/>
                        <a:t> System Development</a:t>
                      </a:r>
                      <a:r>
                        <a:rPr lang="en-US" sz="1900" baseline="0" dirty="0"/>
                        <a:t> and System </a:t>
                      </a:r>
                      <a:r>
                        <a:rPr lang="en-US" sz="1900" dirty="0"/>
                        <a:t>Programming”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59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42478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Cosine Similarity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098828"/>
              </p:ext>
            </p:extLst>
          </p:nvPr>
        </p:nvGraphicFramePr>
        <p:xfrm>
          <a:off x="869795" y="5066683"/>
          <a:ext cx="8229600" cy="1524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 gridSpan="9">
                  <a:txBody>
                    <a:bodyPr/>
                    <a:lstStyle/>
                    <a:p>
                      <a:r>
                        <a:rPr lang="en-US" sz="1900" dirty="0" err="1"/>
                        <a:t>Vectorized</a:t>
                      </a:r>
                      <a:r>
                        <a:rPr lang="en-US" sz="1900" dirty="0"/>
                        <a:t> Data with TF*IDF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008000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23471"/>
              </p:ext>
            </p:extLst>
          </p:nvPr>
        </p:nvGraphicFramePr>
        <p:xfrm>
          <a:off x="560869" y="1647474"/>
          <a:ext cx="2641701" cy="1661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4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Query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q</a:t>
                      </a:r>
                      <a:endParaRPr lang="en-US" sz="19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91680"/>
              </p:ext>
            </p:extLst>
          </p:nvPr>
        </p:nvGraphicFramePr>
        <p:xfrm>
          <a:off x="869795" y="4992215"/>
          <a:ext cx="8229600" cy="381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1CDEDA5-70BF-AE46-AB3C-2F0D17993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11210"/>
              </p:ext>
            </p:extLst>
          </p:nvPr>
        </p:nvGraphicFramePr>
        <p:xfrm>
          <a:off x="3648307" y="134375"/>
          <a:ext cx="4297363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1828800" imgH="635000" progId="Equation.3">
                  <p:embed/>
                </p:oleObj>
              </mc:Choice>
              <mc:Fallback>
                <p:oleObj name="Equation" r:id="rId3" imgW="1828800" imgH="635000" progId="Equation.3">
                  <p:embed/>
                  <p:pic>
                    <p:nvPicPr>
                      <p:cNvPr id="63490" name="Content Placeholder 3">
                        <a:extLst>
                          <a:ext uri="{FF2B5EF4-FFF2-40B4-BE49-F238E27FC236}">
                            <a16:creationId xmlns:a16="http://schemas.microsoft.com/office/drawing/2014/main" id="{F56B985F-43F7-A24F-B574-53D7198EF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307" y="134375"/>
                        <a:ext cx="4297363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85AD9A-53E7-CE45-BD23-1178C949FC20}"/>
              </a:ext>
            </a:extLst>
          </p:cNvPr>
          <p:cNvSpPr txBox="1"/>
          <p:nvPr/>
        </p:nvSpPr>
        <p:spPr>
          <a:xfrm>
            <a:off x="245443" y="54593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109C3-03C5-594F-9FF9-38FA8DE46459}"/>
              </a:ext>
            </a:extLst>
          </p:cNvPr>
          <p:cNvSpPr txBox="1"/>
          <p:nvPr/>
        </p:nvSpPr>
        <p:spPr>
          <a:xfrm>
            <a:off x="245443" y="58424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8FB48-D54E-064C-A042-99B28866367F}"/>
              </a:ext>
            </a:extLst>
          </p:cNvPr>
          <p:cNvSpPr txBox="1"/>
          <p:nvPr/>
        </p:nvSpPr>
        <p:spPr>
          <a:xfrm>
            <a:off x="245443" y="62235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198041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Vectorization</a:t>
            </a:r>
            <a:r>
              <a:rPr lang="en-US" dirty="0"/>
              <a:t>: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991"/>
              </p:ext>
            </p:extLst>
          </p:nvPr>
        </p:nvGraphicFramePr>
        <p:xfrm>
          <a:off x="1127411" y="1600201"/>
          <a:ext cx="6341271" cy="1524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4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Text data on course titles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111 Information and Systems”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222 Data and Information”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</a:t>
                      </a:r>
                      <a:r>
                        <a:rPr lang="en-US" sz="1900" baseline="0" dirty="0"/>
                        <a:t> 333</a:t>
                      </a:r>
                      <a:r>
                        <a:rPr lang="en-US" sz="1900" dirty="0"/>
                        <a:t> Systems</a:t>
                      </a:r>
                      <a:r>
                        <a:rPr lang="en-US" sz="1900" baseline="0" dirty="0"/>
                        <a:t> and System </a:t>
                      </a:r>
                      <a:r>
                        <a:rPr lang="en-US" sz="1900" dirty="0"/>
                        <a:t>Programming”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7411" y="3768752"/>
            <a:ext cx="4407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info, 111, information, and, system, info, </a:t>
            </a:r>
          </a:p>
          <a:p>
            <a:r>
              <a:rPr lang="en-US" dirty="0"/>
              <a:t>222, data, and, information,  </a:t>
            </a:r>
          </a:p>
          <a:p>
            <a:r>
              <a:rPr lang="en-US" dirty="0"/>
              <a:t>Info, 333, system, and, system,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411" y="5675745"/>
            <a:ext cx="594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111, 222, 333, and, data, info, information, program, system</a:t>
            </a:r>
          </a:p>
        </p:txBody>
      </p:sp>
      <p:sp>
        <p:nvSpPr>
          <p:cNvPr id="8" name="Down Arrow 7"/>
          <p:cNvSpPr/>
          <p:nvPr/>
        </p:nvSpPr>
        <p:spPr>
          <a:xfrm>
            <a:off x="3382227" y="3161308"/>
            <a:ext cx="634978" cy="7260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7206" y="3161308"/>
            <a:ext cx="33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 (and perhaps normalize)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382227" y="4984911"/>
            <a:ext cx="634978" cy="7260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69042" y="5021804"/>
            <a:ext cx="16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and merge</a:t>
            </a:r>
          </a:p>
        </p:txBody>
      </p:sp>
    </p:spTree>
    <p:extLst>
      <p:ext uri="{BB962C8B-B14F-4D97-AF65-F5344CB8AC3E}">
        <p14:creationId xmlns:p14="http://schemas.microsoft.com/office/powerpoint/2010/main" val="233228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Text </a:t>
            </a:r>
            <a:r>
              <a:rPr lang="en-US" sz="3600" dirty="0" err="1"/>
              <a:t>Vectorization</a:t>
            </a:r>
            <a:r>
              <a:rPr lang="en-US" sz="3600" dirty="0"/>
              <a:t>: transformation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6212"/>
              </p:ext>
            </p:extLst>
          </p:nvPr>
        </p:nvGraphicFramePr>
        <p:xfrm>
          <a:off x="560869" y="4009266"/>
          <a:ext cx="8229600" cy="1524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 gridSpan="9">
                  <a:txBody>
                    <a:bodyPr/>
                    <a:lstStyle/>
                    <a:p>
                      <a:r>
                        <a:rPr lang="en-US" sz="1900" dirty="0" err="1"/>
                        <a:t>Vectorized</a:t>
                      </a:r>
                      <a:r>
                        <a:rPr lang="en-US" sz="1900" baseline="0" dirty="0"/>
                        <a:t> data (numeric attributes)</a:t>
                      </a:r>
                      <a:endParaRPr lang="en-US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28855"/>
              </p:ext>
            </p:extLst>
          </p:nvPr>
        </p:nvGraphicFramePr>
        <p:xfrm>
          <a:off x="1127411" y="1514715"/>
          <a:ext cx="6341271" cy="1524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4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@data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111 Information and Systems”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222 Data and Information”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</a:t>
                      </a:r>
                      <a:r>
                        <a:rPr lang="en-US" sz="1900" baseline="0" dirty="0"/>
                        <a:t> 333</a:t>
                      </a:r>
                      <a:r>
                        <a:rPr lang="en-US" sz="1900" dirty="0"/>
                        <a:t> Systems</a:t>
                      </a:r>
                      <a:r>
                        <a:rPr lang="en-US" sz="1900" baseline="0" dirty="0"/>
                        <a:t> and System </a:t>
                      </a:r>
                      <a:r>
                        <a:rPr lang="en-US" sz="1900" dirty="0"/>
                        <a:t>Programming”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9614"/>
              </p:ext>
            </p:extLst>
          </p:nvPr>
        </p:nvGraphicFramePr>
        <p:xfrm>
          <a:off x="560869" y="3571395"/>
          <a:ext cx="8229600" cy="381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861702" y="3122870"/>
            <a:ext cx="699771" cy="4485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505" y="5574601"/>
            <a:ext cx="359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now, it is </a:t>
            </a:r>
            <a:r>
              <a:rPr lang="en-US" b="1" dirty="0"/>
              <a:t>binary representation</a:t>
            </a:r>
            <a:r>
              <a:rPr lang="en-US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7855" y="56361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 if the token appears in the document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if it does not appear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72892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Text </a:t>
            </a:r>
            <a:r>
              <a:rPr lang="en-US" sz="3600" dirty="0" err="1"/>
              <a:t>Vectorization</a:t>
            </a:r>
            <a:r>
              <a:rPr lang="en-US" sz="3600" dirty="0"/>
              <a:t>: with Term Frequency (raw TF)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46035"/>
              </p:ext>
            </p:extLst>
          </p:nvPr>
        </p:nvGraphicFramePr>
        <p:xfrm>
          <a:off x="560869" y="4433831"/>
          <a:ext cx="8229600" cy="1600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 gridSpan="9">
                  <a:txBody>
                    <a:bodyPr/>
                    <a:lstStyle/>
                    <a:p>
                      <a:r>
                        <a:rPr lang="en-US" sz="1900" dirty="0"/>
                        <a:t>@data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96781"/>
              </p:ext>
            </p:extLst>
          </p:nvPr>
        </p:nvGraphicFramePr>
        <p:xfrm>
          <a:off x="1127411" y="1560895"/>
          <a:ext cx="6341271" cy="1524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4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@data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111 Information and Systems”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222 Data and Information”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</a:t>
                      </a:r>
                      <a:r>
                        <a:rPr lang="en-US" sz="1900" baseline="0" dirty="0"/>
                        <a:t> 333</a:t>
                      </a:r>
                      <a:r>
                        <a:rPr lang="en-US" sz="1900" dirty="0"/>
                        <a:t> Systems</a:t>
                      </a:r>
                      <a:r>
                        <a:rPr lang="en-US" sz="1900" baseline="0" dirty="0"/>
                        <a:t> and System </a:t>
                      </a:r>
                      <a:r>
                        <a:rPr lang="en-US" sz="1900" dirty="0"/>
                        <a:t>Programming”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82223"/>
              </p:ext>
            </p:extLst>
          </p:nvPr>
        </p:nvGraphicFramePr>
        <p:xfrm>
          <a:off x="560869" y="3841927"/>
          <a:ext cx="8229600" cy="381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861702" y="3122869"/>
            <a:ext cx="699771" cy="6219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860636" y="6080364"/>
            <a:ext cx="2813386" cy="708121"/>
          </a:xfrm>
          <a:prstGeom prst="wedgeRectCallout">
            <a:avLst>
              <a:gd name="adj1" fmla="val 68019"/>
              <a:gd name="adj2" fmla="val -657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“System” appears twice in the third course title. </a:t>
            </a:r>
          </a:p>
        </p:txBody>
      </p:sp>
    </p:spTree>
    <p:extLst>
      <p:ext uri="{BB962C8B-B14F-4D97-AF65-F5344CB8AC3E}">
        <p14:creationId xmlns:p14="http://schemas.microsoft.com/office/powerpoint/2010/main" val="180779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weight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the number of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is an inverse measure of the </a:t>
            </a:r>
            <a:r>
              <a:rPr lang="en-US" dirty="0" err="1">
                <a:latin typeface="Calibri" charset="0"/>
                <a:ea typeface="ＭＳ Ｐゴシック" charset="0"/>
              </a:rPr>
              <a:t>informativeness</a:t>
            </a:r>
            <a:r>
              <a:rPr lang="en-US" dirty="0">
                <a:latin typeface="Calibri" charset="0"/>
                <a:ea typeface="ＭＳ Ｐゴシック" charset="0"/>
              </a:rPr>
              <a:t> of </a:t>
            </a:r>
            <a:r>
              <a:rPr lang="en-US" i="1" dirty="0">
                <a:latin typeface="Calibri" charset="0"/>
                <a:ea typeface="ＭＳ Ｐゴシック" charset="0"/>
              </a:rPr>
              <a:t>t</a:t>
            </a: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i="1" baseline="-25000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latin typeface="Calibri" charset="0"/>
                <a:ea typeface="ＭＳ Ｐゴシック" charset="0"/>
              </a:rPr>
              <a:t>N (the total number of documents in a collection)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define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(inverse document frequency)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by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use log (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) instead of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to </a:t>
            </a:r>
            <a:r>
              <a:rPr lang="ja-JP" altLang="en-US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</a:rPr>
              <a:t>dampen</a:t>
            </a:r>
            <a:r>
              <a:rPr lang="ja-JP" altLang="en-US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dirty="0">
                <a:latin typeface="Calibri" charset="0"/>
                <a:ea typeface="ＭＳ Ｐゴシック" charset="0"/>
              </a:rPr>
              <a:t> the effect of </a:t>
            </a:r>
            <a:r>
              <a:rPr lang="en-US" altLang="ja-JP" dirty="0" err="1">
                <a:latin typeface="Calibri" charset="0"/>
                <a:ea typeface="ＭＳ Ｐゴシック" charset="0"/>
              </a:rPr>
              <a:t>idf</a:t>
            </a:r>
            <a:r>
              <a:rPr lang="en-US" altLang="ja-JP" dirty="0">
                <a:latin typeface="Calibri" charset="0"/>
                <a:ea typeface="ＭＳ Ｐゴシック" charset="0"/>
              </a:rPr>
              <a:t>.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2182813" y="4081463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3" imgW="1155700" imgH="228600" progId="Equation.3">
                  <p:embed/>
                </p:oleObj>
              </mc:Choice>
              <mc:Fallback>
                <p:oleObj name="Equation" r:id="rId3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81463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/>
          <p:cNvSpPr>
            <a:spLocks/>
          </p:cNvSpPr>
          <p:nvPr/>
        </p:nvSpPr>
        <p:spPr bwMode="auto">
          <a:xfrm>
            <a:off x="1295400" y="6167438"/>
            <a:ext cx="5287963" cy="461962"/>
          </a:xfrm>
          <a:prstGeom prst="borderCallout2">
            <a:avLst>
              <a:gd name="adj1" fmla="val 49403"/>
              <a:gd name="adj2" fmla="val -28"/>
              <a:gd name="adj3" fmla="val -242981"/>
              <a:gd name="adj4" fmla="val -13440"/>
              <a:gd name="adj5" fmla="val -321356"/>
              <a:gd name="adj6" fmla="val 423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the base of the log doesn</a:t>
            </a:r>
            <a:r>
              <a:rPr lang="ja-JP" altLang="en-US">
                <a:solidFill>
                  <a:srgbClr val="0000FF"/>
                </a:solidFill>
              </a:rPr>
              <a:t>’</a:t>
            </a:r>
            <a:r>
              <a:rPr lang="en-US" altLang="ja-JP">
                <a:solidFill>
                  <a:srgbClr val="0000FF"/>
                </a:solidFill>
              </a:rPr>
              <a:t>t matter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5607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example,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76616"/>
              </p:ext>
            </p:extLst>
          </p:nvPr>
        </p:nvGraphicFramePr>
        <p:xfrm>
          <a:off x="689717" y="1752600"/>
          <a:ext cx="7920885" cy="3568704"/>
        </p:xfrm>
        <a:graphic>
          <a:graphicData uri="http://schemas.openxmlformats.org/drawingml/2006/table">
            <a:tbl>
              <a:tblPr/>
              <a:tblGrid>
                <a:gridCol w="2640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9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9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0.48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0.48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0.18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r>
                        <a:rPr lang="en-US" sz="1900" dirty="0"/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40" name="TextBox 4"/>
          <p:cNvSpPr txBox="1">
            <a:spLocks noChangeArrowheads="1"/>
          </p:cNvSpPr>
          <p:nvPr/>
        </p:nvSpPr>
        <p:spPr bwMode="auto">
          <a:xfrm>
            <a:off x="596901" y="5862638"/>
            <a:ext cx="8005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There is one idf value for each term </a:t>
            </a:r>
            <a:r>
              <a:rPr lang="en-US" i="1"/>
              <a:t>t</a:t>
            </a:r>
            <a:r>
              <a:rPr lang="en-US"/>
              <a:t> in a collection.</a:t>
            </a:r>
          </a:p>
        </p:txBody>
      </p:sp>
      <p:graphicFrame>
        <p:nvGraphicFramePr>
          <p:cNvPr id="471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260322"/>
              </p:ext>
            </p:extLst>
          </p:nvPr>
        </p:nvGraphicFramePr>
        <p:xfrm>
          <a:off x="2761675" y="5130800"/>
          <a:ext cx="3636963" cy="7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4" imgW="1155700" imgH="228600" progId="Equation.3">
                  <p:embed/>
                </p:oleObj>
              </mc:Choice>
              <mc:Fallback>
                <p:oleObj name="Equation" r:id="rId4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675" y="5130800"/>
                        <a:ext cx="3636963" cy="7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1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tf-idf weight of a term is the product of its TF weight and its IDF weight.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Best known weighting scheme in information retrieval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Alternative names: tf.idf, tf x idf, TF*IDF, etc. 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Increases with the number of occurrences within a document</a:t>
            </a:r>
          </a:p>
          <a:p>
            <a:pPr lvl="1"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Increases with the rarity of the term in the collection</a:t>
            </a: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1219200" y="2662238"/>
          <a:ext cx="632618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Equation" r:id="rId3" imgW="2095500" imgH="254000" progId="Equation.3">
                  <p:embed/>
                </p:oleObj>
              </mc:Choice>
              <mc:Fallback>
                <p:oleObj name="Equation" r:id="rId3" imgW="2095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2238"/>
                        <a:ext cx="6326188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  <p:graphicFrame>
        <p:nvGraphicFramePr>
          <p:cNvPr id="49157" name="Object 3"/>
          <p:cNvGraphicFramePr>
            <a:graphicFrameLocks noChangeAspect="1"/>
          </p:cNvGraphicFramePr>
          <p:nvPr/>
        </p:nvGraphicFramePr>
        <p:xfrm>
          <a:off x="2667000" y="3429000"/>
          <a:ext cx="46783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5" imgW="1549400" imgH="215900" progId="Equation.3">
                  <p:embed/>
                </p:oleObj>
              </mc:Choice>
              <mc:Fallback>
                <p:oleObj name="Equation" r:id="rId5" imgW="1549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46783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2057400" y="34290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560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Text </a:t>
            </a:r>
            <a:r>
              <a:rPr lang="en-US" sz="3600" dirty="0" err="1"/>
              <a:t>Vectorization</a:t>
            </a:r>
            <a:r>
              <a:rPr lang="en-US" sz="3600" dirty="0"/>
              <a:t>: with TF*IDF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634980"/>
              </p:ext>
            </p:extLst>
          </p:nvPr>
        </p:nvGraphicFramePr>
        <p:xfrm>
          <a:off x="560869" y="4433831"/>
          <a:ext cx="8229600" cy="1524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 gridSpan="9">
                  <a:txBody>
                    <a:bodyPr/>
                    <a:lstStyle/>
                    <a:p>
                      <a:r>
                        <a:rPr lang="en-US" sz="1900" dirty="0" err="1"/>
                        <a:t>Vectorized</a:t>
                      </a:r>
                      <a:r>
                        <a:rPr lang="en-US" sz="1900" dirty="0"/>
                        <a:t> Data with TF*IDF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008000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79999"/>
              </p:ext>
            </p:extLst>
          </p:nvPr>
        </p:nvGraphicFramePr>
        <p:xfrm>
          <a:off x="1127411" y="1514715"/>
          <a:ext cx="6341271" cy="1524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4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111 Information and Systems”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 222 Data and Information”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“INFO</a:t>
                      </a:r>
                      <a:r>
                        <a:rPr lang="en-US" sz="1900" baseline="0" dirty="0"/>
                        <a:t> 333</a:t>
                      </a:r>
                      <a:r>
                        <a:rPr lang="en-US" sz="1900" dirty="0"/>
                        <a:t> Systems</a:t>
                      </a:r>
                      <a:r>
                        <a:rPr lang="en-US" sz="1900" baseline="0" dirty="0"/>
                        <a:t> and System </a:t>
                      </a:r>
                      <a:r>
                        <a:rPr lang="en-US" sz="1900" dirty="0"/>
                        <a:t>Programming”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17625"/>
              </p:ext>
            </p:extLst>
          </p:nvPr>
        </p:nvGraphicFramePr>
        <p:xfrm>
          <a:off x="560869" y="3841927"/>
          <a:ext cx="8229600" cy="381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2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861702" y="3122869"/>
            <a:ext cx="699771" cy="6219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TF and DF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043953" y="1711132"/>
            <a:ext cx="1625122" cy="173266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System</a:t>
            </a:r>
            <a:r>
              <a:rPr lang="en-US" dirty="0"/>
              <a:t>s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585605" y="1711132"/>
            <a:ext cx="1625122" cy="173266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Information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901247" y="1711132"/>
            <a:ext cx="1625122" cy="173266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System</a:t>
            </a:r>
            <a:r>
              <a:rPr lang="en-US" dirty="0"/>
              <a:t> Development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System</a:t>
            </a:r>
            <a:r>
              <a:rPr lang="en-US" dirty="0"/>
              <a:t> Programming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6471" y="3705854"/>
            <a:ext cx="169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TF</a:t>
            </a:r>
            <a:r>
              <a:rPr lang="en-US" sz="2400" baseline="-25000" dirty="0" err="1">
                <a:solidFill>
                  <a:srgbClr val="FF0000"/>
                </a:solidFill>
              </a:rPr>
              <a:t>and</a:t>
            </a:r>
            <a:r>
              <a:rPr lang="en-US" sz="2400" dirty="0"/>
              <a:t> 	= 1</a:t>
            </a:r>
          </a:p>
          <a:p>
            <a:r>
              <a:rPr lang="en-US" sz="2400" dirty="0" err="1"/>
              <a:t>TF</a:t>
            </a:r>
            <a:r>
              <a:rPr lang="en-US" sz="2400" baseline="-25000" dirty="0" err="1">
                <a:solidFill>
                  <a:srgbClr val="008000"/>
                </a:solidFill>
              </a:rPr>
              <a:t>system</a:t>
            </a:r>
            <a:r>
              <a:rPr lang="en-US" sz="2400" dirty="0"/>
              <a:t>	=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8123" y="3705854"/>
            <a:ext cx="166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TF</a:t>
            </a:r>
            <a:r>
              <a:rPr lang="en-US" sz="2400" baseline="-25000" dirty="0" err="1">
                <a:solidFill>
                  <a:srgbClr val="FF0000"/>
                </a:solidFill>
              </a:rPr>
              <a:t>and</a:t>
            </a:r>
            <a:r>
              <a:rPr lang="en-US" sz="2400" dirty="0"/>
              <a:t> 	= 1</a:t>
            </a:r>
          </a:p>
          <a:p>
            <a:r>
              <a:rPr lang="en-US" sz="2400" dirty="0" err="1"/>
              <a:t>TF</a:t>
            </a:r>
            <a:r>
              <a:rPr lang="en-US" sz="2400" baseline="-25000" dirty="0" err="1">
                <a:solidFill>
                  <a:srgbClr val="008000"/>
                </a:solidFill>
              </a:rPr>
              <a:t>system</a:t>
            </a:r>
            <a:r>
              <a:rPr lang="en-US" sz="2400" dirty="0"/>
              <a:t>	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3764" y="3705854"/>
            <a:ext cx="176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TF</a:t>
            </a:r>
            <a:r>
              <a:rPr lang="en-US" sz="2400" baseline="-25000" dirty="0" err="1">
                <a:solidFill>
                  <a:srgbClr val="FF0000"/>
                </a:solidFill>
              </a:rPr>
              <a:t>and</a:t>
            </a:r>
            <a:r>
              <a:rPr lang="en-US" sz="2400" dirty="0"/>
              <a:t> 	= 1</a:t>
            </a:r>
          </a:p>
          <a:p>
            <a:r>
              <a:rPr lang="en-US" sz="2400" dirty="0" err="1"/>
              <a:t>Tf</a:t>
            </a:r>
            <a:r>
              <a:rPr lang="en-US" sz="2400" baseline="-25000" dirty="0" err="1">
                <a:solidFill>
                  <a:srgbClr val="008000"/>
                </a:solidFill>
              </a:rPr>
              <a:t>system</a:t>
            </a:r>
            <a:r>
              <a:rPr lang="en-US" sz="2400" dirty="0"/>
              <a:t>	= 2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3843871" y="1660393"/>
            <a:ext cx="1022389" cy="65909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2923" y="1277248"/>
            <a:ext cx="83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 #1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7624" y="1277248"/>
            <a:ext cx="83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 #2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0978" y="1277248"/>
            <a:ext cx="83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 #3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1324" y="5617951"/>
            <a:ext cx="1810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DF</a:t>
            </a:r>
            <a:r>
              <a:rPr lang="en-US" sz="2400" baseline="-25000" dirty="0" err="1">
                <a:solidFill>
                  <a:srgbClr val="FF0000"/>
                </a:solidFill>
              </a:rPr>
              <a:t>and</a:t>
            </a:r>
            <a:r>
              <a:rPr lang="en-US" sz="2400" dirty="0"/>
              <a:t> 	= 3</a:t>
            </a:r>
          </a:p>
          <a:p>
            <a:r>
              <a:rPr lang="en-US" sz="2400" dirty="0" err="1"/>
              <a:t>DF</a:t>
            </a:r>
            <a:r>
              <a:rPr lang="en-US" sz="2400" baseline="-25000" dirty="0" err="1">
                <a:solidFill>
                  <a:srgbClr val="008000"/>
                </a:solidFill>
              </a:rPr>
              <a:t>system</a:t>
            </a:r>
            <a:r>
              <a:rPr lang="en-US" sz="2400" dirty="0"/>
              <a:t>	=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2962" y="5842018"/>
            <a:ext cx="357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3 documents in the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628" y="3695150"/>
            <a:ext cx="68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Term </a:t>
            </a:r>
          </a:p>
          <a:p>
            <a:r>
              <a:rPr lang="en-US" b="1" dirty="0" err="1"/>
              <a:t>Freq</a:t>
            </a:r>
            <a:r>
              <a:rPr lang="en-US" b="1" dirty="0"/>
              <a:t>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704" y="5725607"/>
            <a:ext cx="68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 </a:t>
            </a:r>
          </a:p>
          <a:p>
            <a:r>
              <a:rPr lang="en-US" b="1" dirty="0" err="1"/>
              <a:t>Freq</a:t>
            </a:r>
            <a:r>
              <a:rPr lang="en-US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506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705</Words>
  <Application>Microsoft Macintosh PowerPoint</Application>
  <PresentationFormat>On-screen Show (4:3)</PresentationFormat>
  <Paragraphs>255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</vt:lpstr>
      <vt:lpstr>Wingdings</vt:lpstr>
      <vt:lpstr>Office Theme</vt:lpstr>
      <vt:lpstr>Equation</vt:lpstr>
      <vt:lpstr>Text Vectorization</vt:lpstr>
      <vt:lpstr>Text Vectorization: process</vt:lpstr>
      <vt:lpstr>Text Vectorization: transformation of data</vt:lpstr>
      <vt:lpstr>Text Vectorization: with Term Frequency (raw TF)</vt:lpstr>
      <vt:lpstr>idf weight</vt:lpstr>
      <vt:lpstr>In the example, N = 3</vt:lpstr>
      <vt:lpstr>tf-idf weighting</vt:lpstr>
      <vt:lpstr>Text Vectorization: with TF*IDF</vt:lpstr>
      <vt:lpstr>Visualize TF and DF</vt:lpstr>
      <vt:lpstr>Cosine Similarity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Systems</dc:title>
  <dc:creator>Weimao Ke</dc:creator>
  <cp:lastModifiedBy>Microsoft Office User</cp:lastModifiedBy>
  <cp:revision>114</cp:revision>
  <dcterms:created xsi:type="dcterms:W3CDTF">2014-07-21T19:57:39Z</dcterms:created>
  <dcterms:modified xsi:type="dcterms:W3CDTF">2020-04-27T18:00:43Z</dcterms:modified>
</cp:coreProperties>
</file>