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89"/>
  </p:notesMasterIdLst>
  <p:handoutMasterIdLst>
    <p:handoutMasterId r:id="rId90"/>
  </p:handoutMasterIdLst>
  <p:sldIdLst>
    <p:sldId id="258"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5" r:id="rId16"/>
    <p:sldId id="320" r:id="rId17"/>
    <p:sldId id="321" r:id="rId18"/>
    <p:sldId id="322" r:id="rId19"/>
    <p:sldId id="323" r:id="rId20"/>
    <p:sldId id="326" r:id="rId21"/>
    <p:sldId id="327" r:id="rId22"/>
    <p:sldId id="336" r:id="rId23"/>
    <p:sldId id="328" r:id="rId24"/>
    <p:sldId id="329" r:id="rId25"/>
    <p:sldId id="330" r:id="rId26"/>
    <p:sldId id="337" r:id="rId27"/>
    <p:sldId id="331" r:id="rId28"/>
    <p:sldId id="332" r:id="rId29"/>
    <p:sldId id="333" r:id="rId30"/>
    <p:sldId id="338" r:id="rId31"/>
    <p:sldId id="339" r:id="rId32"/>
    <p:sldId id="340" r:id="rId33"/>
    <p:sldId id="353" r:id="rId34"/>
    <p:sldId id="354" r:id="rId35"/>
    <p:sldId id="355" r:id="rId36"/>
    <p:sldId id="356" r:id="rId37"/>
    <p:sldId id="341" r:id="rId38"/>
    <p:sldId id="357" r:id="rId39"/>
    <p:sldId id="342" r:id="rId40"/>
    <p:sldId id="358" r:id="rId41"/>
    <p:sldId id="359" r:id="rId42"/>
    <p:sldId id="360" r:id="rId43"/>
    <p:sldId id="361" r:id="rId44"/>
    <p:sldId id="343" r:id="rId45"/>
    <p:sldId id="344" r:id="rId46"/>
    <p:sldId id="345" r:id="rId47"/>
    <p:sldId id="346" r:id="rId48"/>
    <p:sldId id="362" r:id="rId49"/>
    <p:sldId id="363" r:id="rId50"/>
    <p:sldId id="364" r:id="rId51"/>
    <p:sldId id="347" r:id="rId52"/>
    <p:sldId id="348" r:id="rId53"/>
    <p:sldId id="368" r:id="rId54"/>
    <p:sldId id="349" r:id="rId55"/>
    <p:sldId id="350" r:id="rId56"/>
    <p:sldId id="365" r:id="rId57"/>
    <p:sldId id="366" r:id="rId58"/>
    <p:sldId id="367" r:id="rId59"/>
    <p:sldId id="351" r:id="rId60"/>
    <p:sldId id="352" r:id="rId61"/>
    <p:sldId id="334" r:id="rId62"/>
    <p:sldId id="335" r:id="rId63"/>
    <p:sldId id="380" r:id="rId64"/>
    <p:sldId id="381" r:id="rId65"/>
    <p:sldId id="382" r:id="rId66"/>
    <p:sldId id="383" r:id="rId67"/>
    <p:sldId id="384" r:id="rId68"/>
    <p:sldId id="385" r:id="rId69"/>
    <p:sldId id="369" r:id="rId70"/>
    <p:sldId id="386" r:id="rId71"/>
    <p:sldId id="370" r:id="rId72"/>
    <p:sldId id="387" r:id="rId73"/>
    <p:sldId id="371" r:id="rId74"/>
    <p:sldId id="388" r:id="rId75"/>
    <p:sldId id="389" r:id="rId76"/>
    <p:sldId id="372" r:id="rId77"/>
    <p:sldId id="302" r:id="rId78"/>
    <p:sldId id="303" r:id="rId79"/>
    <p:sldId id="390" r:id="rId80"/>
    <p:sldId id="391" r:id="rId81"/>
    <p:sldId id="392" r:id="rId82"/>
    <p:sldId id="393" r:id="rId83"/>
    <p:sldId id="394" r:id="rId84"/>
    <p:sldId id="395" r:id="rId85"/>
    <p:sldId id="396" r:id="rId86"/>
    <p:sldId id="306" r:id="rId87"/>
    <p:sldId id="324" r:id="rId88"/>
  </p:sldIdLst>
  <p:sldSz cx="9144000" cy="6858000" type="screen4x3"/>
  <p:notesSz cx="6858000" cy="9144000"/>
  <p:custDataLst>
    <p:tags r:id="rId9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590" autoAdjust="0"/>
  </p:normalViewPr>
  <p:slideViewPr>
    <p:cSldViewPr>
      <p:cViewPr varScale="1">
        <p:scale>
          <a:sx n="68" d="100"/>
          <a:sy n="68"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55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3C23BD-BDED-9340-A8CD-9946CA775F4D}" type="datetimeFigureOut">
              <a:rPr lang="en-US" smtClean="0"/>
              <a:t>1/20/2021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5CC3EA-C73F-5744-B7C9-1E67C4E7EB3C}" type="slidenum">
              <a:rPr lang="en-US" smtClean="0"/>
              <a:t>‹#›</a:t>
            </a:fld>
            <a:endParaRPr lang="en-US"/>
          </a:p>
        </p:txBody>
      </p:sp>
    </p:spTree>
    <p:extLst>
      <p:ext uri="{BB962C8B-B14F-4D97-AF65-F5344CB8AC3E}">
        <p14:creationId xmlns:p14="http://schemas.microsoft.com/office/powerpoint/2010/main" val="1228085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3F0F0A45-116C-44C0-82EE-C345A1D4CE96}" type="datetimeFigureOut">
              <a:rPr lang="en-US"/>
              <a:pPr>
                <a:defRPr/>
              </a:pPr>
              <a:t>1/20/2021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1FB63878-32F0-434E-AD32-5BC1C3CA273A}" type="slidenum">
              <a:rPr lang="en-US"/>
              <a:pPr>
                <a:defRPr/>
              </a:pPr>
              <a:t>‹#›</a:t>
            </a:fld>
            <a:endParaRPr lang="en-US" dirty="0"/>
          </a:p>
        </p:txBody>
      </p:sp>
    </p:spTree>
    <p:extLst>
      <p:ext uri="{BB962C8B-B14F-4D97-AF65-F5344CB8AC3E}">
        <p14:creationId xmlns:p14="http://schemas.microsoft.com/office/powerpoint/2010/main" val="8132812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647E88-6500-4909-9506-AA25755283B0}" type="slidenum">
              <a:rPr lang="en-US" smtClean="0"/>
              <a:pPr/>
              <a:t>1</a:t>
            </a:fld>
            <a:endParaRPr lang="en-US" dirty="0"/>
          </a:p>
        </p:txBody>
      </p:sp>
    </p:spTree>
    <p:extLst>
      <p:ext uri="{BB962C8B-B14F-4D97-AF65-F5344CB8AC3E}">
        <p14:creationId xmlns:p14="http://schemas.microsoft.com/office/powerpoint/2010/main" val="398960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grpSp>
      </p:grpSp>
      <p:sp>
        <p:nvSpPr>
          <p:cNvPr id="737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dirty="0"/>
              <a:t>Click to edit Master title style</a:t>
            </a:r>
          </a:p>
        </p:txBody>
      </p:sp>
      <p:sp>
        <p:nvSpPr>
          <p:cNvPr id="737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1447800"/>
            <a:ext cx="8229600" cy="4419600"/>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
        <p:nvSpPr>
          <p:cNvPr id="9"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lvl1pPr>
              <a:defRPr sz="3600">
                <a:solidFill>
                  <a:schemeClr val="bg2"/>
                </a:solidFill>
              </a:defRPr>
            </a:lvl1pPr>
          </a:lstStyle>
          <a:p>
            <a:r>
              <a:rPr lang="en-US" dirty="0"/>
              <a:t>Click to edit Master title style</a:t>
            </a:r>
          </a:p>
        </p:txBody>
      </p:sp>
      <p:sp>
        <p:nvSpPr>
          <p:cNvPr id="3" name="Content Placeholder 2"/>
          <p:cNvSpPr>
            <a:spLocks noGrp="1"/>
          </p:cNvSpPr>
          <p:nvPr>
            <p:ph sz="half" idx="1"/>
          </p:nvPr>
        </p:nvSpPr>
        <p:spPr>
          <a:xfrm>
            <a:off x="457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11"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2"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lvl1pPr>
              <a:defRPr sz="3600"/>
            </a:lvl1pPr>
          </a:lstStyle>
          <a:p>
            <a:r>
              <a:rPr lang="en-US" dirty="0"/>
              <a:t>Click to edit Master title style</a:t>
            </a:r>
          </a:p>
        </p:txBody>
      </p:sp>
      <p:sp>
        <p:nvSpPr>
          <p:cNvPr id="6"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7"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8"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6"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7"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7270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7271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dirty="0">
                <a:latin typeface="Times New Roman" charset="0"/>
              </a:endParaRPr>
            </a:p>
          </p:txBody>
        </p:sp>
        <p:sp>
          <p:nvSpPr>
            <p:cNvPr id="7271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7271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grpSp>
      <p:sp>
        <p:nvSpPr>
          <p:cNvPr id="1029" name="Rectangle 14"/>
          <p:cNvSpPr>
            <a:spLocks noGrp="1" noChangeArrowheads="1"/>
          </p:cNvSpPr>
          <p:nvPr>
            <p:ph type="title"/>
          </p:nvPr>
        </p:nvSpPr>
        <p:spPr bwMode="auto">
          <a:xfrm>
            <a:off x="457200" y="4572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30" name="Rectangle 1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3"/>
          <p:cNvSpPr>
            <a:spLocks noGrp="1"/>
          </p:cNvSpPr>
          <p:nvPr>
            <p:ph type="ftr" sz="quarter" idx="3"/>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19" name="Slide Number Placeholder 4"/>
          <p:cNvSpPr>
            <a:spLocks noGrp="1"/>
          </p:cNvSpPr>
          <p:nvPr>
            <p:ph type="sldNum" sz="quarter" idx="4"/>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dt="0"/>
  <p:txStyles>
    <p:titleStyle>
      <a:lvl1pPr algn="l" rtl="0" eaLnBrk="0" fontAlgn="base" hangingPunct="0">
        <a:spcBef>
          <a:spcPct val="0"/>
        </a:spcBef>
        <a:spcAft>
          <a:spcPct val="0"/>
        </a:spcAft>
        <a:defRPr sz="3600">
          <a:solidFill>
            <a:schemeClr val="bg2"/>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7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371600" y="1219200"/>
            <a:ext cx="7772400" cy="2286000"/>
          </a:xfrm>
        </p:spPr>
        <p:txBody>
          <a:bodyPr anchor="t"/>
          <a:lstStyle/>
          <a:p>
            <a:pPr algn="ctr" eaLnBrk="1" hangingPunct="1">
              <a:defRPr/>
            </a:pPr>
            <a:br>
              <a:rPr lang="en-US" sz="3200" dirty="0"/>
            </a:br>
            <a:r>
              <a:rPr lang="en-US" sz="3200" dirty="0"/>
              <a:t> </a:t>
            </a:r>
            <a:r>
              <a:rPr lang="en-US" dirty="0"/>
              <a:t>Chapter 9</a:t>
            </a:r>
            <a:br>
              <a:rPr lang="en-US" dirty="0"/>
            </a:br>
            <a:r>
              <a:rPr lang="en-US" dirty="0"/>
              <a:t>One-Sample</a:t>
            </a:r>
            <a:br>
              <a:rPr lang="en-US" dirty="0"/>
            </a:br>
            <a:r>
              <a:rPr lang="en-US" dirty="0"/>
              <a:t>Hypothesis Tests</a:t>
            </a:r>
            <a:endParaRPr lang="en-US" dirty="0">
              <a:solidFill>
                <a:srgbClr val="0070C0"/>
              </a:solidFill>
            </a:endParaRPr>
          </a:p>
        </p:txBody>
      </p:sp>
      <p:sp>
        <p:nvSpPr>
          <p:cNvPr id="7" name="Rectangle 2"/>
          <p:cNvSpPr txBox="1">
            <a:spLocks noChangeArrowheads="1"/>
          </p:cNvSpPr>
          <p:nvPr/>
        </p:nvSpPr>
        <p:spPr bwMode="auto">
          <a:xfrm>
            <a:off x="18288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9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Copyright © 2022 McGraw Hill. All rights reserved. No reproduction or distribution without the prior written consent of McGraw Hill.</a:t>
            </a:r>
          </a:p>
        </p:txBody>
      </p:sp>
      <p:sp>
        <p:nvSpPr>
          <p:cNvPr id="8" name="Slide Number Placeholder 2"/>
          <p:cNvSpPr txBox="1">
            <a:spLocks/>
          </p:cNvSpPr>
          <p:nvPr/>
        </p:nvSpPr>
        <p:spPr>
          <a:xfrm>
            <a:off x="6553200" y="6248400"/>
            <a:ext cx="21336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endParaRPr lang="en-US" sz="1200" dirty="0"/>
          </a:p>
          <a:p>
            <a:pPr algn="r">
              <a:defRPr/>
            </a:pPr>
            <a:r>
              <a:rPr lang="en-US" sz="1200" dirty="0"/>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Specify the Decision Rule</a:t>
            </a:r>
          </a:p>
        </p:txBody>
      </p:sp>
      <p:sp>
        <p:nvSpPr>
          <p:cNvPr id="3" name="Content Placeholder 2"/>
          <p:cNvSpPr>
            <a:spLocks noGrp="1"/>
          </p:cNvSpPr>
          <p:nvPr>
            <p:ph idx="1"/>
          </p:nvPr>
        </p:nvSpPr>
        <p:spPr/>
        <p:txBody>
          <a:bodyPr/>
          <a:lstStyle/>
          <a:p>
            <a:r>
              <a:rPr lang="en-US" dirty="0"/>
              <a:t>Before collecting data to compare against the hypothesis, the researcher must specify </a:t>
            </a:r>
            <a:r>
              <a:rPr lang="en-US" i="1" dirty="0"/>
              <a:t>how </a:t>
            </a:r>
            <a:r>
              <a:rPr lang="en-US" dirty="0"/>
              <a:t>the evidence will be used to reach a decision about the null hypothesis. </a:t>
            </a:r>
          </a:p>
          <a:p>
            <a:r>
              <a:rPr lang="en-US" dirty="0"/>
              <a:t>For example, in our legal system, the evidence presented by the prosecutor must convince a jury “beyond a reasonable doubt” that the defendant is not innocent.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10</a:t>
            </a:fld>
            <a:endParaRPr lang="en-US" dirty="0"/>
          </a:p>
        </p:txBody>
      </p:sp>
      <p:sp>
        <p:nvSpPr>
          <p:cNvPr id="6" name="Text Placeholder 5"/>
          <p:cNvSpPr>
            <a:spLocks noGrp="1"/>
          </p:cNvSpPr>
          <p:nvPr>
            <p:ph type="body" sz="quarter" idx="12"/>
          </p:nvPr>
        </p:nvSpPr>
        <p:spPr/>
        <p:txBody>
          <a:bodyPr/>
          <a:lstStyle/>
          <a:p>
            <a:r>
              <a:rPr lang="en-US" dirty="0"/>
              <a:t>LO 9-1</a:t>
            </a:r>
          </a:p>
        </p:txBody>
      </p:sp>
    </p:spTree>
    <p:extLst>
      <p:ext uri="{BB962C8B-B14F-4D97-AF65-F5344CB8AC3E}">
        <p14:creationId xmlns:p14="http://schemas.microsoft.com/office/powerpoint/2010/main" val="332983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962900" cy="685800"/>
          </a:xfrm>
        </p:spPr>
        <p:txBody>
          <a:bodyPr/>
          <a:lstStyle/>
          <a:p>
            <a:r>
              <a:rPr lang="en-US" sz="3200" dirty="0"/>
              <a:t>Steps 3 and 4: Data Collection and Decision Making</a:t>
            </a:r>
          </a:p>
        </p:txBody>
      </p:sp>
      <p:sp>
        <p:nvSpPr>
          <p:cNvPr id="3" name="Content Placeholder 2"/>
          <p:cNvSpPr>
            <a:spLocks noGrp="1"/>
          </p:cNvSpPr>
          <p:nvPr>
            <p:ph idx="1"/>
          </p:nvPr>
        </p:nvSpPr>
        <p:spPr/>
        <p:txBody>
          <a:bodyPr/>
          <a:lstStyle/>
          <a:p>
            <a:r>
              <a:rPr lang="en-US" dirty="0"/>
              <a:t>Much of the critical work in hypothesis testing takes place during steps 1 and 2. </a:t>
            </a:r>
          </a:p>
          <a:p>
            <a:r>
              <a:rPr lang="en-US" dirty="0"/>
              <a:t>Once the hypotheses and decision rule have been clearly articulated, the process of data collection, while occasionally time-consuming, is straightforward. </a:t>
            </a:r>
          </a:p>
          <a:p>
            <a:r>
              <a:rPr lang="en-US" dirty="0"/>
              <a:t>We compare the data with the hypothesis, using the decision rule, and decide to reject or not reject the null hypothesis.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11</a:t>
            </a:fld>
            <a:endParaRPr lang="en-US" dirty="0"/>
          </a:p>
        </p:txBody>
      </p:sp>
      <p:sp>
        <p:nvSpPr>
          <p:cNvPr id="6" name="Text Placeholder 5"/>
          <p:cNvSpPr>
            <a:spLocks noGrp="1"/>
          </p:cNvSpPr>
          <p:nvPr>
            <p:ph type="body" sz="quarter" idx="12"/>
          </p:nvPr>
        </p:nvSpPr>
        <p:spPr/>
        <p:txBody>
          <a:bodyPr/>
          <a:lstStyle/>
          <a:p>
            <a:r>
              <a:rPr lang="en-US" dirty="0"/>
              <a:t>LO 9-1</a:t>
            </a:r>
          </a:p>
        </p:txBody>
      </p:sp>
    </p:spTree>
    <p:extLst>
      <p:ext uri="{BB962C8B-B14F-4D97-AF65-F5344CB8AC3E}">
        <p14:creationId xmlns:p14="http://schemas.microsoft.com/office/powerpoint/2010/main" val="549216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Take Action Based on Decision</a:t>
            </a:r>
          </a:p>
        </p:txBody>
      </p:sp>
      <p:sp>
        <p:nvSpPr>
          <p:cNvPr id="3" name="Content Placeholder 2"/>
          <p:cNvSpPr>
            <a:spLocks noGrp="1"/>
          </p:cNvSpPr>
          <p:nvPr>
            <p:ph idx="1"/>
          </p:nvPr>
        </p:nvSpPr>
        <p:spPr/>
        <p:txBody>
          <a:bodyPr/>
          <a:lstStyle/>
          <a:p>
            <a:r>
              <a:rPr lang="en-US" dirty="0"/>
              <a:t>This last step—taking action—requires experience and expertise on the part of the decision maker. </a:t>
            </a:r>
          </a:p>
          <a:p>
            <a:r>
              <a:rPr lang="en-US" dirty="0"/>
              <a:t>Suppose the evidence presented at a trial convinces a jury that the defendant is not innocent. What punishment should the judge impose? </a:t>
            </a:r>
          </a:p>
          <a:p>
            <a:r>
              <a:rPr lang="en-US" dirty="0"/>
              <a:t>Appropriate action for the decision should relate back to the purpose of conducting the hypothesis test in the first place.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12</a:t>
            </a:fld>
            <a:endParaRPr lang="en-US" dirty="0"/>
          </a:p>
        </p:txBody>
      </p:sp>
      <p:sp>
        <p:nvSpPr>
          <p:cNvPr id="6" name="Text Placeholder 5"/>
          <p:cNvSpPr>
            <a:spLocks noGrp="1"/>
          </p:cNvSpPr>
          <p:nvPr>
            <p:ph type="body" sz="quarter" idx="12"/>
          </p:nvPr>
        </p:nvSpPr>
        <p:spPr/>
        <p:txBody>
          <a:bodyPr/>
          <a:lstStyle/>
          <a:p>
            <a:r>
              <a:rPr lang="en-US" dirty="0"/>
              <a:t>LO 9-1</a:t>
            </a:r>
          </a:p>
        </p:txBody>
      </p:sp>
    </p:spTree>
    <p:extLst>
      <p:ext uri="{BB962C8B-B14F-4D97-AF65-F5344CB8AC3E}">
        <p14:creationId xmlns:p14="http://schemas.microsoft.com/office/powerpoint/2010/main" val="21727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 Null Hypothesis Be Proved?</a:t>
            </a:r>
          </a:p>
        </p:txBody>
      </p:sp>
      <p:sp>
        <p:nvSpPr>
          <p:cNvPr id="3" name="Content Placeholder 2"/>
          <p:cNvSpPr>
            <a:spLocks noGrp="1"/>
          </p:cNvSpPr>
          <p:nvPr>
            <p:ph idx="1"/>
          </p:nvPr>
        </p:nvSpPr>
        <p:spPr/>
        <p:txBody>
          <a:bodyPr/>
          <a:lstStyle/>
          <a:p>
            <a:r>
              <a:rPr lang="en-US" dirty="0"/>
              <a:t>No, we cannot prove a null hypothesis—we can only </a:t>
            </a:r>
            <a:r>
              <a:rPr lang="en-US" i="1" dirty="0"/>
              <a:t>fail to reject </a:t>
            </a:r>
            <a:r>
              <a:rPr lang="en-US" dirty="0"/>
              <a:t>it. </a:t>
            </a:r>
          </a:p>
          <a:p>
            <a:r>
              <a:rPr lang="en-US" dirty="0"/>
              <a:t>A null hypothesis that survives repeated tests without rejection is “true” only in the limited sense that it has been thoroughly scrutinized and tested. </a:t>
            </a:r>
          </a:p>
          <a:p>
            <a:r>
              <a:rPr lang="en-US" dirty="0"/>
              <a:t>Today’s “true” hypothesis could be disproved tomorrow if new data are found. </a:t>
            </a:r>
          </a:p>
          <a:p>
            <a:r>
              <a:rPr lang="en-US" dirty="0"/>
              <a:t>If we fail to reject </a:t>
            </a:r>
            <a:r>
              <a:rPr lang="en-US" i="1" dirty="0"/>
              <a:t>H</a:t>
            </a:r>
            <a:r>
              <a:rPr lang="en-US" baseline="-25000" dirty="0"/>
              <a:t>0</a:t>
            </a:r>
            <a:r>
              <a:rPr lang="en-US" dirty="0"/>
              <a:t>, the same hypothesis may be retested. That is how scientific inquiry works.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13</a:t>
            </a:fld>
            <a:endParaRPr lang="en-US" dirty="0"/>
          </a:p>
        </p:txBody>
      </p:sp>
      <p:sp>
        <p:nvSpPr>
          <p:cNvPr id="6" name="Text Placeholder 5"/>
          <p:cNvSpPr>
            <a:spLocks noGrp="1"/>
          </p:cNvSpPr>
          <p:nvPr>
            <p:ph type="body" sz="quarter" idx="12"/>
          </p:nvPr>
        </p:nvSpPr>
        <p:spPr/>
        <p:txBody>
          <a:bodyPr/>
          <a:lstStyle/>
          <a:p>
            <a:r>
              <a:rPr lang="en-US" dirty="0"/>
              <a:t>LO 9-1</a:t>
            </a:r>
          </a:p>
        </p:txBody>
      </p:sp>
    </p:spTree>
    <p:extLst>
      <p:ext uri="{BB962C8B-B14F-4D97-AF65-F5344CB8AC3E}">
        <p14:creationId xmlns:p14="http://schemas.microsoft.com/office/powerpoint/2010/main" val="2168785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Type II Errors</a:t>
            </a:r>
          </a:p>
        </p:txBody>
      </p:sp>
      <p:sp>
        <p:nvSpPr>
          <p:cNvPr id="3" name="Content Placeholder 2"/>
          <p:cNvSpPr>
            <a:spLocks noGrp="1"/>
          </p:cNvSpPr>
          <p:nvPr>
            <p:ph idx="1"/>
          </p:nvPr>
        </p:nvSpPr>
        <p:spPr/>
        <p:txBody>
          <a:bodyPr/>
          <a:lstStyle/>
          <a:p>
            <a:r>
              <a:rPr lang="en-US" dirty="0"/>
              <a:t>It is possible to make an incorrect decision regarding the null hypothesis. </a:t>
            </a:r>
          </a:p>
          <a:p>
            <a:r>
              <a:rPr lang="en-US" dirty="0"/>
              <a:t>As illustrated in the table below, either the null hypothesis is true or it is false. </a:t>
            </a:r>
          </a:p>
          <a:p>
            <a:r>
              <a:rPr lang="en-US" dirty="0"/>
              <a:t>We have two possible choices concerning the null hypothesis. We either reject </a:t>
            </a:r>
            <a:r>
              <a:rPr lang="en-US" i="1" dirty="0"/>
              <a:t>H</a:t>
            </a:r>
            <a:r>
              <a:rPr lang="en-US" baseline="-25000" dirty="0"/>
              <a:t>0</a:t>
            </a:r>
            <a:r>
              <a:rPr lang="en-US" dirty="0"/>
              <a:t> or fail to reject </a:t>
            </a:r>
            <a:r>
              <a:rPr lang="en-US" i="1" dirty="0"/>
              <a:t>H</a:t>
            </a:r>
            <a:r>
              <a:rPr lang="en-US" baseline="-25000" dirty="0"/>
              <a:t>0</a:t>
            </a:r>
            <a:r>
              <a:rPr lang="en-US" dirty="0"/>
              <a:t>. </a:t>
            </a:r>
          </a:p>
          <a:p>
            <a:endParaRPr lang="en-US" dirty="0"/>
          </a:p>
          <a:p>
            <a:endParaRPr lang="en-US" dirty="0"/>
          </a:p>
          <a:p>
            <a:endParaRPr lang="en-US" sz="1600" dirty="0"/>
          </a:p>
          <a:p>
            <a:r>
              <a:rPr lang="en-US" dirty="0"/>
              <a:t>The true situation determines whether our decision was correct. If the decision about the null hypothesis matches the true situation, the decision was correct.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14</a:t>
            </a:fld>
            <a:endParaRPr lang="en-US" dirty="0"/>
          </a:p>
        </p:txBody>
      </p:sp>
      <p:sp>
        <p:nvSpPr>
          <p:cNvPr id="6" name="Text Placeholder 5"/>
          <p:cNvSpPr>
            <a:spLocks noGrp="1"/>
          </p:cNvSpPr>
          <p:nvPr>
            <p:ph type="body" sz="quarter" idx="12"/>
          </p:nvPr>
        </p:nvSpPr>
        <p:spPr/>
        <p:txBody>
          <a:bodyPr/>
          <a:lstStyle/>
          <a:p>
            <a:r>
              <a:rPr lang="en-US" dirty="0"/>
              <a:t>LO 9-2</a:t>
            </a:r>
          </a:p>
        </p:txBody>
      </p:sp>
      <p:pic>
        <p:nvPicPr>
          <p:cNvPr id="7" name="Picture 6"/>
          <p:cNvPicPr>
            <a:picLocks noChangeAspect="1"/>
          </p:cNvPicPr>
          <p:nvPr/>
        </p:nvPicPr>
        <p:blipFill>
          <a:blip r:embed="rId2"/>
          <a:stretch>
            <a:fillRect/>
          </a:stretch>
        </p:blipFill>
        <p:spPr>
          <a:xfrm>
            <a:off x="1088231" y="3886200"/>
            <a:ext cx="6967537" cy="1064806"/>
          </a:xfrm>
          <a:prstGeom prst="rect">
            <a:avLst/>
          </a:prstGeom>
        </p:spPr>
      </p:pic>
    </p:spTree>
    <p:extLst>
      <p:ext uri="{BB962C8B-B14F-4D97-AF65-F5344CB8AC3E}">
        <p14:creationId xmlns:p14="http://schemas.microsoft.com/office/powerpoint/2010/main" val="51493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Type II Errors</a:t>
            </a:r>
          </a:p>
        </p:txBody>
      </p:sp>
      <p:sp>
        <p:nvSpPr>
          <p:cNvPr id="3" name="Content Placeholder 2"/>
          <p:cNvSpPr>
            <a:spLocks noGrp="1"/>
          </p:cNvSpPr>
          <p:nvPr>
            <p:ph idx="1"/>
          </p:nvPr>
        </p:nvSpPr>
        <p:spPr>
          <a:xfrm>
            <a:off x="457200" y="2883408"/>
            <a:ext cx="8229600" cy="2983992"/>
          </a:xfrm>
        </p:spPr>
        <p:txBody>
          <a:bodyPr/>
          <a:lstStyle/>
          <a:p>
            <a:r>
              <a:rPr lang="en-US" dirty="0"/>
              <a:t>Rejecting the null hypothesis when it is true is a </a:t>
            </a:r>
            <a:r>
              <a:rPr lang="en-US" b="1" dirty="0"/>
              <a:t>Type I error </a:t>
            </a:r>
            <a:r>
              <a:rPr lang="en-US" dirty="0"/>
              <a:t>(also called a </a:t>
            </a:r>
            <a:r>
              <a:rPr lang="en-US" b="1" dirty="0"/>
              <a:t>false positive</a:t>
            </a:r>
            <a:r>
              <a:rPr lang="en-US" dirty="0"/>
              <a:t>). </a:t>
            </a:r>
          </a:p>
          <a:p>
            <a:r>
              <a:rPr lang="en-US" dirty="0"/>
              <a:t>Failure to reject the null hypothesis when it is false is a </a:t>
            </a:r>
            <a:r>
              <a:rPr lang="en-US" b="1" dirty="0"/>
              <a:t>Type II error </a:t>
            </a:r>
            <a:r>
              <a:rPr lang="en-US" dirty="0"/>
              <a:t>(also called a </a:t>
            </a:r>
            <a:r>
              <a:rPr lang="en-US" b="1" dirty="0"/>
              <a:t>false negative</a:t>
            </a:r>
            <a:r>
              <a:rPr lang="en-US" dirty="0"/>
              <a:t>). </a:t>
            </a:r>
          </a:p>
          <a:p>
            <a:r>
              <a:rPr lang="en-US" dirty="0"/>
              <a:t>In either case, an incorrect decision was made. </a:t>
            </a:r>
          </a:p>
          <a:p>
            <a:r>
              <a:rPr lang="en-US" dirty="0"/>
              <a:t>We can minimize the chance of error by collecting as much sample evidence as our resources allow and by choosing proper testing procedures.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15</a:t>
            </a:fld>
            <a:endParaRPr lang="en-US" dirty="0"/>
          </a:p>
        </p:txBody>
      </p:sp>
      <p:sp>
        <p:nvSpPr>
          <p:cNvPr id="6" name="Text Placeholder 5"/>
          <p:cNvSpPr>
            <a:spLocks noGrp="1"/>
          </p:cNvSpPr>
          <p:nvPr>
            <p:ph type="body" sz="quarter" idx="12"/>
          </p:nvPr>
        </p:nvSpPr>
        <p:spPr/>
        <p:txBody>
          <a:bodyPr/>
          <a:lstStyle/>
          <a:p>
            <a:r>
              <a:rPr lang="en-US" dirty="0"/>
              <a:t>LO 9-2</a:t>
            </a:r>
          </a:p>
        </p:txBody>
      </p:sp>
      <p:pic>
        <p:nvPicPr>
          <p:cNvPr id="7" name="Picture 6"/>
          <p:cNvPicPr>
            <a:picLocks noChangeAspect="1"/>
          </p:cNvPicPr>
          <p:nvPr/>
        </p:nvPicPr>
        <p:blipFill>
          <a:blip r:embed="rId2"/>
          <a:stretch>
            <a:fillRect/>
          </a:stretch>
        </p:blipFill>
        <p:spPr>
          <a:xfrm>
            <a:off x="1088231" y="1600200"/>
            <a:ext cx="6967537" cy="1064806"/>
          </a:xfrm>
          <a:prstGeom prst="rect">
            <a:avLst/>
          </a:prstGeom>
        </p:spPr>
      </p:pic>
    </p:spTree>
    <p:extLst>
      <p:ext uri="{BB962C8B-B14F-4D97-AF65-F5344CB8AC3E}">
        <p14:creationId xmlns:p14="http://schemas.microsoft.com/office/powerpoint/2010/main" val="19525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Consequences of Type I and Type II Errors</a:t>
            </a:r>
          </a:p>
        </p:txBody>
      </p:sp>
      <p:sp>
        <p:nvSpPr>
          <p:cNvPr id="3" name="Content Placeholder 2"/>
          <p:cNvSpPr>
            <a:spLocks noGrp="1"/>
          </p:cNvSpPr>
          <p:nvPr>
            <p:ph idx="1"/>
          </p:nvPr>
        </p:nvSpPr>
        <p:spPr/>
        <p:txBody>
          <a:bodyPr/>
          <a:lstStyle/>
          <a:p>
            <a:r>
              <a:rPr lang="en-US" dirty="0"/>
              <a:t>The consequences of these two errors are quite different, and the costs are borne by different parties.</a:t>
            </a:r>
          </a:p>
          <a:p>
            <a:r>
              <a:rPr lang="en-US" b="1" dirty="0"/>
              <a:t>Example: </a:t>
            </a:r>
            <a:r>
              <a:rPr lang="en-US" dirty="0"/>
              <a:t>Type I error is convicting an innocent defendant, so the costs are borne by the defendant. Type II error is failing to convict a guilty defendant, so the costs are borne by society if the guilty person returns to the streets.</a:t>
            </a:r>
          </a:p>
          <a:p>
            <a:r>
              <a:rPr lang="en-US" dirty="0"/>
              <a:t>Firms are increasingly wary of Type II error (failing to recall a product as soon as sample evidence begins to indicate potential problems).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16</a:t>
            </a:fld>
            <a:endParaRPr lang="en-US" dirty="0"/>
          </a:p>
        </p:txBody>
      </p:sp>
      <p:sp>
        <p:nvSpPr>
          <p:cNvPr id="6" name="Text Placeholder 5"/>
          <p:cNvSpPr>
            <a:spLocks noGrp="1"/>
          </p:cNvSpPr>
          <p:nvPr>
            <p:ph type="body" sz="quarter" idx="12"/>
          </p:nvPr>
        </p:nvSpPr>
        <p:spPr/>
        <p:txBody>
          <a:bodyPr/>
          <a:lstStyle/>
          <a:p>
            <a:r>
              <a:rPr lang="en-US" dirty="0"/>
              <a:t>LO 9-2</a:t>
            </a:r>
          </a:p>
        </p:txBody>
      </p:sp>
    </p:spTree>
    <p:extLst>
      <p:ext uri="{BB962C8B-B14F-4D97-AF65-F5344CB8AC3E}">
        <p14:creationId xmlns:p14="http://schemas.microsoft.com/office/powerpoint/2010/main" val="377152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Type I and Type II Errors</a:t>
            </a:r>
          </a:p>
        </p:txBody>
      </p:sp>
      <p:sp>
        <p:nvSpPr>
          <p:cNvPr id="3" name="Content Placeholder 2"/>
          <p:cNvSpPr>
            <a:spLocks noGrp="1"/>
          </p:cNvSpPr>
          <p:nvPr>
            <p:ph idx="1"/>
          </p:nvPr>
        </p:nvSpPr>
        <p:spPr/>
        <p:txBody>
          <a:bodyPr/>
          <a:lstStyle/>
          <a:p>
            <a:r>
              <a:rPr lang="en-US" sz="2000" dirty="0"/>
              <a:t>The </a:t>
            </a:r>
            <a:r>
              <a:rPr lang="en-US" sz="2000" i="1" dirty="0"/>
              <a:t>probability </a:t>
            </a:r>
            <a:r>
              <a:rPr lang="en-US" sz="2000" dirty="0"/>
              <a:t>of a Type I error (rejecting a true null hypothesis) is denoted </a:t>
            </a:r>
            <a:r>
              <a:rPr lang="en-US" sz="2000" i="1" dirty="0"/>
              <a:t>α </a:t>
            </a:r>
            <a:r>
              <a:rPr lang="en-US" sz="2000" dirty="0"/>
              <a:t>(the lowercase Greek letter “alpha”). </a:t>
            </a:r>
          </a:p>
          <a:p>
            <a:r>
              <a:rPr lang="en-US" sz="2000" dirty="0"/>
              <a:t>Statisticians refer to </a:t>
            </a:r>
            <a:r>
              <a:rPr lang="en-US" sz="2000" i="1" dirty="0"/>
              <a:t>α </a:t>
            </a:r>
            <a:r>
              <a:rPr lang="en-US" sz="2000" dirty="0"/>
              <a:t>as the </a:t>
            </a:r>
            <a:r>
              <a:rPr lang="en-US" sz="2000" b="1" dirty="0"/>
              <a:t>level of significance</a:t>
            </a:r>
            <a:r>
              <a:rPr lang="en-US" sz="2000" dirty="0"/>
              <a:t>. </a:t>
            </a:r>
          </a:p>
          <a:p>
            <a:r>
              <a:rPr lang="en-US" sz="2000" dirty="0"/>
              <a:t>The probability of a Type II error (not rejecting a false hypothesis) is denoted β (the lowercase Greek letter “beta”)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17</a:t>
            </a:fld>
            <a:endParaRPr lang="en-US" dirty="0"/>
          </a:p>
        </p:txBody>
      </p:sp>
      <p:sp>
        <p:nvSpPr>
          <p:cNvPr id="6" name="Text Placeholder 5"/>
          <p:cNvSpPr>
            <a:spLocks noGrp="1"/>
          </p:cNvSpPr>
          <p:nvPr>
            <p:ph type="body" sz="quarter" idx="12"/>
          </p:nvPr>
        </p:nvSpPr>
        <p:spPr/>
        <p:txBody>
          <a:bodyPr/>
          <a:lstStyle/>
          <a:p>
            <a:r>
              <a:rPr lang="en-US" dirty="0"/>
              <a:t>LO 9-2</a:t>
            </a:r>
          </a:p>
        </p:txBody>
      </p:sp>
      <p:pic>
        <p:nvPicPr>
          <p:cNvPr id="7" name="Picture 6"/>
          <p:cNvPicPr>
            <a:picLocks noChangeAspect="1"/>
          </p:cNvPicPr>
          <p:nvPr/>
        </p:nvPicPr>
        <p:blipFill>
          <a:blip r:embed="rId2"/>
          <a:stretch>
            <a:fillRect/>
          </a:stretch>
        </p:blipFill>
        <p:spPr>
          <a:xfrm>
            <a:off x="614362" y="3429000"/>
            <a:ext cx="7915275" cy="2083375"/>
          </a:xfrm>
          <a:prstGeom prst="rect">
            <a:avLst/>
          </a:prstGeom>
        </p:spPr>
      </p:pic>
    </p:spTree>
    <p:extLst>
      <p:ext uri="{BB962C8B-B14F-4D97-AF65-F5344CB8AC3E}">
        <p14:creationId xmlns:p14="http://schemas.microsoft.com/office/powerpoint/2010/main" val="397663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a:t>
            </a:r>
          </a:p>
        </p:txBody>
      </p:sp>
      <p:sp>
        <p:nvSpPr>
          <p:cNvPr id="3" name="Content Placeholder 2"/>
          <p:cNvSpPr>
            <a:spLocks noGrp="1"/>
          </p:cNvSpPr>
          <p:nvPr>
            <p:ph idx="1"/>
          </p:nvPr>
        </p:nvSpPr>
        <p:spPr/>
        <p:txBody>
          <a:bodyPr/>
          <a:lstStyle/>
          <a:p>
            <a:r>
              <a:rPr lang="en-US" dirty="0"/>
              <a:t>The power of a test is the probability that a false hypothesis will be rejected (as it should be). </a:t>
            </a:r>
          </a:p>
          <a:p>
            <a:r>
              <a:rPr lang="en-US" dirty="0"/>
              <a:t>Power equals 1 − β and is the complement of Type II error.</a:t>
            </a:r>
          </a:p>
          <a:p>
            <a:r>
              <a:rPr lang="en-US" dirty="0"/>
              <a:t>Reducing β would correspondingly increase power (usually accomplished by increasing the sample size).</a:t>
            </a:r>
          </a:p>
          <a:p>
            <a:r>
              <a:rPr lang="en-US" dirty="0"/>
              <a:t>Larger samples lead to increased power, which is why clinical trials often involve thousands of people.</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18</a:t>
            </a:fld>
            <a:endParaRPr lang="en-US" dirty="0"/>
          </a:p>
        </p:txBody>
      </p:sp>
      <p:sp>
        <p:nvSpPr>
          <p:cNvPr id="6" name="Text Placeholder 5"/>
          <p:cNvSpPr>
            <a:spLocks noGrp="1"/>
          </p:cNvSpPr>
          <p:nvPr>
            <p:ph type="body" sz="quarter" idx="12"/>
          </p:nvPr>
        </p:nvSpPr>
        <p:spPr/>
        <p:txBody>
          <a:bodyPr/>
          <a:lstStyle/>
          <a:p>
            <a:r>
              <a:rPr lang="en-US" dirty="0"/>
              <a:t>LO 9-2</a:t>
            </a:r>
          </a:p>
        </p:txBody>
      </p:sp>
    </p:spTree>
    <p:extLst>
      <p:ext uri="{BB962C8B-B14F-4D97-AF65-F5344CB8AC3E}">
        <p14:creationId xmlns:p14="http://schemas.microsoft.com/office/powerpoint/2010/main" val="71551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
            </a:r>
            <a:r>
              <a:rPr lang="el-GR" i="1" dirty="0"/>
              <a:t>α </a:t>
            </a:r>
            <a:r>
              <a:rPr lang="en-US" dirty="0"/>
              <a:t>and </a:t>
            </a:r>
            <a:r>
              <a:rPr lang="el-GR" i="1" dirty="0"/>
              <a:t>β </a:t>
            </a:r>
            <a:endParaRPr lang="en-US" dirty="0"/>
          </a:p>
        </p:txBody>
      </p:sp>
      <p:sp>
        <p:nvSpPr>
          <p:cNvPr id="3" name="Content Placeholder 2"/>
          <p:cNvSpPr>
            <a:spLocks noGrp="1"/>
          </p:cNvSpPr>
          <p:nvPr>
            <p:ph idx="1"/>
          </p:nvPr>
        </p:nvSpPr>
        <p:spPr/>
        <p:txBody>
          <a:bodyPr/>
          <a:lstStyle/>
          <a:p>
            <a:pPr>
              <a:defRPr/>
            </a:pPr>
            <a:r>
              <a:rPr lang="en-US" dirty="0"/>
              <a:t>Both a small α and a small β are desirable.</a:t>
            </a:r>
          </a:p>
          <a:p>
            <a:pPr>
              <a:defRPr/>
            </a:pPr>
            <a:r>
              <a:rPr lang="en-US" dirty="0"/>
              <a:t>For a given type of test and fixed sample size, there is a trade-off between α and β.</a:t>
            </a:r>
          </a:p>
          <a:p>
            <a:pPr>
              <a:defRPr/>
            </a:pPr>
            <a:r>
              <a:rPr lang="en-US" dirty="0"/>
              <a:t>The larger critical value needed to reduce α risk makes it harder to reject H</a:t>
            </a:r>
            <a:r>
              <a:rPr lang="en-US" baseline="-25000" dirty="0"/>
              <a:t>0</a:t>
            </a:r>
            <a:r>
              <a:rPr lang="en-US" dirty="0"/>
              <a:t>, thereby increasing β risk.</a:t>
            </a:r>
          </a:p>
          <a:p>
            <a:pPr>
              <a:defRPr/>
            </a:pPr>
            <a:r>
              <a:rPr lang="en-US" dirty="0"/>
              <a:t>Both α and β can be reduced simultaneously only by increasing the sample size.</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19</a:t>
            </a:fld>
            <a:endParaRPr lang="en-US" dirty="0"/>
          </a:p>
        </p:txBody>
      </p:sp>
      <p:sp>
        <p:nvSpPr>
          <p:cNvPr id="6" name="Text Placeholder 5"/>
          <p:cNvSpPr>
            <a:spLocks noGrp="1"/>
          </p:cNvSpPr>
          <p:nvPr>
            <p:ph type="body" sz="quarter" idx="12"/>
          </p:nvPr>
        </p:nvSpPr>
        <p:spPr/>
        <p:txBody>
          <a:bodyPr/>
          <a:lstStyle/>
          <a:p>
            <a:r>
              <a:rPr lang="en-US" dirty="0"/>
              <a:t>LO 9-2</a:t>
            </a:r>
          </a:p>
        </p:txBody>
      </p:sp>
    </p:spTree>
    <p:extLst>
      <p:ext uri="{BB962C8B-B14F-4D97-AF65-F5344CB8AC3E}">
        <p14:creationId xmlns:p14="http://schemas.microsoft.com/office/powerpoint/2010/main" val="357963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Learning Objectives</a:t>
            </a:r>
          </a:p>
        </p:txBody>
      </p:sp>
      <p:sp>
        <p:nvSpPr>
          <p:cNvPr id="3" name="Content Placeholder 2"/>
          <p:cNvSpPr>
            <a:spLocks noGrp="1"/>
          </p:cNvSpPr>
          <p:nvPr>
            <p:ph idx="1"/>
          </p:nvPr>
        </p:nvSpPr>
        <p:spPr/>
        <p:txBody>
          <a:bodyPr/>
          <a:lstStyle/>
          <a:p>
            <a:pPr eaLnBrk="1" hangingPunct="1">
              <a:buNone/>
              <a:defRPr/>
            </a:pPr>
            <a:r>
              <a:rPr lang="en-US" sz="2000" dirty="0">
                <a:solidFill>
                  <a:srgbClr val="FF9933"/>
                </a:solidFill>
              </a:rPr>
              <a:t>LO9-1: </a:t>
            </a:r>
            <a:r>
              <a:rPr lang="en-US" sz="2000" dirty="0"/>
              <a:t>Know the steps in testing hypotheses and define </a:t>
            </a:r>
            <a:r>
              <a:rPr lang="en-US" sz="2000" i="1" dirty="0"/>
              <a:t>H</a:t>
            </a:r>
            <a:r>
              <a:rPr lang="en-US" sz="2000" baseline="-25000" dirty="0"/>
              <a:t>0</a:t>
            </a:r>
            <a:r>
              <a:rPr lang="en-US" sz="2000" dirty="0"/>
              <a:t> and </a:t>
            </a:r>
            <a:r>
              <a:rPr lang="en-US" sz="2000" i="1" dirty="0"/>
              <a:t>H</a:t>
            </a:r>
            <a:r>
              <a:rPr lang="en-US" sz="2000" baseline="-25000" dirty="0"/>
              <a:t>1</a:t>
            </a:r>
            <a:r>
              <a:rPr lang="en-US" sz="2000" dirty="0"/>
              <a:t>.</a:t>
            </a:r>
          </a:p>
          <a:p>
            <a:pPr eaLnBrk="1" hangingPunct="1">
              <a:buNone/>
              <a:defRPr/>
            </a:pPr>
            <a:r>
              <a:rPr lang="en-US" sz="2000" dirty="0">
                <a:solidFill>
                  <a:srgbClr val="FF9933"/>
                </a:solidFill>
              </a:rPr>
              <a:t>LO9-2: </a:t>
            </a:r>
            <a:r>
              <a:rPr lang="en-US" sz="2000" dirty="0"/>
              <a:t>Define Type I error, Type II error, and power.</a:t>
            </a:r>
          </a:p>
          <a:p>
            <a:pPr eaLnBrk="1" hangingPunct="1">
              <a:buNone/>
              <a:defRPr/>
            </a:pPr>
            <a:r>
              <a:rPr lang="en-US" sz="2000" dirty="0">
                <a:solidFill>
                  <a:srgbClr val="FF9933"/>
                </a:solidFill>
              </a:rPr>
              <a:t>LO9-3: </a:t>
            </a:r>
            <a:r>
              <a:rPr lang="en-US" sz="2000" dirty="0"/>
              <a:t>Formulate a null and alternative hypothesis for </a:t>
            </a:r>
            <a:r>
              <a:rPr lang="en-US" sz="2000" i="1" dirty="0"/>
              <a:t>μ or π.</a:t>
            </a:r>
            <a:endParaRPr lang="en-US" sz="2000" dirty="0"/>
          </a:p>
          <a:p>
            <a:pPr eaLnBrk="1" hangingPunct="1">
              <a:buNone/>
              <a:defRPr/>
            </a:pPr>
            <a:r>
              <a:rPr lang="en-US" sz="2000" dirty="0">
                <a:solidFill>
                  <a:srgbClr val="FF9933"/>
                </a:solidFill>
              </a:rPr>
              <a:t>LO9-4: </a:t>
            </a:r>
            <a:r>
              <a:rPr lang="en-US" sz="2000" dirty="0"/>
              <a:t>Explain decision rules, critical values, and rejection regions</a:t>
            </a:r>
            <a:r>
              <a:rPr lang="en-US" sz="2000" i="1" dirty="0"/>
              <a:t>.</a:t>
            </a:r>
            <a:endParaRPr lang="en-US" sz="2000" dirty="0"/>
          </a:p>
          <a:p>
            <a:pPr eaLnBrk="1" hangingPunct="1">
              <a:buNone/>
              <a:defRPr/>
            </a:pPr>
            <a:r>
              <a:rPr lang="en-US" sz="2000" dirty="0">
                <a:solidFill>
                  <a:srgbClr val="FF9933"/>
                </a:solidFill>
              </a:rPr>
              <a:t>LO9-5: </a:t>
            </a:r>
            <a:r>
              <a:rPr lang="en-US" sz="2000" dirty="0"/>
              <a:t>Perform a hypothesis test for a mean with known </a:t>
            </a:r>
            <a:r>
              <a:rPr lang="en-US" sz="2000" i="1" dirty="0"/>
              <a:t>σ</a:t>
            </a:r>
            <a:r>
              <a:rPr lang="en-US" sz="2000" dirty="0">
                <a:sym typeface="Symbol"/>
              </a:rPr>
              <a:t> using </a:t>
            </a:r>
            <a:r>
              <a:rPr lang="en-US" sz="2000" i="1" dirty="0">
                <a:sym typeface="Symbol"/>
              </a:rPr>
              <a:t>z</a:t>
            </a:r>
            <a:r>
              <a:rPr lang="en-US" sz="2000" dirty="0">
                <a:sym typeface="Symbol"/>
              </a:rPr>
              <a:t>.</a:t>
            </a:r>
            <a:endParaRPr lang="en-US" sz="2000" dirty="0"/>
          </a:p>
          <a:p>
            <a:pPr eaLnBrk="1" hangingPunct="1">
              <a:buNone/>
              <a:defRPr/>
            </a:pPr>
            <a:r>
              <a:rPr lang="en-US" sz="2000" dirty="0">
                <a:solidFill>
                  <a:srgbClr val="FF9933"/>
                </a:solidFill>
              </a:rPr>
              <a:t>LO9-6: </a:t>
            </a:r>
            <a:r>
              <a:rPr lang="en-US" sz="2000" dirty="0"/>
              <a:t>Use tables or Excel to find the </a:t>
            </a:r>
            <a:r>
              <a:rPr lang="en-US" sz="2000" i="1" dirty="0"/>
              <a:t>p</a:t>
            </a:r>
            <a:r>
              <a:rPr lang="en-US" sz="2000" dirty="0"/>
              <a:t>-value in tests of </a:t>
            </a:r>
            <a:r>
              <a:rPr lang="en-US" sz="2000" i="1" dirty="0"/>
              <a:t>μ</a:t>
            </a:r>
            <a:r>
              <a:rPr lang="en-US" sz="2000" dirty="0"/>
              <a:t>.</a:t>
            </a:r>
          </a:p>
          <a:p>
            <a:pPr marL="0" indent="0" eaLnBrk="1" hangingPunct="1">
              <a:lnSpc>
                <a:spcPct val="90000"/>
              </a:lnSpc>
              <a:buNone/>
              <a:defRPr/>
            </a:pPr>
            <a:r>
              <a:rPr lang="en-US" sz="2000" dirty="0">
                <a:solidFill>
                  <a:srgbClr val="FF9933"/>
                </a:solidFill>
              </a:rPr>
              <a:t>LO9-7: </a:t>
            </a:r>
            <a:r>
              <a:rPr lang="en-US" sz="2000" dirty="0"/>
              <a:t>Perform a hypothesis test for a mean with unknown </a:t>
            </a:r>
            <a:r>
              <a:rPr lang="en-US" sz="2000" i="1" dirty="0"/>
              <a:t>σ </a:t>
            </a:r>
            <a:r>
              <a:rPr lang="en-US" sz="2000" dirty="0"/>
              <a:t>using</a:t>
            </a:r>
            <a:r>
              <a:rPr lang="en-US" sz="2000" i="1" dirty="0"/>
              <a:t> t.</a:t>
            </a:r>
          </a:p>
          <a:p>
            <a:pPr marL="0" indent="0" eaLnBrk="1" hangingPunct="1">
              <a:lnSpc>
                <a:spcPct val="90000"/>
              </a:lnSpc>
              <a:buNone/>
              <a:defRPr/>
            </a:pPr>
            <a:r>
              <a:rPr lang="en-US" sz="2000" dirty="0">
                <a:solidFill>
                  <a:srgbClr val="FF9933"/>
                </a:solidFill>
              </a:rPr>
              <a:t>LO9-8: </a:t>
            </a:r>
            <a:r>
              <a:rPr lang="en-US" sz="2000" dirty="0"/>
              <a:t>Perform a hypothesis test for a proportion and find the </a:t>
            </a:r>
            <a:r>
              <a:rPr lang="en-US" sz="2000" i="1" dirty="0"/>
              <a:t>p</a:t>
            </a:r>
            <a:r>
              <a:rPr lang="en-US" sz="2000" dirty="0"/>
              <a:t>-value. </a:t>
            </a:r>
          </a:p>
          <a:p>
            <a:pPr marL="858838" indent="-858838" eaLnBrk="1" hangingPunct="1">
              <a:lnSpc>
                <a:spcPct val="90000"/>
              </a:lnSpc>
              <a:buNone/>
              <a:defRPr/>
            </a:pPr>
            <a:r>
              <a:rPr lang="en-US" sz="2000" dirty="0">
                <a:solidFill>
                  <a:srgbClr val="FF9933"/>
                </a:solidFill>
              </a:rPr>
              <a:t>LO9-9: </a:t>
            </a:r>
            <a:r>
              <a:rPr lang="en-US" sz="2000" dirty="0"/>
              <a:t>Check whether normality may be assumed in testing a proportion</a:t>
            </a:r>
            <a:r>
              <a:rPr lang="en-US" sz="2000" i="1" dirty="0"/>
              <a:t>.</a:t>
            </a:r>
            <a:endParaRPr lang="en-US" sz="2000" dirty="0"/>
          </a:p>
          <a:p>
            <a:pPr marL="0" indent="0" eaLnBrk="1" hangingPunct="1">
              <a:lnSpc>
                <a:spcPct val="90000"/>
              </a:lnSpc>
              <a:buNone/>
              <a:defRPr/>
            </a:pPr>
            <a:r>
              <a:rPr lang="en-US" sz="2000" dirty="0">
                <a:solidFill>
                  <a:srgbClr val="FF9933"/>
                </a:solidFill>
              </a:rPr>
              <a:t>LO9-10: </a:t>
            </a:r>
            <a:r>
              <a:rPr lang="en-US" sz="2000" dirty="0"/>
              <a:t>Interpret a power curve or OC curve (optional).</a:t>
            </a:r>
          </a:p>
          <a:p>
            <a:pPr marL="0" indent="0" eaLnBrk="1" hangingPunct="1">
              <a:lnSpc>
                <a:spcPct val="90000"/>
              </a:lnSpc>
              <a:buNone/>
              <a:defRPr/>
            </a:pPr>
            <a:r>
              <a:rPr lang="en-US" sz="2000" dirty="0">
                <a:solidFill>
                  <a:srgbClr val="FF9933"/>
                </a:solidFill>
              </a:rPr>
              <a:t>LO9-11: </a:t>
            </a:r>
            <a:r>
              <a:rPr lang="en-US" sz="2000" dirty="0"/>
              <a:t>Perform a hypothesis test for a variance (optional).</a:t>
            </a:r>
          </a:p>
          <a:p>
            <a:pPr eaLnBrk="1" hangingPunct="1">
              <a:buNone/>
              <a:defRPr/>
            </a:pPr>
            <a:endParaRPr lang="en-US" i="1"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a:t>
            </a:fld>
            <a:endParaRPr lang="en-US" dirty="0"/>
          </a:p>
        </p:txBody>
      </p:sp>
      <p:sp>
        <p:nvSpPr>
          <p:cNvPr id="6" name="Text Placeholder 5"/>
          <p:cNvSpPr>
            <a:spLocks noGrp="1"/>
          </p:cNvSpPr>
          <p:nvPr>
            <p:ph type="body" sz="quarter" idx="12"/>
          </p:nvPr>
        </p:nvSpPr>
        <p:spPr>
          <a:xfrm rot="5400000">
            <a:off x="7772400" y="723900"/>
            <a:ext cx="1828800" cy="533400"/>
          </a:xfrm>
        </p:spPr>
        <p:txBody>
          <a:bodyPr/>
          <a:lstStyle/>
          <a:p>
            <a:r>
              <a:rPr lang="en-US" dirty="0"/>
              <a:t>Chapter 9</a:t>
            </a:r>
          </a:p>
        </p:txBody>
      </p:sp>
    </p:spTree>
    <p:extLst>
      <p:ext uri="{BB962C8B-B14F-4D97-AF65-F5344CB8AC3E}">
        <p14:creationId xmlns:p14="http://schemas.microsoft.com/office/powerpoint/2010/main" val="3405188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a:t>
            </a:r>
            <a:r>
              <a:rPr lang="el-GR" i="1" dirty="0"/>
              <a:t>α </a:t>
            </a:r>
            <a:r>
              <a:rPr lang="en-US" dirty="0"/>
              <a:t>and </a:t>
            </a:r>
            <a:r>
              <a:rPr lang="el-GR" i="1" dirty="0"/>
              <a:t>β </a:t>
            </a:r>
            <a:r>
              <a:rPr lang="en-US" dirty="0"/>
              <a:t>Calculated</a:t>
            </a:r>
          </a:p>
        </p:txBody>
      </p:sp>
      <p:sp>
        <p:nvSpPr>
          <p:cNvPr id="3" name="Content Placeholder 2"/>
          <p:cNvSpPr>
            <a:spLocks noGrp="1"/>
          </p:cNvSpPr>
          <p:nvPr>
            <p:ph idx="1"/>
          </p:nvPr>
        </p:nvSpPr>
        <p:spPr/>
        <p:txBody>
          <a:bodyPr/>
          <a:lstStyle/>
          <a:p>
            <a:r>
              <a:rPr lang="en-US" dirty="0"/>
              <a:t>The level of significance, </a:t>
            </a:r>
            <a:r>
              <a:rPr lang="en-US" i="1" dirty="0"/>
              <a:t>α, </a:t>
            </a:r>
            <a:r>
              <a:rPr lang="en-US" dirty="0"/>
              <a:t>is not calculated using a formula. Instead, we choose a value based on our willingness to risk making a Type I error. </a:t>
            </a:r>
          </a:p>
          <a:p>
            <a:r>
              <a:rPr lang="en-US" dirty="0"/>
              <a:t>Typical values are .01, .05, or .10. </a:t>
            </a:r>
          </a:p>
          <a:p>
            <a:r>
              <a:rPr lang="en-US" dirty="0"/>
              <a:t>Choosing a smaller value of </a:t>
            </a:r>
            <a:r>
              <a:rPr lang="en-US" i="1" dirty="0"/>
              <a:t>α </a:t>
            </a:r>
            <a:r>
              <a:rPr lang="en-US" dirty="0"/>
              <a:t>reflects a greater concern with the consequences of a Type I error. </a:t>
            </a:r>
          </a:p>
          <a:p>
            <a:r>
              <a:rPr lang="en-US" dirty="0"/>
              <a:t>The value of </a:t>
            </a:r>
            <a:r>
              <a:rPr lang="en-US" i="1" dirty="0"/>
              <a:t>β, </a:t>
            </a:r>
            <a:r>
              <a:rPr lang="en-US" dirty="0"/>
              <a:t>and consequently power (1 − </a:t>
            </a:r>
            <a:r>
              <a:rPr lang="en-US" i="1" dirty="0"/>
              <a:t>β</a:t>
            </a:r>
            <a:r>
              <a:rPr lang="en-US" dirty="0"/>
              <a:t>), will vary depending on the difference between the true mean </a:t>
            </a:r>
            <a:r>
              <a:rPr lang="en-US" i="1" dirty="0"/>
              <a:t>μ </a:t>
            </a:r>
            <a:r>
              <a:rPr lang="en-US" dirty="0"/>
              <a:t>and the hypothesized mean </a:t>
            </a:r>
            <a:r>
              <a:rPr lang="en-US" i="1" dirty="0"/>
              <a:t>μ</a:t>
            </a:r>
            <a:r>
              <a:rPr lang="en-US" baseline="-25000" dirty="0"/>
              <a:t>0</a:t>
            </a:r>
            <a:r>
              <a:rPr lang="en-US" dirty="0"/>
              <a:t>, the standard deviation </a:t>
            </a:r>
            <a:r>
              <a:rPr lang="en-US" i="1" dirty="0"/>
              <a:t>σ, </a:t>
            </a:r>
            <a:r>
              <a:rPr lang="en-US" dirty="0"/>
              <a:t>the sample size </a:t>
            </a:r>
            <a:r>
              <a:rPr lang="en-US" i="1" dirty="0"/>
              <a:t>n, </a:t>
            </a:r>
            <a:r>
              <a:rPr lang="en-US" dirty="0"/>
              <a:t>and the level of significance </a:t>
            </a:r>
            <a:r>
              <a:rPr lang="en-US" i="1" dirty="0"/>
              <a:t>α.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20</a:t>
            </a:fld>
            <a:endParaRPr lang="en-US" dirty="0"/>
          </a:p>
        </p:txBody>
      </p:sp>
      <p:sp>
        <p:nvSpPr>
          <p:cNvPr id="6" name="Text Placeholder 5"/>
          <p:cNvSpPr>
            <a:spLocks noGrp="1"/>
          </p:cNvSpPr>
          <p:nvPr>
            <p:ph type="body" sz="quarter" idx="12"/>
          </p:nvPr>
        </p:nvSpPr>
        <p:spPr/>
        <p:txBody>
          <a:bodyPr/>
          <a:lstStyle/>
          <a:p>
            <a:r>
              <a:rPr lang="en-US" dirty="0"/>
              <a:t>LO 9-2</a:t>
            </a:r>
          </a:p>
        </p:txBody>
      </p:sp>
    </p:spTree>
    <p:extLst>
      <p:ext uri="{BB962C8B-B14F-4D97-AF65-F5344CB8AC3E}">
        <p14:creationId xmlns:p14="http://schemas.microsoft.com/office/powerpoint/2010/main" val="3334725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Rules and Critical Values</a:t>
            </a:r>
          </a:p>
        </p:txBody>
      </p:sp>
      <p:sp>
        <p:nvSpPr>
          <p:cNvPr id="3" name="Content Placeholder 2"/>
          <p:cNvSpPr>
            <a:spLocks noGrp="1"/>
          </p:cNvSpPr>
          <p:nvPr>
            <p:ph idx="1"/>
          </p:nvPr>
        </p:nvSpPr>
        <p:spPr/>
        <p:txBody>
          <a:bodyPr/>
          <a:lstStyle/>
          <a:p>
            <a:r>
              <a:rPr lang="en-US" dirty="0"/>
              <a:t>A </a:t>
            </a:r>
            <a:r>
              <a:rPr lang="en-US" b="1" dirty="0"/>
              <a:t>statistical hypothesis </a:t>
            </a:r>
            <a:r>
              <a:rPr lang="en-US" dirty="0"/>
              <a:t>is a statement about the value of a population parameter that we are interested in. For example, the parameter could be a mean, a proportion, or a variance. </a:t>
            </a:r>
          </a:p>
          <a:p>
            <a:r>
              <a:rPr lang="en-US" dirty="0"/>
              <a:t>A </a:t>
            </a:r>
            <a:r>
              <a:rPr lang="en-US" b="1" dirty="0"/>
              <a:t>hypothesis test </a:t>
            </a:r>
            <a:r>
              <a:rPr lang="en-US" dirty="0"/>
              <a:t>is a decision between two competing, mutually exclusive, and collectively exhaustive hypotheses about the value of the parameter.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21</a:t>
            </a:fld>
            <a:endParaRPr lang="en-US" dirty="0"/>
          </a:p>
        </p:txBody>
      </p:sp>
      <p:sp>
        <p:nvSpPr>
          <p:cNvPr id="6" name="Text Placeholder 5"/>
          <p:cNvSpPr>
            <a:spLocks noGrp="1"/>
          </p:cNvSpPr>
          <p:nvPr>
            <p:ph type="body" sz="quarter" idx="12"/>
          </p:nvPr>
        </p:nvSpPr>
        <p:spPr/>
        <p:txBody>
          <a:bodyPr/>
          <a:lstStyle/>
          <a:p>
            <a:r>
              <a:rPr lang="en-US" dirty="0"/>
              <a:t>LO 9-3</a:t>
            </a:r>
          </a:p>
        </p:txBody>
      </p:sp>
    </p:spTree>
    <p:extLst>
      <p:ext uri="{BB962C8B-B14F-4D97-AF65-F5344CB8AC3E}">
        <p14:creationId xmlns:p14="http://schemas.microsoft.com/office/powerpoint/2010/main" val="4106984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Rules and Critical Values</a:t>
            </a:r>
          </a:p>
        </p:txBody>
      </p:sp>
      <p:sp>
        <p:nvSpPr>
          <p:cNvPr id="3" name="Content Placeholder 2"/>
          <p:cNvSpPr>
            <a:spLocks noGrp="1"/>
          </p:cNvSpPr>
          <p:nvPr>
            <p:ph idx="1"/>
          </p:nvPr>
        </p:nvSpPr>
        <p:spPr/>
        <p:txBody>
          <a:bodyPr/>
          <a:lstStyle/>
          <a:p>
            <a:r>
              <a:rPr lang="en-US" dirty="0"/>
              <a:t>The null hypothesis states a benchmark value that we denote with the subscript “0,” as in </a:t>
            </a:r>
            <a:r>
              <a:rPr lang="en-US" i="1" dirty="0"/>
              <a:t>μ</a:t>
            </a:r>
            <a:r>
              <a:rPr lang="en-US" baseline="-25000" dirty="0"/>
              <a:t>0</a:t>
            </a:r>
            <a:r>
              <a:rPr lang="en-US" dirty="0"/>
              <a:t> or </a:t>
            </a:r>
            <a:r>
              <a:rPr lang="en-US" i="1" dirty="0"/>
              <a:t>π</a:t>
            </a:r>
            <a:r>
              <a:rPr lang="en-US" baseline="-25000" dirty="0"/>
              <a:t>0</a:t>
            </a:r>
            <a:r>
              <a:rPr lang="en-US" dirty="0"/>
              <a:t>. </a:t>
            </a:r>
          </a:p>
          <a:p>
            <a:r>
              <a:rPr lang="en-US" dirty="0"/>
              <a:t>The hypothesized value </a:t>
            </a:r>
            <a:r>
              <a:rPr lang="en-US" i="1" dirty="0"/>
              <a:t>μ</a:t>
            </a:r>
            <a:r>
              <a:rPr lang="en-US" baseline="-25000" dirty="0"/>
              <a:t>0</a:t>
            </a:r>
            <a:r>
              <a:rPr lang="en-US" dirty="0"/>
              <a:t> or </a:t>
            </a:r>
            <a:r>
              <a:rPr lang="en-US" i="1" dirty="0"/>
              <a:t>π</a:t>
            </a:r>
            <a:r>
              <a:rPr lang="en-US" baseline="-25000" dirty="0"/>
              <a:t>0</a:t>
            </a:r>
            <a:r>
              <a:rPr lang="en-US" dirty="0"/>
              <a:t> does not come from a sample but is based on past performance, an industry standard, a target, or a product specification.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22</a:t>
            </a:fld>
            <a:endParaRPr lang="en-US" dirty="0"/>
          </a:p>
        </p:txBody>
      </p:sp>
      <p:sp>
        <p:nvSpPr>
          <p:cNvPr id="6" name="Text Placeholder 5"/>
          <p:cNvSpPr>
            <a:spLocks noGrp="1"/>
          </p:cNvSpPr>
          <p:nvPr>
            <p:ph type="body" sz="quarter" idx="12"/>
          </p:nvPr>
        </p:nvSpPr>
        <p:spPr/>
        <p:txBody>
          <a:bodyPr/>
          <a:lstStyle/>
          <a:p>
            <a:r>
              <a:rPr lang="en-US" dirty="0"/>
              <a:t>LO 9-3</a:t>
            </a:r>
          </a:p>
        </p:txBody>
      </p:sp>
      <p:pic>
        <p:nvPicPr>
          <p:cNvPr id="7" name="Picture 6"/>
          <p:cNvPicPr>
            <a:picLocks noChangeAspect="1"/>
          </p:cNvPicPr>
          <p:nvPr/>
        </p:nvPicPr>
        <p:blipFill>
          <a:blip r:embed="rId2"/>
          <a:stretch>
            <a:fillRect/>
          </a:stretch>
        </p:blipFill>
        <p:spPr>
          <a:xfrm>
            <a:off x="685800" y="3733800"/>
            <a:ext cx="7900987" cy="1791097"/>
          </a:xfrm>
          <a:prstGeom prst="rect">
            <a:avLst/>
          </a:prstGeom>
        </p:spPr>
      </p:pic>
    </p:spTree>
    <p:extLst>
      <p:ext uri="{BB962C8B-B14F-4D97-AF65-F5344CB8AC3E}">
        <p14:creationId xmlns:p14="http://schemas.microsoft.com/office/powerpoint/2010/main" val="1723781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One-Tailed and Two-Tailed Tests</a:t>
            </a:r>
          </a:p>
        </p:txBody>
      </p:sp>
      <p:sp>
        <p:nvSpPr>
          <p:cNvPr id="3" name="Content Placeholder 2"/>
          <p:cNvSpPr>
            <a:spLocks noGrp="1"/>
          </p:cNvSpPr>
          <p:nvPr>
            <p:ph idx="1"/>
          </p:nvPr>
        </p:nvSpPr>
        <p:spPr/>
        <p:txBody>
          <a:bodyPr/>
          <a:lstStyle/>
          <a:p>
            <a:r>
              <a:rPr lang="en-US" sz="2000" dirty="0"/>
              <a:t>For a mean, the null hypothesis </a:t>
            </a:r>
            <a:r>
              <a:rPr lang="en-US" sz="2000" i="1" dirty="0"/>
              <a:t>H</a:t>
            </a:r>
            <a:r>
              <a:rPr lang="en-US" baseline="-25000" dirty="0"/>
              <a:t>0</a:t>
            </a:r>
            <a:r>
              <a:rPr lang="en-US" sz="2000" dirty="0"/>
              <a:t> states the value(s) of </a:t>
            </a:r>
            <a:r>
              <a:rPr lang="en-US" sz="2000" i="1" dirty="0"/>
              <a:t>μ</a:t>
            </a:r>
            <a:r>
              <a:rPr lang="en-US" baseline="-25000" dirty="0"/>
              <a:t>0</a:t>
            </a:r>
            <a:r>
              <a:rPr lang="en-US" sz="2000" dirty="0"/>
              <a:t> that we will try to reject. There are three possible alternative hypotheses: </a:t>
            </a:r>
          </a:p>
          <a:p>
            <a:endParaRPr lang="en-US" sz="2000" dirty="0"/>
          </a:p>
          <a:p>
            <a:endParaRPr lang="en-US" sz="2000" dirty="0"/>
          </a:p>
          <a:p>
            <a:endParaRPr lang="en-US" sz="2000" dirty="0"/>
          </a:p>
          <a:p>
            <a:endParaRPr lang="en-US" sz="2000" dirty="0"/>
          </a:p>
          <a:p>
            <a:r>
              <a:rPr lang="en-US" sz="2000" dirty="0"/>
              <a:t>The application will dictate which of the three alternatives is appropriate. The </a:t>
            </a:r>
            <a:r>
              <a:rPr lang="en-US" sz="2000" i="1" dirty="0"/>
              <a:t>direction of the test </a:t>
            </a:r>
            <a:r>
              <a:rPr lang="en-US" sz="2000" dirty="0"/>
              <a:t>is indicated by which way the inequality symbol points in </a:t>
            </a:r>
            <a:r>
              <a:rPr lang="en-US" sz="2000" i="1" dirty="0"/>
              <a:t>H</a:t>
            </a:r>
            <a:r>
              <a:rPr lang="en-US" baseline="-25000" dirty="0"/>
              <a:t>1</a:t>
            </a:r>
            <a:r>
              <a:rPr lang="en-US" sz="2000" dirty="0"/>
              <a: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23</a:t>
            </a:fld>
            <a:endParaRPr lang="en-US" dirty="0"/>
          </a:p>
        </p:txBody>
      </p:sp>
      <p:sp>
        <p:nvSpPr>
          <p:cNvPr id="6" name="Text Placeholder 5"/>
          <p:cNvSpPr>
            <a:spLocks noGrp="1"/>
          </p:cNvSpPr>
          <p:nvPr>
            <p:ph type="body" sz="quarter" idx="12"/>
          </p:nvPr>
        </p:nvSpPr>
        <p:spPr/>
        <p:txBody>
          <a:bodyPr/>
          <a:lstStyle/>
          <a:p>
            <a:r>
              <a:rPr lang="en-US" dirty="0"/>
              <a:t>LO 9-3</a:t>
            </a:r>
          </a:p>
        </p:txBody>
      </p:sp>
      <p:pic>
        <p:nvPicPr>
          <p:cNvPr id="7" name="Picture 6"/>
          <p:cNvPicPr>
            <a:picLocks noChangeAspect="1"/>
          </p:cNvPicPr>
          <p:nvPr/>
        </p:nvPicPr>
        <p:blipFill>
          <a:blip r:embed="rId2"/>
          <a:stretch>
            <a:fillRect/>
          </a:stretch>
        </p:blipFill>
        <p:spPr>
          <a:xfrm>
            <a:off x="1147762" y="2286000"/>
            <a:ext cx="6848475" cy="1228725"/>
          </a:xfrm>
          <a:prstGeom prst="rect">
            <a:avLst/>
          </a:prstGeom>
        </p:spPr>
      </p:pic>
      <p:pic>
        <p:nvPicPr>
          <p:cNvPr id="8" name="Picture 7"/>
          <p:cNvPicPr>
            <a:picLocks noChangeAspect="1"/>
          </p:cNvPicPr>
          <p:nvPr/>
        </p:nvPicPr>
        <p:blipFill>
          <a:blip r:embed="rId3"/>
          <a:stretch>
            <a:fillRect/>
          </a:stretch>
        </p:blipFill>
        <p:spPr>
          <a:xfrm>
            <a:off x="2824161" y="4700016"/>
            <a:ext cx="3495675" cy="1143000"/>
          </a:xfrm>
          <a:prstGeom prst="rect">
            <a:avLst/>
          </a:prstGeom>
        </p:spPr>
      </p:pic>
    </p:spTree>
    <p:extLst>
      <p:ext uri="{BB962C8B-B14F-4D97-AF65-F5344CB8AC3E}">
        <p14:creationId xmlns:p14="http://schemas.microsoft.com/office/powerpoint/2010/main" val="4178831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24</a:t>
            </a:fld>
            <a:endParaRPr lang="en-US" dirty="0"/>
          </a:p>
        </p:txBody>
      </p:sp>
      <p:sp>
        <p:nvSpPr>
          <p:cNvPr id="6" name="Text Placeholder 5"/>
          <p:cNvSpPr>
            <a:spLocks noGrp="1"/>
          </p:cNvSpPr>
          <p:nvPr>
            <p:ph type="body" sz="quarter" idx="12"/>
          </p:nvPr>
        </p:nvSpPr>
        <p:spPr/>
        <p:txBody>
          <a:bodyPr/>
          <a:lstStyle/>
          <a:p>
            <a:r>
              <a:rPr lang="en-US" dirty="0"/>
              <a:t>LO 9-3</a:t>
            </a:r>
          </a:p>
        </p:txBody>
      </p:sp>
      <p:pic>
        <p:nvPicPr>
          <p:cNvPr id="7" name="Picture 6"/>
          <p:cNvPicPr>
            <a:picLocks noChangeAspect="1"/>
          </p:cNvPicPr>
          <p:nvPr/>
        </p:nvPicPr>
        <p:blipFill>
          <a:blip r:embed="rId2"/>
          <a:stretch>
            <a:fillRect/>
          </a:stretch>
        </p:blipFill>
        <p:spPr>
          <a:xfrm>
            <a:off x="286702" y="1981200"/>
            <a:ext cx="8666798" cy="3257550"/>
          </a:xfrm>
          <a:prstGeom prst="rect">
            <a:avLst/>
          </a:prstGeom>
        </p:spPr>
      </p:pic>
    </p:spTree>
    <p:extLst>
      <p:ext uri="{BB962C8B-B14F-4D97-AF65-F5344CB8AC3E}">
        <p14:creationId xmlns:p14="http://schemas.microsoft.com/office/powerpoint/2010/main" val="603294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Rule</a:t>
            </a:r>
          </a:p>
        </p:txBody>
      </p:sp>
      <p:sp>
        <p:nvSpPr>
          <p:cNvPr id="3" name="Content Placeholder 2"/>
          <p:cNvSpPr>
            <a:spLocks noGrp="1"/>
          </p:cNvSpPr>
          <p:nvPr>
            <p:ph idx="1"/>
          </p:nvPr>
        </p:nvSpPr>
        <p:spPr/>
        <p:txBody>
          <a:bodyPr/>
          <a:lstStyle/>
          <a:p>
            <a:pPr>
              <a:defRPr/>
            </a:pPr>
            <a:r>
              <a:rPr lang="en-US" sz="2000" dirty="0"/>
              <a:t>We specify our decision rule by defining an “extreme” outcome. </a:t>
            </a:r>
          </a:p>
          <a:p>
            <a:pPr>
              <a:defRPr/>
            </a:pPr>
            <a:r>
              <a:rPr lang="en-US" sz="2000" dirty="0"/>
              <a:t>The area under the sampling distribution curve that defines an extreme outcome is called the </a:t>
            </a:r>
            <a:r>
              <a:rPr lang="en-US" sz="2000" b="1" dirty="0"/>
              <a:t>rejection region</a:t>
            </a:r>
            <a:r>
              <a:rPr lang="en-US" sz="2000" dirty="0"/>
              <a:t>. </a:t>
            </a:r>
          </a:p>
          <a:p>
            <a:pPr>
              <a:defRPr/>
            </a:pPr>
            <a:r>
              <a:rPr lang="en-US" sz="2000" dirty="0"/>
              <a:t>You may visualize the level of significance (</a:t>
            </a:r>
            <a:r>
              <a:rPr lang="en-US" sz="2000" i="1" dirty="0"/>
              <a:t>α</a:t>
            </a:r>
            <a:r>
              <a:rPr lang="en-US" sz="2000" dirty="0"/>
              <a:t>) as an area in the tail(s) of a distribution (e.g., normal) far enough from the center that it represents an unlikely outcome if our null hypothesis is true.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25</a:t>
            </a:fld>
            <a:endParaRPr lang="en-US" dirty="0"/>
          </a:p>
        </p:txBody>
      </p:sp>
      <p:sp>
        <p:nvSpPr>
          <p:cNvPr id="6" name="Text Placeholder 5"/>
          <p:cNvSpPr>
            <a:spLocks noGrp="1"/>
          </p:cNvSpPr>
          <p:nvPr>
            <p:ph type="body" sz="quarter" idx="12"/>
          </p:nvPr>
        </p:nvSpPr>
        <p:spPr/>
        <p:txBody>
          <a:bodyPr/>
          <a:lstStyle/>
          <a:p>
            <a:r>
              <a:rPr lang="en-US" dirty="0"/>
              <a:t>LO 9-4</a:t>
            </a:r>
          </a:p>
        </p:txBody>
      </p:sp>
      <p:pic>
        <p:nvPicPr>
          <p:cNvPr id="7" name="Picture 6"/>
          <p:cNvPicPr>
            <a:picLocks noChangeAspect="1"/>
          </p:cNvPicPr>
          <p:nvPr/>
        </p:nvPicPr>
        <p:blipFill>
          <a:blip r:embed="rId2"/>
          <a:stretch>
            <a:fillRect/>
          </a:stretch>
        </p:blipFill>
        <p:spPr>
          <a:xfrm>
            <a:off x="609600" y="3648075"/>
            <a:ext cx="8097731" cy="2524125"/>
          </a:xfrm>
          <a:prstGeom prst="rect">
            <a:avLst/>
          </a:prstGeom>
        </p:spPr>
      </p:pic>
    </p:spTree>
    <p:extLst>
      <p:ext uri="{BB962C8B-B14F-4D97-AF65-F5344CB8AC3E}">
        <p14:creationId xmlns:p14="http://schemas.microsoft.com/office/powerpoint/2010/main" val="899312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Rule</a:t>
            </a:r>
          </a:p>
        </p:txBody>
      </p:sp>
      <p:sp>
        <p:nvSpPr>
          <p:cNvPr id="3" name="Content Placeholder 2"/>
          <p:cNvSpPr>
            <a:spLocks noGrp="1"/>
          </p:cNvSpPr>
          <p:nvPr>
            <p:ph idx="1"/>
          </p:nvPr>
        </p:nvSpPr>
        <p:spPr/>
        <p:txBody>
          <a:bodyPr/>
          <a:lstStyle/>
          <a:p>
            <a:pPr>
              <a:defRPr/>
            </a:pPr>
            <a:r>
              <a:rPr lang="en-US" sz="2000" dirty="0"/>
              <a:t>We will calculate a </a:t>
            </a:r>
            <a:r>
              <a:rPr lang="en-US" sz="2000" b="1" dirty="0"/>
              <a:t>test statistic </a:t>
            </a:r>
            <a:r>
              <a:rPr lang="en-US" sz="2000" dirty="0"/>
              <a:t>that measures the difference between the sample statistic and the hypothesized parameter. </a:t>
            </a:r>
          </a:p>
          <a:p>
            <a:pPr>
              <a:defRPr/>
            </a:pPr>
            <a:r>
              <a:rPr lang="en-US" sz="2000" dirty="0"/>
              <a:t>A test statistic that falls in the shaded region will cause rejection of </a:t>
            </a:r>
            <a:r>
              <a:rPr lang="en-US" sz="2000" i="1" dirty="0"/>
              <a:t>H</a:t>
            </a:r>
            <a:r>
              <a:rPr lang="en-US" baseline="-25000" dirty="0"/>
              <a:t>0</a:t>
            </a:r>
            <a:r>
              <a:rPr lang="en-US" sz="2000" dirty="0"/>
              <a:t>.</a:t>
            </a:r>
          </a:p>
          <a:p>
            <a:pPr>
              <a:defRPr/>
            </a:pPr>
            <a:r>
              <a:rPr lang="en-US" sz="2000" dirty="0"/>
              <a:t>The area of the </a:t>
            </a:r>
            <a:r>
              <a:rPr lang="en-US" sz="2000" dirty="0" err="1"/>
              <a:t>nonrejection</a:t>
            </a:r>
            <a:r>
              <a:rPr lang="en-US" sz="2000" dirty="0"/>
              <a:t> region (white area) is 1 − </a:t>
            </a:r>
            <a:r>
              <a:rPr lang="en-US" sz="2000" i="1" dirty="0"/>
              <a:t>α. </a:t>
            </a:r>
            <a:endParaRPr lang="en-US" sz="2000"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26</a:t>
            </a:fld>
            <a:endParaRPr lang="en-US" dirty="0"/>
          </a:p>
        </p:txBody>
      </p:sp>
      <p:sp>
        <p:nvSpPr>
          <p:cNvPr id="6" name="Text Placeholder 5"/>
          <p:cNvSpPr>
            <a:spLocks noGrp="1"/>
          </p:cNvSpPr>
          <p:nvPr>
            <p:ph type="body" sz="quarter" idx="12"/>
          </p:nvPr>
        </p:nvSpPr>
        <p:spPr/>
        <p:txBody>
          <a:bodyPr/>
          <a:lstStyle/>
          <a:p>
            <a:r>
              <a:rPr lang="en-US" dirty="0"/>
              <a:t>LO 9-4</a:t>
            </a:r>
          </a:p>
        </p:txBody>
      </p:sp>
      <p:pic>
        <p:nvPicPr>
          <p:cNvPr id="7" name="Picture 6"/>
          <p:cNvPicPr>
            <a:picLocks noChangeAspect="1"/>
          </p:cNvPicPr>
          <p:nvPr/>
        </p:nvPicPr>
        <p:blipFill>
          <a:blip r:embed="rId2"/>
          <a:stretch>
            <a:fillRect/>
          </a:stretch>
        </p:blipFill>
        <p:spPr>
          <a:xfrm>
            <a:off x="609600" y="3648075"/>
            <a:ext cx="8097731" cy="2524125"/>
          </a:xfrm>
          <a:prstGeom prst="rect">
            <a:avLst/>
          </a:prstGeom>
        </p:spPr>
      </p:pic>
    </p:spTree>
    <p:extLst>
      <p:ext uri="{BB962C8B-B14F-4D97-AF65-F5344CB8AC3E}">
        <p14:creationId xmlns:p14="http://schemas.microsoft.com/office/powerpoint/2010/main" val="3667771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a:t>
                </a:r>
                <a:r>
                  <a:rPr lang="en-US" b="1" dirty="0"/>
                  <a:t>critical value </a:t>
                </a:r>
                <a:r>
                  <a:rPr lang="en-US" dirty="0"/>
                  <a:t>is the boundary between the two regions (reject </a:t>
                </a:r>
                <a:r>
                  <a:rPr lang="en-US" i="1" dirty="0"/>
                  <a:t>H</a:t>
                </a:r>
                <a:r>
                  <a:rPr lang="en-US" baseline="-25000" dirty="0"/>
                  <a:t>0</a:t>
                </a:r>
                <a:r>
                  <a:rPr lang="en-US" dirty="0"/>
                  <a:t>, do not reject </a:t>
                </a:r>
                <a:r>
                  <a:rPr lang="en-US" i="1" dirty="0"/>
                  <a:t>H</a:t>
                </a:r>
                <a:r>
                  <a:rPr lang="en-US" baseline="-25000" dirty="0"/>
                  <a:t>0</a:t>
                </a:r>
                <a:r>
                  <a:rPr lang="en-US" dirty="0"/>
                  <a:t>). </a:t>
                </a:r>
              </a:p>
              <a:p>
                <a:r>
                  <a:rPr lang="en-US" dirty="0"/>
                  <a:t>The </a:t>
                </a:r>
                <a:r>
                  <a:rPr lang="en-US" b="1" dirty="0"/>
                  <a:t>decision rule </a:t>
                </a:r>
                <a:r>
                  <a:rPr lang="en-US" dirty="0"/>
                  <a:t>states what the critical value of the test statistic would have to be in order to reject </a:t>
                </a:r>
                <a:r>
                  <a:rPr lang="en-US" i="1" dirty="0"/>
                  <a:t>H</a:t>
                </a:r>
                <a:r>
                  <a:rPr lang="en-US" baseline="-25000" dirty="0"/>
                  <a:t>0</a:t>
                </a:r>
                <a:r>
                  <a:rPr lang="en-US" dirty="0"/>
                  <a:t> at the chosen level of significance (</a:t>
                </a:r>
                <a:r>
                  <a:rPr lang="en-US" i="1" dirty="0"/>
                  <a:t>α</a:t>
                </a:r>
                <a:r>
                  <a:rPr lang="en-US" dirty="0"/>
                  <a:t>). </a:t>
                </a:r>
              </a:p>
              <a:p>
                <a:r>
                  <a:rPr lang="en-US" b="1" dirty="0"/>
                  <a:t>Example:</a:t>
                </a:r>
                <a:r>
                  <a:rPr lang="en-US" dirty="0"/>
                  <a:t> if we are dealing with a normal sampling distribution for a mean, we might reject </a:t>
                </a:r>
                <a:r>
                  <a:rPr lang="en-US" i="1" dirty="0"/>
                  <a:t>H</a:t>
                </a:r>
                <a:r>
                  <a:rPr lang="en-US" baseline="-25000" dirty="0"/>
                  <a:t>0</a:t>
                </a:r>
                <a:r>
                  <a:rPr lang="en-US" dirty="0"/>
                  <a:t> if the sample 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i="1" dirty="0"/>
                  <a:t> </a:t>
                </a:r>
                <a:r>
                  <a:rPr lang="en-US" dirty="0"/>
                  <a:t>differs from </a:t>
                </a:r>
                <a:r>
                  <a:rPr lang="en-US" i="1" dirty="0"/>
                  <a:t>μ</a:t>
                </a:r>
                <a:r>
                  <a:rPr lang="en-US" baseline="-25000" dirty="0"/>
                  <a:t>0</a:t>
                </a:r>
                <a:r>
                  <a:rPr lang="en-US" dirty="0"/>
                  <a:t> by more than 1.96 times the standard error of the mean (outside the 95 percent confidence interval for </a:t>
                </a:r>
                <a:r>
                  <a:rPr lang="en-US" i="1" dirty="0"/>
                  <a:t>μ</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27</a:t>
            </a:fld>
            <a:endParaRPr lang="en-US" dirty="0"/>
          </a:p>
        </p:txBody>
      </p:sp>
      <p:sp>
        <p:nvSpPr>
          <p:cNvPr id="6" name="Text Placeholder 5"/>
          <p:cNvSpPr>
            <a:spLocks noGrp="1"/>
          </p:cNvSpPr>
          <p:nvPr>
            <p:ph type="body" sz="quarter" idx="12"/>
          </p:nvPr>
        </p:nvSpPr>
        <p:spPr/>
        <p:txBody>
          <a:bodyPr/>
          <a:lstStyle/>
          <a:p>
            <a:r>
              <a:rPr lang="en-US" dirty="0"/>
              <a:t>LO 9-4</a:t>
            </a:r>
          </a:p>
        </p:txBody>
      </p:sp>
    </p:spTree>
    <p:extLst>
      <p:ext uri="{BB962C8B-B14F-4D97-AF65-F5344CB8AC3E}">
        <p14:creationId xmlns:p14="http://schemas.microsoft.com/office/powerpoint/2010/main" val="1968851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Testing A Mean: Known Population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76400"/>
                <a:ext cx="8229600" cy="4191000"/>
              </a:xfrm>
            </p:spPr>
            <p:txBody>
              <a:bodyPr/>
              <a:lstStyle/>
              <a:p>
                <a:r>
                  <a:rPr lang="en-US" dirty="0"/>
                  <a:t>A </a:t>
                </a:r>
                <a:r>
                  <a:rPr lang="en-US" i="1" dirty="0"/>
                  <a:t>test statistic </a:t>
                </a:r>
                <a:r>
                  <a:rPr lang="en-US" dirty="0"/>
                  <a:t>measures the difference between a given sample mean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and a benchmark </a:t>
                </a:r>
                <a:r>
                  <a:rPr lang="en-US" i="1" dirty="0"/>
                  <a:t>μ</a:t>
                </a:r>
                <a:r>
                  <a:rPr lang="en-US" baseline="-25000" dirty="0"/>
                  <a:t>0</a:t>
                </a:r>
                <a:r>
                  <a:rPr lang="en-US" dirty="0"/>
                  <a:t> in terms of the standard error of the mean. </a:t>
                </a:r>
              </a:p>
              <a:p>
                <a:r>
                  <a:rPr lang="en-US" dirty="0"/>
                  <a:t>The test statistic is the “standardized score” of the sample statistic. </a:t>
                </a:r>
              </a:p>
              <a:p>
                <a:r>
                  <a:rPr lang="en-US" dirty="0"/>
                  <a:t>When testing </a:t>
                </a:r>
                <a:r>
                  <a:rPr lang="en-US" i="1" dirty="0"/>
                  <a:t>μ </a:t>
                </a:r>
                <a:r>
                  <a:rPr lang="en-US" dirty="0"/>
                  <a:t>with a known </a:t>
                </a:r>
                <a:r>
                  <a:rPr lang="en-US" i="1" dirty="0"/>
                  <a:t>σ, </a:t>
                </a:r>
                <a:r>
                  <a:rPr lang="en-US" dirty="0"/>
                  <a:t>the test statistic is a </a:t>
                </a:r>
                <a:r>
                  <a:rPr lang="en-US" i="1" dirty="0"/>
                  <a:t>z </a:t>
                </a:r>
                <a:r>
                  <a:rPr lang="en-US" dirty="0"/>
                  <a:t>score. </a:t>
                </a:r>
              </a:p>
              <a:p>
                <a:r>
                  <a:rPr lang="en-US" dirty="0"/>
                  <a:t>Once we have collected our sample, we calculate a value of the test statistic using the sample mean and then compare it against the critical value of </a:t>
                </a:r>
                <a:r>
                  <a:rPr lang="en-US" i="1" dirty="0"/>
                  <a:t>z.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76400"/>
                <a:ext cx="8229600" cy="4191000"/>
              </a:xfrm>
              <a:blipFill>
                <a:blip r:embed="rId2"/>
                <a:stretch>
                  <a:fillRect l="-444" t="-1017" r="-14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28</a:t>
            </a:fld>
            <a:endParaRPr lang="en-US" dirty="0"/>
          </a:p>
        </p:txBody>
      </p:sp>
      <p:sp>
        <p:nvSpPr>
          <p:cNvPr id="6" name="Text Placeholder 5"/>
          <p:cNvSpPr>
            <a:spLocks noGrp="1"/>
          </p:cNvSpPr>
          <p:nvPr>
            <p:ph type="body" sz="quarter" idx="12"/>
          </p:nvPr>
        </p:nvSpPr>
        <p:spPr/>
        <p:txBody>
          <a:bodyPr/>
          <a:lstStyle/>
          <a:p>
            <a:r>
              <a:rPr lang="en-US" dirty="0"/>
              <a:t>LO 9-5</a:t>
            </a:r>
          </a:p>
        </p:txBody>
      </p:sp>
    </p:spTree>
    <p:extLst>
      <p:ext uri="{BB962C8B-B14F-4D97-AF65-F5344CB8AC3E}">
        <p14:creationId xmlns:p14="http://schemas.microsoft.com/office/powerpoint/2010/main" val="3459921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Statistic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the true mean of the population is </a:t>
                </a:r>
                <a:r>
                  <a:rPr lang="en-US" i="1" dirty="0"/>
                  <a:t>μ</a:t>
                </a:r>
                <a:r>
                  <a:rPr lang="en-US" baseline="-25000" dirty="0"/>
                  <a:t>0</a:t>
                </a:r>
                <a:r>
                  <a:rPr lang="en-US" dirty="0"/>
                  <a:t>, then the value of a particular sample mean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calculated from our sample should be near </a:t>
                </a:r>
                <a:r>
                  <a:rPr lang="en-US" i="1" dirty="0"/>
                  <a:t>μ</a:t>
                </a:r>
                <a:r>
                  <a:rPr lang="en-US" baseline="-25000" dirty="0"/>
                  <a:t>0</a:t>
                </a:r>
                <a:r>
                  <a:rPr lang="en-US" dirty="0"/>
                  <a:t>, and therefore the test statistic should be near zero.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r="-444"/>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29</a:t>
            </a:fld>
            <a:endParaRPr lang="en-US" dirty="0"/>
          </a:p>
        </p:txBody>
      </p:sp>
      <p:sp>
        <p:nvSpPr>
          <p:cNvPr id="6" name="Text Placeholder 5"/>
          <p:cNvSpPr>
            <a:spLocks noGrp="1"/>
          </p:cNvSpPr>
          <p:nvPr>
            <p:ph type="body" sz="quarter" idx="12"/>
          </p:nvPr>
        </p:nvSpPr>
        <p:spPr/>
        <p:txBody>
          <a:bodyPr/>
          <a:lstStyle/>
          <a:p>
            <a:r>
              <a:rPr lang="en-US" dirty="0"/>
              <a:t>LO 9-5</a:t>
            </a:r>
          </a:p>
        </p:txBody>
      </p:sp>
      <p:pic>
        <p:nvPicPr>
          <p:cNvPr id="7" name="Picture 6"/>
          <p:cNvPicPr>
            <a:picLocks noChangeAspect="1"/>
          </p:cNvPicPr>
          <p:nvPr/>
        </p:nvPicPr>
        <p:blipFill>
          <a:blip r:embed="rId3"/>
          <a:stretch>
            <a:fillRect/>
          </a:stretch>
        </p:blipFill>
        <p:spPr>
          <a:xfrm>
            <a:off x="964232" y="3200400"/>
            <a:ext cx="7215536" cy="2586037"/>
          </a:xfrm>
          <a:prstGeom prst="rect">
            <a:avLst/>
          </a:prstGeom>
        </p:spPr>
      </p:pic>
    </p:spTree>
    <p:extLst>
      <p:ext uri="{BB962C8B-B14F-4D97-AF65-F5344CB8AC3E}">
        <p14:creationId xmlns:p14="http://schemas.microsoft.com/office/powerpoint/2010/main" val="615938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lstStyle/>
          <a:p>
            <a:r>
              <a:rPr lang="en-US" b="1" dirty="0"/>
              <a:t>Hypothesis testing </a:t>
            </a:r>
            <a:r>
              <a:rPr lang="en-US" dirty="0"/>
              <a:t>is used in science and business to test assumptions and theories and guide managers when facing decisions. </a:t>
            </a:r>
          </a:p>
          <a:p>
            <a:r>
              <a:rPr lang="en-US" dirty="0"/>
              <a:t>We will first explain the logic behind hypothesis testing and then show how </a:t>
            </a:r>
            <a:r>
              <a:rPr lang="en-US" i="1" dirty="0"/>
              <a:t>statistical hypothesis testing </a:t>
            </a:r>
            <a:r>
              <a:rPr lang="en-US" dirty="0"/>
              <a:t>helps businesses make decisions.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a:t>
            </a:fld>
            <a:endParaRPr lang="en-US" dirty="0"/>
          </a:p>
        </p:txBody>
      </p:sp>
      <p:sp>
        <p:nvSpPr>
          <p:cNvPr id="6" name="Text Placeholder 5"/>
          <p:cNvSpPr>
            <a:spLocks noGrp="1"/>
          </p:cNvSpPr>
          <p:nvPr>
            <p:ph type="body" sz="quarter" idx="12"/>
          </p:nvPr>
        </p:nvSpPr>
        <p:spPr>
          <a:xfrm rot="5400000">
            <a:off x="7772400" y="723900"/>
            <a:ext cx="1828800" cy="533400"/>
          </a:xfrm>
        </p:spPr>
        <p:txBody>
          <a:bodyPr/>
          <a:lstStyle/>
          <a:p>
            <a:r>
              <a:rPr lang="en-US" dirty="0"/>
              <a:t>Chapter 9</a:t>
            </a:r>
          </a:p>
        </p:txBody>
      </p:sp>
    </p:spTree>
    <p:extLst>
      <p:ext uri="{BB962C8B-B14F-4D97-AF65-F5344CB8AC3E}">
        <p14:creationId xmlns:p14="http://schemas.microsoft.com/office/powerpoint/2010/main" val="659100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Value</a:t>
            </a:r>
          </a:p>
        </p:txBody>
      </p:sp>
      <p:sp>
        <p:nvSpPr>
          <p:cNvPr id="3" name="Content Placeholder 2"/>
          <p:cNvSpPr>
            <a:spLocks noGrp="1"/>
          </p:cNvSpPr>
          <p:nvPr>
            <p:ph idx="1"/>
          </p:nvPr>
        </p:nvSpPr>
        <p:spPr/>
        <p:txBody>
          <a:bodyPr/>
          <a:lstStyle/>
          <a:p>
            <a:r>
              <a:rPr lang="en-US" sz="2000" dirty="0"/>
              <a:t>The test statistic is compared with a critical value from a table. </a:t>
            </a:r>
          </a:p>
          <a:p>
            <a:r>
              <a:rPr lang="en-US" sz="2000" dirty="0"/>
              <a:t>The critical value is the boundary between two regions (reject H</a:t>
            </a:r>
            <a:r>
              <a:rPr lang="en-US" sz="2000" baseline="-25000" dirty="0"/>
              <a:t>0</a:t>
            </a:r>
            <a:r>
              <a:rPr lang="en-US" sz="2000" dirty="0"/>
              <a:t>, do not reject H</a:t>
            </a:r>
            <a:r>
              <a:rPr lang="en-US" sz="2000" baseline="-25000" dirty="0"/>
              <a:t>0</a:t>
            </a:r>
            <a:r>
              <a:rPr lang="en-US" sz="2000" dirty="0"/>
              <a:t>) in the decision rule. </a:t>
            </a:r>
          </a:p>
          <a:p>
            <a:r>
              <a:rPr lang="en-US" sz="2000" dirty="0"/>
              <a:t>The </a:t>
            </a:r>
            <a:r>
              <a:rPr lang="en-US" sz="2000" b="1" dirty="0"/>
              <a:t>critical value </a:t>
            </a:r>
            <a:r>
              <a:rPr lang="en-US" sz="2000" dirty="0"/>
              <a:t>shows the range of values for the test statistic that would be expected by chance if the null hypothesis were true.</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30</a:t>
            </a:fld>
            <a:endParaRPr lang="en-US" dirty="0"/>
          </a:p>
        </p:txBody>
      </p:sp>
      <p:sp>
        <p:nvSpPr>
          <p:cNvPr id="6" name="Text Placeholder 5"/>
          <p:cNvSpPr>
            <a:spLocks noGrp="1"/>
          </p:cNvSpPr>
          <p:nvPr>
            <p:ph type="body" sz="quarter" idx="12"/>
          </p:nvPr>
        </p:nvSpPr>
        <p:spPr/>
        <p:txBody>
          <a:bodyPr/>
          <a:lstStyle/>
          <a:p>
            <a:r>
              <a:rPr lang="en-US" dirty="0"/>
              <a:t>LO 9-5</a:t>
            </a:r>
          </a:p>
        </p:txBody>
      </p:sp>
      <p:pic>
        <p:nvPicPr>
          <p:cNvPr id="7" name="Picture 6"/>
          <p:cNvPicPr>
            <a:picLocks noChangeAspect="1"/>
          </p:cNvPicPr>
          <p:nvPr/>
        </p:nvPicPr>
        <p:blipFill>
          <a:blip r:embed="rId2"/>
          <a:stretch>
            <a:fillRect/>
          </a:stretch>
        </p:blipFill>
        <p:spPr>
          <a:xfrm>
            <a:off x="715158" y="3328988"/>
            <a:ext cx="7999074" cy="2728912"/>
          </a:xfrm>
          <a:prstGeom prst="rect">
            <a:avLst/>
          </a:prstGeom>
        </p:spPr>
      </p:pic>
    </p:spTree>
    <p:extLst>
      <p:ext uri="{BB962C8B-B14F-4D97-AF65-F5344CB8AC3E}">
        <p14:creationId xmlns:p14="http://schemas.microsoft.com/office/powerpoint/2010/main" val="3868225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Paper Manufacturing</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31</a:t>
            </a:fld>
            <a:endParaRPr lang="en-US" dirty="0"/>
          </a:p>
        </p:txBody>
      </p:sp>
      <p:sp>
        <p:nvSpPr>
          <p:cNvPr id="6" name="Text Placeholder 5"/>
          <p:cNvSpPr>
            <a:spLocks noGrp="1"/>
          </p:cNvSpPr>
          <p:nvPr>
            <p:ph type="body" sz="quarter" idx="12"/>
          </p:nvPr>
        </p:nvSpPr>
        <p:spPr/>
        <p:txBody>
          <a:bodyPr/>
          <a:lstStyle/>
          <a:p>
            <a:r>
              <a:rPr lang="en-US" dirty="0"/>
              <a:t>LO 9-5</a:t>
            </a:r>
          </a:p>
        </p:txBody>
      </p:sp>
      <p:pic>
        <p:nvPicPr>
          <p:cNvPr id="7" name="Picture 6"/>
          <p:cNvPicPr>
            <a:picLocks noChangeAspect="1"/>
          </p:cNvPicPr>
          <p:nvPr/>
        </p:nvPicPr>
        <p:blipFill>
          <a:blip r:embed="rId2"/>
          <a:stretch>
            <a:fillRect/>
          </a:stretch>
        </p:blipFill>
        <p:spPr>
          <a:xfrm>
            <a:off x="466344" y="2133600"/>
            <a:ext cx="8303147" cy="3100387"/>
          </a:xfrm>
          <a:prstGeom prst="rect">
            <a:avLst/>
          </a:prstGeom>
        </p:spPr>
      </p:pic>
    </p:spTree>
    <p:extLst>
      <p:ext uri="{BB962C8B-B14F-4D97-AF65-F5344CB8AC3E}">
        <p14:creationId xmlns:p14="http://schemas.microsoft.com/office/powerpoint/2010/main" val="2784869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Paper Manufacturing</a:t>
            </a:r>
          </a:p>
        </p:txBody>
      </p:sp>
      <p:sp>
        <p:nvSpPr>
          <p:cNvPr id="3" name="Content Placeholder 2"/>
          <p:cNvSpPr>
            <a:spLocks noGrp="1"/>
          </p:cNvSpPr>
          <p:nvPr>
            <p:ph idx="1"/>
          </p:nvPr>
        </p:nvSpPr>
        <p:spPr/>
        <p:txBody>
          <a:bodyPr/>
          <a:lstStyle/>
          <a:p>
            <a:r>
              <a:rPr lang="en-US" dirty="0"/>
              <a:t>Step 1: State the Hypothesis</a:t>
            </a:r>
          </a:p>
          <a:p>
            <a:pPr lvl="1"/>
            <a:r>
              <a:rPr lang="en-US" dirty="0"/>
              <a:t>The question indicates a right-tailed test, so the hypotheses would be </a:t>
            </a:r>
          </a:p>
          <a:p>
            <a:pPr lvl="1"/>
            <a:endParaRPr lang="en-US" dirty="0"/>
          </a:p>
          <a:p>
            <a:pPr lvl="1"/>
            <a:endParaRPr lang="en-US" dirty="0"/>
          </a:p>
          <a:p>
            <a:pPr lvl="1"/>
            <a:endParaRPr lang="en-US" dirty="0"/>
          </a:p>
          <a:p>
            <a:pPr lvl="1"/>
            <a:r>
              <a:rPr lang="en-US" dirty="0"/>
              <a:t>From the null hypothesis, we see that </a:t>
            </a:r>
            <a:r>
              <a:rPr lang="en-US" i="1" dirty="0"/>
              <a:t>μ</a:t>
            </a:r>
            <a:r>
              <a:rPr lang="en-US" dirty="0"/>
              <a:t>0 = 216 mm, which is the target width.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32</a:t>
            </a:fld>
            <a:endParaRPr lang="en-US" dirty="0"/>
          </a:p>
        </p:txBody>
      </p:sp>
      <p:sp>
        <p:nvSpPr>
          <p:cNvPr id="6" name="Text Placeholder 5"/>
          <p:cNvSpPr>
            <a:spLocks noGrp="1"/>
          </p:cNvSpPr>
          <p:nvPr>
            <p:ph type="body" sz="quarter" idx="12"/>
          </p:nvPr>
        </p:nvSpPr>
        <p:spPr/>
        <p:txBody>
          <a:bodyPr/>
          <a:lstStyle/>
          <a:p>
            <a:r>
              <a:rPr lang="en-US" dirty="0"/>
              <a:t>LO 9-5</a:t>
            </a:r>
          </a:p>
        </p:txBody>
      </p:sp>
      <p:pic>
        <p:nvPicPr>
          <p:cNvPr id="7" name="Picture 6"/>
          <p:cNvPicPr>
            <a:picLocks noChangeAspect="1"/>
          </p:cNvPicPr>
          <p:nvPr/>
        </p:nvPicPr>
        <p:blipFill>
          <a:blip r:embed="rId2"/>
          <a:stretch>
            <a:fillRect/>
          </a:stretch>
        </p:blipFill>
        <p:spPr>
          <a:xfrm>
            <a:off x="1181100" y="2667000"/>
            <a:ext cx="6781800" cy="857250"/>
          </a:xfrm>
          <a:prstGeom prst="rect">
            <a:avLst/>
          </a:prstGeom>
        </p:spPr>
      </p:pic>
    </p:spTree>
    <p:extLst>
      <p:ext uri="{BB962C8B-B14F-4D97-AF65-F5344CB8AC3E}">
        <p14:creationId xmlns:p14="http://schemas.microsoft.com/office/powerpoint/2010/main" val="3677630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Paper Manufacturing</a:t>
            </a:r>
          </a:p>
        </p:txBody>
      </p:sp>
      <p:sp>
        <p:nvSpPr>
          <p:cNvPr id="3" name="Content Placeholder 2"/>
          <p:cNvSpPr>
            <a:spLocks noGrp="1"/>
          </p:cNvSpPr>
          <p:nvPr>
            <p:ph idx="1"/>
          </p:nvPr>
        </p:nvSpPr>
        <p:spPr/>
        <p:txBody>
          <a:bodyPr/>
          <a:lstStyle/>
          <a:p>
            <a:r>
              <a:rPr lang="en-US" dirty="0"/>
              <a:t>Step 2: Specify the Decision Rule</a:t>
            </a:r>
          </a:p>
          <a:p>
            <a:pPr lvl="1"/>
            <a:r>
              <a:rPr lang="en-US" dirty="0"/>
              <a:t>We use the </a:t>
            </a:r>
            <a:r>
              <a:rPr lang="en-US" b="1" dirty="0"/>
              <a:t>level of significance </a:t>
            </a:r>
            <a:r>
              <a:rPr lang="en-US" dirty="0"/>
              <a:t>to find the </a:t>
            </a:r>
            <a:r>
              <a:rPr lang="en-US" b="1" dirty="0"/>
              <a:t>critical value </a:t>
            </a:r>
            <a:r>
              <a:rPr lang="en-US" dirty="0"/>
              <a:t>of the </a:t>
            </a:r>
            <a:r>
              <a:rPr lang="en-US" i="1" dirty="0"/>
              <a:t>z </a:t>
            </a:r>
            <a:r>
              <a:rPr lang="en-US" dirty="0"/>
              <a:t>statistic that determines the threshold for rejecting the null hypothesis to be </a:t>
            </a:r>
            <a:r>
              <a:rPr lang="en-US" i="1" dirty="0"/>
              <a:t>α </a:t>
            </a:r>
            <a:r>
              <a:rPr lang="en-US" dirty="0"/>
              <a:t>= .05. </a:t>
            </a:r>
          </a:p>
          <a:p>
            <a:pPr lvl="1"/>
            <a:r>
              <a:rPr lang="en-US" dirty="0"/>
              <a:t>The critical value of </a:t>
            </a:r>
            <a:r>
              <a:rPr lang="en-US" i="1" dirty="0"/>
              <a:t>z </a:t>
            </a:r>
            <a:r>
              <a:rPr lang="en-US" dirty="0"/>
              <a:t>that accomplishes this is </a:t>
            </a:r>
            <a:r>
              <a:rPr lang="en-US" i="1" dirty="0"/>
              <a:t>z</a:t>
            </a:r>
            <a:r>
              <a:rPr lang="en-US" baseline="-25000" dirty="0"/>
              <a:t>.05</a:t>
            </a:r>
            <a:r>
              <a:rPr lang="en-US" dirty="0"/>
              <a:t> = 1.645. </a:t>
            </a:r>
          </a:p>
          <a:p>
            <a:pPr lvl="1"/>
            <a:r>
              <a:rPr lang="en-US" dirty="0"/>
              <a:t>The decision rule is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33</a:t>
            </a:fld>
            <a:endParaRPr lang="en-US" dirty="0"/>
          </a:p>
        </p:txBody>
      </p:sp>
      <p:sp>
        <p:nvSpPr>
          <p:cNvPr id="6" name="Text Placeholder 5"/>
          <p:cNvSpPr>
            <a:spLocks noGrp="1"/>
          </p:cNvSpPr>
          <p:nvPr>
            <p:ph type="body" sz="quarter" idx="12"/>
          </p:nvPr>
        </p:nvSpPr>
        <p:spPr/>
        <p:txBody>
          <a:bodyPr/>
          <a:lstStyle/>
          <a:p>
            <a:r>
              <a:rPr lang="en-US" dirty="0"/>
              <a:t>LO 9-5</a:t>
            </a:r>
          </a:p>
        </p:txBody>
      </p:sp>
      <p:pic>
        <p:nvPicPr>
          <p:cNvPr id="8" name="Picture 7"/>
          <p:cNvPicPr>
            <a:picLocks noChangeAspect="1"/>
          </p:cNvPicPr>
          <p:nvPr/>
        </p:nvPicPr>
        <p:blipFill>
          <a:blip r:embed="rId2"/>
          <a:stretch>
            <a:fillRect/>
          </a:stretch>
        </p:blipFill>
        <p:spPr>
          <a:xfrm>
            <a:off x="1219200" y="3675888"/>
            <a:ext cx="3048000" cy="847725"/>
          </a:xfrm>
          <a:prstGeom prst="rect">
            <a:avLst/>
          </a:prstGeom>
        </p:spPr>
      </p:pic>
      <p:pic>
        <p:nvPicPr>
          <p:cNvPr id="9" name="Picture 8"/>
          <p:cNvPicPr>
            <a:picLocks noChangeAspect="1"/>
          </p:cNvPicPr>
          <p:nvPr/>
        </p:nvPicPr>
        <p:blipFill>
          <a:blip r:embed="rId3"/>
          <a:stretch>
            <a:fillRect/>
          </a:stretch>
        </p:blipFill>
        <p:spPr>
          <a:xfrm>
            <a:off x="4483078" y="3675888"/>
            <a:ext cx="3993939" cy="2338387"/>
          </a:xfrm>
          <a:prstGeom prst="rect">
            <a:avLst/>
          </a:prstGeom>
        </p:spPr>
      </p:pic>
    </p:spTree>
    <p:extLst>
      <p:ext uri="{BB962C8B-B14F-4D97-AF65-F5344CB8AC3E}">
        <p14:creationId xmlns:p14="http://schemas.microsoft.com/office/powerpoint/2010/main" val="3077315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Paper Manufacturing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Step 3: Collect Sample Data and Calculate the Test Statistic</a:t>
                </a:r>
              </a:p>
              <a:p>
                <a:pPr lvl="1"/>
                <a:r>
                  <a:rPr lang="en-US" dirty="0"/>
                  <a:t>If </a:t>
                </a:r>
                <a:r>
                  <a:rPr lang="en-US" i="1" dirty="0"/>
                  <a:t>H</a:t>
                </a:r>
                <a:r>
                  <a:rPr lang="en-US" baseline="-25000" dirty="0"/>
                  <a:t>0</a:t>
                </a:r>
                <a:r>
                  <a:rPr lang="en-US" dirty="0"/>
                  <a:t> is true, then the test statistic should be near 0 because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should be near </a:t>
                </a:r>
                <a:r>
                  <a:rPr lang="en-US" i="1" dirty="0"/>
                  <a:t>μ</a:t>
                </a:r>
                <a:r>
                  <a:rPr lang="en-US" baseline="-25000" dirty="0"/>
                  <a:t>0</a:t>
                </a:r>
                <a:r>
                  <a:rPr lang="en-US" dirty="0"/>
                  <a:t>. The value of the test statistic 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34</a:t>
            </a:fld>
            <a:endParaRPr lang="en-US" dirty="0"/>
          </a:p>
        </p:txBody>
      </p:sp>
      <p:sp>
        <p:nvSpPr>
          <p:cNvPr id="6" name="Text Placeholder 5"/>
          <p:cNvSpPr>
            <a:spLocks noGrp="1"/>
          </p:cNvSpPr>
          <p:nvPr>
            <p:ph type="body" sz="quarter" idx="12"/>
          </p:nvPr>
        </p:nvSpPr>
        <p:spPr/>
        <p:txBody>
          <a:bodyPr/>
          <a:lstStyle/>
          <a:p>
            <a:r>
              <a:rPr lang="en-US" dirty="0"/>
              <a:t>LO 9-5</a:t>
            </a:r>
          </a:p>
        </p:txBody>
      </p:sp>
      <p:pic>
        <p:nvPicPr>
          <p:cNvPr id="7" name="Picture 6"/>
          <p:cNvPicPr>
            <a:picLocks noChangeAspect="1"/>
          </p:cNvPicPr>
          <p:nvPr/>
        </p:nvPicPr>
        <p:blipFill>
          <a:blip r:embed="rId3"/>
          <a:stretch>
            <a:fillRect/>
          </a:stretch>
        </p:blipFill>
        <p:spPr>
          <a:xfrm>
            <a:off x="1300162" y="3276600"/>
            <a:ext cx="6543675" cy="1095375"/>
          </a:xfrm>
          <a:prstGeom prst="rect">
            <a:avLst/>
          </a:prstGeom>
        </p:spPr>
      </p:pic>
    </p:spTree>
    <p:extLst>
      <p:ext uri="{BB962C8B-B14F-4D97-AF65-F5344CB8AC3E}">
        <p14:creationId xmlns:p14="http://schemas.microsoft.com/office/powerpoint/2010/main" val="1264266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Paper Manufacturing</a:t>
            </a:r>
          </a:p>
        </p:txBody>
      </p:sp>
      <p:sp>
        <p:nvSpPr>
          <p:cNvPr id="3" name="Content Placeholder 2"/>
          <p:cNvSpPr>
            <a:spLocks noGrp="1"/>
          </p:cNvSpPr>
          <p:nvPr>
            <p:ph idx="1"/>
          </p:nvPr>
        </p:nvSpPr>
        <p:spPr/>
        <p:txBody>
          <a:bodyPr/>
          <a:lstStyle/>
          <a:p>
            <a:r>
              <a:rPr lang="en-US" dirty="0"/>
              <a:t>Step 4: Make the Decision</a:t>
            </a:r>
          </a:p>
          <a:p>
            <a:pPr lvl="1"/>
            <a:r>
              <a:rPr lang="en-US" dirty="0"/>
              <a:t>The test statistic falls in the right rejection region, so we </a:t>
            </a:r>
            <a:r>
              <a:rPr lang="en-US" b="1" dirty="0"/>
              <a:t>reject the null hypothesis</a:t>
            </a:r>
            <a:r>
              <a:rPr lang="en-US" dirty="0"/>
              <a:t> </a:t>
            </a:r>
            <a:r>
              <a:rPr lang="en-US" i="1" dirty="0"/>
              <a:t>H</a:t>
            </a:r>
            <a:r>
              <a:rPr lang="en-US" baseline="-25000" dirty="0"/>
              <a:t>0</a:t>
            </a:r>
            <a:r>
              <a:rPr lang="en-US" dirty="0"/>
              <a:t>: </a:t>
            </a:r>
            <a:r>
              <a:rPr lang="en-US" i="1" dirty="0"/>
              <a:t>μ </a:t>
            </a:r>
            <a:r>
              <a:rPr lang="en-US" dirty="0"/>
              <a:t>≤ 216 and conclude the alternative hypothesis </a:t>
            </a:r>
            <a:r>
              <a:rPr lang="en-US" i="1" dirty="0"/>
              <a:t>H</a:t>
            </a:r>
            <a:r>
              <a:rPr lang="en-US" baseline="-25000" dirty="0"/>
              <a:t>1</a:t>
            </a:r>
            <a:r>
              <a:rPr lang="en-US" dirty="0"/>
              <a:t>: </a:t>
            </a:r>
            <a:r>
              <a:rPr lang="en-US" i="1" dirty="0"/>
              <a:t>μ </a:t>
            </a:r>
            <a:r>
              <a:rPr lang="en-US" dirty="0"/>
              <a:t>&gt; 216 at the 5 percent level of significance. </a:t>
            </a:r>
          </a:p>
          <a:p>
            <a:pPr lvl="1"/>
            <a:r>
              <a:rPr lang="en-US" dirty="0"/>
              <a:t>Although the difference is slight, it is statistically significant.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35</a:t>
            </a:fld>
            <a:endParaRPr lang="en-US" dirty="0"/>
          </a:p>
        </p:txBody>
      </p:sp>
      <p:sp>
        <p:nvSpPr>
          <p:cNvPr id="6" name="Text Placeholder 5"/>
          <p:cNvSpPr>
            <a:spLocks noGrp="1"/>
          </p:cNvSpPr>
          <p:nvPr>
            <p:ph type="body" sz="quarter" idx="12"/>
          </p:nvPr>
        </p:nvSpPr>
        <p:spPr/>
        <p:txBody>
          <a:bodyPr/>
          <a:lstStyle/>
          <a:p>
            <a:r>
              <a:rPr lang="en-US" dirty="0"/>
              <a:t>LO 9-5</a:t>
            </a:r>
          </a:p>
        </p:txBody>
      </p:sp>
      <p:pic>
        <p:nvPicPr>
          <p:cNvPr id="8" name="Picture 7"/>
          <p:cNvPicPr>
            <a:picLocks noChangeAspect="1"/>
          </p:cNvPicPr>
          <p:nvPr/>
        </p:nvPicPr>
        <p:blipFill>
          <a:blip r:embed="rId2"/>
          <a:stretch>
            <a:fillRect/>
          </a:stretch>
        </p:blipFill>
        <p:spPr>
          <a:xfrm>
            <a:off x="4483078" y="3675888"/>
            <a:ext cx="3993939" cy="2338387"/>
          </a:xfrm>
          <a:prstGeom prst="rect">
            <a:avLst/>
          </a:prstGeom>
        </p:spPr>
      </p:pic>
      <p:sp>
        <p:nvSpPr>
          <p:cNvPr id="9" name="TextBox 8"/>
          <p:cNvSpPr txBox="1"/>
          <p:nvPr/>
        </p:nvSpPr>
        <p:spPr>
          <a:xfrm>
            <a:off x="1066800" y="4648200"/>
            <a:ext cx="2895600" cy="838200"/>
          </a:xfrm>
          <a:prstGeom prst="rect">
            <a:avLst/>
          </a:prstGeom>
          <a:noFill/>
        </p:spPr>
        <p:txBody>
          <a:bodyPr wrap="square" rtlCol="0">
            <a:spAutoFit/>
          </a:bodyPr>
          <a:lstStyle/>
          <a:p>
            <a:endParaRPr lang="en-US" dirty="0"/>
          </a:p>
        </p:txBody>
      </p:sp>
      <p:sp>
        <p:nvSpPr>
          <p:cNvPr id="10" name="TextBox 9"/>
          <p:cNvSpPr txBox="1"/>
          <p:nvPr/>
        </p:nvSpPr>
        <p:spPr>
          <a:xfrm>
            <a:off x="914400" y="4811405"/>
            <a:ext cx="3424693" cy="830997"/>
          </a:xfrm>
          <a:prstGeom prst="rect">
            <a:avLst/>
          </a:prstGeom>
          <a:noFill/>
        </p:spPr>
        <p:txBody>
          <a:bodyPr wrap="square" rtlCol="0">
            <a:spAutoFit/>
          </a:bodyPr>
          <a:lstStyle/>
          <a:p>
            <a:r>
              <a:rPr lang="en-US" sz="2400" dirty="0">
                <a:solidFill>
                  <a:srgbClr val="002060"/>
                </a:solidFill>
              </a:rPr>
              <a:t>Test Statistic: z = 2.152</a:t>
            </a:r>
          </a:p>
          <a:p>
            <a:r>
              <a:rPr lang="en-US" sz="2400" dirty="0">
                <a:solidFill>
                  <a:srgbClr val="002060"/>
                </a:solidFill>
              </a:rPr>
              <a:t>Reject H</a:t>
            </a:r>
            <a:r>
              <a:rPr lang="en-US" sz="2400" baseline="-25000" dirty="0">
                <a:solidFill>
                  <a:srgbClr val="002060"/>
                </a:solidFill>
              </a:rPr>
              <a:t>0</a:t>
            </a:r>
          </a:p>
        </p:txBody>
      </p:sp>
      <p:grpSp>
        <p:nvGrpSpPr>
          <p:cNvPr id="26" name="Group 25"/>
          <p:cNvGrpSpPr/>
          <p:nvPr/>
        </p:nvGrpSpPr>
        <p:grpSpPr>
          <a:xfrm>
            <a:off x="3810000" y="5226903"/>
            <a:ext cx="4114800" cy="875764"/>
            <a:chOff x="3810000" y="5226903"/>
            <a:chExt cx="4114800" cy="875764"/>
          </a:xfrm>
        </p:grpSpPr>
        <p:cxnSp>
          <p:nvCxnSpPr>
            <p:cNvPr id="21" name="Straight Arrow Connector 20"/>
            <p:cNvCxnSpPr/>
            <p:nvPr/>
          </p:nvCxnSpPr>
          <p:spPr bwMode="auto">
            <a:xfrm flipV="1">
              <a:off x="7924800" y="5721667"/>
              <a:ext cx="0" cy="38100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bwMode="auto">
            <a:xfrm flipH="1">
              <a:off x="3810000" y="6102667"/>
              <a:ext cx="4114800"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bwMode="auto">
            <a:xfrm flipV="1">
              <a:off x="3810000" y="5226903"/>
              <a:ext cx="0" cy="875764"/>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515540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Paper Manufacturing</a:t>
            </a:r>
          </a:p>
        </p:txBody>
      </p:sp>
      <p:sp>
        <p:nvSpPr>
          <p:cNvPr id="3" name="Content Placeholder 2"/>
          <p:cNvSpPr>
            <a:spLocks noGrp="1"/>
          </p:cNvSpPr>
          <p:nvPr>
            <p:ph idx="1"/>
          </p:nvPr>
        </p:nvSpPr>
        <p:spPr/>
        <p:txBody>
          <a:bodyPr/>
          <a:lstStyle/>
          <a:p>
            <a:r>
              <a:rPr lang="en-US" dirty="0"/>
              <a:t>Step 5: Take Action</a:t>
            </a:r>
          </a:p>
          <a:p>
            <a:pPr lvl="1"/>
            <a:r>
              <a:rPr lang="en-US" dirty="0"/>
              <a:t>Now that we have concluded that the process is producing paper with an average width </a:t>
            </a:r>
            <a:r>
              <a:rPr lang="en-US" i="1" dirty="0"/>
              <a:t>greater </a:t>
            </a:r>
            <a:r>
              <a:rPr lang="en-US" dirty="0"/>
              <a:t>than the target, it is time to adjust the manufacturing process to bring the average width back to target. </a:t>
            </a:r>
          </a:p>
          <a:p>
            <a:pPr lvl="1"/>
            <a:r>
              <a:rPr lang="en-US" dirty="0"/>
              <a:t>Our course of action could be to readjust the machine settings, or it could be time to </a:t>
            </a:r>
            <a:r>
              <a:rPr lang="en-US" dirty="0" err="1"/>
              <a:t>resharpen</a:t>
            </a:r>
            <a:r>
              <a:rPr lang="en-US" dirty="0"/>
              <a:t> the cutting tools. </a:t>
            </a:r>
          </a:p>
          <a:p>
            <a:pPr lvl="1"/>
            <a:r>
              <a:rPr lang="en-US" dirty="0"/>
              <a:t>At this point it is the responsibility of the process engineers to determine the best course of action.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36</a:t>
            </a:fld>
            <a:endParaRPr lang="en-US" dirty="0"/>
          </a:p>
        </p:txBody>
      </p:sp>
      <p:sp>
        <p:nvSpPr>
          <p:cNvPr id="6" name="Text Placeholder 5"/>
          <p:cNvSpPr>
            <a:spLocks noGrp="1"/>
          </p:cNvSpPr>
          <p:nvPr>
            <p:ph type="body" sz="quarter" idx="12"/>
          </p:nvPr>
        </p:nvSpPr>
        <p:spPr/>
        <p:txBody>
          <a:bodyPr/>
          <a:lstStyle/>
          <a:p>
            <a:r>
              <a:rPr lang="en-US" dirty="0"/>
              <a:t>LO 9-5</a:t>
            </a:r>
          </a:p>
        </p:txBody>
      </p:sp>
      <p:sp>
        <p:nvSpPr>
          <p:cNvPr id="9" name="TextBox 8"/>
          <p:cNvSpPr txBox="1"/>
          <p:nvPr/>
        </p:nvSpPr>
        <p:spPr>
          <a:xfrm>
            <a:off x="1066800" y="4648200"/>
            <a:ext cx="2895600" cy="8382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204494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p-Value Method</a:t>
            </a:r>
          </a:p>
        </p:txBody>
      </p:sp>
      <p:sp>
        <p:nvSpPr>
          <p:cNvPr id="3" name="Content Placeholder 2"/>
          <p:cNvSpPr>
            <a:spLocks noGrp="1"/>
          </p:cNvSpPr>
          <p:nvPr>
            <p:ph idx="1"/>
          </p:nvPr>
        </p:nvSpPr>
        <p:spPr/>
        <p:txBody>
          <a:bodyPr/>
          <a:lstStyle/>
          <a:p>
            <a:r>
              <a:rPr lang="en-US" sz="2000" dirty="0"/>
              <a:t>The </a:t>
            </a:r>
            <a:r>
              <a:rPr lang="en-US" sz="2000" b="1" i="1" dirty="0"/>
              <a:t>p</a:t>
            </a:r>
            <a:r>
              <a:rPr lang="en-US" sz="2000" b="1" dirty="0"/>
              <a:t>-value method </a:t>
            </a:r>
            <a:r>
              <a:rPr lang="en-US" sz="2000" dirty="0"/>
              <a:t>is a more flexible approach that is often preferred by statisticians over the critical value method. </a:t>
            </a:r>
          </a:p>
          <a:p>
            <a:r>
              <a:rPr lang="en-US" sz="2000" dirty="0"/>
              <a:t>It requires that you express the strength of your evidence (i.e., your sample) against the null hypothesis in terms of a probability. </a:t>
            </a:r>
          </a:p>
          <a:p>
            <a:r>
              <a:rPr lang="en-US" sz="2000" u="sng" dirty="0"/>
              <a:t>The </a:t>
            </a:r>
            <a:r>
              <a:rPr lang="en-US" sz="2000" i="1" u="sng" dirty="0"/>
              <a:t>p</a:t>
            </a:r>
            <a:r>
              <a:rPr lang="en-US" sz="2000" u="sng" dirty="0"/>
              <a:t>-value answers the following question: </a:t>
            </a:r>
            <a:r>
              <a:rPr lang="en-US" sz="2000" dirty="0"/>
              <a:t>If the null hypothesis is true, what is the probability that we would observe our particular sample mean (or one even farther away from </a:t>
            </a:r>
            <a:r>
              <a:rPr lang="en-US" sz="2000" i="1" baseline="-25000" dirty="0"/>
              <a:t>μ</a:t>
            </a:r>
            <a:r>
              <a:rPr lang="en-US" sz="2000" baseline="-25000" dirty="0"/>
              <a:t>0)</a:t>
            </a:r>
            <a:r>
              <a:rPr lang="en-US" sz="2000" dirty="0"/>
              <a:t>? </a:t>
            </a:r>
          </a:p>
          <a:p>
            <a:r>
              <a:rPr lang="en-US" sz="2000" dirty="0"/>
              <a:t>The </a:t>
            </a:r>
            <a:r>
              <a:rPr lang="en-US" sz="2000" i="1" dirty="0"/>
              <a:t>p</a:t>
            </a:r>
            <a:r>
              <a:rPr lang="en-US" sz="2000" dirty="0"/>
              <a:t>-value gives us more information than a test using one particular value of </a:t>
            </a:r>
            <a:r>
              <a:rPr lang="en-US" sz="2000" i="1" dirty="0"/>
              <a:t>α </a:t>
            </a:r>
            <a:r>
              <a:rPr lang="en-US" sz="2000" dirty="0"/>
              <a:t>because the observer can choose any </a:t>
            </a:r>
            <a:r>
              <a:rPr lang="en-US" sz="2000" i="1" dirty="0"/>
              <a:t>α </a:t>
            </a:r>
            <a:r>
              <a:rPr lang="en-US" sz="2000" dirty="0"/>
              <a:t>that is appropriate for the problem. </a:t>
            </a:r>
          </a:p>
          <a:p>
            <a:endParaRPr lang="en-US" sz="2000" dirty="0"/>
          </a:p>
          <a:p>
            <a:r>
              <a:rPr lang="en-US" sz="2000" b="1" dirty="0"/>
              <a:t>Whether we use the critical value approach or the </a:t>
            </a:r>
            <a:r>
              <a:rPr lang="en-US" sz="2000" b="1" i="1" dirty="0"/>
              <a:t>p</a:t>
            </a:r>
            <a:r>
              <a:rPr lang="en-US" sz="2000" b="1" dirty="0"/>
              <a:t>-value approach, our decision about the null hypothesis will be the same.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37</a:t>
            </a:fld>
            <a:endParaRPr lang="en-US" dirty="0"/>
          </a:p>
        </p:txBody>
      </p:sp>
      <p:sp>
        <p:nvSpPr>
          <p:cNvPr id="6" name="Text Placeholder 5"/>
          <p:cNvSpPr>
            <a:spLocks noGrp="1"/>
          </p:cNvSpPr>
          <p:nvPr>
            <p:ph type="body" sz="quarter" idx="12"/>
          </p:nvPr>
        </p:nvSpPr>
        <p:spPr/>
        <p:txBody>
          <a:bodyPr/>
          <a:lstStyle/>
          <a:p>
            <a:r>
              <a:rPr lang="en-US" dirty="0"/>
              <a:t>LO 9-6</a:t>
            </a:r>
          </a:p>
        </p:txBody>
      </p:sp>
    </p:spTree>
    <p:extLst>
      <p:ext uri="{BB962C8B-B14F-4D97-AF65-F5344CB8AC3E}">
        <p14:creationId xmlns:p14="http://schemas.microsoft.com/office/powerpoint/2010/main" val="4050569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p-Value Method</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38</a:t>
            </a:fld>
            <a:endParaRPr lang="en-US" dirty="0"/>
          </a:p>
        </p:txBody>
      </p:sp>
      <p:sp>
        <p:nvSpPr>
          <p:cNvPr id="6" name="Text Placeholder 5"/>
          <p:cNvSpPr>
            <a:spLocks noGrp="1"/>
          </p:cNvSpPr>
          <p:nvPr>
            <p:ph type="body" sz="quarter" idx="12"/>
          </p:nvPr>
        </p:nvSpPr>
        <p:spPr/>
        <p:txBody>
          <a:bodyPr/>
          <a:lstStyle/>
          <a:p>
            <a:r>
              <a:rPr lang="en-US" dirty="0"/>
              <a:t>LO 9-6</a:t>
            </a:r>
          </a:p>
        </p:txBody>
      </p:sp>
      <p:pic>
        <p:nvPicPr>
          <p:cNvPr id="8" name="Picture 7"/>
          <p:cNvPicPr>
            <a:picLocks noChangeAspect="1"/>
          </p:cNvPicPr>
          <p:nvPr/>
        </p:nvPicPr>
        <p:blipFill>
          <a:blip r:embed="rId2"/>
          <a:stretch>
            <a:fillRect/>
          </a:stretch>
        </p:blipFill>
        <p:spPr>
          <a:xfrm>
            <a:off x="699046" y="1704975"/>
            <a:ext cx="7745907" cy="3933825"/>
          </a:xfrm>
          <a:prstGeom prst="rect">
            <a:avLst/>
          </a:prstGeom>
        </p:spPr>
      </p:pic>
    </p:spTree>
    <p:extLst>
      <p:ext uri="{BB962C8B-B14F-4D97-AF65-F5344CB8AC3E}">
        <p14:creationId xmlns:p14="http://schemas.microsoft.com/office/powerpoint/2010/main" val="999566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Paper Manufacturing</a:t>
            </a:r>
          </a:p>
        </p:txBody>
      </p:sp>
      <p:sp>
        <p:nvSpPr>
          <p:cNvPr id="3" name="Content Placeholder 2"/>
          <p:cNvSpPr>
            <a:spLocks noGrp="1"/>
          </p:cNvSpPr>
          <p:nvPr>
            <p:ph idx="1"/>
          </p:nvPr>
        </p:nvSpPr>
        <p:spPr/>
        <p:txBody>
          <a:bodyPr/>
          <a:lstStyle/>
          <a:p>
            <a:r>
              <a:rPr lang="en-US" dirty="0"/>
              <a:t>In this case, the manufacturer decided that a two-tailed test would be more appropriate because the objective is to detect a deviation from the desired mean in </a:t>
            </a:r>
            <a:r>
              <a:rPr lang="en-US" i="1" dirty="0"/>
              <a:t>either </a:t>
            </a:r>
            <a:r>
              <a:rPr lang="en-US" dirty="0"/>
              <a:t>direction. </a:t>
            </a:r>
          </a:p>
          <a:p>
            <a:r>
              <a:rPr lang="en-US" dirty="0"/>
              <a:t>Step 1: State the Hypotheses:</a:t>
            </a:r>
          </a:p>
          <a:p>
            <a:pPr lvl="1"/>
            <a:r>
              <a:rPr lang="en-US" dirty="0"/>
              <a:t>For a two-tailed test, the hypotheses are</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39</a:t>
            </a:fld>
            <a:endParaRPr lang="en-US" dirty="0"/>
          </a:p>
        </p:txBody>
      </p:sp>
      <p:sp>
        <p:nvSpPr>
          <p:cNvPr id="6" name="Text Placeholder 5"/>
          <p:cNvSpPr>
            <a:spLocks noGrp="1"/>
          </p:cNvSpPr>
          <p:nvPr>
            <p:ph type="body" sz="quarter" idx="12"/>
          </p:nvPr>
        </p:nvSpPr>
        <p:spPr/>
        <p:txBody>
          <a:bodyPr/>
          <a:lstStyle/>
          <a:p>
            <a:r>
              <a:rPr lang="en-US" dirty="0"/>
              <a:t>LO 9-6</a:t>
            </a:r>
          </a:p>
        </p:txBody>
      </p:sp>
      <p:pic>
        <p:nvPicPr>
          <p:cNvPr id="7" name="Picture 6"/>
          <p:cNvPicPr>
            <a:picLocks noChangeAspect="1"/>
          </p:cNvPicPr>
          <p:nvPr/>
        </p:nvPicPr>
        <p:blipFill>
          <a:blip r:embed="rId2"/>
          <a:stretch>
            <a:fillRect/>
          </a:stretch>
        </p:blipFill>
        <p:spPr>
          <a:xfrm>
            <a:off x="1241489" y="3962400"/>
            <a:ext cx="5076825" cy="847725"/>
          </a:xfrm>
          <a:prstGeom prst="rect">
            <a:avLst/>
          </a:prstGeom>
        </p:spPr>
      </p:pic>
    </p:spTree>
    <p:extLst>
      <p:ext uri="{BB962C8B-B14F-4D97-AF65-F5344CB8AC3E}">
        <p14:creationId xmlns:p14="http://schemas.microsoft.com/office/powerpoint/2010/main" val="80879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lstStyle/>
          <a:p>
            <a:r>
              <a:rPr lang="en-US" sz="2000" dirty="0"/>
              <a:t>The business analyst asks questions, makes assumptions, and proposes testable theories about the values of key parameters of the business operating environment. </a:t>
            </a:r>
          </a:p>
          <a:p>
            <a:r>
              <a:rPr lang="en-US" sz="2000" dirty="0"/>
              <a:t>Each assumption is tested against observed data. If an assumption has not been disproved, in spite of rigorous efforts to do so, the business may operate under the belief that the statement is true. </a:t>
            </a:r>
          </a:p>
          <a:p>
            <a:r>
              <a:rPr lang="en-US" sz="2000" dirty="0"/>
              <a:t>The analyst states the assumption, called a </a:t>
            </a:r>
            <a:r>
              <a:rPr lang="en-US" sz="2000" b="1" dirty="0"/>
              <a:t>hypothesis</a:t>
            </a:r>
            <a:r>
              <a:rPr lang="en-US" sz="2000" dirty="0"/>
              <a:t>, in a format that can be tested using well-known statistical procedures. </a:t>
            </a:r>
          </a:p>
          <a:p>
            <a:r>
              <a:rPr lang="en-US" sz="2000" dirty="0"/>
              <a:t>The hypothesis is compared with sample data to determine if the data are consistent or inconsistent with the hypothesis. </a:t>
            </a:r>
          </a:p>
          <a:p>
            <a:r>
              <a:rPr lang="en-US" sz="2000" dirty="0"/>
              <a:t>When the data are found to be inconsistent (i.e., in conflict) with the hypothesis, the hypothesis is either discarded or reformulated.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a:t>
            </a:fld>
            <a:endParaRPr lang="en-US" dirty="0"/>
          </a:p>
        </p:txBody>
      </p:sp>
      <p:sp>
        <p:nvSpPr>
          <p:cNvPr id="6" name="Text Placeholder 5"/>
          <p:cNvSpPr>
            <a:spLocks noGrp="1"/>
          </p:cNvSpPr>
          <p:nvPr>
            <p:ph type="body" sz="quarter" idx="12"/>
          </p:nvPr>
        </p:nvSpPr>
        <p:spPr/>
        <p:txBody>
          <a:bodyPr/>
          <a:lstStyle/>
          <a:p>
            <a:r>
              <a:rPr lang="en-US" dirty="0"/>
              <a:t>LO 9-1</a:t>
            </a:r>
          </a:p>
        </p:txBody>
      </p:sp>
    </p:spTree>
    <p:extLst>
      <p:ext uri="{BB962C8B-B14F-4D97-AF65-F5344CB8AC3E}">
        <p14:creationId xmlns:p14="http://schemas.microsoft.com/office/powerpoint/2010/main" val="14742588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Paper Manufacturing</a:t>
            </a:r>
          </a:p>
        </p:txBody>
      </p:sp>
      <p:sp>
        <p:nvSpPr>
          <p:cNvPr id="3" name="Content Placeholder 2"/>
          <p:cNvSpPr>
            <a:spLocks noGrp="1"/>
          </p:cNvSpPr>
          <p:nvPr>
            <p:ph idx="1"/>
          </p:nvPr>
        </p:nvSpPr>
        <p:spPr/>
        <p:txBody>
          <a:bodyPr/>
          <a:lstStyle/>
          <a:p>
            <a:r>
              <a:rPr lang="en-US" dirty="0"/>
              <a:t>Step 2: Specify the Decision Rule</a:t>
            </a:r>
          </a:p>
          <a:p>
            <a:pPr lvl="1"/>
            <a:r>
              <a:rPr lang="en-US" dirty="0"/>
              <a:t>We will use the same </a:t>
            </a:r>
            <a:r>
              <a:rPr lang="en-US" i="1" dirty="0"/>
              <a:t>α </a:t>
            </a:r>
            <a:r>
              <a:rPr lang="en-US" dirty="0"/>
              <a:t>= .05 as in the right-tailed test. </a:t>
            </a:r>
          </a:p>
          <a:p>
            <a:pPr lvl="1"/>
            <a:r>
              <a:rPr lang="en-US" dirty="0"/>
              <a:t>But for a two-tailed test, we split the risk of Type I error by putting </a:t>
            </a:r>
            <a:r>
              <a:rPr lang="en-US" i="1" dirty="0"/>
              <a:t>α</a:t>
            </a:r>
            <a:r>
              <a:rPr lang="en-US" dirty="0"/>
              <a:t>/2 = .05/2 = .025 in each tail. </a:t>
            </a:r>
          </a:p>
          <a:p>
            <a:pPr lvl="1"/>
            <a:r>
              <a:rPr lang="en-US" dirty="0"/>
              <a:t>For </a:t>
            </a:r>
            <a:r>
              <a:rPr lang="en-US" i="1" dirty="0"/>
              <a:t>α </a:t>
            </a:r>
            <a:r>
              <a:rPr lang="en-US" dirty="0"/>
              <a:t>= .05 in a two-tailed test, the critical value is </a:t>
            </a:r>
            <a:r>
              <a:rPr lang="en-US" i="1" dirty="0"/>
              <a:t>z</a:t>
            </a:r>
            <a:r>
              <a:rPr lang="en-US" baseline="-25000" dirty="0"/>
              <a:t>.025</a:t>
            </a:r>
            <a:r>
              <a:rPr lang="en-US" dirty="0"/>
              <a:t> = ±1.96, so the decision rule is:</a:t>
            </a:r>
          </a:p>
          <a:p>
            <a:pPr marL="457200" lvl="1" indent="0">
              <a:buNone/>
            </a:pPr>
            <a:endParaRPr lang="en-US" dirty="0"/>
          </a:p>
          <a:p>
            <a:pPr marL="0" lvl="1" indent="0">
              <a:buNone/>
            </a:pPr>
            <a:r>
              <a:rPr lang="en-US" dirty="0"/>
              <a:t>Reject </a:t>
            </a:r>
            <a:r>
              <a:rPr lang="en-US" i="1" dirty="0"/>
              <a:t>H</a:t>
            </a:r>
            <a:r>
              <a:rPr lang="en-US" sz="1000" dirty="0"/>
              <a:t>0 </a:t>
            </a:r>
            <a:r>
              <a:rPr lang="en-US" dirty="0"/>
              <a:t>if </a:t>
            </a:r>
            <a:r>
              <a:rPr lang="en-US" i="1" dirty="0" err="1"/>
              <a:t>z</a:t>
            </a:r>
            <a:r>
              <a:rPr lang="en-US" sz="1000" dirty="0" err="1"/>
              <a:t>calc</a:t>
            </a:r>
            <a:r>
              <a:rPr lang="en-US" sz="1000" dirty="0"/>
              <a:t> </a:t>
            </a:r>
            <a:r>
              <a:rPr lang="en-US" dirty="0"/>
              <a:t>&gt; +1.96 </a:t>
            </a:r>
          </a:p>
          <a:p>
            <a:pPr marL="0" lvl="1" indent="0">
              <a:buNone/>
            </a:pPr>
            <a:r>
              <a:rPr lang="en-US" dirty="0"/>
              <a:t>           or if </a:t>
            </a:r>
            <a:r>
              <a:rPr lang="en-US" i="1" dirty="0" err="1"/>
              <a:t>z</a:t>
            </a:r>
            <a:r>
              <a:rPr lang="en-US" sz="1000" dirty="0" err="1"/>
              <a:t>calc</a:t>
            </a:r>
            <a:r>
              <a:rPr lang="en-US" sz="1000" dirty="0"/>
              <a:t> </a:t>
            </a:r>
            <a:r>
              <a:rPr lang="en-US" dirty="0"/>
              <a:t>&lt; −1.96 </a:t>
            </a:r>
          </a:p>
          <a:p>
            <a:pPr marL="0" lvl="1" indent="0">
              <a:buNone/>
            </a:pPr>
            <a:r>
              <a:rPr lang="en-US" dirty="0"/>
              <a:t>Otherwise, do not reject </a:t>
            </a:r>
            <a:r>
              <a:rPr lang="en-US" i="1" dirty="0"/>
              <a:t>H</a:t>
            </a:r>
            <a:r>
              <a:rPr lang="en-US" sz="1000" dirty="0"/>
              <a:t>0</a:t>
            </a:r>
            <a:r>
              <a:rPr lang="en-US" sz="400" dirty="0"/>
              <a:t>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40</a:t>
            </a:fld>
            <a:endParaRPr lang="en-US" dirty="0"/>
          </a:p>
        </p:txBody>
      </p:sp>
      <p:sp>
        <p:nvSpPr>
          <p:cNvPr id="6" name="Text Placeholder 5"/>
          <p:cNvSpPr>
            <a:spLocks noGrp="1"/>
          </p:cNvSpPr>
          <p:nvPr>
            <p:ph type="body" sz="quarter" idx="12"/>
          </p:nvPr>
        </p:nvSpPr>
        <p:spPr/>
        <p:txBody>
          <a:bodyPr/>
          <a:lstStyle/>
          <a:p>
            <a:r>
              <a:rPr lang="en-US" dirty="0"/>
              <a:t>LO 9-6</a:t>
            </a:r>
          </a:p>
        </p:txBody>
      </p:sp>
      <p:pic>
        <p:nvPicPr>
          <p:cNvPr id="9" name="Picture 8"/>
          <p:cNvPicPr>
            <a:picLocks noChangeAspect="1"/>
          </p:cNvPicPr>
          <p:nvPr/>
        </p:nvPicPr>
        <p:blipFill>
          <a:blip r:embed="rId2"/>
          <a:stretch>
            <a:fillRect/>
          </a:stretch>
        </p:blipFill>
        <p:spPr>
          <a:xfrm>
            <a:off x="4514850" y="3709987"/>
            <a:ext cx="4076700" cy="2439445"/>
          </a:xfrm>
          <a:prstGeom prst="rect">
            <a:avLst/>
          </a:prstGeom>
        </p:spPr>
      </p:pic>
    </p:spTree>
    <p:extLst>
      <p:ext uri="{BB962C8B-B14F-4D97-AF65-F5344CB8AC3E}">
        <p14:creationId xmlns:p14="http://schemas.microsoft.com/office/powerpoint/2010/main" val="3248307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Paper Manufacturing</a:t>
            </a:r>
          </a:p>
        </p:txBody>
      </p:sp>
      <p:sp>
        <p:nvSpPr>
          <p:cNvPr id="3" name="Content Placeholder 2"/>
          <p:cNvSpPr>
            <a:spLocks noGrp="1"/>
          </p:cNvSpPr>
          <p:nvPr>
            <p:ph idx="1"/>
          </p:nvPr>
        </p:nvSpPr>
        <p:spPr/>
        <p:txBody>
          <a:bodyPr/>
          <a:lstStyle/>
          <a:p>
            <a:r>
              <a:rPr lang="en-US" dirty="0"/>
              <a:t>Step 3: Calculate the Test Statistic</a:t>
            </a:r>
          </a:p>
          <a:p>
            <a:pPr lvl="1"/>
            <a:r>
              <a:rPr lang="en-US" dirty="0"/>
              <a:t>The test statistic is </a:t>
            </a:r>
            <a:r>
              <a:rPr lang="en-US" i="1" dirty="0"/>
              <a:t>unaffected by the hypotheses or the level of significance. </a:t>
            </a:r>
          </a:p>
          <a:p>
            <a:pPr lvl="1"/>
            <a:r>
              <a:rPr lang="en-US" dirty="0"/>
              <a:t>The value of the test statistic is the same as for the one-tailed test: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41</a:t>
            </a:fld>
            <a:endParaRPr lang="en-US" dirty="0"/>
          </a:p>
        </p:txBody>
      </p:sp>
      <p:sp>
        <p:nvSpPr>
          <p:cNvPr id="6" name="Text Placeholder 5"/>
          <p:cNvSpPr>
            <a:spLocks noGrp="1"/>
          </p:cNvSpPr>
          <p:nvPr>
            <p:ph type="body" sz="quarter" idx="12"/>
          </p:nvPr>
        </p:nvSpPr>
        <p:spPr/>
        <p:txBody>
          <a:bodyPr/>
          <a:lstStyle/>
          <a:p>
            <a:r>
              <a:rPr lang="en-US" dirty="0"/>
              <a:t>LO 9-6</a:t>
            </a:r>
          </a:p>
        </p:txBody>
      </p:sp>
      <p:pic>
        <p:nvPicPr>
          <p:cNvPr id="7" name="Picture 6"/>
          <p:cNvPicPr>
            <a:picLocks noChangeAspect="1"/>
          </p:cNvPicPr>
          <p:nvPr/>
        </p:nvPicPr>
        <p:blipFill>
          <a:blip r:embed="rId2"/>
          <a:stretch>
            <a:fillRect/>
          </a:stretch>
        </p:blipFill>
        <p:spPr>
          <a:xfrm>
            <a:off x="1371600" y="3505200"/>
            <a:ext cx="6581775" cy="1114425"/>
          </a:xfrm>
          <a:prstGeom prst="rect">
            <a:avLst/>
          </a:prstGeom>
        </p:spPr>
      </p:pic>
    </p:spTree>
    <p:extLst>
      <p:ext uri="{BB962C8B-B14F-4D97-AF65-F5344CB8AC3E}">
        <p14:creationId xmlns:p14="http://schemas.microsoft.com/office/powerpoint/2010/main" val="4225260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Paper Manufacturing</a:t>
            </a:r>
          </a:p>
        </p:txBody>
      </p:sp>
      <p:sp>
        <p:nvSpPr>
          <p:cNvPr id="3" name="Content Placeholder 2"/>
          <p:cNvSpPr>
            <a:spLocks noGrp="1"/>
          </p:cNvSpPr>
          <p:nvPr>
            <p:ph idx="1"/>
          </p:nvPr>
        </p:nvSpPr>
        <p:spPr/>
        <p:txBody>
          <a:bodyPr/>
          <a:lstStyle/>
          <a:p>
            <a:r>
              <a:rPr lang="en-US" sz="2000" dirty="0"/>
              <a:t>Step 4: Make the Decision</a:t>
            </a:r>
          </a:p>
          <a:p>
            <a:pPr lvl="1"/>
            <a:r>
              <a:rPr lang="en-US" sz="1600" dirty="0"/>
              <a:t>Because the test statistic falls in the right tail of the rejection region, we reject the null hypothesis </a:t>
            </a:r>
            <a:r>
              <a:rPr lang="en-US" sz="1600" i="1" dirty="0"/>
              <a:t>H</a:t>
            </a:r>
            <a:r>
              <a:rPr lang="en-US" sz="1600" baseline="-25000" dirty="0"/>
              <a:t>0</a:t>
            </a:r>
            <a:r>
              <a:rPr lang="en-US" sz="1600" dirty="0"/>
              <a:t>: </a:t>
            </a:r>
            <a:r>
              <a:rPr lang="en-US" sz="1600" i="1" dirty="0"/>
              <a:t>μ </a:t>
            </a:r>
            <a:r>
              <a:rPr lang="en-US" sz="1600" dirty="0"/>
              <a:t>= 216 and conclude </a:t>
            </a:r>
            <a:r>
              <a:rPr lang="en-US" sz="1600" i="1" dirty="0"/>
              <a:t>H</a:t>
            </a:r>
            <a:r>
              <a:rPr lang="en-US" sz="1600" baseline="-25000" dirty="0"/>
              <a:t>1</a:t>
            </a:r>
            <a:r>
              <a:rPr lang="en-US" sz="1600" dirty="0"/>
              <a:t>: </a:t>
            </a:r>
            <a:r>
              <a:rPr lang="en-US" sz="1600" i="1" dirty="0"/>
              <a:t>μ </a:t>
            </a:r>
            <a:r>
              <a:rPr lang="en-US" sz="1600" dirty="0"/>
              <a:t>≠ 216 at the 5 percent level of significance. Another way to say this is that the sample mean </a:t>
            </a:r>
            <a:r>
              <a:rPr lang="en-US" sz="1600" i="1" dirty="0"/>
              <a:t>differs significantly </a:t>
            </a:r>
            <a:r>
              <a:rPr lang="en-US" sz="1600" dirty="0"/>
              <a:t>from the desired target width at </a:t>
            </a:r>
            <a:r>
              <a:rPr lang="en-US" sz="1600" i="1" dirty="0"/>
              <a:t>α </a:t>
            </a:r>
            <a:r>
              <a:rPr lang="en-US" sz="1600" dirty="0"/>
              <a:t>= .05 in a two-tailed test. </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sz="2000" dirty="0"/>
              <a:t>Step 5: Take Action</a:t>
            </a:r>
          </a:p>
          <a:p>
            <a:pPr lvl="1"/>
            <a:r>
              <a:rPr lang="en-US" sz="1600" dirty="0">
                <a:ea typeface="+mn-ea"/>
                <a:cs typeface="+mn-cs"/>
              </a:rPr>
              <a:t>An adjustment is needed, such as changing the cutting tool settings. Now it is up to the process engineers to choose the best course of action.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42</a:t>
            </a:fld>
            <a:endParaRPr lang="en-US" dirty="0"/>
          </a:p>
        </p:txBody>
      </p:sp>
      <p:sp>
        <p:nvSpPr>
          <p:cNvPr id="6" name="Text Placeholder 5"/>
          <p:cNvSpPr>
            <a:spLocks noGrp="1"/>
          </p:cNvSpPr>
          <p:nvPr>
            <p:ph type="body" sz="quarter" idx="12"/>
          </p:nvPr>
        </p:nvSpPr>
        <p:spPr/>
        <p:txBody>
          <a:bodyPr/>
          <a:lstStyle/>
          <a:p>
            <a:r>
              <a:rPr lang="en-US" dirty="0"/>
              <a:t>LO 9-6</a:t>
            </a:r>
          </a:p>
        </p:txBody>
      </p:sp>
      <p:pic>
        <p:nvPicPr>
          <p:cNvPr id="8" name="Picture 7"/>
          <p:cNvPicPr>
            <a:picLocks noChangeAspect="1"/>
          </p:cNvPicPr>
          <p:nvPr/>
        </p:nvPicPr>
        <p:blipFill>
          <a:blip r:embed="rId2"/>
          <a:stretch>
            <a:fillRect/>
          </a:stretch>
        </p:blipFill>
        <p:spPr>
          <a:xfrm>
            <a:off x="5029201" y="2868883"/>
            <a:ext cx="3406140" cy="2038191"/>
          </a:xfrm>
          <a:prstGeom prst="rect">
            <a:avLst/>
          </a:prstGeom>
        </p:spPr>
      </p:pic>
      <p:sp>
        <p:nvSpPr>
          <p:cNvPr id="9" name="TextBox 8"/>
          <p:cNvSpPr txBox="1"/>
          <p:nvPr/>
        </p:nvSpPr>
        <p:spPr>
          <a:xfrm>
            <a:off x="1787387" y="3773210"/>
            <a:ext cx="2815093" cy="707886"/>
          </a:xfrm>
          <a:prstGeom prst="rect">
            <a:avLst/>
          </a:prstGeom>
          <a:noFill/>
        </p:spPr>
        <p:txBody>
          <a:bodyPr wrap="square" rtlCol="0">
            <a:spAutoFit/>
          </a:bodyPr>
          <a:lstStyle/>
          <a:p>
            <a:r>
              <a:rPr lang="en-US" sz="2000" dirty="0">
                <a:solidFill>
                  <a:srgbClr val="002060"/>
                </a:solidFill>
              </a:rPr>
              <a:t>Test Statistic: z = 2.152</a:t>
            </a:r>
          </a:p>
          <a:p>
            <a:r>
              <a:rPr lang="en-US" sz="2000" dirty="0">
                <a:solidFill>
                  <a:srgbClr val="002060"/>
                </a:solidFill>
              </a:rPr>
              <a:t>Reject H</a:t>
            </a:r>
            <a:r>
              <a:rPr lang="en-US" sz="2000" baseline="-25000" dirty="0">
                <a:solidFill>
                  <a:srgbClr val="002060"/>
                </a:solidFill>
              </a:rPr>
              <a:t>0</a:t>
            </a:r>
          </a:p>
        </p:txBody>
      </p:sp>
      <p:grpSp>
        <p:nvGrpSpPr>
          <p:cNvPr id="10" name="Group 9"/>
          <p:cNvGrpSpPr/>
          <p:nvPr/>
        </p:nvGrpSpPr>
        <p:grpSpPr>
          <a:xfrm>
            <a:off x="3962400" y="4152823"/>
            <a:ext cx="4114800" cy="875764"/>
            <a:chOff x="3810000" y="5226903"/>
            <a:chExt cx="4114800" cy="875764"/>
          </a:xfrm>
        </p:grpSpPr>
        <p:cxnSp>
          <p:nvCxnSpPr>
            <p:cNvPr id="11" name="Straight Arrow Connector 10"/>
            <p:cNvCxnSpPr/>
            <p:nvPr/>
          </p:nvCxnSpPr>
          <p:spPr bwMode="auto">
            <a:xfrm flipV="1">
              <a:off x="7924800" y="5721667"/>
              <a:ext cx="0" cy="38100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bwMode="auto">
            <a:xfrm flipH="1">
              <a:off x="3810000" y="6102667"/>
              <a:ext cx="4114800"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bwMode="auto">
            <a:xfrm flipV="1">
              <a:off x="3810000" y="5226903"/>
              <a:ext cx="0" cy="875764"/>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064925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Paper Manufacturing</a:t>
            </a:r>
          </a:p>
        </p:txBody>
      </p:sp>
      <p:sp>
        <p:nvSpPr>
          <p:cNvPr id="3" name="Content Placeholder 2"/>
          <p:cNvSpPr>
            <a:spLocks noGrp="1"/>
          </p:cNvSpPr>
          <p:nvPr>
            <p:ph idx="1"/>
          </p:nvPr>
        </p:nvSpPr>
        <p:spPr/>
        <p:txBody>
          <a:bodyPr/>
          <a:lstStyle/>
          <a:p>
            <a:r>
              <a:rPr lang="en-US" dirty="0"/>
              <a:t>p-Value Approach</a:t>
            </a:r>
          </a:p>
          <a:p>
            <a:pPr lvl="1"/>
            <a:r>
              <a:rPr lang="en-US" dirty="0"/>
              <a:t>The </a:t>
            </a:r>
            <a:r>
              <a:rPr lang="en-US" i="1" dirty="0"/>
              <a:t>p</a:t>
            </a:r>
            <a:r>
              <a:rPr lang="en-US" dirty="0"/>
              <a:t>-value in this two-tailed test is 2 × </a:t>
            </a:r>
            <a:r>
              <a:rPr lang="en-US" i="1" dirty="0"/>
              <a:t>P</a:t>
            </a:r>
            <a:r>
              <a:rPr lang="en-US" dirty="0"/>
              <a:t>(</a:t>
            </a:r>
            <a:r>
              <a:rPr lang="en-US" i="1" dirty="0" err="1"/>
              <a:t>z</a:t>
            </a:r>
            <a:r>
              <a:rPr lang="en-US" dirty="0" err="1"/>
              <a:t>calc</a:t>
            </a:r>
            <a:r>
              <a:rPr lang="en-US" dirty="0"/>
              <a:t> &gt; 2.152) = 2 × .0157 = .0314. </a:t>
            </a:r>
          </a:p>
          <a:p>
            <a:pPr lvl="1"/>
            <a:r>
              <a:rPr lang="en-US" dirty="0"/>
              <a:t>This says that in a two-tailed test, a result as extreme as 2.152 would arise about 3.14 percent of the time by chance alone </a:t>
            </a:r>
            <a:r>
              <a:rPr lang="en-US" i="1" dirty="0"/>
              <a:t>if the null hypothesis were true.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43</a:t>
            </a:fld>
            <a:endParaRPr lang="en-US" dirty="0"/>
          </a:p>
        </p:txBody>
      </p:sp>
      <p:sp>
        <p:nvSpPr>
          <p:cNvPr id="6" name="Text Placeholder 5"/>
          <p:cNvSpPr>
            <a:spLocks noGrp="1"/>
          </p:cNvSpPr>
          <p:nvPr>
            <p:ph type="body" sz="quarter" idx="12"/>
          </p:nvPr>
        </p:nvSpPr>
        <p:spPr/>
        <p:txBody>
          <a:bodyPr/>
          <a:lstStyle/>
          <a:p>
            <a:r>
              <a:rPr lang="en-US" dirty="0"/>
              <a:t>LO 9-6</a:t>
            </a:r>
          </a:p>
        </p:txBody>
      </p:sp>
      <p:pic>
        <p:nvPicPr>
          <p:cNvPr id="7" name="Picture 6"/>
          <p:cNvPicPr>
            <a:picLocks noChangeAspect="1"/>
          </p:cNvPicPr>
          <p:nvPr/>
        </p:nvPicPr>
        <p:blipFill>
          <a:blip r:embed="rId2"/>
          <a:stretch>
            <a:fillRect/>
          </a:stretch>
        </p:blipFill>
        <p:spPr>
          <a:xfrm>
            <a:off x="2455450" y="3630168"/>
            <a:ext cx="4097750" cy="2400300"/>
          </a:xfrm>
          <a:prstGeom prst="rect">
            <a:avLst/>
          </a:prstGeom>
        </p:spPr>
      </p:pic>
    </p:spTree>
    <p:extLst>
      <p:ext uri="{BB962C8B-B14F-4D97-AF65-F5344CB8AC3E}">
        <p14:creationId xmlns:p14="http://schemas.microsoft.com/office/powerpoint/2010/main" val="32095711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Analogy to Confidence Intervals</a:t>
            </a:r>
          </a:p>
        </p:txBody>
      </p:sp>
      <p:sp>
        <p:nvSpPr>
          <p:cNvPr id="3" name="Content Placeholder 2"/>
          <p:cNvSpPr>
            <a:spLocks noGrp="1"/>
          </p:cNvSpPr>
          <p:nvPr>
            <p:ph idx="1"/>
          </p:nvPr>
        </p:nvSpPr>
        <p:spPr/>
        <p:txBody>
          <a:bodyPr/>
          <a:lstStyle/>
          <a:p>
            <a:r>
              <a:rPr lang="en-US" sz="2000" dirty="0"/>
              <a:t>A two-tailed hypothesis test at the 5 percent level of significance (</a:t>
            </a:r>
            <a:r>
              <a:rPr lang="en-US" sz="2000" i="1" dirty="0"/>
              <a:t>α </a:t>
            </a:r>
            <a:r>
              <a:rPr lang="en-US" sz="2000" dirty="0"/>
              <a:t>= .05) is equivalent to asking whether the 95 percent confidence interval for the mean includes the hypothesized mean. </a:t>
            </a:r>
          </a:p>
          <a:p>
            <a:r>
              <a:rPr lang="en-US" sz="2000" dirty="0"/>
              <a:t>If the confidence interval includes the hypothesized mean </a:t>
            </a:r>
            <a:r>
              <a:rPr lang="en-US" sz="2000" i="1" dirty="0"/>
              <a:t>H</a:t>
            </a:r>
            <a:r>
              <a:rPr lang="en-US" sz="2000" baseline="-25000" dirty="0"/>
              <a:t>0</a:t>
            </a:r>
            <a:r>
              <a:rPr lang="en-US" sz="2000" dirty="0"/>
              <a:t>: </a:t>
            </a:r>
            <a:r>
              <a:rPr lang="en-US" sz="2000" i="1" dirty="0"/>
              <a:t>μ </a:t>
            </a:r>
            <a:r>
              <a:rPr lang="en-US" sz="2000" dirty="0"/>
              <a:t>= 216, then we cannot reject the null hypothesis. </a:t>
            </a:r>
          </a:p>
          <a:p>
            <a:r>
              <a:rPr lang="en-US" sz="2000" dirty="0"/>
              <a:t>In this case, the 95 percent confidence interval would be </a:t>
            </a:r>
          </a:p>
          <a:p>
            <a:endParaRPr lang="en-US" sz="2000" dirty="0"/>
          </a:p>
          <a:p>
            <a:endParaRPr lang="en-US" sz="2000" dirty="0"/>
          </a:p>
          <a:p>
            <a:endParaRPr lang="en-US" sz="2000" dirty="0"/>
          </a:p>
          <a:p>
            <a:r>
              <a:rPr lang="en-US" sz="2000" dirty="0"/>
              <a:t>Because this confidence interval does not include 216, we reject the null hypothesis </a:t>
            </a:r>
            <a:r>
              <a:rPr lang="en-US" sz="2000" i="1" dirty="0"/>
              <a:t>H</a:t>
            </a:r>
            <a:r>
              <a:rPr lang="en-US" sz="2000" baseline="-25000" dirty="0"/>
              <a:t>0</a:t>
            </a:r>
            <a:r>
              <a:rPr lang="en-US" sz="2000" dirty="0"/>
              <a:t>: </a:t>
            </a:r>
            <a:r>
              <a:rPr lang="en-US" sz="2000" i="1" dirty="0"/>
              <a:t>μ </a:t>
            </a:r>
            <a:r>
              <a:rPr lang="en-US" sz="2000" dirty="0"/>
              <a:t>= 216.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44</a:t>
            </a:fld>
            <a:endParaRPr lang="en-US" dirty="0"/>
          </a:p>
        </p:txBody>
      </p:sp>
      <p:sp>
        <p:nvSpPr>
          <p:cNvPr id="6" name="Text Placeholder 5"/>
          <p:cNvSpPr>
            <a:spLocks noGrp="1"/>
          </p:cNvSpPr>
          <p:nvPr>
            <p:ph type="body" sz="quarter" idx="12"/>
          </p:nvPr>
        </p:nvSpPr>
        <p:spPr/>
        <p:txBody>
          <a:bodyPr/>
          <a:lstStyle/>
          <a:p>
            <a:r>
              <a:rPr lang="en-US" dirty="0"/>
              <a:t>LO 9-6</a:t>
            </a:r>
          </a:p>
        </p:txBody>
      </p:sp>
      <p:pic>
        <p:nvPicPr>
          <p:cNvPr id="7" name="Picture 6"/>
          <p:cNvPicPr>
            <a:picLocks noChangeAspect="1"/>
          </p:cNvPicPr>
          <p:nvPr/>
        </p:nvPicPr>
        <p:blipFill>
          <a:blip r:embed="rId2"/>
          <a:stretch>
            <a:fillRect/>
          </a:stretch>
        </p:blipFill>
        <p:spPr>
          <a:xfrm>
            <a:off x="862012" y="3645408"/>
            <a:ext cx="7419975" cy="790575"/>
          </a:xfrm>
          <a:prstGeom prst="rect">
            <a:avLst/>
          </a:prstGeom>
        </p:spPr>
      </p:pic>
    </p:spTree>
    <p:extLst>
      <p:ext uri="{BB962C8B-B14F-4D97-AF65-F5344CB8AC3E}">
        <p14:creationId xmlns:p14="http://schemas.microsoft.com/office/powerpoint/2010/main" val="131654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Testing a Mean: Unknown Population Variance</a:t>
            </a:r>
          </a:p>
        </p:txBody>
      </p:sp>
      <p:sp>
        <p:nvSpPr>
          <p:cNvPr id="3" name="Content Placeholder 2"/>
          <p:cNvSpPr>
            <a:spLocks noGrp="1"/>
          </p:cNvSpPr>
          <p:nvPr>
            <p:ph idx="1"/>
          </p:nvPr>
        </p:nvSpPr>
        <p:spPr>
          <a:xfrm>
            <a:off x="457200" y="1600200"/>
            <a:ext cx="8229600" cy="4267200"/>
          </a:xfrm>
        </p:spPr>
        <p:txBody>
          <a:bodyPr/>
          <a:lstStyle/>
          <a:p>
            <a:r>
              <a:rPr lang="en-US" sz="2000" dirty="0"/>
              <a:t>If the population variance </a:t>
            </a:r>
            <a:r>
              <a:rPr lang="en-US" sz="2000" i="1" dirty="0"/>
              <a:t>σ</a:t>
            </a:r>
            <a:r>
              <a:rPr lang="en-US" sz="2000" baseline="30000" dirty="0"/>
              <a:t>2</a:t>
            </a:r>
            <a:r>
              <a:rPr lang="en-US" sz="2000" dirty="0"/>
              <a:t> must be estimated from the sample, the hypothesis testing procedure is modified. </a:t>
            </a:r>
          </a:p>
          <a:p>
            <a:r>
              <a:rPr lang="en-US" sz="2000" dirty="0"/>
              <a:t>The basic hypothesis testing steps are the same. </a:t>
            </a:r>
          </a:p>
          <a:p>
            <a:r>
              <a:rPr lang="en-US" sz="2000" dirty="0"/>
              <a:t>When the population standard deviation </a:t>
            </a:r>
            <a:r>
              <a:rPr lang="en-US" sz="2000" i="1" dirty="0"/>
              <a:t>σ </a:t>
            </a:r>
            <a:r>
              <a:rPr lang="en-US" sz="2000" dirty="0"/>
              <a:t>is unknown and the population may be assumed normal, the test statistic follows the Student’s </a:t>
            </a:r>
            <a:r>
              <a:rPr lang="en-US" sz="2000" i="1" dirty="0"/>
              <a:t>t </a:t>
            </a:r>
            <a:r>
              <a:rPr lang="en-US" sz="2000" dirty="0"/>
              <a:t>distribution with </a:t>
            </a:r>
            <a:r>
              <a:rPr lang="en-US" sz="2000" i="1" dirty="0"/>
              <a:t>n </a:t>
            </a:r>
            <a:r>
              <a:rPr lang="en-US" sz="2000" dirty="0"/>
              <a:t>− 1 degrees of freedom. </a:t>
            </a:r>
          </a:p>
          <a:p>
            <a:r>
              <a:rPr lang="en-US" sz="2000" dirty="0"/>
              <a:t>Because </a:t>
            </a:r>
            <a:r>
              <a:rPr lang="en-US" sz="2000" i="1" dirty="0"/>
              <a:t>σ </a:t>
            </a:r>
            <a:r>
              <a:rPr lang="en-US" sz="2000" dirty="0"/>
              <a:t>is rarely known, we generally expect to use Student’s </a:t>
            </a:r>
            <a:r>
              <a:rPr lang="en-US" sz="2000" i="1" dirty="0"/>
              <a:t>t </a:t>
            </a:r>
            <a:r>
              <a:rPr lang="en-US" sz="2000" dirty="0"/>
              <a:t>instead of </a:t>
            </a:r>
            <a:r>
              <a:rPr lang="en-US" sz="2000" i="1" dirty="0"/>
              <a:t>z.</a:t>
            </a:r>
            <a:endParaRPr lang="en-US" sz="2000"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45</a:t>
            </a:fld>
            <a:endParaRPr lang="en-US" dirty="0"/>
          </a:p>
        </p:txBody>
      </p:sp>
      <p:sp>
        <p:nvSpPr>
          <p:cNvPr id="6" name="Text Placeholder 5"/>
          <p:cNvSpPr>
            <a:spLocks noGrp="1"/>
          </p:cNvSpPr>
          <p:nvPr>
            <p:ph type="body" sz="quarter" idx="12"/>
          </p:nvPr>
        </p:nvSpPr>
        <p:spPr/>
        <p:txBody>
          <a:bodyPr/>
          <a:lstStyle/>
          <a:p>
            <a:r>
              <a:rPr lang="en-US" dirty="0"/>
              <a:t>LO 9-7</a:t>
            </a:r>
          </a:p>
        </p:txBody>
      </p:sp>
      <p:pic>
        <p:nvPicPr>
          <p:cNvPr id="7" name="Picture 6"/>
          <p:cNvPicPr>
            <a:picLocks noChangeAspect="1"/>
          </p:cNvPicPr>
          <p:nvPr/>
        </p:nvPicPr>
        <p:blipFill>
          <a:blip r:embed="rId2"/>
          <a:stretch>
            <a:fillRect/>
          </a:stretch>
        </p:blipFill>
        <p:spPr>
          <a:xfrm>
            <a:off x="3048000" y="4114800"/>
            <a:ext cx="5050240" cy="2038350"/>
          </a:xfrm>
          <a:prstGeom prst="rect">
            <a:avLst/>
          </a:prstGeom>
          <a:ln>
            <a:solidFill>
              <a:schemeClr val="tx1"/>
            </a:solidFill>
          </a:ln>
        </p:spPr>
      </p:pic>
    </p:spTree>
    <p:extLst>
      <p:ext uri="{BB962C8B-B14F-4D97-AF65-F5344CB8AC3E}">
        <p14:creationId xmlns:p14="http://schemas.microsoft.com/office/powerpoint/2010/main" val="3081341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Hot Chocolate</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46</a:t>
            </a:fld>
            <a:endParaRPr lang="en-US" dirty="0"/>
          </a:p>
        </p:txBody>
      </p:sp>
      <p:sp>
        <p:nvSpPr>
          <p:cNvPr id="6" name="Text Placeholder 5"/>
          <p:cNvSpPr>
            <a:spLocks noGrp="1"/>
          </p:cNvSpPr>
          <p:nvPr>
            <p:ph type="body" sz="quarter" idx="12"/>
          </p:nvPr>
        </p:nvSpPr>
        <p:spPr/>
        <p:txBody>
          <a:bodyPr/>
          <a:lstStyle/>
          <a:p>
            <a:r>
              <a:rPr lang="en-US" dirty="0"/>
              <a:t>LO 9-7</a:t>
            </a:r>
          </a:p>
        </p:txBody>
      </p:sp>
      <p:pic>
        <p:nvPicPr>
          <p:cNvPr id="7" name="Picture 6"/>
          <p:cNvPicPr>
            <a:picLocks noChangeAspect="1"/>
          </p:cNvPicPr>
          <p:nvPr/>
        </p:nvPicPr>
        <p:blipFill>
          <a:blip r:embed="rId2"/>
          <a:stretch>
            <a:fillRect/>
          </a:stretch>
        </p:blipFill>
        <p:spPr>
          <a:xfrm>
            <a:off x="530073" y="1789176"/>
            <a:ext cx="8156727" cy="3533775"/>
          </a:xfrm>
          <a:prstGeom prst="rect">
            <a:avLst/>
          </a:prstGeom>
        </p:spPr>
      </p:pic>
    </p:spTree>
    <p:extLst>
      <p:ext uri="{BB962C8B-B14F-4D97-AF65-F5344CB8AC3E}">
        <p14:creationId xmlns:p14="http://schemas.microsoft.com/office/powerpoint/2010/main" val="1855686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Hot Chocolate</a:t>
            </a:r>
          </a:p>
        </p:txBody>
      </p:sp>
      <p:sp>
        <p:nvSpPr>
          <p:cNvPr id="3" name="Content Placeholder 2"/>
          <p:cNvSpPr>
            <a:spLocks noGrp="1"/>
          </p:cNvSpPr>
          <p:nvPr>
            <p:ph idx="1"/>
          </p:nvPr>
        </p:nvSpPr>
        <p:spPr/>
        <p:txBody>
          <a:bodyPr/>
          <a:lstStyle/>
          <a:p>
            <a:r>
              <a:rPr lang="en-US" dirty="0"/>
              <a:t>Step 1: State the Hypotheses</a:t>
            </a:r>
          </a:p>
          <a:p>
            <a:pPr lvl="1"/>
            <a:r>
              <a:rPr lang="en-US" dirty="0"/>
              <a:t>We use a two-tailed test. The null hypothesis is in conformance with the desired standard. </a:t>
            </a:r>
          </a:p>
          <a:p>
            <a:pPr lvl="1"/>
            <a:endParaRPr lang="en-US" dirty="0"/>
          </a:p>
          <a:p>
            <a:pPr lvl="1"/>
            <a:endParaRPr lang="en-US" dirty="0"/>
          </a:p>
          <a:p>
            <a:r>
              <a:rPr lang="en-US" dirty="0"/>
              <a:t>Step 2: Specify the Decision Rule</a:t>
            </a:r>
          </a:p>
          <a:p>
            <a:pPr lvl="1"/>
            <a:r>
              <a:rPr lang="en-US" dirty="0"/>
              <a:t>For </a:t>
            </a:r>
            <a:r>
              <a:rPr lang="en-US" i="1" dirty="0"/>
              <a:t>α </a:t>
            </a:r>
            <a:r>
              <a:rPr lang="en-US" dirty="0"/>
              <a:t>= .10, using the </a:t>
            </a:r>
            <a:br>
              <a:rPr lang="en-US" dirty="0"/>
            </a:br>
            <a:r>
              <a:rPr lang="en-US" dirty="0"/>
              <a:t>Excel function =T.INV.2T(</a:t>
            </a:r>
            <a:r>
              <a:rPr lang="en-US" i="1" dirty="0"/>
              <a:t>α, </a:t>
            </a:r>
            <a:r>
              <a:rPr lang="en-US" i="1" dirty="0" err="1"/>
              <a:t>d.f.</a:t>
            </a:r>
            <a:r>
              <a:rPr lang="en-US" dirty="0"/>
              <a:t>) =T.INV.2T(0.10,23) = 1.714 gives the two-tailed critical value for </a:t>
            </a:r>
            <a:br>
              <a:rPr lang="en-US" dirty="0"/>
            </a:br>
            <a:r>
              <a:rPr lang="en-US" i="1" dirty="0" err="1"/>
              <a:t>d.f.</a:t>
            </a:r>
            <a:r>
              <a:rPr lang="en-US" i="1" dirty="0"/>
              <a:t> </a:t>
            </a:r>
            <a:r>
              <a:rPr lang="en-US" dirty="0"/>
              <a:t>= </a:t>
            </a:r>
            <a:r>
              <a:rPr lang="en-US" i="1" dirty="0"/>
              <a:t>n </a:t>
            </a:r>
            <a:r>
              <a:rPr lang="en-US" dirty="0"/>
              <a:t>− 1 = 24 − 1 = 23 degrees of freedom. </a:t>
            </a:r>
          </a:p>
          <a:p>
            <a:pPr lvl="1"/>
            <a:r>
              <a:rPr lang="en-US" dirty="0"/>
              <a:t>We will reject </a:t>
            </a:r>
            <a:r>
              <a:rPr lang="en-US" i="1" dirty="0"/>
              <a:t>H</a:t>
            </a:r>
            <a:r>
              <a:rPr lang="en-US" baseline="-25000" dirty="0"/>
              <a:t>0</a:t>
            </a:r>
            <a:r>
              <a:rPr lang="en-US" dirty="0"/>
              <a:t> if </a:t>
            </a:r>
            <a:r>
              <a:rPr lang="en-US" i="1" dirty="0" err="1"/>
              <a:t>t</a:t>
            </a:r>
            <a:r>
              <a:rPr lang="en-US" baseline="-25000" dirty="0" err="1"/>
              <a:t>calc</a:t>
            </a:r>
            <a:r>
              <a:rPr lang="en-US" dirty="0"/>
              <a:t> &gt; 1.714 or if </a:t>
            </a:r>
            <a:r>
              <a:rPr lang="en-US" i="1" dirty="0" err="1"/>
              <a:t>t</a:t>
            </a:r>
            <a:r>
              <a:rPr lang="en-US" baseline="-25000" dirty="0" err="1"/>
              <a:t>calc</a:t>
            </a:r>
            <a:r>
              <a:rPr lang="en-US" dirty="0"/>
              <a:t> &lt; −1.714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47</a:t>
            </a:fld>
            <a:endParaRPr lang="en-US" dirty="0"/>
          </a:p>
        </p:txBody>
      </p:sp>
      <p:sp>
        <p:nvSpPr>
          <p:cNvPr id="6" name="Text Placeholder 5"/>
          <p:cNvSpPr>
            <a:spLocks noGrp="1"/>
          </p:cNvSpPr>
          <p:nvPr>
            <p:ph type="body" sz="quarter" idx="12"/>
          </p:nvPr>
        </p:nvSpPr>
        <p:spPr/>
        <p:txBody>
          <a:bodyPr/>
          <a:lstStyle/>
          <a:p>
            <a:r>
              <a:rPr lang="en-US" dirty="0"/>
              <a:t>LO 9-7</a:t>
            </a:r>
          </a:p>
        </p:txBody>
      </p:sp>
      <p:pic>
        <p:nvPicPr>
          <p:cNvPr id="7" name="Picture 6"/>
          <p:cNvPicPr>
            <a:picLocks noChangeAspect="1"/>
          </p:cNvPicPr>
          <p:nvPr/>
        </p:nvPicPr>
        <p:blipFill>
          <a:blip r:embed="rId2"/>
          <a:stretch>
            <a:fillRect/>
          </a:stretch>
        </p:blipFill>
        <p:spPr>
          <a:xfrm>
            <a:off x="1295400" y="2590800"/>
            <a:ext cx="4667250" cy="809625"/>
          </a:xfrm>
          <a:prstGeom prst="rect">
            <a:avLst/>
          </a:prstGeom>
        </p:spPr>
      </p:pic>
    </p:spTree>
    <p:extLst>
      <p:ext uri="{BB962C8B-B14F-4D97-AF65-F5344CB8AC3E}">
        <p14:creationId xmlns:p14="http://schemas.microsoft.com/office/powerpoint/2010/main" val="597236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Hot Chocolate</a:t>
            </a:r>
          </a:p>
        </p:txBody>
      </p:sp>
      <p:sp>
        <p:nvSpPr>
          <p:cNvPr id="3" name="Content Placeholder 2"/>
          <p:cNvSpPr>
            <a:spLocks noGrp="1"/>
          </p:cNvSpPr>
          <p:nvPr>
            <p:ph idx="1"/>
          </p:nvPr>
        </p:nvSpPr>
        <p:spPr/>
        <p:txBody>
          <a:bodyPr/>
          <a:lstStyle/>
          <a:p>
            <a:r>
              <a:rPr lang="en-US" dirty="0"/>
              <a:t>Step 3: Calculate the Test Statistic</a:t>
            </a:r>
          </a:p>
          <a:p>
            <a:pPr lvl="1"/>
            <a:endParaRPr lang="en-US" dirty="0"/>
          </a:p>
          <a:p>
            <a:pPr lvl="1"/>
            <a:endParaRPr lang="en-US" dirty="0"/>
          </a:p>
          <a:p>
            <a:endParaRPr lang="en-US" dirty="0"/>
          </a:p>
          <a:p>
            <a:endParaRPr lang="en-US" dirty="0"/>
          </a:p>
          <a:p>
            <a:endParaRPr lang="en-US" dirty="0"/>
          </a:p>
          <a:p>
            <a:endParaRPr lang="en-US" dirty="0"/>
          </a:p>
          <a:p>
            <a:endParaRPr lang="en-US" dirty="0"/>
          </a:p>
          <a:p>
            <a:r>
              <a:rPr lang="en-US" dirty="0"/>
              <a:t>Step 4: Make the Decision</a:t>
            </a:r>
          </a:p>
          <a:p>
            <a:pPr lvl="1"/>
            <a:r>
              <a:rPr lang="en-US" dirty="0"/>
              <a:t>Because the test statistic lies within the range of chance variation, we cannot reject the null hypothesis </a:t>
            </a:r>
            <a:r>
              <a:rPr lang="en-US" i="1" dirty="0"/>
              <a:t>H</a:t>
            </a:r>
            <a:r>
              <a:rPr lang="en-US" baseline="-25000" dirty="0"/>
              <a:t>0</a:t>
            </a:r>
            <a:r>
              <a:rPr lang="en-US" dirty="0"/>
              <a:t>: </a:t>
            </a:r>
            <a:r>
              <a:rPr lang="en-US" i="1" dirty="0"/>
              <a:t>μ </a:t>
            </a:r>
            <a:r>
              <a:rPr lang="en-US" dirty="0"/>
              <a:t>= 142.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48</a:t>
            </a:fld>
            <a:endParaRPr lang="en-US" dirty="0"/>
          </a:p>
        </p:txBody>
      </p:sp>
      <p:sp>
        <p:nvSpPr>
          <p:cNvPr id="6" name="Text Placeholder 5"/>
          <p:cNvSpPr>
            <a:spLocks noGrp="1"/>
          </p:cNvSpPr>
          <p:nvPr>
            <p:ph type="body" sz="quarter" idx="12"/>
          </p:nvPr>
        </p:nvSpPr>
        <p:spPr/>
        <p:txBody>
          <a:bodyPr/>
          <a:lstStyle/>
          <a:p>
            <a:r>
              <a:rPr lang="en-US" dirty="0"/>
              <a:t>LO 9-7</a:t>
            </a:r>
          </a:p>
        </p:txBody>
      </p:sp>
      <p:pic>
        <p:nvPicPr>
          <p:cNvPr id="8" name="Picture 7"/>
          <p:cNvPicPr>
            <a:picLocks noChangeAspect="1"/>
          </p:cNvPicPr>
          <p:nvPr/>
        </p:nvPicPr>
        <p:blipFill>
          <a:blip r:embed="rId2"/>
          <a:stretch>
            <a:fillRect/>
          </a:stretch>
        </p:blipFill>
        <p:spPr>
          <a:xfrm>
            <a:off x="609600" y="1905000"/>
            <a:ext cx="5619750" cy="1276350"/>
          </a:xfrm>
          <a:prstGeom prst="rect">
            <a:avLst/>
          </a:prstGeom>
        </p:spPr>
      </p:pic>
      <p:pic>
        <p:nvPicPr>
          <p:cNvPr id="9" name="Picture 8"/>
          <p:cNvPicPr>
            <a:picLocks noChangeAspect="1"/>
          </p:cNvPicPr>
          <p:nvPr/>
        </p:nvPicPr>
        <p:blipFill>
          <a:blip r:embed="rId3"/>
          <a:stretch>
            <a:fillRect/>
          </a:stretch>
        </p:blipFill>
        <p:spPr>
          <a:xfrm>
            <a:off x="5095875" y="2667000"/>
            <a:ext cx="3857625" cy="2286000"/>
          </a:xfrm>
          <a:prstGeom prst="rect">
            <a:avLst/>
          </a:prstGeom>
        </p:spPr>
      </p:pic>
      <p:cxnSp>
        <p:nvCxnSpPr>
          <p:cNvPr id="11" name="Straight Arrow Connector 10"/>
          <p:cNvCxnSpPr/>
          <p:nvPr/>
        </p:nvCxnSpPr>
        <p:spPr bwMode="auto">
          <a:xfrm>
            <a:off x="5867400" y="2543175"/>
            <a:ext cx="361950" cy="2028825"/>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602486" y="3508711"/>
            <a:ext cx="3307080" cy="1015663"/>
          </a:xfrm>
          <a:prstGeom prst="rect">
            <a:avLst/>
          </a:prstGeom>
          <a:noFill/>
          <a:ln>
            <a:solidFill>
              <a:schemeClr val="tx1"/>
            </a:solidFill>
          </a:ln>
        </p:spPr>
        <p:txBody>
          <a:bodyPr wrap="square" rtlCol="0">
            <a:spAutoFit/>
          </a:bodyPr>
          <a:lstStyle/>
          <a:p>
            <a:r>
              <a:rPr lang="en-US" sz="2000" dirty="0">
                <a:solidFill>
                  <a:srgbClr val="002060"/>
                </a:solidFill>
              </a:rPr>
              <a:t>The Test Statistic is not in the critical region</a:t>
            </a:r>
          </a:p>
          <a:p>
            <a:r>
              <a:rPr lang="en-US" sz="2000" dirty="0">
                <a:solidFill>
                  <a:srgbClr val="002060"/>
                </a:solidFill>
              </a:rPr>
              <a:t>Fail to Reject H</a:t>
            </a:r>
            <a:r>
              <a:rPr lang="en-US" sz="2000" baseline="-25000" dirty="0">
                <a:solidFill>
                  <a:srgbClr val="002060"/>
                </a:solidFill>
              </a:rPr>
              <a:t>0</a:t>
            </a:r>
          </a:p>
        </p:txBody>
      </p:sp>
    </p:spTree>
    <p:extLst>
      <p:ext uri="{BB962C8B-B14F-4D97-AF65-F5344CB8AC3E}">
        <p14:creationId xmlns:p14="http://schemas.microsoft.com/office/powerpoint/2010/main" val="17346781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Hot Chocolate</a:t>
            </a:r>
          </a:p>
        </p:txBody>
      </p:sp>
      <p:sp>
        <p:nvSpPr>
          <p:cNvPr id="3" name="Content Placeholder 2"/>
          <p:cNvSpPr>
            <a:spLocks noGrp="1"/>
          </p:cNvSpPr>
          <p:nvPr>
            <p:ph idx="1"/>
          </p:nvPr>
        </p:nvSpPr>
        <p:spPr/>
        <p:txBody>
          <a:bodyPr/>
          <a:lstStyle/>
          <a:p>
            <a:r>
              <a:rPr lang="en-US" dirty="0"/>
              <a:t>Using the p-Value</a:t>
            </a:r>
          </a:p>
          <a:p>
            <a:pPr lvl="1"/>
            <a:r>
              <a:rPr lang="en-US" dirty="0"/>
              <a:t>We want to determine the tail area less than </a:t>
            </a:r>
            <a:r>
              <a:rPr lang="en-US" i="1" dirty="0"/>
              <a:t>t </a:t>
            </a:r>
            <a:r>
              <a:rPr lang="en-US" dirty="0"/>
              <a:t>= −1.534 or greater than </a:t>
            </a:r>
            <a:r>
              <a:rPr lang="en-US" i="1" dirty="0"/>
              <a:t>t </a:t>
            </a:r>
            <a:r>
              <a:rPr lang="en-US" dirty="0"/>
              <a:t>= +1.534. </a:t>
            </a:r>
          </a:p>
          <a:p>
            <a:pPr lvl="1"/>
            <a:r>
              <a:rPr lang="en-US" dirty="0"/>
              <a:t>It is easier and more precise to use Excel’s function T.DIST.2T(1.534,23) to get the two-tailed </a:t>
            </a:r>
            <a:r>
              <a:rPr lang="en-US" i="1" dirty="0"/>
              <a:t>p</a:t>
            </a:r>
            <a:r>
              <a:rPr lang="en-US" dirty="0"/>
              <a:t>-value of .13867. The area of each tail is half that, or .06934 </a:t>
            </a:r>
          </a:p>
          <a:p>
            <a:pPr lvl="1"/>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49</a:t>
            </a:fld>
            <a:endParaRPr lang="en-US" dirty="0"/>
          </a:p>
        </p:txBody>
      </p:sp>
      <p:sp>
        <p:nvSpPr>
          <p:cNvPr id="6" name="Text Placeholder 5"/>
          <p:cNvSpPr>
            <a:spLocks noGrp="1"/>
          </p:cNvSpPr>
          <p:nvPr>
            <p:ph type="body" sz="quarter" idx="12"/>
          </p:nvPr>
        </p:nvSpPr>
        <p:spPr/>
        <p:txBody>
          <a:bodyPr/>
          <a:lstStyle/>
          <a:p>
            <a:r>
              <a:rPr lang="en-US" dirty="0"/>
              <a:t>LO 9-7</a:t>
            </a:r>
          </a:p>
        </p:txBody>
      </p:sp>
      <p:pic>
        <p:nvPicPr>
          <p:cNvPr id="7" name="Picture 6"/>
          <p:cNvPicPr>
            <a:picLocks noChangeAspect="1"/>
          </p:cNvPicPr>
          <p:nvPr/>
        </p:nvPicPr>
        <p:blipFill>
          <a:blip r:embed="rId2"/>
          <a:stretch>
            <a:fillRect/>
          </a:stretch>
        </p:blipFill>
        <p:spPr>
          <a:xfrm>
            <a:off x="815808" y="3700463"/>
            <a:ext cx="7870992" cy="2471737"/>
          </a:xfrm>
          <a:prstGeom prst="rect">
            <a:avLst/>
          </a:prstGeom>
        </p:spPr>
      </p:pic>
    </p:spTree>
    <p:extLst>
      <p:ext uri="{BB962C8B-B14F-4D97-AF65-F5344CB8AC3E}">
        <p14:creationId xmlns:p14="http://schemas.microsoft.com/office/powerpoint/2010/main" val="298087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dirty="0"/>
              <a:t>Hypothesis Testing as an Ongoing Process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a:t>
            </a:fld>
            <a:endParaRPr lang="en-US" dirty="0"/>
          </a:p>
        </p:txBody>
      </p:sp>
      <p:sp>
        <p:nvSpPr>
          <p:cNvPr id="6" name="Text Placeholder 5"/>
          <p:cNvSpPr>
            <a:spLocks noGrp="1"/>
          </p:cNvSpPr>
          <p:nvPr>
            <p:ph type="body" sz="quarter" idx="12"/>
          </p:nvPr>
        </p:nvSpPr>
        <p:spPr/>
        <p:txBody>
          <a:bodyPr/>
          <a:lstStyle/>
          <a:p>
            <a:r>
              <a:rPr lang="en-US" dirty="0"/>
              <a:t>LO 9-1</a:t>
            </a:r>
          </a:p>
        </p:txBody>
      </p:sp>
      <p:pic>
        <p:nvPicPr>
          <p:cNvPr id="7" name="Picture 6"/>
          <p:cNvPicPr>
            <a:picLocks noChangeAspect="1"/>
          </p:cNvPicPr>
          <p:nvPr/>
        </p:nvPicPr>
        <p:blipFill>
          <a:blip r:embed="rId2"/>
          <a:stretch>
            <a:fillRect/>
          </a:stretch>
        </p:blipFill>
        <p:spPr>
          <a:xfrm>
            <a:off x="1380753" y="1538287"/>
            <a:ext cx="6382494" cy="4391025"/>
          </a:xfrm>
          <a:prstGeom prst="rect">
            <a:avLst/>
          </a:prstGeom>
        </p:spPr>
      </p:pic>
    </p:spTree>
    <p:extLst>
      <p:ext uri="{BB962C8B-B14F-4D97-AF65-F5344CB8AC3E}">
        <p14:creationId xmlns:p14="http://schemas.microsoft.com/office/powerpoint/2010/main" val="2454341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Hot Chocolate</a:t>
            </a:r>
          </a:p>
        </p:txBody>
      </p:sp>
      <p:sp>
        <p:nvSpPr>
          <p:cNvPr id="3" name="Content Placeholder 2"/>
          <p:cNvSpPr>
            <a:spLocks noGrp="1"/>
          </p:cNvSpPr>
          <p:nvPr>
            <p:ph idx="1"/>
          </p:nvPr>
        </p:nvSpPr>
        <p:spPr/>
        <p:txBody>
          <a:bodyPr/>
          <a:lstStyle/>
          <a:p>
            <a:r>
              <a:rPr lang="en-US" dirty="0"/>
              <a:t>Step 5: Take Action</a:t>
            </a:r>
          </a:p>
          <a:p>
            <a:pPr lvl="1"/>
            <a:r>
              <a:rPr lang="en-US" dirty="0"/>
              <a:t>It is doubtful whether a consumer could tell the difference in hot chocolate temperature within a few degrees of 142°F, so a tiny difference in means might lack </a:t>
            </a:r>
            <a:r>
              <a:rPr lang="en-US" i="1" dirty="0"/>
              <a:t>practical importance </a:t>
            </a:r>
            <a:r>
              <a:rPr lang="en-US" dirty="0"/>
              <a:t>even if it were </a:t>
            </a:r>
            <a:r>
              <a:rPr lang="en-US" i="1" dirty="0"/>
              <a:t>statistically significant. </a:t>
            </a:r>
          </a:p>
          <a:p>
            <a:pPr lvl="1"/>
            <a:r>
              <a:rPr lang="en-US" dirty="0"/>
              <a:t>Importance must be judged by management, not by the statistician.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50</a:t>
            </a:fld>
            <a:endParaRPr lang="en-US" dirty="0"/>
          </a:p>
        </p:txBody>
      </p:sp>
      <p:sp>
        <p:nvSpPr>
          <p:cNvPr id="6" name="Text Placeholder 5"/>
          <p:cNvSpPr>
            <a:spLocks noGrp="1"/>
          </p:cNvSpPr>
          <p:nvPr>
            <p:ph type="body" sz="quarter" idx="12"/>
          </p:nvPr>
        </p:nvSpPr>
        <p:spPr/>
        <p:txBody>
          <a:bodyPr/>
          <a:lstStyle/>
          <a:p>
            <a:r>
              <a:rPr lang="en-US" dirty="0"/>
              <a:t>LO 9-7</a:t>
            </a:r>
          </a:p>
        </p:txBody>
      </p:sp>
    </p:spTree>
    <p:extLst>
      <p:ext uri="{BB962C8B-B14F-4D97-AF65-F5344CB8AC3E}">
        <p14:creationId xmlns:p14="http://schemas.microsoft.com/office/powerpoint/2010/main" val="1402717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 vs Hypothesis Test</a:t>
            </a:r>
          </a:p>
        </p:txBody>
      </p:sp>
      <p:sp>
        <p:nvSpPr>
          <p:cNvPr id="3" name="Content Placeholder 2"/>
          <p:cNvSpPr>
            <a:spLocks noGrp="1"/>
          </p:cNvSpPr>
          <p:nvPr>
            <p:ph idx="1"/>
          </p:nvPr>
        </p:nvSpPr>
        <p:spPr/>
        <p:txBody>
          <a:bodyPr/>
          <a:lstStyle/>
          <a:p>
            <a:r>
              <a:rPr lang="en-US" sz="2000" dirty="0"/>
              <a:t>The two-tailed test at the 10 percent level of significance is equivalent to a two-tailed 90 percent confidence interval. </a:t>
            </a:r>
          </a:p>
          <a:p>
            <a:r>
              <a:rPr lang="en-US" sz="2000" dirty="0"/>
              <a:t>If the confidence interval does not contain </a:t>
            </a:r>
            <a:r>
              <a:rPr lang="en-US" sz="2000" i="1" dirty="0"/>
              <a:t>μ</a:t>
            </a:r>
            <a:r>
              <a:rPr lang="en-US" sz="2000" baseline="-25000" dirty="0"/>
              <a:t>0</a:t>
            </a:r>
            <a:r>
              <a:rPr lang="en-US" sz="2000" dirty="0"/>
              <a:t>, we reject </a:t>
            </a:r>
            <a:r>
              <a:rPr lang="en-US" sz="2000" i="1" dirty="0"/>
              <a:t>H</a:t>
            </a:r>
            <a:r>
              <a:rPr lang="en-US" sz="2000" baseline="-25000" dirty="0"/>
              <a:t>0</a:t>
            </a:r>
            <a:r>
              <a:rPr lang="en-US" sz="2000" dirty="0"/>
              <a:t>. </a:t>
            </a:r>
          </a:p>
          <a:p>
            <a:r>
              <a:rPr lang="en-US" sz="2000" dirty="0"/>
              <a:t>For the hot chocolate, the sample mean is 141.375 with a sample standard deviation of 1.99592. Using Appendix D we find </a:t>
            </a:r>
            <a:r>
              <a:rPr lang="en-US" sz="2000" i="1" dirty="0"/>
              <a:t>t</a:t>
            </a:r>
            <a:r>
              <a:rPr lang="en-US" sz="2000" baseline="-25000" dirty="0"/>
              <a:t>.05</a:t>
            </a:r>
            <a:r>
              <a:rPr lang="en-US" sz="2000" dirty="0"/>
              <a:t> = 1.714, so the 90 percent confidence interval for </a:t>
            </a:r>
            <a:r>
              <a:rPr lang="en-US" sz="2000" i="1" dirty="0"/>
              <a:t>μ </a:t>
            </a:r>
            <a:r>
              <a:rPr lang="en-US" sz="2000" dirty="0"/>
              <a:t>is </a:t>
            </a:r>
          </a:p>
          <a:p>
            <a:endParaRPr lang="en-US" sz="2000" dirty="0"/>
          </a:p>
          <a:p>
            <a:endParaRPr lang="en-US" sz="2000" dirty="0"/>
          </a:p>
          <a:p>
            <a:r>
              <a:rPr lang="en-US" sz="2000" dirty="0"/>
              <a:t>Because </a:t>
            </a:r>
            <a:r>
              <a:rPr lang="en-US" sz="2000" i="1" dirty="0"/>
              <a:t>μ </a:t>
            </a:r>
            <a:r>
              <a:rPr lang="en-US" sz="2000" dirty="0"/>
              <a:t>= 142 lies within the 90 percent confidence interval [140.677, 142.073], we cannot reject the hypothesis </a:t>
            </a:r>
            <a:br>
              <a:rPr lang="en-US" sz="2000" dirty="0"/>
            </a:br>
            <a:r>
              <a:rPr lang="en-US" sz="2000" i="1" dirty="0"/>
              <a:t>H</a:t>
            </a:r>
            <a:r>
              <a:rPr lang="en-US" sz="2000" baseline="-25000" dirty="0"/>
              <a:t>0</a:t>
            </a:r>
            <a:r>
              <a:rPr lang="en-US" sz="2000" dirty="0"/>
              <a:t>: </a:t>
            </a:r>
            <a:r>
              <a:rPr lang="en-US" sz="2000" i="1" dirty="0"/>
              <a:t>μ </a:t>
            </a:r>
            <a:r>
              <a:rPr lang="en-US" sz="2000" dirty="0"/>
              <a:t>= 142 at </a:t>
            </a:r>
            <a:r>
              <a:rPr lang="en-US" sz="2000" i="1" dirty="0"/>
              <a:t>α </a:t>
            </a:r>
            <a:r>
              <a:rPr lang="en-US" sz="2000" dirty="0"/>
              <a:t>= .10 in a two-tailed test.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51</a:t>
            </a:fld>
            <a:endParaRPr lang="en-US" dirty="0"/>
          </a:p>
        </p:txBody>
      </p:sp>
      <p:sp>
        <p:nvSpPr>
          <p:cNvPr id="6" name="Text Placeholder 5"/>
          <p:cNvSpPr>
            <a:spLocks noGrp="1"/>
          </p:cNvSpPr>
          <p:nvPr>
            <p:ph type="body" sz="quarter" idx="12"/>
          </p:nvPr>
        </p:nvSpPr>
        <p:spPr/>
        <p:txBody>
          <a:bodyPr/>
          <a:lstStyle/>
          <a:p>
            <a:r>
              <a:rPr lang="en-US" dirty="0"/>
              <a:t>LO 9-7</a:t>
            </a:r>
          </a:p>
        </p:txBody>
      </p:sp>
      <p:pic>
        <p:nvPicPr>
          <p:cNvPr id="7" name="Picture 6"/>
          <p:cNvPicPr>
            <a:picLocks noChangeAspect="1"/>
          </p:cNvPicPr>
          <p:nvPr/>
        </p:nvPicPr>
        <p:blipFill>
          <a:blip r:embed="rId2"/>
          <a:stretch>
            <a:fillRect/>
          </a:stretch>
        </p:blipFill>
        <p:spPr>
          <a:xfrm>
            <a:off x="881062" y="3505200"/>
            <a:ext cx="7381875" cy="752475"/>
          </a:xfrm>
          <a:prstGeom prst="rect">
            <a:avLst/>
          </a:prstGeom>
        </p:spPr>
      </p:pic>
    </p:spTree>
    <p:extLst>
      <p:ext uri="{BB962C8B-B14F-4D97-AF65-F5344CB8AC3E}">
        <p14:creationId xmlns:p14="http://schemas.microsoft.com/office/powerpoint/2010/main" val="3946842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 Proportion</a:t>
            </a:r>
          </a:p>
        </p:txBody>
      </p:sp>
      <p:sp>
        <p:nvSpPr>
          <p:cNvPr id="3" name="Content Placeholder 2"/>
          <p:cNvSpPr>
            <a:spLocks noGrp="1"/>
          </p:cNvSpPr>
          <p:nvPr>
            <p:ph idx="1"/>
          </p:nvPr>
        </p:nvSpPr>
        <p:spPr/>
        <p:txBody>
          <a:bodyPr/>
          <a:lstStyle/>
          <a:p>
            <a:r>
              <a:rPr lang="en-US" sz="2000" dirty="0"/>
              <a:t>The steps we follow for testing a hypothesis about a population proportion, </a:t>
            </a:r>
            <a:r>
              <a:rPr lang="en-US" sz="2000" i="1" dirty="0"/>
              <a:t>π, </a:t>
            </a:r>
            <a:r>
              <a:rPr lang="en-US" sz="2000" dirty="0"/>
              <a:t>are the same as the ones we follow for testing a mean. </a:t>
            </a:r>
          </a:p>
          <a:p>
            <a:r>
              <a:rPr lang="en-US" sz="2000" dirty="0"/>
              <a:t>The difference is that we now calculate a sample proportion, </a:t>
            </a:r>
            <a:r>
              <a:rPr lang="en-US" sz="2000" i="1" dirty="0"/>
              <a:t>p, </a:t>
            </a:r>
            <a:r>
              <a:rPr lang="en-US" sz="2000" dirty="0"/>
              <a:t>to calculate the test statistic. </a:t>
            </a:r>
          </a:p>
          <a:p>
            <a:r>
              <a:rPr lang="en-US" sz="2000" dirty="0"/>
              <a:t>The test statistic, calculated from sample data, is the difference between the sample proportion </a:t>
            </a:r>
            <a:r>
              <a:rPr lang="en-US" sz="2000" i="1" dirty="0"/>
              <a:t>p </a:t>
            </a:r>
            <a:r>
              <a:rPr lang="en-US" sz="2000" dirty="0"/>
              <a:t>and the hypothesized proportion </a:t>
            </a:r>
            <a:r>
              <a:rPr lang="en-US" sz="2000" i="1" dirty="0"/>
              <a:t>π</a:t>
            </a:r>
            <a:r>
              <a:rPr lang="en-US" sz="2000" baseline="-25000" dirty="0"/>
              <a:t>0</a:t>
            </a:r>
            <a:r>
              <a:rPr lang="en-US" sz="2000" dirty="0"/>
              <a:t> divided by the </a:t>
            </a:r>
            <a:r>
              <a:rPr lang="en-US" sz="2000" i="1" dirty="0"/>
              <a:t>standard error of the proportion </a:t>
            </a:r>
            <a:r>
              <a:rPr lang="en-US" sz="2000" dirty="0"/>
              <a:t>(sometimes denoted </a:t>
            </a:r>
            <a:r>
              <a:rPr lang="en-US" sz="2000" i="1" dirty="0" err="1"/>
              <a:t>σ</a:t>
            </a:r>
            <a:r>
              <a:rPr lang="en-US" sz="2000" baseline="-25000" dirty="0" err="1"/>
              <a:t>p</a:t>
            </a:r>
            <a:r>
              <a:rPr lang="en-US" sz="2000" dirty="0"/>
              <a: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52</a:t>
            </a:fld>
            <a:endParaRPr lang="en-US" dirty="0"/>
          </a:p>
        </p:txBody>
      </p:sp>
      <p:sp>
        <p:nvSpPr>
          <p:cNvPr id="6" name="Text Placeholder 5"/>
          <p:cNvSpPr>
            <a:spLocks noGrp="1"/>
          </p:cNvSpPr>
          <p:nvPr>
            <p:ph type="body" sz="quarter" idx="12"/>
          </p:nvPr>
        </p:nvSpPr>
        <p:spPr/>
        <p:txBody>
          <a:bodyPr/>
          <a:lstStyle/>
          <a:p>
            <a:r>
              <a:rPr lang="en-US" dirty="0"/>
              <a:t>LO 9-8</a:t>
            </a:r>
          </a:p>
        </p:txBody>
      </p:sp>
      <p:pic>
        <p:nvPicPr>
          <p:cNvPr id="7" name="Picture 6"/>
          <p:cNvPicPr>
            <a:picLocks noChangeAspect="1"/>
          </p:cNvPicPr>
          <p:nvPr/>
        </p:nvPicPr>
        <p:blipFill>
          <a:blip r:embed="rId2"/>
          <a:stretch>
            <a:fillRect/>
          </a:stretch>
        </p:blipFill>
        <p:spPr>
          <a:xfrm>
            <a:off x="1376362" y="4515602"/>
            <a:ext cx="6391275" cy="1632214"/>
          </a:xfrm>
          <a:prstGeom prst="rect">
            <a:avLst/>
          </a:prstGeom>
        </p:spPr>
      </p:pic>
    </p:spTree>
    <p:extLst>
      <p:ext uri="{BB962C8B-B14F-4D97-AF65-F5344CB8AC3E}">
        <p14:creationId xmlns:p14="http://schemas.microsoft.com/office/powerpoint/2010/main" val="2993596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 </a:t>
            </a:r>
            <a:r>
              <a:rPr lang="en-US" dirty="0" err="1"/>
              <a:t>Proporotion</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53</a:t>
            </a:fld>
            <a:endParaRPr lang="en-US" dirty="0"/>
          </a:p>
        </p:txBody>
      </p:sp>
      <p:sp>
        <p:nvSpPr>
          <p:cNvPr id="6" name="Text Placeholder 5"/>
          <p:cNvSpPr>
            <a:spLocks noGrp="1"/>
          </p:cNvSpPr>
          <p:nvPr>
            <p:ph type="body" sz="quarter" idx="12"/>
          </p:nvPr>
        </p:nvSpPr>
        <p:spPr/>
        <p:txBody>
          <a:bodyPr/>
          <a:lstStyle/>
          <a:p>
            <a:r>
              <a:rPr lang="en-US" dirty="0"/>
              <a:t>LO 9-8</a:t>
            </a:r>
          </a:p>
        </p:txBody>
      </p:sp>
      <p:pic>
        <p:nvPicPr>
          <p:cNvPr id="7" name="Picture 6"/>
          <p:cNvPicPr>
            <a:picLocks noChangeAspect="1"/>
          </p:cNvPicPr>
          <p:nvPr/>
        </p:nvPicPr>
        <p:blipFill>
          <a:blip r:embed="rId2"/>
          <a:stretch>
            <a:fillRect/>
          </a:stretch>
        </p:blipFill>
        <p:spPr>
          <a:xfrm>
            <a:off x="1095922" y="1314450"/>
            <a:ext cx="6952155" cy="4762500"/>
          </a:xfrm>
          <a:prstGeom prst="rect">
            <a:avLst/>
          </a:prstGeom>
        </p:spPr>
      </p:pic>
    </p:spTree>
    <p:extLst>
      <p:ext uri="{BB962C8B-B14F-4D97-AF65-F5344CB8AC3E}">
        <p14:creationId xmlns:p14="http://schemas.microsoft.com/office/powerpoint/2010/main" val="1395311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Return Policy</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54</a:t>
            </a:fld>
            <a:endParaRPr lang="en-US" dirty="0"/>
          </a:p>
        </p:txBody>
      </p:sp>
      <p:sp>
        <p:nvSpPr>
          <p:cNvPr id="6" name="Text Placeholder 5"/>
          <p:cNvSpPr>
            <a:spLocks noGrp="1"/>
          </p:cNvSpPr>
          <p:nvPr>
            <p:ph type="body" sz="quarter" idx="12"/>
          </p:nvPr>
        </p:nvSpPr>
        <p:spPr/>
        <p:txBody>
          <a:bodyPr/>
          <a:lstStyle/>
          <a:p>
            <a:r>
              <a:rPr lang="en-US" dirty="0"/>
              <a:t>LO 9-8</a:t>
            </a:r>
          </a:p>
        </p:txBody>
      </p:sp>
      <p:grpSp>
        <p:nvGrpSpPr>
          <p:cNvPr id="10" name="Group 9"/>
          <p:cNvGrpSpPr/>
          <p:nvPr/>
        </p:nvGrpSpPr>
        <p:grpSpPr>
          <a:xfrm>
            <a:off x="409575" y="1676400"/>
            <a:ext cx="8324850" cy="3314700"/>
            <a:chOff x="-247650" y="2628900"/>
            <a:chExt cx="9629775" cy="4038600"/>
          </a:xfrm>
        </p:grpSpPr>
        <p:pic>
          <p:nvPicPr>
            <p:cNvPr id="8" name="Picture 7"/>
            <p:cNvPicPr>
              <a:picLocks noChangeAspect="1"/>
            </p:cNvPicPr>
            <p:nvPr/>
          </p:nvPicPr>
          <p:blipFill>
            <a:blip r:embed="rId2"/>
            <a:stretch>
              <a:fillRect/>
            </a:stretch>
          </p:blipFill>
          <p:spPr>
            <a:xfrm>
              <a:off x="-238125" y="2628900"/>
              <a:ext cx="9620250" cy="1600200"/>
            </a:xfrm>
            <a:prstGeom prst="rect">
              <a:avLst/>
            </a:prstGeom>
          </p:spPr>
        </p:pic>
        <p:pic>
          <p:nvPicPr>
            <p:cNvPr id="9" name="Picture 8"/>
            <p:cNvPicPr>
              <a:picLocks noChangeAspect="1"/>
            </p:cNvPicPr>
            <p:nvPr/>
          </p:nvPicPr>
          <p:blipFill>
            <a:blip r:embed="rId3"/>
            <a:stretch>
              <a:fillRect/>
            </a:stretch>
          </p:blipFill>
          <p:spPr>
            <a:xfrm>
              <a:off x="-247650" y="4229100"/>
              <a:ext cx="9629775" cy="2438400"/>
            </a:xfrm>
            <a:prstGeom prst="rect">
              <a:avLst/>
            </a:prstGeom>
          </p:spPr>
        </p:pic>
      </p:grpSp>
    </p:spTree>
    <p:extLst>
      <p:ext uri="{BB962C8B-B14F-4D97-AF65-F5344CB8AC3E}">
        <p14:creationId xmlns:p14="http://schemas.microsoft.com/office/powerpoint/2010/main" val="2012531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Return Policy</a:t>
            </a:r>
          </a:p>
        </p:txBody>
      </p:sp>
      <p:sp>
        <p:nvSpPr>
          <p:cNvPr id="3" name="Content Placeholder 2"/>
          <p:cNvSpPr>
            <a:spLocks noGrp="1"/>
          </p:cNvSpPr>
          <p:nvPr>
            <p:ph idx="1"/>
          </p:nvPr>
        </p:nvSpPr>
        <p:spPr/>
        <p:txBody>
          <a:bodyPr/>
          <a:lstStyle/>
          <a:p>
            <a:r>
              <a:rPr lang="en-US" dirty="0"/>
              <a:t>Step 1: State the Hypotheses:</a:t>
            </a:r>
          </a:p>
          <a:p>
            <a:endParaRPr lang="en-US" dirty="0"/>
          </a:p>
          <a:p>
            <a:endParaRPr lang="en-US" dirty="0"/>
          </a:p>
          <a:p>
            <a:r>
              <a:rPr lang="en-US" dirty="0"/>
              <a:t>Step 2: Specify the Decision Rule</a:t>
            </a:r>
          </a:p>
          <a:p>
            <a:pPr lvl="1"/>
            <a:r>
              <a:rPr lang="en-US" dirty="0"/>
              <a:t>For </a:t>
            </a:r>
            <a:r>
              <a:rPr lang="en-US" i="1" dirty="0"/>
              <a:t>α </a:t>
            </a:r>
            <a:r>
              <a:rPr lang="en-US" dirty="0"/>
              <a:t>= .05 in a left-tailed test, the critical value is </a:t>
            </a:r>
            <a:r>
              <a:rPr lang="en-US" i="1" dirty="0"/>
              <a:t>z</a:t>
            </a:r>
            <a:r>
              <a:rPr lang="en-US" baseline="-25000" dirty="0"/>
              <a:t>.05</a:t>
            </a:r>
            <a:r>
              <a:rPr lang="en-US" dirty="0"/>
              <a:t> = −1.645, so the decision rule is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55</a:t>
            </a:fld>
            <a:endParaRPr lang="en-US" dirty="0"/>
          </a:p>
        </p:txBody>
      </p:sp>
      <p:sp>
        <p:nvSpPr>
          <p:cNvPr id="6" name="Text Placeholder 5"/>
          <p:cNvSpPr>
            <a:spLocks noGrp="1"/>
          </p:cNvSpPr>
          <p:nvPr>
            <p:ph type="body" sz="quarter" idx="12"/>
          </p:nvPr>
        </p:nvSpPr>
        <p:spPr/>
        <p:txBody>
          <a:bodyPr/>
          <a:lstStyle/>
          <a:p>
            <a:r>
              <a:rPr lang="en-US" dirty="0"/>
              <a:t>LO 9-8</a:t>
            </a:r>
          </a:p>
        </p:txBody>
      </p:sp>
      <p:pic>
        <p:nvPicPr>
          <p:cNvPr id="7" name="Picture 6"/>
          <p:cNvPicPr>
            <a:picLocks noChangeAspect="1"/>
          </p:cNvPicPr>
          <p:nvPr/>
        </p:nvPicPr>
        <p:blipFill>
          <a:blip r:embed="rId2"/>
          <a:stretch>
            <a:fillRect/>
          </a:stretch>
        </p:blipFill>
        <p:spPr>
          <a:xfrm>
            <a:off x="838200" y="1981200"/>
            <a:ext cx="7334250" cy="847725"/>
          </a:xfrm>
          <a:prstGeom prst="rect">
            <a:avLst/>
          </a:prstGeom>
        </p:spPr>
      </p:pic>
      <p:pic>
        <p:nvPicPr>
          <p:cNvPr id="8" name="Picture 7"/>
          <p:cNvPicPr>
            <a:picLocks noChangeAspect="1"/>
          </p:cNvPicPr>
          <p:nvPr/>
        </p:nvPicPr>
        <p:blipFill>
          <a:blip r:embed="rId3"/>
          <a:stretch>
            <a:fillRect/>
          </a:stretch>
        </p:blipFill>
        <p:spPr>
          <a:xfrm>
            <a:off x="2635728" y="3933063"/>
            <a:ext cx="3872544" cy="2257425"/>
          </a:xfrm>
          <a:prstGeom prst="rect">
            <a:avLst/>
          </a:prstGeom>
        </p:spPr>
      </p:pic>
    </p:spTree>
    <p:extLst>
      <p:ext uri="{BB962C8B-B14F-4D97-AF65-F5344CB8AC3E}">
        <p14:creationId xmlns:p14="http://schemas.microsoft.com/office/powerpoint/2010/main" val="3365111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Return Policy</a:t>
            </a:r>
          </a:p>
        </p:txBody>
      </p:sp>
      <p:sp>
        <p:nvSpPr>
          <p:cNvPr id="3" name="Content Placeholder 2"/>
          <p:cNvSpPr>
            <a:spLocks noGrp="1"/>
          </p:cNvSpPr>
          <p:nvPr>
            <p:ph idx="1"/>
          </p:nvPr>
        </p:nvSpPr>
        <p:spPr/>
        <p:txBody>
          <a:bodyPr/>
          <a:lstStyle/>
          <a:p>
            <a:r>
              <a:rPr lang="en-US" dirty="0"/>
              <a:t>Step 3: Calculate the Test Statistic</a:t>
            </a:r>
          </a:p>
          <a:p>
            <a:pPr lvl="1"/>
            <a:r>
              <a:rPr lang="en-US" dirty="0"/>
              <a:t>Because </a:t>
            </a:r>
            <a:r>
              <a:rPr lang="en-US" i="1" dirty="0"/>
              <a:t>p </a:t>
            </a:r>
            <a:r>
              <a:rPr lang="en-US" dirty="0"/>
              <a:t>= </a:t>
            </a:r>
            <a:r>
              <a:rPr lang="en-US" i="1" dirty="0"/>
              <a:t>x</a:t>
            </a:r>
            <a:r>
              <a:rPr lang="en-US" dirty="0"/>
              <a:t>/</a:t>
            </a:r>
            <a:r>
              <a:rPr lang="en-US" i="1" dirty="0"/>
              <a:t>n </a:t>
            </a:r>
            <a:r>
              <a:rPr lang="en-US" dirty="0"/>
              <a:t>= 22/250 = .088, the sample seems to favor </a:t>
            </a:r>
            <a:r>
              <a:rPr lang="en-US" i="1" dirty="0"/>
              <a:t>H</a:t>
            </a:r>
            <a:r>
              <a:rPr lang="en-US" dirty="0"/>
              <a:t>1. But we will assume that </a:t>
            </a:r>
            <a:r>
              <a:rPr lang="en-US" i="1" dirty="0"/>
              <a:t>H</a:t>
            </a:r>
            <a:r>
              <a:rPr lang="en-US" dirty="0"/>
              <a:t>0 is true and see if the test statistic contradicts this assumption. We test the hypothesis at </a:t>
            </a:r>
            <a:r>
              <a:rPr lang="en-US" i="1" dirty="0"/>
              <a:t>π </a:t>
            </a:r>
            <a:r>
              <a:rPr lang="en-US" dirty="0"/>
              <a:t>= .13. If we can reject </a:t>
            </a:r>
            <a:r>
              <a:rPr lang="en-US" i="1" dirty="0"/>
              <a:t>π </a:t>
            </a:r>
            <a:r>
              <a:rPr lang="en-US" dirty="0"/>
              <a:t>= .13 in favor of </a:t>
            </a:r>
            <a:r>
              <a:rPr lang="en-US" i="1" dirty="0"/>
              <a:t>π </a:t>
            </a:r>
            <a:r>
              <a:rPr lang="en-US" dirty="0"/>
              <a:t>&lt; .13, then we implicitly reject the class of hypotheses </a:t>
            </a:r>
            <a:r>
              <a:rPr lang="en-US" i="1" dirty="0"/>
              <a:t>π </a:t>
            </a:r>
            <a:r>
              <a:rPr lang="en-US" dirty="0"/>
              <a:t>≥ .13. The test statistic is the difference between the sample proportion </a:t>
            </a:r>
            <a:r>
              <a:rPr lang="en-US" i="1" dirty="0"/>
              <a:t>p </a:t>
            </a:r>
            <a:r>
              <a:rPr lang="en-US" dirty="0"/>
              <a:t>= </a:t>
            </a:r>
            <a:r>
              <a:rPr lang="en-US" i="1" dirty="0"/>
              <a:t>x</a:t>
            </a:r>
            <a:r>
              <a:rPr lang="en-US" dirty="0"/>
              <a:t>/</a:t>
            </a:r>
            <a:r>
              <a:rPr lang="en-US" i="1" dirty="0"/>
              <a:t>n </a:t>
            </a:r>
            <a:r>
              <a:rPr lang="en-US" dirty="0"/>
              <a:t>and the hypothesized parameter </a:t>
            </a:r>
            <a:r>
              <a:rPr lang="en-US" i="1" dirty="0"/>
              <a:t>π</a:t>
            </a:r>
            <a:r>
              <a:rPr lang="en-US" baseline="-25000" dirty="0"/>
              <a:t>0</a:t>
            </a:r>
            <a:r>
              <a:rPr lang="en-US" dirty="0"/>
              <a:t> divided by the standard error of </a:t>
            </a:r>
            <a:r>
              <a:rPr lang="en-US" i="1" dirty="0"/>
              <a:t>p: </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56</a:t>
            </a:fld>
            <a:endParaRPr lang="en-US" dirty="0"/>
          </a:p>
        </p:txBody>
      </p:sp>
      <p:sp>
        <p:nvSpPr>
          <p:cNvPr id="6" name="Text Placeholder 5"/>
          <p:cNvSpPr>
            <a:spLocks noGrp="1"/>
          </p:cNvSpPr>
          <p:nvPr>
            <p:ph type="body" sz="quarter" idx="12"/>
          </p:nvPr>
        </p:nvSpPr>
        <p:spPr/>
        <p:txBody>
          <a:bodyPr/>
          <a:lstStyle/>
          <a:p>
            <a:r>
              <a:rPr lang="en-US" dirty="0"/>
              <a:t>LO 9-8</a:t>
            </a:r>
          </a:p>
        </p:txBody>
      </p:sp>
      <p:pic>
        <p:nvPicPr>
          <p:cNvPr id="9" name="Picture 8"/>
          <p:cNvPicPr>
            <a:picLocks noChangeAspect="1"/>
          </p:cNvPicPr>
          <p:nvPr/>
        </p:nvPicPr>
        <p:blipFill>
          <a:blip r:embed="rId2"/>
          <a:stretch>
            <a:fillRect/>
          </a:stretch>
        </p:blipFill>
        <p:spPr>
          <a:xfrm>
            <a:off x="1476375" y="4420934"/>
            <a:ext cx="6191250" cy="1095375"/>
          </a:xfrm>
          <a:prstGeom prst="rect">
            <a:avLst/>
          </a:prstGeom>
        </p:spPr>
      </p:pic>
    </p:spTree>
    <p:extLst>
      <p:ext uri="{BB962C8B-B14F-4D97-AF65-F5344CB8AC3E}">
        <p14:creationId xmlns:p14="http://schemas.microsoft.com/office/powerpoint/2010/main" val="3633355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Return Policy</a:t>
            </a:r>
          </a:p>
        </p:txBody>
      </p:sp>
      <p:sp>
        <p:nvSpPr>
          <p:cNvPr id="3" name="Content Placeholder 2"/>
          <p:cNvSpPr>
            <a:spLocks noGrp="1"/>
          </p:cNvSpPr>
          <p:nvPr>
            <p:ph idx="1"/>
          </p:nvPr>
        </p:nvSpPr>
        <p:spPr/>
        <p:txBody>
          <a:bodyPr/>
          <a:lstStyle/>
          <a:p>
            <a:r>
              <a:rPr lang="en-US" dirty="0"/>
              <a:t>Step 4: Make the Decision</a:t>
            </a:r>
          </a:p>
          <a:p>
            <a:pPr lvl="1"/>
            <a:r>
              <a:rPr lang="en-US" dirty="0"/>
              <a:t>Because the test statistic falls in the left-tail rejection region, we reject </a:t>
            </a:r>
            <a:r>
              <a:rPr lang="en-US" i="1" dirty="0"/>
              <a:t>H</a:t>
            </a:r>
            <a:r>
              <a:rPr lang="en-US" baseline="-25000" dirty="0"/>
              <a:t>0</a:t>
            </a:r>
            <a:r>
              <a:rPr lang="en-US" dirty="0"/>
              <a:t>. We conclude that the return rate is less than .13 after implementing the new software. </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Step 5: Take Action</a:t>
            </a:r>
          </a:p>
          <a:p>
            <a:pPr lvl="1"/>
            <a:r>
              <a:rPr lang="en-US" dirty="0"/>
              <a:t>The rate of returns seems to be reduced, so the store might want to try using the software at its other locations. </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57</a:t>
            </a:fld>
            <a:endParaRPr lang="en-US" dirty="0"/>
          </a:p>
        </p:txBody>
      </p:sp>
      <p:sp>
        <p:nvSpPr>
          <p:cNvPr id="6" name="Text Placeholder 5"/>
          <p:cNvSpPr>
            <a:spLocks noGrp="1"/>
          </p:cNvSpPr>
          <p:nvPr>
            <p:ph type="body" sz="quarter" idx="12"/>
          </p:nvPr>
        </p:nvSpPr>
        <p:spPr/>
        <p:txBody>
          <a:bodyPr/>
          <a:lstStyle/>
          <a:p>
            <a:r>
              <a:rPr lang="en-US" dirty="0"/>
              <a:t>LO 9-8</a:t>
            </a:r>
          </a:p>
        </p:txBody>
      </p:sp>
      <p:pic>
        <p:nvPicPr>
          <p:cNvPr id="8" name="Picture 7"/>
          <p:cNvPicPr>
            <a:picLocks noChangeAspect="1"/>
          </p:cNvPicPr>
          <p:nvPr/>
        </p:nvPicPr>
        <p:blipFill>
          <a:blip r:embed="rId2"/>
          <a:stretch>
            <a:fillRect/>
          </a:stretch>
        </p:blipFill>
        <p:spPr>
          <a:xfrm>
            <a:off x="4616928" y="2871787"/>
            <a:ext cx="3872544" cy="2257425"/>
          </a:xfrm>
          <a:prstGeom prst="rect">
            <a:avLst/>
          </a:prstGeom>
        </p:spPr>
      </p:pic>
      <p:sp>
        <p:nvSpPr>
          <p:cNvPr id="10" name="TextBox 9"/>
          <p:cNvSpPr txBox="1"/>
          <p:nvPr/>
        </p:nvSpPr>
        <p:spPr>
          <a:xfrm>
            <a:off x="1084692" y="3623620"/>
            <a:ext cx="3002280" cy="707886"/>
          </a:xfrm>
          <a:prstGeom prst="rect">
            <a:avLst/>
          </a:prstGeom>
          <a:noFill/>
        </p:spPr>
        <p:txBody>
          <a:bodyPr wrap="square" rtlCol="0">
            <a:spAutoFit/>
          </a:bodyPr>
          <a:lstStyle/>
          <a:p>
            <a:r>
              <a:rPr lang="en-US" sz="2000" dirty="0">
                <a:solidFill>
                  <a:srgbClr val="002060"/>
                </a:solidFill>
              </a:rPr>
              <a:t>Test Statistic: z = -1.975</a:t>
            </a:r>
          </a:p>
          <a:p>
            <a:r>
              <a:rPr lang="en-US" sz="2000" dirty="0">
                <a:solidFill>
                  <a:srgbClr val="002060"/>
                </a:solidFill>
              </a:rPr>
              <a:t>Reject H</a:t>
            </a:r>
            <a:r>
              <a:rPr lang="en-US" sz="2000" baseline="-25000" dirty="0">
                <a:solidFill>
                  <a:srgbClr val="002060"/>
                </a:solidFill>
              </a:rPr>
              <a:t>0</a:t>
            </a:r>
          </a:p>
        </p:txBody>
      </p:sp>
      <p:cxnSp>
        <p:nvCxnSpPr>
          <p:cNvPr id="12" name="Straight Arrow Connector 11"/>
          <p:cNvCxnSpPr/>
          <p:nvPr/>
        </p:nvCxnSpPr>
        <p:spPr bwMode="auto">
          <a:xfrm flipV="1">
            <a:off x="5105400" y="4876800"/>
            <a:ext cx="0" cy="252412"/>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bwMode="auto">
          <a:xfrm flipH="1">
            <a:off x="3495264" y="5129212"/>
            <a:ext cx="1610136"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bwMode="auto">
          <a:xfrm flipV="1">
            <a:off x="3495264" y="4084124"/>
            <a:ext cx="0" cy="1045088"/>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919319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Return Policy</a:t>
            </a:r>
          </a:p>
        </p:txBody>
      </p:sp>
      <p:sp>
        <p:nvSpPr>
          <p:cNvPr id="3" name="Content Placeholder 2"/>
          <p:cNvSpPr>
            <a:spLocks noGrp="1"/>
          </p:cNvSpPr>
          <p:nvPr>
            <p:ph idx="1"/>
          </p:nvPr>
        </p:nvSpPr>
        <p:spPr/>
        <p:txBody>
          <a:bodyPr/>
          <a:lstStyle/>
          <a:p>
            <a:r>
              <a:rPr lang="en-US" dirty="0"/>
              <a:t>Using the p-Value</a:t>
            </a:r>
          </a:p>
          <a:p>
            <a:pPr lvl="1"/>
            <a:r>
              <a:rPr lang="en-US" dirty="0"/>
              <a:t>For our test statistic </a:t>
            </a:r>
            <a:r>
              <a:rPr lang="en-US" i="1" dirty="0" err="1"/>
              <a:t>z</a:t>
            </a:r>
            <a:r>
              <a:rPr lang="en-US" baseline="-25000" dirty="0" err="1"/>
              <a:t>calc</a:t>
            </a:r>
            <a:r>
              <a:rPr lang="en-US" dirty="0"/>
              <a:t> = −1.975, the </a:t>
            </a:r>
            <a:r>
              <a:rPr lang="en-US" i="1" dirty="0"/>
              <a:t>p</a:t>
            </a:r>
            <a:r>
              <a:rPr lang="en-US" dirty="0"/>
              <a:t>-value (.02413) can be obtained from Excel’s cumulative standard normal =NORM.S.DIST(−1.975). </a:t>
            </a:r>
          </a:p>
          <a:p>
            <a:pPr lvl="1"/>
            <a:r>
              <a:rPr lang="en-US" dirty="0"/>
              <a:t>Using the </a:t>
            </a:r>
            <a:r>
              <a:rPr lang="en-US" i="1" dirty="0"/>
              <a:t>p</a:t>
            </a:r>
            <a:r>
              <a:rPr lang="en-US" dirty="0"/>
              <a:t>-value, we reject </a:t>
            </a:r>
            <a:r>
              <a:rPr lang="en-US" i="1" dirty="0"/>
              <a:t>H</a:t>
            </a:r>
            <a:r>
              <a:rPr lang="en-US" baseline="-25000" dirty="0"/>
              <a:t>0</a:t>
            </a:r>
            <a:r>
              <a:rPr lang="en-US" dirty="0"/>
              <a:t> at </a:t>
            </a:r>
            <a:r>
              <a:rPr lang="en-US" i="1" dirty="0"/>
              <a:t>α </a:t>
            </a:r>
            <a:r>
              <a:rPr lang="en-US" dirty="0"/>
              <a:t>= .05, but the decision would be very close if we had used </a:t>
            </a:r>
            <a:r>
              <a:rPr lang="en-US" i="1" dirty="0"/>
              <a:t>α </a:t>
            </a:r>
            <a:r>
              <a:rPr lang="en-US" dirty="0"/>
              <a:t>= .025. </a:t>
            </a:r>
          </a:p>
          <a:p>
            <a:pPr lvl="1"/>
            <a:endParaRPr lang="en-US" dirty="0"/>
          </a:p>
          <a:p>
            <a:pPr lvl="1"/>
            <a:endParaRPr lang="en-US" dirty="0"/>
          </a:p>
          <a:p>
            <a:pPr lvl="1"/>
            <a:endParaRPr lang="en-US" dirty="0"/>
          </a:p>
          <a:p>
            <a:pPr lvl="1"/>
            <a:endParaRPr lang="en-US" dirty="0"/>
          </a:p>
          <a:p>
            <a:pPr lvl="1"/>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58</a:t>
            </a:fld>
            <a:endParaRPr lang="en-US" dirty="0"/>
          </a:p>
        </p:txBody>
      </p:sp>
      <p:sp>
        <p:nvSpPr>
          <p:cNvPr id="6" name="Text Placeholder 5"/>
          <p:cNvSpPr>
            <a:spLocks noGrp="1"/>
          </p:cNvSpPr>
          <p:nvPr>
            <p:ph type="body" sz="quarter" idx="12"/>
          </p:nvPr>
        </p:nvSpPr>
        <p:spPr/>
        <p:txBody>
          <a:bodyPr/>
          <a:lstStyle/>
          <a:p>
            <a:r>
              <a:rPr lang="en-US" dirty="0"/>
              <a:t>LO 9-8</a:t>
            </a:r>
          </a:p>
        </p:txBody>
      </p:sp>
      <p:pic>
        <p:nvPicPr>
          <p:cNvPr id="7" name="Picture 6"/>
          <p:cNvPicPr>
            <a:picLocks noChangeAspect="1"/>
          </p:cNvPicPr>
          <p:nvPr/>
        </p:nvPicPr>
        <p:blipFill>
          <a:blip r:embed="rId2"/>
          <a:stretch>
            <a:fillRect/>
          </a:stretch>
        </p:blipFill>
        <p:spPr>
          <a:xfrm>
            <a:off x="2444881" y="3642360"/>
            <a:ext cx="4254237" cy="2490787"/>
          </a:xfrm>
          <a:prstGeom prst="rect">
            <a:avLst/>
          </a:prstGeom>
        </p:spPr>
      </p:pic>
    </p:spTree>
    <p:extLst>
      <p:ext uri="{BB962C8B-B14F-4D97-AF65-F5344CB8AC3E}">
        <p14:creationId xmlns:p14="http://schemas.microsoft.com/office/powerpoint/2010/main" val="19235422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effect of </a:t>
            </a:r>
            <a:r>
              <a:rPr lang="el-GR" i="1" dirty="0"/>
              <a:t>α </a:t>
            </a:r>
            <a:endParaRPr lang="en-US" dirty="0"/>
          </a:p>
        </p:txBody>
      </p:sp>
      <p:sp>
        <p:nvSpPr>
          <p:cNvPr id="3" name="Content Placeholder 2"/>
          <p:cNvSpPr>
            <a:spLocks noGrp="1"/>
          </p:cNvSpPr>
          <p:nvPr>
            <p:ph idx="1"/>
          </p:nvPr>
        </p:nvSpPr>
        <p:spPr/>
        <p:txBody>
          <a:bodyPr/>
          <a:lstStyle/>
          <a:p>
            <a:r>
              <a:rPr lang="en-US" dirty="0"/>
              <a:t>Would the decision be the same if we had used a different level of significance? While the test statistic </a:t>
            </a:r>
            <a:r>
              <a:rPr lang="en-US" i="1" dirty="0" err="1"/>
              <a:t>z</a:t>
            </a:r>
            <a:r>
              <a:rPr lang="en-US" baseline="-25000" dirty="0" err="1"/>
              <a:t>calc</a:t>
            </a:r>
            <a:r>
              <a:rPr lang="en-US" dirty="0"/>
              <a:t> = −1.975 is the same regardless of our choice of </a:t>
            </a:r>
            <a:r>
              <a:rPr lang="en-US" i="1" dirty="0"/>
              <a:t>α</a:t>
            </a:r>
            <a:r>
              <a:rPr lang="en-US" dirty="0"/>
              <a:t>, our choice of </a:t>
            </a:r>
            <a:r>
              <a:rPr lang="en-US" i="1" dirty="0"/>
              <a:t>α does</a:t>
            </a:r>
            <a:r>
              <a:rPr lang="en-US" dirty="0"/>
              <a:t> affect the decision.</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59</a:t>
            </a:fld>
            <a:endParaRPr lang="en-US" dirty="0"/>
          </a:p>
        </p:txBody>
      </p:sp>
      <p:sp>
        <p:nvSpPr>
          <p:cNvPr id="6" name="Text Placeholder 5"/>
          <p:cNvSpPr>
            <a:spLocks noGrp="1"/>
          </p:cNvSpPr>
          <p:nvPr>
            <p:ph type="body" sz="quarter" idx="12"/>
          </p:nvPr>
        </p:nvSpPr>
        <p:spPr/>
        <p:txBody>
          <a:bodyPr/>
          <a:lstStyle/>
          <a:p>
            <a:r>
              <a:rPr lang="en-US" dirty="0"/>
              <a:t>LO 9-8</a:t>
            </a:r>
          </a:p>
        </p:txBody>
      </p:sp>
      <p:pic>
        <p:nvPicPr>
          <p:cNvPr id="7" name="Picture 6"/>
          <p:cNvPicPr>
            <a:picLocks noChangeAspect="1"/>
          </p:cNvPicPr>
          <p:nvPr/>
        </p:nvPicPr>
        <p:blipFill>
          <a:blip r:embed="rId2"/>
          <a:stretch>
            <a:fillRect/>
          </a:stretch>
        </p:blipFill>
        <p:spPr>
          <a:xfrm>
            <a:off x="592931" y="3657600"/>
            <a:ext cx="7958137" cy="1395614"/>
          </a:xfrm>
          <a:prstGeom prst="rect">
            <a:avLst/>
          </a:prstGeom>
        </p:spPr>
      </p:pic>
    </p:spTree>
    <p:extLst>
      <p:ext uri="{BB962C8B-B14F-4D97-AF65-F5344CB8AC3E}">
        <p14:creationId xmlns:p14="http://schemas.microsoft.com/office/powerpoint/2010/main" val="107180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lstStyle/>
          <a:p>
            <a:r>
              <a:rPr lang="en-US" sz="2000" dirty="0"/>
              <a:t>All business managers need at least a basic understanding of hypothesis testing because managers often interact with specialists, read technical reports, and then make recommendations on key financial or strategic decisions based on statistical evidence.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a:t>
            </a:fld>
            <a:endParaRPr lang="en-US" dirty="0"/>
          </a:p>
        </p:txBody>
      </p:sp>
      <p:sp>
        <p:nvSpPr>
          <p:cNvPr id="6" name="Text Placeholder 5"/>
          <p:cNvSpPr>
            <a:spLocks noGrp="1"/>
          </p:cNvSpPr>
          <p:nvPr>
            <p:ph type="body" sz="quarter" idx="12"/>
          </p:nvPr>
        </p:nvSpPr>
        <p:spPr/>
        <p:txBody>
          <a:bodyPr/>
          <a:lstStyle/>
          <a:p>
            <a:r>
              <a:rPr lang="en-US" dirty="0"/>
              <a:t>LO 9-1</a:t>
            </a:r>
          </a:p>
        </p:txBody>
      </p:sp>
      <p:pic>
        <p:nvPicPr>
          <p:cNvPr id="7" name="Picture 6"/>
          <p:cNvPicPr>
            <a:picLocks noChangeAspect="1"/>
          </p:cNvPicPr>
          <p:nvPr/>
        </p:nvPicPr>
        <p:blipFill>
          <a:blip r:embed="rId2"/>
          <a:stretch>
            <a:fillRect/>
          </a:stretch>
        </p:blipFill>
        <p:spPr>
          <a:xfrm>
            <a:off x="764381" y="3075891"/>
            <a:ext cx="7615237" cy="2791509"/>
          </a:xfrm>
          <a:prstGeom prst="rect">
            <a:avLst/>
          </a:prstGeom>
        </p:spPr>
      </p:pic>
    </p:spTree>
    <p:extLst>
      <p:ext uri="{BB962C8B-B14F-4D97-AF65-F5344CB8AC3E}">
        <p14:creationId xmlns:p14="http://schemas.microsoft.com/office/powerpoint/2010/main" val="34148811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Samples and Non-Normality</a:t>
            </a:r>
          </a:p>
        </p:txBody>
      </p:sp>
      <p:sp>
        <p:nvSpPr>
          <p:cNvPr id="3" name="Content Placeholder 2"/>
          <p:cNvSpPr>
            <a:spLocks noGrp="1"/>
          </p:cNvSpPr>
          <p:nvPr>
            <p:ph idx="1"/>
          </p:nvPr>
        </p:nvSpPr>
        <p:spPr/>
        <p:txBody>
          <a:bodyPr/>
          <a:lstStyle/>
          <a:p>
            <a:r>
              <a:rPr lang="en-US" dirty="0"/>
              <a:t>Our rule is to assume normality if </a:t>
            </a:r>
            <a:r>
              <a:rPr lang="en-US" i="1" dirty="0"/>
              <a:t>nπ</a:t>
            </a:r>
            <a:r>
              <a:rPr lang="en-US" baseline="-25000" dirty="0"/>
              <a:t>0</a:t>
            </a:r>
            <a:r>
              <a:rPr lang="en-US" dirty="0"/>
              <a:t> ≥ 10 and </a:t>
            </a:r>
            <a:r>
              <a:rPr lang="en-US" i="1" dirty="0"/>
              <a:t>n</a:t>
            </a:r>
            <a:r>
              <a:rPr lang="en-US" dirty="0"/>
              <a:t>(1 − </a:t>
            </a:r>
            <a:r>
              <a:rPr lang="en-US" i="1" dirty="0"/>
              <a:t>π</a:t>
            </a:r>
            <a:r>
              <a:rPr lang="en-US" baseline="-25000" dirty="0"/>
              <a:t>0</a:t>
            </a:r>
            <a:r>
              <a:rPr lang="en-US" dirty="0"/>
              <a:t>) ≥ 10. When this is satisfied, the test statistic will be a z-score.</a:t>
            </a:r>
          </a:p>
          <a:p>
            <a:endParaRPr lang="en-US" dirty="0"/>
          </a:p>
          <a:p>
            <a:r>
              <a:rPr lang="en-US" dirty="0"/>
              <a:t>When this is not satisfied, we will have to use the exact binomial test. We can use Excel to perform the exact binomial test.</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60</a:t>
            </a:fld>
            <a:endParaRPr lang="en-US" dirty="0"/>
          </a:p>
        </p:txBody>
      </p:sp>
      <p:sp>
        <p:nvSpPr>
          <p:cNvPr id="6" name="Text Placeholder 5"/>
          <p:cNvSpPr>
            <a:spLocks noGrp="1"/>
          </p:cNvSpPr>
          <p:nvPr>
            <p:ph type="body" sz="quarter" idx="12"/>
          </p:nvPr>
        </p:nvSpPr>
        <p:spPr/>
        <p:txBody>
          <a:bodyPr/>
          <a:lstStyle/>
          <a:p>
            <a:r>
              <a:rPr lang="en-US" dirty="0"/>
              <a:t>LO 9-9</a:t>
            </a:r>
          </a:p>
        </p:txBody>
      </p:sp>
    </p:spTree>
    <p:extLst>
      <p:ext uri="{BB962C8B-B14F-4D97-AF65-F5344CB8AC3E}">
        <p14:creationId xmlns:p14="http://schemas.microsoft.com/office/powerpoint/2010/main" val="313557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Curves </a:t>
            </a:r>
          </a:p>
        </p:txBody>
      </p:sp>
      <p:sp>
        <p:nvSpPr>
          <p:cNvPr id="3" name="Content Placeholder 2"/>
          <p:cNvSpPr>
            <a:spLocks noGrp="1"/>
          </p:cNvSpPr>
          <p:nvPr>
            <p:ph idx="1"/>
          </p:nvPr>
        </p:nvSpPr>
        <p:spPr/>
        <p:txBody>
          <a:bodyPr/>
          <a:lstStyle/>
          <a:p>
            <a:r>
              <a:rPr lang="en-US" dirty="0"/>
              <a:t>Recall that </a:t>
            </a:r>
            <a:r>
              <a:rPr lang="en-US" i="1" dirty="0"/>
              <a:t>power </a:t>
            </a:r>
            <a:r>
              <a:rPr lang="en-US" dirty="0"/>
              <a:t>is the probability of correctly rejecting a false null hypothesis. While we cannot always attain the power we desire in a statistical test, we can at least calculate what the power would be in various possible situations. </a:t>
            </a:r>
          </a:p>
          <a:p>
            <a:r>
              <a:rPr lang="en-US" dirty="0"/>
              <a:t>Power depends on how far the true value of the parameter is from the null hypothesis value. </a:t>
            </a:r>
          </a:p>
          <a:p>
            <a:r>
              <a:rPr lang="en-US" dirty="0"/>
              <a:t>The further away the true population value is from the assumed value, the easier it is for your hypothesis test to detect and the more power it has.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61</a:t>
            </a:fld>
            <a:endParaRPr lang="en-US" dirty="0"/>
          </a:p>
        </p:txBody>
      </p:sp>
      <p:sp>
        <p:nvSpPr>
          <p:cNvPr id="6" name="Text Placeholder 5"/>
          <p:cNvSpPr>
            <a:spLocks noGrp="1"/>
          </p:cNvSpPr>
          <p:nvPr>
            <p:ph type="body" sz="quarter" idx="12"/>
          </p:nvPr>
        </p:nvSpPr>
        <p:spPr/>
        <p:txBody>
          <a:bodyPr/>
          <a:lstStyle/>
          <a:p>
            <a:r>
              <a:rPr lang="en-US" dirty="0"/>
              <a:t>LO 9-10</a:t>
            </a:r>
          </a:p>
        </p:txBody>
      </p:sp>
    </p:spTree>
    <p:extLst>
      <p:ext uri="{BB962C8B-B14F-4D97-AF65-F5344CB8AC3E}">
        <p14:creationId xmlns:p14="http://schemas.microsoft.com/office/powerpoint/2010/main" val="14100428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PVC Pipe</a:t>
            </a:r>
          </a:p>
        </p:txBody>
      </p:sp>
      <p:sp>
        <p:nvSpPr>
          <p:cNvPr id="3" name="Content Placeholder 2"/>
          <p:cNvSpPr>
            <a:spLocks noGrp="1"/>
          </p:cNvSpPr>
          <p:nvPr>
            <p:ph idx="1"/>
          </p:nvPr>
        </p:nvSpPr>
        <p:spPr/>
        <p:txBody>
          <a:bodyPr/>
          <a:lstStyle/>
          <a:p>
            <a:r>
              <a:rPr lang="en-US" dirty="0"/>
              <a:t>Consider a utility that is installing underground PVC pipe as a cable conduit. The specifications call for a mean strength of 12,000 psi (pounds per square inch). A sample of 25 pieces of pipe is tested under laboratory conditions to ascertain the compressive pressure that causes the pipe to collapse. The standard deviation is known from past experience to be </a:t>
            </a:r>
            <a:r>
              <a:rPr lang="en-US" i="1" dirty="0"/>
              <a:t>σ </a:t>
            </a:r>
            <a:r>
              <a:rPr lang="en-US" dirty="0"/>
              <a:t>= 500 psi. If the pipe proves stronger than the specification, there is no problem, so the utility requires a left-tailed test: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62</a:t>
            </a:fld>
            <a:endParaRPr lang="en-US" dirty="0"/>
          </a:p>
        </p:txBody>
      </p:sp>
      <p:sp>
        <p:nvSpPr>
          <p:cNvPr id="6" name="Text Placeholder 5"/>
          <p:cNvSpPr>
            <a:spLocks noGrp="1"/>
          </p:cNvSpPr>
          <p:nvPr>
            <p:ph type="body" sz="quarter" idx="12"/>
          </p:nvPr>
        </p:nvSpPr>
        <p:spPr/>
        <p:txBody>
          <a:bodyPr/>
          <a:lstStyle/>
          <a:p>
            <a:r>
              <a:rPr lang="en-US" dirty="0"/>
              <a:t>LO 9-10</a:t>
            </a:r>
          </a:p>
        </p:txBody>
      </p:sp>
      <p:pic>
        <p:nvPicPr>
          <p:cNvPr id="7" name="Picture 6"/>
          <p:cNvPicPr>
            <a:picLocks noChangeAspect="1"/>
          </p:cNvPicPr>
          <p:nvPr/>
        </p:nvPicPr>
        <p:blipFill>
          <a:blip r:embed="rId2"/>
          <a:stretch>
            <a:fillRect/>
          </a:stretch>
        </p:blipFill>
        <p:spPr>
          <a:xfrm>
            <a:off x="3709987" y="4876800"/>
            <a:ext cx="1724025" cy="838200"/>
          </a:xfrm>
          <a:prstGeom prst="rect">
            <a:avLst/>
          </a:prstGeom>
        </p:spPr>
      </p:pic>
    </p:spTree>
    <p:extLst>
      <p:ext uri="{BB962C8B-B14F-4D97-AF65-F5344CB8AC3E}">
        <p14:creationId xmlns:p14="http://schemas.microsoft.com/office/powerpoint/2010/main" val="1828881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PVC Pipe</a:t>
            </a:r>
          </a:p>
        </p:txBody>
      </p:sp>
      <p:sp>
        <p:nvSpPr>
          <p:cNvPr id="3" name="Content Placeholder 2"/>
          <p:cNvSpPr>
            <a:spLocks noGrp="1"/>
          </p:cNvSpPr>
          <p:nvPr>
            <p:ph idx="1"/>
          </p:nvPr>
        </p:nvSpPr>
        <p:spPr/>
        <p:txBody>
          <a:bodyPr/>
          <a:lstStyle/>
          <a:p>
            <a:r>
              <a:rPr lang="en-US" sz="2000" dirty="0"/>
              <a:t>If the true mean strength is 11,900 psi, what is the probability that the utility will fail to reject the null hypothesis and mistakenly conclude that </a:t>
            </a:r>
            <a:r>
              <a:rPr lang="en-US" sz="2000" i="1" dirty="0"/>
              <a:t>μ </a:t>
            </a:r>
            <a:r>
              <a:rPr lang="en-US" sz="2000" dirty="0"/>
              <a:t>= 12,000? At </a:t>
            </a:r>
            <a:r>
              <a:rPr lang="en-US" sz="2000" i="1" dirty="0"/>
              <a:t>α </a:t>
            </a:r>
            <a:r>
              <a:rPr lang="en-US" sz="2000" dirty="0"/>
              <a:t>= .05, what is the power of the test? </a:t>
            </a:r>
          </a:p>
          <a:p>
            <a:r>
              <a:rPr lang="en-US" sz="2000" dirty="0"/>
              <a:t>Recall that </a:t>
            </a:r>
            <a:r>
              <a:rPr lang="en-US" sz="2000" i="1" dirty="0"/>
              <a:t>β </a:t>
            </a:r>
            <a:r>
              <a:rPr lang="en-US" sz="2000" dirty="0"/>
              <a:t>is the risk of Type II error, the probability of incorrectly accepting a false hypothesis. Type II error is bad, so we want </a:t>
            </a:r>
            <a:r>
              <a:rPr lang="en-US" sz="2000" i="1" dirty="0"/>
              <a:t>β </a:t>
            </a:r>
            <a:r>
              <a:rPr lang="en-US" sz="2000" dirty="0"/>
              <a:t>to be small. </a:t>
            </a:r>
          </a:p>
          <a:p>
            <a:endParaRPr lang="en-US" sz="2000" dirty="0"/>
          </a:p>
          <a:p>
            <a:r>
              <a:rPr lang="en-US" sz="2000" dirty="0"/>
              <a:t>In this example, </a:t>
            </a:r>
            <a:r>
              <a:rPr lang="en-US" sz="2000" i="1" dirty="0"/>
              <a:t>β </a:t>
            </a:r>
            <a:r>
              <a:rPr lang="en-US" sz="2000" dirty="0"/>
              <a:t>= </a:t>
            </a:r>
            <a:r>
              <a:rPr lang="en-US" sz="2000" i="1" dirty="0"/>
              <a:t>P</a:t>
            </a:r>
            <a:r>
              <a:rPr lang="en-US" sz="2000" dirty="0"/>
              <a:t>(conclude </a:t>
            </a:r>
            <a:r>
              <a:rPr lang="en-US" sz="2000" i="1" dirty="0"/>
              <a:t>μ </a:t>
            </a:r>
            <a:r>
              <a:rPr lang="en-US" sz="2000" dirty="0"/>
              <a:t>= 12,000 | </a:t>
            </a:r>
            <a:r>
              <a:rPr lang="en-US" sz="2000" i="1" dirty="0"/>
              <a:t>μ </a:t>
            </a:r>
            <a:r>
              <a:rPr lang="en-US" sz="2000" dirty="0"/>
              <a:t>= 11,900). </a:t>
            </a:r>
          </a:p>
          <a:p>
            <a:r>
              <a:rPr lang="en-US" sz="2000" dirty="0"/>
              <a:t>Conversely, power is the probability that we correctly reject a false hypothesis. More power is better, so we want power to be as close to 1 as possible: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63</a:t>
            </a:fld>
            <a:endParaRPr lang="en-US" dirty="0"/>
          </a:p>
        </p:txBody>
      </p:sp>
      <p:sp>
        <p:nvSpPr>
          <p:cNvPr id="6" name="Text Placeholder 5"/>
          <p:cNvSpPr>
            <a:spLocks noGrp="1"/>
          </p:cNvSpPr>
          <p:nvPr>
            <p:ph type="body" sz="quarter" idx="12"/>
          </p:nvPr>
        </p:nvSpPr>
        <p:spPr/>
        <p:txBody>
          <a:bodyPr/>
          <a:lstStyle/>
          <a:p>
            <a:r>
              <a:rPr lang="en-US" dirty="0"/>
              <a:t>LO 9-10</a:t>
            </a:r>
          </a:p>
        </p:txBody>
      </p:sp>
      <p:pic>
        <p:nvPicPr>
          <p:cNvPr id="8" name="Picture 7"/>
          <p:cNvPicPr>
            <a:picLocks noChangeAspect="1"/>
          </p:cNvPicPr>
          <p:nvPr/>
        </p:nvPicPr>
        <p:blipFill>
          <a:blip r:embed="rId2"/>
          <a:stretch>
            <a:fillRect/>
          </a:stretch>
        </p:blipFill>
        <p:spPr>
          <a:xfrm>
            <a:off x="3000375" y="3238500"/>
            <a:ext cx="3143250" cy="381000"/>
          </a:xfrm>
          <a:prstGeom prst="rect">
            <a:avLst/>
          </a:prstGeom>
        </p:spPr>
      </p:pic>
      <p:pic>
        <p:nvPicPr>
          <p:cNvPr id="9" name="Picture 8"/>
          <p:cNvPicPr>
            <a:picLocks noChangeAspect="1"/>
          </p:cNvPicPr>
          <p:nvPr/>
        </p:nvPicPr>
        <p:blipFill>
          <a:blip r:embed="rId3"/>
          <a:stretch>
            <a:fillRect/>
          </a:stretch>
        </p:blipFill>
        <p:spPr>
          <a:xfrm>
            <a:off x="2357437" y="5105400"/>
            <a:ext cx="4429125" cy="438150"/>
          </a:xfrm>
          <a:prstGeom prst="rect">
            <a:avLst/>
          </a:prstGeom>
        </p:spPr>
      </p:pic>
    </p:spTree>
    <p:extLst>
      <p:ext uri="{BB962C8B-B14F-4D97-AF65-F5344CB8AC3E}">
        <p14:creationId xmlns:p14="http://schemas.microsoft.com/office/powerpoint/2010/main" val="464375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PVC Pipe</a:t>
            </a:r>
          </a:p>
        </p:txBody>
      </p:sp>
      <p:sp>
        <p:nvSpPr>
          <p:cNvPr id="3" name="Content Placeholder 2"/>
          <p:cNvSpPr>
            <a:spLocks noGrp="1"/>
          </p:cNvSpPr>
          <p:nvPr>
            <p:ph idx="1"/>
          </p:nvPr>
        </p:nvSpPr>
        <p:spPr/>
        <p:txBody>
          <a:bodyPr/>
          <a:lstStyle/>
          <a:p>
            <a:r>
              <a:rPr lang="en-US" sz="2000" dirty="0"/>
              <a:t>The values of </a:t>
            </a:r>
            <a:r>
              <a:rPr lang="en-US" sz="2000" i="1" dirty="0"/>
              <a:t>β </a:t>
            </a:r>
            <a:r>
              <a:rPr lang="en-US" sz="2000" dirty="0"/>
              <a:t>and power will vary, depending on the difference between the true mean </a:t>
            </a:r>
            <a:r>
              <a:rPr lang="en-US" sz="2000" i="1" dirty="0"/>
              <a:t>μ </a:t>
            </a:r>
            <a:r>
              <a:rPr lang="en-US" sz="2000" dirty="0"/>
              <a:t>and the hypothesized mean </a:t>
            </a:r>
            <a:r>
              <a:rPr lang="en-US" sz="2000" i="1" dirty="0"/>
              <a:t>μ</a:t>
            </a:r>
            <a:r>
              <a:rPr lang="en-US" sz="2000" baseline="-25000" dirty="0"/>
              <a:t>0</a:t>
            </a:r>
            <a:r>
              <a:rPr lang="en-US" sz="2000" dirty="0"/>
              <a:t>, the standard deviation </a:t>
            </a:r>
            <a:r>
              <a:rPr lang="en-US" sz="2000" i="1" dirty="0"/>
              <a:t>σ, </a:t>
            </a:r>
            <a:r>
              <a:rPr lang="en-US" sz="2000" dirty="0"/>
              <a:t>the sample size </a:t>
            </a:r>
            <a:r>
              <a:rPr lang="en-US" sz="2000" i="1" dirty="0"/>
              <a:t>n, </a:t>
            </a:r>
            <a:r>
              <a:rPr lang="en-US" sz="2000" dirty="0"/>
              <a:t>and the level of significance </a:t>
            </a:r>
            <a:r>
              <a:rPr lang="en-US" sz="2000" i="1" dirty="0"/>
              <a:t>α. </a:t>
            </a:r>
          </a:p>
          <a:p>
            <a:endParaRPr lang="en-US" sz="2000" i="1" dirty="0"/>
          </a:p>
          <a:p>
            <a:r>
              <a:rPr lang="en-US" sz="2000" dirty="0"/>
              <a:t>While we cannot change </a:t>
            </a:r>
            <a:r>
              <a:rPr lang="en-US" sz="2000" i="1" dirty="0"/>
              <a:t>μ </a:t>
            </a:r>
            <a:r>
              <a:rPr lang="en-US" sz="2000" dirty="0"/>
              <a:t>and </a:t>
            </a:r>
            <a:r>
              <a:rPr lang="en-US" sz="2000" i="1" dirty="0"/>
              <a:t>σ, </a:t>
            </a:r>
            <a:r>
              <a:rPr lang="en-US" sz="2000" dirty="0"/>
              <a:t>the sample size and level of significance often are under our control. We can get more power by increasing </a:t>
            </a:r>
            <a:r>
              <a:rPr lang="en-US" sz="2000" i="1" dirty="0"/>
              <a:t>α, </a:t>
            </a:r>
            <a:r>
              <a:rPr lang="en-US" sz="2000" dirty="0"/>
              <a:t>but would we really want to increase Type I error in order to reduce Type II error? Probably not, so the way we usually increase power is by choosing a larger sample size.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64</a:t>
            </a:fld>
            <a:endParaRPr lang="en-US" dirty="0"/>
          </a:p>
        </p:txBody>
      </p:sp>
      <p:sp>
        <p:nvSpPr>
          <p:cNvPr id="6" name="Text Placeholder 5"/>
          <p:cNvSpPr>
            <a:spLocks noGrp="1"/>
          </p:cNvSpPr>
          <p:nvPr>
            <p:ph type="body" sz="quarter" idx="12"/>
          </p:nvPr>
        </p:nvSpPr>
        <p:spPr/>
        <p:txBody>
          <a:bodyPr/>
          <a:lstStyle/>
          <a:p>
            <a:r>
              <a:rPr lang="en-US" dirty="0"/>
              <a:t>LO 9-10</a:t>
            </a:r>
          </a:p>
        </p:txBody>
      </p:sp>
      <p:pic>
        <p:nvPicPr>
          <p:cNvPr id="7" name="Picture 6"/>
          <p:cNvPicPr>
            <a:picLocks noChangeAspect="1"/>
          </p:cNvPicPr>
          <p:nvPr/>
        </p:nvPicPr>
        <p:blipFill>
          <a:blip r:embed="rId2"/>
          <a:stretch>
            <a:fillRect/>
          </a:stretch>
        </p:blipFill>
        <p:spPr>
          <a:xfrm>
            <a:off x="1090612" y="2667000"/>
            <a:ext cx="6962775" cy="466725"/>
          </a:xfrm>
          <a:prstGeom prst="rect">
            <a:avLst/>
          </a:prstGeom>
        </p:spPr>
      </p:pic>
      <p:pic>
        <p:nvPicPr>
          <p:cNvPr id="10" name="Picture 9"/>
          <p:cNvPicPr>
            <a:picLocks noChangeAspect="1"/>
          </p:cNvPicPr>
          <p:nvPr/>
        </p:nvPicPr>
        <p:blipFill>
          <a:blip r:embed="rId3"/>
          <a:stretch>
            <a:fillRect/>
          </a:stretch>
        </p:blipFill>
        <p:spPr>
          <a:xfrm>
            <a:off x="1892808" y="4681590"/>
            <a:ext cx="5062537" cy="1566810"/>
          </a:xfrm>
          <a:prstGeom prst="rect">
            <a:avLst/>
          </a:prstGeom>
        </p:spPr>
      </p:pic>
    </p:spTree>
    <p:extLst>
      <p:ext uri="{BB962C8B-B14F-4D97-AF65-F5344CB8AC3E}">
        <p14:creationId xmlns:p14="http://schemas.microsoft.com/office/powerpoint/2010/main" val="1755107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PVC Pipe</a:t>
            </a:r>
          </a:p>
        </p:txBody>
      </p:sp>
      <p:sp>
        <p:nvSpPr>
          <p:cNvPr id="3" name="Content Placeholder 2"/>
          <p:cNvSpPr>
            <a:spLocks noGrp="1"/>
          </p:cNvSpPr>
          <p:nvPr>
            <p:ph idx="1"/>
          </p:nvPr>
        </p:nvSpPr>
        <p:spPr/>
        <p:txBody>
          <a:bodyPr/>
          <a:lstStyle/>
          <a:p>
            <a:r>
              <a:rPr lang="en-US" dirty="0"/>
              <a:t>Step 1:</a:t>
            </a:r>
          </a:p>
          <a:p>
            <a:pPr lvl="1"/>
            <a:r>
              <a:rPr lang="en-US" dirty="0"/>
              <a:t>Find the left-tail </a:t>
            </a:r>
            <a:r>
              <a:rPr lang="en-US" i="1" dirty="0"/>
              <a:t>critical value </a:t>
            </a:r>
            <a:r>
              <a:rPr lang="en-US" dirty="0"/>
              <a:t>for the sample mean. At </a:t>
            </a:r>
            <a:r>
              <a:rPr lang="en-US" i="1" dirty="0"/>
              <a:t>α </a:t>
            </a:r>
            <a:r>
              <a:rPr lang="en-US" dirty="0"/>
              <a:t>= .05 in a left-tailed test, we know that </a:t>
            </a:r>
            <a:r>
              <a:rPr lang="en-US" i="1" dirty="0"/>
              <a:t>z</a:t>
            </a:r>
            <a:r>
              <a:rPr lang="en-US" baseline="-25000" dirty="0"/>
              <a:t>.05</a:t>
            </a:r>
            <a:r>
              <a:rPr lang="en-US" dirty="0"/>
              <a:t> = −1.645. Using the formula for a </a:t>
            </a:r>
            <a:r>
              <a:rPr lang="en-US" i="1" dirty="0"/>
              <a:t>z</a:t>
            </a:r>
            <a:r>
              <a:rPr lang="en-US" dirty="0"/>
              <a:t>-score </a:t>
            </a:r>
          </a:p>
          <a:p>
            <a:pPr lvl="1"/>
            <a:endParaRPr lang="en-US" dirty="0"/>
          </a:p>
          <a:p>
            <a:pPr lvl="1"/>
            <a:endParaRPr lang="en-US" dirty="0"/>
          </a:p>
          <a:p>
            <a:pPr lvl="1"/>
            <a:r>
              <a:rPr lang="en-US" dirty="0"/>
              <a:t>In terms of the data units of measurement (pounds per square inch), the decision rule is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65</a:t>
            </a:fld>
            <a:endParaRPr lang="en-US" dirty="0"/>
          </a:p>
        </p:txBody>
      </p:sp>
      <p:sp>
        <p:nvSpPr>
          <p:cNvPr id="6" name="Text Placeholder 5"/>
          <p:cNvSpPr>
            <a:spLocks noGrp="1"/>
          </p:cNvSpPr>
          <p:nvPr>
            <p:ph type="body" sz="quarter" idx="12"/>
          </p:nvPr>
        </p:nvSpPr>
        <p:spPr/>
        <p:txBody>
          <a:bodyPr/>
          <a:lstStyle/>
          <a:p>
            <a:r>
              <a:rPr lang="en-US" dirty="0"/>
              <a:t>LO 9-10</a:t>
            </a:r>
          </a:p>
        </p:txBody>
      </p:sp>
      <p:pic>
        <p:nvPicPr>
          <p:cNvPr id="8" name="Picture 7"/>
          <p:cNvPicPr>
            <a:picLocks noChangeAspect="1"/>
          </p:cNvPicPr>
          <p:nvPr/>
        </p:nvPicPr>
        <p:blipFill>
          <a:blip r:embed="rId2"/>
          <a:stretch>
            <a:fillRect/>
          </a:stretch>
        </p:blipFill>
        <p:spPr>
          <a:xfrm>
            <a:off x="1195387" y="2840736"/>
            <a:ext cx="6753225" cy="838200"/>
          </a:xfrm>
          <a:prstGeom prst="rect">
            <a:avLst/>
          </a:prstGeom>
        </p:spPr>
      </p:pic>
      <p:pic>
        <p:nvPicPr>
          <p:cNvPr id="9" name="Picture 8"/>
          <p:cNvPicPr>
            <a:picLocks noChangeAspect="1"/>
          </p:cNvPicPr>
          <p:nvPr/>
        </p:nvPicPr>
        <p:blipFill>
          <a:blip r:embed="rId3"/>
          <a:stretch>
            <a:fillRect/>
          </a:stretch>
        </p:blipFill>
        <p:spPr>
          <a:xfrm>
            <a:off x="1195387" y="4428744"/>
            <a:ext cx="4572000" cy="762000"/>
          </a:xfrm>
          <a:prstGeom prst="rect">
            <a:avLst/>
          </a:prstGeom>
        </p:spPr>
      </p:pic>
    </p:spTree>
    <p:extLst>
      <p:ext uri="{BB962C8B-B14F-4D97-AF65-F5344CB8AC3E}">
        <p14:creationId xmlns:p14="http://schemas.microsoft.com/office/powerpoint/2010/main" val="36143146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PVC Pipe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4267200" cy="4419600"/>
              </a:xfrm>
            </p:spPr>
            <p:txBody>
              <a:bodyPr/>
              <a:lstStyle/>
              <a:p>
                <a:r>
                  <a:rPr lang="en-US" sz="2000" dirty="0"/>
                  <a:t>Now suppose that the true mean is </a:t>
                </a:r>
                <a:r>
                  <a:rPr lang="en-US" sz="2000" i="1" dirty="0"/>
                  <a:t>μ </a:t>
                </a:r>
                <a:r>
                  <a:rPr lang="en-US" sz="2000" dirty="0"/>
                  <a:t>= 11,900. </a:t>
                </a:r>
              </a:p>
              <a:p>
                <a:r>
                  <a:rPr lang="en-US" sz="2000" dirty="0"/>
                  <a:t>Then the sampling distribution of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oMath>
                </a14:m>
                <a:r>
                  <a:rPr lang="en-US" sz="2000" i="1" dirty="0"/>
                  <a:t> </a:t>
                </a:r>
                <a:r>
                  <a:rPr lang="en-US" sz="2000" dirty="0"/>
                  <a:t>would be centered at 11,900 instead of 12,000, as we hypothesized. </a:t>
                </a:r>
              </a:p>
              <a:p>
                <a:r>
                  <a:rPr lang="en-US" sz="2000" dirty="0"/>
                  <a:t>The probability of </a:t>
                </a:r>
                <a:r>
                  <a:rPr lang="en-US" sz="2000" i="1" dirty="0"/>
                  <a:t>β </a:t>
                </a:r>
                <a:r>
                  <a:rPr lang="en-US" sz="2000" dirty="0"/>
                  <a:t>error is the area to the right of the critical value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oMath>
                </a14:m>
                <a:r>
                  <a:rPr lang="en-US" sz="2000" i="1" dirty="0"/>
                  <a:t> </a:t>
                </a:r>
                <a:r>
                  <a:rPr lang="en-US" sz="2000" dirty="0"/>
                  <a:t>critical = 11, 835.5 (the </a:t>
                </a:r>
                <a:r>
                  <a:rPr lang="en-US" sz="2000" dirty="0" err="1"/>
                  <a:t>nonrejection</a:t>
                </a:r>
                <a:r>
                  <a:rPr lang="en-US" sz="2000" dirty="0"/>
                  <a:t> region) representing </a:t>
                </a:r>
                <a:r>
                  <a:rPr lang="en-US" sz="2000" i="1" dirty="0"/>
                  <a:t>P</a:t>
                </a:r>
                <a:r>
                  <a:rPr lang="en-US" sz="2000" dirty="0"/>
                  <a:t>(¯ </a:t>
                </a:r>
                <a:r>
                  <a:rPr lang="en-US" sz="2000" i="1" dirty="0"/>
                  <a:t>X </a:t>
                </a:r>
                <a:r>
                  <a:rPr lang="en-US" sz="2000" dirty="0"/>
                  <a:t>&gt; ¯</a:t>
                </a:r>
                <a:r>
                  <a:rPr lang="en-US" sz="2000" i="1" dirty="0"/>
                  <a:t>x </a:t>
                </a:r>
                <a:r>
                  <a:rPr lang="en-US" sz="2000" dirty="0"/>
                  <a:t>critical | </a:t>
                </a:r>
                <a:r>
                  <a:rPr lang="en-US" sz="2000" i="1" dirty="0"/>
                  <a:t>μ </a:t>
                </a:r>
                <a:r>
                  <a:rPr lang="en-US" sz="2000" dirty="0"/>
                  <a:t>= 11, 900).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4267200" cy="4419600"/>
              </a:xfrm>
              <a:blipFill>
                <a:blip r:embed="rId2"/>
                <a:stretch>
                  <a:fillRect l="-429" t="-690" r="-2714"/>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66</a:t>
            </a:fld>
            <a:endParaRPr lang="en-US" dirty="0"/>
          </a:p>
        </p:txBody>
      </p:sp>
      <p:sp>
        <p:nvSpPr>
          <p:cNvPr id="6" name="Text Placeholder 5"/>
          <p:cNvSpPr>
            <a:spLocks noGrp="1"/>
          </p:cNvSpPr>
          <p:nvPr>
            <p:ph type="body" sz="quarter" idx="12"/>
          </p:nvPr>
        </p:nvSpPr>
        <p:spPr/>
        <p:txBody>
          <a:bodyPr/>
          <a:lstStyle/>
          <a:p>
            <a:r>
              <a:rPr lang="en-US" dirty="0"/>
              <a:t>LO 9-10</a:t>
            </a:r>
          </a:p>
        </p:txBody>
      </p:sp>
      <p:pic>
        <p:nvPicPr>
          <p:cNvPr id="7" name="Picture 6"/>
          <p:cNvPicPr>
            <a:picLocks noChangeAspect="1"/>
          </p:cNvPicPr>
          <p:nvPr/>
        </p:nvPicPr>
        <p:blipFill>
          <a:blip r:embed="rId3"/>
          <a:stretch>
            <a:fillRect/>
          </a:stretch>
        </p:blipFill>
        <p:spPr>
          <a:xfrm>
            <a:off x="4850268" y="1420368"/>
            <a:ext cx="3443964" cy="4129087"/>
          </a:xfrm>
          <a:prstGeom prst="rect">
            <a:avLst/>
          </a:prstGeom>
        </p:spPr>
      </p:pic>
    </p:spTree>
    <p:extLst>
      <p:ext uri="{BB962C8B-B14F-4D97-AF65-F5344CB8AC3E}">
        <p14:creationId xmlns:p14="http://schemas.microsoft.com/office/powerpoint/2010/main" val="25044711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PVC Pipe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Step 2:</a:t>
                </a:r>
              </a:p>
              <a:p>
                <a:pPr lvl="1"/>
                <a:r>
                  <a:rPr lang="en-US" dirty="0"/>
                  <a:t>Express the difference between the critical value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i="1" dirty="0"/>
                  <a:t> </a:t>
                </a:r>
                <a:r>
                  <a:rPr lang="en-US" dirty="0"/>
                  <a:t>critical and the true mean </a:t>
                </a:r>
                <a:r>
                  <a:rPr lang="en-US" i="1" dirty="0"/>
                  <a:t>μ </a:t>
                </a:r>
                <a:r>
                  <a:rPr lang="en-US" dirty="0"/>
                  <a:t>as a </a:t>
                </a:r>
                <a:r>
                  <a:rPr lang="en-US" i="1" dirty="0"/>
                  <a:t>z</a:t>
                </a:r>
                <a:r>
                  <a:rPr lang="en-US" dirty="0"/>
                  <a:t>-value: </a:t>
                </a:r>
              </a:p>
              <a:p>
                <a:pPr lvl="1"/>
                <a:endParaRPr lang="en-US" dirty="0"/>
              </a:p>
              <a:p>
                <a:pPr lvl="1"/>
                <a:endParaRPr lang="en-US" dirty="0"/>
              </a:p>
              <a:p>
                <a:pPr lvl="1"/>
                <a:endParaRPr lang="en-US" sz="800" dirty="0"/>
              </a:p>
              <a:p>
                <a:r>
                  <a:rPr lang="en-US" dirty="0"/>
                  <a:t>Step 3:</a:t>
                </a:r>
              </a:p>
              <a:p>
                <a:pPr lvl="1"/>
                <a:r>
                  <a:rPr lang="en-US" dirty="0"/>
                  <a:t>Find the </a:t>
                </a:r>
                <a:r>
                  <a:rPr lang="en-US" i="1" dirty="0"/>
                  <a:t>β </a:t>
                </a:r>
                <a:r>
                  <a:rPr lang="en-US" dirty="0"/>
                  <a:t>risk and power as areas under the normal curve, using Appendix C-2 or Excel: </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67</a:t>
            </a:fld>
            <a:endParaRPr lang="en-US" dirty="0"/>
          </a:p>
        </p:txBody>
      </p:sp>
      <p:sp>
        <p:nvSpPr>
          <p:cNvPr id="6" name="Text Placeholder 5"/>
          <p:cNvSpPr>
            <a:spLocks noGrp="1"/>
          </p:cNvSpPr>
          <p:nvPr>
            <p:ph type="body" sz="quarter" idx="12"/>
          </p:nvPr>
        </p:nvSpPr>
        <p:spPr/>
        <p:txBody>
          <a:bodyPr/>
          <a:lstStyle/>
          <a:p>
            <a:r>
              <a:rPr lang="en-US" dirty="0"/>
              <a:t>LO 9-10</a:t>
            </a:r>
          </a:p>
        </p:txBody>
      </p:sp>
      <p:pic>
        <p:nvPicPr>
          <p:cNvPr id="7" name="Picture 6"/>
          <p:cNvPicPr>
            <a:picLocks noChangeAspect="1"/>
          </p:cNvPicPr>
          <p:nvPr/>
        </p:nvPicPr>
        <p:blipFill>
          <a:blip r:embed="rId3"/>
          <a:stretch>
            <a:fillRect/>
          </a:stretch>
        </p:blipFill>
        <p:spPr>
          <a:xfrm>
            <a:off x="2812256" y="2667000"/>
            <a:ext cx="3519487" cy="744761"/>
          </a:xfrm>
          <a:prstGeom prst="rect">
            <a:avLst/>
          </a:prstGeom>
        </p:spPr>
      </p:pic>
      <p:pic>
        <p:nvPicPr>
          <p:cNvPr id="10" name="Picture 9"/>
          <p:cNvPicPr>
            <a:picLocks noChangeAspect="1"/>
          </p:cNvPicPr>
          <p:nvPr/>
        </p:nvPicPr>
        <p:blipFill>
          <a:blip r:embed="rId4"/>
          <a:stretch>
            <a:fillRect/>
          </a:stretch>
        </p:blipFill>
        <p:spPr>
          <a:xfrm>
            <a:off x="1908048" y="4648200"/>
            <a:ext cx="5406230" cy="1319487"/>
          </a:xfrm>
          <a:prstGeom prst="rect">
            <a:avLst/>
          </a:prstGeom>
        </p:spPr>
      </p:pic>
    </p:spTree>
    <p:extLst>
      <p:ext uri="{BB962C8B-B14F-4D97-AF65-F5344CB8AC3E}">
        <p14:creationId xmlns:p14="http://schemas.microsoft.com/office/powerpoint/2010/main" val="15130336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PVC Pipe</a:t>
            </a:r>
          </a:p>
        </p:txBody>
      </p:sp>
      <p:sp>
        <p:nvSpPr>
          <p:cNvPr id="3" name="Content Placeholder 2"/>
          <p:cNvSpPr>
            <a:spLocks noGrp="1"/>
          </p:cNvSpPr>
          <p:nvPr>
            <p:ph idx="1"/>
          </p:nvPr>
        </p:nvSpPr>
        <p:spPr/>
        <p:txBody>
          <a:bodyPr/>
          <a:lstStyle/>
          <a:p>
            <a:r>
              <a:rPr lang="en-US" dirty="0"/>
              <a:t>This calculation shows that if the true mean is </a:t>
            </a:r>
            <a:br>
              <a:rPr lang="en-US" dirty="0"/>
            </a:br>
            <a:r>
              <a:rPr lang="en-US" i="1" dirty="0"/>
              <a:t>μ </a:t>
            </a:r>
            <a:r>
              <a:rPr lang="en-US" dirty="0"/>
              <a:t>= 11,900, then there is a 74.05 percent chance that we will commit </a:t>
            </a:r>
            <a:r>
              <a:rPr lang="en-US" i="1" dirty="0"/>
              <a:t>β </a:t>
            </a:r>
            <a:r>
              <a:rPr lang="en-US" dirty="0"/>
              <a:t>error by failing to reject </a:t>
            </a:r>
            <a:r>
              <a:rPr lang="en-US" i="1" dirty="0"/>
              <a:t>μ </a:t>
            </a:r>
            <a:r>
              <a:rPr lang="en-US" dirty="0"/>
              <a:t>= 12,000. </a:t>
            </a:r>
          </a:p>
          <a:p>
            <a:r>
              <a:rPr lang="en-US" dirty="0"/>
              <a:t>Because 11,900 is not very far from 12,000 in terms of the standard error, our test has relatively low power. </a:t>
            </a:r>
          </a:p>
          <a:p>
            <a:r>
              <a:rPr lang="en-US" dirty="0"/>
              <a:t>Although our test may not be sensitive enough to reject the null hypothesis reliably if </a:t>
            </a:r>
            <a:r>
              <a:rPr lang="en-US" i="1" dirty="0"/>
              <a:t>μ </a:t>
            </a:r>
            <a:r>
              <a:rPr lang="en-US" dirty="0"/>
              <a:t>is only </a:t>
            </a:r>
            <a:r>
              <a:rPr lang="en-US" i="1" dirty="0"/>
              <a:t>slightly </a:t>
            </a:r>
            <a:r>
              <a:rPr lang="en-US" dirty="0"/>
              <a:t>less than 12,000, if </a:t>
            </a:r>
            <a:r>
              <a:rPr lang="en-US" i="1" dirty="0"/>
              <a:t>μ </a:t>
            </a:r>
            <a:r>
              <a:rPr lang="en-US" dirty="0"/>
              <a:t>is </a:t>
            </a:r>
            <a:r>
              <a:rPr lang="en-US" i="1" dirty="0"/>
              <a:t>far </a:t>
            </a:r>
            <a:r>
              <a:rPr lang="en-US" dirty="0"/>
              <a:t>below 12,000, our test would be more likely to lead to rejection of </a:t>
            </a:r>
            <a:r>
              <a:rPr lang="en-US" i="1" dirty="0"/>
              <a:t>H</a:t>
            </a:r>
            <a:r>
              <a:rPr lang="en-US" baseline="-25000" dirty="0"/>
              <a:t>0</a:t>
            </a:r>
            <a:r>
              <a:rPr lang="en-US" dirty="0"/>
              <a:t>. </a:t>
            </a:r>
          </a:p>
          <a:p>
            <a:r>
              <a:rPr lang="en-US" dirty="0"/>
              <a:t>Although we cannot know the true mean, we </a:t>
            </a:r>
            <a:r>
              <a:rPr lang="en-US" i="1" dirty="0"/>
              <a:t>can </a:t>
            </a:r>
            <a:r>
              <a:rPr lang="en-US" dirty="0"/>
              <a:t>repeat our power calculation for as many values of </a:t>
            </a:r>
            <a:r>
              <a:rPr lang="en-US" i="1" dirty="0"/>
              <a:t>μ </a:t>
            </a:r>
            <a:r>
              <a:rPr lang="en-US" dirty="0"/>
              <a:t>and </a:t>
            </a:r>
            <a:r>
              <a:rPr lang="en-US" i="1" dirty="0"/>
              <a:t>n </a:t>
            </a:r>
            <a:r>
              <a:rPr lang="en-US" dirty="0"/>
              <a:t>as we wish.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68</a:t>
            </a:fld>
            <a:endParaRPr lang="en-US" dirty="0"/>
          </a:p>
        </p:txBody>
      </p:sp>
      <p:sp>
        <p:nvSpPr>
          <p:cNvPr id="6" name="Text Placeholder 5"/>
          <p:cNvSpPr>
            <a:spLocks noGrp="1"/>
          </p:cNvSpPr>
          <p:nvPr>
            <p:ph type="body" sz="quarter" idx="12"/>
          </p:nvPr>
        </p:nvSpPr>
        <p:spPr/>
        <p:txBody>
          <a:bodyPr/>
          <a:lstStyle/>
          <a:p>
            <a:r>
              <a:rPr lang="en-US" dirty="0"/>
              <a:t>LO 9-10</a:t>
            </a:r>
          </a:p>
        </p:txBody>
      </p:sp>
    </p:spTree>
    <p:extLst>
      <p:ext uri="{BB962C8B-B14F-4D97-AF65-F5344CB8AC3E}">
        <p14:creationId xmlns:p14="http://schemas.microsoft.com/office/powerpoint/2010/main" val="26179528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Relationship of the Power and OC Curves</a:t>
            </a:r>
          </a:p>
        </p:txBody>
      </p:sp>
      <p:sp>
        <p:nvSpPr>
          <p:cNvPr id="3" name="Content Placeholder 2"/>
          <p:cNvSpPr>
            <a:spLocks noGrp="1"/>
          </p:cNvSpPr>
          <p:nvPr>
            <p:ph idx="1"/>
          </p:nvPr>
        </p:nvSpPr>
        <p:spPr/>
        <p:txBody>
          <a:bodyPr/>
          <a:lstStyle/>
          <a:p>
            <a:r>
              <a:rPr lang="en-US" sz="2000" dirty="0"/>
              <a:t>A </a:t>
            </a:r>
            <a:r>
              <a:rPr lang="en-US" sz="2000" b="1" dirty="0"/>
              <a:t>power curve </a:t>
            </a:r>
            <a:r>
              <a:rPr lang="en-US" sz="2000" dirty="0"/>
              <a:t>is a graph whose </a:t>
            </a:r>
            <a:r>
              <a:rPr lang="en-US" sz="2000" i="1" dirty="0"/>
              <a:t>Y</a:t>
            </a:r>
            <a:r>
              <a:rPr lang="en-US" sz="2000" dirty="0"/>
              <a:t>-axis shows the power of the test (1 − </a:t>
            </a:r>
            <a:r>
              <a:rPr lang="en-US" sz="2000" i="1" dirty="0"/>
              <a:t>β</a:t>
            </a:r>
            <a:r>
              <a:rPr lang="en-US" sz="2000" dirty="0"/>
              <a:t>) and whose </a:t>
            </a:r>
            <a:r>
              <a:rPr lang="en-US" sz="2000" i="1" dirty="0"/>
              <a:t>X</a:t>
            </a:r>
            <a:r>
              <a:rPr lang="en-US" sz="2000" dirty="0"/>
              <a:t>-axis shows the various possible true values of the parameter while holding the sample size constant. </a:t>
            </a:r>
          </a:p>
          <a:p>
            <a:r>
              <a:rPr lang="en-US" sz="2000" dirty="0"/>
              <a:t>Power increases as the departure of </a:t>
            </a:r>
            <a:r>
              <a:rPr lang="en-US" sz="2000" i="1" dirty="0"/>
              <a:t>μ </a:t>
            </a:r>
            <a:r>
              <a:rPr lang="en-US" sz="2000" dirty="0"/>
              <a:t>from 12,000 becomes greater. </a:t>
            </a:r>
          </a:p>
          <a:p>
            <a:r>
              <a:rPr lang="en-US" sz="2000" dirty="0"/>
              <a:t>Larger sample size creates a higher power curve.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69</a:t>
            </a:fld>
            <a:endParaRPr lang="en-US" dirty="0"/>
          </a:p>
        </p:txBody>
      </p:sp>
      <p:sp>
        <p:nvSpPr>
          <p:cNvPr id="6" name="Text Placeholder 5"/>
          <p:cNvSpPr>
            <a:spLocks noGrp="1"/>
          </p:cNvSpPr>
          <p:nvPr>
            <p:ph type="body" sz="quarter" idx="12"/>
          </p:nvPr>
        </p:nvSpPr>
        <p:spPr/>
        <p:txBody>
          <a:bodyPr/>
          <a:lstStyle/>
          <a:p>
            <a:r>
              <a:rPr lang="en-US" dirty="0"/>
              <a:t>LO 9-10</a:t>
            </a:r>
          </a:p>
        </p:txBody>
      </p:sp>
      <p:pic>
        <p:nvPicPr>
          <p:cNvPr id="7" name="Picture 6"/>
          <p:cNvPicPr>
            <a:picLocks noChangeAspect="1"/>
          </p:cNvPicPr>
          <p:nvPr/>
        </p:nvPicPr>
        <p:blipFill>
          <a:blip r:embed="rId2"/>
          <a:stretch>
            <a:fillRect/>
          </a:stretch>
        </p:blipFill>
        <p:spPr>
          <a:xfrm>
            <a:off x="2443162" y="3701171"/>
            <a:ext cx="4257675" cy="2356729"/>
          </a:xfrm>
          <a:prstGeom prst="rect">
            <a:avLst/>
          </a:prstGeom>
        </p:spPr>
      </p:pic>
    </p:spTree>
    <p:extLst>
      <p:ext uri="{BB962C8B-B14F-4D97-AF65-F5344CB8AC3E}">
        <p14:creationId xmlns:p14="http://schemas.microsoft.com/office/powerpoint/2010/main" val="22822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State the Hypothesis</a:t>
            </a:r>
          </a:p>
        </p:txBody>
      </p:sp>
      <p:sp>
        <p:nvSpPr>
          <p:cNvPr id="3" name="Content Placeholder 2"/>
          <p:cNvSpPr>
            <a:spLocks noGrp="1"/>
          </p:cNvSpPr>
          <p:nvPr>
            <p:ph idx="1"/>
          </p:nvPr>
        </p:nvSpPr>
        <p:spPr/>
        <p:txBody>
          <a:bodyPr/>
          <a:lstStyle/>
          <a:p>
            <a:r>
              <a:rPr lang="en-US" dirty="0"/>
              <a:t>Formulate a pair of mutually exclusive, collectively exhaustive statements about the world. One statement or the other must be true, but they cannot both be true. </a:t>
            </a:r>
          </a:p>
          <a:p>
            <a:endParaRPr lang="en-US" dirty="0"/>
          </a:p>
          <a:p>
            <a:endParaRPr lang="en-US" dirty="0"/>
          </a:p>
          <a:p>
            <a:r>
              <a:rPr lang="en-US" dirty="0"/>
              <a:t>The two statements are </a:t>
            </a:r>
            <a:r>
              <a:rPr lang="en-US" i="1" dirty="0"/>
              <a:t>hypotheses </a:t>
            </a:r>
            <a:r>
              <a:rPr lang="en-US" dirty="0"/>
              <a:t>because the truth is unknown. </a:t>
            </a:r>
          </a:p>
          <a:p>
            <a:r>
              <a:rPr lang="en-US" dirty="0"/>
              <a:t>Efforts will be made to reject the </a:t>
            </a:r>
            <a:r>
              <a:rPr lang="en-US" b="1" dirty="0"/>
              <a:t>null hypothesis.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a:t>
            </a:fld>
            <a:endParaRPr lang="en-US" dirty="0"/>
          </a:p>
        </p:txBody>
      </p:sp>
      <p:sp>
        <p:nvSpPr>
          <p:cNvPr id="6" name="Text Placeholder 5"/>
          <p:cNvSpPr>
            <a:spLocks noGrp="1"/>
          </p:cNvSpPr>
          <p:nvPr>
            <p:ph type="body" sz="quarter" idx="12"/>
          </p:nvPr>
        </p:nvSpPr>
        <p:spPr/>
        <p:txBody>
          <a:bodyPr/>
          <a:lstStyle/>
          <a:p>
            <a:r>
              <a:rPr lang="en-US" dirty="0"/>
              <a:t>LO 9-1</a:t>
            </a:r>
          </a:p>
        </p:txBody>
      </p:sp>
      <p:pic>
        <p:nvPicPr>
          <p:cNvPr id="7" name="Picture 6"/>
          <p:cNvPicPr>
            <a:picLocks noChangeAspect="1"/>
          </p:cNvPicPr>
          <p:nvPr/>
        </p:nvPicPr>
        <p:blipFill>
          <a:blip r:embed="rId2"/>
          <a:stretch>
            <a:fillRect/>
          </a:stretch>
        </p:blipFill>
        <p:spPr>
          <a:xfrm>
            <a:off x="3095625" y="2667000"/>
            <a:ext cx="2952750" cy="819150"/>
          </a:xfrm>
          <a:prstGeom prst="rect">
            <a:avLst/>
          </a:prstGeom>
        </p:spPr>
      </p:pic>
    </p:spTree>
    <p:extLst>
      <p:ext uri="{BB962C8B-B14F-4D97-AF65-F5344CB8AC3E}">
        <p14:creationId xmlns:p14="http://schemas.microsoft.com/office/powerpoint/2010/main" val="28081559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Relationship of the Power and OC Curves</a:t>
            </a:r>
          </a:p>
        </p:txBody>
      </p:sp>
      <p:sp>
        <p:nvSpPr>
          <p:cNvPr id="3" name="Content Placeholder 2"/>
          <p:cNvSpPr>
            <a:spLocks noGrp="1"/>
          </p:cNvSpPr>
          <p:nvPr>
            <p:ph idx="1"/>
          </p:nvPr>
        </p:nvSpPr>
        <p:spPr/>
        <p:txBody>
          <a:bodyPr/>
          <a:lstStyle/>
          <a:p>
            <a:r>
              <a:rPr lang="en-US" dirty="0"/>
              <a:t>The graph of </a:t>
            </a:r>
            <a:r>
              <a:rPr lang="en-US" i="1" dirty="0"/>
              <a:t>β </a:t>
            </a:r>
            <a:r>
              <a:rPr lang="en-US" dirty="0"/>
              <a:t>risk against this same </a:t>
            </a:r>
            <a:r>
              <a:rPr lang="en-US" i="1" dirty="0"/>
              <a:t>X</a:t>
            </a:r>
            <a:r>
              <a:rPr lang="en-US" dirty="0"/>
              <a:t>-axis is called the operating characteristic or </a:t>
            </a:r>
            <a:r>
              <a:rPr lang="en-US" b="1" dirty="0"/>
              <a:t>OC curve</a:t>
            </a:r>
            <a:r>
              <a:rPr lang="en-US" dirty="0"/>
              <a:t>. </a:t>
            </a:r>
          </a:p>
          <a:p>
            <a:r>
              <a:rPr lang="en-US" dirty="0"/>
              <a:t>It is simply the converse of the power curve, so it is redundant if you already have the power curve. </a:t>
            </a:r>
            <a:endParaRPr lang="en-US" sz="2000"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70</a:t>
            </a:fld>
            <a:endParaRPr lang="en-US" dirty="0"/>
          </a:p>
        </p:txBody>
      </p:sp>
      <p:sp>
        <p:nvSpPr>
          <p:cNvPr id="6" name="Text Placeholder 5"/>
          <p:cNvSpPr>
            <a:spLocks noGrp="1"/>
          </p:cNvSpPr>
          <p:nvPr>
            <p:ph type="body" sz="quarter" idx="12"/>
          </p:nvPr>
        </p:nvSpPr>
        <p:spPr/>
        <p:txBody>
          <a:bodyPr/>
          <a:lstStyle/>
          <a:p>
            <a:r>
              <a:rPr lang="en-US" dirty="0"/>
              <a:t>LO 9-10</a:t>
            </a:r>
          </a:p>
        </p:txBody>
      </p:sp>
      <p:pic>
        <p:nvPicPr>
          <p:cNvPr id="8" name="Picture 7"/>
          <p:cNvPicPr>
            <a:picLocks noChangeAspect="1"/>
          </p:cNvPicPr>
          <p:nvPr/>
        </p:nvPicPr>
        <p:blipFill>
          <a:blip r:embed="rId2"/>
          <a:stretch>
            <a:fillRect/>
          </a:stretch>
        </p:blipFill>
        <p:spPr>
          <a:xfrm>
            <a:off x="2129646" y="3338513"/>
            <a:ext cx="4884707" cy="2719387"/>
          </a:xfrm>
          <a:prstGeom prst="rect">
            <a:avLst/>
          </a:prstGeom>
        </p:spPr>
      </p:pic>
    </p:spTree>
    <p:extLst>
      <p:ext uri="{BB962C8B-B14F-4D97-AF65-F5344CB8AC3E}">
        <p14:creationId xmlns:p14="http://schemas.microsoft.com/office/powerpoint/2010/main" val="28493359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One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Not all business hypothesis tests involve proportions or means. In quality control, for example, it is important to compare the variance of a process with a historical benchmark, </a:t>
                </a:r>
                <a14:m>
                  <m:oMath xmlns:m="http://schemas.openxmlformats.org/officeDocument/2006/math">
                    <m:sSubSup>
                      <m:sSubSupPr>
                        <m:ctrlPr>
                          <a:rPr lang="en-US" i="1" dirty="0" smtClean="0">
                            <a:latin typeface="Cambria Math" panose="02040503050406030204" pitchFamily="18" charset="0"/>
                          </a:rPr>
                        </m:ctrlPr>
                      </m:sSubSupPr>
                      <m:e>
                        <m:r>
                          <m:rPr>
                            <m:sty m:val="p"/>
                          </m:rPr>
                          <a:rPr lang="en-US" i="1" dirty="0">
                            <a:latin typeface="Cambria Math" panose="02040503050406030204" pitchFamily="18" charset="0"/>
                          </a:rPr>
                          <m:t>σ</m:t>
                        </m:r>
                      </m:e>
                      <m:sub>
                        <m:r>
                          <a:rPr lang="en-US" b="0" i="1" dirty="0" smtClean="0">
                            <a:latin typeface="Cambria Math" panose="02040503050406030204" pitchFamily="18" charset="0"/>
                          </a:rPr>
                          <m:t>0</m:t>
                        </m:r>
                      </m:sub>
                      <m:sup>
                        <m:r>
                          <a:rPr lang="en-US" b="0" i="1" dirty="0" smtClean="0">
                            <a:latin typeface="Cambria Math" panose="02040503050406030204" pitchFamily="18" charset="0"/>
                          </a:rPr>
                          <m:t>2</m:t>
                        </m:r>
                      </m:sup>
                    </m:sSubSup>
                  </m:oMath>
                </a14:m>
                <a:r>
                  <a:rPr lang="en-US" dirty="0"/>
                  <a:t>, to see whether variance reduction has been achieved or to compare a process standard deviation with an engineering specification.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71</a:t>
            </a:fld>
            <a:endParaRPr lang="en-US" dirty="0"/>
          </a:p>
        </p:txBody>
      </p:sp>
      <p:sp>
        <p:nvSpPr>
          <p:cNvPr id="6" name="Text Placeholder 5"/>
          <p:cNvSpPr>
            <a:spLocks noGrp="1"/>
          </p:cNvSpPr>
          <p:nvPr>
            <p:ph type="body" sz="quarter" idx="12"/>
          </p:nvPr>
        </p:nvSpPr>
        <p:spPr/>
        <p:txBody>
          <a:bodyPr/>
          <a:lstStyle/>
          <a:p>
            <a:r>
              <a:rPr lang="en-US" dirty="0"/>
              <a:t>LO 9-11</a:t>
            </a:r>
          </a:p>
        </p:txBody>
      </p:sp>
    </p:spTree>
    <p:extLst>
      <p:ext uri="{BB962C8B-B14F-4D97-AF65-F5344CB8AC3E}">
        <p14:creationId xmlns:p14="http://schemas.microsoft.com/office/powerpoint/2010/main" val="27773263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Attachment Times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72</a:t>
            </a:fld>
            <a:endParaRPr lang="en-US" dirty="0"/>
          </a:p>
        </p:txBody>
      </p:sp>
      <p:sp>
        <p:nvSpPr>
          <p:cNvPr id="6" name="Text Placeholder 5"/>
          <p:cNvSpPr>
            <a:spLocks noGrp="1"/>
          </p:cNvSpPr>
          <p:nvPr>
            <p:ph type="body" sz="quarter" idx="12"/>
          </p:nvPr>
        </p:nvSpPr>
        <p:spPr/>
        <p:txBody>
          <a:bodyPr/>
          <a:lstStyle/>
          <a:p>
            <a:r>
              <a:rPr lang="en-US" dirty="0"/>
              <a:t>LO 9-11</a:t>
            </a:r>
          </a:p>
        </p:txBody>
      </p:sp>
      <p:pic>
        <p:nvPicPr>
          <p:cNvPr id="8" name="Picture 7"/>
          <p:cNvPicPr>
            <a:picLocks noChangeAspect="1"/>
          </p:cNvPicPr>
          <p:nvPr/>
        </p:nvPicPr>
        <p:blipFill rotWithShape="1">
          <a:blip r:embed="rId2"/>
          <a:srcRect/>
          <a:stretch/>
        </p:blipFill>
        <p:spPr>
          <a:xfrm>
            <a:off x="533400" y="1638300"/>
            <a:ext cx="8066881" cy="3619500"/>
          </a:xfrm>
          <a:prstGeom prst="rect">
            <a:avLst/>
          </a:prstGeom>
        </p:spPr>
      </p:pic>
    </p:spTree>
    <p:extLst>
      <p:ext uri="{BB962C8B-B14F-4D97-AF65-F5344CB8AC3E}">
        <p14:creationId xmlns:p14="http://schemas.microsoft.com/office/powerpoint/2010/main" val="34796436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Attachment Times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The sample mean is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oMath>
                </a14:m>
                <a:r>
                  <a:rPr lang="en-US" sz="2000" i="1" dirty="0"/>
                  <a:t> </a:t>
                </a:r>
                <a:r>
                  <a:rPr lang="en-US" sz="2000" dirty="0"/>
                  <a:t>= 129.400 with a standard deviation of </a:t>
                </a:r>
                <a:r>
                  <a:rPr lang="en-US" sz="2000" i="1" dirty="0"/>
                  <a:t>s </a:t>
                </a:r>
                <a:r>
                  <a:rPr lang="en-US" sz="2000" dirty="0"/>
                  <a:t>= 7.44382. For a two-tailed test, the hypotheses are </a:t>
                </a:r>
              </a:p>
              <a:p>
                <a:endParaRPr lang="en-US" dirty="0"/>
              </a:p>
              <a:p>
                <a:endParaRPr lang="en-US" dirty="0"/>
              </a:p>
              <a:p>
                <a:r>
                  <a:rPr lang="en-US" sz="2000" dirty="0"/>
                  <a:t>For a test of one variance, assuming a normal population, the test statistic follows the </a:t>
                </a:r>
                <a:r>
                  <a:rPr lang="en-US" sz="2000" b="1" dirty="0"/>
                  <a:t>chi-square distribution </a:t>
                </a:r>
                <a:r>
                  <a:rPr lang="en-US" sz="2000" dirty="0"/>
                  <a:t>with degrees of freedom equal to </a:t>
                </a:r>
                <a:r>
                  <a:rPr lang="en-US" sz="2000" i="1" dirty="0" err="1"/>
                  <a:t>d.f.</a:t>
                </a:r>
                <a:r>
                  <a:rPr lang="en-US" sz="2000" i="1" dirty="0"/>
                  <a:t> </a:t>
                </a:r>
                <a:r>
                  <a:rPr lang="en-US" sz="2000" dirty="0"/>
                  <a:t>= </a:t>
                </a:r>
                <a:r>
                  <a:rPr lang="en-US" sz="2000" i="1" dirty="0"/>
                  <a:t>n </a:t>
                </a:r>
                <a:r>
                  <a:rPr lang="en-US" sz="2000" dirty="0"/>
                  <a:t>− 1 = 20 − 1 = 19. Denoting the hypothesized variance as </a:t>
                </a:r>
                <a14:m>
                  <m:oMath xmlns:m="http://schemas.openxmlformats.org/officeDocument/2006/math">
                    <m:sSubSup>
                      <m:sSubSupPr>
                        <m:ctrlPr>
                          <a:rPr lang="en-US" sz="2000" i="1" dirty="0">
                            <a:latin typeface="Cambria Math" panose="02040503050406030204" pitchFamily="18" charset="0"/>
                          </a:rPr>
                        </m:ctrlPr>
                      </m:sSubSupPr>
                      <m:e>
                        <m:r>
                          <m:rPr>
                            <m:sty m:val="p"/>
                          </m:rPr>
                          <a:rPr lang="en-US" sz="2000" i="1" dirty="0">
                            <a:latin typeface="Cambria Math" panose="02040503050406030204" pitchFamily="18" charset="0"/>
                          </a:rPr>
                          <m:t>σ</m:t>
                        </m:r>
                      </m:e>
                      <m:sub>
                        <m:r>
                          <a:rPr lang="en-US" sz="2000" i="1" dirty="0">
                            <a:latin typeface="Cambria Math" panose="02040503050406030204" pitchFamily="18" charset="0"/>
                          </a:rPr>
                          <m:t>0</m:t>
                        </m:r>
                      </m:sub>
                      <m:sup>
                        <m:r>
                          <a:rPr lang="en-US" sz="2000" i="1" dirty="0">
                            <a:latin typeface="Cambria Math" panose="02040503050406030204" pitchFamily="18" charset="0"/>
                          </a:rPr>
                          <m:t>2</m:t>
                        </m:r>
                      </m:sup>
                    </m:sSubSup>
                  </m:oMath>
                </a14:m>
                <a:r>
                  <a:rPr lang="en-US" sz="2000" dirty="0"/>
                  <a:t>, the test statistic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22" t="-690"/>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73</a:t>
            </a:fld>
            <a:endParaRPr lang="en-US" dirty="0"/>
          </a:p>
        </p:txBody>
      </p:sp>
      <p:sp>
        <p:nvSpPr>
          <p:cNvPr id="6" name="Text Placeholder 5"/>
          <p:cNvSpPr>
            <a:spLocks noGrp="1"/>
          </p:cNvSpPr>
          <p:nvPr>
            <p:ph type="body" sz="quarter" idx="12"/>
          </p:nvPr>
        </p:nvSpPr>
        <p:spPr/>
        <p:txBody>
          <a:bodyPr/>
          <a:lstStyle/>
          <a:p>
            <a:r>
              <a:rPr lang="en-US" dirty="0"/>
              <a:t>LO 9-11</a:t>
            </a:r>
          </a:p>
        </p:txBody>
      </p:sp>
      <p:pic>
        <p:nvPicPr>
          <p:cNvPr id="7" name="Picture 6"/>
          <p:cNvPicPr>
            <a:picLocks noChangeAspect="1"/>
          </p:cNvPicPr>
          <p:nvPr/>
        </p:nvPicPr>
        <p:blipFill>
          <a:blip r:embed="rId3"/>
          <a:stretch>
            <a:fillRect/>
          </a:stretch>
        </p:blipFill>
        <p:spPr>
          <a:xfrm>
            <a:off x="3276600" y="2133600"/>
            <a:ext cx="1390650" cy="819150"/>
          </a:xfrm>
          <a:prstGeom prst="rect">
            <a:avLst/>
          </a:prstGeom>
        </p:spPr>
      </p:pic>
      <p:pic>
        <p:nvPicPr>
          <p:cNvPr id="8" name="Picture 7"/>
          <p:cNvPicPr>
            <a:picLocks noChangeAspect="1"/>
          </p:cNvPicPr>
          <p:nvPr/>
        </p:nvPicPr>
        <p:blipFill>
          <a:blip r:embed="rId4"/>
          <a:stretch>
            <a:fillRect/>
          </a:stretch>
        </p:blipFill>
        <p:spPr>
          <a:xfrm>
            <a:off x="2219325" y="4333875"/>
            <a:ext cx="4705350" cy="771525"/>
          </a:xfrm>
          <a:prstGeom prst="rect">
            <a:avLst/>
          </a:prstGeom>
        </p:spPr>
      </p:pic>
    </p:spTree>
    <p:extLst>
      <p:ext uri="{BB962C8B-B14F-4D97-AF65-F5344CB8AC3E}">
        <p14:creationId xmlns:p14="http://schemas.microsoft.com/office/powerpoint/2010/main" val="21380050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Attachment Times</a:t>
            </a:r>
          </a:p>
        </p:txBody>
      </p:sp>
      <p:sp>
        <p:nvSpPr>
          <p:cNvPr id="3" name="Content Placeholder 2"/>
          <p:cNvSpPr>
            <a:spLocks noGrp="1"/>
          </p:cNvSpPr>
          <p:nvPr>
            <p:ph idx="1"/>
          </p:nvPr>
        </p:nvSpPr>
        <p:spPr/>
        <p:txBody>
          <a:bodyPr/>
          <a:lstStyle/>
          <a:p>
            <a:r>
              <a:rPr lang="en-US" sz="2000" dirty="0"/>
              <a:t>For a two-tailed test, the decision rule based on the upper and lower critical values of chi-square is </a:t>
            </a:r>
          </a:p>
          <a:p>
            <a:endParaRPr lang="en-US" sz="2000" dirty="0"/>
          </a:p>
          <a:p>
            <a:endParaRPr lang="en-US" sz="2000" dirty="0"/>
          </a:p>
          <a:p>
            <a:endParaRPr lang="en-US" sz="2000" dirty="0"/>
          </a:p>
          <a:p>
            <a:r>
              <a:rPr lang="en-US" sz="2000" dirty="0"/>
              <a:t>We can use the Excel function =CHISQ.INV to get the critical values: </a:t>
            </a:r>
          </a:p>
          <a:p>
            <a:endParaRPr lang="en-US" sz="2000" dirty="0"/>
          </a:p>
          <a:p>
            <a:endParaRPr lang="en-US" sz="2000" dirty="0"/>
          </a:p>
          <a:p>
            <a:r>
              <a:rPr lang="en-US" sz="2000" dirty="0"/>
              <a:t>The value of the test statistic is </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74</a:t>
            </a:fld>
            <a:endParaRPr lang="en-US" dirty="0"/>
          </a:p>
        </p:txBody>
      </p:sp>
      <p:sp>
        <p:nvSpPr>
          <p:cNvPr id="6" name="Text Placeholder 5"/>
          <p:cNvSpPr>
            <a:spLocks noGrp="1"/>
          </p:cNvSpPr>
          <p:nvPr>
            <p:ph type="body" sz="quarter" idx="12"/>
          </p:nvPr>
        </p:nvSpPr>
        <p:spPr/>
        <p:txBody>
          <a:bodyPr/>
          <a:lstStyle/>
          <a:p>
            <a:r>
              <a:rPr lang="en-US" dirty="0"/>
              <a:t>LO 9-11</a:t>
            </a:r>
          </a:p>
        </p:txBody>
      </p:sp>
      <p:pic>
        <p:nvPicPr>
          <p:cNvPr id="9" name="Picture 8"/>
          <p:cNvPicPr>
            <a:picLocks noChangeAspect="1"/>
          </p:cNvPicPr>
          <p:nvPr/>
        </p:nvPicPr>
        <p:blipFill>
          <a:blip r:embed="rId2"/>
          <a:stretch>
            <a:fillRect/>
          </a:stretch>
        </p:blipFill>
        <p:spPr>
          <a:xfrm>
            <a:off x="2674144" y="2241919"/>
            <a:ext cx="3795712" cy="773963"/>
          </a:xfrm>
          <a:prstGeom prst="rect">
            <a:avLst/>
          </a:prstGeom>
        </p:spPr>
      </p:pic>
      <p:pic>
        <p:nvPicPr>
          <p:cNvPr id="10" name="Picture 9"/>
          <p:cNvPicPr>
            <a:picLocks noChangeAspect="1"/>
          </p:cNvPicPr>
          <p:nvPr/>
        </p:nvPicPr>
        <p:blipFill>
          <a:blip r:embed="rId3"/>
          <a:stretch>
            <a:fillRect/>
          </a:stretch>
        </p:blipFill>
        <p:spPr>
          <a:xfrm>
            <a:off x="2057400" y="3810000"/>
            <a:ext cx="5114925" cy="728365"/>
          </a:xfrm>
          <a:prstGeom prst="rect">
            <a:avLst/>
          </a:prstGeom>
        </p:spPr>
      </p:pic>
      <p:pic>
        <p:nvPicPr>
          <p:cNvPr id="11" name="Picture 10"/>
          <p:cNvPicPr>
            <a:picLocks noChangeAspect="1"/>
          </p:cNvPicPr>
          <p:nvPr/>
        </p:nvPicPr>
        <p:blipFill>
          <a:blip r:embed="rId4"/>
          <a:stretch>
            <a:fillRect/>
          </a:stretch>
        </p:blipFill>
        <p:spPr>
          <a:xfrm>
            <a:off x="2219325" y="5083049"/>
            <a:ext cx="4400550" cy="651933"/>
          </a:xfrm>
          <a:prstGeom prst="rect">
            <a:avLst/>
          </a:prstGeom>
        </p:spPr>
      </p:pic>
    </p:spTree>
    <p:extLst>
      <p:ext uri="{BB962C8B-B14F-4D97-AF65-F5344CB8AC3E}">
        <p14:creationId xmlns:p14="http://schemas.microsoft.com/office/powerpoint/2010/main" val="11125545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Attachment Times</a:t>
            </a:r>
          </a:p>
        </p:txBody>
      </p:sp>
      <p:sp>
        <p:nvSpPr>
          <p:cNvPr id="3" name="Content Placeholder 2"/>
          <p:cNvSpPr>
            <a:spLocks noGrp="1"/>
          </p:cNvSpPr>
          <p:nvPr>
            <p:ph idx="1"/>
          </p:nvPr>
        </p:nvSpPr>
        <p:spPr/>
        <p:txBody>
          <a:bodyPr/>
          <a:lstStyle/>
          <a:p>
            <a:r>
              <a:rPr lang="en-US" dirty="0"/>
              <a:t>Because the test statistic is within the middle range, we conclude that the population variance does not differ significantly from 49; that is, the assembly process variance is unchanged.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75</a:t>
            </a:fld>
            <a:endParaRPr lang="en-US" dirty="0"/>
          </a:p>
        </p:txBody>
      </p:sp>
      <p:sp>
        <p:nvSpPr>
          <p:cNvPr id="6" name="Text Placeholder 5"/>
          <p:cNvSpPr>
            <a:spLocks noGrp="1"/>
          </p:cNvSpPr>
          <p:nvPr>
            <p:ph type="body" sz="quarter" idx="12"/>
          </p:nvPr>
        </p:nvSpPr>
        <p:spPr/>
        <p:txBody>
          <a:bodyPr/>
          <a:lstStyle/>
          <a:p>
            <a:r>
              <a:rPr lang="en-US" dirty="0"/>
              <a:t>LO 9-11</a:t>
            </a:r>
          </a:p>
        </p:txBody>
      </p:sp>
      <p:pic>
        <p:nvPicPr>
          <p:cNvPr id="7" name="Picture 6"/>
          <p:cNvPicPr>
            <a:picLocks noChangeAspect="1"/>
          </p:cNvPicPr>
          <p:nvPr/>
        </p:nvPicPr>
        <p:blipFill>
          <a:blip r:embed="rId2"/>
          <a:stretch>
            <a:fillRect/>
          </a:stretch>
        </p:blipFill>
        <p:spPr>
          <a:xfrm>
            <a:off x="2267900" y="3122105"/>
            <a:ext cx="4608199" cy="2757487"/>
          </a:xfrm>
          <a:prstGeom prst="rect">
            <a:avLst/>
          </a:prstGeom>
        </p:spPr>
      </p:pic>
    </p:spTree>
    <p:extLst>
      <p:ext uri="{BB962C8B-B14F-4D97-AF65-F5344CB8AC3E}">
        <p14:creationId xmlns:p14="http://schemas.microsoft.com/office/powerpoint/2010/main" val="30673056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Tests for One Variance</a:t>
            </a:r>
          </a:p>
        </p:txBody>
      </p:sp>
      <p:sp>
        <p:nvSpPr>
          <p:cNvPr id="3" name="Content Placeholder 2"/>
          <p:cNvSpPr>
            <a:spLocks noGrp="1"/>
          </p:cNvSpPr>
          <p:nvPr>
            <p:ph idx="1"/>
          </p:nvPr>
        </p:nvSpPr>
        <p:spPr>
          <a:xfrm>
            <a:off x="457200" y="1524000"/>
            <a:ext cx="8229600" cy="4419600"/>
          </a:xfrm>
        </p:spPr>
        <p:txBody>
          <a:bodyPr/>
          <a:lstStyle/>
          <a:p>
            <a:r>
              <a:rPr lang="en-US" dirty="0"/>
              <a:t>In general, we would be interested in a test of variances when it is not the center of the distribution, but rather the variability of the process, that matters. </a:t>
            </a:r>
          </a:p>
          <a:p>
            <a:r>
              <a:rPr lang="en-US" dirty="0"/>
              <a:t>More variation implies a more erratic data-generating process. </a:t>
            </a:r>
          </a:p>
          <a:p>
            <a:r>
              <a:rPr lang="en-US" dirty="0"/>
              <a:t>For example, variance tests are important in manufacturing processes because increased variation around the mean can be a sign of wear and tear on equipment or other problems that would require attention.</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76</a:t>
            </a:fld>
            <a:endParaRPr lang="en-US" dirty="0"/>
          </a:p>
        </p:txBody>
      </p:sp>
      <p:sp>
        <p:nvSpPr>
          <p:cNvPr id="6" name="Text Placeholder 5"/>
          <p:cNvSpPr>
            <a:spLocks noGrp="1"/>
          </p:cNvSpPr>
          <p:nvPr>
            <p:ph type="body" sz="quarter" idx="12"/>
          </p:nvPr>
        </p:nvSpPr>
        <p:spPr/>
        <p:txBody>
          <a:bodyPr/>
          <a:lstStyle/>
          <a:p>
            <a:r>
              <a:rPr lang="en-US" dirty="0"/>
              <a:t>LO 9-11</a:t>
            </a:r>
          </a:p>
        </p:txBody>
      </p:sp>
    </p:spTree>
    <p:extLst>
      <p:ext uri="{BB962C8B-B14F-4D97-AF65-F5344CB8AC3E}">
        <p14:creationId xmlns:p14="http://schemas.microsoft.com/office/powerpoint/2010/main" val="31700279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9</a:t>
            </a:r>
            <a:br>
              <a:rPr lang="en-US" dirty="0"/>
            </a:br>
            <a:r>
              <a:rPr lang="en-US" dirty="0"/>
              <a:t>Practice Problems</a:t>
            </a:r>
          </a:p>
        </p:txBody>
      </p:sp>
    </p:spTree>
    <p:extLst>
      <p:ext uri="{BB962C8B-B14F-4D97-AF65-F5344CB8AC3E}">
        <p14:creationId xmlns:p14="http://schemas.microsoft.com/office/powerpoint/2010/main" val="16104942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3</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A firm decides to test its employees for illegal drugs. </a:t>
            </a:r>
          </a:p>
          <a:p>
            <a:pPr marL="0" indent="0">
              <a:buNone/>
            </a:pPr>
            <a:r>
              <a:rPr lang="en-US" dirty="0"/>
              <a:t>a. State the null and alternative hypotheses. </a:t>
            </a:r>
          </a:p>
          <a:p>
            <a:pPr marL="0" indent="0">
              <a:buNone/>
            </a:pPr>
            <a:r>
              <a:rPr lang="en-US" dirty="0"/>
              <a:t>b. Define Type I and II errors. </a:t>
            </a:r>
          </a:p>
          <a:p>
            <a:pPr marL="347663" indent="-347663">
              <a:buNone/>
            </a:pPr>
            <a:r>
              <a:rPr lang="en-US" dirty="0"/>
              <a:t>c. What are the consequences of each type of error, and to whom? </a:t>
            </a:r>
            <a:endParaRPr lang="en-US" sz="22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78</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9-2</a:t>
            </a:r>
          </a:p>
        </p:txBody>
      </p:sp>
    </p:spTree>
    <p:extLst>
      <p:ext uri="{BB962C8B-B14F-4D97-AF65-F5344CB8AC3E}">
        <p14:creationId xmlns:p14="http://schemas.microsoft.com/office/powerpoint/2010/main" val="10297915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10</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The average age of a part-time seasonal employee at a Vail Resorts ski mountain has historically been 37 years. State the hypotheses one would use to test whether this average has decreased since the last season. </a:t>
            </a:r>
            <a:endParaRPr lang="en-US" sz="22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79</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9-3</a:t>
            </a:r>
          </a:p>
        </p:txBody>
      </p:sp>
    </p:spTree>
    <p:extLst>
      <p:ext uri="{BB962C8B-B14F-4D97-AF65-F5344CB8AC3E}">
        <p14:creationId xmlns:p14="http://schemas.microsoft.com/office/powerpoint/2010/main" val="275905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State the Hypothesis</a:t>
            </a:r>
          </a:p>
        </p:txBody>
      </p:sp>
      <p:sp>
        <p:nvSpPr>
          <p:cNvPr id="3" name="Content Placeholder 2"/>
          <p:cNvSpPr>
            <a:spLocks noGrp="1"/>
          </p:cNvSpPr>
          <p:nvPr>
            <p:ph idx="1"/>
          </p:nvPr>
        </p:nvSpPr>
        <p:spPr/>
        <p:txBody>
          <a:bodyPr/>
          <a:lstStyle/>
          <a:p>
            <a:r>
              <a:rPr lang="en-US" i="1" dirty="0"/>
              <a:t>H</a:t>
            </a:r>
            <a:r>
              <a:rPr lang="en-US" baseline="-25000" dirty="0"/>
              <a:t>0</a:t>
            </a:r>
            <a:r>
              <a:rPr lang="en-US" dirty="0"/>
              <a:t> must be stated in a precise way so that it can be tested against empirical evidence from a sample. </a:t>
            </a:r>
          </a:p>
          <a:p>
            <a:r>
              <a:rPr lang="en-US" dirty="0"/>
              <a:t>If </a:t>
            </a:r>
            <a:r>
              <a:rPr lang="en-US" i="1" dirty="0"/>
              <a:t>H</a:t>
            </a:r>
            <a:r>
              <a:rPr lang="en-US" baseline="-25000" dirty="0"/>
              <a:t>0</a:t>
            </a:r>
            <a:r>
              <a:rPr lang="en-US" dirty="0"/>
              <a:t> happens to be an established theory, we might not really expect to reject it, but we try anyway. </a:t>
            </a:r>
          </a:p>
          <a:p>
            <a:r>
              <a:rPr lang="en-US" dirty="0"/>
              <a:t>If we reject </a:t>
            </a:r>
            <a:r>
              <a:rPr lang="en-US" i="1" dirty="0"/>
              <a:t>H</a:t>
            </a:r>
            <a:r>
              <a:rPr lang="en-US" baseline="-25000" dirty="0"/>
              <a:t>0</a:t>
            </a:r>
            <a:r>
              <a:rPr lang="en-US" dirty="0"/>
              <a:t>, we tentatively conclude that the </a:t>
            </a:r>
            <a:r>
              <a:rPr lang="en-US" b="1" dirty="0"/>
              <a:t>alternative hypothesis </a:t>
            </a:r>
            <a:r>
              <a:rPr lang="en-US" i="1" dirty="0"/>
              <a:t>H</a:t>
            </a:r>
            <a:r>
              <a:rPr lang="en-US" baseline="-25000" dirty="0"/>
              <a:t>1</a:t>
            </a:r>
            <a:r>
              <a:rPr lang="en-US" dirty="0"/>
              <a:t> is the case. </a:t>
            </a:r>
          </a:p>
          <a:p>
            <a:r>
              <a:rPr lang="en-US" i="1" dirty="0"/>
              <a:t>H</a:t>
            </a:r>
            <a:r>
              <a:rPr lang="en-US" baseline="-25000" dirty="0"/>
              <a:t>0</a:t>
            </a:r>
            <a:r>
              <a:rPr lang="en-US" dirty="0"/>
              <a:t> represents the </a:t>
            </a:r>
            <a:r>
              <a:rPr lang="en-US" i="1" dirty="0"/>
              <a:t>status quo </a:t>
            </a:r>
            <a:r>
              <a:rPr lang="en-US" dirty="0"/>
              <a:t>(e.g., the current state of affairs), while </a:t>
            </a:r>
            <a:r>
              <a:rPr lang="en-US" i="1" dirty="0"/>
              <a:t>H</a:t>
            </a:r>
            <a:r>
              <a:rPr lang="en-US" baseline="-25000" dirty="0"/>
              <a:t>1</a:t>
            </a:r>
            <a:r>
              <a:rPr lang="en-US" dirty="0"/>
              <a:t> is sometimes called the </a:t>
            </a:r>
            <a:r>
              <a:rPr lang="en-US" i="1" dirty="0"/>
              <a:t>action alternative </a:t>
            </a:r>
            <a:r>
              <a:rPr lang="en-US" dirty="0"/>
              <a:t>because action may be required if we reject </a:t>
            </a:r>
            <a:r>
              <a:rPr lang="en-US" i="1" dirty="0"/>
              <a:t>H</a:t>
            </a:r>
            <a:r>
              <a:rPr lang="en-US" baseline="-25000" dirty="0"/>
              <a:t>0</a:t>
            </a:r>
            <a:r>
              <a:rPr lang="en-US" dirty="0"/>
              <a:t> in favor of </a:t>
            </a:r>
            <a:r>
              <a:rPr lang="en-US" i="1" dirty="0"/>
              <a:t>H</a:t>
            </a:r>
            <a:r>
              <a:rPr lang="en-US" baseline="-25000" dirty="0"/>
              <a:t>1</a:t>
            </a:r>
            <a:r>
              <a:rPr lang="en-US" dirty="0"/>
              <a: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a:t>
            </a:fld>
            <a:endParaRPr lang="en-US" dirty="0"/>
          </a:p>
        </p:txBody>
      </p:sp>
      <p:sp>
        <p:nvSpPr>
          <p:cNvPr id="6" name="Text Placeholder 5"/>
          <p:cNvSpPr>
            <a:spLocks noGrp="1"/>
          </p:cNvSpPr>
          <p:nvPr>
            <p:ph type="body" sz="quarter" idx="12"/>
          </p:nvPr>
        </p:nvSpPr>
        <p:spPr/>
        <p:txBody>
          <a:bodyPr/>
          <a:lstStyle/>
          <a:p>
            <a:r>
              <a:rPr lang="en-US" dirty="0"/>
              <a:t>LO 9-1</a:t>
            </a:r>
          </a:p>
        </p:txBody>
      </p:sp>
    </p:spTree>
    <p:extLst>
      <p:ext uri="{BB962C8B-B14F-4D97-AF65-F5344CB8AC3E}">
        <p14:creationId xmlns:p14="http://schemas.microsoft.com/office/powerpoint/2010/main" val="6428202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17</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err="1"/>
              <a:t>GreenBeam</a:t>
            </a:r>
            <a:r>
              <a:rPr lang="en-US" dirty="0"/>
              <a:t> Ltd. claims that its compact fluorescent bulbs average no more than 3.50 mg of mercury. A sample of 25 bulbs shows a mean of 3.59 mg of mercury. </a:t>
            </a:r>
          </a:p>
          <a:p>
            <a:pPr marL="284163" indent="-284163">
              <a:buNone/>
            </a:pPr>
            <a:r>
              <a:rPr lang="en-US" sz="2000" dirty="0"/>
              <a:t>a. Write the hypotheses for a right-tailed test, using </a:t>
            </a:r>
            <a:r>
              <a:rPr lang="en-US" sz="2000" dirty="0" err="1"/>
              <a:t>GreenBeam’s</a:t>
            </a:r>
            <a:r>
              <a:rPr lang="en-US" sz="2000" dirty="0"/>
              <a:t> claim as the null hypothesis about the mean. </a:t>
            </a:r>
          </a:p>
          <a:p>
            <a:pPr marL="284163" indent="-284163">
              <a:buNone/>
            </a:pPr>
            <a:r>
              <a:rPr lang="en-US" sz="2000" dirty="0"/>
              <a:t>b. Assuming a known standard deviation of 0.18 mg, calculate the </a:t>
            </a:r>
            <a:r>
              <a:rPr lang="en-US" sz="2000" i="1" dirty="0"/>
              <a:t>z </a:t>
            </a:r>
            <a:r>
              <a:rPr lang="en-US" sz="2000" dirty="0"/>
              <a:t>test statistic to test the manufacturer’s claim. </a:t>
            </a:r>
          </a:p>
          <a:p>
            <a:pPr marL="284163" indent="-284163">
              <a:buNone/>
            </a:pPr>
            <a:r>
              <a:rPr lang="en-US" sz="2000" dirty="0"/>
              <a:t>c. At the 1 percent level of significance (</a:t>
            </a:r>
            <a:r>
              <a:rPr lang="en-US" sz="2000" i="1" dirty="0"/>
              <a:t>α </a:t>
            </a:r>
            <a:r>
              <a:rPr lang="en-US" sz="2000" dirty="0"/>
              <a:t>= .01), does the sample exceed the manufacturer’s claim? </a:t>
            </a:r>
          </a:p>
          <a:p>
            <a:pPr marL="284163" indent="-284163">
              <a:buNone/>
            </a:pPr>
            <a:r>
              <a:rPr lang="en-US" sz="2000" dirty="0"/>
              <a:t>d. Find the </a:t>
            </a:r>
            <a:r>
              <a:rPr lang="en-US" sz="2000" i="1" dirty="0"/>
              <a:t>p</a:t>
            </a:r>
            <a:r>
              <a:rPr lang="en-US" sz="2000" dirty="0"/>
              <a:t>-value. </a:t>
            </a:r>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80</a:t>
            </a:fld>
            <a:endParaRPr lang="en-US" dirty="0"/>
          </a:p>
        </p:txBody>
      </p:sp>
      <p:sp>
        <p:nvSpPr>
          <p:cNvPr id="6" name="Text Box 4"/>
          <p:cNvSpPr txBox="1">
            <a:spLocks noChangeArrowheads="1"/>
          </p:cNvSpPr>
          <p:nvPr/>
        </p:nvSpPr>
        <p:spPr bwMode="auto">
          <a:xfrm rot="5400000">
            <a:off x="7429498" y="997431"/>
            <a:ext cx="2514602" cy="519738"/>
          </a:xfrm>
          <a:prstGeom prst="rect">
            <a:avLst/>
          </a:prstGeom>
          <a:noFill/>
          <a:ln w="9525">
            <a:noFill/>
            <a:miter lim="800000"/>
            <a:headEnd/>
            <a:tailEnd/>
          </a:ln>
        </p:spPr>
        <p:txBody>
          <a:bodyPr wrap="square" lIns="103231" tIns="51616" rIns="103231" bIns="51616">
            <a:spAutoFit/>
          </a:bodyPr>
          <a:lstStyle/>
          <a:p>
            <a:pPr defTabSz="1031875" eaLnBrk="0" hangingPunct="0"/>
            <a:r>
              <a:rPr lang="en-US" sz="2700" b="1" dirty="0">
                <a:solidFill>
                  <a:schemeClr val="bg2"/>
                </a:solidFill>
              </a:rPr>
              <a:t>LO 9-3, 4, 5, 6</a:t>
            </a:r>
          </a:p>
        </p:txBody>
      </p:sp>
    </p:spTree>
    <p:extLst>
      <p:ext uri="{BB962C8B-B14F-4D97-AF65-F5344CB8AC3E}">
        <p14:creationId xmlns:p14="http://schemas.microsoft.com/office/powerpoint/2010/main" val="242448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38</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The average weight of a package of rolled oats is supposed to be at least 18 ounces. A sample of 18 packages shows a mean of 17.78 ounces with a standard deviation of 0.41 ounce. </a:t>
            </a:r>
          </a:p>
          <a:p>
            <a:pPr marL="347663" indent="-347663">
              <a:buNone/>
            </a:pPr>
            <a:r>
              <a:rPr lang="en-US" dirty="0"/>
              <a:t>a. At the 5 percent level of significance, is the true mean smaller than the specification? Clearly state your hypotheses and decision rule. </a:t>
            </a:r>
          </a:p>
          <a:p>
            <a:pPr marL="347663" indent="-347663">
              <a:buNone/>
            </a:pPr>
            <a:r>
              <a:rPr lang="en-US" dirty="0"/>
              <a:t>b. Is this conclusion sensitive to the choice of </a:t>
            </a:r>
            <a:r>
              <a:rPr lang="en-US" i="1" dirty="0"/>
              <a:t>α</a:t>
            </a:r>
            <a:r>
              <a:rPr lang="en-US" dirty="0"/>
              <a:t>? </a:t>
            </a:r>
          </a:p>
          <a:p>
            <a:pPr marL="347663" indent="-347663">
              <a:buNone/>
            </a:pPr>
            <a:r>
              <a:rPr lang="en-US" dirty="0"/>
              <a:t>c. Use Excel to find the </a:t>
            </a:r>
            <a:r>
              <a:rPr lang="en-US" i="1" dirty="0"/>
              <a:t>p</a:t>
            </a:r>
            <a:r>
              <a:rPr lang="en-US" dirty="0"/>
              <a:t>-value. Interpret it.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81</a:t>
            </a:fld>
            <a:endParaRPr lang="en-US" dirty="0"/>
          </a:p>
        </p:txBody>
      </p:sp>
      <p:sp>
        <p:nvSpPr>
          <p:cNvPr id="6" name="Text Box 4"/>
          <p:cNvSpPr txBox="1">
            <a:spLocks noChangeArrowheads="1"/>
          </p:cNvSpPr>
          <p:nvPr/>
        </p:nvSpPr>
        <p:spPr bwMode="auto">
          <a:xfrm rot="5400000">
            <a:off x="7429498" y="997431"/>
            <a:ext cx="2514602" cy="519738"/>
          </a:xfrm>
          <a:prstGeom prst="rect">
            <a:avLst/>
          </a:prstGeom>
          <a:noFill/>
          <a:ln w="9525">
            <a:noFill/>
            <a:miter lim="800000"/>
            <a:headEnd/>
            <a:tailEnd/>
          </a:ln>
        </p:spPr>
        <p:txBody>
          <a:bodyPr wrap="square" lIns="103231" tIns="51616" rIns="103231" bIns="51616">
            <a:spAutoFit/>
          </a:bodyPr>
          <a:lstStyle/>
          <a:p>
            <a:pPr defTabSz="1031875" eaLnBrk="0" hangingPunct="0"/>
            <a:r>
              <a:rPr lang="en-US" sz="2700" b="1" dirty="0">
                <a:solidFill>
                  <a:schemeClr val="bg2"/>
                </a:solidFill>
              </a:rPr>
              <a:t>LO 9-7</a:t>
            </a:r>
          </a:p>
        </p:txBody>
      </p:sp>
    </p:spTree>
    <p:extLst>
      <p:ext uri="{BB962C8B-B14F-4D97-AF65-F5344CB8AC3E}">
        <p14:creationId xmlns:p14="http://schemas.microsoft.com/office/powerpoint/2010/main" val="33327386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49</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In a hospital’s shipment of 3,500 insulin syringes, 14 were unusable due to defects. </a:t>
            </a:r>
          </a:p>
          <a:p>
            <a:pPr marL="347663" indent="-347663">
              <a:buNone/>
            </a:pPr>
            <a:r>
              <a:rPr lang="en-US" dirty="0"/>
              <a:t>a. At </a:t>
            </a:r>
            <a:r>
              <a:rPr lang="en-US" i="1" dirty="0"/>
              <a:t>α </a:t>
            </a:r>
            <a:r>
              <a:rPr lang="en-US" dirty="0"/>
              <a:t>= .05, is this sufficient evidence to reject future shipments from this supplier if the hospital’s quality standard requires 99.7 percent of the syringes to be acceptable? State the hypotheses and decision rule. </a:t>
            </a:r>
          </a:p>
          <a:p>
            <a:pPr marL="0" indent="0">
              <a:buNone/>
            </a:pPr>
            <a:r>
              <a:rPr lang="en-US" dirty="0"/>
              <a:t>b. May normality of the sample proportion </a:t>
            </a:r>
            <a:r>
              <a:rPr lang="en-US" i="1" dirty="0"/>
              <a:t>p </a:t>
            </a:r>
            <a:r>
              <a:rPr lang="en-US" dirty="0"/>
              <a:t>be assumed? </a:t>
            </a:r>
          </a:p>
          <a:p>
            <a:pPr marL="0" indent="0">
              <a:buNone/>
            </a:pPr>
            <a:r>
              <a:rPr lang="en-US" dirty="0"/>
              <a:t>c. Explain the effects of Type I error and Type II error. </a:t>
            </a:r>
          </a:p>
          <a:p>
            <a:pPr marL="0" indent="0">
              <a:buNone/>
            </a:pPr>
            <a:r>
              <a:rPr lang="en-US" dirty="0"/>
              <a:t>d. Find the </a:t>
            </a:r>
            <a:r>
              <a:rPr lang="en-US" i="1" dirty="0"/>
              <a:t>p</a:t>
            </a:r>
            <a:r>
              <a:rPr lang="en-US" dirty="0"/>
              <a:t>-value.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82</a:t>
            </a:fld>
            <a:endParaRPr lang="en-US" dirty="0"/>
          </a:p>
        </p:txBody>
      </p:sp>
      <p:sp>
        <p:nvSpPr>
          <p:cNvPr id="6" name="Text Box 4"/>
          <p:cNvSpPr txBox="1">
            <a:spLocks noChangeArrowheads="1"/>
          </p:cNvSpPr>
          <p:nvPr/>
        </p:nvSpPr>
        <p:spPr bwMode="auto">
          <a:xfrm rot="5400000">
            <a:off x="7429498" y="997431"/>
            <a:ext cx="2514602" cy="519738"/>
          </a:xfrm>
          <a:prstGeom prst="rect">
            <a:avLst/>
          </a:prstGeom>
          <a:noFill/>
          <a:ln w="9525">
            <a:noFill/>
            <a:miter lim="800000"/>
            <a:headEnd/>
            <a:tailEnd/>
          </a:ln>
        </p:spPr>
        <p:txBody>
          <a:bodyPr wrap="square" lIns="103231" tIns="51616" rIns="103231" bIns="51616">
            <a:spAutoFit/>
          </a:bodyPr>
          <a:lstStyle/>
          <a:p>
            <a:pPr defTabSz="1031875" eaLnBrk="0" hangingPunct="0"/>
            <a:r>
              <a:rPr lang="en-US" sz="2700" b="1" dirty="0">
                <a:solidFill>
                  <a:schemeClr val="bg2"/>
                </a:solidFill>
              </a:rPr>
              <a:t>LO 9-8</a:t>
            </a:r>
          </a:p>
        </p:txBody>
      </p:sp>
    </p:spTree>
    <p:extLst>
      <p:ext uri="{BB962C8B-B14F-4D97-AF65-F5344CB8AC3E}">
        <p14:creationId xmlns:p14="http://schemas.microsoft.com/office/powerpoint/2010/main" val="1030860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56</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Perfect pitch is the ability to identify musical notes correctly without hearing another note as a reference. The probability that a randomly chosen person has perfect pitch is .0005. </a:t>
            </a:r>
          </a:p>
          <a:p>
            <a:pPr marL="347663" indent="-347663">
              <a:buNone/>
            </a:pPr>
            <a:r>
              <a:rPr lang="en-US" dirty="0"/>
              <a:t>a. If 20 students at Julliard School of Music are tested and 2 are found to have perfect pitch, would you conclude at the .01 level of significance that Julliard students are more likely than the general population to have perfect pitch? </a:t>
            </a:r>
            <a:r>
              <a:rPr lang="en-US" i="1" dirty="0"/>
              <a:t>Hint: </a:t>
            </a:r>
            <a:r>
              <a:rPr lang="en-US" dirty="0"/>
              <a:t>Use Excel to find the right-tailed binomial probability </a:t>
            </a:r>
            <a:r>
              <a:rPr lang="en-US" i="1" dirty="0"/>
              <a:t>P</a:t>
            </a:r>
            <a:r>
              <a:rPr lang="en-US" dirty="0"/>
              <a:t>(</a:t>
            </a:r>
            <a:r>
              <a:rPr lang="en-US" i="1" dirty="0"/>
              <a:t>X </a:t>
            </a:r>
            <a:r>
              <a:rPr lang="en-US" dirty="0"/>
              <a:t>≥ 2 | </a:t>
            </a:r>
            <a:r>
              <a:rPr lang="en-US" i="1" dirty="0"/>
              <a:t>n </a:t>
            </a:r>
            <a:r>
              <a:rPr lang="en-US" dirty="0"/>
              <a:t>= 20, </a:t>
            </a:r>
            <a:r>
              <a:rPr lang="en-US" i="1" dirty="0"/>
              <a:t>π </a:t>
            </a:r>
            <a:r>
              <a:rPr lang="en-US" dirty="0"/>
              <a:t>= .0005). </a:t>
            </a:r>
          </a:p>
          <a:p>
            <a:pPr marL="347663" indent="-347663">
              <a:buNone/>
            </a:pPr>
            <a:r>
              <a:rPr lang="en-US" dirty="0"/>
              <a:t>b. Show that normality of the sample proportion </a:t>
            </a:r>
            <a:r>
              <a:rPr lang="en-US" i="1" dirty="0"/>
              <a:t>p </a:t>
            </a:r>
            <a:r>
              <a:rPr lang="en-US" dirty="0"/>
              <a:t>should not be assumed.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83</a:t>
            </a:fld>
            <a:endParaRPr lang="en-US" dirty="0"/>
          </a:p>
        </p:txBody>
      </p:sp>
      <p:sp>
        <p:nvSpPr>
          <p:cNvPr id="6" name="Text Box 4"/>
          <p:cNvSpPr txBox="1">
            <a:spLocks noChangeArrowheads="1"/>
          </p:cNvSpPr>
          <p:nvPr/>
        </p:nvSpPr>
        <p:spPr bwMode="auto">
          <a:xfrm rot="5400000">
            <a:off x="7429498" y="997431"/>
            <a:ext cx="2514602" cy="519738"/>
          </a:xfrm>
          <a:prstGeom prst="rect">
            <a:avLst/>
          </a:prstGeom>
          <a:noFill/>
          <a:ln w="9525">
            <a:noFill/>
            <a:miter lim="800000"/>
            <a:headEnd/>
            <a:tailEnd/>
          </a:ln>
        </p:spPr>
        <p:txBody>
          <a:bodyPr wrap="square" lIns="103231" tIns="51616" rIns="103231" bIns="51616">
            <a:spAutoFit/>
          </a:bodyPr>
          <a:lstStyle/>
          <a:p>
            <a:pPr defTabSz="1031875" eaLnBrk="0" hangingPunct="0"/>
            <a:r>
              <a:rPr lang="en-US" sz="2700" b="1" dirty="0">
                <a:solidFill>
                  <a:schemeClr val="bg2"/>
                </a:solidFill>
              </a:rPr>
              <a:t>LO 9-9</a:t>
            </a:r>
          </a:p>
        </p:txBody>
      </p:sp>
    </p:spTree>
    <p:extLst>
      <p:ext uri="{BB962C8B-B14F-4D97-AF65-F5344CB8AC3E}">
        <p14:creationId xmlns:p14="http://schemas.microsoft.com/office/powerpoint/2010/main" val="16440929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59</a:t>
            </a:r>
            <a:endParaRPr lang="en-US" dirty="0">
              <a:solidFill>
                <a:schemeClr val="bg2"/>
              </a:solidFill>
            </a:endParaRPr>
          </a:p>
        </p:txBody>
      </p:sp>
      <p:sp>
        <p:nvSpPr>
          <p:cNvPr id="3" name="Content Placeholder 2"/>
          <p:cNvSpPr>
            <a:spLocks noGrp="1"/>
          </p:cNvSpPr>
          <p:nvPr>
            <p:ph idx="1"/>
          </p:nvPr>
        </p:nvSpPr>
        <p:spPr>
          <a:xfrm>
            <a:off x="457200" y="1447800"/>
            <a:ext cx="8305800" cy="4419600"/>
          </a:xfrm>
        </p:spPr>
        <p:txBody>
          <a:bodyPr/>
          <a:lstStyle/>
          <a:p>
            <a:pPr marL="0" indent="0">
              <a:buNone/>
            </a:pPr>
            <a:r>
              <a:rPr lang="en-US" dirty="0"/>
              <a:t>For a certain wine, the mean pH (a measure of acidity) is supposed to be 3.50 with a known standard deviation of </a:t>
            </a:r>
            <a:br>
              <a:rPr lang="en-US" dirty="0"/>
            </a:br>
            <a:r>
              <a:rPr lang="en-US" i="1" dirty="0"/>
              <a:t>σ </a:t>
            </a:r>
            <a:r>
              <a:rPr lang="en-US" dirty="0"/>
              <a:t>= .10. The quality inspector examines 25 bottles at random to test whether the pH is too low, using a left-tailed test at </a:t>
            </a:r>
            <a:r>
              <a:rPr lang="en-US" i="1" dirty="0"/>
              <a:t>α </a:t>
            </a:r>
            <a:r>
              <a:rPr lang="en-US" dirty="0"/>
              <a:t>= .01. </a:t>
            </a:r>
          </a:p>
          <a:p>
            <a:pPr marL="0" indent="0">
              <a:buNone/>
            </a:pPr>
            <a:r>
              <a:rPr lang="en-US" dirty="0"/>
              <a:t>a. What is the power of this test if the true mean is </a:t>
            </a:r>
            <a:r>
              <a:rPr lang="en-US" i="1" dirty="0"/>
              <a:t>μ </a:t>
            </a:r>
            <a:r>
              <a:rPr lang="en-US" dirty="0"/>
              <a:t>= 3.48? </a:t>
            </a:r>
          </a:p>
          <a:p>
            <a:pPr marL="0" indent="0">
              <a:buNone/>
            </a:pPr>
            <a:r>
              <a:rPr lang="en-US" dirty="0"/>
              <a:t>b. If the true mean is </a:t>
            </a:r>
            <a:r>
              <a:rPr lang="en-US" i="1" dirty="0"/>
              <a:t>μ </a:t>
            </a:r>
            <a:r>
              <a:rPr lang="en-US" dirty="0"/>
              <a:t>= 3.46? </a:t>
            </a:r>
          </a:p>
          <a:p>
            <a:pPr marL="0" indent="0">
              <a:buNone/>
            </a:pPr>
            <a:r>
              <a:rPr lang="en-US" dirty="0"/>
              <a:t>c. If the true mean is </a:t>
            </a:r>
            <a:r>
              <a:rPr lang="en-US" i="1" dirty="0"/>
              <a:t>μ </a:t>
            </a:r>
            <a:r>
              <a:rPr lang="en-US" dirty="0"/>
              <a:t>= 3.44?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84</a:t>
            </a:fld>
            <a:endParaRPr lang="en-US" dirty="0"/>
          </a:p>
        </p:txBody>
      </p:sp>
      <p:sp>
        <p:nvSpPr>
          <p:cNvPr id="6" name="Text Box 4"/>
          <p:cNvSpPr txBox="1">
            <a:spLocks noChangeArrowheads="1"/>
          </p:cNvSpPr>
          <p:nvPr/>
        </p:nvSpPr>
        <p:spPr bwMode="auto">
          <a:xfrm rot="5400000">
            <a:off x="7429498" y="997431"/>
            <a:ext cx="2514602" cy="519738"/>
          </a:xfrm>
          <a:prstGeom prst="rect">
            <a:avLst/>
          </a:prstGeom>
          <a:noFill/>
          <a:ln w="9525">
            <a:noFill/>
            <a:miter lim="800000"/>
            <a:headEnd/>
            <a:tailEnd/>
          </a:ln>
        </p:spPr>
        <p:txBody>
          <a:bodyPr wrap="square" lIns="103231" tIns="51616" rIns="103231" bIns="51616">
            <a:spAutoFit/>
          </a:bodyPr>
          <a:lstStyle/>
          <a:p>
            <a:pPr defTabSz="1031875" eaLnBrk="0" hangingPunct="0"/>
            <a:r>
              <a:rPr lang="en-US" sz="2700" b="1" dirty="0">
                <a:solidFill>
                  <a:schemeClr val="bg2"/>
                </a:solidFill>
              </a:rPr>
              <a:t>LO 9-10</a:t>
            </a:r>
          </a:p>
        </p:txBody>
      </p:sp>
    </p:spTree>
    <p:extLst>
      <p:ext uri="{BB962C8B-B14F-4D97-AF65-F5344CB8AC3E}">
        <p14:creationId xmlns:p14="http://schemas.microsoft.com/office/powerpoint/2010/main" val="34122537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65</a:t>
            </a:r>
            <a:endParaRPr lang="en-US" dirty="0">
              <a:solidFill>
                <a:schemeClr val="bg2"/>
              </a:solidFill>
            </a:endParaRPr>
          </a:p>
        </p:txBody>
      </p:sp>
      <p:sp>
        <p:nvSpPr>
          <p:cNvPr id="3" name="Content Placeholder 2"/>
          <p:cNvSpPr>
            <a:spLocks noGrp="1"/>
          </p:cNvSpPr>
          <p:nvPr>
            <p:ph idx="1"/>
          </p:nvPr>
        </p:nvSpPr>
        <p:spPr>
          <a:xfrm>
            <a:off x="457200" y="1447800"/>
            <a:ext cx="8305800" cy="4419600"/>
          </a:xfrm>
        </p:spPr>
        <p:txBody>
          <a:bodyPr/>
          <a:lstStyle/>
          <a:p>
            <a:pPr marL="0" indent="0">
              <a:buNone/>
            </a:pPr>
            <a:r>
              <a:rPr lang="en-US" dirty="0"/>
              <a:t>In U.S. hospitals, the average length of stay (LOS) for a diagnosis of pneumonia is 137 hours with a standard deviation of 25 hours. The LOS (in hours) for a sample of 12 pneumonia patients at Santa Theresa Memorial Hospital is shown below. In a two-tailed test at </a:t>
            </a:r>
            <a:r>
              <a:rPr lang="en-US" i="1" dirty="0"/>
              <a:t>α </a:t>
            </a:r>
            <a:r>
              <a:rPr lang="en-US" dirty="0"/>
              <a:t>= .05, is this sample variance consistent with the national norms? Show all steps, including the hypotheses and critical values from Appendix E.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85</a:t>
            </a:fld>
            <a:endParaRPr lang="en-US" dirty="0"/>
          </a:p>
        </p:txBody>
      </p:sp>
      <p:sp>
        <p:nvSpPr>
          <p:cNvPr id="6" name="Text Box 4"/>
          <p:cNvSpPr txBox="1">
            <a:spLocks noChangeArrowheads="1"/>
          </p:cNvSpPr>
          <p:nvPr/>
        </p:nvSpPr>
        <p:spPr bwMode="auto">
          <a:xfrm rot="5400000">
            <a:off x="7429498" y="997431"/>
            <a:ext cx="2514602" cy="519738"/>
          </a:xfrm>
          <a:prstGeom prst="rect">
            <a:avLst/>
          </a:prstGeom>
          <a:noFill/>
          <a:ln w="9525">
            <a:noFill/>
            <a:miter lim="800000"/>
            <a:headEnd/>
            <a:tailEnd/>
          </a:ln>
        </p:spPr>
        <p:txBody>
          <a:bodyPr wrap="square" lIns="103231" tIns="51616" rIns="103231" bIns="51616">
            <a:spAutoFit/>
          </a:bodyPr>
          <a:lstStyle/>
          <a:p>
            <a:pPr defTabSz="1031875" eaLnBrk="0" hangingPunct="0"/>
            <a:r>
              <a:rPr lang="en-US" sz="2700" b="1" dirty="0">
                <a:solidFill>
                  <a:schemeClr val="bg2"/>
                </a:solidFill>
              </a:rPr>
              <a:t>LO 9-11</a:t>
            </a:r>
          </a:p>
        </p:txBody>
      </p:sp>
      <p:graphicFrame>
        <p:nvGraphicFramePr>
          <p:cNvPr id="7" name="Table 6"/>
          <p:cNvGraphicFramePr>
            <a:graphicFrameLocks noGrp="1"/>
          </p:cNvGraphicFramePr>
          <p:nvPr>
            <p:extLst>
              <p:ext uri="{D42A27DB-BD31-4B8C-83A1-F6EECF244321}">
                <p14:modId xmlns:p14="http://schemas.microsoft.com/office/powerpoint/2010/main" val="1225804817"/>
              </p:ext>
            </p:extLst>
          </p:nvPr>
        </p:nvGraphicFramePr>
        <p:xfrm>
          <a:off x="1562100" y="4760976"/>
          <a:ext cx="6096000" cy="741680"/>
        </p:xfrm>
        <a:graphic>
          <a:graphicData uri="http://schemas.openxmlformats.org/drawingml/2006/table">
            <a:tbl>
              <a:tblPr firstRow="1" bandRow="1">
                <a:tableStyleId>{8A107856-5554-42FB-B03E-39F5DBC370BA}</a:tableStyleId>
              </a:tblPr>
              <a:tblGrid>
                <a:gridCol w="1016000">
                  <a:extLst>
                    <a:ext uri="{9D8B030D-6E8A-4147-A177-3AD203B41FA5}">
                      <a16:colId xmlns:a16="http://schemas.microsoft.com/office/drawing/2014/main" val="3851825919"/>
                    </a:ext>
                  </a:extLst>
                </a:gridCol>
                <a:gridCol w="1016000">
                  <a:extLst>
                    <a:ext uri="{9D8B030D-6E8A-4147-A177-3AD203B41FA5}">
                      <a16:colId xmlns:a16="http://schemas.microsoft.com/office/drawing/2014/main" val="1513142341"/>
                    </a:ext>
                  </a:extLst>
                </a:gridCol>
                <a:gridCol w="1016000">
                  <a:extLst>
                    <a:ext uri="{9D8B030D-6E8A-4147-A177-3AD203B41FA5}">
                      <a16:colId xmlns:a16="http://schemas.microsoft.com/office/drawing/2014/main" val="3630204402"/>
                    </a:ext>
                  </a:extLst>
                </a:gridCol>
                <a:gridCol w="1016000">
                  <a:extLst>
                    <a:ext uri="{9D8B030D-6E8A-4147-A177-3AD203B41FA5}">
                      <a16:colId xmlns:a16="http://schemas.microsoft.com/office/drawing/2014/main" val="1091796816"/>
                    </a:ext>
                  </a:extLst>
                </a:gridCol>
                <a:gridCol w="1016000">
                  <a:extLst>
                    <a:ext uri="{9D8B030D-6E8A-4147-A177-3AD203B41FA5}">
                      <a16:colId xmlns:a16="http://schemas.microsoft.com/office/drawing/2014/main" val="265194716"/>
                    </a:ext>
                  </a:extLst>
                </a:gridCol>
                <a:gridCol w="1016000">
                  <a:extLst>
                    <a:ext uri="{9D8B030D-6E8A-4147-A177-3AD203B41FA5}">
                      <a16:colId xmlns:a16="http://schemas.microsoft.com/office/drawing/2014/main" val="179738404"/>
                    </a:ext>
                  </a:extLst>
                </a:gridCol>
              </a:tblGrid>
              <a:tr h="370840">
                <a:tc>
                  <a:txBody>
                    <a:bodyPr/>
                    <a:lstStyle/>
                    <a:p>
                      <a:r>
                        <a:rPr lang="en-US" b="0" dirty="0"/>
                        <a:t>132</a:t>
                      </a:r>
                    </a:p>
                  </a:txBody>
                  <a:tcPr/>
                </a:tc>
                <a:tc>
                  <a:txBody>
                    <a:bodyPr/>
                    <a:lstStyle/>
                    <a:p>
                      <a:r>
                        <a:rPr lang="en-US" b="0" dirty="0"/>
                        <a:t>143</a:t>
                      </a:r>
                    </a:p>
                  </a:txBody>
                  <a:tcPr/>
                </a:tc>
                <a:tc>
                  <a:txBody>
                    <a:bodyPr/>
                    <a:lstStyle/>
                    <a:p>
                      <a:r>
                        <a:rPr lang="en-US" b="0" dirty="0"/>
                        <a:t>143</a:t>
                      </a:r>
                    </a:p>
                  </a:txBody>
                  <a:tcPr/>
                </a:tc>
                <a:tc>
                  <a:txBody>
                    <a:bodyPr/>
                    <a:lstStyle/>
                    <a:p>
                      <a:r>
                        <a:rPr lang="en-US" b="0" dirty="0"/>
                        <a:t>120</a:t>
                      </a:r>
                    </a:p>
                  </a:txBody>
                  <a:tcPr/>
                </a:tc>
                <a:tc>
                  <a:txBody>
                    <a:bodyPr/>
                    <a:lstStyle/>
                    <a:p>
                      <a:r>
                        <a:rPr lang="en-US" b="0" dirty="0"/>
                        <a:t>124</a:t>
                      </a:r>
                    </a:p>
                  </a:txBody>
                  <a:tcPr/>
                </a:tc>
                <a:tc>
                  <a:txBody>
                    <a:bodyPr/>
                    <a:lstStyle/>
                    <a:p>
                      <a:r>
                        <a:rPr lang="en-US" b="0" dirty="0"/>
                        <a:t>116</a:t>
                      </a:r>
                    </a:p>
                  </a:txBody>
                  <a:tcPr/>
                </a:tc>
                <a:extLst>
                  <a:ext uri="{0D108BD9-81ED-4DB2-BD59-A6C34878D82A}">
                    <a16:rowId xmlns:a16="http://schemas.microsoft.com/office/drawing/2014/main" val="620784583"/>
                  </a:ext>
                </a:extLst>
              </a:tr>
              <a:tr h="370840">
                <a:tc>
                  <a:txBody>
                    <a:bodyPr/>
                    <a:lstStyle/>
                    <a:p>
                      <a:r>
                        <a:rPr lang="en-US" dirty="0"/>
                        <a:t>130</a:t>
                      </a:r>
                    </a:p>
                  </a:txBody>
                  <a:tcPr/>
                </a:tc>
                <a:tc>
                  <a:txBody>
                    <a:bodyPr/>
                    <a:lstStyle/>
                    <a:p>
                      <a:r>
                        <a:rPr lang="en-US" dirty="0"/>
                        <a:t>165</a:t>
                      </a:r>
                    </a:p>
                  </a:txBody>
                  <a:tcPr/>
                </a:tc>
                <a:tc>
                  <a:txBody>
                    <a:bodyPr/>
                    <a:lstStyle/>
                    <a:p>
                      <a:r>
                        <a:rPr lang="en-US" dirty="0"/>
                        <a:t>100</a:t>
                      </a:r>
                    </a:p>
                  </a:txBody>
                  <a:tcPr/>
                </a:tc>
                <a:tc>
                  <a:txBody>
                    <a:bodyPr/>
                    <a:lstStyle/>
                    <a:p>
                      <a:r>
                        <a:rPr lang="en-US" dirty="0"/>
                        <a:t>83</a:t>
                      </a:r>
                    </a:p>
                  </a:txBody>
                  <a:tcPr/>
                </a:tc>
                <a:tc>
                  <a:txBody>
                    <a:bodyPr/>
                    <a:lstStyle/>
                    <a:p>
                      <a:r>
                        <a:rPr lang="en-US" dirty="0"/>
                        <a:t>115</a:t>
                      </a:r>
                    </a:p>
                  </a:txBody>
                  <a:tcPr/>
                </a:tc>
                <a:tc>
                  <a:txBody>
                    <a:bodyPr/>
                    <a:lstStyle/>
                    <a:p>
                      <a:r>
                        <a:rPr lang="en-US" dirty="0"/>
                        <a:t>141</a:t>
                      </a:r>
                    </a:p>
                  </a:txBody>
                  <a:tcPr/>
                </a:tc>
                <a:extLst>
                  <a:ext uri="{0D108BD9-81ED-4DB2-BD59-A6C34878D82A}">
                    <a16:rowId xmlns:a16="http://schemas.microsoft.com/office/drawing/2014/main" val="1837482864"/>
                  </a:ext>
                </a:extLst>
              </a:tr>
            </a:tbl>
          </a:graphicData>
        </a:graphic>
      </p:graphicFrame>
    </p:spTree>
    <p:extLst>
      <p:ext uri="{BB962C8B-B14F-4D97-AF65-F5344CB8AC3E}">
        <p14:creationId xmlns:p14="http://schemas.microsoft.com/office/powerpoint/2010/main" val="40321490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9</a:t>
            </a:r>
            <a:br>
              <a:rPr lang="en-US" dirty="0"/>
            </a:br>
            <a:r>
              <a:rPr lang="en-US" dirty="0"/>
              <a:t>Analytics in Action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20177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3" name="Slide Number Placeholder 2"/>
          <p:cNvSpPr>
            <a:spLocks noGrp="1"/>
          </p:cNvSpPr>
          <p:nvPr>
            <p:ph type="sldNum" sz="quarter" idx="11"/>
          </p:nvPr>
        </p:nvSpPr>
        <p:spPr/>
        <p:txBody>
          <a:bodyPr/>
          <a:lstStyle/>
          <a:p>
            <a:pPr>
              <a:defRPr/>
            </a:pPr>
            <a:r>
              <a:rPr lang="en-US"/>
              <a:t>1-</a:t>
            </a:r>
            <a:fld id="{791E7882-3CA6-4A8B-A6B6-5DBED60F7121}" type="slidenum">
              <a:rPr lang="en-US" smtClean="0"/>
              <a:pPr>
                <a:defRPr/>
              </a:pPr>
              <a:t>87</a:t>
            </a:fld>
            <a:endParaRPr lang="en-US" dirty="0"/>
          </a:p>
        </p:txBody>
      </p:sp>
      <p:pic>
        <p:nvPicPr>
          <p:cNvPr id="5" name="Picture 4"/>
          <p:cNvPicPr>
            <a:picLocks noChangeAspect="1"/>
          </p:cNvPicPr>
          <p:nvPr/>
        </p:nvPicPr>
        <p:blipFill>
          <a:blip r:embed="rId2"/>
          <a:stretch>
            <a:fillRect/>
          </a:stretch>
        </p:blipFill>
        <p:spPr>
          <a:xfrm>
            <a:off x="762000" y="457200"/>
            <a:ext cx="7640672" cy="5505450"/>
          </a:xfrm>
          <a:prstGeom prst="rect">
            <a:avLst/>
          </a:prstGeom>
        </p:spPr>
      </p:pic>
    </p:spTree>
    <p:extLst>
      <p:ext uri="{BB962C8B-B14F-4D97-AF65-F5344CB8AC3E}">
        <p14:creationId xmlns:p14="http://schemas.microsoft.com/office/powerpoint/2010/main" val="243703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sz="2000" b="1" dirty="0"/>
              <a:t>Criminal Trial </a:t>
            </a:r>
            <a:r>
              <a:rPr lang="en-US" sz="2000" dirty="0"/>
              <a:t>In a criminal trial, the hypotheses are </a:t>
            </a:r>
          </a:p>
          <a:p>
            <a:pPr marL="457200" lvl="1" indent="0">
              <a:buNone/>
            </a:pPr>
            <a:r>
              <a:rPr lang="en-US" i="1" dirty="0"/>
              <a:t>	H</a:t>
            </a:r>
            <a:r>
              <a:rPr lang="en-US" baseline="-25000" dirty="0"/>
              <a:t>0</a:t>
            </a:r>
            <a:r>
              <a:rPr lang="en-US" dirty="0"/>
              <a:t>: The defendant is innocent </a:t>
            </a:r>
          </a:p>
          <a:p>
            <a:pPr marL="457200" lvl="1" indent="0">
              <a:buNone/>
            </a:pPr>
            <a:r>
              <a:rPr lang="en-US" i="1" dirty="0"/>
              <a:t>	H</a:t>
            </a:r>
            <a:r>
              <a:rPr lang="en-US" baseline="-25000" dirty="0"/>
              <a:t>1</a:t>
            </a:r>
            <a:r>
              <a:rPr lang="en-US" dirty="0"/>
              <a:t>: The defendant is guilty </a:t>
            </a:r>
          </a:p>
          <a:p>
            <a:pPr lvl="1"/>
            <a:r>
              <a:rPr lang="en-US" dirty="0"/>
              <a:t>Our legal system assumes a defendant is innocent </a:t>
            </a:r>
            <a:r>
              <a:rPr lang="en-US" i="1" dirty="0"/>
              <a:t>unless the evidence gathered by the prosecutor is sufficient to reject this assumption. </a:t>
            </a:r>
          </a:p>
          <a:p>
            <a:r>
              <a:rPr lang="en-US" sz="2000" b="1" dirty="0"/>
              <a:t>Drug Testing </a:t>
            </a:r>
            <a:r>
              <a:rPr lang="en-US" sz="2000" dirty="0"/>
              <a:t>When an Olympic athlete is tested for performance-enhancing drugs (“doping”), the presumption is that the athlete is in compliance with the rules. The hypotheses are </a:t>
            </a:r>
          </a:p>
          <a:p>
            <a:pPr marL="457200" lvl="1" indent="0">
              <a:buNone/>
            </a:pPr>
            <a:r>
              <a:rPr lang="en-US" i="1" dirty="0"/>
              <a:t>	H</a:t>
            </a:r>
            <a:r>
              <a:rPr lang="en-US" baseline="-25000" dirty="0"/>
              <a:t>0</a:t>
            </a:r>
            <a:r>
              <a:rPr lang="en-US" dirty="0"/>
              <a:t>: No banned substance was used </a:t>
            </a:r>
          </a:p>
          <a:p>
            <a:pPr marL="457200" lvl="1" indent="0">
              <a:buNone/>
            </a:pPr>
            <a:r>
              <a:rPr lang="en-US" i="1" dirty="0"/>
              <a:t>	H</a:t>
            </a:r>
            <a:r>
              <a:rPr lang="en-US" baseline="-25000" dirty="0"/>
              <a:t>1</a:t>
            </a:r>
            <a:r>
              <a:rPr lang="en-US" dirty="0"/>
              <a:t>: Banned substance was used </a:t>
            </a:r>
          </a:p>
          <a:p>
            <a:pPr lvl="1"/>
            <a:r>
              <a:rPr lang="en-US" dirty="0"/>
              <a:t>Samples of urine or blood are taken as evidence and </a:t>
            </a:r>
            <a:r>
              <a:rPr lang="en-US" i="1" dirty="0"/>
              <a:t>used only to disprove the null hypothesis because we assume the athlete is free of banned substances.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9</a:t>
            </a:fld>
            <a:endParaRPr lang="en-US" dirty="0"/>
          </a:p>
        </p:txBody>
      </p:sp>
      <p:sp>
        <p:nvSpPr>
          <p:cNvPr id="6" name="Text Placeholder 5"/>
          <p:cNvSpPr>
            <a:spLocks noGrp="1"/>
          </p:cNvSpPr>
          <p:nvPr>
            <p:ph type="body" sz="quarter" idx="12"/>
          </p:nvPr>
        </p:nvSpPr>
        <p:spPr/>
        <p:txBody>
          <a:bodyPr/>
          <a:lstStyle/>
          <a:p>
            <a:r>
              <a:rPr lang="en-US" dirty="0"/>
              <a:t>LO 9-1</a:t>
            </a:r>
          </a:p>
        </p:txBody>
      </p:sp>
    </p:spTree>
    <p:extLst>
      <p:ext uri="{BB962C8B-B14F-4D97-AF65-F5344CB8AC3E}">
        <p14:creationId xmlns:p14="http://schemas.microsoft.com/office/powerpoint/2010/main" val="4276298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55108a44a1d833aacc1233247ec67bfede9737d"/>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pplied Statistics in Business &amp;amp; Economics, 4th edition &amp;#x0D;&amp;#x0A;&amp;#x0D;&amp;#x0A; David P. Doane and Lori E. Seward&amp;#x0D;&amp;#x0A;&amp;quot;&quot;/&gt;&lt;property id=&quot;20307&quot; value=&quot;258&quot;/&gt;&lt;/object&gt;&lt;object type=&quot;3&quot; unique_id=&quot;10005&quot;&gt;&lt;property id=&quot;20148&quot; value=&quot;5&quot;/&gt;&lt;property id=&quot;20300&quot; value=&quot;Slide 2 - &amp;quot;Overview of Statistics&amp;quot;&quot;/&gt;&lt;property id=&quot;20307&quot; value=&quot;259&quot;/&gt;&lt;/object&gt;&lt;object type=&quot;3&quot; unique_id=&quot;10006&quot;&gt;&lt;property id=&quot;20148&quot; value=&quot;5&quot;/&gt;&lt;property id=&quot;20300&quot; value=&quot;Slide 3 - &amp;quot;Overview of Statistics&amp;quot;&quot;/&gt;&lt;property id=&quot;20307&quot; value=&quot;260&quot;/&gt;&lt;/object&gt;&lt;object type=&quot;3&quot; unique_id=&quot;10007&quot;&gt;&lt;property id=&quot;20148&quot; value=&quot;5&quot;/&gt;&lt;property id=&quot;20300&quot; value=&quot;Slide 4 - &amp;quot;   1.1  What is Statistics?&amp;quot;&quot;/&gt;&lt;property id=&quot;20307&quot; value=&quot;261&quot;/&gt;&lt;/object&gt;&lt;object type=&quot;3&quot; unique_id=&quot;10008&quot;&gt;&lt;property id=&quot;20148&quot; value=&quot;5&quot;/&gt;&lt;property id=&quot;20300&quot; value=&quot;Slide 5 - &amp;quot;1.1  What is Statistics?&amp;quot;&quot;/&gt;&lt;property id=&quot;20307&quot; value=&quot;262&quot;/&gt;&lt;/object&gt;&lt;object type=&quot;3&quot; unique_id=&quot;10009&quot;&gt;&lt;property id=&quot;20148&quot; value=&quot;5&quot;/&gt;&lt;property id=&quot;20300&quot; value=&quot;Slide 6 - &amp;quot;1.2  Why Study Statistics&amp;quot;&quot;/&gt;&lt;property id=&quot;20307&quot; value=&quot;263&quot;/&gt;&lt;/object&gt;&lt;object type=&quot;3&quot; unique_id=&quot;10010&quot;&gt;&lt;property id=&quot;20148&quot; value=&quot;5&quot;/&gt;&lt;property id=&quot;20300&quot; value=&quot;Slide 7 - &amp;quot;1.2  Why Study Statistics&amp;quot;&quot;/&gt;&lt;property id=&quot;20307&quot; value=&quot;264&quot;/&gt;&lt;/object&gt;&lt;object type=&quot;3&quot; unique_id=&quot;10011&quot;&gt;&lt;property id=&quot;20148&quot; value=&quot;5&quot;/&gt;&lt;property id=&quot;20300&quot; value=&quot;Slide 8 - &amp;quot;1.2  Why Study Statistics?&amp;quot;&quot;/&gt;&lt;property id=&quot;20307&quot; value=&quot;265&quot;/&gt;&lt;/object&gt;&lt;object type=&quot;3&quot; unique_id=&quot;10012&quot;&gt;&lt;property id=&quot;20148&quot; value=&quot;5&quot;/&gt;&lt;property id=&quot;20300&quot; value=&quot;Slide 9 - &amp;quot;1.2  Why Study Statistics?&amp;quot;&quot;/&gt;&lt;property id=&quot;20307&quot; value=&quot;266&quot;/&gt;&lt;/object&gt;&lt;object type=&quot;3&quot; unique_id=&quot;10013&quot;&gt;&lt;property id=&quot;20148&quot; value=&quot;5&quot;/&gt;&lt;property id=&quot;20300&quot; value=&quot;Slide 10 - &amp;quot;1.2  Why Study Statistics?&amp;quot;&quot;/&gt;&lt;property id=&quot;20307&quot; value=&quot;267&quot;/&gt;&lt;/object&gt;&lt;object type=&quot;3&quot; unique_id=&quot;10014&quot;&gt;&lt;property id=&quot;20148&quot; value=&quot;5&quot;/&gt;&lt;property id=&quot;20300&quot; value=&quot;Slide 11 - &amp;quot;1.3  Uses of Statistics?&amp;quot;&quot;/&gt;&lt;property id=&quot;20307&quot; value=&quot;268&quot;/&gt;&lt;/object&gt;&lt;object type=&quot;3&quot; unique_id=&quot;10015&quot;&gt;&lt;property id=&quot;20148&quot; value=&quot;5&quot;/&gt;&lt;property id=&quot;20300&quot; value=&quot;Slide 12 - &amp;quot;1.3  Uses of Statistics?&amp;quot;&quot;/&gt;&lt;property id=&quot;20307&quot; value=&quot;269&quot;/&gt;&lt;/object&gt;&lt;object type=&quot;3&quot; unique_id=&quot;10016&quot;&gt;&lt;property id=&quot;20148&quot; value=&quot;5&quot;/&gt;&lt;property id=&quot;20300&quot; value=&quot;Slide 13 - &amp;quot;1.3  Uses of Statistics?&amp;quot;&quot;/&gt;&lt;property id=&quot;20307&quot; value=&quot;270&quot;/&gt;&lt;/object&gt;&lt;object type=&quot;3&quot; unique_id=&quot;10017&quot;&gt;&lt;property id=&quot;20148&quot; value=&quot;5&quot;/&gt;&lt;property id=&quot;20300&quot; value=&quot;Slide 14 - &amp;quot;1.3  Uses of Statistics?&amp;quot;&quot;/&gt;&lt;property id=&quot;20307&quot; value=&quot;271&quot;/&gt;&lt;/object&gt;&lt;object type=&quot;3&quot; unique_id=&quot;10018&quot;&gt;&lt;property id=&quot;20148&quot; value=&quot;5&quot;/&gt;&lt;property id=&quot;20300&quot; value=&quot;Slide 15 - &amp;quot;1.3  Uses of Statistics?&amp;quot;&quot;/&gt;&lt;property id=&quot;20307&quot; value=&quot;272&quot;/&gt;&lt;/object&gt;&lt;object type=&quot;3&quot; unique_id=&quot;10019&quot;&gt;&lt;property id=&quot;20148&quot; value=&quot;5&quot;/&gt;&lt;property id=&quot;20300&quot; value=&quot;Slide 16 - &amp;quot;1.3  Uses of Statistics?&amp;quot;&quot;/&gt;&lt;property id=&quot;20307&quot; value=&quot;273&quot;/&gt;&lt;/object&gt;&lt;object type=&quot;3&quot; unique_id=&quot;10020&quot;&gt;&lt;property id=&quot;20148&quot; value=&quot;5&quot;/&gt;&lt;property id=&quot;20300&quot; value=&quot;Slide 17 - &amp;quot;1.4  Statistical Challenges&amp;quot;&quot;/&gt;&lt;property id=&quot;20307&quot; value=&quot;274&quot;/&gt;&lt;/object&gt;&lt;object type=&quot;3&quot; unique_id=&quot;10021&quot;&gt;&lt;property id=&quot;20148&quot; value=&quot;5&quot;/&gt;&lt;property id=&quot;20300&quot; value=&quot;Slide 18 - &amp;quot;1.4  Statistical Challenges&amp;quot;&quot;/&gt;&lt;property id=&quot;20307&quot; value=&quot;275&quot;/&gt;&lt;/object&gt;&lt;object type=&quot;3&quot; unique_id=&quot;10022&quot;&gt;&lt;property id=&quot;20148&quot; value=&quot;5&quot;/&gt;&lt;property id=&quot;20300&quot; value=&quot;Slide 19 - &amp;quot;1.4  Statistical Challenges&amp;quot;&quot;/&gt;&lt;property id=&quot;20307&quot; value=&quot;276&quot;/&gt;&lt;/object&gt;&lt;object type=&quot;3&quot; unique_id=&quot;10023&quot;&gt;&lt;property id=&quot;20148&quot; value=&quot;5&quot;/&gt;&lt;property id=&quot;20300&quot; value=&quot;Slide 20 - &amp;quot;1.4  Statistical Challenges&amp;quot;&quot;/&gt;&lt;property id=&quot;20307&quot; value=&quot;277&quot;/&gt;&lt;/object&gt;&lt;object type=&quot;3&quot; unique_id=&quot;10024&quot;&gt;&lt;property id=&quot;20148&quot; value=&quot;5&quot;/&gt;&lt;property id=&quot;20300&quot; value=&quot;Slide 21 - &amp;quot;1.4  Statistical Challenges&amp;quot;&quot;/&gt;&lt;property id=&quot;20307&quot; value=&quot;278&quot;/&gt;&lt;/object&gt;&lt;object type=&quot;3&quot; unique_id=&quot;10025&quot;&gt;&lt;property id=&quot;20148&quot; value=&quot;5&quot;/&gt;&lt;property id=&quot;20300&quot; value=&quot;Slide 22 - &amp;quot;1.4  Statistical Challenges&amp;quot;&quot;/&gt;&lt;property id=&quot;20307&quot; value=&quot;279&quot;/&gt;&lt;/object&gt;&lt;object type=&quot;3&quot; unique_id=&quot;10026&quot;&gt;&lt;property id=&quot;20148&quot; value=&quot;5&quot;/&gt;&lt;property id=&quot;20300&quot; value=&quot;Slide 23 - &amp;quot;1.4  Statistical Challenges&amp;quot;&quot;/&gt;&lt;property id=&quot;20307&quot; value=&quot;280&quot;/&gt;&lt;/object&gt;&lt;object type=&quot;3&quot; unique_id=&quot;10027&quot;&gt;&lt;property id=&quot;20148&quot; value=&quot;5&quot;/&gt;&lt;property id=&quot;20300&quot; value=&quot;Slide 24 - &amp;quot;1.4  Statistical Challenges&amp;quot;&quot;/&gt;&lt;property id=&quot;20307&quot; value=&quot;281&quot;/&gt;&lt;/object&gt;&lt;object type=&quot;3&quot; unique_id=&quot;10028&quot;&gt;&lt;property id=&quot;20148&quot; value=&quot;5&quot;/&gt;&lt;property id=&quot;20300&quot; value=&quot;Slide 25 - &amp;quot;1.4  Statistical Challenges&amp;quot;&quot;/&gt;&lt;property id=&quot;20307&quot; value=&quot;282&quot;/&gt;&lt;/object&gt;&lt;object type=&quot;3&quot; unique_id=&quot;10029&quot;&gt;&lt;property id=&quot;20148&quot; value=&quot;5&quot;/&gt;&lt;property id=&quot;20300&quot; value=&quot;Slide 26 - &amp;quot;1.4  Statistical Challenges&amp;quot;&quot;/&gt;&lt;property id=&quot;20307&quot; value=&quot;283&quot;/&gt;&lt;/object&gt;&lt;object type=&quot;3&quot; unique_id=&quot;10030&quot;&gt;&lt;property id=&quot;20148&quot; value=&quot;5&quot;/&gt;&lt;property id=&quot;20300&quot; value=&quot;Slide 27 - &amp;quot;1.4  Statistical Challenges&amp;quot;&quot;/&gt;&lt;property id=&quot;20307&quot; value=&quot;284&quot;/&gt;&lt;/object&gt;&lt;object type=&quot;3&quot; unique_id=&quot;10031&quot;&gt;&lt;property id=&quot;20148&quot; value=&quot;5&quot;/&gt;&lt;property id=&quot;20300&quot; value=&quot;Slide 28 - &amp;quot;1.5  Critical Thinking&amp;quot;&quot;/&gt;&lt;property id=&quot;20307&quot; value=&quot;285&quot;/&gt;&lt;/object&gt;&lt;object type=&quot;3&quot; unique_id=&quot;10032&quot;&gt;&lt;property id=&quot;20148&quot; value=&quot;5&quot;/&gt;&lt;property id=&quot;20300&quot; value=&quot;Slide 29 - &amp;quot;1.5  Critical Thinking&amp;quot;&quot;/&gt;&lt;property id=&quot;20307&quot; value=&quot;286&quot;/&gt;&lt;/object&gt;&lt;object type=&quot;3&quot; unique_id=&quot;10033&quot;&gt;&lt;property id=&quot;20148&quot; value=&quot;5&quot;/&gt;&lt;property id=&quot;20300&quot; value=&quot;Slide 30 - &amp;quot;1.5  Critical Thinking&amp;quot;&quot;/&gt;&lt;property id=&quot;20307&quot; value=&quot;287&quot;/&gt;&lt;/object&gt;&lt;object type=&quot;3&quot; unique_id=&quot;10034&quot;&gt;&lt;property id=&quot;20148&quot; value=&quot;5&quot;/&gt;&lt;property id=&quot;20300&quot; value=&quot;Slide 31 - &amp;quot;1.5  Critical Thinking&amp;quot;&quot;/&gt;&lt;property id=&quot;20307&quot; value=&quot;288&quot;/&gt;&lt;/object&gt;&lt;object type=&quot;3&quot; unique_id=&quot;10035&quot;&gt;&lt;property id=&quot;20148&quot; value=&quot;5&quot;/&gt;&lt;property id=&quot;20300&quot; value=&quot;Slide 32 - &amp;quot;1.5  Critical Thinking&amp;quot;&quot;/&gt;&lt;property id=&quot;20307&quot; value=&quot;289&quot;/&gt;&lt;/object&gt;&lt;object type=&quot;3&quot; unique_id=&quot;10036&quot;&gt;&lt;property id=&quot;20148&quot; value=&quot;5&quot;/&gt;&lt;property id=&quot;20300&quot; value=&quot;Slide 33 - &amp;quot;1.5  Critical Thinking&amp;quot;&quot;/&gt;&lt;property id=&quot;20307&quot; value=&quot;290&quot;/&gt;&lt;/object&gt;&lt;object type=&quot;3&quot; unique_id=&quot;10037&quot;&gt;&lt;property id=&quot;20148&quot; value=&quot;5&quot;/&gt;&lt;property id=&quot;20300&quot; value=&quot;Slide 34 - &amp;quot;1.5  Critical Thinking&amp;quot;&quot;/&gt;&lt;property id=&quot;20307&quot; value=&quot;291&quot;/&gt;&lt;/object&gt;&lt;/object&gt;&lt;/object&gt;&lt;/database&gt;"/>
  <p:tag name="SECTOMILLISECCONVERTED" val="1"/>
  <p:tag name="ISPRING_RESOURCE_PATHS_HASH_2" val="d770bf68537a72af5930b85485f5525eafc3a"/>
  <p:tag name="ISPRING_RESOURCE_PATHS_HASH_PRESENTER" val="d1c91fb631b910a98e862f74ccdf7de69c481589"/>
</p:tagLst>
</file>

<file path=ppt/theme/theme1.xml><?xml version="1.0" encoding="utf-8"?>
<a:theme xmlns:a="http://schemas.openxmlformats.org/drawingml/2006/main" name="Pixel">
  <a:themeElements>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emplate>
  <TotalTime>5518</TotalTime>
  <Words>8162</Words>
  <Application>Microsoft Office PowerPoint</Application>
  <PresentationFormat>On-screen Show (4:3)</PresentationFormat>
  <Paragraphs>668</Paragraphs>
  <Slides>87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vt:lpstr>
      <vt:lpstr>Calibri</vt:lpstr>
      <vt:lpstr>Cambria Math</vt:lpstr>
      <vt:lpstr>Times New Roman</vt:lpstr>
      <vt:lpstr>Wingdings</vt:lpstr>
      <vt:lpstr>Pixel</vt:lpstr>
      <vt:lpstr>  Chapter 9 One-Sample Hypothesis Tests</vt:lpstr>
      <vt:lpstr>Chapter Learning Objectives</vt:lpstr>
      <vt:lpstr>Hypothesis Testing</vt:lpstr>
      <vt:lpstr>Hypothesis Testing</vt:lpstr>
      <vt:lpstr>Hypothesis Testing as an Ongoing Process</vt:lpstr>
      <vt:lpstr>Hypothesis Testing</vt:lpstr>
      <vt:lpstr>Step 1: State the Hypothesis</vt:lpstr>
      <vt:lpstr>Step 1: State the Hypothesis</vt:lpstr>
      <vt:lpstr>Examples</vt:lpstr>
      <vt:lpstr>Step 2: Specify the Decision Rule</vt:lpstr>
      <vt:lpstr>Steps 3 and 4: Data Collection and Decision Making</vt:lpstr>
      <vt:lpstr>Step 5: Take Action Based on Decision</vt:lpstr>
      <vt:lpstr>Can a Null Hypothesis Be Proved?</vt:lpstr>
      <vt:lpstr>Type I and Type II Errors</vt:lpstr>
      <vt:lpstr>Type I and Type II Errors</vt:lpstr>
      <vt:lpstr>Consequences of Type I and Type II Errors</vt:lpstr>
      <vt:lpstr>Probability of Type I and Type II Errors</vt:lpstr>
      <vt:lpstr>Power</vt:lpstr>
      <vt:lpstr>Relationship Between α and β </vt:lpstr>
      <vt:lpstr>How are α and β Calculated</vt:lpstr>
      <vt:lpstr>Decision Rules and Critical Values</vt:lpstr>
      <vt:lpstr>Decision Rules and Critical Values</vt:lpstr>
      <vt:lpstr>One-Tailed and Two-Tailed Tests</vt:lpstr>
      <vt:lpstr>Example</vt:lpstr>
      <vt:lpstr>Decision Rule</vt:lpstr>
      <vt:lpstr>Decision Rule</vt:lpstr>
      <vt:lpstr>Critical Value</vt:lpstr>
      <vt:lpstr>Testing A Mean: Known Population Variance</vt:lpstr>
      <vt:lpstr>Test Statistic </vt:lpstr>
      <vt:lpstr>Critical Value</vt:lpstr>
      <vt:lpstr>Example: Paper Manufacturing</vt:lpstr>
      <vt:lpstr>Example: Paper Manufacturing</vt:lpstr>
      <vt:lpstr>Example: Paper Manufacturing</vt:lpstr>
      <vt:lpstr>Example: Paper Manufacturing</vt:lpstr>
      <vt:lpstr>Example: Paper Manufacturing</vt:lpstr>
      <vt:lpstr>Example: Paper Manufacturing</vt:lpstr>
      <vt:lpstr>p-Value Method</vt:lpstr>
      <vt:lpstr>p-Value Method</vt:lpstr>
      <vt:lpstr>Example: Paper Manufacturing</vt:lpstr>
      <vt:lpstr>Example: Paper Manufacturing</vt:lpstr>
      <vt:lpstr>Example: Paper Manufacturing</vt:lpstr>
      <vt:lpstr>Example: Paper Manufacturing</vt:lpstr>
      <vt:lpstr>Example: Paper Manufacturing</vt:lpstr>
      <vt:lpstr>Analogy to Confidence Intervals</vt:lpstr>
      <vt:lpstr>Testing a Mean: Unknown Population Variance</vt:lpstr>
      <vt:lpstr>Example: Hot Chocolate</vt:lpstr>
      <vt:lpstr>Example: Hot Chocolate</vt:lpstr>
      <vt:lpstr>Example: Hot Chocolate</vt:lpstr>
      <vt:lpstr>Example: Hot Chocolate</vt:lpstr>
      <vt:lpstr>Example: Hot Chocolate</vt:lpstr>
      <vt:lpstr>Confidence Interval vs Hypothesis Test</vt:lpstr>
      <vt:lpstr>Testing a Proportion</vt:lpstr>
      <vt:lpstr>Testing a Proporotion</vt:lpstr>
      <vt:lpstr>Example: Return Policy</vt:lpstr>
      <vt:lpstr>Example: Return Policy</vt:lpstr>
      <vt:lpstr>Example: Return Policy</vt:lpstr>
      <vt:lpstr>Example: Return Policy</vt:lpstr>
      <vt:lpstr>Example: Return Policy</vt:lpstr>
      <vt:lpstr>The effect of α </vt:lpstr>
      <vt:lpstr>Small Samples and Non-Normality</vt:lpstr>
      <vt:lpstr>Power Curves </vt:lpstr>
      <vt:lpstr>Example: PVC Pipe</vt:lpstr>
      <vt:lpstr>Example: PVC Pipe</vt:lpstr>
      <vt:lpstr>Example: PVC Pipe</vt:lpstr>
      <vt:lpstr>Example: PVC Pipe</vt:lpstr>
      <vt:lpstr>Example: PVC Pipe</vt:lpstr>
      <vt:lpstr>Example: PVC Pipe</vt:lpstr>
      <vt:lpstr>Example: PVC Pipe</vt:lpstr>
      <vt:lpstr>Relationship of the Power and OC Curves</vt:lpstr>
      <vt:lpstr>Relationship of the Power and OC Curves</vt:lpstr>
      <vt:lpstr>Tests for One Variance</vt:lpstr>
      <vt:lpstr>Example: Attachment Times</vt:lpstr>
      <vt:lpstr>Example: Attachment Times</vt:lpstr>
      <vt:lpstr>Example: Attachment Times</vt:lpstr>
      <vt:lpstr>Example: Attachment Times</vt:lpstr>
      <vt:lpstr>When to Use Tests for One Variance</vt:lpstr>
      <vt:lpstr>Chapter 9 Practice Problems</vt:lpstr>
      <vt:lpstr>Question 3</vt:lpstr>
      <vt:lpstr>Question 10</vt:lpstr>
      <vt:lpstr>Question 17</vt:lpstr>
      <vt:lpstr>Question 38</vt:lpstr>
      <vt:lpstr>Question 49</vt:lpstr>
      <vt:lpstr>Question 56</vt:lpstr>
      <vt:lpstr>Question 59</vt:lpstr>
      <vt:lpstr>Question 65</vt:lpstr>
      <vt:lpstr>Chapter 9 Analytics in Action</vt:lpstr>
      <vt:lpstr>PowerPoint Presentation</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wanda_zeman</dc:creator>
  <cp:lastModifiedBy>Koch, Jamie</cp:lastModifiedBy>
  <cp:revision>307</cp:revision>
  <dcterms:created xsi:type="dcterms:W3CDTF">2011-08-11T13:30:00Z</dcterms:created>
  <dcterms:modified xsi:type="dcterms:W3CDTF">2021-01-20T20:28:43Z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1684910333</vt:i4>
  </property>
  <property fmtid="{D5CDD505-2E9C-101B-9397-08002B2CF9AE}" pid="3" name="_NewReviewCycle">
    <vt:lpwstr/>
  </property>
  <property fmtid="{D5CDD505-2E9C-101B-9397-08002B2CF9AE}" pid="4" name="_EmailSubject">
    <vt:lpwstr>Re: Doane 5th - Chapters 1 - 4</vt:lpwstr>
  </property>
  <property fmtid="{D5CDD505-2E9C-101B-9397-08002B2CF9AE}" pid="5" name="_AuthorEmail">
    <vt:lpwstr>l.jaisingh@moreheadstate.edu</vt:lpwstr>
  </property>
  <property fmtid="{D5CDD505-2E9C-101B-9397-08002B2CF9AE}" pid="6" name="_AuthorEmailDisplayName">
    <vt:lpwstr>Lloyd R. Jaisingh</vt:lpwstr>
  </property>
</Properties>
</file>