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65"/>
  </p:notesMasterIdLst>
  <p:handoutMasterIdLst>
    <p:handoutMasterId r:id="rId66"/>
  </p:handoutMasterIdLst>
  <p:sldIdLst>
    <p:sldId id="258" r:id="rId2"/>
    <p:sldId id="307" r:id="rId3"/>
    <p:sldId id="308" r:id="rId4"/>
    <p:sldId id="319" r:id="rId5"/>
    <p:sldId id="321" r:id="rId6"/>
    <p:sldId id="309" r:id="rId7"/>
    <p:sldId id="310" r:id="rId8"/>
    <p:sldId id="322" r:id="rId9"/>
    <p:sldId id="323" r:id="rId10"/>
    <p:sldId id="311" r:id="rId11"/>
    <p:sldId id="312" r:id="rId12"/>
    <p:sldId id="313" r:id="rId13"/>
    <p:sldId id="324" r:id="rId14"/>
    <p:sldId id="325" r:id="rId15"/>
    <p:sldId id="326" r:id="rId16"/>
    <p:sldId id="314" r:id="rId17"/>
    <p:sldId id="327" r:id="rId18"/>
    <p:sldId id="315" r:id="rId19"/>
    <p:sldId id="316" r:id="rId20"/>
    <p:sldId id="328" r:id="rId21"/>
    <p:sldId id="317" r:id="rId22"/>
    <p:sldId id="335" r:id="rId23"/>
    <p:sldId id="336" r:id="rId24"/>
    <p:sldId id="329" r:id="rId25"/>
    <p:sldId id="330" r:id="rId26"/>
    <p:sldId id="337" r:id="rId27"/>
    <p:sldId id="338" r:id="rId28"/>
    <p:sldId id="331" r:id="rId29"/>
    <p:sldId id="339" r:id="rId30"/>
    <p:sldId id="340" r:id="rId31"/>
    <p:sldId id="341" r:id="rId32"/>
    <p:sldId id="332" r:id="rId33"/>
    <p:sldId id="333" r:id="rId34"/>
    <p:sldId id="334" r:id="rId35"/>
    <p:sldId id="342" r:id="rId36"/>
    <p:sldId id="343" r:id="rId37"/>
    <p:sldId id="348" r:id="rId38"/>
    <p:sldId id="349" r:id="rId39"/>
    <p:sldId id="350" r:id="rId40"/>
    <p:sldId id="351" r:id="rId41"/>
    <p:sldId id="344" r:id="rId42"/>
    <p:sldId id="345" r:id="rId43"/>
    <p:sldId id="346" r:id="rId44"/>
    <p:sldId id="347" r:id="rId45"/>
    <p:sldId id="352" r:id="rId46"/>
    <p:sldId id="318" r:id="rId47"/>
    <p:sldId id="353" r:id="rId48"/>
    <p:sldId id="361" r:id="rId49"/>
    <p:sldId id="354" r:id="rId50"/>
    <p:sldId id="355" r:id="rId51"/>
    <p:sldId id="362" r:id="rId52"/>
    <p:sldId id="364" r:id="rId53"/>
    <p:sldId id="365" r:id="rId54"/>
    <p:sldId id="356" r:id="rId55"/>
    <p:sldId id="302" r:id="rId56"/>
    <p:sldId id="303" r:id="rId57"/>
    <p:sldId id="366" r:id="rId58"/>
    <p:sldId id="367" r:id="rId59"/>
    <p:sldId id="368" r:id="rId60"/>
    <p:sldId id="370" r:id="rId61"/>
    <p:sldId id="369" r:id="rId62"/>
    <p:sldId id="306" r:id="rId63"/>
    <p:sldId id="320" r:id="rId64"/>
  </p:sldIdLst>
  <p:sldSz cx="9144000" cy="6858000" type="screen4x3"/>
  <p:notesSz cx="6858000" cy="9144000"/>
  <p:custDataLst>
    <p:tags r:id="rId6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590" autoAdjust="0"/>
  </p:normalViewPr>
  <p:slideViewPr>
    <p:cSldViewPr>
      <p:cViewPr varScale="1">
        <p:scale>
          <a:sx n="68" d="100"/>
          <a:sy n="68"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55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3C23BD-BDED-9340-A8CD-9946CA775F4D}" type="datetimeFigureOut">
              <a:rPr lang="en-US" smtClean="0"/>
              <a:t>1/20/2021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5CC3EA-C73F-5744-B7C9-1E67C4E7EB3C}" type="slidenum">
              <a:rPr lang="en-US" smtClean="0"/>
              <a:t>‹#›</a:t>
            </a:fld>
            <a:endParaRPr lang="en-US"/>
          </a:p>
        </p:txBody>
      </p:sp>
    </p:spTree>
    <p:extLst>
      <p:ext uri="{BB962C8B-B14F-4D97-AF65-F5344CB8AC3E}">
        <p14:creationId xmlns:p14="http://schemas.microsoft.com/office/powerpoint/2010/main" val="1228085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3F0F0A45-116C-44C0-82EE-C345A1D4CE96}" type="datetimeFigureOut">
              <a:rPr lang="en-US"/>
              <a:pPr>
                <a:defRPr/>
              </a:pPr>
              <a:t>1/20/2021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1FB63878-32F0-434E-AD32-5BC1C3CA273A}" type="slidenum">
              <a:rPr lang="en-US"/>
              <a:pPr>
                <a:defRPr/>
              </a:pPr>
              <a:t>‹#›</a:t>
            </a:fld>
            <a:endParaRPr lang="en-US" dirty="0"/>
          </a:p>
        </p:txBody>
      </p:sp>
    </p:spTree>
    <p:extLst>
      <p:ext uri="{BB962C8B-B14F-4D97-AF65-F5344CB8AC3E}">
        <p14:creationId xmlns:p14="http://schemas.microsoft.com/office/powerpoint/2010/main" val="8132812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647E88-6500-4909-9506-AA25755283B0}" type="slidenum">
              <a:rPr lang="en-US" smtClean="0"/>
              <a:pPr/>
              <a:t>1</a:t>
            </a:fld>
            <a:endParaRPr lang="en-US" dirty="0"/>
          </a:p>
        </p:txBody>
      </p:sp>
    </p:spTree>
    <p:extLst>
      <p:ext uri="{BB962C8B-B14F-4D97-AF65-F5344CB8AC3E}">
        <p14:creationId xmlns:p14="http://schemas.microsoft.com/office/powerpoint/2010/main" val="398960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US" sz="2400" dirty="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US" sz="2400" dirty="0">
                  <a:latin typeface="Times New Roman" charset="0"/>
                </a:endParaRPr>
              </a:p>
            </p:txBody>
          </p:sp>
        </p:grpSp>
      </p:grpSp>
      <p:sp>
        <p:nvSpPr>
          <p:cNvPr id="737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dirty="0"/>
              <a:t>Click to edit Master title style</a:t>
            </a:r>
          </a:p>
        </p:txBody>
      </p:sp>
      <p:sp>
        <p:nvSpPr>
          <p:cNvPr id="737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200" y="1447800"/>
            <a:ext cx="8229600" cy="4419600"/>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a:xfrm>
            <a:off x="1905000" y="6248400"/>
            <a:ext cx="4495800" cy="457200"/>
          </a:xfrm>
          <a:prstGeom prst="rect">
            <a:avLst/>
          </a:prstGeom>
        </p:spPr>
        <p:txBody>
          <a:bodyPr/>
          <a:lstStyle>
            <a:lvl1pPr>
              <a:defRPr sz="900"/>
            </a:lvl1p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a:xfrm>
            <a:off x="6553200" y="6248400"/>
            <a:ext cx="2133600" cy="457200"/>
          </a:xfrm>
          <a:prstGeom prst="rect">
            <a:avLst/>
          </a:prstGeom>
        </p:spPr>
        <p:txBody>
          <a:bodyPr/>
          <a:lstStyle>
            <a:lvl1pPr algn="r">
              <a:defRPr sz="1200" b="0">
                <a:latin typeface="+mn-lt"/>
              </a:defRPr>
            </a:lvl1pPr>
          </a:lstStyle>
          <a:p>
            <a:pPr>
              <a:defRPr/>
            </a:pPr>
            <a:r>
              <a:rPr lang="en-US" dirty="0"/>
              <a:t>1-</a:t>
            </a:r>
            <a:fld id="{791E7882-3CA6-4A8B-A6B6-5DBED60F7121}" type="slidenum">
              <a:rPr lang="en-US" smtClean="0"/>
              <a:pPr>
                <a:defRPr/>
              </a:pPr>
              <a:t>‹#›</a:t>
            </a:fld>
            <a:endParaRPr lang="en-US" dirty="0"/>
          </a:p>
        </p:txBody>
      </p:sp>
      <p:sp>
        <p:nvSpPr>
          <p:cNvPr id="9"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7"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8"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lstStyle>
            <a:lvl1pPr>
              <a:defRPr sz="3600">
                <a:solidFill>
                  <a:schemeClr val="bg2"/>
                </a:solidFill>
              </a:defRPr>
            </a:lvl1pPr>
          </a:lstStyle>
          <a:p>
            <a:r>
              <a:rPr lang="en-US" dirty="0"/>
              <a:t>Click to edit Master title style</a:t>
            </a:r>
          </a:p>
        </p:txBody>
      </p:sp>
      <p:sp>
        <p:nvSpPr>
          <p:cNvPr id="3" name="Content Placeholder 2"/>
          <p:cNvSpPr>
            <a:spLocks noGrp="1"/>
          </p:cNvSpPr>
          <p:nvPr>
            <p:ph sz="half" idx="1"/>
          </p:nvPr>
        </p:nvSpPr>
        <p:spPr>
          <a:xfrm>
            <a:off x="457200" y="1447800"/>
            <a:ext cx="4038600" cy="4419600"/>
          </a:xfrm>
        </p:spPr>
        <p:txBody>
          <a:bodyPr/>
          <a:lstStyle>
            <a:lvl1pPr>
              <a:defRPr sz="24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4419600"/>
          </a:xfrm>
        </p:spPr>
        <p:txBody>
          <a:bodyPr/>
          <a:lstStyle>
            <a:lvl1pPr>
              <a:defRPr sz="2400">
                <a:solidFill>
                  <a:srgbClr val="002060"/>
                </a:solidFill>
              </a:defRPr>
            </a:lvl1pPr>
            <a:lvl2pPr>
              <a:defRPr sz="2400">
                <a:solidFill>
                  <a:srgbClr val="002060"/>
                </a:solidFill>
              </a:defRPr>
            </a:lvl2pPr>
            <a:lvl3pPr>
              <a:defRPr sz="2000">
                <a:solidFill>
                  <a:srgbClr val="002060"/>
                </a:solidFill>
              </a:defRPr>
            </a:lvl3pPr>
            <a:lvl4pPr>
              <a:defRPr sz="1800">
                <a:solidFill>
                  <a:srgbClr val="002060"/>
                </a:solidFill>
              </a:defRPr>
            </a:lvl4pPr>
            <a:lvl5pPr>
              <a:defRPr sz="1800">
                <a:solidFill>
                  <a:srgbClr val="00206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11"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2"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lvl1pPr>
              <a:defRPr sz="3600"/>
            </a:lvl1pPr>
          </a:lstStyle>
          <a:p>
            <a:r>
              <a:rPr lang="en-US" dirty="0"/>
              <a:t>Click to edit Master title style</a:t>
            </a:r>
          </a:p>
        </p:txBody>
      </p:sp>
      <p:sp>
        <p:nvSpPr>
          <p:cNvPr id="6"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7"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8"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6"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7"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3"/>
          <p:cNvSpPr>
            <a:spLocks noGrp="1"/>
          </p:cNvSpPr>
          <p:nvPr>
            <p:ph type="ftr" sz="quarter" idx="10"/>
          </p:nvPr>
        </p:nvSpPr>
        <p:spPr>
          <a:xfrm>
            <a:off x="1905000" y="6248400"/>
            <a:ext cx="4495800" cy="457200"/>
          </a:xfrm>
          <a:prstGeom prst="rect">
            <a:avLst/>
          </a:prstGeom>
        </p:spPr>
        <p:txBody>
          <a:bodyPr/>
          <a:lstStyle>
            <a:lvl1pPr>
              <a:defRPr/>
            </a:lvl1pPr>
          </a:lstStyle>
          <a:p>
            <a:pPr algn="ctr">
              <a:defRPr/>
            </a:pPr>
            <a:r>
              <a:rPr lang="en-US" dirty="0"/>
              <a:t>Copyright © 2022 McGraw Hill. All rights reserved. No reproduction or distribution without the prior written consent of McGraw Hill.</a:t>
            </a:r>
          </a:p>
        </p:txBody>
      </p:sp>
      <p:sp>
        <p:nvSpPr>
          <p:cNvPr id="9" name="Slide Number Placeholder 4"/>
          <p:cNvSpPr>
            <a:spLocks noGrp="1"/>
          </p:cNvSpPr>
          <p:nvPr>
            <p:ph type="sldNum" sz="quarter" idx="11"/>
          </p:nvPr>
        </p:nvSpPr>
        <p:spPr>
          <a:xfrm>
            <a:off x="6553200" y="6248400"/>
            <a:ext cx="2133600" cy="457200"/>
          </a:xfrm>
          <a:prstGeom prst="rect">
            <a:avLst/>
          </a:prstGeom>
        </p:spPr>
        <p:txBody>
          <a:bodyPr/>
          <a:lstStyle>
            <a:lvl1pPr>
              <a:defRPr b="0">
                <a:latin typeface="+mn-lt"/>
              </a:defRPr>
            </a:lvl1pPr>
          </a:lstStyle>
          <a:p>
            <a:pPr>
              <a:defRPr/>
            </a:pPr>
            <a:r>
              <a:rPr lang="en-US" dirty="0"/>
              <a:t>1-</a:t>
            </a:r>
            <a:fld id="{791E7882-3CA6-4A8B-A6B6-5DBED60F7121}" type="slidenum">
              <a:rPr lang="en-US" smtClean="0"/>
              <a:pPr>
                <a:defRPr/>
              </a:pPr>
              <a:t>‹#›</a:t>
            </a:fld>
            <a:endParaRPr lang="en-US" dirty="0"/>
          </a:p>
        </p:txBody>
      </p:sp>
      <p:sp>
        <p:nvSpPr>
          <p:cNvPr id="10" name="Text Placeholder 8"/>
          <p:cNvSpPr>
            <a:spLocks noGrp="1"/>
          </p:cNvSpPr>
          <p:nvPr>
            <p:ph type="body" sz="quarter" idx="12" hasCustomPrompt="1"/>
          </p:nvPr>
        </p:nvSpPr>
        <p:spPr>
          <a:xfrm rot="5400000">
            <a:off x="7848600" y="647700"/>
            <a:ext cx="1676400" cy="533400"/>
          </a:xfrm>
        </p:spPr>
        <p:txBody>
          <a:bodyPr/>
          <a:lstStyle>
            <a:lvl1pPr marL="0" indent="0">
              <a:buNone/>
              <a:defRPr sz="2700" b="1">
                <a:solidFill>
                  <a:schemeClr val="bg2"/>
                </a:solidFill>
              </a:defRPr>
            </a:lvl1pPr>
          </a:lstStyle>
          <a:p>
            <a:pPr lvl="0"/>
            <a:r>
              <a:rPr lang="en-US" dirty="0"/>
              <a:t>LO</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7270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sz="2400" dirty="0">
                <a:latin typeface="Times New Roman" charset="0"/>
              </a:endParaRPr>
            </a:p>
          </p:txBody>
        </p:sp>
        <p:sp>
          <p:nvSpPr>
            <p:cNvPr id="7271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dirty="0">
                <a:latin typeface="Times New Roman" charset="0"/>
              </a:endParaRPr>
            </a:p>
          </p:txBody>
        </p:sp>
        <p:sp>
          <p:nvSpPr>
            <p:cNvPr id="7271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sp>
          <p:nvSpPr>
            <p:cNvPr id="7271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dirty="0">
                <a:solidFill>
                  <a:schemeClr val="hlink"/>
                </a:solidFill>
              </a:endParaRPr>
            </a:p>
          </p:txBody>
        </p:sp>
        <p:sp>
          <p:nvSpPr>
            <p:cNvPr id="7271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dirty="0">
                <a:latin typeface="Times New Roman" charset="0"/>
              </a:endParaRPr>
            </a:p>
          </p:txBody>
        </p:sp>
        <p:sp>
          <p:nvSpPr>
            <p:cNvPr id="7271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sp>
          <p:nvSpPr>
            <p:cNvPr id="7271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dirty="0">
                <a:solidFill>
                  <a:schemeClr val="accent2"/>
                </a:solidFill>
              </a:endParaRPr>
            </a:p>
          </p:txBody>
        </p:sp>
      </p:grpSp>
      <p:sp>
        <p:nvSpPr>
          <p:cNvPr id="1029" name="Rectangle 14"/>
          <p:cNvSpPr>
            <a:spLocks noGrp="1" noChangeArrowheads="1"/>
          </p:cNvSpPr>
          <p:nvPr>
            <p:ph type="title"/>
          </p:nvPr>
        </p:nvSpPr>
        <p:spPr bwMode="auto">
          <a:xfrm>
            <a:off x="457200" y="457200"/>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30" name="Rectangle 1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3"/>
          <p:cNvSpPr>
            <a:spLocks noGrp="1"/>
          </p:cNvSpPr>
          <p:nvPr>
            <p:ph type="ftr" sz="quarter" idx="3"/>
          </p:nvPr>
        </p:nvSpPr>
        <p:spPr>
          <a:xfrm>
            <a:off x="1905000" y="6248400"/>
            <a:ext cx="4495800" cy="457200"/>
          </a:xfrm>
          <a:prstGeom prst="rect">
            <a:avLst/>
          </a:prstGeom>
        </p:spPr>
        <p:txBody>
          <a:bodyPr/>
          <a:lstStyle>
            <a:lvl1pPr>
              <a:defRPr sz="900"/>
            </a:lvl1pPr>
          </a:lstStyle>
          <a:p>
            <a:pPr algn="ctr">
              <a:defRPr/>
            </a:pPr>
            <a:r>
              <a:rPr lang="en-US" dirty="0"/>
              <a:t>Copyright © 2022 McGraw Hill. All rights reserved. No reproduction or distribution without the prior written consent of McGraw Hill.</a:t>
            </a:r>
          </a:p>
        </p:txBody>
      </p:sp>
      <p:sp>
        <p:nvSpPr>
          <p:cNvPr id="19" name="Slide Number Placeholder 4"/>
          <p:cNvSpPr>
            <a:spLocks noGrp="1"/>
          </p:cNvSpPr>
          <p:nvPr>
            <p:ph type="sldNum" sz="quarter" idx="4"/>
          </p:nvPr>
        </p:nvSpPr>
        <p:spPr>
          <a:xfrm>
            <a:off x="6553200" y="6248400"/>
            <a:ext cx="2133600" cy="457200"/>
          </a:xfrm>
          <a:prstGeom prst="rect">
            <a:avLst/>
          </a:prstGeom>
        </p:spPr>
        <p:txBody>
          <a:bodyPr/>
          <a:lstStyle>
            <a:lvl1pPr algn="r">
              <a:defRPr sz="1200" b="0">
                <a:latin typeface="+mn-lt"/>
              </a:defRPr>
            </a:lvl1pPr>
          </a:lstStyle>
          <a:p>
            <a:pPr>
              <a:defRPr/>
            </a:pPr>
            <a:r>
              <a:rPr lang="en-US" dirty="0"/>
              <a:t>1-</a:t>
            </a:r>
            <a:fld id="{791E7882-3CA6-4A8B-A6B6-5DBED60F712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dt="0"/>
  <p:txStyles>
    <p:titleStyle>
      <a:lvl1pPr algn="l" rtl="0" eaLnBrk="0" fontAlgn="base" hangingPunct="0">
        <a:spcBef>
          <a:spcPct val="0"/>
        </a:spcBef>
        <a:spcAft>
          <a:spcPct val="0"/>
        </a:spcAft>
        <a:defRPr sz="3600">
          <a:solidFill>
            <a:schemeClr val="bg2"/>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295400"/>
            <a:ext cx="7772400" cy="2286000"/>
          </a:xfrm>
        </p:spPr>
        <p:txBody>
          <a:bodyPr anchor="t"/>
          <a:lstStyle/>
          <a:p>
            <a:pPr algn="ctr" eaLnBrk="1" hangingPunct="1">
              <a:defRPr/>
            </a:pPr>
            <a:br>
              <a:rPr lang="en-US" sz="3200" dirty="0"/>
            </a:br>
            <a:r>
              <a:rPr lang="en-US" sz="3200" dirty="0"/>
              <a:t> </a:t>
            </a:r>
            <a:r>
              <a:rPr lang="en-US" dirty="0"/>
              <a:t>Chapter 10</a:t>
            </a:r>
            <a:br>
              <a:rPr lang="en-US" dirty="0"/>
            </a:br>
            <a:r>
              <a:rPr lang="en-US" dirty="0"/>
              <a:t>Two-Sample</a:t>
            </a:r>
            <a:br>
              <a:rPr lang="en-US" dirty="0"/>
            </a:br>
            <a:r>
              <a:rPr lang="en-US" dirty="0"/>
              <a:t>Hypothesis Tests</a:t>
            </a:r>
            <a:endParaRPr lang="en-US" dirty="0">
              <a:solidFill>
                <a:srgbClr val="0070C0"/>
              </a:solidFill>
            </a:endParaRPr>
          </a:p>
        </p:txBody>
      </p:sp>
      <p:sp>
        <p:nvSpPr>
          <p:cNvPr id="7" name="Rectangle 2"/>
          <p:cNvSpPr txBox="1">
            <a:spLocks noChangeArrowheads="1"/>
          </p:cNvSpPr>
          <p:nvPr/>
        </p:nvSpPr>
        <p:spPr bwMode="auto">
          <a:xfrm>
            <a:off x="18288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9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Copyright © 2022 McGraw Hill. All rights reserved. No reproduction or distribution without the prior written consent of McGraw Hill.</a:t>
            </a:r>
          </a:p>
        </p:txBody>
      </p:sp>
      <p:sp>
        <p:nvSpPr>
          <p:cNvPr id="8" name="Slide Number Placeholder 2"/>
          <p:cNvSpPr txBox="1">
            <a:spLocks/>
          </p:cNvSpPr>
          <p:nvPr/>
        </p:nvSpPr>
        <p:spPr>
          <a:xfrm>
            <a:off x="6553200" y="6248400"/>
            <a:ext cx="21336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endParaRPr lang="en-US" sz="1200" dirty="0"/>
          </a:p>
          <a:p>
            <a:pPr algn="r">
              <a:defRPr/>
            </a:pPr>
            <a:r>
              <a:rPr lang="en-US" sz="1200" dirty="0"/>
              <a: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the Test Statistic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If the population variances </a:t>
                </a:r>
                <a14:m>
                  <m:oMath xmlns:m="http://schemas.openxmlformats.org/officeDocument/2006/math">
                    <m:sSubSup>
                      <m:sSubSupPr>
                        <m:ctrlPr>
                          <a:rPr lang="en-US" sz="2000" i="1">
                            <a:latin typeface="Cambria Math" panose="02040503050406030204" pitchFamily="18" charset="0"/>
                          </a:rPr>
                        </m:ctrlPr>
                      </m:sSubSupPr>
                      <m:e>
                        <m:r>
                          <m:rPr>
                            <m:nor/>
                          </m:rPr>
                          <a:rPr lang="en-US" sz="2000" i="1" dirty="0"/>
                          <m:t>σ</m:t>
                        </m:r>
                      </m:e>
                      <m:sub>
                        <m:r>
                          <a:rPr lang="en-US" sz="2000" i="1">
                            <a:latin typeface="Cambria Math" panose="02040503050406030204" pitchFamily="18" charset="0"/>
                          </a:rPr>
                          <m:t>1</m:t>
                        </m:r>
                      </m:sub>
                      <m:sup>
                        <m:r>
                          <a:rPr lang="en-US" sz="2000" i="1">
                            <a:latin typeface="Cambria Math" panose="02040503050406030204" pitchFamily="18" charset="0"/>
                          </a:rPr>
                          <m:t>2</m:t>
                        </m:r>
                      </m:sup>
                    </m:sSubSup>
                  </m:oMath>
                </a14:m>
                <a:r>
                  <a:rPr lang="en-US" sz="2000" dirty="0"/>
                  <a:t> and </a:t>
                </a:r>
                <a14:m>
                  <m:oMath xmlns:m="http://schemas.openxmlformats.org/officeDocument/2006/math">
                    <m:sSubSup>
                      <m:sSubSupPr>
                        <m:ctrlPr>
                          <a:rPr lang="en-US" sz="2000" i="1">
                            <a:latin typeface="Cambria Math" panose="02040503050406030204" pitchFamily="18" charset="0"/>
                          </a:rPr>
                        </m:ctrlPr>
                      </m:sSubSupPr>
                      <m:e>
                        <m:r>
                          <m:rPr>
                            <m:nor/>
                          </m:rPr>
                          <a:rPr lang="en-US" sz="2000" i="1" dirty="0"/>
                          <m:t>σ</m:t>
                        </m:r>
                      </m:e>
                      <m:sub>
                        <m:r>
                          <a:rPr lang="en-US" sz="2000" i="1" dirty="0">
                            <a:latin typeface="Cambria Math" panose="02040503050406030204" pitchFamily="18" charset="0"/>
                          </a:rPr>
                          <m:t>2</m:t>
                        </m:r>
                      </m:sub>
                      <m:sup>
                        <m:r>
                          <a:rPr lang="en-US" sz="2000" i="1">
                            <a:latin typeface="Cambria Math" panose="02040503050406030204" pitchFamily="18" charset="0"/>
                          </a:rPr>
                          <m:t>2</m:t>
                        </m:r>
                      </m:sup>
                    </m:sSubSup>
                  </m:oMath>
                </a14:m>
                <a:r>
                  <a:rPr lang="en-US" sz="2000" dirty="0"/>
                  <a:t> are known, then use the normal distribution, Z.</a:t>
                </a:r>
              </a:p>
              <a:p>
                <a:r>
                  <a:rPr lang="en-US" sz="2000" dirty="0"/>
                  <a:t>If population variances are unknown and estimated using </a:t>
                </a:r>
                <a14:m>
                  <m:oMath xmlns:m="http://schemas.openxmlformats.org/officeDocument/2006/math">
                    <m:sSubSup>
                      <m:sSubSupPr>
                        <m:ctrlPr>
                          <a:rPr lang="en-US" sz="2000" i="1">
                            <a:latin typeface="Cambria Math" panose="02040503050406030204" pitchFamily="18" charset="0"/>
                          </a:rPr>
                        </m:ctrlPr>
                      </m:sSubSupPr>
                      <m:e>
                        <m:r>
                          <m:rPr>
                            <m:nor/>
                          </m:rPr>
                          <a:rPr lang="en-US" sz="2000" i="1">
                            <a:latin typeface="Cambria Math" panose="02040503050406030204" pitchFamily="18" charset="0"/>
                          </a:rPr>
                          <m:t>s</m:t>
                        </m:r>
                      </m:e>
                      <m:sub>
                        <m:r>
                          <a:rPr lang="en-US" sz="2000" i="1">
                            <a:latin typeface="Cambria Math" panose="02040503050406030204" pitchFamily="18" charset="0"/>
                          </a:rPr>
                          <m:t>1</m:t>
                        </m:r>
                      </m:sub>
                      <m:sup>
                        <m:r>
                          <a:rPr lang="en-US" sz="2000" i="1">
                            <a:latin typeface="Cambria Math" panose="02040503050406030204" pitchFamily="18" charset="0"/>
                          </a:rPr>
                          <m:t>2</m:t>
                        </m:r>
                      </m:sup>
                    </m:sSubSup>
                  </m:oMath>
                </a14:m>
                <a:r>
                  <a:rPr lang="en-US" sz="2000" dirty="0"/>
                  <a:t> and </a:t>
                </a:r>
                <a14:m>
                  <m:oMath xmlns:m="http://schemas.openxmlformats.org/officeDocument/2006/math">
                    <m:sSubSup>
                      <m:sSubSupPr>
                        <m:ctrlPr>
                          <a:rPr lang="en-US" sz="2000" i="1">
                            <a:latin typeface="Cambria Math" panose="02040503050406030204" pitchFamily="18" charset="0"/>
                          </a:rPr>
                        </m:ctrlPr>
                      </m:sSubSupPr>
                      <m:e>
                        <m:r>
                          <m:rPr>
                            <m:nor/>
                          </m:rPr>
                          <a:rPr lang="en-US" sz="2000" i="1">
                            <a:latin typeface="Cambria Math" panose="02040503050406030204" pitchFamily="18" charset="0"/>
                          </a:rPr>
                          <m:t>s</m:t>
                        </m:r>
                      </m:e>
                      <m:sub>
                        <m:r>
                          <a:rPr lang="en-US" sz="2000" i="1">
                            <a:latin typeface="Cambria Math" panose="02040503050406030204" pitchFamily="18" charset="0"/>
                          </a:rPr>
                          <m:t>2</m:t>
                        </m:r>
                      </m:sub>
                      <m:sup>
                        <m:r>
                          <a:rPr lang="en-US" sz="2000" i="1">
                            <a:latin typeface="Cambria Math" panose="02040503050406030204" pitchFamily="18" charset="0"/>
                          </a:rPr>
                          <m:t>2</m:t>
                        </m:r>
                      </m:sup>
                    </m:sSubSup>
                  </m:oMath>
                </a14:m>
                <a:r>
                  <a:rPr lang="en-US" sz="2000" dirty="0"/>
                  <a:t>, then use the Students t distribution.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22" t="-690" r="-148"/>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10</a:t>
            </a:fld>
            <a:endParaRPr lang="en-US" dirty="0"/>
          </a:p>
        </p:txBody>
      </p:sp>
      <p:sp>
        <p:nvSpPr>
          <p:cNvPr id="6" name="Text Placeholder 5"/>
          <p:cNvSpPr>
            <a:spLocks noGrp="1"/>
          </p:cNvSpPr>
          <p:nvPr>
            <p:ph type="body" sz="quarter" idx="12"/>
          </p:nvPr>
        </p:nvSpPr>
        <p:spPr/>
        <p:txBody>
          <a:bodyPr/>
          <a:lstStyle/>
          <a:p>
            <a:r>
              <a:rPr lang="en-US" dirty="0"/>
              <a:t>LO 10-1</a:t>
            </a:r>
          </a:p>
        </p:txBody>
      </p:sp>
      <p:pic>
        <p:nvPicPr>
          <p:cNvPr id="7" name="Picture 6"/>
          <p:cNvPicPr>
            <a:picLocks noChangeAspect="1"/>
          </p:cNvPicPr>
          <p:nvPr/>
        </p:nvPicPr>
        <p:blipFill>
          <a:blip r:embed="rId3"/>
          <a:stretch>
            <a:fillRect/>
          </a:stretch>
        </p:blipFill>
        <p:spPr>
          <a:xfrm>
            <a:off x="1229948" y="3064383"/>
            <a:ext cx="6684103" cy="2790825"/>
          </a:xfrm>
          <a:prstGeom prst="rect">
            <a:avLst/>
          </a:prstGeom>
        </p:spPr>
      </p:pic>
    </p:spTree>
    <p:extLst>
      <p:ext uri="{BB962C8B-B14F-4D97-AF65-F5344CB8AC3E}">
        <p14:creationId xmlns:p14="http://schemas.microsoft.com/office/powerpoint/2010/main" val="262731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Drug Prices in Two States</a:t>
            </a:r>
          </a:p>
        </p:txBody>
      </p:sp>
      <p:sp>
        <p:nvSpPr>
          <p:cNvPr id="3" name="Content Placeholder 2"/>
          <p:cNvSpPr>
            <a:spLocks noGrp="1"/>
          </p:cNvSpPr>
          <p:nvPr>
            <p:ph idx="1"/>
          </p:nvPr>
        </p:nvSpPr>
        <p:spPr>
          <a:xfrm>
            <a:off x="457200" y="1447800"/>
            <a:ext cx="3429000" cy="4419600"/>
          </a:xfrm>
        </p:spPr>
        <p:txBody>
          <a:bodyPr/>
          <a:lstStyle/>
          <a:p>
            <a:r>
              <a:rPr lang="en-US" sz="1800" dirty="0"/>
              <a:t>The price of prescription drugs is an ongoing national issue in the United States. Zocor is a common prescription cholesterol-reducing drug prescribed for people who are at risk for heart disease. The table shows Zocor prices (30 day supply) from randomly selected pharmacies in two states. </a:t>
            </a:r>
          </a:p>
          <a:p>
            <a:r>
              <a:rPr lang="en-US" sz="1800" dirty="0"/>
              <a:t>At </a:t>
            </a:r>
            <a:r>
              <a:rPr lang="en-US" sz="1800" i="1" dirty="0"/>
              <a:t>α </a:t>
            </a:r>
            <a:r>
              <a:rPr lang="en-US" sz="1800" dirty="0"/>
              <a:t>= .05, is there a difference in the mean for all pharmacies in Colorado and Texas? </a:t>
            </a:r>
          </a:p>
        </p:txBody>
      </p:sp>
      <p:sp>
        <p:nvSpPr>
          <p:cNvPr id="4" name="Footer Placeholder 3"/>
          <p:cNvSpPr>
            <a:spLocks noGrp="1"/>
          </p:cNvSpPr>
          <p:nvPr>
            <p:ph type="ftr" sz="quarter" idx="10"/>
          </p:nvPr>
        </p:nvSpPr>
        <p:spPr/>
        <p:txBody>
          <a:bodyPr/>
          <a:lstStyle/>
          <a:p>
            <a:pPr algn="ctr">
              <a:defRPr/>
            </a:pPr>
            <a:r>
              <a:rPr lang="en-US" b="1" dirty="0"/>
              <a:t>Copyright © 2022 McGraw Hill</a:t>
            </a:r>
            <a:r>
              <a:rPr lang="en-US" dirty="0"/>
              <a:t>.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11</a:t>
            </a:fld>
            <a:endParaRPr lang="en-US" dirty="0"/>
          </a:p>
        </p:txBody>
      </p:sp>
      <p:sp>
        <p:nvSpPr>
          <p:cNvPr id="6" name="Text Placeholder 5"/>
          <p:cNvSpPr>
            <a:spLocks noGrp="1"/>
          </p:cNvSpPr>
          <p:nvPr>
            <p:ph type="body" sz="quarter" idx="12"/>
          </p:nvPr>
        </p:nvSpPr>
        <p:spPr/>
        <p:txBody>
          <a:bodyPr/>
          <a:lstStyle/>
          <a:p>
            <a:r>
              <a:rPr lang="en-US" dirty="0"/>
              <a:t>LO 10-1</a:t>
            </a:r>
          </a:p>
        </p:txBody>
      </p:sp>
      <p:pic>
        <p:nvPicPr>
          <p:cNvPr id="7" name="Picture 6"/>
          <p:cNvPicPr>
            <a:picLocks noChangeAspect="1"/>
          </p:cNvPicPr>
          <p:nvPr/>
        </p:nvPicPr>
        <p:blipFill>
          <a:blip r:embed="rId2"/>
          <a:stretch>
            <a:fillRect/>
          </a:stretch>
        </p:blipFill>
        <p:spPr>
          <a:xfrm>
            <a:off x="3981375" y="1512094"/>
            <a:ext cx="4972125" cy="4291012"/>
          </a:xfrm>
          <a:prstGeom prst="rect">
            <a:avLst/>
          </a:prstGeom>
        </p:spPr>
      </p:pic>
    </p:spTree>
    <p:extLst>
      <p:ext uri="{BB962C8B-B14F-4D97-AF65-F5344CB8AC3E}">
        <p14:creationId xmlns:p14="http://schemas.microsoft.com/office/powerpoint/2010/main" val="367598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Drug Prices in Two States</a:t>
            </a:r>
          </a:p>
        </p:txBody>
      </p:sp>
      <p:sp>
        <p:nvSpPr>
          <p:cNvPr id="3" name="Content Placeholder 2"/>
          <p:cNvSpPr>
            <a:spLocks noGrp="1"/>
          </p:cNvSpPr>
          <p:nvPr>
            <p:ph idx="1"/>
          </p:nvPr>
        </p:nvSpPr>
        <p:spPr/>
        <p:txBody>
          <a:bodyPr/>
          <a:lstStyle/>
          <a:p>
            <a:r>
              <a:rPr lang="en-US" dirty="0"/>
              <a:t>Step 1: State the Hypotheses</a:t>
            </a:r>
          </a:p>
          <a:p>
            <a:pPr lvl="1"/>
            <a:r>
              <a:rPr lang="en-US" dirty="0"/>
              <a:t>To check for a significant difference (</a:t>
            </a:r>
            <a:r>
              <a:rPr lang="en-US" i="1" dirty="0"/>
              <a:t>D</a:t>
            </a:r>
            <a:r>
              <a:rPr lang="en-US" dirty="0"/>
              <a:t>0 = 0) without regard for its direction, we choose a two-tailed test. The hypotheses to be tested are</a:t>
            </a:r>
          </a:p>
          <a:p>
            <a:endParaRPr lang="en-US" dirty="0"/>
          </a:p>
          <a:p>
            <a:r>
              <a:rPr lang="en-US" dirty="0"/>
              <a:t>Step 2: Specify the Decision Rule</a:t>
            </a:r>
          </a:p>
          <a:p>
            <a:pPr lvl="1"/>
            <a:r>
              <a:rPr lang="en-US" dirty="0"/>
              <a:t>We will assume equal variances. For the pooled-variance </a:t>
            </a:r>
            <a:r>
              <a:rPr lang="en-US" i="1" dirty="0"/>
              <a:t>t </a:t>
            </a:r>
            <a:r>
              <a:rPr lang="en-US" dirty="0"/>
              <a:t>test, degrees of freedom are </a:t>
            </a:r>
            <a:r>
              <a:rPr lang="en-US" i="1" dirty="0" err="1"/>
              <a:t>d.f.</a:t>
            </a:r>
            <a:r>
              <a:rPr lang="en-US" i="1" dirty="0"/>
              <a:t> </a:t>
            </a:r>
            <a:r>
              <a:rPr lang="en-US" dirty="0"/>
              <a:t>= </a:t>
            </a:r>
            <a:r>
              <a:rPr lang="en-US" i="1" dirty="0"/>
              <a:t>n</a:t>
            </a:r>
            <a:r>
              <a:rPr lang="en-US" dirty="0"/>
              <a:t>1 + </a:t>
            </a:r>
            <a:r>
              <a:rPr lang="en-US" i="1" dirty="0"/>
              <a:t>n</a:t>
            </a:r>
            <a:r>
              <a:rPr lang="en-US" dirty="0"/>
              <a:t>2 − 2 = 16 + 13 − 2 = 27. </a:t>
            </a:r>
          </a:p>
          <a:p>
            <a:pPr lvl="1"/>
            <a:r>
              <a:rPr lang="en-US" dirty="0"/>
              <a:t>We get the two-tail critical value </a:t>
            </a:r>
            <a:br>
              <a:rPr lang="en-US" dirty="0"/>
            </a:br>
            <a:r>
              <a:rPr lang="en-US" i="1" dirty="0"/>
              <a:t>t </a:t>
            </a:r>
            <a:r>
              <a:rPr lang="en-US" dirty="0"/>
              <a:t>= ±2.052.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12</a:t>
            </a:fld>
            <a:endParaRPr lang="en-US" dirty="0"/>
          </a:p>
        </p:txBody>
      </p:sp>
      <p:sp>
        <p:nvSpPr>
          <p:cNvPr id="6" name="Text Placeholder 5"/>
          <p:cNvSpPr>
            <a:spLocks noGrp="1"/>
          </p:cNvSpPr>
          <p:nvPr>
            <p:ph type="body" sz="quarter" idx="12"/>
          </p:nvPr>
        </p:nvSpPr>
        <p:spPr/>
        <p:txBody>
          <a:bodyPr/>
          <a:lstStyle/>
          <a:p>
            <a:r>
              <a:rPr lang="en-US" dirty="0"/>
              <a:t>LO 10-1</a:t>
            </a:r>
          </a:p>
        </p:txBody>
      </p:sp>
      <p:pic>
        <p:nvPicPr>
          <p:cNvPr id="7" name="Picture 6"/>
          <p:cNvPicPr>
            <a:picLocks noChangeAspect="1"/>
          </p:cNvPicPr>
          <p:nvPr/>
        </p:nvPicPr>
        <p:blipFill>
          <a:blip r:embed="rId2"/>
          <a:stretch>
            <a:fillRect/>
          </a:stretch>
        </p:blipFill>
        <p:spPr>
          <a:xfrm>
            <a:off x="3700462" y="2590800"/>
            <a:ext cx="1743075" cy="771525"/>
          </a:xfrm>
          <a:prstGeom prst="rect">
            <a:avLst/>
          </a:prstGeom>
        </p:spPr>
      </p:pic>
      <p:pic>
        <p:nvPicPr>
          <p:cNvPr id="8" name="Picture 7"/>
          <p:cNvPicPr>
            <a:picLocks noChangeAspect="1"/>
          </p:cNvPicPr>
          <p:nvPr/>
        </p:nvPicPr>
        <p:blipFill>
          <a:blip r:embed="rId3"/>
          <a:stretch>
            <a:fillRect/>
          </a:stretch>
        </p:blipFill>
        <p:spPr>
          <a:xfrm>
            <a:off x="5181976" y="4419600"/>
            <a:ext cx="2742448" cy="1600200"/>
          </a:xfrm>
          <a:prstGeom prst="rect">
            <a:avLst/>
          </a:prstGeom>
        </p:spPr>
      </p:pic>
    </p:spTree>
    <p:extLst>
      <p:ext uri="{BB962C8B-B14F-4D97-AF65-F5344CB8AC3E}">
        <p14:creationId xmlns:p14="http://schemas.microsoft.com/office/powerpoint/2010/main" val="225939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Drug Prices in Two States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Step 3: Calculate the Test Statistic</a:t>
                </a:r>
              </a:p>
              <a:p>
                <a:pPr lvl="1"/>
                <a:r>
                  <a:rPr lang="en-US" dirty="0"/>
                  <a:t>The sample statistics are:</a:t>
                </a:r>
              </a:p>
              <a:p>
                <a:pPr lvl="1"/>
                <a:endParaRPr lang="en-US" dirty="0"/>
              </a:p>
              <a:p>
                <a:pPr lvl="1"/>
                <a:endParaRPr lang="en-US" dirty="0"/>
              </a:p>
              <a:p>
                <a:pPr lvl="1"/>
                <a:r>
                  <a:rPr lang="en-US" dirty="0"/>
                  <a:t>Because we are assuming equal variances, we use the formulas for Case 2. The pooled variance </a:t>
                </a:r>
                <a14:m>
                  <m:oMath xmlns:m="http://schemas.openxmlformats.org/officeDocument/2006/math">
                    <m:sSubSup>
                      <m:sSubSupPr>
                        <m:ctrlPr>
                          <a:rPr lang="en-US" i="1">
                            <a:latin typeface="Cambria Math" panose="02040503050406030204" pitchFamily="18" charset="0"/>
                          </a:rPr>
                        </m:ctrlPr>
                      </m:sSubSupPr>
                      <m:e>
                        <m:r>
                          <m:rPr>
                            <m:nor/>
                          </m:rPr>
                          <a:rPr lang="en-US" i="1">
                            <a:latin typeface="Cambria Math" panose="02040503050406030204" pitchFamily="18" charset="0"/>
                          </a:rPr>
                          <m:t>s</m:t>
                        </m:r>
                      </m:e>
                      <m:sub>
                        <m:r>
                          <a:rPr lang="en-US" b="0" i="1" smtClean="0">
                            <a:latin typeface="Cambria Math" panose="02040503050406030204" pitchFamily="18" charset="0"/>
                          </a:rPr>
                          <m:t>𝑝</m:t>
                        </m:r>
                      </m:sub>
                      <m:sup>
                        <m:r>
                          <a:rPr lang="en-US" i="1">
                            <a:latin typeface="Cambria Math" panose="02040503050406030204" pitchFamily="18" charset="0"/>
                          </a:rPr>
                          <m:t>2</m:t>
                        </m:r>
                      </m:sup>
                    </m:sSubSup>
                  </m:oMath>
                </a14:m>
                <a:r>
                  <a:rPr lang="en-US" dirty="0"/>
                  <a:t> is </a:t>
                </a:r>
              </a:p>
              <a:p>
                <a:pPr lvl="1"/>
                <a:endParaRPr lang="en-US" dirty="0"/>
              </a:p>
              <a:p>
                <a:pPr lvl="1"/>
                <a:endParaRPr lang="en-US" dirty="0"/>
              </a:p>
              <a:p>
                <a:pPr lvl="1"/>
                <a:r>
                  <a:rPr lang="en-US" dirty="0"/>
                  <a:t>Using </a:t>
                </a:r>
                <a14:m>
                  <m:oMath xmlns:m="http://schemas.openxmlformats.org/officeDocument/2006/math">
                    <m:sSubSup>
                      <m:sSubSupPr>
                        <m:ctrlPr>
                          <a:rPr lang="en-US" i="1">
                            <a:latin typeface="Cambria Math" panose="02040503050406030204" pitchFamily="18" charset="0"/>
                          </a:rPr>
                        </m:ctrlPr>
                      </m:sSubSupPr>
                      <m:e>
                        <m:r>
                          <m:rPr>
                            <m:nor/>
                          </m:rPr>
                          <a:rPr lang="en-US" i="1">
                            <a:latin typeface="Cambria Math" panose="02040503050406030204" pitchFamily="18" charset="0"/>
                          </a:rPr>
                          <m:t>s</m:t>
                        </m:r>
                      </m:e>
                      <m:sub>
                        <m:r>
                          <a:rPr lang="en-US" i="1">
                            <a:latin typeface="Cambria Math" panose="02040503050406030204" pitchFamily="18" charset="0"/>
                          </a:rPr>
                          <m:t>𝑝</m:t>
                        </m:r>
                      </m:sub>
                      <m:sup>
                        <m:r>
                          <a:rPr lang="en-US" i="1">
                            <a:latin typeface="Cambria Math" panose="02040503050406030204" pitchFamily="18" charset="0"/>
                          </a:rPr>
                          <m:t>2</m:t>
                        </m:r>
                      </m:sup>
                    </m:sSubSup>
                  </m:oMath>
                </a14:m>
                <a:r>
                  <a:rPr lang="en-US" dirty="0"/>
                  <a:t>, the test statistic is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r="-815"/>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13</a:t>
            </a:fld>
            <a:endParaRPr lang="en-US" dirty="0"/>
          </a:p>
        </p:txBody>
      </p:sp>
      <p:sp>
        <p:nvSpPr>
          <p:cNvPr id="6" name="Text Placeholder 5"/>
          <p:cNvSpPr>
            <a:spLocks noGrp="1"/>
          </p:cNvSpPr>
          <p:nvPr>
            <p:ph type="body" sz="quarter" idx="12"/>
          </p:nvPr>
        </p:nvSpPr>
        <p:spPr/>
        <p:txBody>
          <a:bodyPr/>
          <a:lstStyle/>
          <a:p>
            <a:r>
              <a:rPr lang="en-US" dirty="0"/>
              <a:t>LO 10-1</a:t>
            </a:r>
          </a:p>
        </p:txBody>
      </p:sp>
      <p:pic>
        <p:nvPicPr>
          <p:cNvPr id="9" name="Picture 8"/>
          <p:cNvPicPr>
            <a:picLocks noChangeAspect="1"/>
          </p:cNvPicPr>
          <p:nvPr/>
        </p:nvPicPr>
        <p:blipFill>
          <a:blip r:embed="rId3"/>
          <a:stretch>
            <a:fillRect/>
          </a:stretch>
        </p:blipFill>
        <p:spPr>
          <a:xfrm>
            <a:off x="4562856" y="1905000"/>
            <a:ext cx="3276600" cy="1066800"/>
          </a:xfrm>
          <a:prstGeom prst="rect">
            <a:avLst/>
          </a:prstGeom>
        </p:spPr>
      </p:pic>
      <p:pic>
        <p:nvPicPr>
          <p:cNvPr id="10" name="Picture 9"/>
          <p:cNvPicPr>
            <a:picLocks noChangeAspect="1"/>
          </p:cNvPicPr>
          <p:nvPr/>
        </p:nvPicPr>
        <p:blipFill>
          <a:blip r:embed="rId4"/>
          <a:stretch>
            <a:fillRect/>
          </a:stretch>
        </p:blipFill>
        <p:spPr>
          <a:xfrm>
            <a:off x="862012" y="3790950"/>
            <a:ext cx="7419975" cy="628650"/>
          </a:xfrm>
          <a:prstGeom prst="rect">
            <a:avLst/>
          </a:prstGeom>
        </p:spPr>
      </p:pic>
      <p:pic>
        <p:nvPicPr>
          <p:cNvPr id="11" name="Picture 10"/>
          <p:cNvPicPr>
            <a:picLocks noChangeAspect="1"/>
          </p:cNvPicPr>
          <p:nvPr/>
        </p:nvPicPr>
        <p:blipFill>
          <a:blip r:embed="rId5"/>
          <a:stretch>
            <a:fillRect/>
          </a:stretch>
        </p:blipFill>
        <p:spPr>
          <a:xfrm>
            <a:off x="1652586" y="4867275"/>
            <a:ext cx="5838825" cy="1000125"/>
          </a:xfrm>
          <a:prstGeom prst="rect">
            <a:avLst/>
          </a:prstGeom>
        </p:spPr>
      </p:pic>
    </p:spTree>
    <p:extLst>
      <p:ext uri="{BB962C8B-B14F-4D97-AF65-F5344CB8AC3E}">
        <p14:creationId xmlns:p14="http://schemas.microsoft.com/office/powerpoint/2010/main" val="1724363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Drug Prices in Two States</a:t>
            </a:r>
          </a:p>
        </p:txBody>
      </p:sp>
      <p:sp>
        <p:nvSpPr>
          <p:cNvPr id="3" name="Content Placeholder 2"/>
          <p:cNvSpPr>
            <a:spLocks noGrp="1"/>
          </p:cNvSpPr>
          <p:nvPr>
            <p:ph idx="1"/>
          </p:nvPr>
        </p:nvSpPr>
        <p:spPr/>
        <p:txBody>
          <a:bodyPr/>
          <a:lstStyle/>
          <a:p>
            <a:r>
              <a:rPr lang="en-US" dirty="0"/>
              <a:t>Step 4: Make the Decision</a:t>
            </a:r>
          </a:p>
          <a:p>
            <a:pPr lvl="1"/>
            <a:r>
              <a:rPr lang="en-US" dirty="0"/>
              <a:t>The test statistic </a:t>
            </a:r>
            <a:r>
              <a:rPr lang="en-US" i="1" dirty="0" err="1"/>
              <a:t>t</a:t>
            </a:r>
            <a:r>
              <a:rPr lang="en-US" baseline="-25000" dirty="0" err="1"/>
              <a:t>calc</a:t>
            </a:r>
            <a:r>
              <a:rPr lang="en-US" dirty="0"/>
              <a:t> = −0.915 does not fall in the rejection region, so we cannot reject the hypothesis of equal means.</a:t>
            </a:r>
          </a:p>
          <a:p>
            <a:endParaRPr lang="en-US" dirty="0"/>
          </a:p>
          <a:p>
            <a:endParaRPr lang="en-US" dirty="0"/>
          </a:p>
          <a:p>
            <a:endParaRPr lang="en-US" dirty="0"/>
          </a:p>
          <a:p>
            <a:endParaRPr lang="en-US" dirty="0"/>
          </a:p>
          <a:p>
            <a:endParaRPr lang="en-US" dirty="0"/>
          </a:p>
          <a:p>
            <a:r>
              <a:rPr lang="en-US" dirty="0"/>
              <a:t>Step 5: Take Action</a:t>
            </a:r>
          </a:p>
          <a:p>
            <a:pPr lvl="1"/>
            <a:r>
              <a:rPr lang="en-US" dirty="0"/>
              <a:t>Because the difference in sample means is within the realm of chance assuming that </a:t>
            </a:r>
            <a:r>
              <a:rPr lang="en-US" i="1" dirty="0"/>
              <a:t>H</a:t>
            </a:r>
            <a:r>
              <a:rPr lang="en-US" dirty="0"/>
              <a:t>0 is true, no further investigation is required.  </a:t>
            </a:r>
            <a:br>
              <a:rPr lang="en-US" dirty="0"/>
            </a:b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14</a:t>
            </a:fld>
            <a:endParaRPr lang="en-US" dirty="0"/>
          </a:p>
        </p:txBody>
      </p:sp>
      <p:sp>
        <p:nvSpPr>
          <p:cNvPr id="6" name="Text Placeholder 5"/>
          <p:cNvSpPr>
            <a:spLocks noGrp="1"/>
          </p:cNvSpPr>
          <p:nvPr>
            <p:ph type="body" sz="quarter" idx="12"/>
          </p:nvPr>
        </p:nvSpPr>
        <p:spPr/>
        <p:txBody>
          <a:bodyPr/>
          <a:lstStyle/>
          <a:p>
            <a:r>
              <a:rPr lang="en-US" dirty="0"/>
              <a:t>LO 10-1</a:t>
            </a:r>
          </a:p>
        </p:txBody>
      </p:sp>
      <p:pic>
        <p:nvPicPr>
          <p:cNvPr id="12" name="Picture 11"/>
          <p:cNvPicPr>
            <a:picLocks noChangeAspect="1"/>
          </p:cNvPicPr>
          <p:nvPr/>
        </p:nvPicPr>
        <p:blipFill>
          <a:blip r:embed="rId2"/>
          <a:stretch>
            <a:fillRect/>
          </a:stretch>
        </p:blipFill>
        <p:spPr>
          <a:xfrm>
            <a:off x="4572000" y="2590799"/>
            <a:ext cx="3581400" cy="2089723"/>
          </a:xfrm>
          <a:prstGeom prst="rect">
            <a:avLst/>
          </a:prstGeom>
        </p:spPr>
      </p:pic>
      <p:sp>
        <p:nvSpPr>
          <p:cNvPr id="14" name="TextBox 13"/>
          <p:cNvSpPr txBox="1"/>
          <p:nvPr/>
        </p:nvSpPr>
        <p:spPr>
          <a:xfrm>
            <a:off x="1295401" y="3581400"/>
            <a:ext cx="3307080" cy="707886"/>
          </a:xfrm>
          <a:prstGeom prst="rect">
            <a:avLst/>
          </a:prstGeom>
          <a:noFill/>
        </p:spPr>
        <p:txBody>
          <a:bodyPr wrap="square" rtlCol="0">
            <a:spAutoFit/>
          </a:bodyPr>
          <a:lstStyle/>
          <a:p>
            <a:r>
              <a:rPr lang="en-US" sz="2000" dirty="0">
                <a:solidFill>
                  <a:srgbClr val="002060"/>
                </a:solidFill>
              </a:rPr>
              <a:t>Test Statistic: t = -0.915</a:t>
            </a:r>
          </a:p>
          <a:p>
            <a:r>
              <a:rPr lang="en-US" sz="2000" dirty="0">
                <a:solidFill>
                  <a:srgbClr val="002060"/>
                </a:solidFill>
              </a:rPr>
              <a:t>Fail to Reject H</a:t>
            </a:r>
            <a:r>
              <a:rPr lang="en-US" sz="2000" baseline="-25000" dirty="0">
                <a:solidFill>
                  <a:srgbClr val="002060"/>
                </a:solidFill>
              </a:rPr>
              <a:t>0</a:t>
            </a:r>
          </a:p>
        </p:txBody>
      </p:sp>
      <p:grpSp>
        <p:nvGrpSpPr>
          <p:cNvPr id="15" name="Group 14"/>
          <p:cNvGrpSpPr/>
          <p:nvPr/>
        </p:nvGrpSpPr>
        <p:grpSpPr>
          <a:xfrm>
            <a:off x="3657600" y="3962400"/>
            <a:ext cx="2286000" cy="875764"/>
            <a:chOff x="3810000" y="5226903"/>
            <a:chExt cx="4114800" cy="875764"/>
          </a:xfrm>
        </p:grpSpPr>
        <p:cxnSp>
          <p:nvCxnSpPr>
            <p:cNvPr id="16" name="Straight Arrow Connector 15"/>
            <p:cNvCxnSpPr/>
            <p:nvPr/>
          </p:nvCxnSpPr>
          <p:spPr bwMode="auto">
            <a:xfrm flipV="1">
              <a:off x="7924800" y="5721667"/>
              <a:ext cx="0" cy="38100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bwMode="auto">
            <a:xfrm flipH="1">
              <a:off x="3810000" y="6102667"/>
              <a:ext cx="4114800"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bwMode="auto">
            <a:xfrm flipV="1">
              <a:off x="3810000" y="5226903"/>
              <a:ext cx="0" cy="875764"/>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851717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Drug Prices in Two States</a:t>
            </a:r>
          </a:p>
        </p:txBody>
      </p:sp>
      <p:sp>
        <p:nvSpPr>
          <p:cNvPr id="3" name="Content Placeholder 2"/>
          <p:cNvSpPr>
            <a:spLocks noGrp="1"/>
          </p:cNvSpPr>
          <p:nvPr>
            <p:ph idx="1"/>
          </p:nvPr>
        </p:nvSpPr>
        <p:spPr/>
        <p:txBody>
          <a:bodyPr/>
          <a:lstStyle/>
          <a:p>
            <a:r>
              <a:rPr lang="en-US" dirty="0"/>
              <a:t>P-Value Approach</a:t>
            </a:r>
          </a:p>
          <a:p>
            <a:pPr lvl="1"/>
            <a:r>
              <a:rPr lang="en-US" dirty="0"/>
              <a:t>The </a:t>
            </a:r>
            <a:r>
              <a:rPr lang="en-US" i="1" dirty="0"/>
              <a:t>p</a:t>
            </a:r>
            <a:r>
              <a:rPr lang="en-US" dirty="0"/>
              <a:t>-value can be verified using the two-tailed Excel function =T.DIST.2T(.915,27) = .3681. This large </a:t>
            </a:r>
            <a:r>
              <a:rPr lang="en-US" i="1" dirty="0"/>
              <a:t>p</a:t>
            </a:r>
            <a:r>
              <a:rPr lang="en-US" dirty="0"/>
              <a:t>-value (greater than </a:t>
            </a:r>
            <a:br>
              <a:rPr lang="en-US" dirty="0"/>
            </a:br>
            <a:r>
              <a:rPr lang="en-US" i="1" dirty="0"/>
              <a:t>α </a:t>
            </a:r>
            <a:r>
              <a:rPr lang="en-US" dirty="0"/>
              <a:t>= .05) says that a difference of sample means of this magnitude would happen by chance about 37 percent of the time if </a:t>
            </a:r>
            <a:r>
              <a:rPr lang="en-US" i="1" dirty="0"/>
              <a:t>μ</a:t>
            </a:r>
            <a:r>
              <a:rPr lang="en-US" dirty="0"/>
              <a:t>1 = </a:t>
            </a:r>
            <a:r>
              <a:rPr lang="en-US" i="1" dirty="0"/>
              <a:t>μ</a:t>
            </a:r>
            <a:r>
              <a:rPr lang="en-US" dirty="0"/>
              <a:t>2. The observed difference in sample means seems to be well within the realm of chance.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15</a:t>
            </a:fld>
            <a:endParaRPr lang="en-US" dirty="0"/>
          </a:p>
        </p:txBody>
      </p:sp>
      <p:sp>
        <p:nvSpPr>
          <p:cNvPr id="6" name="Text Placeholder 5"/>
          <p:cNvSpPr>
            <a:spLocks noGrp="1"/>
          </p:cNvSpPr>
          <p:nvPr>
            <p:ph type="body" sz="quarter" idx="12"/>
          </p:nvPr>
        </p:nvSpPr>
        <p:spPr/>
        <p:txBody>
          <a:bodyPr/>
          <a:lstStyle/>
          <a:p>
            <a:r>
              <a:rPr lang="en-US" dirty="0"/>
              <a:t>LO 10-1</a:t>
            </a:r>
          </a:p>
        </p:txBody>
      </p:sp>
    </p:spTree>
    <p:extLst>
      <p:ext uri="{BB962C8B-B14F-4D97-AF65-F5344CB8AC3E}">
        <p14:creationId xmlns:p14="http://schemas.microsoft.com/office/powerpoint/2010/main" val="185836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Underlying Assumptions</a:t>
            </a:r>
          </a:p>
        </p:txBody>
      </p:sp>
      <p:sp>
        <p:nvSpPr>
          <p:cNvPr id="3" name="Content Placeholder 2"/>
          <p:cNvSpPr>
            <a:spLocks noGrp="1"/>
          </p:cNvSpPr>
          <p:nvPr>
            <p:ph idx="1"/>
          </p:nvPr>
        </p:nvSpPr>
        <p:spPr/>
        <p:txBody>
          <a:bodyPr/>
          <a:lstStyle/>
          <a:p>
            <a:r>
              <a:rPr lang="en-US" dirty="0"/>
              <a:t>Which Unknown Variance test is best?</a:t>
            </a:r>
          </a:p>
          <a:p>
            <a:pPr lvl="1">
              <a:defRPr/>
            </a:pPr>
            <a:r>
              <a:rPr lang="en-US" dirty="0"/>
              <a:t>If the sample sizes are equal, the test statistics for the Pooled Test and the Unequal Test will be identical, although the degrees of freedom may differ.</a:t>
            </a:r>
          </a:p>
          <a:p>
            <a:pPr lvl="1">
              <a:defRPr/>
            </a:pPr>
            <a:r>
              <a:rPr lang="en-US" dirty="0"/>
              <a:t>If the variances are similar, the two tests will usually agree.</a:t>
            </a:r>
          </a:p>
          <a:p>
            <a:pPr lvl="1">
              <a:defRPr/>
            </a:pPr>
            <a:r>
              <a:rPr lang="en-US" dirty="0"/>
              <a:t>If no information about the population variances is available, then the best choice is the Unequal Test.</a:t>
            </a:r>
          </a:p>
          <a:p>
            <a:pPr lvl="1">
              <a:defRPr/>
            </a:pPr>
            <a:r>
              <a:rPr lang="en-US" dirty="0"/>
              <a:t>The fewer assumptions, the better.</a:t>
            </a:r>
          </a:p>
          <a:p>
            <a:pPr>
              <a:defRPr/>
            </a:pPr>
            <a:r>
              <a:rPr lang="en-US" dirty="0"/>
              <a:t>Must sample sizes be equal?</a:t>
            </a:r>
          </a:p>
          <a:p>
            <a:pPr lvl="1">
              <a:defRPr/>
            </a:pPr>
            <a:r>
              <a:rPr lang="en-US" dirty="0"/>
              <a:t>No, unequal sample sizes are common and the formulas still apply.</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16</a:t>
            </a:fld>
            <a:endParaRPr lang="en-US" dirty="0"/>
          </a:p>
        </p:txBody>
      </p:sp>
      <p:sp>
        <p:nvSpPr>
          <p:cNvPr id="6" name="Text Placeholder 5"/>
          <p:cNvSpPr>
            <a:spLocks noGrp="1"/>
          </p:cNvSpPr>
          <p:nvPr>
            <p:ph type="body" sz="quarter" idx="12"/>
          </p:nvPr>
        </p:nvSpPr>
        <p:spPr/>
        <p:txBody>
          <a:bodyPr/>
          <a:lstStyle/>
          <a:p>
            <a:r>
              <a:rPr lang="en-US" dirty="0"/>
              <a:t>LO 10-2</a:t>
            </a:r>
          </a:p>
        </p:txBody>
      </p:sp>
    </p:spTree>
    <p:extLst>
      <p:ext uri="{BB962C8B-B14F-4D97-AF65-F5344CB8AC3E}">
        <p14:creationId xmlns:p14="http://schemas.microsoft.com/office/powerpoint/2010/main" val="1875706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Underlying Assumptions</a:t>
            </a:r>
          </a:p>
        </p:txBody>
      </p:sp>
      <p:sp>
        <p:nvSpPr>
          <p:cNvPr id="3" name="Content Placeholder 2"/>
          <p:cNvSpPr>
            <a:spLocks noGrp="1"/>
          </p:cNvSpPr>
          <p:nvPr>
            <p:ph idx="1"/>
          </p:nvPr>
        </p:nvSpPr>
        <p:spPr/>
        <p:txBody>
          <a:bodyPr/>
          <a:lstStyle/>
          <a:p>
            <a:r>
              <a:rPr lang="en-US" dirty="0"/>
              <a:t>What about large samples?</a:t>
            </a:r>
          </a:p>
          <a:p>
            <a:pPr lvl="1"/>
            <a:r>
              <a:rPr lang="en-US" dirty="0"/>
              <a:t>For unknown variances, if both samples are large (</a:t>
            </a:r>
            <a:r>
              <a:rPr lang="en-US" i="1" dirty="0"/>
              <a:t>n</a:t>
            </a:r>
            <a:r>
              <a:rPr lang="en-US" baseline="-25000" dirty="0"/>
              <a:t>1</a:t>
            </a:r>
            <a:r>
              <a:rPr lang="en-US" dirty="0"/>
              <a:t> ≥ 30 and </a:t>
            </a:r>
            <a:r>
              <a:rPr lang="en-US" i="1" dirty="0"/>
              <a:t>n</a:t>
            </a:r>
            <a:r>
              <a:rPr lang="en-US" baseline="-25000" dirty="0"/>
              <a:t>2</a:t>
            </a:r>
            <a:r>
              <a:rPr lang="en-US" dirty="0"/>
              <a:t> ≥ 30) and you have reason to think the population isn’t badly skewed (look at the histograms or dot plots of the samples), it is common to use Z test. Although it usually gives results very close to the “proper” </a:t>
            </a:r>
            <a:r>
              <a:rPr lang="en-US" i="1" dirty="0"/>
              <a:t>t </a:t>
            </a:r>
            <a:r>
              <a:rPr lang="en-US" dirty="0"/>
              <a:t>tests, this approach is not conservative (i.e., it may increase Type I risk). </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17</a:t>
            </a:fld>
            <a:endParaRPr lang="en-US" dirty="0"/>
          </a:p>
        </p:txBody>
      </p:sp>
      <p:sp>
        <p:nvSpPr>
          <p:cNvPr id="6" name="Text Placeholder 5"/>
          <p:cNvSpPr>
            <a:spLocks noGrp="1"/>
          </p:cNvSpPr>
          <p:nvPr>
            <p:ph type="body" sz="quarter" idx="12"/>
          </p:nvPr>
        </p:nvSpPr>
        <p:spPr/>
        <p:txBody>
          <a:bodyPr/>
          <a:lstStyle/>
          <a:p>
            <a:r>
              <a:rPr lang="en-US" dirty="0"/>
              <a:t>LO 10-2</a:t>
            </a:r>
          </a:p>
        </p:txBody>
      </p:sp>
      <p:pic>
        <p:nvPicPr>
          <p:cNvPr id="7" name="Picture 6"/>
          <p:cNvPicPr>
            <a:picLocks noChangeAspect="1"/>
          </p:cNvPicPr>
          <p:nvPr/>
        </p:nvPicPr>
        <p:blipFill>
          <a:blip r:embed="rId2"/>
          <a:stretch>
            <a:fillRect/>
          </a:stretch>
        </p:blipFill>
        <p:spPr>
          <a:xfrm>
            <a:off x="1762125" y="4114800"/>
            <a:ext cx="5619750" cy="971550"/>
          </a:xfrm>
          <a:prstGeom prst="rect">
            <a:avLst/>
          </a:prstGeom>
        </p:spPr>
      </p:pic>
    </p:spTree>
    <p:extLst>
      <p:ext uri="{BB962C8B-B14F-4D97-AF65-F5344CB8AC3E}">
        <p14:creationId xmlns:p14="http://schemas.microsoft.com/office/powerpoint/2010/main" val="2795357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Caution: Three Issues</a:t>
            </a:r>
          </a:p>
        </p:txBody>
      </p:sp>
      <p:sp>
        <p:nvSpPr>
          <p:cNvPr id="3" name="Content Placeholder 2"/>
          <p:cNvSpPr>
            <a:spLocks noGrp="1"/>
          </p:cNvSpPr>
          <p:nvPr>
            <p:ph idx="1"/>
          </p:nvPr>
        </p:nvSpPr>
        <p:spPr/>
        <p:txBody>
          <a:bodyPr/>
          <a:lstStyle/>
          <a:p>
            <a:pPr marL="0" indent="0">
              <a:buNone/>
            </a:pPr>
            <a:r>
              <a:rPr lang="en-US" dirty="0"/>
              <a:t>Bear in mind three questions when you are comparing two sample means: </a:t>
            </a:r>
          </a:p>
          <a:p>
            <a:pPr marL="457200" indent="-457200">
              <a:lnSpc>
                <a:spcPct val="90000"/>
              </a:lnSpc>
              <a:buClr>
                <a:srgbClr val="002060"/>
              </a:buClr>
              <a:buFont typeface="+mj-lt"/>
              <a:buAutoNum type="arabicPeriod"/>
              <a:defRPr/>
            </a:pPr>
            <a:r>
              <a:rPr lang="en-US" dirty="0"/>
              <a:t>Are the populations skewed? Are there outliers?  </a:t>
            </a:r>
          </a:p>
          <a:p>
            <a:pPr marL="916229" lvl="1" indent="-516179">
              <a:lnSpc>
                <a:spcPct val="90000"/>
              </a:lnSpc>
              <a:spcBef>
                <a:spcPct val="50000"/>
              </a:spcBef>
              <a:buClr>
                <a:schemeClr val="bg2"/>
              </a:buClr>
              <a:defRPr/>
            </a:pPr>
            <a:r>
              <a:rPr lang="en-US" dirty="0"/>
              <a:t>Check using histograms and/or dot plots of each sample.               t tests are okay if moderately skewed, especially if samples are large. Outliers are more serious.</a:t>
            </a:r>
            <a:endParaRPr lang="en-US" sz="1400" dirty="0"/>
          </a:p>
          <a:p>
            <a:pPr marL="516179" indent="-516179">
              <a:lnSpc>
                <a:spcPct val="90000"/>
              </a:lnSpc>
              <a:buClr>
                <a:srgbClr val="002060"/>
              </a:buClr>
              <a:buFontTx/>
              <a:buAutoNum type="arabicPeriod" startAt="2"/>
              <a:defRPr/>
            </a:pPr>
            <a:r>
              <a:rPr lang="en-US" dirty="0"/>
              <a:t>Are the sample sizes large </a:t>
            </a:r>
            <a:r>
              <a:rPr lang="en-US" i="1" dirty="0"/>
              <a:t>(n</a:t>
            </a:r>
            <a:r>
              <a:rPr lang="en-US" dirty="0"/>
              <a:t> ≥ 30)?</a:t>
            </a:r>
          </a:p>
          <a:p>
            <a:pPr marL="916229" lvl="1" indent="-516179">
              <a:lnSpc>
                <a:spcPct val="90000"/>
              </a:lnSpc>
              <a:spcBef>
                <a:spcPct val="50000"/>
              </a:spcBef>
              <a:buClr>
                <a:schemeClr val="bg2"/>
              </a:buClr>
              <a:defRPr/>
            </a:pPr>
            <a:r>
              <a:rPr lang="en-US" dirty="0"/>
              <a:t>If the samples are small, the mean is not a reliable indicator of central tendency, and the test may lack power.</a:t>
            </a:r>
          </a:p>
          <a:p>
            <a:pPr marL="516179" indent="-516179">
              <a:lnSpc>
                <a:spcPct val="90000"/>
              </a:lnSpc>
              <a:spcBef>
                <a:spcPct val="50000"/>
              </a:spcBef>
              <a:buClr>
                <a:srgbClr val="002060"/>
              </a:buClr>
              <a:buFontTx/>
              <a:buAutoNum type="arabicPeriod" startAt="3"/>
              <a:defRPr/>
            </a:pPr>
            <a:r>
              <a:rPr lang="en-US" dirty="0"/>
              <a:t>Is the difference </a:t>
            </a:r>
            <a:r>
              <a:rPr lang="en-US" i="1" dirty="0"/>
              <a:t>important </a:t>
            </a:r>
            <a:r>
              <a:rPr lang="en-US" dirty="0"/>
              <a:t>as well as significant?</a:t>
            </a:r>
          </a:p>
          <a:p>
            <a:pPr marL="916229" lvl="1" indent="-516179">
              <a:lnSpc>
                <a:spcPct val="90000"/>
              </a:lnSpc>
              <a:spcBef>
                <a:spcPct val="50000"/>
              </a:spcBef>
              <a:buClr>
                <a:schemeClr val="bg2"/>
              </a:buClr>
              <a:defRPr/>
            </a:pPr>
            <a:r>
              <a:rPr lang="en-US" dirty="0"/>
              <a:t>A small difference in means or proportions could be significant if the sample size is large.</a:t>
            </a:r>
          </a:p>
          <a:p>
            <a:pPr marL="0" indent="0">
              <a:buNone/>
            </a:pPr>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18</a:t>
            </a:fld>
            <a:endParaRPr lang="en-US" dirty="0"/>
          </a:p>
        </p:txBody>
      </p:sp>
      <p:sp>
        <p:nvSpPr>
          <p:cNvPr id="6" name="Text Placeholder 5"/>
          <p:cNvSpPr>
            <a:spLocks noGrp="1"/>
          </p:cNvSpPr>
          <p:nvPr>
            <p:ph type="body" sz="quarter" idx="12"/>
          </p:nvPr>
        </p:nvSpPr>
        <p:spPr/>
        <p:txBody>
          <a:bodyPr/>
          <a:lstStyle/>
          <a:p>
            <a:r>
              <a:rPr lang="en-US" dirty="0"/>
              <a:t>LO 10-2</a:t>
            </a:r>
          </a:p>
        </p:txBody>
      </p:sp>
    </p:spTree>
    <p:extLst>
      <p:ext uri="{BB962C8B-B14F-4D97-AF65-F5344CB8AC3E}">
        <p14:creationId xmlns:p14="http://schemas.microsoft.com/office/powerpoint/2010/main" val="92460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Confidence Interval for the Difference of Two Means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0"/>
                <a:ext cx="8229600" cy="4343400"/>
              </a:xfrm>
            </p:spPr>
            <p:txBody>
              <a:bodyPr/>
              <a:lstStyle/>
              <a:p>
                <a:r>
                  <a:rPr lang="en-US" dirty="0"/>
                  <a:t>There may be occasions when we want to estimate the difference between two unknown population means. </a:t>
                </a:r>
              </a:p>
              <a:p>
                <a:r>
                  <a:rPr lang="en-US" dirty="0"/>
                  <a:t>The point estimate for </a:t>
                </a:r>
                <a:r>
                  <a:rPr lang="en-US" i="1" dirty="0"/>
                  <a:t>μ</a:t>
                </a:r>
                <a:r>
                  <a:rPr lang="en-US" baseline="-25000" dirty="0"/>
                  <a:t>1</a:t>
                </a:r>
                <a:r>
                  <a:rPr lang="en-US" dirty="0"/>
                  <a:t> − </a:t>
                </a:r>
                <a:r>
                  <a:rPr lang="en-US" i="1" dirty="0"/>
                  <a:t>μ</a:t>
                </a:r>
                <a:r>
                  <a:rPr lang="en-US" baseline="-25000" dirty="0"/>
                  <a:t>2</a:t>
                </a:r>
                <a:r>
                  <a:rPr lang="en-US" dirty="0"/>
                  <a:t> is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𝑋</m:t>
                        </m:r>
                      </m:e>
                    </m:acc>
                  </m:oMath>
                </a14:m>
                <a:r>
                  <a:rPr lang="en-US" baseline="-25000" dirty="0"/>
                  <a:t>1</a:t>
                </a:r>
                <a:r>
                  <a:rPr lang="en-US" dirty="0"/>
                  <a:t> −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𝑋</m:t>
                        </m:r>
                      </m:e>
                    </m:acc>
                  </m:oMath>
                </a14:m>
                <a:r>
                  <a:rPr lang="en-US" baseline="-25000" dirty="0"/>
                  <a:t>2</a:t>
                </a:r>
                <a:r>
                  <a:rPr lang="en-US" dirty="0"/>
                  <a:t>, where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𝑋</m:t>
                        </m:r>
                      </m:e>
                    </m:acc>
                  </m:oMath>
                </a14:m>
                <a:r>
                  <a:rPr lang="en-US" baseline="-25000" dirty="0"/>
                  <a:t>1</a:t>
                </a:r>
                <a:r>
                  <a:rPr lang="en-US" dirty="0"/>
                  <a:t> and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𝑋</m:t>
                        </m:r>
                      </m:e>
                    </m:acc>
                  </m:oMath>
                </a14:m>
                <a:r>
                  <a:rPr lang="en-US" baseline="-25000" dirty="0"/>
                  <a:t>2</a:t>
                </a:r>
                <a:r>
                  <a:rPr lang="en-US" dirty="0"/>
                  <a:t> are calculated from independent random samples. </a:t>
                </a:r>
              </a:p>
              <a:p>
                <a:r>
                  <a:rPr lang="en-US" dirty="0"/>
                  <a:t>We can use a confidence interval estimate to find a range within which the true difference might fall. </a:t>
                </a:r>
              </a:p>
              <a:p>
                <a:r>
                  <a:rPr lang="en-US" dirty="0"/>
                  <a:t>If the confidence interval for the </a:t>
                </a:r>
                <a:r>
                  <a:rPr lang="en-US" b="1" dirty="0"/>
                  <a:t>difference of two means </a:t>
                </a:r>
                <a:r>
                  <a:rPr lang="en-US" dirty="0"/>
                  <a:t>includes zero, we could conclude that there is no significant difference in means.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0"/>
                <a:ext cx="8229600" cy="4343400"/>
              </a:xfrm>
              <a:blipFill>
                <a:blip r:embed="rId2"/>
                <a:stretch>
                  <a:fillRect l="-444" t="-982" r="-2815"/>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19</a:t>
            </a:fld>
            <a:endParaRPr lang="en-US" dirty="0"/>
          </a:p>
        </p:txBody>
      </p:sp>
      <p:sp>
        <p:nvSpPr>
          <p:cNvPr id="6" name="Text Placeholder 5"/>
          <p:cNvSpPr>
            <a:spLocks noGrp="1"/>
          </p:cNvSpPr>
          <p:nvPr>
            <p:ph type="body" sz="quarter" idx="12"/>
          </p:nvPr>
        </p:nvSpPr>
        <p:spPr/>
        <p:txBody>
          <a:bodyPr/>
          <a:lstStyle/>
          <a:p>
            <a:r>
              <a:rPr lang="en-US" dirty="0"/>
              <a:t>LO 10-3</a:t>
            </a:r>
          </a:p>
        </p:txBody>
      </p:sp>
    </p:spTree>
    <p:extLst>
      <p:ext uri="{BB962C8B-B14F-4D97-AF65-F5344CB8AC3E}">
        <p14:creationId xmlns:p14="http://schemas.microsoft.com/office/powerpoint/2010/main" val="229891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Learning Objectives</a:t>
            </a:r>
          </a:p>
        </p:txBody>
      </p:sp>
      <p:sp>
        <p:nvSpPr>
          <p:cNvPr id="3" name="Content Placeholder 2"/>
          <p:cNvSpPr>
            <a:spLocks noGrp="1"/>
          </p:cNvSpPr>
          <p:nvPr>
            <p:ph idx="1"/>
          </p:nvPr>
        </p:nvSpPr>
        <p:spPr/>
        <p:txBody>
          <a:bodyPr/>
          <a:lstStyle/>
          <a:p>
            <a:pPr marL="0" indent="0" eaLnBrk="1" hangingPunct="1">
              <a:buSzPct val="150000"/>
              <a:buNone/>
              <a:tabLst>
                <a:tab pos="1150938" algn="l"/>
                <a:tab pos="1260475" algn="l"/>
                <a:tab pos="1308100" algn="l"/>
              </a:tabLst>
              <a:defRPr/>
            </a:pPr>
            <a:r>
              <a:rPr lang="en-US" sz="2000" dirty="0">
                <a:solidFill>
                  <a:srgbClr val="FF9933"/>
                </a:solidFill>
              </a:rPr>
              <a:t>LO10-1: </a:t>
            </a:r>
            <a:r>
              <a:rPr lang="en-US" sz="2000" dirty="0"/>
              <a:t>Recognize and perform a test for two means.</a:t>
            </a:r>
          </a:p>
          <a:p>
            <a:pPr marL="969963" indent="-969963" eaLnBrk="1" hangingPunct="1">
              <a:buNone/>
              <a:tabLst>
                <a:tab pos="1150938" algn="l"/>
                <a:tab pos="1260475" algn="l"/>
                <a:tab pos="1308100" algn="l"/>
              </a:tabLst>
              <a:defRPr/>
            </a:pPr>
            <a:r>
              <a:rPr lang="en-US" sz="2000" dirty="0">
                <a:solidFill>
                  <a:srgbClr val="FF9933"/>
                </a:solidFill>
              </a:rPr>
              <a:t>LO10-2: </a:t>
            </a:r>
            <a:r>
              <a:rPr lang="en-US" sz="2000" dirty="0"/>
              <a:t>Explain the assumptions underlying the two-sample test of means.</a:t>
            </a:r>
          </a:p>
          <a:p>
            <a:pPr marL="0" indent="0" eaLnBrk="1" hangingPunct="1">
              <a:spcBef>
                <a:spcPts val="0"/>
              </a:spcBef>
              <a:buNone/>
              <a:tabLst>
                <a:tab pos="1150938" algn="l"/>
                <a:tab pos="1260475" algn="l"/>
                <a:tab pos="1308100" algn="l"/>
              </a:tabLst>
              <a:defRPr/>
            </a:pPr>
            <a:r>
              <a:rPr lang="en-US" sz="2000" dirty="0">
                <a:solidFill>
                  <a:srgbClr val="FF9933"/>
                </a:solidFill>
              </a:rPr>
              <a:t>LO10-3: </a:t>
            </a:r>
            <a:r>
              <a:rPr lang="en-US" sz="2000" dirty="0"/>
              <a:t>Construct a confidence interval for </a:t>
            </a:r>
            <a:r>
              <a:rPr lang="en-US" sz="2000" i="1" dirty="0"/>
              <a:t>µ</a:t>
            </a:r>
            <a:r>
              <a:rPr lang="en-US" sz="2000" baseline="-25000" dirty="0">
                <a:sym typeface="Symbol" pitchFamily="18" charset="2"/>
              </a:rPr>
              <a:t>1</a:t>
            </a:r>
            <a:r>
              <a:rPr lang="en-US" sz="2000" dirty="0">
                <a:sym typeface="Symbol" pitchFamily="18" charset="2"/>
              </a:rPr>
              <a:t> − </a:t>
            </a:r>
            <a:r>
              <a:rPr lang="en-US" sz="2000" i="1" dirty="0"/>
              <a:t>µ</a:t>
            </a:r>
            <a:r>
              <a:rPr lang="en-US" sz="2000" baseline="-25000" dirty="0">
                <a:sym typeface="Symbol" pitchFamily="18" charset="2"/>
              </a:rPr>
              <a:t>2</a:t>
            </a:r>
            <a:r>
              <a:rPr lang="en-US" sz="2000" dirty="0"/>
              <a:t>.</a:t>
            </a:r>
          </a:p>
          <a:p>
            <a:pPr marL="0" indent="0" eaLnBrk="1" hangingPunct="1">
              <a:buNone/>
              <a:tabLst>
                <a:tab pos="1150938" algn="l"/>
                <a:tab pos="1260475" algn="l"/>
                <a:tab pos="1308100" algn="l"/>
              </a:tabLst>
              <a:defRPr/>
            </a:pPr>
            <a:r>
              <a:rPr lang="en-US" sz="2000" dirty="0">
                <a:solidFill>
                  <a:srgbClr val="FF9933"/>
                </a:solidFill>
              </a:rPr>
              <a:t>LO10-4: </a:t>
            </a:r>
            <a:r>
              <a:rPr lang="en-US" sz="2000" dirty="0"/>
              <a:t>Recognize paired data and be able to perform a paired </a:t>
            </a:r>
            <a:r>
              <a:rPr lang="en-US" sz="2000" i="1" dirty="0"/>
              <a:t>t</a:t>
            </a:r>
            <a:r>
              <a:rPr lang="en-US" sz="2000" dirty="0"/>
              <a:t> test. </a:t>
            </a:r>
          </a:p>
          <a:p>
            <a:pPr marL="0" indent="0" eaLnBrk="1" hangingPunct="1">
              <a:buNone/>
              <a:tabLst>
                <a:tab pos="1150938" algn="l"/>
                <a:tab pos="1260475" algn="l"/>
                <a:tab pos="1308100" algn="l"/>
              </a:tabLst>
              <a:defRPr/>
            </a:pPr>
            <a:r>
              <a:rPr lang="en-US" sz="2000" dirty="0">
                <a:solidFill>
                  <a:srgbClr val="FF9933"/>
                </a:solidFill>
              </a:rPr>
              <a:t>LO10-5: </a:t>
            </a:r>
            <a:r>
              <a:rPr lang="en-US" sz="2000" dirty="0"/>
              <a:t>Perform a test to compare two proportions using </a:t>
            </a:r>
            <a:r>
              <a:rPr lang="en-US" sz="2000" i="1" dirty="0"/>
              <a:t>z.</a:t>
            </a:r>
          </a:p>
          <a:p>
            <a:pPr marL="0" indent="0" eaLnBrk="1" hangingPunct="1">
              <a:buNone/>
              <a:defRPr/>
            </a:pPr>
            <a:r>
              <a:rPr lang="en-US" sz="2000" dirty="0">
                <a:solidFill>
                  <a:srgbClr val="FF9933"/>
                </a:solidFill>
              </a:rPr>
              <a:t>LO10-6: </a:t>
            </a:r>
            <a:r>
              <a:rPr lang="en-US" sz="2000" dirty="0"/>
              <a:t>Check whether normality may be assumed for two proportions.</a:t>
            </a:r>
            <a:endParaRPr lang="en-US" sz="2000" i="1" dirty="0"/>
          </a:p>
          <a:p>
            <a:pPr marL="0" indent="0" eaLnBrk="1" hangingPunct="1">
              <a:buNone/>
              <a:defRPr/>
            </a:pPr>
            <a:r>
              <a:rPr lang="en-US" sz="2000" dirty="0">
                <a:solidFill>
                  <a:srgbClr val="FF9933"/>
                </a:solidFill>
              </a:rPr>
              <a:t>LO10-7: </a:t>
            </a:r>
            <a:r>
              <a:rPr lang="en-US" sz="2000" dirty="0"/>
              <a:t>Construct a confidence interval for </a:t>
            </a:r>
            <a:r>
              <a:rPr lang="el-GR" sz="2000" i="1" dirty="0"/>
              <a:t>π</a:t>
            </a:r>
            <a:r>
              <a:rPr lang="el-GR" sz="2000" i="1" baseline="-25000" dirty="0"/>
              <a:t>1</a:t>
            </a:r>
            <a:r>
              <a:rPr lang="el-GR" sz="2000" dirty="0"/>
              <a:t>− </a:t>
            </a:r>
            <a:r>
              <a:rPr lang="el-GR" sz="2000" i="1" dirty="0"/>
              <a:t>π</a:t>
            </a:r>
            <a:r>
              <a:rPr lang="el-GR" sz="2000" i="1" baseline="-25000" dirty="0"/>
              <a:t>2</a:t>
            </a:r>
            <a:r>
              <a:rPr lang="en-US" sz="2000" dirty="0"/>
              <a:t>.</a:t>
            </a:r>
            <a:r>
              <a:rPr lang="en-US" sz="2000" i="1" dirty="0"/>
              <a:t> </a:t>
            </a:r>
          </a:p>
          <a:p>
            <a:pPr marL="0" indent="0" eaLnBrk="1" hangingPunct="1">
              <a:buNone/>
              <a:defRPr/>
            </a:pPr>
            <a:r>
              <a:rPr lang="en-US" sz="2000" dirty="0">
                <a:solidFill>
                  <a:srgbClr val="FF9933"/>
                </a:solidFill>
              </a:rPr>
              <a:t>LO10-8: </a:t>
            </a:r>
            <a:r>
              <a:rPr lang="en-US" sz="2000" dirty="0"/>
              <a:t>Carry out a test of two variances using the </a:t>
            </a:r>
            <a:r>
              <a:rPr lang="en-US" sz="2000" i="1" dirty="0"/>
              <a:t>F </a:t>
            </a:r>
            <a:r>
              <a:rPr lang="en-US" sz="2000" dirty="0"/>
              <a:t>distribution.</a:t>
            </a:r>
            <a:r>
              <a:rPr lang="en-US" sz="2000" i="1" dirty="0">
                <a:effectLst>
                  <a:outerShdw blurRad="38100" dist="38100" dir="2700000" algn="tl">
                    <a:srgbClr val="C0C0C0"/>
                  </a:outerShdw>
                </a:effectLst>
              </a:rPr>
              <a:t>              </a:t>
            </a:r>
            <a:endParaRPr lang="en-US" sz="2000" dirty="0">
              <a:effectLst>
                <a:outerShdw blurRad="38100" dist="38100" dir="2700000" algn="tl">
                  <a:srgbClr val="C0C0C0"/>
                </a:outerShdw>
              </a:effectLst>
            </a:endParaRP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a:t>
            </a:fld>
            <a:endParaRPr lang="en-US" dirty="0"/>
          </a:p>
        </p:txBody>
      </p:sp>
      <p:sp>
        <p:nvSpPr>
          <p:cNvPr id="6" name="Text Placeholder 5"/>
          <p:cNvSpPr>
            <a:spLocks noGrp="1"/>
          </p:cNvSpPr>
          <p:nvPr>
            <p:ph type="body" sz="quarter" idx="12"/>
          </p:nvPr>
        </p:nvSpPr>
        <p:spPr>
          <a:xfrm rot="5400000">
            <a:off x="7696200" y="800100"/>
            <a:ext cx="1981200" cy="533400"/>
          </a:xfrm>
        </p:spPr>
        <p:txBody>
          <a:bodyPr/>
          <a:lstStyle/>
          <a:p>
            <a:r>
              <a:rPr lang="en-US" dirty="0"/>
              <a:t>Chapter 10</a:t>
            </a:r>
          </a:p>
        </p:txBody>
      </p:sp>
    </p:spTree>
    <p:extLst>
      <p:ext uri="{BB962C8B-B14F-4D97-AF65-F5344CB8AC3E}">
        <p14:creationId xmlns:p14="http://schemas.microsoft.com/office/powerpoint/2010/main" val="2579021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Confidence Interval for the Difference of Two Means</a:t>
            </a:r>
          </a:p>
        </p:txBody>
      </p:sp>
      <p:sp>
        <p:nvSpPr>
          <p:cNvPr id="3" name="Content Placeholder 2"/>
          <p:cNvSpPr>
            <a:spLocks noGrp="1"/>
          </p:cNvSpPr>
          <p:nvPr>
            <p:ph idx="1"/>
          </p:nvPr>
        </p:nvSpPr>
        <p:spPr>
          <a:xfrm>
            <a:off x="457200" y="1524000"/>
            <a:ext cx="8229600" cy="4343400"/>
          </a:xfrm>
        </p:spPr>
        <p:txBody>
          <a:bodyPr/>
          <a:lstStyle/>
          <a:p>
            <a:r>
              <a:rPr lang="en-US" dirty="0"/>
              <a:t>When the population variances are unknown (the usual situation), the procedure for constructing a confidence interval for </a:t>
            </a:r>
            <a:r>
              <a:rPr lang="en-US" i="1" dirty="0"/>
              <a:t>μ</a:t>
            </a:r>
            <a:r>
              <a:rPr lang="en-US" baseline="-25000" dirty="0"/>
              <a:t>1</a:t>
            </a:r>
            <a:r>
              <a:rPr lang="en-US" dirty="0"/>
              <a:t> − </a:t>
            </a:r>
            <a:r>
              <a:rPr lang="en-US" i="1" dirty="0"/>
              <a:t>μ</a:t>
            </a:r>
            <a:r>
              <a:rPr lang="en-US" baseline="-25000" dirty="0"/>
              <a:t>2</a:t>
            </a:r>
            <a:r>
              <a:rPr lang="en-US" dirty="0"/>
              <a:t> depends on our assumption about the unknown variances. </a:t>
            </a:r>
          </a:p>
          <a:p>
            <a:pPr lvl="1"/>
            <a:r>
              <a:rPr lang="en-US" dirty="0"/>
              <a:t>Assuming Equal Variances</a:t>
            </a:r>
          </a:p>
          <a:p>
            <a:pPr lvl="1"/>
            <a:endParaRPr lang="en-US" dirty="0"/>
          </a:p>
          <a:p>
            <a:pPr lvl="1"/>
            <a:endParaRPr lang="en-US" dirty="0"/>
          </a:p>
          <a:p>
            <a:pPr lvl="1"/>
            <a:endParaRPr lang="en-US" dirty="0"/>
          </a:p>
          <a:p>
            <a:pPr lvl="1"/>
            <a:r>
              <a:rPr lang="en-US" dirty="0"/>
              <a:t>Assuming Unequal Variances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20</a:t>
            </a:fld>
            <a:endParaRPr lang="en-US" dirty="0"/>
          </a:p>
        </p:txBody>
      </p:sp>
      <p:sp>
        <p:nvSpPr>
          <p:cNvPr id="6" name="Text Placeholder 5"/>
          <p:cNvSpPr>
            <a:spLocks noGrp="1"/>
          </p:cNvSpPr>
          <p:nvPr>
            <p:ph type="body" sz="quarter" idx="12"/>
          </p:nvPr>
        </p:nvSpPr>
        <p:spPr/>
        <p:txBody>
          <a:bodyPr/>
          <a:lstStyle/>
          <a:p>
            <a:r>
              <a:rPr lang="en-US" dirty="0"/>
              <a:t>LO 10-3</a:t>
            </a:r>
          </a:p>
        </p:txBody>
      </p:sp>
      <p:pic>
        <p:nvPicPr>
          <p:cNvPr id="7" name="Picture 6"/>
          <p:cNvPicPr>
            <a:picLocks noChangeAspect="1"/>
          </p:cNvPicPr>
          <p:nvPr/>
        </p:nvPicPr>
        <p:blipFill>
          <a:blip r:embed="rId2"/>
          <a:stretch>
            <a:fillRect/>
          </a:stretch>
        </p:blipFill>
        <p:spPr>
          <a:xfrm>
            <a:off x="2228850" y="3505200"/>
            <a:ext cx="4686300" cy="1038225"/>
          </a:xfrm>
          <a:prstGeom prst="rect">
            <a:avLst/>
          </a:prstGeom>
        </p:spPr>
      </p:pic>
      <p:pic>
        <p:nvPicPr>
          <p:cNvPr id="8" name="Picture 7"/>
          <p:cNvPicPr>
            <a:picLocks noChangeAspect="1"/>
          </p:cNvPicPr>
          <p:nvPr/>
        </p:nvPicPr>
        <p:blipFill>
          <a:blip r:embed="rId3"/>
          <a:stretch>
            <a:fillRect/>
          </a:stretch>
        </p:blipFill>
        <p:spPr>
          <a:xfrm>
            <a:off x="1833562" y="4942713"/>
            <a:ext cx="5476875" cy="1028700"/>
          </a:xfrm>
          <a:prstGeom prst="rect">
            <a:avLst/>
          </a:prstGeom>
        </p:spPr>
      </p:pic>
    </p:spTree>
    <p:extLst>
      <p:ext uri="{BB962C8B-B14F-4D97-AF65-F5344CB8AC3E}">
        <p14:creationId xmlns:p14="http://schemas.microsoft.com/office/powerpoint/2010/main" val="155247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Marketing Teams</a:t>
            </a:r>
          </a:p>
        </p:txBody>
      </p:sp>
      <p:sp>
        <p:nvSpPr>
          <p:cNvPr id="3" name="Content Placeholder 2"/>
          <p:cNvSpPr>
            <a:spLocks noGrp="1"/>
          </p:cNvSpPr>
          <p:nvPr>
            <p:ph idx="1"/>
          </p:nvPr>
        </p:nvSpPr>
        <p:spPr/>
        <p:txBody>
          <a:bodyPr/>
          <a:lstStyle/>
          <a:p>
            <a:r>
              <a:rPr lang="en-US" sz="2000" dirty="0"/>
              <a:t>Do teams that collaborate virtually feel they get along better than teams that collaborate face-to-face? </a:t>
            </a:r>
          </a:p>
          <a:p>
            <a:r>
              <a:rPr lang="en-US" sz="2000" dirty="0"/>
              <a:t>A study was conducted with senior marketing majors at a large business school. Students were randomly assigned to a team that collaborated online or a team that collaborated face-to-face. Both teams were given five cases to analyze. At the end of the study, each team member was asked to rate how well he or she felt the team got along by responding to the statement “I felt our members got along well together.” The response scale was a 1–5 Likert scale with “1” = strongly disagree and “5” = strongly agree.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21</a:t>
            </a:fld>
            <a:endParaRPr lang="en-US" dirty="0"/>
          </a:p>
        </p:txBody>
      </p:sp>
      <p:sp>
        <p:nvSpPr>
          <p:cNvPr id="6" name="Text Placeholder 5"/>
          <p:cNvSpPr>
            <a:spLocks noGrp="1"/>
          </p:cNvSpPr>
          <p:nvPr>
            <p:ph type="body" sz="quarter" idx="12"/>
          </p:nvPr>
        </p:nvSpPr>
        <p:spPr/>
        <p:txBody>
          <a:bodyPr/>
          <a:lstStyle/>
          <a:p>
            <a:r>
              <a:rPr lang="en-US" dirty="0"/>
              <a:t>LO 10-3</a:t>
            </a:r>
          </a:p>
        </p:txBody>
      </p:sp>
    </p:spTree>
    <p:extLst>
      <p:ext uri="{BB962C8B-B14F-4D97-AF65-F5344CB8AC3E}">
        <p14:creationId xmlns:p14="http://schemas.microsoft.com/office/powerpoint/2010/main" val="279818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Marketing Teams</a:t>
            </a:r>
          </a:p>
        </p:txBody>
      </p:sp>
      <p:sp>
        <p:nvSpPr>
          <p:cNvPr id="3" name="Content Placeholder 2"/>
          <p:cNvSpPr>
            <a:spLocks noGrp="1"/>
          </p:cNvSpPr>
          <p:nvPr>
            <p:ph idx="1"/>
          </p:nvPr>
        </p:nvSpPr>
        <p:spPr/>
        <p:txBody>
          <a:bodyPr/>
          <a:lstStyle/>
          <a:p>
            <a:r>
              <a:rPr lang="en-US" sz="2000" dirty="0"/>
              <a:t>The table below shows the means and standard deviations of the two groups.</a:t>
            </a:r>
          </a:p>
          <a:p>
            <a:endParaRPr lang="en-US" sz="2000" dirty="0"/>
          </a:p>
          <a:p>
            <a:endParaRPr lang="en-US" sz="2000" dirty="0"/>
          </a:p>
          <a:p>
            <a:endParaRPr lang="en-US" sz="2000" dirty="0"/>
          </a:p>
          <a:p>
            <a:endParaRPr lang="en-US" sz="2000" dirty="0"/>
          </a:p>
          <a:p>
            <a:endParaRPr lang="en-US" sz="2000" dirty="0"/>
          </a:p>
          <a:p>
            <a:r>
              <a:rPr lang="en-US" sz="2000" dirty="0"/>
              <a:t>The population variances are unknown but will be assumed equal (note the similar standard deviations). </a:t>
            </a:r>
          </a:p>
          <a:p>
            <a:r>
              <a:rPr lang="en-US" sz="2000" dirty="0"/>
              <a:t>For a confidence level of 90 percent, we use Student’s </a:t>
            </a:r>
            <a:r>
              <a:rPr lang="en-US" sz="2000" i="1" dirty="0"/>
              <a:t>t </a:t>
            </a:r>
            <a:r>
              <a:rPr lang="en-US" sz="2000" dirty="0"/>
              <a:t>with </a:t>
            </a:r>
            <a:r>
              <a:rPr lang="en-US" sz="2000" i="1" dirty="0" err="1"/>
              <a:t>d.f.</a:t>
            </a:r>
            <a:r>
              <a:rPr lang="en-US" sz="2000" i="1" dirty="0"/>
              <a:t> </a:t>
            </a:r>
            <a:r>
              <a:rPr lang="en-US" sz="2000" dirty="0"/>
              <a:t>= 44 + 42 − 2 = 84. From Appendix D we obtain </a:t>
            </a:r>
            <a:r>
              <a:rPr lang="en-US" sz="2000" i="1" dirty="0"/>
              <a:t>t</a:t>
            </a:r>
            <a:r>
              <a:rPr lang="en-US" sz="2000" baseline="-25000" dirty="0"/>
              <a:t>.05</a:t>
            </a:r>
            <a:r>
              <a:rPr lang="en-US" sz="2000" dirty="0"/>
              <a:t> = 1.664 (using 80 degrees of freedom, the next lower value).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22</a:t>
            </a:fld>
            <a:endParaRPr lang="en-US" dirty="0"/>
          </a:p>
        </p:txBody>
      </p:sp>
      <p:sp>
        <p:nvSpPr>
          <p:cNvPr id="6" name="Text Placeholder 5"/>
          <p:cNvSpPr>
            <a:spLocks noGrp="1"/>
          </p:cNvSpPr>
          <p:nvPr>
            <p:ph type="body" sz="quarter" idx="12"/>
          </p:nvPr>
        </p:nvSpPr>
        <p:spPr/>
        <p:txBody>
          <a:bodyPr/>
          <a:lstStyle/>
          <a:p>
            <a:r>
              <a:rPr lang="en-US" dirty="0"/>
              <a:t>LO 10-3</a:t>
            </a:r>
          </a:p>
        </p:txBody>
      </p:sp>
      <p:pic>
        <p:nvPicPr>
          <p:cNvPr id="7" name="Picture 6"/>
          <p:cNvPicPr>
            <a:picLocks noChangeAspect="1"/>
          </p:cNvPicPr>
          <p:nvPr/>
        </p:nvPicPr>
        <p:blipFill rotWithShape="1">
          <a:blip r:embed="rId2"/>
          <a:srcRect l="1575"/>
          <a:stretch/>
        </p:blipFill>
        <p:spPr>
          <a:xfrm>
            <a:off x="914400" y="2253996"/>
            <a:ext cx="7434262" cy="1409700"/>
          </a:xfrm>
          <a:prstGeom prst="rect">
            <a:avLst/>
          </a:prstGeom>
        </p:spPr>
      </p:pic>
    </p:spTree>
    <p:extLst>
      <p:ext uri="{BB962C8B-B14F-4D97-AF65-F5344CB8AC3E}">
        <p14:creationId xmlns:p14="http://schemas.microsoft.com/office/powerpoint/2010/main" val="3088066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Marketing Teams</a:t>
            </a:r>
          </a:p>
        </p:txBody>
      </p:sp>
      <p:sp>
        <p:nvSpPr>
          <p:cNvPr id="3" name="Content Placeholder 2"/>
          <p:cNvSpPr>
            <a:spLocks noGrp="1"/>
          </p:cNvSpPr>
          <p:nvPr>
            <p:ph idx="1"/>
          </p:nvPr>
        </p:nvSpPr>
        <p:spPr/>
        <p:txBody>
          <a:bodyPr/>
          <a:lstStyle/>
          <a:p>
            <a:r>
              <a:rPr lang="en-US" dirty="0"/>
              <a:t>The confidence interval is:</a:t>
            </a:r>
          </a:p>
          <a:p>
            <a:endParaRPr lang="en-US" sz="2000" dirty="0"/>
          </a:p>
          <a:p>
            <a:endParaRPr lang="en-US" sz="2000" dirty="0"/>
          </a:p>
          <a:p>
            <a:endParaRPr lang="en-US" sz="2000" dirty="0"/>
          </a:p>
          <a:p>
            <a:endParaRPr lang="en-US" sz="2000" dirty="0"/>
          </a:p>
          <a:p>
            <a:endParaRPr lang="en-US" sz="2000" dirty="0"/>
          </a:p>
          <a:p>
            <a:endParaRPr lang="en-US" sz="2000" dirty="0"/>
          </a:p>
          <a:p>
            <a:r>
              <a:rPr lang="en-US" dirty="0"/>
              <a:t>Because this confidence interval does not include zero, we can say with 90 percent confidence that there is a difference between the means (i.e., the virtual team’s mean differs from the face-to-face team’s mean). </a:t>
            </a:r>
            <a:endParaRPr lang="en-US" sz="2000"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23</a:t>
            </a:fld>
            <a:endParaRPr lang="en-US" dirty="0"/>
          </a:p>
        </p:txBody>
      </p:sp>
      <p:sp>
        <p:nvSpPr>
          <p:cNvPr id="6" name="Text Placeholder 5"/>
          <p:cNvSpPr>
            <a:spLocks noGrp="1"/>
          </p:cNvSpPr>
          <p:nvPr>
            <p:ph type="body" sz="quarter" idx="12"/>
          </p:nvPr>
        </p:nvSpPr>
        <p:spPr/>
        <p:txBody>
          <a:bodyPr/>
          <a:lstStyle/>
          <a:p>
            <a:r>
              <a:rPr lang="en-US" dirty="0"/>
              <a:t>LO 10-3</a:t>
            </a:r>
          </a:p>
        </p:txBody>
      </p:sp>
      <p:pic>
        <p:nvPicPr>
          <p:cNvPr id="8" name="Picture 7"/>
          <p:cNvPicPr>
            <a:picLocks noChangeAspect="1"/>
          </p:cNvPicPr>
          <p:nvPr/>
        </p:nvPicPr>
        <p:blipFill>
          <a:blip r:embed="rId2"/>
          <a:stretch>
            <a:fillRect/>
          </a:stretch>
        </p:blipFill>
        <p:spPr>
          <a:xfrm>
            <a:off x="1076325" y="2057400"/>
            <a:ext cx="6991350" cy="1809750"/>
          </a:xfrm>
          <a:prstGeom prst="rect">
            <a:avLst/>
          </a:prstGeom>
          <a:ln>
            <a:solidFill>
              <a:schemeClr val="tx1"/>
            </a:solidFill>
          </a:ln>
        </p:spPr>
      </p:pic>
    </p:spTree>
    <p:extLst>
      <p:ext uri="{BB962C8B-B14F-4D97-AF65-F5344CB8AC3E}">
        <p14:creationId xmlns:p14="http://schemas.microsoft.com/office/powerpoint/2010/main" val="3078985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Data</a:t>
            </a:r>
          </a:p>
        </p:txBody>
      </p:sp>
      <p:sp>
        <p:nvSpPr>
          <p:cNvPr id="3" name="Content Placeholder 2"/>
          <p:cNvSpPr>
            <a:spLocks noGrp="1"/>
          </p:cNvSpPr>
          <p:nvPr>
            <p:ph idx="1"/>
          </p:nvPr>
        </p:nvSpPr>
        <p:spPr/>
        <p:txBody>
          <a:bodyPr/>
          <a:lstStyle/>
          <a:p>
            <a:r>
              <a:rPr lang="en-US" sz="2000" dirty="0"/>
              <a:t>When sample data consist of </a:t>
            </a:r>
            <a:r>
              <a:rPr lang="en-US" sz="2000" i="1" dirty="0"/>
              <a:t>n </a:t>
            </a:r>
            <a:r>
              <a:rPr lang="en-US" sz="2000" dirty="0"/>
              <a:t>matched pairs, a different approach is required. If the </a:t>
            </a:r>
            <a:r>
              <a:rPr lang="en-US" sz="2000" i="1" dirty="0"/>
              <a:t>same </a:t>
            </a:r>
            <a:r>
              <a:rPr lang="en-US" sz="2000" dirty="0"/>
              <a:t>individuals are observed twice but under different circumstances, we have a </a:t>
            </a:r>
            <a:r>
              <a:rPr lang="en-US" sz="2000" b="1" dirty="0"/>
              <a:t>paired comparison</a:t>
            </a:r>
            <a:r>
              <a:rPr lang="en-US" sz="2000" dirty="0"/>
              <a:t>. </a:t>
            </a:r>
          </a:p>
          <a:p>
            <a:r>
              <a:rPr lang="en-US" sz="2000" dirty="0"/>
              <a:t>For example: </a:t>
            </a:r>
          </a:p>
          <a:p>
            <a:pPr lvl="1"/>
            <a:r>
              <a:rPr lang="en-US" dirty="0"/>
              <a:t>Fifteen retirees with diagnosed hypertension are assigned a program of diet, exercise, and meditation. A baseline measurement of blood pressure is taken </a:t>
            </a:r>
            <a:r>
              <a:rPr lang="en-US" i="1" dirty="0"/>
              <a:t>before </a:t>
            </a:r>
            <a:r>
              <a:rPr lang="en-US" dirty="0"/>
              <a:t>the program begins and again </a:t>
            </a:r>
            <a:r>
              <a:rPr lang="en-US" i="1" dirty="0"/>
              <a:t>after </a:t>
            </a:r>
            <a:r>
              <a:rPr lang="en-US" dirty="0"/>
              <a:t>2 months. Was the program effective in reducing blood pressure? </a:t>
            </a:r>
          </a:p>
          <a:p>
            <a:pPr lvl="1"/>
            <a:r>
              <a:rPr lang="en-US" dirty="0"/>
              <a:t>Ten cutting tools use lubricant A for 10 minutes. The blade temperatures are taken. When the machine has cooled, it is run with lubricant B for 10 minutes, and the blade temperatures are again measured. Which lubricant makes the blades run cooler? </a:t>
            </a:r>
          </a:p>
          <a:p>
            <a:pPr marL="457200" lvl="1" indent="0">
              <a:buNone/>
            </a:pPr>
            <a:endParaRPr lang="en-US" sz="1600"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24</a:t>
            </a:fld>
            <a:endParaRPr lang="en-US" dirty="0"/>
          </a:p>
        </p:txBody>
      </p:sp>
      <p:sp>
        <p:nvSpPr>
          <p:cNvPr id="6" name="Text Placeholder 5"/>
          <p:cNvSpPr>
            <a:spLocks noGrp="1"/>
          </p:cNvSpPr>
          <p:nvPr>
            <p:ph type="body" sz="quarter" idx="12"/>
          </p:nvPr>
        </p:nvSpPr>
        <p:spPr/>
        <p:txBody>
          <a:bodyPr/>
          <a:lstStyle/>
          <a:p>
            <a:r>
              <a:rPr lang="en-US" dirty="0"/>
              <a:t>LO 10-4</a:t>
            </a:r>
          </a:p>
        </p:txBody>
      </p:sp>
    </p:spTree>
    <p:extLst>
      <p:ext uri="{BB962C8B-B14F-4D97-AF65-F5344CB8AC3E}">
        <p14:creationId xmlns:p14="http://schemas.microsoft.com/office/powerpoint/2010/main" val="3503242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 Test</a:t>
            </a:r>
          </a:p>
        </p:txBody>
      </p:sp>
      <p:sp>
        <p:nvSpPr>
          <p:cNvPr id="3" name="Content Placeholder 2"/>
          <p:cNvSpPr>
            <a:spLocks noGrp="1"/>
          </p:cNvSpPr>
          <p:nvPr>
            <p:ph idx="1"/>
          </p:nvPr>
        </p:nvSpPr>
        <p:spPr/>
        <p:txBody>
          <a:bodyPr/>
          <a:lstStyle/>
          <a:p>
            <a:r>
              <a:rPr lang="en-US" dirty="0"/>
              <a:t>In the </a:t>
            </a:r>
            <a:r>
              <a:rPr lang="en-US" b="1" dirty="0"/>
              <a:t>paired </a:t>
            </a:r>
            <a:r>
              <a:rPr lang="en-US" b="1" i="1" dirty="0"/>
              <a:t>t </a:t>
            </a:r>
            <a:r>
              <a:rPr lang="en-US" b="1" dirty="0"/>
              <a:t>test </a:t>
            </a:r>
            <a:r>
              <a:rPr lang="en-US" dirty="0"/>
              <a:t>we define a new variable </a:t>
            </a:r>
            <a:r>
              <a:rPr lang="en-US" i="1" dirty="0"/>
              <a:t>d </a:t>
            </a:r>
            <a:r>
              <a:rPr lang="en-US" dirty="0"/>
              <a:t>= </a:t>
            </a:r>
            <a:r>
              <a:rPr lang="en-US" i="1" dirty="0"/>
              <a:t>X</a:t>
            </a:r>
            <a:r>
              <a:rPr lang="en-US" baseline="-25000" dirty="0"/>
              <a:t>1</a:t>
            </a:r>
            <a:r>
              <a:rPr lang="en-US" dirty="0"/>
              <a:t> − </a:t>
            </a:r>
            <a:r>
              <a:rPr lang="en-US" i="1" dirty="0"/>
              <a:t>X</a:t>
            </a:r>
            <a:r>
              <a:rPr lang="en-US" dirty="0"/>
              <a:t>2 as the </a:t>
            </a:r>
            <a:r>
              <a:rPr lang="en-US" i="1" dirty="0"/>
              <a:t>difference </a:t>
            </a:r>
            <a:r>
              <a:rPr lang="en-US" dirty="0"/>
              <a:t>between </a:t>
            </a:r>
            <a:r>
              <a:rPr lang="en-US" i="1" dirty="0"/>
              <a:t>X</a:t>
            </a:r>
            <a:r>
              <a:rPr lang="en-US" baseline="-25000" dirty="0"/>
              <a:t>1</a:t>
            </a:r>
            <a:r>
              <a:rPr lang="en-US" dirty="0"/>
              <a:t> and </a:t>
            </a:r>
            <a:r>
              <a:rPr lang="en-US" i="1" dirty="0"/>
              <a:t>X</a:t>
            </a:r>
            <a:r>
              <a:rPr lang="en-US" baseline="-25000" dirty="0"/>
              <a:t>2</a:t>
            </a:r>
            <a:r>
              <a:rPr lang="en-US" dirty="0"/>
              <a:t>. The </a:t>
            </a:r>
            <a:r>
              <a:rPr lang="en-US" i="1" dirty="0"/>
              <a:t>two </a:t>
            </a:r>
            <a:r>
              <a:rPr lang="en-US" dirty="0"/>
              <a:t>samples are reduced to </a:t>
            </a:r>
            <a:r>
              <a:rPr lang="en-US" i="1" dirty="0"/>
              <a:t>one </a:t>
            </a:r>
            <a:r>
              <a:rPr lang="en-US" dirty="0"/>
              <a:t>sample of </a:t>
            </a:r>
            <a:r>
              <a:rPr lang="en-US" i="1" dirty="0"/>
              <a:t>n </a:t>
            </a:r>
            <a:r>
              <a:rPr lang="en-US" dirty="0"/>
              <a:t>differences </a:t>
            </a:r>
            <a:br>
              <a:rPr lang="en-US" dirty="0"/>
            </a:br>
            <a:r>
              <a:rPr lang="en-US" i="1" dirty="0"/>
              <a:t>d</a:t>
            </a:r>
            <a:r>
              <a:rPr lang="en-US" baseline="-25000" dirty="0"/>
              <a:t>1</a:t>
            </a:r>
            <a:r>
              <a:rPr lang="en-US" dirty="0"/>
              <a:t>, </a:t>
            </a:r>
            <a:r>
              <a:rPr lang="en-US" i="1" dirty="0"/>
              <a:t>d</a:t>
            </a:r>
            <a:r>
              <a:rPr lang="en-US" baseline="-25000" dirty="0"/>
              <a:t>2</a:t>
            </a:r>
            <a:r>
              <a:rPr lang="en-US" dirty="0"/>
              <a:t>, . . . , </a:t>
            </a:r>
            <a:r>
              <a:rPr lang="en-US" i="1" dirty="0"/>
              <a:t>d</a:t>
            </a:r>
            <a:r>
              <a:rPr lang="en-US" baseline="-25000" dirty="0"/>
              <a:t>n</a:t>
            </a:r>
            <a:r>
              <a:rPr lang="en-US" dirty="0"/>
              <a:t>. </a:t>
            </a:r>
          </a:p>
          <a:p>
            <a:r>
              <a:rPr lang="en-US" dirty="0"/>
              <a:t>We usually present the </a:t>
            </a:r>
            <a:r>
              <a:rPr lang="en-US" i="1" dirty="0"/>
              <a:t>n </a:t>
            </a:r>
            <a:r>
              <a:rPr lang="en-US" dirty="0"/>
              <a:t>observed differences in column form: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25</a:t>
            </a:fld>
            <a:endParaRPr lang="en-US" dirty="0"/>
          </a:p>
        </p:txBody>
      </p:sp>
      <p:sp>
        <p:nvSpPr>
          <p:cNvPr id="6" name="Text Placeholder 5"/>
          <p:cNvSpPr>
            <a:spLocks noGrp="1"/>
          </p:cNvSpPr>
          <p:nvPr>
            <p:ph type="body" sz="quarter" idx="12"/>
          </p:nvPr>
        </p:nvSpPr>
        <p:spPr/>
        <p:txBody>
          <a:bodyPr/>
          <a:lstStyle/>
          <a:p>
            <a:r>
              <a:rPr lang="en-US" dirty="0"/>
              <a:t>LO 10-4</a:t>
            </a:r>
          </a:p>
        </p:txBody>
      </p:sp>
      <p:pic>
        <p:nvPicPr>
          <p:cNvPr id="7" name="Picture 6"/>
          <p:cNvPicPr>
            <a:picLocks noChangeAspect="1"/>
          </p:cNvPicPr>
          <p:nvPr/>
        </p:nvPicPr>
        <p:blipFill>
          <a:blip r:embed="rId2"/>
          <a:stretch>
            <a:fillRect/>
          </a:stretch>
        </p:blipFill>
        <p:spPr>
          <a:xfrm>
            <a:off x="447675" y="3867150"/>
            <a:ext cx="8248650" cy="2000250"/>
          </a:xfrm>
          <a:prstGeom prst="rect">
            <a:avLst/>
          </a:prstGeom>
        </p:spPr>
      </p:pic>
    </p:spTree>
    <p:extLst>
      <p:ext uri="{BB962C8B-B14F-4D97-AF65-F5344CB8AC3E}">
        <p14:creationId xmlns:p14="http://schemas.microsoft.com/office/powerpoint/2010/main" val="4287939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calculate the mean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𝑑</m:t>
                        </m:r>
                      </m:e>
                    </m:acc>
                  </m:oMath>
                </a14:m>
                <a:r>
                  <a:rPr lang="en-US" dirty="0"/>
                  <a:t> and standard deviation </a:t>
                </a:r>
                <a:r>
                  <a:rPr lang="en-US" i="1" dirty="0" err="1"/>
                  <a:t>sd</a:t>
                </a:r>
                <a:r>
                  <a:rPr lang="en-US" i="1" dirty="0"/>
                  <a:t> </a:t>
                </a:r>
                <a:r>
                  <a:rPr lang="en-US" dirty="0"/>
                  <a:t>of the sample of </a:t>
                </a:r>
                <a:r>
                  <a:rPr lang="en-US" i="1" dirty="0"/>
                  <a:t>n </a:t>
                </a:r>
                <a:r>
                  <a:rPr lang="en-US" dirty="0"/>
                  <a:t>differences </a:t>
                </a:r>
                <a:r>
                  <a:rPr lang="en-US" i="1" dirty="0"/>
                  <a:t>d</a:t>
                </a:r>
                <a:r>
                  <a:rPr lang="en-US" baseline="-25000" dirty="0"/>
                  <a:t>1</a:t>
                </a:r>
                <a:r>
                  <a:rPr lang="en-US" dirty="0"/>
                  <a:t>, </a:t>
                </a:r>
                <a:r>
                  <a:rPr lang="en-US" i="1" dirty="0"/>
                  <a:t>d</a:t>
                </a:r>
                <a:r>
                  <a:rPr lang="en-US" baseline="-25000" dirty="0"/>
                  <a:t>2</a:t>
                </a:r>
                <a:r>
                  <a:rPr lang="en-US" dirty="0"/>
                  <a:t>, . . . , </a:t>
                </a:r>
                <a:r>
                  <a:rPr lang="en-US" i="1" dirty="0" err="1"/>
                  <a:t>d</a:t>
                </a:r>
                <a:r>
                  <a:rPr lang="en-US" baseline="-25000" dirty="0" err="1"/>
                  <a:t>n</a:t>
                </a:r>
                <a:r>
                  <a:rPr lang="en-US" i="1" dirty="0"/>
                  <a:t> </a:t>
                </a:r>
                <a:r>
                  <a:rPr lang="en-US" dirty="0"/>
                  <a:t>with the usual formulas for a mean and standard deviation. </a:t>
                </a:r>
              </a:p>
              <a:p>
                <a:r>
                  <a:rPr lang="en-US" dirty="0"/>
                  <a:t>We call the mean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𝑑</m:t>
                        </m:r>
                      </m:e>
                    </m:acc>
                  </m:oMath>
                </a14:m>
                <a:r>
                  <a:rPr lang="en-US" dirty="0"/>
                  <a:t> instead of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oMath>
                </a14:m>
                <a:r>
                  <a:rPr lang="en-US" dirty="0"/>
                  <a:t> merely to remind ourselves that we are dealing with </a:t>
                </a:r>
                <a:r>
                  <a:rPr lang="en-US" i="1" dirty="0"/>
                  <a:t>differences.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828" r="-296"/>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26</a:t>
            </a:fld>
            <a:endParaRPr lang="en-US" dirty="0"/>
          </a:p>
        </p:txBody>
      </p:sp>
      <p:sp>
        <p:nvSpPr>
          <p:cNvPr id="6" name="Text Placeholder 5"/>
          <p:cNvSpPr>
            <a:spLocks noGrp="1"/>
          </p:cNvSpPr>
          <p:nvPr>
            <p:ph type="body" sz="quarter" idx="12"/>
          </p:nvPr>
        </p:nvSpPr>
        <p:spPr/>
        <p:txBody>
          <a:bodyPr/>
          <a:lstStyle/>
          <a:p>
            <a:r>
              <a:rPr lang="en-US" dirty="0"/>
              <a:t>LO 10-4</a:t>
            </a:r>
          </a:p>
        </p:txBody>
      </p:sp>
      <p:pic>
        <p:nvPicPr>
          <p:cNvPr id="8" name="Picture 7"/>
          <p:cNvPicPr>
            <a:picLocks noChangeAspect="1"/>
          </p:cNvPicPr>
          <p:nvPr/>
        </p:nvPicPr>
        <p:blipFill>
          <a:blip r:embed="rId3"/>
          <a:stretch>
            <a:fillRect/>
          </a:stretch>
        </p:blipFill>
        <p:spPr>
          <a:xfrm>
            <a:off x="2238375" y="3886200"/>
            <a:ext cx="4667250" cy="1685925"/>
          </a:xfrm>
          <a:prstGeom prst="rect">
            <a:avLst/>
          </a:prstGeom>
        </p:spPr>
      </p:pic>
    </p:spTree>
    <p:extLst>
      <p:ext uri="{BB962C8B-B14F-4D97-AF65-F5344CB8AC3E}">
        <p14:creationId xmlns:p14="http://schemas.microsoft.com/office/powerpoint/2010/main" val="1534841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Because the population variance of </a:t>
                </a:r>
                <a:r>
                  <a:rPr lang="en-US" i="1" dirty="0"/>
                  <a:t>d </a:t>
                </a:r>
                <a:r>
                  <a:rPr lang="en-US" dirty="0"/>
                  <a:t>is unknown, we will do a paired </a:t>
                </a:r>
                <a:r>
                  <a:rPr lang="en-US" i="1" dirty="0"/>
                  <a:t>t </a:t>
                </a:r>
                <a:r>
                  <a:rPr lang="en-US" dirty="0"/>
                  <a:t>test using Student’s </a:t>
                </a:r>
                <a:r>
                  <a:rPr lang="en-US" i="1" dirty="0"/>
                  <a:t>t </a:t>
                </a:r>
                <a:r>
                  <a:rPr lang="en-US" dirty="0"/>
                  <a:t>with </a:t>
                </a:r>
                <a:r>
                  <a:rPr lang="en-US" i="1" dirty="0"/>
                  <a:t>n </a:t>
                </a:r>
                <a:r>
                  <a:rPr lang="en-US" dirty="0"/>
                  <a:t>− 1 degrees of freedom to compare the sample mean difference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𝑑</m:t>
                        </m:r>
                      </m:e>
                    </m:acc>
                  </m:oMath>
                </a14:m>
                <a:r>
                  <a:rPr lang="en-US" dirty="0"/>
                  <a:t> with a hypothesized difference </a:t>
                </a:r>
                <a:r>
                  <a:rPr lang="en-US" i="1" dirty="0" err="1"/>
                  <a:t>μ</a:t>
                </a:r>
                <a:r>
                  <a:rPr lang="en-US" i="1" baseline="-25000" dirty="0" err="1"/>
                  <a:t>d</a:t>
                </a:r>
                <a:r>
                  <a:rPr lang="en-US" i="1" dirty="0"/>
                  <a:t> </a:t>
                </a:r>
                <a:r>
                  <a:rPr lang="en-US" dirty="0"/>
                  <a:t>(usually </a:t>
                </a:r>
                <a:r>
                  <a:rPr lang="en-US" i="1" dirty="0" err="1"/>
                  <a:t>μ</a:t>
                </a:r>
                <a:r>
                  <a:rPr lang="en-US" i="1" baseline="-25000" dirty="0" err="1"/>
                  <a:t>d</a:t>
                </a:r>
                <a:r>
                  <a:rPr lang="en-US" i="1" dirty="0"/>
                  <a:t> </a:t>
                </a:r>
                <a:r>
                  <a:rPr lang="en-US" dirty="0"/>
                  <a:t>= 0). The test statistic is really a one-sample </a:t>
                </a:r>
                <a:r>
                  <a:rPr lang="en-US" i="1" dirty="0"/>
                  <a:t>t </a:t>
                </a:r>
                <a:r>
                  <a:rPr lang="en-US" dirty="0"/>
                  <a:t>test,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r="-2074"/>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27</a:t>
            </a:fld>
            <a:endParaRPr lang="en-US" dirty="0"/>
          </a:p>
        </p:txBody>
      </p:sp>
      <p:sp>
        <p:nvSpPr>
          <p:cNvPr id="6" name="Text Placeholder 5"/>
          <p:cNvSpPr>
            <a:spLocks noGrp="1"/>
          </p:cNvSpPr>
          <p:nvPr>
            <p:ph type="body" sz="quarter" idx="12"/>
          </p:nvPr>
        </p:nvSpPr>
        <p:spPr/>
        <p:txBody>
          <a:bodyPr/>
          <a:lstStyle/>
          <a:p>
            <a:r>
              <a:rPr lang="en-US" dirty="0"/>
              <a:t>LO 10-4</a:t>
            </a:r>
          </a:p>
        </p:txBody>
      </p:sp>
      <p:pic>
        <p:nvPicPr>
          <p:cNvPr id="7" name="Picture 6"/>
          <p:cNvPicPr>
            <a:picLocks noChangeAspect="1"/>
          </p:cNvPicPr>
          <p:nvPr/>
        </p:nvPicPr>
        <p:blipFill>
          <a:blip r:embed="rId3"/>
          <a:stretch>
            <a:fillRect/>
          </a:stretch>
        </p:blipFill>
        <p:spPr>
          <a:xfrm>
            <a:off x="2252662" y="3657600"/>
            <a:ext cx="4638675" cy="942975"/>
          </a:xfrm>
          <a:prstGeom prst="rect">
            <a:avLst/>
          </a:prstGeom>
        </p:spPr>
      </p:pic>
    </p:spTree>
    <p:extLst>
      <p:ext uri="{BB962C8B-B14F-4D97-AF65-F5344CB8AC3E}">
        <p14:creationId xmlns:p14="http://schemas.microsoft.com/office/powerpoint/2010/main" val="3400705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Repair Estimates</a:t>
            </a:r>
          </a:p>
        </p:txBody>
      </p:sp>
      <p:sp>
        <p:nvSpPr>
          <p:cNvPr id="3" name="Content Placeholder 2"/>
          <p:cNvSpPr>
            <a:spLocks noGrp="1"/>
          </p:cNvSpPr>
          <p:nvPr>
            <p:ph idx="1"/>
          </p:nvPr>
        </p:nvSpPr>
        <p:spPr/>
        <p:txBody>
          <a:bodyPr/>
          <a:lstStyle/>
          <a:p>
            <a:r>
              <a:rPr lang="en-US" dirty="0"/>
              <a:t>An insurance company’s procedure in settling a claim under $10,000 for fire or water damage to a homeowner is to require two estimates for cleanup and repair of structural damage before allowing the insured to proceed with the work. The insurance company compares estimates from two contractors who most frequently handle this type of work in this geographical area. The table on the next slide shows the 10 most recent claims for which damage estimates were provided by both contractors. </a:t>
            </a:r>
          </a:p>
          <a:p>
            <a:r>
              <a:rPr lang="en-US" dirty="0"/>
              <a:t>At the .05 level of significance, is there a difference between the two contractors?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28</a:t>
            </a:fld>
            <a:endParaRPr lang="en-US" dirty="0"/>
          </a:p>
        </p:txBody>
      </p:sp>
      <p:sp>
        <p:nvSpPr>
          <p:cNvPr id="6" name="Text Placeholder 5"/>
          <p:cNvSpPr>
            <a:spLocks noGrp="1"/>
          </p:cNvSpPr>
          <p:nvPr>
            <p:ph type="body" sz="quarter" idx="12"/>
          </p:nvPr>
        </p:nvSpPr>
        <p:spPr/>
        <p:txBody>
          <a:bodyPr/>
          <a:lstStyle/>
          <a:p>
            <a:r>
              <a:rPr lang="en-US" dirty="0"/>
              <a:t>LO 10-4</a:t>
            </a:r>
          </a:p>
        </p:txBody>
      </p:sp>
    </p:spTree>
    <p:extLst>
      <p:ext uri="{BB962C8B-B14F-4D97-AF65-F5344CB8AC3E}">
        <p14:creationId xmlns:p14="http://schemas.microsoft.com/office/powerpoint/2010/main" val="759071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Repair Estimates</a:t>
            </a:r>
          </a:p>
        </p:txBody>
      </p:sp>
      <p:pic>
        <p:nvPicPr>
          <p:cNvPr id="7" name="Content Placeholder 6"/>
          <p:cNvPicPr>
            <a:picLocks noGrp="1" noChangeAspect="1"/>
          </p:cNvPicPr>
          <p:nvPr>
            <p:ph idx="1"/>
          </p:nvPr>
        </p:nvPicPr>
        <p:blipFill>
          <a:blip r:embed="rId2"/>
          <a:stretch>
            <a:fillRect/>
          </a:stretch>
        </p:blipFill>
        <p:spPr>
          <a:xfrm>
            <a:off x="1980566" y="3048000"/>
            <a:ext cx="5182867" cy="3066371"/>
          </a:xfrm>
          <a:prstGeom prst="rect">
            <a:avLst/>
          </a:prstGeom>
        </p:spPr>
      </p:pic>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29</a:t>
            </a:fld>
            <a:endParaRPr lang="en-US" dirty="0"/>
          </a:p>
        </p:txBody>
      </p:sp>
      <p:sp>
        <p:nvSpPr>
          <p:cNvPr id="6" name="Text Placeholder 5"/>
          <p:cNvSpPr>
            <a:spLocks noGrp="1"/>
          </p:cNvSpPr>
          <p:nvPr>
            <p:ph type="body" sz="quarter" idx="12"/>
          </p:nvPr>
        </p:nvSpPr>
        <p:spPr/>
        <p:txBody>
          <a:bodyPr/>
          <a:lstStyle/>
          <a:p>
            <a:r>
              <a:rPr lang="en-US" dirty="0"/>
              <a:t>LO 10-4</a:t>
            </a:r>
          </a:p>
        </p:txBody>
      </p:sp>
      <p:sp>
        <p:nvSpPr>
          <p:cNvPr id="8" name="Content Placeholder 2"/>
          <p:cNvSpPr txBox="1">
            <a:spLocks/>
          </p:cNvSpPr>
          <p:nvPr/>
        </p:nvSpPr>
        <p:spPr bwMode="auto">
          <a:xfrm>
            <a:off x="457200" y="1447800"/>
            <a:ext cx="82296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2060"/>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rgbClr val="002060"/>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rgbClr val="002060"/>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rgbClr val="002060"/>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rgbClr val="002060"/>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r>
              <a:rPr lang="en-US" kern="0" dirty="0"/>
              <a:t>Step 1: State the Hypotheses</a:t>
            </a:r>
          </a:p>
          <a:p>
            <a:pPr lvl="1"/>
            <a:r>
              <a:rPr lang="en-US" dirty="0"/>
              <a:t>We will choose a two-tailed test using these hypotheses: </a:t>
            </a:r>
            <a:endParaRPr lang="en-US" kern="0" dirty="0"/>
          </a:p>
        </p:txBody>
      </p:sp>
      <p:pic>
        <p:nvPicPr>
          <p:cNvPr id="9" name="Picture 8"/>
          <p:cNvPicPr>
            <a:picLocks noChangeAspect="1"/>
          </p:cNvPicPr>
          <p:nvPr/>
        </p:nvPicPr>
        <p:blipFill>
          <a:blip r:embed="rId3"/>
          <a:stretch>
            <a:fillRect/>
          </a:stretch>
        </p:blipFill>
        <p:spPr>
          <a:xfrm>
            <a:off x="3986211" y="2249126"/>
            <a:ext cx="1171575" cy="695325"/>
          </a:xfrm>
          <a:prstGeom prst="rect">
            <a:avLst/>
          </a:prstGeom>
        </p:spPr>
      </p:pic>
    </p:spTree>
    <p:extLst>
      <p:ext uri="{BB962C8B-B14F-4D97-AF65-F5344CB8AC3E}">
        <p14:creationId xmlns:p14="http://schemas.microsoft.com/office/powerpoint/2010/main" val="204467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Two-Sample Tests</a:t>
            </a:r>
          </a:p>
        </p:txBody>
      </p:sp>
      <p:sp>
        <p:nvSpPr>
          <p:cNvPr id="3" name="Content Placeholder 2"/>
          <p:cNvSpPr>
            <a:spLocks noGrp="1"/>
          </p:cNvSpPr>
          <p:nvPr>
            <p:ph idx="1"/>
          </p:nvPr>
        </p:nvSpPr>
        <p:spPr/>
        <p:txBody>
          <a:bodyPr/>
          <a:lstStyle/>
          <a:p>
            <a:r>
              <a:rPr lang="en-US" b="1" dirty="0"/>
              <a:t>Two-sample tests </a:t>
            </a:r>
            <a:r>
              <a:rPr lang="en-US" dirty="0"/>
              <a:t>compare two sample estimates </a:t>
            </a:r>
            <a:r>
              <a:rPr lang="en-US" i="1" dirty="0"/>
              <a:t>with each other.</a:t>
            </a:r>
          </a:p>
          <a:p>
            <a:r>
              <a:rPr lang="en-US" b="1" dirty="0"/>
              <a:t>one-sample tests </a:t>
            </a:r>
            <a:r>
              <a:rPr lang="en-US" dirty="0"/>
              <a:t>compare a sample estimate with a </a:t>
            </a:r>
            <a:r>
              <a:rPr lang="en-US" dirty="0" err="1"/>
              <a:t>nonsample</a:t>
            </a:r>
            <a:r>
              <a:rPr lang="en-US" dirty="0"/>
              <a:t> benchmark or target </a:t>
            </a:r>
          </a:p>
          <a:p>
            <a:endParaRPr lang="en-US" dirty="0"/>
          </a:p>
          <a:p>
            <a:r>
              <a:rPr lang="en-US" dirty="0"/>
              <a:t>Two-sample tests are especially useful because they possess a built-in point of comparison. </a:t>
            </a:r>
          </a:p>
          <a:p>
            <a:pPr lvl="1"/>
            <a:r>
              <a:rPr lang="en-US" dirty="0"/>
              <a:t>Before </a:t>
            </a:r>
            <a:r>
              <a:rPr lang="en-US" i="1" dirty="0"/>
              <a:t>versus </a:t>
            </a:r>
            <a:r>
              <a:rPr lang="en-US" dirty="0"/>
              <a:t>after </a:t>
            </a:r>
          </a:p>
          <a:p>
            <a:pPr lvl="1"/>
            <a:r>
              <a:rPr lang="en-US" dirty="0"/>
              <a:t>Old </a:t>
            </a:r>
            <a:r>
              <a:rPr lang="en-US" i="1" dirty="0"/>
              <a:t>versus </a:t>
            </a:r>
            <a:r>
              <a:rPr lang="en-US" dirty="0"/>
              <a:t>new </a:t>
            </a:r>
          </a:p>
          <a:p>
            <a:pPr lvl="1"/>
            <a:r>
              <a:rPr lang="en-US" dirty="0"/>
              <a:t>Experimental </a:t>
            </a:r>
            <a:r>
              <a:rPr lang="en-US" i="1" dirty="0"/>
              <a:t>versus </a:t>
            </a:r>
            <a:r>
              <a:rPr lang="en-US" dirty="0"/>
              <a:t>control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a:t>
            </a:fld>
            <a:endParaRPr lang="en-US" dirty="0"/>
          </a:p>
        </p:txBody>
      </p:sp>
      <p:sp>
        <p:nvSpPr>
          <p:cNvPr id="6" name="Text Placeholder 5"/>
          <p:cNvSpPr>
            <a:spLocks noGrp="1"/>
          </p:cNvSpPr>
          <p:nvPr>
            <p:ph type="body" sz="quarter" idx="12"/>
          </p:nvPr>
        </p:nvSpPr>
        <p:spPr>
          <a:xfrm rot="5400000">
            <a:off x="7696200" y="800100"/>
            <a:ext cx="1981200" cy="533400"/>
          </a:xfrm>
        </p:spPr>
        <p:txBody>
          <a:bodyPr/>
          <a:lstStyle/>
          <a:p>
            <a:r>
              <a:rPr lang="en-US" dirty="0"/>
              <a:t>Chapter 10</a:t>
            </a:r>
          </a:p>
        </p:txBody>
      </p:sp>
    </p:spTree>
    <p:extLst>
      <p:ext uri="{BB962C8B-B14F-4D97-AF65-F5344CB8AC3E}">
        <p14:creationId xmlns:p14="http://schemas.microsoft.com/office/powerpoint/2010/main" val="3401096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Repair Estimates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30</a:t>
            </a:fld>
            <a:endParaRPr lang="en-US" dirty="0"/>
          </a:p>
        </p:txBody>
      </p:sp>
      <p:sp>
        <p:nvSpPr>
          <p:cNvPr id="6" name="Text Placeholder 5"/>
          <p:cNvSpPr>
            <a:spLocks noGrp="1"/>
          </p:cNvSpPr>
          <p:nvPr>
            <p:ph type="body" sz="quarter" idx="12"/>
          </p:nvPr>
        </p:nvSpPr>
        <p:spPr/>
        <p:txBody>
          <a:bodyPr/>
          <a:lstStyle/>
          <a:p>
            <a:r>
              <a:rPr lang="en-US" dirty="0"/>
              <a:t>LO 10-4</a:t>
            </a:r>
          </a:p>
        </p:txBody>
      </p:sp>
      <p:sp>
        <p:nvSpPr>
          <p:cNvPr id="8" name="Content Placeholder 2"/>
          <p:cNvSpPr txBox="1">
            <a:spLocks/>
          </p:cNvSpPr>
          <p:nvPr/>
        </p:nvSpPr>
        <p:spPr bwMode="auto">
          <a:xfrm>
            <a:off x="457200" y="1447800"/>
            <a:ext cx="82296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2060"/>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rgbClr val="002060"/>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rgbClr val="002060"/>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rgbClr val="002060"/>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rgbClr val="002060"/>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r>
              <a:rPr lang="en-US" kern="0" dirty="0"/>
              <a:t>Step 2: Specify the Decision Rule</a:t>
            </a:r>
          </a:p>
          <a:p>
            <a:pPr lvl="1"/>
            <a:r>
              <a:rPr lang="en-US" dirty="0"/>
              <a:t>Our test statistic will follow a Student’s </a:t>
            </a:r>
            <a:r>
              <a:rPr lang="en-US" i="1" dirty="0"/>
              <a:t>t </a:t>
            </a:r>
            <a:r>
              <a:rPr lang="en-US" dirty="0"/>
              <a:t>distribution with </a:t>
            </a:r>
            <a:r>
              <a:rPr lang="en-US" i="1" dirty="0" err="1"/>
              <a:t>d.f.</a:t>
            </a:r>
            <a:r>
              <a:rPr lang="en-US" i="1" dirty="0"/>
              <a:t> </a:t>
            </a:r>
            <a:r>
              <a:rPr lang="en-US" dirty="0"/>
              <a:t>= </a:t>
            </a:r>
            <a:r>
              <a:rPr lang="en-US" i="1" dirty="0"/>
              <a:t>n </a:t>
            </a:r>
            <a:r>
              <a:rPr lang="en-US" dirty="0"/>
              <a:t>− 1 = 10 − 1 = 9, so from Appendix D with </a:t>
            </a:r>
            <a:r>
              <a:rPr lang="en-US" i="1" dirty="0"/>
              <a:t>α </a:t>
            </a:r>
            <a:r>
              <a:rPr lang="en-US" dirty="0"/>
              <a:t>= .05 the two-tail critical value is </a:t>
            </a:r>
            <a:r>
              <a:rPr lang="en-US" i="1" dirty="0"/>
              <a:t>t</a:t>
            </a:r>
            <a:r>
              <a:rPr lang="en-US" baseline="-25000" dirty="0"/>
              <a:t>.025</a:t>
            </a:r>
            <a:r>
              <a:rPr lang="en-US" dirty="0"/>
              <a:t> = ± 2.262, as illustrated. The decision rule is </a:t>
            </a:r>
          </a:p>
          <a:p>
            <a:pPr lvl="1"/>
            <a:endParaRPr lang="en-US" kern="0" dirty="0"/>
          </a:p>
          <a:p>
            <a:pPr lvl="1"/>
            <a:endParaRPr lang="en-US" kern="0" dirty="0"/>
          </a:p>
          <a:p>
            <a:pPr lvl="1"/>
            <a:endParaRPr lang="en-US" kern="0" dirty="0"/>
          </a:p>
          <a:p>
            <a:r>
              <a:rPr lang="en-US" kern="0" dirty="0"/>
              <a:t>Step 3: Calculate the Test Statistic</a:t>
            </a:r>
          </a:p>
          <a:p>
            <a:pPr lvl="1"/>
            <a:r>
              <a:rPr lang="en-US" dirty="0"/>
              <a:t>The mean and standard deviation are </a:t>
            </a:r>
            <a:br>
              <a:rPr lang="en-US" dirty="0"/>
            </a:br>
            <a:r>
              <a:rPr lang="en-US" dirty="0"/>
              <a:t>calculated in the usual way,  so the test </a:t>
            </a:r>
            <a:br>
              <a:rPr lang="en-US" dirty="0"/>
            </a:br>
            <a:r>
              <a:rPr lang="en-US" dirty="0"/>
              <a:t>statistic is </a:t>
            </a:r>
            <a:endParaRPr lang="en-US" kern="0" dirty="0"/>
          </a:p>
          <a:p>
            <a:endParaRPr lang="en-US" kern="0" dirty="0"/>
          </a:p>
        </p:txBody>
      </p:sp>
      <p:pic>
        <p:nvPicPr>
          <p:cNvPr id="10" name="Picture 9"/>
          <p:cNvPicPr>
            <a:picLocks noChangeAspect="1"/>
          </p:cNvPicPr>
          <p:nvPr/>
        </p:nvPicPr>
        <p:blipFill>
          <a:blip r:embed="rId2"/>
          <a:stretch>
            <a:fillRect/>
          </a:stretch>
        </p:blipFill>
        <p:spPr>
          <a:xfrm>
            <a:off x="1219200" y="2863215"/>
            <a:ext cx="4143375" cy="723900"/>
          </a:xfrm>
          <a:prstGeom prst="rect">
            <a:avLst/>
          </a:prstGeom>
        </p:spPr>
      </p:pic>
      <p:pic>
        <p:nvPicPr>
          <p:cNvPr id="11" name="Picture 10"/>
          <p:cNvPicPr>
            <a:picLocks noChangeAspect="1"/>
          </p:cNvPicPr>
          <p:nvPr/>
        </p:nvPicPr>
        <p:blipFill>
          <a:blip r:embed="rId3"/>
          <a:stretch>
            <a:fillRect/>
          </a:stretch>
        </p:blipFill>
        <p:spPr>
          <a:xfrm>
            <a:off x="5644742" y="2863215"/>
            <a:ext cx="3104161" cy="1880235"/>
          </a:xfrm>
          <a:prstGeom prst="rect">
            <a:avLst/>
          </a:prstGeom>
        </p:spPr>
      </p:pic>
      <p:pic>
        <p:nvPicPr>
          <p:cNvPr id="12" name="Picture 11"/>
          <p:cNvPicPr>
            <a:picLocks noChangeAspect="1"/>
          </p:cNvPicPr>
          <p:nvPr/>
        </p:nvPicPr>
        <p:blipFill>
          <a:blip r:embed="rId4"/>
          <a:stretch>
            <a:fillRect/>
          </a:stretch>
        </p:blipFill>
        <p:spPr>
          <a:xfrm>
            <a:off x="2683669" y="5003016"/>
            <a:ext cx="3776662" cy="1077906"/>
          </a:xfrm>
          <a:prstGeom prst="rect">
            <a:avLst/>
          </a:prstGeom>
        </p:spPr>
      </p:pic>
      <p:cxnSp>
        <p:nvCxnSpPr>
          <p:cNvPr id="14" name="Straight Arrow Connector 13"/>
          <p:cNvCxnSpPr/>
          <p:nvPr/>
        </p:nvCxnSpPr>
        <p:spPr bwMode="auto">
          <a:xfrm flipH="1" flipV="1">
            <a:off x="5943600" y="4492233"/>
            <a:ext cx="152400" cy="841767"/>
          </a:xfrm>
          <a:prstGeom prst="straightConnector1">
            <a:avLst/>
          </a:prstGeom>
          <a:ln w="28575">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08974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Repair Estimates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31</a:t>
            </a:fld>
            <a:endParaRPr lang="en-US" dirty="0"/>
          </a:p>
        </p:txBody>
      </p:sp>
      <p:sp>
        <p:nvSpPr>
          <p:cNvPr id="6" name="Text Placeholder 5"/>
          <p:cNvSpPr>
            <a:spLocks noGrp="1"/>
          </p:cNvSpPr>
          <p:nvPr>
            <p:ph type="body" sz="quarter" idx="12"/>
          </p:nvPr>
        </p:nvSpPr>
        <p:spPr/>
        <p:txBody>
          <a:bodyPr/>
          <a:lstStyle/>
          <a:p>
            <a:r>
              <a:rPr lang="en-US" dirty="0"/>
              <a:t>LO 10-4</a:t>
            </a:r>
          </a:p>
        </p:txBody>
      </p:sp>
      <p:sp>
        <p:nvSpPr>
          <p:cNvPr id="8" name="Content Placeholder 2"/>
          <p:cNvSpPr txBox="1">
            <a:spLocks/>
          </p:cNvSpPr>
          <p:nvPr/>
        </p:nvSpPr>
        <p:spPr bwMode="auto">
          <a:xfrm>
            <a:off x="457200" y="1447800"/>
            <a:ext cx="82296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rgbClr val="002060"/>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rgbClr val="002060"/>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rgbClr val="002060"/>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rgbClr val="002060"/>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rgbClr val="002060"/>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r>
              <a:rPr lang="en-US" kern="0" dirty="0"/>
              <a:t>Step 4: Make the Decision</a:t>
            </a:r>
          </a:p>
          <a:p>
            <a:pPr lvl="1"/>
            <a:r>
              <a:rPr lang="en-US" dirty="0"/>
              <a:t>Because </a:t>
            </a:r>
            <a:r>
              <a:rPr lang="en-US" i="1" dirty="0" err="1"/>
              <a:t>t</a:t>
            </a:r>
            <a:r>
              <a:rPr lang="en-US" baseline="-25000" dirty="0" err="1"/>
              <a:t>calc</a:t>
            </a:r>
            <a:r>
              <a:rPr lang="en-US" dirty="0"/>
              <a:t> = −2.319 falls in the left-tail critical region (below −2.262), we reject the null hypothesis and conclude that there is a significant difference between the two contractors. However, it is a </a:t>
            </a:r>
            <a:r>
              <a:rPr lang="en-US" i="1" dirty="0"/>
              <a:t>very </a:t>
            </a:r>
            <a:r>
              <a:rPr lang="en-US" dirty="0"/>
              <a:t>close decision. </a:t>
            </a:r>
          </a:p>
          <a:p>
            <a:pPr lvl="1"/>
            <a:endParaRPr lang="en-US" dirty="0"/>
          </a:p>
          <a:p>
            <a:r>
              <a:rPr lang="en-US" kern="0" dirty="0"/>
              <a:t>Step 5: Take Action</a:t>
            </a:r>
          </a:p>
          <a:p>
            <a:pPr lvl="1"/>
            <a:r>
              <a:rPr lang="en-US" dirty="0"/>
              <a:t>Because the difference is significant in a two-tailed test, it also would be significant in a left-tailed test. The insurance company might talk to Contractor B to see why its estimates are higher. </a:t>
            </a:r>
            <a:endParaRPr lang="en-US" kern="0" dirty="0"/>
          </a:p>
        </p:txBody>
      </p:sp>
    </p:spTree>
    <p:extLst>
      <p:ext uri="{BB962C8B-B14F-4D97-AF65-F5344CB8AC3E}">
        <p14:creationId xmlns:p14="http://schemas.microsoft.com/office/powerpoint/2010/main" val="2900383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Tests</a:t>
            </a:r>
          </a:p>
        </p:txBody>
      </p:sp>
      <p:sp>
        <p:nvSpPr>
          <p:cNvPr id="3" name="Content Placeholder 2"/>
          <p:cNvSpPr>
            <a:spLocks noGrp="1"/>
          </p:cNvSpPr>
          <p:nvPr>
            <p:ph idx="1"/>
          </p:nvPr>
        </p:nvSpPr>
        <p:spPr/>
        <p:txBody>
          <a:bodyPr/>
          <a:lstStyle/>
          <a:p>
            <a:r>
              <a:rPr lang="en-US" dirty="0"/>
              <a:t>Analogy to a Confidence Interval</a:t>
            </a:r>
          </a:p>
          <a:p>
            <a:pPr lvl="1"/>
            <a:r>
              <a:rPr lang="en-US" dirty="0"/>
              <a:t>A two-tailed test for a zero difference is equivalent to asking whether the confidence interval for the true mean difference </a:t>
            </a:r>
            <a:r>
              <a:rPr lang="en-US" dirty="0">
                <a:latin typeface="Book Antiqua" pitchFamily="18" charset="0"/>
              </a:rPr>
              <a:t>µ</a:t>
            </a:r>
            <a:r>
              <a:rPr lang="en-US" i="1" baseline="-25000" dirty="0"/>
              <a:t>d</a:t>
            </a:r>
            <a:r>
              <a:rPr lang="en-US" dirty="0"/>
              <a:t> includes zero.</a:t>
            </a:r>
          </a:p>
          <a:p>
            <a:pPr lvl="1"/>
            <a:endParaRPr lang="en-US" dirty="0"/>
          </a:p>
          <a:p>
            <a:pPr lvl="1"/>
            <a:endParaRPr lang="en-US" dirty="0"/>
          </a:p>
          <a:p>
            <a:pPr lvl="1"/>
            <a:endParaRPr lang="en-US" dirty="0"/>
          </a:p>
          <a:p>
            <a:r>
              <a:rPr lang="en-US" dirty="0"/>
              <a:t>Why Not Treat Paired Data as Independent Samples?</a:t>
            </a:r>
          </a:p>
          <a:p>
            <a:pPr lvl="1"/>
            <a:r>
              <a:rPr lang="en-US" dirty="0"/>
              <a:t>When observations are matched pairs, the paired </a:t>
            </a:r>
            <a:r>
              <a:rPr lang="en-US" i="1" dirty="0"/>
              <a:t>t</a:t>
            </a:r>
            <a:r>
              <a:rPr lang="en-US" dirty="0"/>
              <a:t> test is more powerful because it utilizes information that is ignored if we treat the samples separately. </a:t>
            </a:r>
          </a:p>
          <a:p>
            <a:pPr lvl="1"/>
            <a:endParaRPr lang="en-US" dirty="0"/>
          </a:p>
          <a:p>
            <a:pPr lvl="1"/>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32</a:t>
            </a:fld>
            <a:endParaRPr lang="en-US" dirty="0"/>
          </a:p>
        </p:txBody>
      </p:sp>
      <p:sp>
        <p:nvSpPr>
          <p:cNvPr id="6" name="Text Placeholder 5"/>
          <p:cNvSpPr>
            <a:spLocks noGrp="1"/>
          </p:cNvSpPr>
          <p:nvPr>
            <p:ph type="body" sz="quarter" idx="12"/>
          </p:nvPr>
        </p:nvSpPr>
        <p:spPr/>
        <p:txBody>
          <a:bodyPr/>
          <a:lstStyle/>
          <a:p>
            <a:r>
              <a:rPr lang="en-US" dirty="0"/>
              <a:t>LO 10-4</a:t>
            </a:r>
          </a:p>
        </p:txBody>
      </p:sp>
      <p:pic>
        <p:nvPicPr>
          <p:cNvPr id="7" name="Picture 6"/>
          <p:cNvPicPr>
            <a:picLocks noChangeAspect="1"/>
          </p:cNvPicPr>
          <p:nvPr/>
        </p:nvPicPr>
        <p:blipFill>
          <a:blip r:embed="rId2"/>
          <a:stretch>
            <a:fillRect/>
          </a:stretch>
        </p:blipFill>
        <p:spPr>
          <a:xfrm>
            <a:off x="1905000" y="2895600"/>
            <a:ext cx="5353050" cy="695325"/>
          </a:xfrm>
          <a:prstGeom prst="rect">
            <a:avLst/>
          </a:prstGeom>
        </p:spPr>
      </p:pic>
    </p:spTree>
    <p:extLst>
      <p:ext uri="{BB962C8B-B14F-4D97-AF65-F5344CB8AC3E}">
        <p14:creationId xmlns:p14="http://schemas.microsoft.com/office/powerpoint/2010/main" val="942004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Two Proportions</a:t>
            </a:r>
          </a:p>
        </p:txBody>
      </p:sp>
      <p:sp>
        <p:nvSpPr>
          <p:cNvPr id="3" name="Content Placeholder 2"/>
          <p:cNvSpPr>
            <a:spLocks noGrp="1"/>
          </p:cNvSpPr>
          <p:nvPr>
            <p:ph idx="1"/>
          </p:nvPr>
        </p:nvSpPr>
        <p:spPr/>
        <p:txBody>
          <a:bodyPr/>
          <a:lstStyle/>
          <a:p>
            <a:r>
              <a:rPr lang="en-US" dirty="0"/>
              <a:t>The test for two proportions is perhaps the most commonly used two-sample test because </a:t>
            </a:r>
            <a:r>
              <a:rPr lang="en-US" dirty="0" err="1"/>
              <a:t>percents</a:t>
            </a:r>
            <a:r>
              <a:rPr lang="en-US" dirty="0"/>
              <a:t> are ubiquitous. </a:t>
            </a:r>
          </a:p>
          <a:p>
            <a:pPr lvl="1"/>
            <a:r>
              <a:rPr lang="en-US" dirty="0"/>
              <a:t>Is the president’s approval rating greater than, less than, or the same as last month? </a:t>
            </a:r>
          </a:p>
          <a:p>
            <a:pPr lvl="1"/>
            <a:r>
              <a:rPr lang="en-US" dirty="0"/>
              <a:t>Is the proportion of satisfied Dell customers greater than HP’s? </a:t>
            </a:r>
          </a:p>
          <a:p>
            <a:pPr lvl="1"/>
            <a:r>
              <a:rPr lang="en-US" dirty="0"/>
              <a:t>Is the annual nursing turnover percentage at Mayo Clinic higher than, lower than, or the same as that at Johns Hopkins? </a:t>
            </a:r>
          </a:p>
          <a:p>
            <a:r>
              <a:rPr lang="en-US" dirty="0"/>
              <a:t>To compare two population proportions </a:t>
            </a:r>
            <a:r>
              <a:rPr lang="el-GR" i="1" dirty="0"/>
              <a:t>π</a:t>
            </a:r>
            <a:r>
              <a:rPr lang="el-GR" baseline="-25000" dirty="0"/>
              <a:t>1</a:t>
            </a:r>
            <a:r>
              <a:rPr lang="en-US" dirty="0"/>
              <a:t> and</a:t>
            </a:r>
            <a:r>
              <a:rPr lang="el-GR" dirty="0"/>
              <a:t> </a:t>
            </a:r>
            <a:r>
              <a:rPr lang="el-GR" i="1" dirty="0"/>
              <a:t>π</a:t>
            </a:r>
            <a:r>
              <a:rPr lang="el-GR" baseline="-25000" dirty="0"/>
              <a:t>2</a:t>
            </a:r>
            <a:r>
              <a:rPr lang="en-US" dirty="0"/>
              <a:t>, use the following hypotheses: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33</a:t>
            </a:fld>
            <a:endParaRPr lang="en-US" dirty="0"/>
          </a:p>
        </p:txBody>
      </p:sp>
      <p:sp>
        <p:nvSpPr>
          <p:cNvPr id="6" name="Text Placeholder 5"/>
          <p:cNvSpPr>
            <a:spLocks noGrp="1"/>
          </p:cNvSpPr>
          <p:nvPr>
            <p:ph type="body" sz="quarter" idx="12"/>
          </p:nvPr>
        </p:nvSpPr>
        <p:spPr/>
        <p:txBody>
          <a:bodyPr/>
          <a:lstStyle/>
          <a:p>
            <a:r>
              <a:rPr lang="en-US" dirty="0"/>
              <a:t>LO 10-5</a:t>
            </a:r>
          </a:p>
        </p:txBody>
      </p:sp>
      <p:pic>
        <p:nvPicPr>
          <p:cNvPr id="7" name="Picture 6"/>
          <p:cNvPicPr>
            <a:picLocks noChangeAspect="1"/>
          </p:cNvPicPr>
          <p:nvPr/>
        </p:nvPicPr>
        <p:blipFill>
          <a:blip r:embed="rId2"/>
          <a:stretch>
            <a:fillRect/>
          </a:stretch>
        </p:blipFill>
        <p:spPr>
          <a:xfrm>
            <a:off x="1343025" y="5119116"/>
            <a:ext cx="6457950" cy="1104900"/>
          </a:xfrm>
          <a:prstGeom prst="rect">
            <a:avLst/>
          </a:prstGeom>
        </p:spPr>
      </p:pic>
    </p:spTree>
    <p:extLst>
      <p:ext uri="{BB962C8B-B14F-4D97-AF65-F5344CB8AC3E}">
        <p14:creationId xmlns:p14="http://schemas.microsoft.com/office/powerpoint/2010/main" val="591519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Two Proportions</a:t>
            </a:r>
          </a:p>
        </p:txBody>
      </p:sp>
      <p:sp>
        <p:nvSpPr>
          <p:cNvPr id="3" name="Content Placeholder 2"/>
          <p:cNvSpPr>
            <a:spLocks noGrp="1"/>
          </p:cNvSpPr>
          <p:nvPr>
            <p:ph idx="1"/>
          </p:nvPr>
        </p:nvSpPr>
        <p:spPr/>
        <p:txBody>
          <a:bodyPr/>
          <a:lstStyle/>
          <a:p>
            <a:r>
              <a:rPr lang="en-US" sz="2000" dirty="0"/>
              <a:t>The sample proportion </a:t>
            </a:r>
            <a:r>
              <a:rPr lang="en-US" sz="2000" i="1" dirty="0"/>
              <a:t>p</a:t>
            </a:r>
            <a:r>
              <a:rPr lang="en-US" sz="2000" baseline="-25000" dirty="0"/>
              <a:t>1</a:t>
            </a:r>
            <a:r>
              <a:rPr lang="en-US" sz="2000" dirty="0"/>
              <a:t> is a point estimate of </a:t>
            </a:r>
            <a:r>
              <a:rPr lang="en-US" sz="2000" i="1" dirty="0"/>
              <a:t>π</a:t>
            </a:r>
            <a:r>
              <a:rPr lang="en-US" sz="2000" baseline="-25000" dirty="0"/>
              <a:t>1</a:t>
            </a:r>
            <a:r>
              <a:rPr lang="en-US" sz="2000" dirty="0"/>
              <a:t>, and the sample proportion </a:t>
            </a:r>
            <a:r>
              <a:rPr lang="en-US" sz="2000" i="1" dirty="0"/>
              <a:t>p</a:t>
            </a:r>
            <a:r>
              <a:rPr lang="en-US" sz="2000" baseline="-25000" dirty="0"/>
              <a:t>2</a:t>
            </a:r>
            <a:r>
              <a:rPr lang="en-US" sz="2000" dirty="0"/>
              <a:t> is a point estimate of </a:t>
            </a:r>
            <a:r>
              <a:rPr lang="en-US" sz="2000" i="1" dirty="0"/>
              <a:t>π</a:t>
            </a:r>
            <a:r>
              <a:rPr lang="en-US" sz="2000" baseline="-25000" dirty="0"/>
              <a:t>2</a:t>
            </a:r>
            <a:r>
              <a:rPr lang="en-US" sz="2000" dirty="0"/>
              <a:t>. A “success” is any event of interest (not necessarily something desirable).</a:t>
            </a:r>
          </a:p>
          <a:p>
            <a:endParaRPr lang="en-US" sz="2000" dirty="0"/>
          </a:p>
          <a:p>
            <a:endParaRPr lang="en-US" sz="2000" dirty="0"/>
          </a:p>
          <a:p>
            <a:endParaRPr lang="en-US" sz="2000" dirty="0"/>
          </a:p>
          <a:p>
            <a:endParaRPr lang="en-US" sz="2000" dirty="0"/>
          </a:p>
          <a:p>
            <a:r>
              <a:rPr lang="en-US" sz="2000" dirty="0"/>
              <a:t>If </a:t>
            </a:r>
            <a:r>
              <a:rPr lang="en-US" sz="2000" i="1" dirty="0"/>
              <a:t>H</a:t>
            </a:r>
            <a:r>
              <a:rPr lang="en-US" sz="2000" baseline="-25000" dirty="0"/>
              <a:t>0</a:t>
            </a:r>
            <a:r>
              <a:rPr lang="en-US" sz="2000" dirty="0"/>
              <a:t> is true, there is no difference between </a:t>
            </a:r>
            <a:r>
              <a:rPr lang="en-US" sz="2000" i="1" dirty="0"/>
              <a:t>π</a:t>
            </a:r>
            <a:r>
              <a:rPr lang="en-US" sz="2000" baseline="-25000" dirty="0"/>
              <a:t>1</a:t>
            </a:r>
            <a:r>
              <a:rPr lang="en-US" sz="2000" dirty="0"/>
              <a:t> and </a:t>
            </a:r>
            <a:r>
              <a:rPr lang="en-US" sz="2000" i="1" dirty="0"/>
              <a:t>π</a:t>
            </a:r>
            <a:r>
              <a:rPr lang="en-US" sz="2000" baseline="-25000" dirty="0"/>
              <a:t>2</a:t>
            </a:r>
            <a:r>
              <a:rPr lang="en-US" sz="2000" dirty="0"/>
              <a:t>, so the samples can logically be </a:t>
            </a:r>
            <a:r>
              <a:rPr lang="en-US" sz="2000" i="1" dirty="0"/>
              <a:t>pooled </a:t>
            </a:r>
            <a:r>
              <a:rPr lang="en-US" sz="2000" dirty="0"/>
              <a:t>into one “big” sample to estimate the </a:t>
            </a:r>
            <a:r>
              <a:rPr lang="en-US" sz="2000" i="1" dirty="0"/>
              <a:t>combined </a:t>
            </a:r>
            <a:r>
              <a:rPr lang="en-US" sz="2000" dirty="0"/>
              <a:t>population proportion </a:t>
            </a:r>
            <a:r>
              <a:rPr lang="en-US" sz="2000" i="1" dirty="0"/>
              <a:t>p</a:t>
            </a:r>
            <a:r>
              <a:rPr lang="en-US" sz="2000" baseline="-25000" dirty="0"/>
              <a:t>c</a:t>
            </a:r>
            <a:r>
              <a:rPr lang="en-US" sz="2000" dirty="0"/>
              <a:t>:</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34</a:t>
            </a:fld>
            <a:endParaRPr lang="en-US" dirty="0"/>
          </a:p>
        </p:txBody>
      </p:sp>
      <p:sp>
        <p:nvSpPr>
          <p:cNvPr id="6" name="Text Placeholder 5"/>
          <p:cNvSpPr>
            <a:spLocks noGrp="1"/>
          </p:cNvSpPr>
          <p:nvPr>
            <p:ph type="body" sz="quarter" idx="12"/>
          </p:nvPr>
        </p:nvSpPr>
        <p:spPr/>
        <p:txBody>
          <a:bodyPr/>
          <a:lstStyle/>
          <a:p>
            <a:r>
              <a:rPr lang="en-US" dirty="0"/>
              <a:t>LO 10-5</a:t>
            </a:r>
          </a:p>
        </p:txBody>
      </p:sp>
      <p:pic>
        <p:nvPicPr>
          <p:cNvPr id="7" name="Picture 6"/>
          <p:cNvPicPr>
            <a:picLocks noChangeAspect="1"/>
          </p:cNvPicPr>
          <p:nvPr/>
        </p:nvPicPr>
        <p:blipFill>
          <a:blip r:embed="rId2"/>
          <a:stretch>
            <a:fillRect/>
          </a:stretch>
        </p:blipFill>
        <p:spPr>
          <a:xfrm>
            <a:off x="2486025" y="2438400"/>
            <a:ext cx="4171950" cy="1457325"/>
          </a:xfrm>
          <a:prstGeom prst="rect">
            <a:avLst/>
          </a:prstGeom>
        </p:spPr>
      </p:pic>
      <p:pic>
        <p:nvPicPr>
          <p:cNvPr id="8" name="Picture 7"/>
          <p:cNvPicPr>
            <a:picLocks noChangeAspect="1"/>
          </p:cNvPicPr>
          <p:nvPr/>
        </p:nvPicPr>
        <p:blipFill>
          <a:blip r:embed="rId3"/>
          <a:stretch>
            <a:fillRect/>
          </a:stretch>
        </p:blipFill>
        <p:spPr>
          <a:xfrm>
            <a:off x="1009650" y="5029200"/>
            <a:ext cx="7124700" cy="600075"/>
          </a:xfrm>
          <a:prstGeom prst="rect">
            <a:avLst/>
          </a:prstGeom>
        </p:spPr>
      </p:pic>
    </p:spTree>
    <p:extLst>
      <p:ext uri="{BB962C8B-B14F-4D97-AF65-F5344CB8AC3E}">
        <p14:creationId xmlns:p14="http://schemas.microsoft.com/office/powerpoint/2010/main" val="1574993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Statistic</a:t>
            </a:r>
          </a:p>
        </p:txBody>
      </p:sp>
      <p:sp>
        <p:nvSpPr>
          <p:cNvPr id="3" name="Content Placeholder 2"/>
          <p:cNvSpPr>
            <a:spLocks noGrp="1"/>
          </p:cNvSpPr>
          <p:nvPr>
            <p:ph idx="1"/>
          </p:nvPr>
        </p:nvSpPr>
        <p:spPr/>
        <p:txBody>
          <a:bodyPr/>
          <a:lstStyle/>
          <a:p>
            <a:r>
              <a:rPr lang="en-US" sz="2000" dirty="0"/>
              <a:t>If the samples are large, p</a:t>
            </a:r>
            <a:r>
              <a:rPr lang="en-US" sz="2000" baseline="-25000" dirty="0"/>
              <a:t>1</a:t>
            </a:r>
            <a:r>
              <a:rPr lang="en-US" sz="2000" dirty="0"/>
              <a:t> – p</a:t>
            </a:r>
            <a:r>
              <a:rPr lang="en-US" sz="2000" baseline="-25000" dirty="0"/>
              <a:t>2</a:t>
            </a:r>
            <a:r>
              <a:rPr lang="en-US" sz="2000" dirty="0"/>
              <a:t> may be assumed normally distributed.</a:t>
            </a:r>
          </a:p>
          <a:p>
            <a:r>
              <a:rPr lang="en-US" sz="2000" dirty="0"/>
              <a:t>The test statistic is the difference of the sample proportions divided by the standard error of the difference.</a:t>
            </a:r>
          </a:p>
          <a:p>
            <a:r>
              <a:rPr lang="en-US" sz="2000" dirty="0"/>
              <a:t>The standard error is calculated by using the pooled proportion.</a:t>
            </a:r>
          </a:p>
          <a:p>
            <a:r>
              <a:rPr lang="en-US" sz="2000" dirty="0"/>
              <a:t>The test statistic for the hypothesis </a:t>
            </a:r>
            <a:r>
              <a:rPr lang="en-US" sz="2000" i="1" dirty="0"/>
              <a:t>π</a:t>
            </a:r>
            <a:r>
              <a:rPr lang="en-US" sz="2000" baseline="-25000" dirty="0"/>
              <a:t>1</a:t>
            </a:r>
            <a:r>
              <a:rPr lang="en-US" sz="2000" dirty="0"/>
              <a:t> − </a:t>
            </a:r>
            <a:r>
              <a:rPr lang="en-US" sz="2000" i="1" dirty="0"/>
              <a:t>π</a:t>
            </a:r>
            <a:r>
              <a:rPr lang="en-US" sz="2000" baseline="-25000" dirty="0"/>
              <a:t>2</a:t>
            </a:r>
            <a:r>
              <a:rPr lang="en-US" sz="2000" dirty="0"/>
              <a:t> = 0 is: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35</a:t>
            </a:fld>
            <a:endParaRPr lang="en-US" dirty="0"/>
          </a:p>
        </p:txBody>
      </p:sp>
      <p:sp>
        <p:nvSpPr>
          <p:cNvPr id="6" name="Text Placeholder 5"/>
          <p:cNvSpPr>
            <a:spLocks noGrp="1"/>
          </p:cNvSpPr>
          <p:nvPr>
            <p:ph type="body" sz="quarter" idx="12"/>
          </p:nvPr>
        </p:nvSpPr>
        <p:spPr/>
        <p:txBody>
          <a:bodyPr/>
          <a:lstStyle/>
          <a:p>
            <a:r>
              <a:rPr lang="en-US" dirty="0"/>
              <a:t>LO 10-5</a:t>
            </a:r>
          </a:p>
        </p:txBody>
      </p:sp>
      <p:pic>
        <p:nvPicPr>
          <p:cNvPr id="7" name="Picture 6"/>
          <p:cNvPicPr>
            <a:picLocks noChangeAspect="1"/>
          </p:cNvPicPr>
          <p:nvPr/>
        </p:nvPicPr>
        <p:blipFill>
          <a:blip r:embed="rId2"/>
          <a:stretch>
            <a:fillRect/>
          </a:stretch>
        </p:blipFill>
        <p:spPr>
          <a:xfrm>
            <a:off x="1250156" y="3962400"/>
            <a:ext cx="6643687" cy="1716477"/>
          </a:xfrm>
          <a:prstGeom prst="rect">
            <a:avLst/>
          </a:prstGeom>
        </p:spPr>
      </p:pic>
    </p:spTree>
    <p:extLst>
      <p:ext uri="{BB962C8B-B14F-4D97-AF65-F5344CB8AC3E}">
        <p14:creationId xmlns:p14="http://schemas.microsoft.com/office/powerpoint/2010/main" val="2466336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Active Promoters</a:t>
            </a:r>
          </a:p>
        </p:txBody>
      </p:sp>
      <p:sp>
        <p:nvSpPr>
          <p:cNvPr id="3" name="Content Placeholder 2"/>
          <p:cNvSpPr>
            <a:spLocks noGrp="1"/>
          </p:cNvSpPr>
          <p:nvPr>
            <p:ph idx="1"/>
          </p:nvPr>
        </p:nvSpPr>
        <p:spPr/>
        <p:txBody>
          <a:bodyPr/>
          <a:lstStyle/>
          <a:p>
            <a:r>
              <a:rPr lang="en-US" sz="2000" dirty="0"/>
              <a:t>In order to measure the level of satisfaction with Vail Resorts’ websites, the Vail Resorts marketing team periodically surveys a random sample of guests and asks them to rate their likelihood of recommending the website to a friend or colleague. An </a:t>
            </a:r>
            <a:r>
              <a:rPr lang="en-US" sz="2000" i="1" dirty="0"/>
              <a:t>active promoter </a:t>
            </a:r>
            <a:r>
              <a:rPr lang="en-US" sz="2000" dirty="0"/>
              <a:t>is a guest who responds that he or she is highly likely to recommend the website. From a random sample of 2,386 Vail ski mountain guests in last year’s ski season, there were 2,014 active promoters and from a random sample of 2,309 Vail ski mountain guests in this year’s ski season, there were 2,048 active promoters. Results from the survey are shown in the table on the next slide. </a:t>
            </a:r>
          </a:p>
          <a:p>
            <a:r>
              <a:rPr lang="en-US" sz="2000" dirty="0"/>
              <a:t>At the .01 level of significance, did the proportion of active promoters increase?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36</a:t>
            </a:fld>
            <a:endParaRPr lang="en-US" dirty="0"/>
          </a:p>
        </p:txBody>
      </p:sp>
      <p:sp>
        <p:nvSpPr>
          <p:cNvPr id="6" name="Text Placeholder 5"/>
          <p:cNvSpPr>
            <a:spLocks noGrp="1"/>
          </p:cNvSpPr>
          <p:nvPr>
            <p:ph type="body" sz="quarter" idx="12"/>
          </p:nvPr>
        </p:nvSpPr>
        <p:spPr/>
        <p:txBody>
          <a:bodyPr/>
          <a:lstStyle/>
          <a:p>
            <a:r>
              <a:rPr lang="en-US" dirty="0"/>
              <a:t>LO 10-5</a:t>
            </a:r>
          </a:p>
        </p:txBody>
      </p:sp>
    </p:spTree>
    <p:extLst>
      <p:ext uri="{BB962C8B-B14F-4D97-AF65-F5344CB8AC3E}">
        <p14:creationId xmlns:p14="http://schemas.microsoft.com/office/powerpoint/2010/main" val="1528595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Active Promoters</a:t>
            </a:r>
          </a:p>
        </p:txBody>
      </p:sp>
      <p:sp>
        <p:nvSpPr>
          <p:cNvPr id="3" name="Content Placeholder 2"/>
          <p:cNvSpPr>
            <a:spLocks noGrp="1"/>
          </p:cNvSpPr>
          <p:nvPr>
            <p:ph idx="1"/>
          </p:nvPr>
        </p:nvSpPr>
        <p:spPr>
          <a:xfrm>
            <a:off x="457200" y="2743200"/>
            <a:ext cx="8229600" cy="3124200"/>
          </a:xfrm>
        </p:spPr>
        <p:txBody>
          <a:bodyPr/>
          <a:lstStyle/>
          <a:p>
            <a:endParaRPr lang="en-US" dirty="0"/>
          </a:p>
          <a:p>
            <a:r>
              <a:rPr lang="en-US" dirty="0"/>
              <a:t>Step 1: State the Hypotheses</a:t>
            </a:r>
          </a:p>
          <a:p>
            <a:pPr lvl="1"/>
            <a:r>
              <a:rPr lang="en-US" dirty="0"/>
              <a:t>Because Vail Resorts had redesigned its ski mountain websites for this year’s season, it was interested in seeing if the proportion of active promoters had increased. Therefore, we will do a right-tailed test for equality of proportions.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37</a:t>
            </a:fld>
            <a:endParaRPr lang="en-US" dirty="0"/>
          </a:p>
        </p:txBody>
      </p:sp>
      <p:sp>
        <p:nvSpPr>
          <p:cNvPr id="6" name="Text Placeholder 5"/>
          <p:cNvSpPr>
            <a:spLocks noGrp="1"/>
          </p:cNvSpPr>
          <p:nvPr>
            <p:ph type="body" sz="quarter" idx="12"/>
          </p:nvPr>
        </p:nvSpPr>
        <p:spPr/>
        <p:txBody>
          <a:bodyPr/>
          <a:lstStyle/>
          <a:p>
            <a:r>
              <a:rPr lang="en-US" dirty="0"/>
              <a:t>LO 10-5</a:t>
            </a:r>
          </a:p>
        </p:txBody>
      </p:sp>
      <p:pic>
        <p:nvPicPr>
          <p:cNvPr id="7" name="Picture 6"/>
          <p:cNvPicPr>
            <a:picLocks noChangeAspect="1"/>
          </p:cNvPicPr>
          <p:nvPr/>
        </p:nvPicPr>
        <p:blipFill>
          <a:blip r:embed="rId2"/>
          <a:stretch>
            <a:fillRect/>
          </a:stretch>
        </p:blipFill>
        <p:spPr>
          <a:xfrm>
            <a:off x="1509712" y="1483296"/>
            <a:ext cx="6124575" cy="1488504"/>
          </a:xfrm>
          <a:prstGeom prst="rect">
            <a:avLst/>
          </a:prstGeom>
        </p:spPr>
      </p:pic>
      <p:pic>
        <p:nvPicPr>
          <p:cNvPr id="8" name="Picture 7"/>
          <p:cNvPicPr>
            <a:picLocks noChangeAspect="1"/>
          </p:cNvPicPr>
          <p:nvPr/>
        </p:nvPicPr>
        <p:blipFill>
          <a:blip r:embed="rId3"/>
          <a:stretch>
            <a:fillRect/>
          </a:stretch>
        </p:blipFill>
        <p:spPr>
          <a:xfrm>
            <a:off x="3800474" y="5029200"/>
            <a:ext cx="1543050" cy="714375"/>
          </a:xfrm>
          <a:prstGeom prst="rect">
            <a:avLst/>
          </a:prstGeom>
        </p:spPr>
      </p:pic>
    </p:spTree>
    <p:extLst>
      <p:ext uri="{BB962C8B-B14F-4D97-AF65-F5344CB8AC3E}">
        <p14:creationId xmlns:p14="http://schemas.microsoft.com/office/powerpoint/2010/main" val="1665712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Active Promoters</a:t>
            </a:r>
          </a:p>
        </p:txBody>
      </p:sp>
      <p:sp>
        <p:nvSpPr>
          <p:cNvPr id="3" name="Content Placeholder 2"/>
          <p:cNvSpPr>
            <a:spLocks noGrp="1"/>
          </p:cNvSpPr>
          <p:nvPr>
            <p:ph idx="1"/>
          </p:nvPr>
        </p:nvSpPr>
        <p:spPr/>
        <p:txBody>
          <a:bodyPr/>
          <a:lstStyle/>
          <a:p>
            <a:r>
              <a:rPr lang="en-US" dirty="0"/>
              <a:t>Step 2: Specify the Decision Rule</a:t>
            </a:r>
          </a:p>
          <a:p>
            <a:pPr lvl="1"/>
            <a:r>
              <a:rPr lang="en-US" dirty="0"/>
              <a:t>Using </a:t>
            </a:r>
            <a:r>
              <a:rPr lang="en-US" i="1" dirty="0"/>
              <a:t>α </a:t>
            </a:r>
            <a:r>
              <a:rPr lang="en-US" dirty="0"/>
              <a:t>= .01, the right-tail critical value is </a:t>
            </a:r>
            <a:r>
              <a:rPr lang="en-US" i="1" dirty="0"/>
              <a:t>z</a:t>
            </a:r>
            <a:r>
              <a:rPr lang="en-US" baseline="-25000" dirty="0"/>
              <a:t>.01</a:t>
            </a:r>
            <a:r>
              <a:rPr lang="en-US" dirty="0"/>
              <a:t> = 2.326, which yields the decision rule</a:t>
            </a:r>
          </a:p>
          <a:p>
            <a:pPr lvl="1"/>
            <a:endParaRPr lang="en-US" dirty="0"/>
          </a:p>
          <a:p>
            <a:pPr lvl="1"/>
            <a:endParaRPr lang="en-US" dirty="0"/>
          </a:p>
          <a:p>
            <a:pPr lvl="1"/>
            <a:endParaRPr lang="en-US" dirty="0"/>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38</a:t>
            </a:fld>
            <a:endParaRPr lang="en-US" dirty="0"/>
          </a:p>
        </p:txBody>
      </p:sp>
      <p:sp>
        <p:nvSpPr>
          <p:cNvPr id="6" name="Text Placeholder 5"/>
          <p:cNvSpPr>
            <a:spLocks noGrp="1"/>
          </p:cNvSpPr>
          <p:nvPr>
            <p:ph type="body" sz="quarter" idx="12"/>
          </p:nvPr>
        </p:nvSpPr>
        <p:spPr/>
        <p:txBody>
          <a:bodyPr/>
          <a:lstStyle/>
          <a:p>
            <a:r>
              <a:rPr lang="en-US" dirty="0"/>
              <a:t>LO 10-5</a:t>
            </a:r>
          </a:p>
        </p:txBody>
      </p:sp>
      <p:pic>
        <p:nvPicPr>
          <p:cNvPr id="7" name="Picture 6"/>
          <p:cNvPicPr>
            <a:picLocks noChangeAspect="1"/>
          </p:cNvPicPr>
          <p:nvPr/>
        </p:nvPicPr>
        <p:blipFill>
          <a:blip r:embed="rId2"/>
          <a:stretch>
            <a:fillRect/>
          </a:stretch>
        </p:blipFill>
        <p:spPr>
          <a:xfrm>
            <a:off x="1219200" y="2667000"/>
            <a:ext cx="2647950" cy="676275"/>
          </a:xfrm>
          <a:prstGeom prst="rect">
            <a:avLst/>
          </a:prstGeom>
        </p:spPr>
      </p:pic>
      <p:pic>
        <p:nvPicPr>
          <p:cNvPr id="8" name="Picture 7"/>
          <p:cNvPicPr>
            <a:picLocks noChangeAspect="1"/>
          </p:cNvPicPr>
          <p:nvPr/>
        </p:nvPicPr>
        <p:blipFill>
          <a:blip r:embed="rId3"/>
          <a:stretch>
            <a:fillRect/>
          </a:stretch>
        </p:blipFill>
        <p:spPr>
          <a:xfrm>
            <a:off x="2809472" y="3730371"/>
            <a:ext cx="3525056" cy="2057400"/>
          </a:xfrm>
          <a:prstGeom prst="rect">
            <a:avLst/>
          </a:prstGeom>
        </p:spPr>
      </p:pic>
    </p:spTree>
    <p:extLst>
      <p:ext uri="{BB962C8B-B14F-4D97-AF65-F5344CB8AC3E}">
        <p14:creationId xmlns:p14="http://schemas.microsoft.com/office/powerpoint/2010/main" val="1247956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Active Promoters</a:t>
            </a:r>
          </a:p>
        </p:txBody>
      </p:sp>
      <p:sp>
        <p:nvSpPr>
          <p:cNvPr id="3" name="Content Placeholder 2"/>
          <p:cNvSpPr>
            <a:spLocks noGrp="1"/>
          </p:cNvSpPr>
          <p:nvPr>
            <p:ph idx="1"/>
          </p:nvPr>
        </p:nvSpPr>
        <p:spPr/>
        <p:txBody>
          <a:bodyPr/>
          <a:lstStyle/>
          <a:p>
            <a:r>
              <a:rPr lang="en-US" dirty="0"/>
              <a:t>Step 3:  Calculate the Test Statistic</a:t>
            </a:r>
          </a:p>
          <a:p>
            <a:pPr lvl="1"/>
            <a:r>
              <a:rPr lang="en-US" dirty="0"/>
              <a:t>Assuming that the proportions are equal, we can pool the two samples to obtain a </a:t>
            </a:r>
            <a:r>
              <a:rPr lang="en-US" b="1" dirty="0"/>
              <a:t>pooled estimate </a:t>
            </a:r>
            <a:r>
              <a:rPr lang="en-US" dirty="0"/>
              <a:t>of the common proportion by dividing the combined number of active promoters by the combined sample size. </a:t>
            </a:r>
          </a:p>
          <a:p>
            <a:pPr lvl="1"/>
            <a:endParaRPr lang="en-US" dirty="0"/>
          </a:p>
          <a:p>
            <a:pPr lvl="1"/>
            <a:endParaRPr lang="en-US" dirty="0"/>
          </a:p>
          <a:p>
            <a:pPr lvl="1"/>
            <a:r>
              <a:rPr lang="en-US" dirty="0"/>
              <a:t>Assuming normality (i.e., large samples), the test statistic is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39</a:t>
            </a:fld>
            <a:endParaRPr lang="en-US" dirty="0"/>
          </a:p>
        </p:txBody>
      </p:sp>
      <p:sp>
        <p:nvSpPr>
          <p:cNvPr id="6" name="Text Placeholder 5"/>
          <p:cNvSpPr>
            <a:spLocks noGrp="1"/>
          </p:cNvSpPr>
          <p:nvPr>
            <p:ph type="body" sz="quarter" idx="12"/>
          </p:nvPr>
        </p:nvSpPr>
        <p:spPr/>
        <p:txBody>
          <a:bodyPr/>
          <a:lstStyle/>
          <a:p>
            <a:r>
              <a:rPr lang="en-US" dirty="0"/>
              <a:t>LO 10-5</a:t>
            </a:r>
          </a:p>
        </p:txBody>
      </p:sp>
      <p:pic>
        <p:nvPicPr>
          <p:cNvPr id="9" name="Picture 8"/>
          <p:cNvPicPr>
            <a:picLocks noChangeAspect="1"/>
          </p:cNvPicPr>
          <p:nvPr/>
        </p:nvPicPr>
        <p:blipFill>
          <a:blip r:embed="rId2"/>
          <a:stretch>
            <a:fillRect/>
          </a:stretch>
        </p:blipFill>
        <p:spPr>
          <a:xfrm>
            <a:off x="1981200" y="3266061"/>
            <a:ext cx="5181600" cy="619125"/>
          </a:xfrm>
          <a:prstGeom prst="rect">
            <a:avLst/>
          </a:prstGeom>
        </p:spPr>
      </p:pic>
      <p:pic>
        <p:nvPicPr>
          <p:cNvPr id="10" name="Picture 9"/>
          <p:cNvPicPr>
            <a:picLocks noChangeAspect="1"/>
          </p:cNvPicPr>
          <p:nvPr/>
        </p:nvPicPr>
        <p:blipFill>
          <a:blip r:embed="rId3"/>
          <a:stretch>
            <a:fillRect/>
          </a:stretch>
        </p:blipFill>
        <p:spPr>
          <a:xfrm>
            <a:off x="1790700" y="4439783"/>
            <a:ext cx="5562600" cy="873019"/>
          </a:xfrm>
          <a:prstGeom prst="rect">
            <a:avLst/>
          </a:prstGeom>
        </p:spPr>
      </p:pic>
    </p:spTree>
    <p:extLst>
      <p:ext uri="{BB962C8B-B14F-4D97-AF65-F5344CB8AC3E}">
        <p14:creationId xmlns:p14="http://schemas.microsoft.com/office/powerpoint/2010/main" val="332478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Two-Sample Tests</a:t>
            </a:r>
          </a:p>
        </p:txBody>
      </p:sp>
      <p:sp>
        <p:nvSpPr>
          <p:cNvPr id="3" name="Content Placeholder 2"/>
          <p:cNvSpPr>
            <a:spLocks noGrp="1"/>
          </p:cNvSpPr>
          <p:nvPr>
            <p:ph idx="1"/>
          </p:nvPr>
        </p:nvSpPr>
        <p:spPr/>
        <p:txBody>
          <a:bodyPr/>
          <a:lstStyle/>
          <a:p>
            <a:r>
              <a:rPr lang="en-US" dirty="0"/>
              <a:t>The logic of two-sample tests is based on the fact that two samples drawn from the </a:t>
            </a:r>
            <a:r>
              <a:rPr lang="en-US" i="1" dirty="0"/>
              <a:t>same population </a:t>
            </a:r>
            <a:r>
              <a:rPr lang="en-US" dirty="0"/>
              <a:t>may yield </a:t>
            </a:r>
            <a:r>
              <a:rPr lang="en-US" i="1" dirty="0"/>
              <a:t>different estimates </a:t>
            </a:r>
            <a:r>
              <a:rPr lang="en-US" dirty="0"/>
              <a:t>of a parameter due to chance. </a:t>
            </a:r>
          </a:p>
          <a:p>
            <a:r>
              <a:rPr lang="en-US" dirty="0"/>
              <a:t>If two sample statistics differ by more than the amount attributable to chance can we conclude that the samples came from populations with different parameter values.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a:t>
            </a:fld>
            <a:endParaRPr lang="en-US" dirty="0"/>
          </a:p>
        </p:txBody>
      </p:sp>
      <p:sp>
        <p:nvSpPr>
          <p:cNvPr id="6" name="Text Placeholder 5"/>
          <p:cNvSpPr>
            <a:spLocks noGrp="1"/>
          </p:cNvSpPr>
          <p:nvPr>
            <p:ph type="body" sz="quarter" idx="12"/>
          </p:nvPr>
        </p:nvSpPr>
        <p:spPr>
          <a:xfrm rot="5400000">
            <a:off x="7696200" y="800100"/>
            <a:ext cx="1981200" cy="533400"/>
          </a:xfrm>
        </p:spPr>
        <p:txBody>
          <a:bodyPr/>
          <a:lstStyle/>
          <a:p>
            <a:r>
              <a:rPr lang="en-US" dirty="0"/>
              <a:t>Chapter 10</a:t>
            </a:r>
          </a:p>
        </p:txBody>
      </p:sp>
      <p:pic>
        <p:nvPicPr>
          <p:cNvPr id="7" name="Picture 6"/>
          <p:cNvPicPr>
            <a:picLocks noChangeAspect="1"/>
          </p:cNvPicPr>
          <p:nvPr/>
        </p:nvPicPr>
        <p:blipFill>
          <a:blip r:embed="rId2"/>
          <a:stretch>
            <a:fillRect/>
          </a:stretch>
        </p:blipFill>
        <p:spPr>
          <a:xfrm>
            <a:off x="2133600" y="3878406"/>
            <a:ext cx="5033962" cy="2179494"/>
          </a:xfrm>
          <a:prstGeom prst="rect">
            <a:avLst/>
          </a:prstGeom>
        </p:spPr>
      </p:pic>
    </p:spTree>
    <p:extLst>
      <p:ext uri="{BB962C8B-B14F-4D97-AF65-F5344CB8AC3E}">
        <p14:creationId xmlns:p14="http://schemas.microsoft.com/office/powerpoint/2010/main" val="1704165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Active Promoters</a:t>
            </a:r>
          </a:p>
        </p:txBody>
      </p:sp>
      <p:sp>
        <p:nvSpPr>
          <p:cNvPr id="3" name="Content Placeholder 2"/>
          <p:cNvSpPr>
            <a:spLocks noGrp="1"/>
          </p:cNvSpPr>
          <p:nvPr>
            <p:ph idx="1"/>
          </p:nvPr>
        </p:nvSpPr>
        <p:spPr/>
        <p:txBody>
          <a:bodyPr/>
          <a:lstStyle/>
          <a:p>
            <a:r>
              <a:rPr lang="en-US" dirty="0"/>
              <a:t>Step 4:  Make the Decision</a:t>
            </a:r>
          </a:p>
          <a:p>
            <a:pPr lvl="1"/>
            <a:r>
              <a:rPr lang="en-US" dirty="0"/>
              <a:t>If </a:t>
            </a:r>
            <a:r>
              <a:rPr lang="en-US" i="1" dirty="0"/>
              <a:t>H</a:t>
            </a:r>
            <a:r>
              <a:rPr lang="en-US" baseline="-25000" dirty="0"/>
              <a:t>0</a:t>
            </a:r>
            <a:r>
              <a:rPr lang="en-US" dirty="0"/>
              <a:t> were true, the test statistic should be near zero. Because the test statistic (</a:t>
            </a:r>
            <a:r>
              <a:rPr lang="en-US" i="1" dirty="0" err="1"/>
              <a:t>z</a:t>
            </a:r>
            <a:r>
              <a:rPr lang="en-US" baseline="-25000" dirty="0" err="1"/>
              <a:t>calc</a:t>
            </a:r>
            <a:r>
              <a:rPr lang="en-US" dirty="0"/>
              <a:t> = 4.313) exceeds the critical value </a:t>
            </a:r>
            <a:br>
              <a:rPr lang="en-US" dirty="0"/>
            </a:br>
            <a:r>
              <a:rPr lang="en-US" dirty="0"/>
              <a:t>(</a:t>
            </a:r>
            <a:r>
              <a:rPr lang="en-US" i="1" dirty="0"/>
              <a:t>z</a:t>
            </a:r>
            <a:r>
              <a:rPr lang="en-US" baseline="-25000" dirty="0"/>
              <a:t>.01</a:t>
            </a:r>
            <a:r>
              <a:rPr lang="en-US" dirty="0"/>
              <a:t> = 2.326), we reject the null hypothesis and conclude that </a:t>
            </a:r>
            <a:br>
              <a:rPr lang="en-US" dirty="0"/>
            </a:br>
            <a:r>
              <a:rPr lang="en-US" i="1" dirty="0"/>
              <a:t>π</a:t>
            </a:r>
            <a:r>
              <a:rPr lang="en-US" baseline="-25000" dirty="0"/>
              <a:t>1</a:t>
            </a:r>
            <a:r>
              <a:rPr lang="en-US" dirty="0"/>
              <a:t> − </a:t>
            </a:r>
            <a:r>
              <a:rPr lang="en-US" i="1" dirty="0"/>
              <a:t>π</a:t>
            </a:r>
            <a:r>
              <a:rPr lang="en-US" baseline="-25000" dirty="0"/>
              <a:t>2</a:t>
            </a:r>
            <a:r>
              <a:rPr lang="en-US" dirty="0"/>
              <a:t> &gt; 0. </a:t>
            </a:r>
          </a:p>
          <a:p>
            <a:endParaRPr lang="en-US" dirty="0"/>
          </a:p>
          <a:p>
            <a:endParaRPr lang="en-US" dirty="0"/>
          </a:p>
          <a:p>
            <a:endParaRPr lang="en-US" dirty="0"/>
          </a:p>
          <a:p>
            <a:endParaRPr lang="en-US" dirty="0"/>
          </a:p>
          <a:p>
            <a:r>
              <a:rPr lang="en-US" dirty="0"/>
              <a:t>Step 5: Take Action</a:t>
            </a:r>
          </a:p>
          <a:p>
            <a:pPr lvl="1"/>
            <a:r>
              <a:rPr lang="en-US" dirty="0"/>
              <a:t>Keep the new website design because it appears to increase the number of promoters.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40</a:t>
            </a:fld>
            <a:endParaRPr lang="en-US" dirty="0"/>
          </a:p>
        </p:txBody>
      </p:sp>
      <p:sp>
        <p:nvSpPr>
          <p:cNvPr id="6" name="Text Placeholder 5"/>
          <p:cNvSpPr>
            <a:spLocks noGrp="1"/>
          </p:cNvSpPr>
          <p:nvPr>
            <p:ph type="body" sz="quarter" idx="12"/>
          </p:nvPr>
        </p:nvSpPr>
        <p:spPr/>
        <p:txBody>
          <a:bodyPr/>
          <a:lstStyle/>
          <a:p>
            <a:r>
              <a:rPr lang="en-US" dirty="0"/>
              <a:t>LO 10-5</a:t>
            </a:r>
          </a:p>
        </p:txBody>
      </p:sp>
      <p:pic>
        <p:nvPicPr>
          <p:cNvPr id="11" name="Picture 10"/>
          <p:cNvPicPr>
            <a:picLocks noChangeAspect="1"/>
          </p:cNvPicPr>
          <p:nvPr/>
        </p:nvPicPr>
        <p:blipFill>
          <a:blip r:embed="rId2"/>
          <a:stretch>
            <a:fillRect/>
          </a:stretch>
        </p:blipFill>
        <p:spPr>
          <a:xfrm>
            <a:off x="5334000" y="2947416"/>
            <a:ext cx="2981728" cy="1740286"/>
          </a:xfrm>
          <a:prstGeom prst="rect">
            <a:avLst/>
          </a:prstGeom>
        </p:spPr>
      </p:pic>
      <p:sp>
        <p:nvSpPr>
          <p:cNvPr id="12" name="TextBox 11"/>
          <p:cNvSpPr txBox="1"/>
          <p:nvPr/>
        </p:nvSpPr>
        <p:spPr>
          <a:xfrm>
            <a:off x="1295401" y="3581400"/>
            <a:ext cx="3307080" cy="707886"/>
          </a:xfrm>
          <a:prstGeom prst="rect">
            <a:avLst/>
          </a:prstGeom>
          <a:noFill/>
        </p:spPr>
        <p:txBody>
          <a:bodyPr wrap="square" rtlCol="0">
            <a:spAutoFit/>
          </a:bodyPr>
          <a:lstStyle/>
          <a:p>
            <a:r>
              <a:rPr lang="en-US" sz="2000" dirty="0">
                <a:solidFill>
                  <a:srgbClr val="002060"/>
                </a:solidFill>
              </a:rPr>
              <a:t>Test Statistic: Z = 4.313</a:t>
            </a:r>
          </a:p>
          <a:p>
            <a:r>
              <a:rPr lang="en-US" sz="2000" dirty="0">
                <a:solidFill>
                  <a:srgbClr val="002060"/>
                </a:solidFill>
              </a:rPr>
              <a:t>Reject H</a:t>
            </a:r>
            <a:r>
              <a:rPr lang="en-US" sz="2000" baseline="-25000" dirty="0">
                <a:solidFill>
                  <a:srgbClr val="002060"/>
                </a:solidFill>
              </a:rPr>
              <a:t>0</a:t>
            </a:r>
          </a:p>
        </p:txBody>
      </p:sp>
      <p:grpSp>
        <p:nvGrpSpPr>
          <p:cNvPr id="13" name="Group 12"/>
          <p:cNvGrpSpPr/>
          <p:nvPr/>
        </p:nvGrpSpPr>
        <p:grpSpPr>
          <a:xfrm>
            <a:off x="3657600" y="3962400"/>
            <a:ext cx="4572000" cy="990600"/>
            <a:chOff x="3810000" y="5226903"/>
            <a:chExt cx="4114800" cy="875764"/>
          </a:xfrm>
        </p:grpSpPr>
        <p:cxnSp>
          <p:nvCxnSpPr>
            <p:cNvPr id="14" name="Straight Arrow Connector 13"/>
            <p:cNvCxnSpPr/>
            <p:nvPr/>
          </p:nvCxnSpPr>
          <p:spPr bwMode="auto">
            <a:xfrm flipV="1">
              <a:off x="7924800" y="5721667"/>
              <a:ext cx="0" cy="381000"/>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bwMode="auto">
            <a:xfrm flipH="1">
              <a:off x="3810000" y="6102667"/>
              <a:ext cx="4114800"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bwMode="auto">
            <a:xfrm flipV="1">
              <a:off x="3810000" y="5226903"/>
              <a:ext cx="0" cy="875764"/>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135399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Normality</a:t>
            </a:r>
          </a:p>
        </p:txBody>
      </p:sp>
      <p:sp>
        <p:nvSpPr>
          <p:cNvPr id="3" name="Content Placeholder 2"/>
          <p:cNvSpPr>
            <a:spLocks noGrp="1"/>
          </p:cNvSpPr>
          <p:nvPr>
            <p:ph idx="1"/>
          </p:nvPr>
        </p:nvSpPr>
        <p:spPr/>
        <p:txBody>
          <a:bodyPr/>
          <a:lstStyle/>
          <a:p>
            <a:r>
              <a:rPr lang="en-US" dirty="0"/>
              <a:t>We have assumed a normal distribution for the statistic p</a:t>
            </a:r>
            <a:r>
              <a:rPr lang="en-US" baseline="-25000" dirty="0"/>
              <a:t>1</a:t>
            </a:r>
            <a:r>
              <a:rPr lang="en-US" dirty="0"/>
              <a:t> – p</a:t>
            </a:r>
            <a:r>
              <a:rPr lang="en-US" baseline="-25000" dirty="0"/>
              <a:t>2</a:t>
            </a:r>
            <a:r>
              <a:rPr lang="en-US" dirty="0"/>
              <a:t>.</a:t>
            </a:r>
          </a:p>
          <a:p>
            <a:r>
              <a:rPr lang="en-US" dirty="0"/>
              <a:t>This assumption can be checked.</a:t>
            </a:r>
          </a:p>
          <a:p>
            <a:r>
              <a:rPr lang="en-US" dirty="0"/>
              <a:t>For a test of two proportions, the criterion for normality is nπ ≥ 10 and n(1 − π) ≥ 10 for each sample, using each sample proportion in place of π</a:t>
            </a:r>
            <a:r>
              <a:rPr lang="en-US" dirty="0">
                <a:sym typeface="Symbol" pitchFamily="18" charset="2"/>
              </a:rPr>
              <a:t>.</a:t>
            </a:r>
          </a:p>
          <a:p>
            <a:pPr>
              <a:lnSpc>
                <a:spcPct val="90000"/>
              </a:lnSpc>
            </a:pPr>
            <a:r>
              <a:rPr lang="en-US" dirty="0"/>
              <a:t>If either sample proportion is not normal, their difference cannot safely be assumed normal.</a:t>
            </a:r>
          </a:p>
          <a:p>
            <a:pPr>
              <a:lnSpc>
                <a:spcPct val="90000"/>
              </a:lnSpc>
            </a:pPr>
            <a:r>
              <a:rPr lang="en-US" dirty="0"/>
              <a:t>The sample size rule of thumb is equivalent to requiring that each sample contains at least 10 “successes” and at least 10 “failures.”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41</a:t>
            </a:fld>
            <a:endParaRPr lang="en-US" dirty="0"/>
          </a:p>
        </p:txBody>
      </p:sp>
      <p:sp>
        <p:nvSpPr>
          <p:cNvPr id="6" name="Text Placeholder 5"/>
          <p:cNvSpPr>
            <a:spLocks noGrp="1"/>
          </p:cNvSpPr>
          <p:nvPr>
            <p:ph type="body" sz="quarter" idx="12"/>
          </p:nvPr>
        </p:nvSpPr>
        <p:spPr/>
        <p:txBody>
          <a:bodyPr/>
          <a:lstStyle/>
          <a:p>
            <a:r>
              <a:rPr lang="en-US" dirty="0"/>
              <a:t>LO 10-6</a:t>
            </a:r>
          </a:p>
        </p:txBody>
      </p:sp>
    </p:spTree>
    <p:extLst>
      <p:ext uri="{BB962C8B-B14F-4D97-AF65-F5344CB8AC3E}">
        <p14:creationId xmlns:p14="http://schemas.microsoft.com/office/powerpoint/2010/main" val="2644231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for Non-Zero Difference</a:t>
            </a:r>
          </a:p>
        </p:txBody>
      </p:sp>
      <p:sp>
        <p:nvSpPr>
          <p:cNvPr id="3" name="Content Placeholder 2"/>
          <p:cNvSpPr>
            <a:spLocks noGrp="1"/>
          </p:cNvSpPr>
          <p:nvPr>
            <p:ph idx="1"/>
          </p:nvPr>
        </p:nvSpPr>
        <p:spPr/>
        <p:txBody>
          <a:bodyPr/>
          <a:lstStyle/>
          <a:p>
            <a:r>
              <a:rPr lang="en-US" dirty="0"/>
              <a:t>Testing for equality of </a:t>
            </a:r>
            <a:r>
              <a:rPr lang="en-US" i="1" dirty="0"/>
              <a:t>π</a:t>
            </a:r>
            <a:r>
              <a:rPr lang="en-US" baseline="-25000" dirty="0"/>
              <a:t>1</a:t>
            </a:r>
            <a:r>
              <a:rPr lang="en-US" dirty="0"/>
              <a:t> and </a:t>
            </a:r>
            <a:r>
              <a:rPr lang="en-US" i="1" dirty="0"/>
              <a:t>π</a:t>
            </a:r>
            <a:r>
              <a:rPr lang="en-US" baseline="-25000" dirty="0"/>
              <a:t>2</a:t>
            </a:r>
            <a:r>
              <a:rPr lang="en-US" dirty="0"/>
              <a:t> is a special case of testing for a specified difference </a:t>
            </a:r>
            <a:r>
              <a:rPr lang="en-US" i="1" dirty="0"/>
              <a:t>D</a:t>
            </a:r>
            <a:r>
              <a:rPr lang="en-US" dirty="0"/>
              <a:t>0 between the two proportions:</a:t>
            </a:r>
          </a:p>
          <a:p>
            <a:endParaRPr lang="en-US" dirty="0"/>
          </a:p>
          <a:p>
            <a:endParaRPr lang="en-US" dirty="0"/>
          </a:p>
          <a:p>
            <a:r>
              <a:rPr lang="en-US" dirty="0"/>
              <a:t>We have shown how to test for </a:t>
            </a:r>
            <a:r>
              <a:rPr lang="en-US" i="1" dirty="0"/>
              <a:t>D</a:t>
            </a:r>
            <a:r>
              <a:rPr lang="en-US" baseline="-25000" dirty="0"/>
              <a:t>0</a:t>
            </a:r>
            <a:r>
              <a:rPr lang="en-US" dirty="0"/>
              <a:t> = 0, that is, </a:t>
            </a:r>
            <a:r>
              <a:rPr lang="en-US" i="1" dirty="0"/>
              <a:t>π</a:t>
            </a:r>
            <a:r>
              <a:rPr lang="en-US" baseline="-25000" dirty="0"/>
              <a:t>1</a:t>
            </a:r>
            <a:r>
              <a:rPr lang="en-US" dirty="0"/>
              <a:t> = </a:t>
            </a:r>
            <a:r>
              <a:rPr lang="en-US" i="1" dirty="0"/>
              <a:t>π</a:t>
            </a:r>
            <a:r>
              <a:rPr lang="en-US" baseline="-25000" dirty="0"/>
              <a:t>2</a:t>
            </a:r>
            <a:r>
              <a:rPr lang="en-US" dirty="0"/>
              <a:t>. If the hypothesized difference </a:t>
            </a:r>
            <a:r>
              <a:rPr lang="en-US" i="1" dirty="0"/>
              <a:t>D</a:t>
            </a:r>
            <a:r>
              <a:rPr lang="en-US" baseline="-25000" dirty="0"/>
              <a:t>0</a:t>
            </a:r>
            <a:r>
              <a:rPr lang="en-US" dirty="0"/>
              <a:t> is nonzero, we do not pool the sample proportions but instead use the test statistic shown</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42</a:t>
            </a:fld>
            <a:endParaRPr lang="en-US" dirty="0"/>
          </a:p>
        </p:txBody>
      </p:sp>
      <p:sp>
        <p:nvSpPr>
          <p:cNvPr id="6" name="Text Placeholder 5"/>
          <p:cNvSpPr>
            <a:spLocks noGrp="1"/>
          </p:cNvSpPr>
          <p:nvPr>
            <p:ph type="body" sz="quarter" idx="12"/>
          </p:nvPr>
        </p:nvSpPr>
        <p:spPr/>
        <p:txBody>
          <a:bodyPr/>
          <a:lstStyle/>
          <a:p>
            <a:r>
              <a:rPr lang="en-US" dirty="0"/>
              <a:t>LO 10-6</a:t>
            </a:r>
          </a:p>
        </p:txBody>
      </p:sp>
      <p:pic>
        <p:nvPicPr>
          <p:cNvPr id="7" name="Picture 6"/>
          <p:cNvPicPr>
            <a:picLocks noChangeAspect="1"/>
          </p:cNvPicPr>
          <p:nvPr/>
        </p:nvPicPr>
        <p:blipFill>
          <a:blip r:embed="rId2"/>
          <a:stretch>
            <a:fillRect/>
          </a:stretch>
        </p:blipFill>
        <p:spPr>
          <a:xfrm>
            <a:off x="1731169" y="2590800"/>
            <a:ext cx="5681662" cy="888561"/>
          </a:xfrm>
          <a:prstGeom prst="rect">
            <a:avLst/>
          </a:prstGeom>
        </p:spPr>
      </p:pic>
      <p:pic>
        <p:nvPicPr>
          <p:cNvPr id="8" name="Picture 7"/>
          <p:cNvPicPr>
            <a:picLocks noChangeAspect="1"/>
          </p:cNvPicPr>
          <p:nvPr/>
        </p:nvPicPr>
        <p:blipFill>
          <a:blip r:embed="rId3"/>
          <a:stretch>
            <a:fillRect/>
          </a:stretch>
        </p:blipFill>
        <p:spPr>
          <a:xfrm>
            <a:off x="1401366" y="5029200"/>
            <a:ext cx="6341268" cy="880013"/>
          </a:xfrm>
          <a:prstGeom prst="rect">
            <a:avLst/>
          </a:prstGeom>
        </p:spPr>
      </p:pic>
    </p:spTree>
    <p:extLst>
      <p:ext uri="{BB962C8B-B14F-4D97-AF65-F5344CB8AC3E}">
        <p14:creationId xmlns:p14="http://schemas.microsoft.com/office/powerpoint/2010/main" val="3429533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sz="3200" dirty="0"/>
              <a:t>Confidence Interval for the Difference of Two Proportions</a:t>
            </a:r>
          </a:p>
        </p:txBody>
      </p:sp>
      <p:sp>
        <p:nvSpPr>
          <p:cNvPr id="3" name="Content Placeholder 2"/>
          <p:cNvSpPr>
            <a:spLocks noGrp="1"/>
          </p:cNvSpPr>
          <p:nvPr>
            <p:ph idx="1"/>
          </p:nvPr>
        </p:nvSpPr>
        <p:spPr>
          <a:xfrm>
            <a:off x="457200" y="1524000"/>
            <a:ext cx="8229600" cy="4343400"/>
          </a:xfrm>
        </p:spPr>
        <p:txBody>
          <a:bodyPr/>
          <a:lstStyle/>
          <a:p>
            <a:r>
              <a:rPr lang="en-US" dirty="0"/>
              <a:t>A confidence interval for the </a:t>
            </a:r>
            <a:r>
              <a:rPr lang="en-US" b="1" dirty="0"/>
              <a:t>difference of two population proportions</a:t>
            </a:r>
            <a:r>
              <a:rPr lang="en-US" dirty="0"/>
              <a:t>, </a:t>
            </a:r>
            <a:r>
              <a:rPr lang="en-US" i="1" dirty="0"/>
              <a:t>π</a:t>
            </a:r>
            <a:r>
              <a:rPr lang="en-US" baseline="-25000" dirty="0"/>
              <a:t>1</a:t>
            </a:r>
            <a:r>
              <a:rPr lang="en-US" dirty="0"/>
              <a:t> − </a:t>
            </a:r>
            <a:r>
              <a:rPr lang="en-US" i="1" dirty="0"/>
              <a:t>π</a:t>
            </a:r>
            <a:r>
              <a:rPr lang="en-US" baseline="-25000" dirty="0"/>
              <a:t>2</a:t>
            </a:r>
            <a:r>
              <a:rPr lang="en-US" dirty="0"/>
              <a:t>, is given by</a:t>
            </a:r>
          </a:p>
          <a:p>
            <a:endParaRPr lang="en-US" dirty="0"/>
          </a:p>
          <a:p>
            <a:endParaRPr lang="en-US" dirty="0"/>
          </a:p>
          <a:p>
            <a:endParaRPr lang="en-US" dirty="0"/>
          </a:p>
          <a:p>
            <a:r>
              <a:rPr lang="en-US" dirty="0"/>
              <a:t>This formula assumes that both samples are large enough to assume normality. The rule of thumb for assuming normality is that </a:t>
            </a:r>
            <a:r>
              <a:rPr lang="en-US" i="1" dirty="0"/>
              <a:t>np </a:t>
            </a:r>
            <a:r>
              <a:rPr lang="en-US" dirty="0"/>
              <a:t>≥ 10 and </a:t>
            </a:r>
            <a:r>
              <a:rPr lang="en-US" i="1" dirty="0"/>
              <a:t>n</a:t>
            </a:r>
            <a:r>
              <a:rPr lang="en-US" dirty="0"/>
              <a:t>(1 − </a:t>
            </a:r>
            <a:r>
              <a:rPr lang="en-US" i="1" dirty="0"/>
              <a:t>p</a:t>
            </a:r>
            <a:r>
              <a:rPr lang="en-US" dirty="0"/>
              <a:t>) ≥ 10 for each sample.</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43</a:t>
            </a:fld>
            <a:endParaRPr lang="en-US" dirty="0"/>
          </a:p>
        </p:txBody>
      </p:sp>
      <p:sp>
        <p:nvSpPr>
          <p:cNvPr id="6" name="Text Placeholder 5"/>
          <p:cNvSpPr>
            <a:spLocks noGrp="1"/>
          </p:cNvSpPr>
          <p:nvPr>
            <p:ph type="body" sz="quarter" idx="12"/>
          </p:nvPr>
        </p:nvSpPr>
        <p:spPr/>
        <p:txBody>
          <a:bodyPr/>
          <a:lstStyle/>
          <a:p>
            <a:r>
              <a:rPr lang="en-US" dirty="0"/>
              <a:t>LO 10-7</a:t>
            </a:r>
          </a:p>
        </p:txBody>
      </p:sp>
      <p:pic>
        <p:nvPicPr>
          <p:cNvPr id="7" name="Picture 6"/>
          <p:cNvPicPr>
            <a:picLocks noChangeAspect="1"/>
          </p:cNvPicPr>
          <p:nvPr/>
        </p:nvPicPr>
        <p:blipFill>
          <a:blip r:embed="rId2"/>
          <a:stretch>
            <a:fillRect/>
          </a:stretch>
        </p:blipFill>
        <p:spPr>
          <a:xfrm>
            <a:off x="2686050" y="2667000"/>
            <a:ext cx="3771900" cy="771525"/>
          </a:xfrm>
          <a:prstGeom prst="rect">
            <a:avLst/>
          </a:prstGeom>
        </p:spPr>
      </p:pic>
    </p:spTree>
    <p:extLst>
      <p:ext uri="{BB962C8B-B14F-4D97-AF65-F5344CB8AC3E}">
        <p14:creationId xmlns:p14="http://schemas.microsoft.com/office/powerpoint/2010/main" val="3263654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Hospital Cost</a:t>
            </a:r>
          </a:p>
        </p:txBody>
      </p:sp>
      <p:sp>
        <p:nvSpPr>
          <p:cNvPr id="3" name="Content Placeholder 2"/>
          <p:cNvSpPr>
            <a:spLocks noGrp="1"/>
          </p:cNvSpPr>
          <p:nvPr>
            <p:ph idx="1"/>
          </p:nvPr>
        </p:nvSpPr>
        <p:spPr>
          <a:xfrm>
            <a:off x="457200" y="1143000"/>
            <a:ext cx="8229600" cy="4724400"/>
          </a:xfrm>
        </p:spPr>
        <p:txBody>
          <a:bodyPr/>
          <a:lstStyle/>
          <a:p>
            <a:r>
              <a:rPr lang="en-US" sz="2000" dirty="0"/>
              <a:t>Hospital emergency department visits are a major contributor to health care costs. Moreover, such visits often are followed by another visit soon after discharge. </a:t>
            </a:r>
          </a:p>
          <a:p>
            <a:r>
              <a:rPr lang="en-US" sz="2000" dirty="0"/>
              <a:t>Researchers wanted to know if extra counseling of emergency patients prior to discharge would reduce the likelihood of a return emergency visit within 30 days. </a:t>
            </a:r>
          </a:p>
          <a:p>
            <a:r>
              <a:rPr lang="en-US" sz="2000" dirty="0"/>
              <a:t>Following treatment, randomly selected emergency patients were divided into two groups in a double-blind experiment. The first group received normal counseling prior to discharge, while the second group received extra counseling, education, and follow-up phone calls. The results are shown.</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44</a:t>
            </a:fld>
            <a:endParaRPr lang="en-US" dirty="0"/>
          </a:p>
        </p:txBody>
      </p:sp>
      <p:sp>
        <p:nvSpPr>
          <p:cNvPr id="6" name="Text Placeholder 5"/>
          <p:cNvSpPr>
            <a:spLocks noGrp="1"/>
          </p:cNvSpPr>
          <p:nvPr>
            <p:ph type="body" sz="quarter" idx="12"/>
          </p:nvPr>
        </p:nvSpPr>
        <p:spPr/>
        <p:txBody>
          <a:bodyPr/>
          <a:lstStyle/>
          <a:p>
            <a:r>
              <a:rPr lang="en-US" dirty="0"/>
              <a:t>LO 10-7</a:t>
            </a:r>
          </a:p>
        </p:txBody>
      </p:sp>
      <p:pic>
        <p:nvPicPr>
          <p:cNvPr id="7" name="Picture 6"/>
          <p:cNvPicPr>
            <a:picLocks noChangeAspect="1"/>
          </p:cNvPicPr>
          <p:nvPr/>
        </p:nvPicPr>
        <p:blipFill>
          <a:blip r:embed="rId2"/>
          <a:stretch>
            <a:fillRect/>
          </a:stretch>
        </p:blipFill>
        <p:spPr>
          <a:xfrm>
            <a:off x="1373981" y="4696360"/>
            <a:ext cx="6396037" cy="1552040"/>
          </a:xfrm>
          <a:prstGeom prst="rect">
            <a:avLst/>
          </a:prstGeom>
        </p:spPr>
      </p:pic>
    </p:spTree>
    <p:extLst>
      <p:ext uri="{BB962C8B-B14F-4D97-AF65-F5344CB8AC3E}">
        <p14:creationId xmlns:p14="http://schemas.microsoft.com/office/powerpoint/2010/main" val="112556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Hospital Cost</a:t>
            </a:r>
          </a:p>
        </p:txBody>
      </p:sp>
      <p:sp>
        <p:nvSpPr>
          <p:cNvPr id="3" name="Content Placeholder 2"/>
          <p:cNvSpPr>
            <a:spLocks noGrp="1"/>
          </p:cNvSpPr>
          <p:nvPr>
            <p:ph idx="1"/>
          </p:nvPr>
        </p:nvSpPr>
        <p:spPr>
          <a:xfrm>
            <a:off x="457200" y="3886200"/>
            <a:ext cx="8229600" cy="2209800"/>
          </a:xfrm>
        </p:spPr>
        <p:txBody>
          <a:bodyPr/>
          <a:lstStyle/>
          <a:p>
            <a:r>
              <a:rPr lang="en-US" sz="2000" dirty="0"/>
              <a:t>Because the confidence interval [.01956, .13540] does not include zero, there is a significant difference in the rate of return visits. This suggests that extra counseling would be helpful in terms of patient safety and also might reduce cost as long as the per-patient cost of extra counseling is less than the cost of a return emergency visit.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45</a:t>
            </a:fld>
            <a:endParaRPr lang="en-US" dirty="0"/>
          </a:p>
        </p:txBody>
      </p:sp>
      <p:sp>
        <p:nvSpPr>
          <p:cNvPr id="6" name="Text Placeholder 5"/>
          <p:cNvSpPr>
            <a:spLocks noGrp="1"/>
          </p:cNvSpPr>
          <p:nvPr>
            <p:ph type="body" sz="quarter" idx="12"/>
          </p:nvPr>
        </p:nvSpPr>
        <p:spPr/>
        <p:txBody>
          <a:bodyPr/>
          <a:lstStyle/>
          <a:p>
            <a:r>
              <a:rPr lang="en-US" dirty="0"/>
              <a:t>LO 10-7</a:t>
            </a:r>
          </a:p>
        </p:txBody>
      </p:sp>
      <p:pic>
        <p:nvPicPr>
          <p:cNvPr id="8" name="Picture 7"/>
          <p:cNvPicPr>
            <a:picLocks noChangeAspect="1"/>
          </p:cNvPicPr>
          <p:nvPr/>
        </p:nvPicPr>
        <p:blipFill>
          <a:blip r:embed="rId2"/>
          <a:stretch>
            <a:fillRect/>
          </a:stretch>
        </p:blipFill>
        <p:spPr>
          <a:xfrm>
            <a:off x="1295400" y="1600200"/>
            <a:ext cx="6658917" cy="1905000"/>
          </a:xfrm>
          <a:prstGeom prst="rect">
            <a:avLst/>
          </a:prstGeom>
          <a:ln>
            <a:solidFill>
              <a:schemeClr val="tx1"/>
            </a:solidFill>
          </a:ln>
        </p:spPr>
      </p:pic>
    </p:spTree>
    <p:extLst>
      <p:ext uri="{BB962C8B-B14F-4D97-AF65-F5344CB8AC3E}">
        <p14:creationId xmlns:p14="http://schemas.microsoft.com/office/powerpoint/2010/main" val="1767907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Two Variances</a:t>
            </a:r>
          </a:p>
        </p:txBody>
      </p:sp>
      <p:sp>
        <p:nvSpPr>
          <p:cNvPr id="3" name="Content Placeholder 2"/>
          <p:cNvSpPr>
            <a:spLocks noGrp="1"/>
          </p:cNvSpPr>
          <p:nvPr>
            <p:ph idx="1"/>
          </p:nvPr>
        </p:nvSpPr>
        <p:spPr/>
        <p:txBody>
          <a:bodyPr/>
          <a:lstStyle/>
          <a:p>
            <a:r>
              <a:rPr lang="en-US" sz="2000" dirty="0"/>
              <a:t>Comparing the </a:t>
            </a:r>
            <a:r>
              <a:rPr lang="en-US" sz="2000" i="1" dirty="0"/>
              <a:t>variances </a:t>
            </a:r>
            <a:r>
              <a:rPr lang="en-US" sz="2000" dirty="0"/>
              <a:t>may be as important as comparing the </a:t>
            </a:r>
            <a:r>
              <a:rPr lang="en-US" sz="2000" i="1" dirty="0"/>
              <a:t>means </a:t>
            </a:r>
            <a:r>
              <a:rPr lang="en-US" sz="2000" dirty="0"/>
              <a:t>of two populations. </a:t>
            </a:r>
          </a:p>
          <a:p>
            <a:r>
              <a:rPr lang="en-US" sz="2000" dirty="0"/>
              <a:t>We may test the null hypothesis against a left-tailed, two-tailed, or right-tailed alternative: </a:t>
            </a:r>
          </a:p>
          <a:p>
            <a:endParaRPr lang="en-US" sz="2000" dirty="0"/>
          </a:p>
          <a:p>
            <a:endParaRPr lang="en-US" sz="2000" dirty="0"/>
          </a:p>
          <a:p>
            <a:endParaRPr lang="en-US" sz="2000" dirty="0"/>
          </a:p>
          <a:p>
            <a:r>
              <a:rPr lang="en-US" sz="2000" dirty="0"/>
              <a:t>An equivalent way to state these hypotheses is to look at the </a:t>
            </a:r>
            <a:r>
              <a:rPr lang="en-US" sz="2000" i="1" dirty="0"/>
              <a:t>ratio </a:t>
            </a:r>
            <a:r>
              <a:rPr lang="en-US" sz="2000" dirty="0"/>
              <a:t>of the two variances. A ratio near 1 would indicate equal variances.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46</a:t>
            </a:fld>
            <a:endParaRPr lang="en-US" dirty="0"/>
          </a:p>
        </p:txBody>
      </p:sp>
      <p:sp>
        <p:nvSpPr>
          <p:cNvPr id="6" name="Text Placeholder 5"/>
          <p:cNvSpPr>
            <a:spLocks noGrp="1"/>
          </p:cNvSpPr>
          <p:nvPr>
            <p:ph type="body" sz="quarter" idx="12"/>
          </p:nvPr>
        </p:nvSpPr>
        <p:spPr/>
        <p:txBody>
          <a:bodyPr/>
          <a:lstStyle/>
          <a:p>
            <a:r>
              <a:rPr lang="en-US" dirty="0"/>
              <a:t>LO 10-8</a:t>
            </a:r>
          </a:p>
        </p:txBody>
      </p:sp>
      <p:pic>
        <p:nvPicPr>
          <p:cNvPr id="7" name="Picture 6"/>
          <p:cNvPicPr>
            <a:picLocks noChangeAspect="1"/>
          </p:cNvPicPr>
          <p:nvPr/>
        </p:nvPicPr>
        <p:blipFill>
          <a:blip r:embed="rId2"/>
          <a:stretch>
            <a:fillRect/>
          </a:stretch>
        </p:blipFill>
        <p:spPr>
          <a:xfrm>
            <a:off x="2133600" y="2895600"/>
            <a:ext cx="4891087" cy="913097"/>
          </a:xfrm>
          <a:prstGeom prst="rect">
            <a:avLst/>
          </a:prstGeom>
        </p:spPr>
      </p:pic>
      <p:pic>
        <p:nvPicPr>
          <p:cNvPr id="8" name="Picture 7"/>
          <p:cNvPicPr>
            <a:picLocks noChangeAspect="1"/>
          </p:cNvPicPr>
          <p:nvPr/>
        </p:nvPicPr>
        <p:blipFill>
          <a:blip r:embed="rId3"/>
          <a:stretch>
            <a:fillRect/>
          </a:stretch>
        </p:blipFill>
        <p:spPr>
          <a:xfrm>
            <a:off x="2250280" y="4724400"/>
            <a:ext cx="4657725" cy="1248810"/>
          </a:xfrm>
          <a:prstGeom prst="rect">
            <a:avLst/>
          </a:prstGeom>
        </p:spPr>
      </p:pic>
    </p:spTree>
    <p:extLst>
      <p:ext uri="{BB962C8B-B14F-4D97-AF65-F5344CB8AC3E}">
        <p14:creationId xmlns:p14="http://schemas.microsoft.com/office/powerpoint/2010/main" val="1778698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 Test</a:t>
            </a:r>
          </a:p>
        </p:txBody>
      </p:sp>
      <p:sp>
        <p:nvSpPr>
          <p:cNvPr id="3" name="Content Placeholder 2"/>
          <p:cNvSpPr>
            <a:spLocks noGrp="1"/>
          </p:cNvSpPr>
          <p:nvPr>
            <p:ph idx="1"/>
          </p:nvPr>
        </p:nvSpPr>
        <p:spPr/>
        <p:txBody>
          <a:bodyPr/>
          <a:lstStyle/>
          <a:p>
            <a:r>
              <a:rPr lang="en-US" dirty="0"/>
              <a:t>The test statistic is the ratio of the sample variances. </a:t>
            </a:r>
          </a:p>
          <a:p>
            <a:r>
              <a:rPr lang="en-US" dirty="0"/>
              <a:t>Assuming the populations are normal, the test statistic follows the </a:t>
            </a:r>
            <a:r>
              <a:rPr lang="en-US" b="1" i="1" dirty="0"/>
              <a:t>F </a:t>
            </a:r>
            <a:r>
              <a:rPr lang="en-US" b="1" dirty="0"/>
              <a:t>distribution </a:t>
            </a:r>
          </a:p>
          <a:p>
            <a:endParaRPr lang="en-US" b="1" dirty="0"/>
          </a:p>
          <a:p>
            <a:endParaRPr lang="en-US" b="1" dirty="0"/>
          </a:p>
          <a:p>
            <a:endParaRPr lang="en-US" b="1" dirty="0"/>
          </a:p>
          <a:p>
            <a:endParaRPr lang="en-US" b="1" dirty="0"/>
          </a:p>
          <a:p>
            <a:endParaRPr lang="en-US" b="1" dirty="0"/>
          </a:p>
          <a:p>
            <a:r>
              <a:rPr lang="en-US" dirty="0"/>
              <a:t>If the null hypothesis of equal variances is true, this ratio should be near 1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47</a:t>
            </a:fld>
            <a:endParaRPr lang="en-US" dirty="0"/>
          </a:p>
        </p:txBody>
      </p:sp>
      <p:sp>
        <p:nvSpPr>
          <p:cNvPr id="6" name="Text Placeholder 5"/>
          <p:cNvSpPr>
            <a:spLocks noGrp="1"/>
          </p:cNvSpPr>
          <p:nvPr>
            <p:ph type="body" sz="quarter" idx="12"/>
          </p:nvPr>
        </p:nvSpPr>
        <p:spPr/>
        <p:txBody>
          <a:bodyPr/>
          <a:lstStyle/>
          <a:p>
            <a:r>
              <a:rPr lang="en-US" dirty="0"/>
              <a:t>LO 10-8</a:t>
            </a:r>
          </a:p>
        </p:txBody>
      </p:sp>
      <p:pic>
        <p:nvPicPr>
          <p:cNvPr id="7" name="Picture 6"/>
          <p:cNvPicPr>
            <a:picLocks noChangeAspect="1"/>
          </p:cNvPicPr>
          <p:nvPr/>
        </p:nvPicPr>
        <p:blipFill>
          <a:blip r:embed="rId2"/>
          <a:stretch>
            <a:fillRect/>
          </a:stretch>
        </p:blipFill>
        <p:spPr>
          <a:xfrm>
            <a:off x="3181350" y="2886075"/>
            <a:ext cx="2781300" cy="1543050"/>
          </a:xfrm>
          <a:prstGeom prst="rect">
            <a:avLst/>
          </a:prstGeom>
        </p:spPr>
      </p:pic>
    </p:spTree>
    <p:extLst>
      <p:ext uri="{BB962C8B-B14F-4D97-AF65-F5344CB8AC3E}">
        <p14:creationId xmlns:p14="http://schemas.microsoft.com/office/powerpoint/2010/main" val="2870272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eaLnBrk="1" hangingPunct="1">
                  <a:buSzPct val="140000"/>
                  <a:buFont typeface="Wingdings" panose="05000000000000000000" pitchFamily="2" charset="2"/>
                  <a:buChar char="§"/>
                </a:pPr>
                <a:r>
                  <a:rPr lang="en-US" dirty="0"/>
                  <a:t>If the test statistic is far below 1 or above 1, we would reject the hypothesis of equal population variances.</a:t>
                </a:r>
              </a:p>
              <a:p>
                <a:pPr eaLnBrk="1" hangingPunct="1">
                  <a:buSzPct val="140000"/>
                  <a:buFont typeface="Wingdings" panose="05000000000000000000" pitchFamily="2" charset="2"/>
                  <a:buChar char="§"/>
                </a:pPr>
                <a:r>
                  <a:rPr lang="en-US" dirty="0"/>
                  <a:t>The numerator </a:t>
                </a:r>
                <a14:m>
                  <m:oMath xmlns:m="http://schemas.openxmlformats.org/officeDocument/2006/math">
                    <m:sSubSup>
                      <m:sSubSupPr>
                        <m:ctrlPr>
                          <a:rPr lang="en-US" i="1">
                            <a:latin typeface="Cambria Math" panose="02040503050406030204" pitchFamily="18" charset="0"/>
                          </a:rPr>
                        </m:ctrlPr>
                      </m:sSubSupPr>
                      <m:e>
                        <m:r>
                          <m:rPr>
                            <m:nor/>
                          </m:rPr>
                          <a:rPr lang="en-US" i="1">
                            <a:latin typeface="Cambria Math" panose="02040503050406030204" pitchFamily="18" charset="0"/>
                          </a:rPr>
                          <m:t>s</m:t>
                        </m:r>
                      </m:e>
                      <m:sub>
                        <m:r>
                          <a:rPr lang="en-US" i="1">
                            <a:latin typeface="Cambria Math" panose="02040503050406030204" pitchFamily="18" charset="0"/>
                          </a:rPr>
                          <m:t>1</m:t>
                        </m:r>
                      </m:sub>
                      <m:sup>
                        <m:r>
                          <a:rPr lang="en-US" i="1">
                            <a:latin typeface="Cambria Math" panose="02040503050406030204" pitchFamily="18" charset="0"/>
                          </a:rPr>
                          <m:t>2</m:t>
                        </m:r>
                      </m:sup>
                    </m:sSubSup>
                  </m:oMath>
                </a14:m>
                <a:r>
                  <a:rPr lang="en-US" dirty="0"/>
                  <a:t> has degrees of freedom </a:t>
                </a:r>
                <a:r>
                  <a:rPr lang="en-US" i="1" dirty="0">
                    <a:sym typeface="Symbol" pitchFamily="18" charset="2"/>
                  </a:rPr>
                  <a:t>df</a:t>
                </a:r>
                <a:r>
                  <a:rPr lang="en-US" baseline="-25000" dirty="0"/>
                  <a:t>1</a:t>
                </a:r>
                <a:r>
                  <a:rPr lang="en-US" dirty="0"/>
                  <a:t> = </a:t>
                </a:r>
                <a:r>
                  <a:rPr lang="en-US" i="1" dirty="0"/>
                  <a:t>n</a:t>
                </a:r>
                <a:r>
                  <a:rPr lang="en-US" baseline="-25000" dirty="0"/>
                  <a:t>1 </a:t>
                </a:r>
                <a:r>
                  <a:rPr lang="en-US" dirty="0"/>
                  <a:t>– 1 and the denominator </a:t>
                </a:r>
                <a14:m>
                  <m:oMath xmlns:m="http://schemas.openxmlformats.org/officeDocument/2006/math">
                    <m:sSubSup>
                      <m:sSubSupPr>
                        <m:ctrlPr>
                          <a:rPr lang="en-US" i="1">
                            <a:latin typeface="Cambria Math" panose="02040503050406030204" pitchFamily="18" charset="0"/>
                          </a:rPr>
                        </m:ctrlPr>
                      </m:sSubSupPr>
                      <m:e>
                        <m:r>
                          <m:rPr>
                            <m:nor/>
                          </m:rPr>
                          <a:rPr lang="en-US" i="1">
                            <a:latin typeface="Cambria Math" panose="02040503050406030204" pitchFamily="18" charset="0"/>
                          </a:rPr>
                          <m:t>s</m:t>
                        </m:r>
                      </m:e>
                      <m:sub>
                        <m:r>
                          <a:rPr lang="en-US" b="0" i="1" smtClean="0">
                            <a:latin typeface="Cambria Math" panose="02040503050406030204" pitchFamily="18" charset="0"/>
                          </a:rPr>
                          <m:t>2</m:t>
                        </m:r>
                      </m:sub>
                      <m:sup>
                        <m:r>
                          <a:rPr lang="en-US" i="1">
                            <a:latin typeface="Cambria Math" panose="02040503050406030204" pitchFamily="18" charset="0"/>
                          </a:rPr>
                          <m:t>2</m:t>
                        </m:r>
                      </m:sup>
                    </m:sSubSup>
                  </m:oMath>
                </a14:m>
                <a:r>
                  <a:rPr lang="en-US" dirty="0"/>
                  <a:t> has degrees of freedom </a:t>
                </a:r>
                <a:br>
                  <a:rPr lang="en-US" dirty="0"/>
                </a:br>
                <a:r>
                  <a:rPr lang="en-US" i="1" dirty="0">
                    <a:sym typeface="Symbol" pitchFamily="18" charset="2"/>
                  </a:rPr>
                  <a:t>df</a:t>
                </a:r>
                <a:r>
                  <a:rPr lang="en-US" baseline="-25000" dirty="0"/>
                  <a:t>2</a:t>
                </a:r>
                <a:r>
                  <a:rPr lang="en-US" dirty="0"/>
                  <a:t> = </a:t>
                </a:r>
                <a:r>
                  <a:rPr lang="en-US" i="1" dirty="0"/>
                  <a:t>n</a:t>
                </a:r>
                <a:r>
                  <a:rPr lang="en-US" baseline="-25000" dirty="0"/>
                  <a:t>2 </a:t>
                </a:r>
                <a:r>
                  <a:rPr lang="en-US" dirty="0"/>
                  <a:t>– 1. </a:t>
                </a:r>
              </a:p>
              <a:p>
                <a:pPr eaLnBrk="1" hangingPunct="1">
                  <a:buSzPct val="140000"/>
                  <a:buFont typeface="Wingdings" panose="05000000000000000000" pitchFamily="2" charset="2"/>
                  <a:buChar char="§"/>
                </a:pPr>
                <a:r>
                  <a:rPr lang="en-US" dirty="0"/>
                  <a:t>The </a:t>
                </a:r>
                <a:r>
                  <a:rPr lang="en-US" i="1" dirty="0"/>
                  <a:t>F</a:t>
                </a:r>
                <a:r>
                  <a:rPr lang="en-US" dirty="0"/>
                  <a:t> distribution is skewed with the mean &gt; 1 and its mode &lt;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8" t="-3724"/>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48</a:t>
            </a:fld>
            <a:endParaRPr lang="en-US" dirty="0"/>
          </a:p>
        </p:txBody>
      </p:sp>
      <p:sp>
        <p:nvSpPr>
          <p:cNvPr id="6" name="Text Placeholder 5"/>
          <p:cNvSpPr>
            <a:spLocks noGrp="1"/>
          </p:cNvSpPr>
          <p:nvPr>
            <p:ph type="body" sz="quarter" idx="12"/>
          </p:nvPr>
        </p:nvSpPr>
        <p:spPr/>
        <p:txBody>
          <a:bodyPr/>
          <a:lstStyle/>
          <a:p>
            <a:r>
              <a:rPr lang="en-US" dirty="0"/>
              <a:t>LO 10-8</a:t>
            </a:r>
          </a:p>
        </p:txBody>
      </p:sp>
    </p:spTree>
    <p:extLst>
      <p:ext uri="{BB962C8B-B14F-4D97-AF65-F5344CB8AC3E}">
        <p14:creationId xmlns:p14="http://schemas.microsoft.com/office/powerpoint/2010/main" val="1638942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Values for the F Test</a:t>
            </a:r>
          </a:p>
        </p:txBody>
      </p:sp>
      <p:sp>
        <p:nvSpPr>
          <p:cNvPr id="3" name="Content Placeholder 2"/>
          <p:cNvSpPr>
            <a:spLocks noGrp="1"/>
          </p:cNvSpPr>
          <p:nvPr>
            <p:ph idx="1"/>
          </p:nvPr>
        </p:nvSpPr>
        <p:spPr/>
        <p:txBody>
          <a:bodyPr/>
          <a:lstStyle/>
          <a:p>
            <a:pPr eaLnBrk="1" hangingPunct="1">
              <a:buSzPct val="140000"/>
              <a:buFont typeface="Wingdings" panose="05000000000000000000" pitchFamily="2" charset="2"/>
              <a:buChar char="§"/>
            </a:pPr>
            <a:r>
              <a:rPr lang="en-US" sz="2000" dirty="0"/>
              <a:t>Critical values for the </a:t>
            </a:r>
            <a:r>
              <a:rPr lang="en-US" sz="2000" i="1" dirty="0"/>
              <a:t>F</a:t>
            </a:r>
            <a:r>
              <a:rPr lang="en-US" sz="2000" dirty="0"/>
              <a:t> test are denoted </a:t>
            </a:r>
            <a:r>
              <a:rPr lang="en-US" sz="2000" i="1" dirty="0"/>
              <a:t>F</a:t>
            </a:r>
            <a:r>
              <a:rPr lang="en-US" sz="2000" i="1" baseline="-25000" dirty="0"/>
              <a:t>L</a:t>
            </a:r>
            <a:r>
              <a:rPr lang="en-US" sz="2000" dirty="0"/>
              <a:t> (left tail) and </a:t>
            </a:r>
            <a:r>
              <a:rPr lang="en-US" sz="2000" i="1" dirty="0"/>
              <a:t>F</a:t>
            </a:r>
            <a:r>
              <a:rPr lang="en-US" sz="2000" i="1" baseline="-25000" dirty="0"/>
              <a:t>R</a:t>
            </a:r>
            <a:r>
              <a:rPr lang="en-US" sz="2000" dirty="0"/>
              <a:t> (right tail).  </a:t>
            </a:r>
          </a:p>
          <a:p>
            <a:pPr eaLnBrk="1" hangingPunct="1">
              <a:buSzPct val="140000"/>
              <a:buFont typeface="Wingdings" panose="05000000000000000000" pitchFamily="2" charset="2"/>
              <a:buChar char="§"/>
            </a:pPr>
            <a:r>
              <a:rPr lang="en-US" sz="2000" dirty="0"/>
              <a:t>A right-tail critical value </a:t>
            </a:r>
            <a:r>
              <a:rPr lang="en-US" sz="2000" i="1" dirty="0"/>
              <a:t>F</a:t>
            </a:r>
            <a:r>
              <a:rPr lang="en-US" sz="2000" i="1" baseline="-25000" dirty="0"/>
              <a:t>R</a:t>
            </a:r>
            <a:r>
              <a:rPr lang="en-US" sz="2000" dirty="0"/>
              <a:t> may be found from Appendix F using </a:t>
            </a:r>
            <a:r>
              <a:rPr lang="en-US" sz="2000" i="1" dirty="0">
                <a:sym typeface="Symbol" pitchFamily="18" charset="2"/>
              </a:rPr>
              <a:t>df</a:t>
            </a:r>
            <a:r>
              <a:rPr lang="en-US" sz="2000" baseline="-25000" dirty="0"/>
              <a:t>1</a:t>
            </a:r>
            <a:r>
              <a:rPr lang="en-US" sz="2000" dirty="0"/>
              <a:t> and </a:t>
            </a:r>
            <a:r>
              <a:rPr lang="en-US" sz="2000" i="1" dirty="0">
                <a:sym typeface="Symbol" pitchFamily="18" charset="2"/>
              </a:rPr>
              <a:t>df</a:t>
            </a:r>
            <a:r>
              <a:rPr lang="en-US" sz="2000" baseline="-25000" dirty="0"/>
              <a:t>2</a:t>
            </a:r>
            <a:r>
              <a:rPr lang="en-US" sz="2000" dirty="0"/>
              <a:t> degrees of freedom. </a:t>
            </a:r>
            <a:r>
              <a:rPr lang="en-US" sz="2000" i="1" dirty="0"/>
              <a:t>F</a:t>
            </a:r>
            <a:r>
              <a:rPr lang="en-US" sz="2000" i="1" baseline="-25000" dirty="0"/>
              <a:t>R</a:t>
            </a:r>
            <a:r>
              <a:rPr lang="en-US" sz="2000" dirty="0"/>
              <a:t> = </a:t>
            </a:r>
            <a:r>
              <a:rPr lang="en-US" sz="2000" i="1" dirty="0"/>
              <a:t>F</a:t>
            </a:r>
            <a:r>
              <a:rPr lang="en-US" sz="2000" i="1" baseline="-25000" dirty="0">
                <a:sym typeface="Symbol" pitchFamily="18" charset="2"/>
              </a:rPr>
              <a:t>df</a:t>
            </a:r>
            <a:r>
              <a:rPr lang="en-US" sz="2000" baseline="-40000" dirty="0">
                <a:latin typeface="Book Antiqua" pitchFamily="18" charset="0"/>
                <a:sym typeface="Symbol" pitchFamily="18" charset="2"/>
              </a:rPr>
              <a:t>1</a:t>
            </a:r>
            <a:r>
              <a:rPr lang="en-US" sz="2000" baseline="-25000" dirty="0">
                <a:latin typeface="Book Antiqua" pitchFamily="18" charset="0"/>
                <a:sym typeface="Symbol" pitchFamily="18" charset="2"/>
              </a:rPr>
              <a:t>, </a:t>
            </a:r>
            <a:r>
              <a:rPr lang="en-US" sz="2000" i="1" baseline="-25000" dirty="0">
                <a:sym typeface="Symbol" pitchFamily="18" charset="2"/>
              </a:rPr>
              <a:t>df</a:t>
            </a:r>
            <a:r>
              <a:rPr lang="en-US" sz="2000" baseline="-40000" dirty="0"/>
              <a:t>2</a:t>
            </a:r>
          </a:p>
          <a:p>
            <a:pPr eaLnBrk="1" hangingPunct="1">
              <a:buSzPct val="140000"/>
              <a:buFont typeface="Wingdings" panose="05000000000000000000" pitchFamily="2" charset="2"/>
              <a:buChar char="§"/>
            </a:pPr>
            <a:r>
              <a:rPr lang="en-US" sz="2000" dirty="0"/>
              <a:t>A left-tail critical value </a:t>
            </a:r>
            <a:r>
              <a:rPr lang="en-US" sz="2000" i="1" dirty="0"/>
              <a:t>F</a:t>
            </a:r>
            <a:r>
              <a:rPr lang="en-US" sz="2000" i="1" baseline="-25000" dirty="0"/>
              <a:t>R</a:t>
            </a:r>
            <a:r>
              <a:rPr lang="en-US" sz="2000" dirty="0"/>
              <a:t> may be found by reversing the numerator and denominator degrees of freedom, finding the critical value from Appendix F and taking its reciprocal: </a:t>
            </a:r>
            <a:r>
              <a:rPr lang="en-US" sz="2000" i="1" dirty="0"/>
              <a:t>F</a:t>
            </a:r>
            <a:r>
              <a:rPr lang="en-US" sz="2000" i="1" baseline="-25000" dirty="0"/>
              <a:t>L</a:t>
            </a:r>
            <a:r>
              <a:rPr lang="en-US" sz="2000" dirty="0"/>
              <a:t> = 1/</a:t>
            </a:r>
            <a:r>
              <a:rPr lang="en-US" sz="2000" i="1" dirty="0"/>
              <a:t>F</a:t>
            </a:r>
            <a:r>
              <a:rPr lang="en-US" sz="2000" i="1" baseline="-25000" dirty="0">
                <a:sym typeface="Symbol" pitchFamily="18" charset="2"/>
              </a:rPr>
              <a:t>df</a:t>
            </a:r>
            <a:r>
              <a:rPr lang="en-US" sz="2000" baseline="-40000" dirty="0"/>
              <a:t>2</a:t>
            </a:r>
            <a:r>
              <a:rPr lang="en-US" sz="2000" baseline="-25000" dirty="0"/>
              <a:t>, </a:t>
            </a:r>
            <a:r>
              <a:rPr lang="en-US" sz="2000" i="1" baseline="-25000" dirty="0">
                <a:sym typeface="Symbol" pitchFamily="18" charset="2"/>
              </a:rPr>
              <a:t>df</a:t>
            </a:r>
            <a:r>
              <a:rPr lang="en-US" sz="2000" baseline="-40000" dirty="0"/>
              <a:t>1</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49</a:t>
            </a:fld>
            <a:endParaRPr lang="en-US" dirty="0"/>
          </a:p>
        </p:txBody>
      </p:sp>
      <p:sp>
        <p:nvSpPr>
          <p:cNvPr id="6" name="Text Placeholder 5"/>
          <p:cNvSpPr>
            <a:spLocks noGrp="1"/>
          </p:cNvSpPr>
          <p:nvPr>
            <p:ph type="body" sz="quarter" idx="12"/>
          </p:nvPr>
        </p:nvSpPr>
        <p:spPr/>
        <p:txBody>
          <a:bodyPr/>
          <a:lstStyle/>
          <a:p>
            <a:r>
              <a:rPr lang="en-US" dirty="0"/>
              <a:t>LO 10-8</a:t>
            </a:r>
          </a:p>
        </p:txBody>
      </p:sp>
      <p:pic>
        <p:nvPicPr>
          <p:cNvPr id="7" name="Picture 6"/>
          <p:cNvPicPr>
            <a:picLocks noChangeAspect="1"/>
          </p:cNvPicPr>
          <p:nvPr/>
        </p:nvPicPr>
        <p:blipFill>
          <a:blip r:embed="rId2"/>
          <a:stretch>
            <a:fillRect/>
          </a:stretch>
        </p:blipFill>
        <p:spPr>
          <a:xfrm>
            <a:off x="1371600" y="3921016"/>
            <a:ext cx="6629400" cy="2269472"/>
          </a:xfrm>
          <a:prstGeom prst="rect">
            <a:avLst/>
          </a:prstGeom>
        </p:spPr>
      </p:pic>
    </p:spTree>
    <p:extLst>
      <p:ext uri="{BB962C8B-B14F-4D97-AF65-F5344CB8AC3E}">
        <p14:creationId xmlns:p14="http://schemas.microsoft.com/office/powerpoint/2010/main" val="252637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Two-Sample Tests</a:t>
            </a:r>
          </a:p>
        </p:txBody>
      </p:sp>
      <p:sp>
        <p:nvSpPr>
          <p:cNvPr id="3" name="Content Placeholder 2"/>
          <p:cNvSpPr>
            <a:spLocks noGrp="1"/>
          </p:cNvSpPr>
          <p:nvPr>
            <p:ph idx="1"/>
          </p:nvPr>
        </p:nvSpPr>
        <p:spPr/>
        <p:txBody>
          <a:bodyPr/>
          <a:lstStyle/>
          <a:p>
            <a:r>
              <a:rPr lang="en-US" dirty="0"/>
              <a:t>We follow the same steps as we did with one-sample tests of hypothesis.</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a:t>
            </a:fld>
            <a:endParaRPr lang="en-US" dirty="0"/>
          </a:p>
        </p:txBody>
      </p:sp>
      <p:sp>
        <p:nvSpPr>
          <p:cNvPr id="6" name="Text Placeholder 5"/>
          <p:cNvSpPr>
            <a:spLocks noGrp="1"/>
          </p:cNvSpPr>
          <p:nvPr>
            <p:ph type="body" sz="quarter" idx="12"/>
          </p:nvPr>
        </p:nvSpPr>
        <p:spPr>
          <a:xfrm rot="5400000">
            <a:off x="7696200" y="800100"/>
            <a:ext cx="1981200" cy="533400"/>
          </a:xfrm>
        </p:spPr>
        <p:txBody>
          <a:bodyPr/>
          <a:lstStyle/>
          <a:p>
            <a:r>
              <a:rPr lang="en-US" dirty="0"/>
              <a:t>Chapter 10</a:t>
            </a:r>
          </a:p>
        </p:txBody>
      </p:sp>
      <p:pic>
        <p:nvPicPr>
          <p:cNvPr id="8" name="Picture 7"/>
          <p:cNvPicPr>
            <a:picLocks noChangeAspect="1"/>
          </p:cNvPicPr>
          <p:nvPr/>
        </p:nvPicPr>
        <p:blipFill>
          <a:blip r:embed="rId2"/>
          <a:stretch>
            <a:fillRect/>
          </a:stretch>
        </p:blipFill>
        <p:spPr>
          <a:xfrm>
            <a:off x="764381" y="2743200"/>
            <a:ext cx="7615237" cy="2791509"/>
          </a:xfrm>
          <a:prstGeom prst="rect">
            <a:avLst/>
          </a:prstGeom>
        </p:spPr>
      </p:pic>
    </p:spTree>
    <p:extLst>
      <p:ext uri="{BB962C8B-B14F-4D97-AF65-F5344CB8AC3E}">
        <p14:creationId xmlns:p14="http://schemas.microsoft.com/office/powerpoint/2010/main" val="1263700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Collision Damage</a:t>
            </a:r>
          </a:p>
        </p:txBody>
      </p:sp>
      <p:sp>
        <p:nvSpPr>
          <p:cNvPr id="3" name="Content Placeholder 2"/>
          <p:cNvSpPr>
            <a:spLocks noGrp="1"/>
          </p:cNvSpPr>
          <p:nvPr>
            <p:ph idx="1"/>
          </p:nvPr>
        </p:nvSpPr>
        <p:spPr>
          <a:xfrm>
            <a:off x="457200" y="1447800"/>
            <a:ext cx="3429000" cy="4419600"/>
          </a:xfrm>
        </p:spPr>
        <p:txBody>
          <a:bodyPr/>
          <a:lstStyle/>
          <a:p>
            <a:pPr marL="0" indent="0">
              <a:buNone/>
            </a:pPr>
            <a:r>
              <a:rPr lang="en-US" sz="2000" dirty="0"/>
              <a:t>An experimental bumper was designed to reduce damage in low-speed collisions. This bumper was installed on an experimental group of vans in a large fleet, but not on a control group. At the end of a trial period, accident data showed 12 repair incidents (a “repair incident” is a repair invoice) for the experimental vehicles and 9 repair incidents for the control group vehicles.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50</a:t>
            </a:fld>
            <a:endParaRPr lang="en-US" dirty="0"/>
          </a:p>
        </p:txBody>
      </p:sp>
      <p:sp>
        <p:nvSpPr>
          <p:cNvPr id="6" name="Text Placeholder 5"/>
          <p:cNvSpPr>
            <a:spLocks noGrp="1"/>
          </p:cNvSpPr>
          <p:nvPr>
            <p:ph type="body" sz="quarter" idx="12"/>
          </p:nvPr>
        </p:nvSpPr>
        <p:spPr/>
        <p:txBody>
          <a:bodyPr/>
          <a:lstStyle/>
          <a:p>
            <a:r>
              <a:rPr lang="en-US" dirty="0"/>
              <a:t>LO 10-8</a:t>
            </a:r>
          </a:p>
        </p:txBody>
      </p:sp>
      <p:pic>
        <p:nvPicPr>
          <p:cNvPr id="7" name="Picture 6"/>
          <p:cNvPicPr>
            <a:picLocks noChangeAspect="1"/>
          </p:cNvPicPr>
          <p:nvPr/>
        </p:nvPicPr>
        <p:blipFill>
          <a:blip r:embed="rId2"/>
          <a:stretch>
            <a:fillRect/>
          </a:stretch>
        </p:blipFill>
        <p:spPr>
          <a:xfrm>
            <a:off x="4038600" y="1981200"/>
            <a:ext cx="4802283" cy="3195637"/>
          </a:xfrm>
          <a:prstGeom prst="rect">
            <a:avLst/>
          </a:prstGeom>
        </p:spPr>
      </p:pic>
    </p:spTree>
    <p:extLst>
      <p:ext uri="{BB962C8B-B14F-4D97-AF65-F5344CB8AC3E}">
        <p14:creationId xmlns:p14="http://schemas.microsoft.com/office/powerpoint/2010/main" val="2369747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Collision Damage</a:t>
            </a:r>
          </a:p>
        </p:txBody>
      </p:sp>
      <p:sp>
        <p:nvSpPr>
          <p:cNvPr id="3" name="Content Placeholder 2"/>
          <p:cNvSpPr>
            <a:spLocks noGrp="1"/>
          </p:cNvSpPr>
          <p:nvPr>
            <p:ph idx="1"/>
          </p:nvPr>
        </p:nvSpPr>
        <p:spPr/>
        <p:txBody>
          <a:bodyPr/>
          <a:lstStyle/>
          <a:p>
            <a:pPr marL="0" indent="0">
              <a:buNone/>
            </a:pPr>
            <a:r>
              <a:rPr lang="en-US" sz="2000" dirty="0"/>
              <a:t>A dot plot of the two samples suggests that the new bumper may have reduced the </a:t>
            </a:r>
            <a:r>
              <a:rPr lang="en-US" sz="2000" i="1" dirty="0"/>
              <a:t>mean </a:t>
            </a:r>
            <a:r>
              <a:rPr lang="en-US" sz="2000" dirty="0"/>
              <a:t>damage. However, the firm was also interested in whether the </a:t>
            </a:r>
            <a:r>
              <a:rPr lang="en-US" sz="2000" i="1" dirty="0"/>
              <a:t>variance </a:t>
            </a:r>
            <a:r>
              <a:rPr lang="en-US" sz="2000" dirty="0"/>
              <a:t>in damage had changed. We use the </a:t>
            </a:r>
            <a:r>
              <a:rPr lang="en-US" sz="2000" i="1" dirty="0"/>
              <a:t>F </a:t>
            </a:r>
            <a:r>
              <a:rPr lang="en-US" sz="2000" dirty="0"/>
              <a:t>test to test the hypothesis of equal variances. Do the sample variances support the idea of equal variances in the population? We will perform a two-tailed test. </a:t>
            </a:r>
          </a:p>
          <a:p>
            <a:pPr marL="0" indent="0">
              <a:buNone/>
            </a:pPr>
            <a:endParaRPr lang="en-US" sz="2000" dirty="0"/>
          </a:p>
          <a:p>
            <a:pPr marL="0" indent="0">
              <a:buNone/>
            </a:pPr>
            <a:endParaRPr lang="en-US" sz="2000" dirty="0"/>
          </a:p>
          <a:p>
            <a:pPr marL="0" indent="0">
              <a:buNone/>
            </a:pPr>
            <a:endParaRPr lang="en-US" sz="2000" dirty="0"/>
          </a:p>
          <a:p>
            <a:r>
              <a:rPr lang="en-US" dirty="0"/>
              <a:t>Step 1: State the Hypotheses</a:t>
            </a:r>
          </a:p>
          <a:p>
            <a:pPr lvl="1"/>
            <a:r>
              <a:rPr lang="en-US" dirty="0"/>
              <a:t>For a two-tailed test for equality of variances, the hypotheses are</a:t>
            </a:r>
          </a:p>
          <a:p>
            <a:pPr marL="0" indent="0">
              <a:buNone/>
            </a:pPr>
            <a:endParaRPr lang="en-US" sz="2000"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51</a:t>
            </a:fld>
            <a:endParaRPr lang="en-US" dirty="0"/>
          </a:p>
        </p:txBody>
      </p:sp>
      <p:sp>
        <p:nvSpPr>
          <p:cNvPr id="6" name="Text Placeholder 5"/>
          <p:cNvSpPr>
            <a:spLocks noGrp="1"/>
          </p:cNvSpPr>
          <p:nvPr>
            <p:ph type="body" sz="quarter" idx="12"/>
          </p:nvPr>
        </p:nvSpPr>
        <p:spPr/>
        <p:txBody>
          <a:bodyPr/>
          <a:lstStyle/>
          <a:p>
            <a:r>
              <a:rPr lang="en-US" dirty="0"/>
              <a:t>LO 10-8</a:t>
            </a:r>
          </a:p>
        </p:txBody>
      </p:sp>
      <p:pic>
        <p:nvPicPr>
          <p:cNvPr id="7" name="Picture 6"/>
          <p:cNvPicPr>
            <a:picLocks noChangeAspect="1"/>
          </p:cNvPicPr>
          <p:nvPr/>
        </p:nvPicPr>
        <p:blipFill>
          <a:blip r:embed="rId2"/>
          <a:stretch>
            <a:fillRect/>
          </a:stretch>
        </p:blipFill>
        <p:spPr>
          <a:xfrm>
            <a:off x="1393031" y="3198435"/>
            <a:ext cx="6357937" cy="1221165"/>
          </a:xfrm>
          <a:prstGeom prst="rect">
            <a:avLst/>
          </a:prstGeom>
        </p:spPr>
      </p:pic>
      <p:pic>
        <p:nvPicPr>
          <p:cNvPr id="8" name="Picture 7"/>
          <p:cNvPicPr>
            <a:picLocks noChangeAspect="1"/>
          </p:cNvPicPr>
          <p:nvPr/>
        </p:nvPicPr>
        <p:blipFill>
          <a:blip r:embed="rId3"/>
          <a:stretch>
            <a:fillRect/>
          </a:stretch>
        </p:blipFill>
        <p:spPr>
          <a:xfrm>
            <a:off x="3048000" y="5284712"/>
            <a:ext cx="3095624" cy="737053"/>
          </a:xfrm>
          <a:prstGeom prst="rect">
            <a:avLst/>
          </a:prstGeom>
        </p:spPr>
      </p:pic>
    </p:spTree>
    <p:extLst>
      <p:ext uri="{BB962C8B-B14F-4D97-AF65-F5344CB8AC3E}">
        <p14:creationId xmlns:p14="http://schemas.microsoft.com/office/powerpoint/2010/main" val="1562121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Collision Damage</a:t>
            </a:r>
          </a:p>
        </p:txBody>
      </p:sp>
      <p:sp>
        <p:nvSpPr>
          <p:cNvPr id="3" name="Content Placeholder 2"/>
          <p:cNvSpPr>
            <a:spLocks noGrp="1"/>
          </p:cNvSpPr>
          <p:nvPr>
            <p:ph idx="1"/>
          </p:nvPr>
        </p:nvSpPr>
        <p:spPr/>
        <p:txBody>
          <a:bodyPr/>
          <a:lstStyle/>
          <a:p>
            <a:r>
              <a:rPr lang="en-US" dirty="0"/>
              <a:t>Step 2: Specify the Decision Rule</a:t>
            </a:r>
          </a:p>
          <a:p>
            <a:pPr lvl="1"/>
            <a:r>
              <a:rPr lang="en-US" dirty="0"/>
              <a:t>Degrees of freedom for the F test are</a:t>
            </a:r>
          </a:p>
          <a:p>
            <a:pPr marL="457200" lvl="1" indent="0">
              <a:buNone/>
            </a:pPr>
            <a:r>
              <a:rPr lang="en-US" dirty="0"/>
              <a:t> </a:t>
            </a:r>
          </a:p>
          <a:p>
            <a:pPr lvl="1"/>
            <a:endParaRPr lang="en-US" dirty="0"/>
          </a:p>
          <a:p>
            <a:pPr lvl="1"/>
            <a:r>
              <a:rPr lang="en-US" dirty="0"/>
              <a:t>For a two-tailed test, we split the </a:t>
            </a:r>
            <a:r>
              <a:rPr lang="en-US" i="1" dirty="0"/>
              <a:t>α </a:t>
            </a:r>
            <a:r>
              <a:rPr lang="en-US" dirty="0"/>
              <a:t>risk and put </a:t>
            </a:r>
            <a:r>
              <a:rPr lang="en-US" i="1" dirty="0"/>
              <a:t>α</a:t>
            </a:r>
            <a:r>
              <a:rPr lang="en-US" dirty="0"/>
              <a:t>/2 in each tail. Using Excel, the left-tail critical value for </a:t>
            </a:r>
            <a:r>
              <a:rPr lang="en-US" i="1" dirty="0"/>
              <a:t>α</a:t>
            </a:r>
            <a:r>
              <a:rPr lang="en-US" dirty="0"/>
              <a:t>/2 = .025 is </a:t>
            </a:r>
            <a:br>
              <a:rPr lang="en-US" dirty="0"/>
            </a:br>
            <a:r>
              <a:rPr lang="en-US" i="1" dirty="0"/>
              <a:t>F</a:t>
            </a:r>
            <a:r>
              <a:rPr lang="en-US" i="1" baseline="-25000" dirty="0"/>
              <a:t>L</a:t>
            </a:r>
            <a:r>
              <a:rPr lang="en-US" i="1" dirty="0"/>
              <a:t> </a:t>
            </a:r>
            <a:r>
              <a:rPr lang="en-US" dirty="0"/>
              <a:t>=F.INV(.025,11,8) = 0.273, and the right-tail critical value is </a:t>
            </a:r>
            <a:br>
              <a:rPr lang="en-US" dirty="0"/>
            </a:br>
            <a:r>
              <a:rPr lang="en-US" i="1" dirty="0"/>
              <a:t>F</a:t>
            </a:r>
            <a:r>
              <a:rPr lang="en-US" i="1" baseline="-25000" dirty="0"/>
              <a:t>R</a:t>
            </a:r>
            <a:r>
              <a:rPr lang="en-US" i="1" dirty="0"/>
              <a:t> </a:t>
            </a:r>
            <a:r>
              <a:rPr lang="en-US" dirty="0"/>
              <a:t>=F.INV(.975,11,8) = 4.243. </a:t>
            </a:r>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52</a:t>
            </a:fld>
            <a:endParaRPr lang="en-US" dirty="0"/>
          </a:p>
        </p:txBody>
      </p:sp>
      <p:sp>
        <p:nvSpPr>
          <p:cNvPr id="6" name="Text Placeholder 5"/>
          <p:cNvSpPr>
            <a:spLocks noGrp="1"/>
          </p:cNvSpPr>
          <p:nvPr>
            <p:ph type="body" sz="quarter" idx="12"/>
          </p:nvPr>
        </p:nvSpPr>
        <p:spPr/>
        <p:txBody>
          <a:bodyPr/>
          <a:lstStyle/>
          <a:p>
            <a:r>
              <a:rPr lang="en-US" dirty="0"/>
              <a:t>LO 10-8</a:t>
            </a:r>
          </a:p>
        </p:txBody>
      </p:sp>
      <p:pic>
        <p:nvPicPr>
          <p:cNvPr id="9" name="Picture 8"/>
          <p:cNvPicPr>
            <a:picLocks noChangeAspect="1"/>
          </p:cNvPicPr>
          <p:nvPr/>
        </p:nvPicPr>
        <p:blipFill>
          <a:blip r:embed="rId2"/>
          <a:stretch>
            <a:fillRect/>
          </a:stretch>
        </p:blipFill>
        <p:spPr>
          <a:xfrm>
            <a:off x="2767012" y="2286000"/>
            <a:ext cx="3609975" cy="666750"/>
          </a:xfrm>
          <a:prstGeom prst="rect">
            <a:avLst/>
          </a:prstGeom>
        </p:spPr>
      </p:pic>
      <p:pic>
        <p:nvPicPr>
          <p:cNvPr id="7" name="Picture 6"/>
          <p:cNvPicPr>
            <a:picLocks noChangeAspect="1"/>
          </p:cNvPicPr>
          <p:nvPr/>
        </p:nvPicPr>
        <p:blipFill>
          <a:blip r:embed="rId3"/>
          <a:stretch>
            <a:fillRect/>
          </a:stretch>
        </p:blipFill>
        <p:spPr>
          <a:xfrm>
            <a:off x="4924425" y="4151886"/>
            <a:ext cx="3495675" cy="2020314"/>
          </a:xfrm>
          <a:prstGeom prst="rect">
            <a:avLst/>
          </a:prstGeom>
        </p:spPr>
      </p:pic>
      <p:pic>
        <p:nvPicPr>
          <p:cNvPr id="10" name="Picture 9"/>
          <p:cNvPicPr>
            <a:picLocks noChangeAspect="1"/>
          </p:cNvPicPr>
          <p:nvPr/>
        </p:nvPicPr>
        <p:blipFill>
          <a:blip r:embed="rId4"/>
          <a:stretch>
            <a:fillRect/>
          </a:stretch>
        </p:blipFill>
        <p:spPr>
          <a:xfrm>
            <a:off x="862584" y="4648200"/>
            <a:ext cx="3819525" cy="781050"/>
          </a:xfrm>
          <a:prstGeom prst="rect">
            <a:avLst/>
          </a:prstGeom>
          <a:ln>
            <a:solidFill>
              <a:schemeClr val="tx1"/>
            </a:solidFill>
          </a:ln>
        </p:spPr>
      </p:pic>
    </p:spTree>
    <p:extLst>
      <p:ext uri="{BB962C8B-B14F-4D97-AF65-F5344CB8AC3E}">
        <p14:creationId xmlns:p14="http://schemas.microsoft.com/office/powerpoint/2010/main" val="22924204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Collision Damage</a:t>
            </a:r>
          </a:p>
        </p:txBody>
      </p:sp>
      <p:sp>
        <p:nvSpPr>
          <p:cNvPr id="3" name="Content Placeholder 2"/>
          <p:cNvSpPr>
            <a:spLocks noGrp="1"/>
          </p:cNvSpPr>
          <p:nvPr>
            <p:ph idx="1"/>
          </p:nvPr>
        </p:nvSpPr>
        <p:spPr/>
        <p:txBody>
          <a:bodyPr/>
          <a:lstStyle/>
          <a:p>
            <a:r>
              <a:rPr lang="en-US" dirty="0"/>
              <a:t>Step 3: Calculate the Test Statistic</a:t>
            </a:r>
          </a:p>
          <a:p>
            <a:pPr lvl="1"/>
            <a:r>
              <a:rPr lang="en-US" dirty="0"/>
              <a:t>The test statistic is</a:t>
            </a:r>
          </a:p>
          <a:p>
            <a:pPr lvl="1"/>
            <a:endParaRPr lang="en-US" dirty="0"/>
          </a:p>
          <a:p>
            <a:pPr lvl="1"/>
            <a:endParaRPr lang="en-US" dirty="0"/>
          </a:p>
          <a:p>
            <a:r>
              <a:rPr lang="en-US" dirty="0"/>
              <a:t>Step 4: Make a Decision</a:t>
            </a:r>
          </a:p>
          <a:p>
            <a:pPr lvl="1"/>
            <a:r>
              <a:rPr lang="en-US" dirty="0"/>
              <a:t>Because </a:t>
            </a:r>
            <a:r>
              <a:rPr lang="en-US" i="1" dirty="0" err="1"/>
              <a:t>F</a:t>
            </a:r>
            <a:r>
              <a:rPr lang="en-US" baseline="-25000" dirty="0" err="1"/>
              <a:t>calc</a:t>
            </a:r>
            <a:r>
              <a:rPr lang="en-US" dirty="0"/>
              <a:t> = 0.691, we cannot reject the hypothesis of equal variances in a two-tailed test at </a:t>
            </a:r>
            <a:br>
              <a:rPr lang="en-US" dirty="0"/>
            </a:br>
            <a:r>
              <a:rPr lang="en-US" i="1" dirty="0"/>
              <a:t>α </a:t>
            </a:r>
            <a:r>
              <a:rPr lang="en-US" dirty="0"/>
              <a:t>= .05. In other words, </a:t>
            </a:r>
            <a:br>
              <a:rPr lang="en-US" dirty="0"/>
            </a:br>
            <a:r>
              <a:rPr lang="en-US" dirty="0"/>
              <a:t>the ratio of the sample variances </a:t>
            </a:r>
            <a:br>
              <a:rPr lang="en-US" dirty="0"/>
            </a:br>
            <a:r>
              <a:rPr lang="en-US" dirty="0"/>
              <a:t>does not differ significantly from 1. </a:t>
            </a:r>
          </a:p>
          <a:p>
            <a:pPr marL="457200" lvl="1" indent="0">
              <a:buNone/>
            </a:pPr>
            <a:r>
              <a:rPr lang="en-US" dirty="0"/>
              <a:t> </a:t>
            </a:r>
          </a:p>
          <a:p>
            <a:pPr lvl="1"/>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53</a:t>
            </a:fld>
            <a:endParaRPr lang="en-US" dirty="0"/>
          </a:p>
        </p:txBody>
      </p:sp>
      <p:sp>
        <p:nvSpPr>
          <p:cNvPr id="6" name="Text Placeholder 5"/>
          <p:cNvSpPr>
            <a:spLocks noGrp="1"/>
          </p:cNvSpPr>
          <p:nvPr>
            <p:ph type="body" sz="quarter" idx="12"/>
          </p:nvPr>
        </p:nvSpPr>
        <p:spPr/>
        <p:txBody>
          <a:bodyPr/>
          <a:lstStyle/>
          <a:p>
            <a:r>
              <a:rPr lang="en-US" dirty="0"/>
              <a:t>LO 10-8</a:t>
            </a:r>
          </a:p>
        </p:txBody>
      </p:sp>
      <p:pic>
        <p:nvPicPr>
          <p:cNvPr id="7" name="Picture 6"/>
          <p:cNvPicPr>
            <a:picLocks noChangeAspect="1"/>
          </p:cNvPicPr>
          <p:nvPr/>
        </p:nvPicPr>
        <p:blipFill>
          <a:blip r:embed="rId2"/>
          <a:stretch>
            <a:fillRect/>
          </a:stretch>
        </p:blipFill>
        <p:spPr>
          <a:xfrm>
            <a:off x="5324475" y="3834894"/>
            <a:ext cx="3495675" cy="2020314"/>
          </a:xfrm>
          <a:prstGeom prst="rect">
            <a:avLst/>
          </a:prstGeom>
        </p:spPr>
      </p:pic>
      <p:pic>
        <p:nvPicPr>
          <p:cNvPr id="8" name="Picture 7"/>
          <p:cNvPicPr>
            <a:picLocks noChangeAspect="1"/>
          </p:cNvPicPr>
          <p:nvPr/>
        </p:nvPicPr>
        <p:blipFill>
          <a:blip r:embed="rId3"/>
          <a:stretch>
            <a:fillRect/>
          </a:stretch>
        </p:blipFill>
        <p:spPr>
          <a:xfrm>
            <a:off x="3733800" y="2018793"/>
            <a:ext cx="2743200" cy="781050"/>
          </a:xfrm>
          <a:prstGeom prst="rect">
            <a:avLst/>
          </a:prstGeom>
        </p:spPr>
      </p:pic>
    </p:spTree>
    <p:extLst>
      <p:ext uri="{BB962C8B-B14F-4D97-AF65-F5344CB8AC3E}">
        <p14:creationId xmlns:p14="http://schemas.microsoft.com/office/powerpoint/2010/main" val="34934391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Folded F Test</a:t>
            </a:r>
          </a:p>
        </p:txBody>
      </p:sp>
      <p:sp>
        <p:nvSpPr>
          <p:cNvPr id="3" name="Content Placeholder 2"/>
          <p:cNvSpPr>
            <a:spLocks noGrp="1"/>
          </p:cNvSpPr>
          <p:nvPr>
            <p:ph idx="1"/>
          </p:nvPr>
        </p:nvSpPr>
        <p:spPr/>
        <p:txBody>
          <a:bodyPr/>
          <a:lstStyle/>
          <a:p>
            <a:r>
              <a:rPr lang="en-US" dirty="0"/>
              <a:t>We can make the two-tailed test for equal variances into a right-tailed test, so it is easier to look up the critical values in Appendix F. This method requires that we put the larger observed variance in the numerator, and then look up the critical value for α/2 instead of the chosen α.</a:t>
            </a:r>
          </a:p>
          <a:p>
            <a:endParaRPr lang="en-US" dirty="0"/>
          </a:p>
          <a:p>
            <a:r>
              <a:rPr lang="en-US" dirty="0"/>
              <a:t>The test statistic for the folded F test is</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54</a:t>
            </a:fld>
            <a:endParaRPr lang="en-US" dirty="0"/>
          </a:p>
        </p:txBody>
      </p:sp>
      <p:sp>
        <p:nvSpPr>
          <p:cNvPr id="6" name="Text Placeholder 5"/>
          <p:cNvSpPr>
            <a:spLocks noGrp="1"/>
          </p:cNvSpPr>
          <p:nvPr>
            <p:ph type="body" sz="quarter" idx="12"/>
          </p:nvPr>
        </p:nvSpPr>
        <p:spPr/>
        <p:txBody>
          <a:bodyPr/>
          <a:lstStyle/>
          <a:p>
            <a:r>
              <a:rPr lang="en-US" dirty="0"/>
              <a:t>LO 10-8</a:t>
            </a:r>
          </a:p>
        </p:txBody>
      </p:sp>
      <p:pic>
        <p:nvPicPr>
          <p:cNvPr id="7" name="Picture 6"/>
          <p:cNvPicPr>
            <a:picLocks noChangeAspect="1"/>
          </p:cNvPicPr>
          <p:nvPr/>
        </p:nvPicPr>
        <p:blipFill>
          <a:blip r:embed="rId2"/>
          <a:stretch>
            <a:fillRect/>
          </a:stretch>
        </p:blipFill>
        <p:spPr>
          <a:xfrm>
            <a:off x="2700337" y="4495800"/>
            <a:ext cx="3743325" cy="790575"/>
          </a:xfrm>
          <a:prstGeom prst="rect">
            <a:avLst/>
          </a:prstGeom>
        </p:spPr>
      </p:pic>
    </p:spTree>
    <p:extLst>
      <p:ext uri="{BB962C8B-B14F-4D97-AF65-F5344CB8AC3E}">
        <p14:creationId xmlns:p14="http://schemas.microsoft.com/office/powerpoint/2010/main" val="2152928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10</a:t>
            </a:r>
            <a:br>
              <a:rPr lang="en-US" dirty="0"/>
            </a:br>
            <a:r>
              <a:rPr lang="en-US" dirty="0"/>
              <a:t>Practice Problems</a:t>
            </a:r>
          </a:p>
        </p:txBody>
      </p:sp>
    </p:spTree>
    <p:extLst>
      <p:ext uri="{BB962C8B-B14F-4D97-AF65-F5344CB8AC3E}">
        <p14:creationId xmlns:p14="http://schemas.microsoft.com/office/powerpoint/2010/main" val="1610494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5</a:t>
            </a:r>
          </a:p>
        </p:txBody>
      </p:sp>
      <p:sp>
        <p:nvSpPr>
          <p:cNvPr id="3" name="Content Placeholder 2"/>
          <p:cNvSpPr>
            <a:spLocks noGrp="1"/>
          </p:cNvSpPr>
          <p:nvPr>
            <p:ph idx="1"/>
          </p:nvPr>
        </p:nvSpPr>
        <p:spPr/>
        <p:txBody>
          <a:bodyPr/>
          <a:lstStyle/>
          <a:p>
            <a:pPr marL="0" indent="0">
              <a:buNone/>
            </a:pPr>
            <a:r>
              <a:rPr lang="en-US" dirty="0"/>
              <a:t>When the background music tempo was slow, the mean amount of bar purchases for a sample of 17 restaurant patrons was $30.47 with a standard deviation of $15.10. When the background music tempo was fast, the mean amount of bar purchases for a sample of 14 patrons in the same restaurant was $21.62 with a standard deviation of $9.50. </a:t>
            </a:r>
          </a:p>
          <a:p>
            <a:pPr marL="0" indent="0">
              <a:buNone/>
            </a:pPr>
            <a:r>
              <a:rPr lang="en-US" dirty="0"/>
              <a:t>a. Assuming equal variances, at </a:t>
            </a:r>
            <a:r>
              <a:rPr lang="en-US" i="1" dirty="0"/>
              <a:t>α </a:t>
            </a:r>
            <a:r>
              <a:rPr lang="en-US" dirty="0"/>
              <a:t>= .01, is the true mean higher when the music is slow? </a:t>
            </a:r>
          </a:p>
          <a:p>
            <a:pPr marL="0" indent="0">
              <a:buNone/>
            </a:pPr>
            <a:r>
              <a:rPr lang="en-US" dirty="0"/>
              <a:t>b. Calculate the </a:t>
            </a:r>
            <a:r>
              <a:rPr lang="en-US" i="1" dirty="0"/>
              <a:t>p</a:t>
            </a:r>
            <a:r>
              <a:rPr lang="en-US" dirty="0"/>
              <a:t>-value using Excel. </a:t>
            </a:r>
            <a:endParaRPr lang="en-US" sz="22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56</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10-2</a:t>
            </a:r>
          </a:p>
        </p:txBody>
      </p:sp>
    </p:spTree>
    <p:extLst>
      <p:ext uri="{BB962C8B-B14F-4D97-AF65-F5344CB8AC3E}">
        <p14:creationId xmlns:p14="http://schemas.microsoft.com/office/powerpoint/2010/main" val="10297915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12</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a:t>Construct a 95 percent confidence interval for the difference of mean monthly rent paid by undergraduates and graduate students. What do you conclude? </a:t>
            </a:r>
            <a:endParaRPr lang="en-US" sz="22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57</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10-3</a:t>
            </a:r>
          </a:p>
        </p:txBody>
      </p:sp>
      <p:pic>
        <p:nvPicPr>
          <p:cNvPr id="7" name="Picture 6"/>
          <p:cNvPicPr>
            <a:picLocks noChangeAspect="1"/>
          </p:cNvPicPr>
          <p:nvPr/>
        </p:nvPicPr>
        <p:blipFill>
          <a:blip r:embed="rId2"/>
          <a:stretch>
            <a:fillRect/>
          </a:stretch>
        </p:blipFill>
        <p:spPr>
          <a:xfrm>
            <a:off x="1579245" y="2971800"/>
            <a:ext cx="6010275" cy="1828800"/>
          </a:xfrm>
          <a:prstGeom prst="rect">
            <a:avLst/>
          </a:prstGeom>
        </p:spPr>
      </p:pic>
    </p:spTree>
    <p:extLst>
      <p:ext uri="{BB962C8B-B14F-4D97-AF65-F5344CB8AC3E}">
        <p14:creationId xmlns:p14="http://schemas.microsoft.com/office/powerpoint/2010/main" val="22163043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14</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sz="2000" dirty="0"/>
              <a:t>An experimental surgical procedure is being studied as an alternative to the old method. Both methods are considered safe. Five surgeons perform the operation on two patients matched by age, sex, and other relevant factors, with the results shown. The time to complete the surgery (in minutes) is recorded.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 At the 5 percent significance level, is the new way faster? State your hypotheses and show all steps clearly. </a:t>
            </a:r>
          </a:p>
          <a:p>
            <a:pPr marL="0" indent="0">
              <a:buNone/>
            </a:pPr>
            <a:r>
              <a:rPr lang="en-US" sz="2000" dirty="0"/>
              <a:t>b. Is the decision close? </a:t>
            </a:r>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58</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10-4</a:t>
            </a:r>
          </a:p>
        </p:txBody>
      </p:sp>
      <p:pic>
        <p:nvPicPr>
          <p:cNvPr id="8" name="Picture 7"/>
          <p:cNvPicPr>
            <a:picLocks noChangeAspect="1"/>
          </p:cNvPicPr>
          <p:nvPr/>
        </p:nvPicPr>
        <p:blipFill>
          <a:blip r:embed="rId2"/>
          <a:stretch>
            <a:fillRect/>
          </a:stretch>
        </p:blipFill>
        <p:spPr>
          <a:xfrm>
            <a:off x="695325" y="3124200"/>
            <a:ext cx="7753350" cy="1257300"/>
          </a:xfrm>
          <a:prstGeom prst="rect">
            <a:avLst/>
          </a:prstGeom>
        </p:spPr>
      </p:pic>
    </p:spTree>
    <p:extLst>
      <p:ext uri="{BB962C8B-B14F-4D97-AF65-F5344CB8AC3E}">
        <p14:creationId xmlns:p14="http://schemas.microsoft.com/office/powerpoint/2010/main" val="28091172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24</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a:t>During the period 1990–1998 there were 46 Atlantic hurricanes, of which 19 struck the United States. During the period 1999–2006 there were 70 hurricanes, of which 45 struck the United States. </a:t>
            </a:r>
          </a:p>
          <a:p>
            <a:pPr marL="347663" indent="-347663">
              <a:buNone/>
            </a:pPr>
            <a:r>
              <a:rPr lang="en-US" dirty="0"/>
              <a:t>a. State the hypotheses to test whether the percentage of hurricanes that strike the United States is increasing. </a:t>
            </a:r>
          </a:p>
          <a:p>
            <a:pPr marL="0" indent="0">
              <a:buNone/>
            </a:pPr>
            <a:r>
              <a:rPr lang="en-US" dirty="0"/>
              <a:t>b. Calculate the test statistic. </a:t>
            </a:r>
          </a:p>
          <a:p>
            <a:pPr marL="0" indent="0">
              <a:buNone/>
            </a:pPr>
            <a:r>
              <a:rPr lang="en-US" dirty="0"/>
              <a:t>c. State the critical value at </a:t>
            </a:r>
            <a:r>
              <a:rPr lang="en-US" i="1" dirty="0"/>
              <a:t>α </a:t>
            </a:r>
            <a:r>
              <a:rPr lang="en-US" dirty="0"/>
              <a:t>= .01. </a:t>
            </a:r>
          </a:p>
          <a:p>
            <a:pPr marL="0" indent="0">
              <a:buNone/>
            </a:pPr>
            <a:r>
              <a:rPr lang="en-US" dirty="0"/>
              <a:t>d. What is your conclusion? </a:t>
            </a:r>
          </a:p>
          <a:p>
            <a:pPr marL="0" indent="0">
              <a:buNone/>
            </a:pPr>
            <a:r>
              <a:rPr lang="en-US" dirty="0"/>
              <a:t>e. Can normality of </a:t>
            </a:r>
            <a:r>
              <a:rPr lang="en-US" i="1" dirty="0"/>
              <a:t>p</a:t>
            </a:r>
            <a:r>
              <a:rPr lang="en-US" dirty="0"/>
              <a:t>1 − </a:t>
            </a:r>
            <a:r>
              <a:rPr lang="en-US" i="1" dirty="0"/>
              <a:t>p</a:t>
            </a:r>
            <a:r>
              <a:rPr lang="en-US" dirty="0"/>
              <a:t>2 be assumed?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59</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10-5</a:t>
            </a:r>
          </a:p>
        </p:txBody>
      </p:sp>
    </p:spTree>
    <p:extLst>
      <p:ext uri="{BB962C8B-B14F-4D97-AF65-F5344CB8AC3E}">
        <p14:creationId xmlns:p14="http://schemas.microsoft.com/office/powerpoint/2010/main" val="17610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of Hypothesis</a:t>
            </a:r>
          </a:p>
        </p:txBody>
      </p:sp>
      <p:sp>
        <p:nvSpPr>
          <p:cNvPr id="3" name="Content Placeholder 2"/>
          <p:cNvSpPr>
            <a:spLocks noGrp="1"/>
          </p:cNvSpPr>
          <p:nvPr>
            <p:ph idx="1"/>
          </p:nvPr>
        </p:nvSpPr>
        <p:spPr/>
        <p:txBody>
          <a:bodyPr/>
          <a:lstStyle/>
          <a:p>
            <a:r>
              <a:rPr lang="en-US" dirty="0"/>
              <a:t>The process of comparing two means starts by stating null and alternative hypotheses. The hypotheses for comparing two independent population means µ</a:t>
            </a:r>
            <a:r>
              <a:rPr lang="en-US" baseline="-25000" dirty="0"/>
              <a:t>1</a:t>
            </a:r>
            <a:r>
              <a:rPr lang="en-US" dirty="0"/>
              <a:t> and µ</a:t>
            </a:r>
            <a:r>
              <a:rPr lang="en-US" baseline="-25000" dirty="0"/>
              <a:t>2</a:t>
            </a:r>
            <a:r>
              <a:rPr lang="en-US" dirty="0"/>
              <a:t> are:</a:t>
            </a:r>
          </a:p>
          <a:p>
            <a:endParaRPr lang="en-US" dirty="0"/>
          </a:p>
          <a:p>
            <a:endParaRPr lang="en-US" dirty="0"/>
          </a:p>
          <a:p>
            <a:endParaRPr lang="en-US" dirty="0"/>
          </a:p>
          <a:p>
            <a:endParaRPr lang="en-US" dirty="0"/>
          </a:p>
          <a:p>
            <a:r>
              <a:rPr lang="en-US" dirty="0"/>
              <a:t>D</a:t>
            </a:r>
            <a:r>
              <a:rPr lang="en-US" baseline="-25000" dirty="0"/>
              <a:t>0</a:t>
            </a:r>
            <a:r>
              <a:rPr lang="en-US" dirty="0"/>
              <a:t> is the hypothesized difference.</a:t>
            </a:r>
          </a:p>
          <a:p>
            <a:endParaRPr lang="en-US" dirty="0"/>
          </a:p>
        </p:txBody>
      </p:sp>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a:t>
            </a:fld>
            <a:endParaRPr lang="en-US" dirty="0"/>
          </a:p>
        </p:txBody>
      </p:sp>
      <p:sp>
        <p:nvSpPr>
          <p:cNvPr id="6" name="Text Placeholder 5"/>
          <p:cNvSpPr>
            <a:spLocks noGrp="1"/>
          </p:cNvSpPr>
          <p:nvPr>
            <p:ph type="body" sz="quarter" idx="12"/>
          </p:nvPr>
        </p:nvSpPr>
        <p:spPr/>
        <p:txBody>
          <a:bodyPr/>
          <a:lstStyle/>
          <a:p>
            <a:r>
              <a:rPr lang="en-US" dirty="0"/>
              <a:t>LO 10-1</a:t>
            </a:r>
          </a:p>
        </p:txBody>
      </p:sp>
      <p:pic>
        <p:nvPicPr>
          <p:cNvPr id="7" name="Picture 6"/>
          <p:cNvPicPr>
            <a:picLocks noChangeAspect="1"/>
          </p:cNvPicPr>
          <p:nvPr/>
        </p:nvPicPr>
        <p:blipFill>
          <a:blip r:embed="rId2"/>
          <a:stretch>
            <a:fillRect/>
          </a:stretch>
        </p:blipFill>
        <p:spPr>
          <a:xfrm>
            <a:off x="962025" y="3276600"/>
            <a:ext cx="7219950" cy="942975"/>
          </a:xfrm>
          <a:prstGeom prst="rect">
            <a:avLst/>
          </a:prstGeom>
        </p:spPr>
      </p:pic>
    </p:spTree>
    <p:extLst>
      <p:ext uri="{BB962C8B-B14F-4D97-AF65-F5344CB8AC3E}">
        <p14:creationId xmlns:p14="http://schemas.microsoft.com/office/powerpoint/2010/main" val="688545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33</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a:t>The American Bankers Association reported that in a sample of 120 consumer purchases in France, 60 were made with cash, compared with 26 in a sample of 50 consumer purchases in the United States. Construct a 90 percent confidence interval for the difference in proportions.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60</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10-7</a:t>
            </a:r>
          </a:p>
        </p:txBody>
      </p:sp>
    </p:spTree>
    <p:extLst>
      <p:ext uri="{BB962C8B-B14F-4D97-AF65-F5344CB8AC3E}">
        <p14:creationId xmlns:p14="http://schemas.microsoft.com/office/powerpoint/2010/main" val="348804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Question </a:t>
            </a:r>
            <a:r>
              <a:rPr lang="en-US" dirty="0"/>
              <a:t>39</a:t>
            </a:r>
            <a:endParaRPr lang="en-US" dirty="0">
              <a:solidFill>
                <a:schemeClr val="bg2"/>
              </a:solidFill>
            </a:endParaRPr>
          </a:p>
        </p:txBody>
      </p:sp>
      <p:sp>
        <p:nvSpPr>
          <p:cNvPr id="3" name="Content Placeholder 2"/>
          <p:cNvSpPr>
            <a:spLocks noGrp="1"/>
          </p:cNvSpPr>
          <p:nvPr>
            <p:ph idx="1"/>
          </p:nvPr>
        </p:nvSpPr>
        <p:spPr/>
        <p:txBody>
          <a:bodyPr/>
          <a:lstStyle/>
          <a:p>
            <a:pPr marL="0" indent="0">
              <a:buNone/>
            </a:pPr>
            <a:r>
              <a:rPr lang="en-US" dirty="0"/>
              <a:t>A manufacturing process drills holes in sheet metal that are supposed to be 0.5000 cm in diameter. Before and after a new drill press is installed, the hole diameter is carefully measured (in cm) for 12 randomly chosen parts. At </a:t>
            </a:r>
            <a:r>
              <a:rPr lang="en-US" i="1" dirty="0"/>
              <a:t>α </a:t>
            </a:r>
            <a:r>
              <a:rPr lang="en-US" dirty="0"/>
              <a:t>= .05, do these independent random samples prove that the new process has smaller variance? Show the hypotheses, decision rule, and test statistic. </a:t>
            </a:r>
            <a:r>
              <a:rPr lang="en-US" i="1" dirty="0"/>
              <a:t>Hint: </a:t>
            </a:r>
            <a:r>
              <a:rPr lang="en-US" dirty="0"/>
              <a:t>Use Excel =F.INV(</a:t>
            </a:r>
            <a:r>
              <a:rPr lang="en-US" i="1" dirty="0"/>
              <a:t>α</a:t>
            </a:r>
            <a:r>
              <a:rPr lang="en-US" dirty="0"/>
              <a:t>,</a:t>
            </a:r>
            <a:r>
              <a:rPr lang="en-US" i="1" dirty="0"/>
              <a:t>n</a:t>
            </a:r>
            <a:r>
              <a:rPr lang="en-US" baseline="-25000" dirty="0"/>
              <a:t>1</a:t>
            </a:r>
            <a:r>
              <a:rPr lang="en-US" dirty="0"/>
              <a:t>−1, </a:t>
            </a:r>
            <a:r>
              <a:rPr lang="en-US" i="1" dirty="0"/>
              <a:t>n</a:t>
            </a:r>
            <a:r>
              <a:rPr lang="en-US" baseline="-25000" dirty="0"/>
              <a:t>2</a:t>
            </a:r>
            <a:r>
              <a:rPr lang="en-US" dirty="0"/>
              <a:t>−1) to get </a:t>
            </a:r>
            <a:r>
              <a:rPr lang="en-US" i="1" dirty="0"/>
              <a:t>F</a:t>
            </a:r>
            <a:r>
              <a:rPr lang="en-US" baseline="-25000" dirty="0"/>
              <a:t>L</a:t>
            </a:r>
            <a:r>
              <a:rPr lang="en-US" dirty="0"/>
              <a:t>. </a:t>
            </a:r>
            <a:endParaRPr lang="en-US" sz="2000" dirty="0"/>
          </a:p>
        </p:txBody>
      </p:sp>
      <p:sp>
        <p:nvSpPr>
          <p:cNvPr id="4" name="Footer Placeholder 3"/>
          <p:cNvSpPr>
            <a:spLocks noGrp="1"/>
          </p:cNvSpPr>
          <p:nvPr>
            <p:ph type="ftr" sz="quarter" idx="10"/>
          </p:nvPr>
        </p:nvSpPr>
        <p:spPr>
          <a:xfrm>
            <a:off x="1866900" y="6260592"/>
            <a:ext cx="5410200" cy="457200"/>
          </a:xfrm>
        </p:spPr>
        <p:txBody>
          <a:bodyPr/>
          <a:lstStyle/>
          <a:p>
            <a:pP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61</a:t>
            </a:fld>
            <a:endParaRPr lang="en-US" dirty="0"/>
          </a:p>
        </p:txBody>
      </p:sp>
      <p:sp>
        <p:nvSpPr>
          <p:cNvPr id="6" name="Text Box 4"/>
          <p:cNvSpPr txBox="1">
            <a:spLocks noChangeArrowheads="1"/>
          </p:cNvSpPr>
          <p:nvPr/>
        </p:nvSpPr>
        <p:spPr bwMode="auto">
          <a:xfrm rot="5400000">
            <a:off x="7543799" y="885031"/>
            <a:ext cx="2286000" cy="515937"/>
          </a:xfrm>
          <a:prstGeom prst="rect">
            <a:avLst/>
          </a:prstGeom>
          <a:noFill/>
          <a:ln w="9525">
            <a:noFill/>
            <a:miter lim="800000"/>
            <a:headEnd/>
            <a:tailEnd/>
          </a:ln>
        </p:spPr>
        <p:txBody>
          <a:bodyPr lIns="103231" tIns="51616" rIns="103231" bIns="51616">
            <a:spAutoFit/>
          </a:bodyPr>
          <a:lstStyle/>
          <a:p>
            <a:pPr defTabSz="1031875" eaLnBrk="0" hangingPunct="0"/>
            <a:r>
              <a:rPr lang="en-US" sz="2700" b="1" dirty="0">
                <a:solidFill>
                  <a:schemeClr val="bg2"/>
                </a:solidFill>
              </a:rPr>
              <a:t>LO 10-8</a:t>
            </a:r>
          </a:p>
        </p:txBody>
      </p:sp>
      <p:pic>
        <p:nvPicPr>
          <p:cNvPr id="7" name="Picture 6"/>
          <p:cNvPicPr>
            <a:picLocks noChangeAspect="1"/>
          </p:cNvPicPr>
          <p:nvPr/>
        </p:nvPicPr>
        <p:blipFill>
          <a:blip r:embed="rId2"/>
          <a:stretch>
            <a:fillRect/>
          </a:stretch>
        </p:blipFill>
        <p:spPr>
          <a:xfrm>
            <a:off x="457200" y="4616577"/>
            <a:ext cx="8229600" cy="1247775"/>
          </a:xfrm>
          <a:prstGeom prst="rect">
            <a:avLst/>
          </a:prstGeom>
        </p:spPr>
      </p:pic>
    </p:spTree>
    <p:extLst>
      <p:ext uri="{BB962C8B-B14F-4D97-AF65-F5344CB8AC3E}">
        <p14:creationId xmlns:p14="http://schemas.microsoft.com/office/powerpoint/2010/main" val="614710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10</a:t>
            </a:r>
            <a:br>
              <a:rPr lang="en-US" dirty="0"/>
            </a:br>
            <a:r>
              <a:rPr lang="en-US" dirty="0"/>
              <a:t>Analytics in Action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520177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3" name="Slide Number Placeholder 2"/>
          <p:cNvSpPr>
            <a:spLocks noGrp="1"/>
          </p:cNvSpPr>
          <p:nvPr>
            <p:ph type="sldNum" sz="quarter" idx="11"/>
          </p:nvPr>
        </p:nvSpPr>
        <p:spPr/>
        <p:txBody>
          <a:bodyPr/>
          <a:lstStyle/>
          <a:p>
            <a:pPr>
              <a:defRPr/>
            </a:pPr>
            <a:r>
              <a:rPr lang="en-US"/>
              <a:t>1-</a:t>
            </a:r>
            <a:fld id="{791E7882-3CA6-4A8B-A6B6-5DBED60F7121}" type="slidenum">
              <a:rPr lang="en-US" smtClean="0"/>
              <a:pPr>
                <a:defRPr/>
              </a:pPr>
              <a:t>63</a:t>
            </a:fld>
            <a:endParaRPr lang="en-US" dirty="0"/>
          </a:p>
        </p:txBody>
      </p:sp>
      <p:pic>
        <p:nvPicPr>
          <p:cNvPr id="5" name="Picture 4"/>
          <p:cNvPicPr>
            <a:picLocks noChangeAspect="1"/>
          </p:cNvPicPr>
          <p:nvPr/>
        </p:nvPicPr>
        <p:blipFill>
          <a:blip r:embed="rId2"/>
          <a:stretch>
            <a:fillRect/>
          </a:stretch>
        </p:blipFill>
        <p:spPr>
          <a:xfrm>
            <a:off x="914400" y="30480"/>
            <a:ext cx="7284256" cy="6675120"/>
          </a:xfrm>
          <a:prstGeom prst="rect">
            <a:avLst/>
          </a:prstGeom>
        </p:spPr>
      </p:pic>
    </p:spTree>
    <p:extLst>
      <p:ext uri="{BB962C8B-B14F-4D97-AF65-F5344CB8AC3E}">
        <p14:creationId xmlns:p14="http://schemas.microsoft.com/office/powerpoint/2010/main" val="383511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Statistic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Known Variances</a:t>
                </a:r>
              </a:p>
              <a:p>
                <a:pPr lvl="1"/>
                <a:r>
                  <a:rPr lang="en-US" dirty="0"/>
                  <a:t>For the case where we know the values of the population variances, </a:t>
                </a:r>
                <a14:m>
                  <m:oMath xmlns:m="http://schemas.openxmlformats.org/officeDocument/2006/math">
                    <m:sSubSup>
                      <m:sSubSupPr>
                        <m:ctrlPr>
                          <a:rPr lang="en-US" i="1" smtClean="0">
                            <a:latin typeface="Cambria Math" panose="02040503050406030204" pitchFamily="18" charset="0"/>
                          </a:rPr>
                        </m:ctrlPr>
                      </m:sSubSupPr>
                      <m:e>
                        <m:r>
                          <m:rPr>
                            <m:nor/>
                          </m:rPr>
                          <a:rPr lang="en-US" i="1" dirty="0"/>
                          <m:t>σ</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a14:m>
                <a:r>
                  <a:rPr lang="en-US" dirty="0"/>
                  <a:t> and </a:t>
                </a:r>
                <a14:m>
                  <m:oMath xmlns:m="http://schemas.openxmlformats.org/officeDocument/2006/math">
                    <m:sSubSup>
                      <m:sSubSupPr>
                        <m:ctrlPr>
                          <a:rPr lang="en-US" i="1">
                            <a:latin typeface="Cambria Math" panose="02040503050406030204" pitchFamily="18" charset="0"/>
                          </a:rPr>
                        </m:ctrlPr>
                      </m:sSubSupPr>
                      <m:e>
                        <m:r>
                          <m:rPr>
                            <m:nor/>
                          </m:rPr>
                          <a:rPr lang="en-US" i="1" dirty="0"/>
                          <m:t>σ</m:t>
                        </m:r>
                      </m:e>
                      <m:sub>
                        <m:r>
                          <a:rPr lang="en-US" b="0" i="1" dirty="0" smtClean="0">
                            <a:latin typeface="Cambria Math" panose="02040503050406030204" pitchFamily="18" charset="0"/>
                          </a:rPr>
                          <m:t>2</m:t>
                        </m:r>
                      </m:sub>
                      <m:sup>
                        <m:r>
                          <a:rPr lang="en-US" i="1">
                            <a:latin typeface="Cambria Math" panose="02040503050406030204" pitchFamily="18" charset="0"/>
                          </a:rPr>
                          <m:t>2</m:t>
                        </m:r>
                      </m:sup>
                    </m:sSubSup>
                  </m:oMath>
                </a14:m>
                <a:r>
                  <a:rPr lang="en-US" dirty="0"/>
                  <a:t>, the test statistic is a </a:t>
                </a:r>
                <a:r>
                  <a:rPr lang="en-US" i="1" dirty="0"/>
                  <a:t>z</a:t>
                </a:r>
                <a:r>
                  <a:rPr lang="en-US" dirty="0"/>
                  <a:t>-score.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7</a:t>
            </a:fld>
            <a:endParaRPr lang="en-US" dirty="0"/>
          </a:p>
        </p:txBody>
      </p:sp>
      <p:sp>
        <p:nvSpPr>
          <p:cNvPr id="6" name="Text Placeholder 5"/>
          <p:cNvSpPr>
            <a:spLocks noGrp="1"/>
          </p:cNvSpPr>
          <p:nvPr>
            <p:ph type="body" sz="quarter" idx="12"/>
          </p:nvPr>
        </p:nvSpPr>
        <p:spPr/>
        <p:txBody>
          <a:bodyPr/>
          <a:lstStyle/>
          <a:p>
            <a:r>
              <a:rPr lang="en-US" dirty="0"/>
              <a:t>LO 10-1</a:t>
            </a:r>
          </a:p>
        </p:txBody>
      </p:sp>
      <p:pic>
        <p:nvPicPr>
          <p:cNvPr id="7" name="Picture 6"/>
          <p:cNvPicPr>
            <a:picLocks noChangeAspect="1"/>
          </p:cNvPicPr>
          <p:nvPr/>
        </p:nvPicPr>
        <p:blipFill>
          <a:blip r:embed="rId3"/>
          <a:stretch>
            <a:fillRect/>
          </a:stretch>
        </p:blipFill>
        <p:spPr>
          <a:xfrm>
            <a:off x="1250156" y="3200400"/>
            <a:ext cx="6643687" cy="1670500"/>
          </a:xfrm>
          <a:prstGeom prst="rect">
            <a:avLst/>
          </a:prstGeom>
        </p:spPr>
      </p:pic>
    </p:spTree>
    <p:extLst>
      <p:ext uri="{BB962C8B-B14F-4D97-AF65-F5344CB8AC3E}">
        <p14:creationId xmlns:p14="http://schemas.microsoft.com/office/powerpoint/2010/main" val="288823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Statistic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UnKnown Variances, Assumed Equal</a:t>
                </a:r>
              </a:p>
              <a:p>
                <a:pPr lvl="1"/>
                <a:r>
                  <a:rPr lang="en-US" dirty="0"/>
                  <a:t>Since the variances are unknown, they must be estimated and the Student’s t distribution is used to test the means.</a:t>
                </a:r>
              </a:p>
              <a:p>
                <a:pPr lvl="1"/>
                <a:r>
                  <a:rPr lang="en-US" dirty="0"/>
                  <a:t>Assuming the population variances are equal, </a:t>
                </a:r>
                <a14:m>
                  <m:oMath xmlns:m="http://schemas.openxmlformats.org/officeDocument/2006/math">
                    <m:sSubSup>
                      <m:sSubSupPr>
                        <m:ctrlPr>
                          <a:rPr lang="en-US" i="1">
                            <a:latin typeface="Cambria Math" panose="02040503050406030204" pitchFamily="18" charset="0"/>
                          </a:rPr>
                        </m:ctrlPr>
                      </m:sSubSupPr>
                      <m:e>
                        <m:r>
                          <m:rPr>
                            <m:nor/>
                          </m:rPr>
                          <a:rPr lang="en-US" b="0" i="1" smtClean="0">
                            <a:latin typeface="Cambria Math" panose="02040503050406030204" pitchFamily="18" charset="0"/>
                          </a:rPr>
                          <m:t>s</m:t>
                        </m:r>
                      </m:e>
                      <m:sub>
                        <m:r>
                          <a:rPr lang="en-US" i="1">
                            <a:latin typeface="Cambria Math" panose="02040503050406030204" pitchFamily="18" charset="0"/>
                          </a:rPr>
                          <m:t>1</m:t>
                        </m:r>
                      </m:sub>
                      <m:sup>
                        <m:r>
                          <a:rPr lang="en-US" i="1">
                            <a:latin typeface="Cambria Math" panose="02040503050406030204" pitchFamily="18" charset="0"/>
                          </a:rPr>
                          <m:t>2</m:t>
                        </m:r>
                      </m:sup>
                    </m:sSubSup>
                  </m:oMath>
                </a14:m>
                <a:r>
                  <a:rPr lang="en-US" dirty="0"/>
                  <a:t> and </a:t>
                </a:r>
                <a14:m>
                  <m:oMath xmlns:m="http://schemas.openxmlformats.org/officeDocument/2006/math">
                    <m:sSubSup>
                      <m:sSubSupPr>
                        <m:ctrlPr>
                          <a:rPr lang="en-US" i="1">
                            <a:latin typeface="Cambria Math" panose="02040503050406030204" pitchFamily="18" charset="0"/>
                          </a:rPr>
                        </m:ctrlPr>
                      </m:sSubSupPr>
                      <m:e>
                        <m:r>
                          <m:rPr>
                            <m:nor/>
                          </m:rPr>
                          <a:rPr lang="en-US" i="1">
                            <a:latin typeface="Cambria Math" panose="02040503050406030204" pitchFamily="18" charset="0"/>
                          </a:rPr>
                          <m:t>s</m:t>
                        </m:r>
                      </m:e>
                      <m:sub>
                        <m:r>
                          <a:rPr lang="en-US" b="0" i="1" smtClean="0">
                            <a:latin typeface="Cambria Math" panose="02040503050406030204" pitchFamily="18" charset="0"/>
                          </a:rPr>
                          <m:t>2</m:t>
                        </m:r>
                      </m:sub>
                      <m:sup>
                        <m:r>
                          <a:rPr lang="en-US" i="1">
                            <a:latin typeface="Cambria Math" panose="02040503050406030204" pitchFamily="18" charset="0"/>
                          </a:rPr>
                          <m:t>2</m:t>
                        </m:r>
                      </m:sup>
                    </m:sSubSup>
                  </m:oMath>
                </a14:m>
                <a:r>
                  <a:rPr lang="en-US" dirty="0"/>
                  <a:t> can be used to estimate a common </a:t>
                </a:r>
                <a:r>
                  <a:rPr lang="en-US" b="1" dirty="0"/>
                  <a:t>pooled variance</a:t>
                </a:r>
                <a:r>
                  <a:rPr lang="en-US" dirty="0"/>
                  <a:t>,</a:t>
                </a:r>
                <a:r>
                  <a:rPr lang="en-US" b="1" dirty="0"/>
                  <a:t> </a:t>
                </a:r>
                <a:r>
                  <a:rPr lang="en-US" i="1" dirty="0"/>
                  <a:t>s</a:t>
                </a:r>
                <a:r>
                  <a:rPr lang="en-US" i="1" baseline="-25000" dirty="0"/>
                  <a:t>p</a:t>
                </a:r>
                <a:r>
                  <a:rPr lang="en-US" baseline="30000" dirty="0"/>
                  <a:t>2</a:t>
                </a:r>
                <a:r>
                  <a:rPr lang="en-US" dirty="0"/>
                  <a:t>.</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8</a:t>
            </a:fld>
            <a:endParaRPr lang="en-US" dirty="0"/>
          </a:p>
        </p:txBody>
      </p:sp>
      <p:sp>
        <p:nvSpPr>
          <p:cNvPr id="6" name="Text Placeholder 5"/>
          <p:cNvSpPr>
            <a:spLocks noGrp="1"/>
          </p:cNvSpPr>
          <p:nvPr>
            <p:ph type="body" sz="quarter" idx="12"/>
          </p:nvPr>
        </p:nvSpPr>
        <p:spPr/>
        <p:txBody>
          <a:bodyPr/>
          <a:lstStyle/>
          <a:p>
            <a:r>
              <a:rPr lang="en-US" dirty="0"/>
              <a:t>LO 10-1</a:t>
            </a:r>
          </a:p>
        </p:txBody>
      </p:sp>
      <p:pic>
        <p:nvPicPr>
          <p:cNvPr id="8" name="Picture 7"/>
          <p:cNvPicPr>
            <a:picLocks noChangeAspect="1"/>
          </p:cNvPicPr>
          <p:nvPr/>
        </p:nvPicPr>
        <p:blipFill>
          <a:blip r:embed="rId3"/>
          <a:stretch>
            <a:fillRect/>
          </a:stretch>
        </p:blipFill>
        <p:spPr>
          <a:xfrm>
            <a:off x="950093" y="3542729"/>
            <a:ext cx="7243813" cy="2300287"/>
          </a:xfrm>
          <a:prstGeom prst="rect">
            <a:avLst/>
          </a:prstGeom>
        </p:spPr>
      </p:pic>
    </p:spTree>
    <p:extLst>
      <p:ext uri="{BB962C8B-B14F-4D97-AF65-F5344CB8AC3E}">
        <p14:creationId xmlns:p14="http://schemas.microsoft.com/office/powerpoint/2010/main" val="368260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Statistic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UnKnown Variances, Assumed Unequal</a:t>
                </a:r>
              </a:p>
              <a:p>
                <a:pPr lvl="1"/>
                <a:r>
                  <a:rPr lang="en-US" dirty="0"/>
                  <a:t>If the unknown variances </a:t>
                </a:r>
                <a14:m>
                  <m:oMath xmlns:m="http://schemas.openxmlformats.org/officeDocument/2006/math">
                    <m:sSubSup>
                      <m:sSubSupPr>
                        <m:ctrlPr>
                          <a:rPr lang="en-US" i="1">
                            <a:latin typeface="Cambria Math" panose="02040503050406030204" pitchFamily="18" charset="0"/>
                          </a:rPr>
                        </m:ctrlPr>
                      </m:sSubSupPr>
                      <m:e>
                        <m:r>
                          <m:rPr>
                            <m:nor/>
                          </m:rPr>
                          <a:rPr lang="en-US" i="1" dirty="0"/>
                          <m:t>σ</m:t>
                        </m:r>
                      </m:e>
                      <m:sub>
                        <m:r>
                          <a:rPr lang="en-US" i="1">
                            <a:latin typeface="Cambria Math" panose="02040503050406030204" pitchFamily="18" charset="0"/>
                          </a:rPr>
                          <m:t>1</m:t>
                        </m:r>
                      </m:sub>
                      <m:sup>
                        <m:r>
                          <a:rPr lang="en-US" i="1">
                            <a:latin typeface="Cambria Math" panose="02040503050406030204" pitchFamily="18" charset="0"/>
                          </a:rPr>
                          <m:t>2</m:t>
                        </m:r>
                      </m:sup>
                    </m:sSubSup>
                  </m:oMath>
                </a14:m>
                <a:r>
                  <a:rPr lang="en-US" dirty="0"/>
                  <a:t> and </a:t>
                </a:r>
                <a14:m>
                  <m:oMath xmlns:m="http://schemas.openxmlformats.org/officeDocument/2006/math">
                    <m:sSubSup>
                      <m:sSubSupPr>
                        <m:ctrlPr>
                          <a:rPr lang="en-US" i="1">
                            <a:latin typeface="Cambria Math" panose="02040503050406030204" pitchFamily="18" charset="0"/>
                          </a:rPr>
                        </m:ctrlPr>
                      </m:sSubSupPr>
                      <m:e>
                        <m:r>
                          <m:rPr>
                            <m:nor/>
                          </m:rPr>
                          <a:rPr lang="en-US" i="1" dirty="0"/>
                          <m:t>σ</m:t>
                        </m:r>
                      </m:e>
                      <m:sub>
                        <m:r>
                          <a:rPr lang="en-US" i="1" dirty="0">
                            <a:latin typeface="Cambria Math" panose="02040503050406030204" pitchFamily="18" charset="0"/>
                          </a:rPr>
                          <m:t>2</m:t>
                        </m:r>
                      </m:sub>
                      <m:sup>
                        <m:r>
                          <a:rPr lang="en-US" i="1">
                            <a:latin typeface="Cambria Math" panose="02040503050406030204" pitchFamily="18" charset="0"/>
                          </a:rPr>
                          <m:t>2</m:t>
                        </m:r>
                      </m:sup>
                    </m:sSubSup>
                  </m:oMath>
                </a14:m>
                <a:r>
                  <a:rPr lang="en-US" dirty="0"/>
                  <a:t> are assumed </a:t>
                </a:r>
                <a:r>
                  <a:rPr lang="en-US" i="1" dirty="0"/>
                  <a:t>unequal, </a:t>
                </a:r>
                <a:r>
                  <a:rPr lang="en-US" dirty="0"/>
                  <a:t>we do not pool the variances. </a:t>
                </a:r>
              </a:p>
              <a:p>
                <a:pPr lvl="1"/>
                <a:r>
                  <a:rPr lang="en-US" dirty="0"/>
                  <a:t>Finding degrees of freedom requires a tedious calculation, but this is easily handled by Excel.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44" t="-966"/>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pPr algn="ctr">
              <a:defRPr/>
            </a:pPr>
            <a:r>
              <a:rPr lang="en-US" dirty="0"/>
              <a:t>Copyright © 2022 McGraw Hill. All rights reserved. No reproduction or distribution without the prior written consent of McGraw Hill.</a:t>
            </a:r>
          </a:p>
        </p:txBody>
      </p:sp>
      <p:sp>
        <p:nvSpPr>
          <p:cNvPr id="5" name="Slide Number Placeholder 4"/>
          <p:cNvSpPr>
            <a:spLocks noGrp="1"/>
          </p:cNvSpPr>
          <p:nvPr>
            <p:ph type="sldNum" sz="quarter" idx="11"/>
          </p:nvPr>
        </p:nvSpPr>
        <p:spPr/>
        <p:txBody>
          <a:bodyPr/>
          <a:lstStyle/>
          <a:p>
            <a:pPr>
              <a:defRPr/>
            </a:pPr>
            <a:r>
              <a:rPr lang="en-US"/>
              <a:t>1-</a:t>
            </a:r>
            <a:fld id="{791E7882-3CA6-4A8B-A6B6-5DBED60F7121}" type="slidenum">
              <a:rPr lang="en-US" smtClean="0"/>
              <a:pPr>
                <a:defRPr/>
              </a:pPr>
              <a:t>9</a:t>
            </a:fld>
            <a:endParaRPr lang="en-US" dirty="0"/>
          </a:p>
        </p:txBody>
      </p:sp>
      <p:sp>
        <p:nvSpPr>
          <p:cNvPr id="6" name="Text Placeholder 5"/>
          <p:cNvSpPr>
            <a:spLocks noGrp="1"/>
          </p:cNvSpPr>
          <p:nvPr>
            <p:ph type="body" sz="quarter" idx="12"/>
          </p:nvPr>
        </p:nvSpPr>
        <p:spPr/>
        <p:txBody>
          <a:bodyPr/>
          <a:lstStyle/>
          <a:p>
            <a:r>
              <a:rPr lang="en-US" dirty="0"/>
              <a:t>LO 10-1</a:t>
            </a:r>
          </a:p>
        </p:txBody>
      </p:sp>
      <p:pic>
        <p:nvPicPr>
          <p:cNvPr id="7" name="Picture 6"/>
          <p:cNvPicPr>
            <a:picLocks noChangeAspect="1"/>
          </p:cNvPicPr>
          <p:nvPr/>
        </p:nvPicPr>
        <p:blipFill>
          <a:blip r:embed="rId3"/>
          <a:stretch>
            <a:fillRect/>
          </a:stretch>
        </p:blipFill>
        <p:spPr>
          <a:xfrm>
            <a:off x="981075" y="3505200"/>
            <a:ext cx="7181850" cy="2233986"/>
          </a:xfrm>
          <a:prstGeom prst="rect">
            <a:avLst/>
          </a:prstGeom>
        </p:spPr>
      </p:pic>
    </p:spTree>
    <p:extLst>
      <p:ext uri="{BB962C8B-B14F-4D97-AF65-F5344CB8AC3E}">
        <p14:creationId xmlns:p14="http://schemas.microsoft.com/office/powerpoint/2010/main" val="26142384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55108a44a1d833aacc1233247ec67bfede9737d"/>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pplied Statistics in Business &amp;amp; Economics, 4th edition &amp;#x0D;&amp;#x0A;&amp;#x0D;&amp;#x0A; David P. Doane and Lori E. Seward&amp;#x0D;&amp;#x0A;&amp;quot;&quot;/&gt;&lt;property id=&quot;20307&quot; value=&quot;258&quot;/&gt;&lt;/object&gt;&lt;object type=&quot;3&quot; unique_id=&quot;10005&quot;&gt;&lt;property id=&quot;20148&quot; value=&quot;5&quot;/&gt;&lt;property id=&quot;20300&quot; value=&quot;Slide 2 - &amp;quot;Overview of Statistics&amp;quot;&quot;/&gt;&lt;property id=&quot;20307&quot; value=&quot;259&quot;/&gt;&lt;/object&gt;&lt;object type=&quot;3&quot; unique_id=&quot;10006&quot;&gt;&lt;property id=&quot;20148&quot; value=&quot;5&quot;/&gt;&lt;property id=&quot;20300&quot; value=&quot;Slide 3 - &amp;quot;Overview of Statistics&amp;quot;&quot;/&gt;&lt;property id=&quot;20307&quot; value=&quot;260&quot;/&gt;&lt;/object&gt;&lt;object type=&quot;3&quot; unique_id=&quot;10007&quot;&gt;&lt;property id=&quot;20148&quot; value=&quot;5&quot;/&gt;&lt;property id=&quot;20300&quot; value=&quot;Slide 4 - &amp;quot;   1.1  What is Statistics?&amp;quot;&quot;/&gt;&lt;property id=&quot;20307&quot; value=&quot;261&quot;/&gt;&lt;/object&gt;&lt;object type=&quot;3&quot; unique_id=&quot;10008&quot;&gt;&lt;property id=&quot;20148&quot; value=&quot;5&quot;/&gt;&lt;property id=&quot;20300&quot; value=&quot;Slide 5 - &amp;quot;1.1  What is Statistics?&amp;quot;&quot;/&gt;&lt;property id=&quot;20307&quot; value=&quot;262&quot;/&gt;&lt;/object&gt;&lt;object type=&quot;3&quot; unique_id=&quot;10009&quot;&gt;&lt;property id=&quot;20148&quot; value=&quot;5&quot;/&gt;&lt;property id=&quot;20300&quot; value=&quot;Slide 6 - &amp;quot;1.2  Why Study Statistics&amp;quot;&quot;/&gt;&lt;property id=&quot;20307&quot; value=&quot;263&quot;/&gt;&lt;/object&gt;&lt;object type=&quot;3&quot; unique_id=&quot;10010&quot;&gt;&lt;property id=&quot;20148&quot; value=&quot;5&quot;/&gt;&lt;property id=&quot;20300&quot; value=&quot;Slide 7 - &amp;quot;1.2  Why Study Statistics&amp;quot;&quot;/&gt;&lt;property id=&quot;20307&quot; value=&quot;264&quot;/&gt;&lt;/object&gt;&lt;object type=&quot;3&quot; unique_id=&quot;10011&quot;&gt;&lt;property id=&quot;20148&quot; value=&quot;5&quot;/&gt;&lt;property id=&quot;20300&quot; value=&quot;Slide 8 - &amp;quot;1.2  Why Study Statistics?&amp;quot;&quot;/&gt;&lt;property id=&quot;20307&quot; value=&quot;265&quot;/&gt;&lt;/object&gt;&lt;object type=&quot;3&quot; unique_id=&quot;10012&quot;&gt;&lt;property id=&quot;20148&quot; value=&quot;5&quot;/&gt;&lt;property id=&quot;20300&quot; value=&quot;Slide 9 - &amp;quot;1.2  Why Study Statistics?&amp;quot;&quot;/&gt;&lt;property id=&quot;20307&quot; value=&quot;266&quot;/&gt;&lt;/object&gt;&lt;object type=&quot;3&quot; unique_id=&quot;10013&quot;&gt;&lt;property id=&quot;20148&quot; value=&quot;5&quot;/&gt;&lt;property id=&quot;20300&quot; value=&quot;Slide 10 - &amp;quot;1.2  Why Study Statistics?&amp;quot;&quot;/&gt;&lt;property id=&quot;20307&quot; value=&quot;267&quot;/&gt;&lt;/object&gt;&lt;object type=&quot;3&quot; unique_id=&quot;10014&quot;&gt;&lt;property id=&quot;20148&quot; value=&quot;5&quot;/&gt;&lt;property id=&quot;20300&quot; value=&quot;Slide 11 - &amp;quot;1.3  Uses of Statistics?&amp;quot;&quot;/&gt;&lt;property id=&quot;20307&quot; value=&quot;268&quot;/&gt;&lt;/object&gt;&lt;object type=&quot;3&quot; unique_id=&quot;10015&quot;&gt;&lt;property id=&quot;20148&quot; value=&quot;5&quot;/&gt;&lt;property id=&quot;20300&quot; value=&quot;Slide 12 - &amp;quot;1.3  Uses of Statistics?&amp;quot;&quot;/&gt;&lt;property id=&quot;20307&quot; value=&quot;269&quot;/&gt;&lt;/object&gt;&lt;object type=&quot;3&quot; unique_id=&quot;10016&quot;&gt;&lt;property id=&quot;20148&quot; value=&quot;5&quot;/&gt;&lt;property id=&quot;20300&quot; value=&quot;Slide 13 - &amp;quot;1.3  Uses of Statistics?&amp;quot;&quot;/&gt;&lt;property id=&quot;20307&quot; value=&quot;270&quot;/&gt;&lt;/object&gt;&lt;object type=&quot;3&quot; unique_id=&quot;10017&quot;&gt;&lt;property id=&quot;20148&quot; value=&quot;5&quot;/&gt;&lt;property id=&quot;20300&quot; value=&quot;Slide 14 - &amp;quot;1.3  Uses of Statistics?&amp;quot;&quot;/&gt;&lt;property id=&quot;20307&quot; value=&quot;271&quot;/&gt;&lt;/object&gt;&lt;object type=&quot;3&quot; unique_id=&quot;10018&quot;&gt;&lt;property id=&quot;20148&quot; value=&quot;5&quot;/&gt;&lt;property id=&quot;20300&quot; value=&quot;Slide 15 - &amp;quot;1.3  Uses of Statistics?&amp;quot;&quot;/&gt;&lt;property id=&quot;20307&quot; value=&quot;272&quot;/&gt;&lt;/object&gt;&lt;object type=&quot;3&quot; unique_id=&quot;10019&quot;&gt;&lt;property id=&quot;20148&quot; value=&quot;5&quot;/&gt;&lt;property id=&quot;20300&quot; value=&quot;Slide 16 - &amp;quot;1.3  Uses of Statistics?&amp;quot;&quot;/&gt;&lt;property id=&quot;20307&quot; value=&quot;273&quot;/&gt;&lt;/object&gt;&lt;object type=&quot;3&quot; unique_id=&quot;10020&quot;&gt;&lt;property id=&quot;20148&quot; value=&quot;5&quot;/&gt;&lt;property id=&quot;20300&quot; value=&quot;Slide 17 - &amp;quot;1.4  Statistical Challenges&amp;quot;&quot;/&gt;&lt;property id=&quot;20307&quot; value=&quot;274&quot;/&gt;&lt;/object&gt;&lt;object type=&quot;3&quot; unique_id=&quot;10021&quot;&gt;&lt;property id=&quot;20148&quot; value=&quot;5&quot;/&gt;&lt;property id=&quot;20300&quot; value=&quot;Slide 18 - &amp;quot;1.4  Statistical Challenges&amp;quot;&quot;/&gt;&lt;property id=&quot;20307&quot; value=&quot;275&quot;/&gt;&lt;/object&gt;&lt;object type=&quot;3&quot; unique_id=&quot;10022&quot;&gt;&lt;property id=&quot;20148&quot; value=&quot;5&quot;/&gt;&lt;property id=&quot;20300&quot; value=&quot;Slide 19 - &amp;quot;1.4  Statistical Challenges&amp;quot;&quot;/&gt;&lt;property id=&quot;20307&quot; value=&quot;276&quot;/&gt;&lt;/object&gt;&lt;object type=&quot;3&quot; unique_id=&quot;10023&quot;&gt;&lt;property id=&quot;20148&quot; value=&quot;5&quot;/&gt;&lt;property id=&quot;20300&quot; value=&quot;Slide 20 - &amp;quot;1.4  Statistical Challenges&amp;quot;&quot;/&gt;&lt;property id=&quot;20307&quot; value=&quot;277&quot;/&gt;&lt;/object&gt;&lt;object type=&quot;3&quot; unique_id=&quot;10024&quot;&gt;&lt;property id=&quot;20148&quot; value=&quot;5&quot;/&gt;&lt;property id=&quot;20300&quot; value=&quot;Slide 21 - &amp;quot;1.4  Statistical Challenges&amp;quot;&quot;/&gt;&lt;property id=&quot;20307&quot; value=&quot;278&quot;/&gt;&lt;/object&gt;&lt;object type=&quot;3&quot; unique_id=&quot;10025&quot;&gt;&lt;property id=&quot;20148&quot; value=&quot;5&quot;/&gt;&lt;property id=&quot;20300&quot; value=&quot;Slide 22 - &amp;quot;1.4  Statistical Challenges&amp;quot;&quot;/&gt;&lt;property id=&quot;20307&quot; value=&quot;279&quot;/&gt;&lt;/object&gt;&lt;object type=&quot;3&quot; unique_id=&quot;10026&quot;&gt;&lt;property id=&quot;20148&quot; value=&quot;5&quot;/&gt;&lt;property id=&quot;20300&quot; value=&quot;Slide 23 - &amp;quot;1.4  Statistical Challenges&amp;quot;&quot;/&gt;&lt;property id=&quot;20307&quot; value=&quot;280&quot;/&gt;&lt;/object&gt;&lt;object type=&quot;3&quot; unique_id=&quot;10027&quot;&gt;&lt;property id=&quot;20148&quot; value=&quot;5&quot;/&gt;&lt;property id=&quot;20300&quot; value=&quot;Slide 24 - &amp;quot;1.4  Statistical Challenges&amp;quot;&quot;/&gt;&lt;property id=&quot;20307&quot; value=&quot;281&quot;/&gt;&lt;/object&gt;&lt;object type=&quot;3&quot; unique_id=&quot;10028&quot;&gt;&lt;property id=&quot;20148&quot; value=&quot;5&quot;/&gt;&lt;property id=&quot;20300&quot; value=&quot;Slide 25 - &amp;quot;1.4  Statistical Challenges&amp;quot;&quot;/&gt;&lt;property id=&quot;20307&quot; value=&quot;282&quot;/&gt;&lt;/object&gt;&lt;object type=&quot;3&quot; unique_id=&quot;10029&quot;&gt;&lt;property id=&quot;20148&quot; value=&quot;5&quot;/&gt;&lt;property id=&quot;20300&quot; value=&quot;Slide 26 - &amp;quot;1.4  Statistical Challenges&amp;quot;&quot;/&gt;&lt;property id=&quot;20307&quot; value=&quot;283&quot;/&gt;&lt;/object&gt;&lt;object type=&quot;3&quot; unique_id=&quot;10030&quot;&gt;&lt;property id=&quot;20148&quot; value=&quot;5&quot;/&gt;&lt;property id=&quot;20300&quot; value=&quot;Slide 27 - &amp;quot;1.4  Statistical Challenges&amp;quot;&quot;/&gt;&lt;property id=&quot;20307&quot; value=&quot;284&quot;/&gt;&lt;/object&gt;&lt;object type=&quot;3&quot; unique_id=&quot;10031&quot;&gt;&lt;property id=&quot;20148&quot; value=&quot;5&quot;/&gt;&lt;property id=&quot;20300&quot; value=&quot;Slide 28 - &amp;quot;1.5  Critical Thinking&amp;quot;&quot;/&gt;&lt;property id=&quot;20307&quot; value=&quot;285&quot;/&gt;&lt;/object&gt;&lt;object type=&quot;3&quot; unique_id=&quot;10032&quot;&gt;&lt;property id=&quot;20148&quot; value=&quot;5&quot;/&gt;&lt;property id=&quot;20300&quot; value=&quot;Slide 29 - &amp;quot;1.5  Critical Thinking&amp;quot;&quot;/&gt;&lt;property id=&quot;20307&quot; value=&quot;286&quot;/&gt;&lt;/object&gt;&lt;object type=&quot;3&quot; unique_id=&quot;10033&quot;&gt;&lt;property id=&quot;20148&quot; value=&quot;5&quot;/&gt;&lt;property id=&quot;20300&quot; value=&quot;Slide 30 - &amp;quot;1.5  Critical Thinking&amp;quot;&quot;/&gt;&lt;property id=&quot;20307&quot; value=&quot;287&quot;/&gt;&lt;/object&gt;&lt;object type=&quot;3&quot; unique_id=&quot;10034&quot;&gt;&lt;property id=&quot;20148&quot; value=&quot;5&quot;/&gt;&lt;property id=&quot;20300&quot; value=&quot;Slide 31 - &amp;quot;1.5  Critical Thinking&amp;quot;&quot;/&gt;&lt;property id=&quot;20307&quot; value=&quot;288&quot;/&gt;&lt;/object&gt;&lt;object type=&quot;3&quot; unique_id=&quot;10035&quot;&gt;&lt;property id=&quot;20148&quot; value=&quot;5&quot;/&gt;&lt;property id=&quot;20300&quot; value=&quot;Slide 32 - &amp;quot;1.5  Critical Thinking&amp;quot;&quot;/&gt;&lt;property id=&quot;20307&quot; value=&quot;289&quot;/&gt;&lt;/object&gt;&lt;object type=&quot;3&quot; unique_id=&quot;10036&quot;&gt;&lt;property id=&quot;20148&quot; value=&quot;5&quot;/&gt;&lt;property id=&quot;20300&quot; value=&quot;Slide 33 - &amp;quot;1.5  Critical Thinking&amp;quot;&quot;/&gt;&lt;property id=&quot;20307&quot; value=&quot;290&quot;/&gt;&lt;/object&gt;&lt;object type=&quot;3&quot; unique_id=&quot;10037&quot;&gt;&lt;property id=&quot;20148&quot; value=&quot;5&quot;/&gt;&lt;property id=&quot;20300&quot; value=&quot;Slide 34 - &amp;quot;1.5  Critical Thinking&amp;quot;&quot;/&gt;&lt;property id=&quot;20307&quot; value=&quot;291&quot;/&gt;&lt;/object&gt;&lt;/object&gt;&lt;/object&gt;&lt;/database&gt;"/>
  <p:tag name="SECTOMILLISECCONVERTED" val="1"/>
  <p:tag name="ISPRING_RESOURCE_PATHS_HASH_2" val="d770bf68537a72af5930b85485f5525eafc3a"/>
  <p:tag name="ISPRING_RESOURCE_PATHS_HASH_PRESENTER" val="d1c91fb631b910a98e862f74ccdf7de69c481589"/>
</p:tagLst>
</file>

<file path=ppt/theme/theme1.xml><?xml version="1.0" encoding="utf-8"?>
<a:theme xmlns:a="http://schemas.openxmlformats.org/drawingml/2006/main" name="Pixel">
  <a:themeElements>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emplate>
  <TotalTime>5395</TotalTime>
  <Words>5897</Words>
  <Application>Microsoft Office PowerPoint</Application>
  <PresentationFormat>On-screen Show (4:3)</PresentationFormat>
  <Paragraphs>502</Paragraphs>
  <Slides>63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Book Antiqua</vt:lpstr>
      <vt:lpstr>Calibri</vt:lpstr>
      <vt:lpstr>Cambria Math</vt:lpstr>
      <vt:lpstr>Times New Roman</vt:lpstr>
      <vt:lpstr>Wingdings</vt:lpstr>
      <vt:lpstr>Pixel</vt:lpstr>
      <vt:lpstr>  Chapter 10 Two-Sample Hypothesis Tests</vt:lpstr>
      <vt:lpstr>Chapter Learning Objectives</vt:lpstr>
      <vt:lpstr>Two-Sample Tests</vt:lpstr>
      <vt:lpstr>Two-Sample Tests</vt:lpstr>
      <vt:lpstr>Two-Sample Tests</vt:lpstr>
      <vt:lpstr>Format of Hypothesis</vt:lpstr>
      <vt:lpstr>Test Statistic</vt:lpstr>
      <vt:lpstr>Test Statistic</vt:lpstr>
      <vt:lpstr>Test Statistic</vt:lpstr>
      <vt:lpstr>Summary of the Test Statistic</vt:lpstr>
      <vt:lpstr>Example: Drug Prices in Two States</vt:lpstr>
      <vt:lpstr>Example: Drug Prices in Two States</vt:lpstr>
      <vt:lpstr>Example: Drug Prices in Two States</vt:lpstr>
      <vt:lpstr>Example: Drug Prices in Two States</vt:lpstr>
      <vt:lpstr>Example: Drug Prices in Two States</vt:lpstr>
      <vt:lpstr>Underlying Assumptions</vt:lpstr>
      <vt:lpstr>Underlying Assumptions</vt:lpstr>
      <vt:lpstr>Caution: Three Issues</vt:lpstr>
      <vt:lpstr>Confidence Interval for the Difference of Two Means</vt:lpstr>
      <vt:lpstr>Confidence Interval for the Difference of Two Means</vt:lpstr>
      <vt:lpstr>Example: Marketing Teams</vt:lpstr>
      <vt:lpstr>Example: Marketing Teams</vt:lpstr>
      <vt:lpstr>Example: Marketing Teams</vt:lpstr>
      <vt:lpstr>Paired Data</vt:lpstr>
      <vt:lpstr>Paired t Test</vt:lpstr>
      <vt:lpstr>Paired t Test</vt:lpstr>
      <vt:lpstr>Paired t Test</vt:lpstr>
      <vt:lpstr>Example: Repair Estimates</vt:lpstr>
      <vt:lpstr>Example: Repair Estimates</vt:lpstr>
      <vt:lpstr>Example: Repair Estimates</vt:lpstr>
      <vt:lpstr>Example: Repair Estimates</vt:lpstr>
      <vt:lpstr>Paired Tests</vt:lpstr>
      <vt:lpstr>Comparing Two Proportions</vt:lpstr>
      <vt:lpstr>Comparing Two Proportions</vt:lpstr>
      <vt:lpstr>Test Statistic</vt:lpstr>
      <vt:lpstr>Example: Active Promoters</vt:lpstr>
      <vt:lpstr>Example: Active Promoters</vt:lpstr>
      <vt:lpstr>Example: Active Promoters</vt:lpstr>
      <vt:lpstr>Example: Active Promoters</vt:lpstr>
      <vt:lpstr>Example: Active Promoters</vt:lpstr>
      <vt:lpstr>Checking Normality</vt:lpstr>
      <vt:lpstr>Testing for Non-Zero Difference</vt:lpstr>
      <vt:lpstr>Confidence Interval for the Difference of Two Proportions</vt:lpstr>
      <vt:lpstr>Example: Hospital Cost</vt:lpstr>
      <vt:lpstr>Example: Hospital Cost</vt:lpstr>
      <vt:lpstr>Comparing Two Variances</vt:lpstr>
      <vt:lpstr>The F Test</vt:lpstr>
      <vt:lpstr>The F Test</vt:lpstr>
      <vt:lpstr>Critical Values for the F Test</vt:lpstr>
      <vt:lpstr>Example: Collision Damage</vt:lpstr>
      <vt:lpstr>Example: Collision Damage</vt:lpstr>
      <vt:lpstr>Example: Collision Damage</vt:lpstr>
      <vt:lpstr>Example: Collision Damage</vt:lpstr>
      <vt:lpstr>Folded F Test</vt:lpstr>
      <vt:lpstr>Chapter 10 Practice Problems</vt:lpstr>
      <vt:lpstr>Question 5</vt:lpstr>
      <vt:lpstr>Question 12</vt:lpstr>
      <vt:lpstr>Question 14</vt:lpstr>
      <vt:lpstr>Question 24</vt:lpstr>
      <vt:lpstr>Question 33</vt:lpstr>
      <vt:lpstr>Question 39</vt:lpstr>
      <vt:lpstr>Chapter 10 Analytics in Action</vt:lpstr>
      <vt:lpstr>PowerPoint Presentation</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wanda_zeman</dc:creator>
  <cp:lastModifiedBy>Koch, Jamie</cp:lastModifiedBy>
  <cp:revision>304</cp:revision>
  <dcterms:created xsi:type="dcterms:W3CDTF">2011-08-11T13:30:00Z</dcterms:created>
  <dcterms:modified xsi:type="dcterms:W3CDTF">2021-01-20T20:28:41Z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1684910333</vt:i4>
  </property>
  <property fmtid="{D5CDD505-2E9C-101B-9397-08002B2CF9AE}" pid="3" name="_NewReviewCycle">
    <vt:lpwstr/>
  </property>
  <property fmtid="{D5CDD505-2E9C-101B-9397-08002B2CF9AE}" pid="4" name="_EmailSubject">
    <vt:lpwstr>Re: Doane 5th - Chapters 1 - 4</vt:lpwstr>
  </property>
  <property fmtid="{D5CDD505-2E9C-101B-9397-08002B2CF9AE}" pid="5" name="_AuthorEmail">
    <vt:lpwstr>l.jaisingh@moreheadstate.edu</vt:lpwstr>
  </property>
  <property fmtid="{D5CDD505-2E9C-101B-9397-08002B2CF9AE}" pid="6" name="_AuthorEmailDisplayName">
    <vt:lpwstr>Lloyd R. Jaisingh</vt:lpwstr>
  </property>
</Properties>
</file>