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78"/>
  </p:notesMasterIdLst>
  <p:handoutMasterIdLst>
    <p:handoutMasterId r:id="rId79"/>
  </p:handoutMasterIdLst>
  <p:sldIdLst>
    <p:sldId id="258" r:id="rId2"/>
    <p:sldId id="307" r:id="rId3"/>
    <p:sldId id="308" r:id="rId4"/>
    <p:sldId id="309" r:id="rId5"/>
    <p:sldId id="310" r:id="rId6"/>
    <p:sldId id="311" r:id="rId7"/>
    <p:sldId id="317" r:id="rId8"/>
    <p:sldId id="312" r:id="rId9"/>
    <p:sldId id="313" r:id="rId10"/>
    <p:sldId id="314" r:id="rId11"/>
    <p:sldId id="315" r:id="rId12"/>
    <p:sldId id="316" r:id="rId13"/>
    <p:sldId id="319" r:id="rId14"/>
    <p:sldId id="337" r:id="rId15"/>
    <p:sldId id="320" r:id="rId16"/>
    <p:sldId id="321" r:id="rId17"/>
    <p:sldId id="338" r:id="rId18"/>
    <p:sldId id="339" r:id="rId19"/>
    <p:sldId id="340" r:id="rId20"/>
    <p:sldId id="322" r:id="rId21"/>
    <p:sldId id="323" r:id="rId22"/>
    <p:sldId id="324" r:id="rId23"/>
    <p:sldId id="341" r:id="rId24"/>
    <p:sldId id="325" r:id="rId25"/>
    <p:sldId id="342" r:id="rId26"/>
    <p:sldId id="343" r:id="rId27"/>
    <p:sldId id="344" r:id="rId28"/>
    <p:sldId id="326" r:id="rId29"/>
    <p:sldId id="345" r:id="rId30"/>
    <p:sldId id="346" r:id="rId31"/>
    <p:sldId id="327" r:id="rId32"/>
    <p:sldId id="347" r:id="rId33"/>
    <p:sldId id="328" r:id="rId34"/>
    <p:sldId id="329" r:id="rId35"/>
    <p:sldId id="348" r:id="rId36"/>
    <p:sldId id="349" r:id="rId37"/>
    <p:sldId id="330" r:id="rId38"/>
    <p:sldId id="350" r:id="rId39"/>
    <p:sldId id="331" r:id="rId40"/>
    <p:sldId id="332" r:id="rId41"/>
    <p:sldId id="351" r:id="rId42"/>
    <p:sldId id="333" r:id="rId43"/>
    <p:sldId id="334" r:id="rId44"/>
    <p:sldId id="352" r:id="rId45"/>
    <p:sldId id="335" r:id="rId46"/>
    <p:sldId id="358" r:id="rId47"/>
    <p:sldId id="353" r:id="rId48"/>
    <p:sldId id="359" r:id="rId49"/>
    <p:sldId id="360" r:id="rId50"/>
    <p:sldId id="361" r:id="rId51"/>
    <p:sldId id="362" r:id="rId52"/>
    <p:sldId id="354" r:id="rId53"/>
    <p:sldId id="363" r:id="rId54"/>
    <p:sldId id="364" r:id="rId55"/>
    <p:sldId id="355" r:id="rId56"/>
    <p:sldId id="356" r:id="rId57"/>
    <p:sldId id="357" r:id="rId58"/>
    <p:sldId id="336" r:id="rId59"/>
    <p:sldId id="370" r:id="rId60"/>
    <p:sldId id="371" r:id="rId61"/>
    <p:sldId id="372" r:id="rId62"/>
    <p:sldId id="373" r:id="rId63"/>
    <p:sldId id="365" r:id="rId64"/>
    <p:sldId id="366" r:id="rId65"/>
    <p:sldId id="367" r:id="rId66"/>
    <p:sldId id="368" r:id="rId67"/>
    <p:sldId id="369" r:id="rId68"/>
    <p:sldId id="374" r:id="rId69"/>
    <p:sldId id="302" r:id="rId70"/>
    <p:sldId id="303" r:id="rId71"/>
    <p:sldId id="375" r:id="rId72"/>
    <p:sldId id="376" r:id="rId73"/>
    <p:sldId id="377" r:id="rId74"/>
    <p:sldId id="378" r:id="rId75"/>
    <p:sldId id="306" r:id="rId76"/>
    <p:sldId id="318" r:id="rId77"/>
  </p:sldIdLst>
  <p:sldSz cx="9144000" cy="6858000" type="screen4x3"/>
  <p:notesSz cx="6858000" cy="9144000"/>
  <p:custDataLst>
    <p:tags r:id="rId8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590" autoAdjust="0"/>
  </p:normalViewPr>
  <p:slideViewPr>
    <p:cSldViewPr>
      <p:cViewPr varScale="1">
        <p:scale>
          <a:sx n="68" d="100"/>
          <a:sy n="68"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55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C23BD-BDED-9340-A8CD-9946CA775F4D}" type="datetimeFigureOut">
              <a:rPr lang="en-US" smtClean="0"/>
              <a:t>1/20/2021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CC3EA-C73F-5744-B7C9-1E67C4E7EB3C}" type="slidenum">
              <a:rPr lang="en-US" smtClean="0"/>
              <a:t>‹#›</a:t>
            </a:fld>
            <a:endParaRPr lang="en-US"/>
          </a:p>
        </p:txBody>
      </p:sp>
    </p:spTree>
    <p:extLst>
      <p:ext uri="{BB962C8B-B14F-4D97-AF65-F5344CB8AC3E}">
        <p14:creationId xmlns:p14="http://schemas.microsoft.com/office/powerpoint/2010/main" val="1228085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3F0F0A45-116C-44C0-82EE-C345A1D4CE96}" type="datetimeFigureOut">
              <a:rPr lang="en-US"/>
              <a:pPr>
                <a:defRPr/>
              </a:pPr>
              <a:t>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1FB63878-32F0-434E-AD32-5BC1C3CA273A}" type="slidenum">
              <a:rPr lang="en-US"/>
              <a:pPr>
                <a:defRPr/>
              </a:pPr>
              <a:t>‹#›</a:t>
            </a:fld>
            <a:endParaRPr lang="en-US" dirty="0"/>
          </a:p>
        </p:txBody>
      </p:sp>
    </p:spTree>
    <p:extLst>
      <p:ext uri="{BB962C8B-B14F-4D97-AF65-F5344CB8AC3E}">
        <p14:creationId xmlns:p14="http://schemas.microsoft.com/office/powerpoint/2010/main" val="8132812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647E88-6500-4909-9506-AA25755283B0}" type="slidenum">
              <a:rPr lang="en-US" smtClean="0"/>
              <a:pPr/>
              <a:t>1</a:t>
            </a:fld>
            <a:endParaRPr lang="en-US" dirty="0"/>
          </a:p>
        </p:txBody>
      </p:sp>
    </p:spTree>
    <p:extLst>
      <p:ext uri="{BB962C8B-B14F-4D97-AF65-F5344CB8AC3E}">
        <p14:creationId xmlns:p14="http://schemas.microsoft.com/office/powerpoint/2010/main" val="398960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grpSp>
      </p:grpSp>
      <p:sp>
        <p:nvSpPr>
          <p:cNvPr id="737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dirty="0"/>
              <a:t>Click to edit Master title style</a:t>
            </a:r>
          </a:p>
        </p:txBody>
      </p:sp>
      <p:sp>
        <p:nvSpPr>
          <p:cNvPr id="73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447800"/>
            <a:ext cx="8229600" cy="44196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
        <p:nvSpPr>
          <p:cNvPr id="9"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lvl1pPr>
              <a:defRPr sz="3600">
                <a:solidFill>
                  <a:schemeClr val="bg2"/>
                </a:solidFill>
              </a:defRPr>
            </a:lvl1pPr>
          </a:lstStyle>
          <a:p>
            <a:r>
              <a:rPr lang="en-US" dirty="0"/>
              <a:t>Click to edit Master title style</a:t>
            </a:r>
          </a:p>
        </p:txBody>
      </p:sp>
      <p:sp>
        <p:nvSpPr>
          <p:cNvPr id="3" name="Content Placeholder 2"/>
          <p:cNvSpPr>
            <a:spLocks noGrp="1"/>
          </p:cNvSpPr>
          <p:nvPr>
            <p:ph sz="half" idx="1"/>
          </p:nvPr>
        </p:nvSpPr>
        <p:spPr>
          <a:xfrm>
            <a:off x="457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11"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2"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lvl1pPr>
              <a:defRPr sz="3600"/>
            </a:lvl1pPr>
          </a:lstStyle>
          <a:p>
            <a:r>
              <a:rPr lang="en-US" dirty="0"/>
              <a:t>Click to edit Master title style</a:t>
            </a:r>
          </a:p>
        </p:txBody>
      </p:sp>
      <p:sp>
        <p:nvSpPr>
          <p:cNvPr id="6"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7"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8"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6"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7"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727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727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dirty="0">
                <a:latin typeface="Times New Roman" charset="0"/>
              </a:endParaRPr>
            </a:p>
          </p:txBody>
        </p:sp>
        <p:sp>
          <p:nvSpPr>
            <p:cNvPr id="7271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7271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grpSp>
      <p:sp>
        <p:nvSpPr>
          <p:cNvPr id="1029" name="Rectangle 14"/>
          <p:cNvSpPr>
            <a:spLocks noGrp="1" noChangeArrowheads="1"/>
          </p:cNvSpPr>
          <p:nvPr>
            <p:ph type="title"/>
          </p:nvPr>
        </p:nvSpPr>
        <p:spPr bwMode="auto">
          <a:xfrm>
            <a:off x="457200" y="4572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30" name="Rectangle 1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3"/>
          <p:cNvSpPr>
            <a:spLocks noGrp="1"/>
          </p:cNvSpPr>
          <p:nvPr>
            <p:ph type="ftr" sz="quarter" idx="3"/>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19" name="Slide Number Placeholder 4"/>
          <p:cNvSpPr>
            <a:spLocks noGrp="1"/>
          </p:cNvSpPr>
          <p:nvPr>
            <p:ph type="sldNum" sz="quarter" idx="4"/>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1905000"/>
            <a:ext cx="7772400" cy="2286000"/>
          </a:xfrm>
        </p:spPr>
        <p:txBody>
          <a:bodyPr anchor="t"/>
          <a:lstStyle/>
          <a:p>
            <a:pPr algn="ctr" eaLnBrk="1" hangingPunct="1">
              <a:defRPr/>
            </a:pPr>
            <a:br>
              <a:rPr lang="en-US" sz="3200" dirty="0"/>
            </a:br>
            <a:r>
              <a:rPr lang="en-US" sz="3200" dirty="0"/>
              <a:t> </a:t>
            </a:r>
            <a:r>
              <a:rPr lang="en-US" dirty="0"/>
              <a:t>Chapter 11</a:t>
            </a:r>
            <a:br>
              <a:rPr lang="en-US" dirty="0"/>
            </a:br>
            <a:r>
              <a:rPr lang="en-US" dirty="0"/>
              <a:t>Analysis of Variance</a:t>
            </a:r>
            <a:endParaRPr lang="en-US" dirty="0">
              <a:solidFill>
                <a:srgbClr val="0070C0"/>
              </a:solidFill>
            </a:endParaRPr>
          </a:p>
        </p:txBody>
      </p:sp>
      <p:sp>
        <p:nvSpPr>
          <p:cNvPr id="7" name="Rectangle 2"/>
          <p:cNvSpPr txBox="1">
            <a:spLocks noChangeArrowheads="1"/>
          </p:cNvSpPr>
          <p:nvPr/>
        </p:nvSpPr>
        <p:spPr bwMode="auto">
          <a:xfrm>
            <a:off x="18288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9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Copyright © 2022 McGraw Hill. All rights reserved. No reproduction or distribution without the prior written consent of McGraw Hill.</a:t>
            </a:r>
          </a:p>
        </p:txBody>
      </p:sp>
      <p:sp>
        <p:nvSpPr>
          <p:cNvPr id="8" name="Slide Number Placeholder 2"/>
          <p:cNvSpPr txBox="1">
            <a:spLocks/>
          </p:cNvSpPr>
          <p:nvPr/>
        </p:nvSpPr>
        <p:spPr>
          <a:xfrm>
            <a:off x="6553200" y="6248400"/>
            <a:ext cx="21336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endParaRPr lang="en-US" sz="1200" dirty="0"/>
          </a:p>
          <a:p>
            <a:pPr algn="r">
              <a:defRPr/>
            </a:pPr>
            <a:r>
              <a:rPr lang="en-US" sz="1200" dirty="0"/>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Calculations</a:t>
            </a:r>
          </a:p>
        </p:txBody>
      </p:sp>
      <p:sp>
        <p:nvSpPr>
          <p:cNvPr id="3" name="Content Placeholder 2"/>
          <p:cNvSpPr>
            <a:spLocks noGrp="1"/>
          </p:cNvSpPr>
          <p:nvPr>
            <p:ph idx="1"/>
          </p:nvPr>
        </p:nvSpPr>
        <p:spPr/>
        <p:txBody>
          <a:bodyPr/>
          <a:lstStyle/>
          <a:p>
            <a:r>
              <a:rPr lang="en-US" dirty="0"/>
              <a:t>Software (e.g., Excel, </a:t>
            </a:r>
            <a:r>
              <a:rPr lang="en-US" dirty="0" err="1"/>
              <a:t>MegaStat</a:t>
            </a:r>
            <a:r>
              <a:rPr lang="en-US" dirty="0"/>
              <a:t>, MINITAB, SPSS) can be used to analyze data because computations are tedious. </a:t>
            </a:r>
          </a:p>
          <a:p>
            <a:r>
              <a:rPr lang="en-US" dirty="0"/>
              <a:t>Large samples increase the power of the test, </a:t>
            </a:r>
            <a:br>
              <a:rPr lang="en-US" dirty="0"/>
            </a:br>
            <a:r>
              <a:rPr lang="en-US" dirty="0"/>
              <a:t>but power also depends on the degree of variation in Y.</a:t>
            </a:r>
          </a:p>
          <a:p>
            <a:r>
              <a:rPr lang="en-US" dirty="0"/>
              <a:t>Lowest power would be in a small sample with high variation in Y.</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10</a:t>
            </a:fld>
            <a:endParaRPr lang="en-US" dirty="0"/>
          </a:p>
        </p:txBody>
      </p:sp>
      <p:sp>
        <p:nvSpPr>
          <p:cNvPr id="6" name="Text Placeholder 5"/>
          <p:cNvSpPr>
            <a:spLocks noGrp="1"/>
          </p:cNvSpPr>
          <p:nvPr>
            <p:ph type="body" sz="quarter" idx="12"/>
          </p:nvPr>
        </p:nvSpPr>
        <p:spPr/>
        <p:txBody>
          <a:bodyPr/>
          <a:lstStyle/>
          <a:p>
            <a:r>
              <a:rPr lang="en-US" dirty="0"/>
              <a:t>LO 11-2</a:t>
            </a:r>
          </a:p>
        </p:txBody>
      </p:sp>
    </p:spTree>
    <p:extLst>
      <p:ext uri="{BB962C8B-B14F-4D97-AF65-F5344CB8AC3E}">
        <p14:creationId xmlns:p14="http://schemas.microsoft.com/office/powerpoint/2010/main" val="334378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One-Factor ANOVA</a:t>
            </a:r>
          </a:p>
        </p:txBody>
      </p:sp>
      <p:sp>
        <p:nvSpPr>
          <p:cNvPr id="3" name="Content Placeholder 2"/>
          <p:cNvSpPr>
            <a:spLocks noGrp="1"/>
          </p:cNvSpPr>
          <p:nvPr>
            <p:ph idx="1"/>
          </p:nvPr>
        </p:nvSpPr>
        <p:spPr/>
        <p:txBody>
          <a:bodyPr/>
          <a:lstStyle/>
          <a:p>
            <a:r>
              <a:rPr lang="en-US" dirty="0"/>
              <a:t>A one-factor ANOVA only compares the means of </a:t>
            </a:r>
            <a:r>
              <a:rPr lang="en-US" i="1" dirty="0"/>
              <a:t>c</a:t>
            </a:r>
            <a:r>
              <a:rPr lang="en-US" dirty="0"/>
              <a:t> groups (</a:t>
            </a:r>
            <a:r>
              <a:rPr lang="en-US" i="1" dirty="0"/>
              <a:t>treatments </a:t>
            </a:r>
            <a:r>
              <a:rPr lang="en-US" dirty="0"/>
              <a:t>or</a:t>
            </a:r>
            <a:r>
              <a:rPr lang="en-US" i="1" dirty="0"/>
              <a:t> factor levels</a:t>
            </a:r>
            <a:r>
              <a:rPr lang="en-US" dirty="0"/>
              <a:t>).</a:t>
            </a:r>
          </a:p>
          <a:p>
            <a:r>
              <a:rPr lang="en-US" dirty="0"/>
              <a:t>The one-factor ANOVA is usually viewed as a comparison between several columns of data, although the data also could be presented in rows.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11</a:t>
            </a:fld>
            <a:endParaRPr lang="en-US" dirty="0"/>
          </a:p>
        </p:txBody>
      </p:sp>
      <p:sp>
        <p:nvSpPr>
          <p:cNvPr id="6" name="Text Placeholder 5"/>
          <p:cNvSpPr>
            <a:spLocks noGrp="1"/>
          </p:cNvSpPr>
          <p:nvPr>
            <p:ph type="body" sz="quarter" idx="12"/>
          </p:nvPr>
        </p:nvSpPr>
        <p:spPr/>
        <p:txBody>
          <a:bodyPr/>
          <a:lstStyle/>
          <a:p>
            <a:r>
              <a:rPr lang="en-US" dirty="0"/>
              <a:t>LO 11-3</a:t>
            </a:r>
          </a:p>
        </p:txBody>
      </p:sp>
      <p:pic>
        <p:nvPicPr>
          <p:cNvPr id="7" name="Picture 6"/>
          <p:cNvPicPr>
            <a:picLocks noChangeAspect="1"/>
          </p:cNvPicPr>
          <p:nvPr/>
        </p:nvPicPr>
        <p:blipFill>
          <a:blip r:embed="rId2"/>
          <a:stretch>
            <a:fillRect/>
          </a:stretch>
        </p:blipFill>
        <p:spPr>
          <a:xfrm>
            <a:off x="1490662" y="3645408"/>
            <a:ext cx="6162675" cy="2194925"/>
          </a:xfrm>
          <a:prstGeom prst="rect">
            <a:avLst/>
          </a:prstGeom>
        </p:spPr>
      </p:pic>
    </p:spTree>
    <p:extLst>
      <p:ext uri="{BB962C8B-B14F-4D97-AF65-F5344CB8AC3E}">
        <p14:creationId xmlns:p14="http://schemas.microsoft.com/office/powerpoint/2010/main" val="240212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One-Factor ANOVA</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defRPr/>
            </a:pPr>
            <a:r>
              <a:rPr lang="en-US" dirty="0"/>
              <a:t>Sample sizes within each treatment do </a:t>
            </a:r>
            <a:r>
              <a:rPr lang="en-US" i="1" dirty="0"/>
              <a:t>not</a:t>
            </a:r>
            <a:r>
              <a:rPr lang="en-US" dirty="0"/>
              <a:t> need to be equal (i.e., balanced).</a:t>
            </a:r>
          </a:p>
          <a:p>
            <a:pPr eaLnBrk="1" hangingPunct="1">
              <a:buSzPct val="140000"/>
              <a:buFont typeface="Wingdings" panose="05000000000000000000" pitchFamily="2" charset="2"/>
              <a:buChar char="§"/>
              <a:defRPr/>
            </a:pPr>
            <a:r>
              <a:rPr lang="en-US" dirty="0"/>
              <a:t>The total number of observations is equal to  </a:t>
            </a:r>
            <a:br>
              <a:rPr lang="en-US" dirty="0"/>
            </a:br>
            <a:r>
              <a:rPr lang="en-US" i="1" dirty="0"/>
              <a:t>n</a:t>
            </a:r>
            <a:r>
              <a:rPr lang="en-US" dirty="0"/>
              <a:t> =  </a:t>
            </a:r>
            <a:r>
              <a:rPr lang="en-US" i="1" dirty="0"/>
              <a:t>n</a:t>
            </a:r>
            <a:r>
              <a:rPr lang="en-US" baseline="-25000" dirty="0"/>
              <a:t>1</a:t>
            </a:r>
            <a:r>
              <a:rPr lang="en-US" i="1" dirty="0"/>
              <a:t> + n</a:t>
            </a:r>
            <a:r>
              <a:rPr lang="en-US" baseline="-25000" dirty="0"/>
              <a:t>2 </a:t>
            </a:r>
            <a:r>
              <a:rPr lang="en-US" i="1" dirty="0"/>
              <a:t>+ … + </a:t>
            </a:r>
            <a:r>
              <a:rPr lang="en-US" i="1" dirty="0" err="1"/>
              <a:t>n</a:t>
            </a:r>
            <a:r>
              <a:rPr lang="en-US" i="1" baseline="-25000" dirty="0" err="1"/>
              <a:t>c</a:t>
            </a:r>
            <a:endParaRPr lang="en-US" i="1" baseline="-25000" dirty="0"/>
          </a:p>
          <a:p>
            <a:r>
              <a:rPr lang="en-US" dirty="0"/>
              <a:t>The question of interest is whether the mean of </a:t>
            </a:r>
            <a:r>
              <a:rPr lang="en-US" i="1" dirty="0"/>
              <a:t>Y </a:t>
            </a:r>
            <a:r>
              <a:rPr lang="en-US" dirty="0"/>
              <a:t>varies from treatment to treatment. The hypotheses to be tested are </a:t>
            </a:r>
          </a:p>
          <a:p>
            <a:pPr lvl="1"/>
            <a:r>
              <a:rPr lang="en-US" i="1" dirty="0"/>
              <a:t>H</a:t>
            </a:r>
            <a:r>
              <a:rPr lang="en-US" dirty="0"/>
              <a:t>0: </a:t>
            </a:r>
            <a:r>
              <a:rPr lang="en-US" i="1" dirty="0"/>
              <a:t>μ</a:t>
            </a:r>
            <a:r>
              <a:rPr lang="en-US" baseline="-25000" dirty="0"/>
              <a:t>1</a:t>
            </a:r>
            <a:r>
              <a:rPr lang="en-US" dirty="0"/>
              <a:t> = </a:t>
            </a:r>
            <a:r>
              <a:rPr lang="en-US" i="1" dirty="0"/>
              <a:t>μ</a:t>
            </a:r>
            <a:r>
              <a:rPr lang="en-US" baseline="-25000" dirty="0"/>
              <a:t>2</a:t>
            </a:r>
            <a:r>
              <a:rPr lang="en-US" dirty="0"/>
              <a:t> = . . . = </a:t>
            </a:r>
            <a:r>
              <a:rPr lang="en-US" i="1" dirty="0" err="1"/>
              <a:t>μ</a:t>
            </a:r>
            <a:r>
              <a:rPr lang="en-US" baseline="-25000" dirty="0" err="1"/>
              <a:t>c</a:t>
            </a:r>
            <a:r>
              <a:rPr lang="en-US" i="1" dirty="0"/>
              <a:t> </a:t>
            </a:r>
            <a:r>
              <a:rPr lang="en-US" dirty="0"/>
              <a:t>(all the treatment means are equal) </a:t>
            </a:r>
          </a:p>
          <a:p>
            <a:pPr lvl="1"/>
            <a:r>
              <a:rPr lang="en-US" i="1" dirty="0"/>
              <a:t>H</a:t>
            </a:r>
            <a:r>
              <a:rPr lang="en-US" dirty="0"/>
              <a:t>1: Not all the means are equal (at least one pair of treatment means differs) </a:t>
            </a:r>
            <a:endParaRPr lang="en-US" i="1"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12</a:t>
            </a:fld>
            <a:endParaRPr lang="en-US" dirty="0"/>
          </a:p>
        </p:txBody>
      </p:sp>
      <p:sp>
        <p:nvSpPr>
          <p:cNvPr id="6" name="Text Placeholder 5"/>
          <p:cNvSpPr>
            <a:spLocks noGrp="1"/>
          </p:cNvSpPr>
          <p:nvPr>
            <p:ph type="body" sz="quarter" idx="12"/>
          </p:nvPr>
        </p:nvSpPr>
        <p:spPr/>
        <p:txBody>
          <a:bodyPr/>
          <a:lstStyle/>
          <a:p>
            <a:r>
              <a:rPr lang="en-US" dirty="0"/>
              <a:t>LO 11-3</a:t>
            </a:r>
          </a:p>
        </p:txBody>
      </p:sp>
    </p:spTree>
    <p:extLst>
      <p:ext uri="{BB962C8B-B14F-4D97-AF65-F5344CB8AC3E}">
        <p14:creationId xmlns:p14="http://schemas.microsoft.com/office/powerpoint/2010/main" val="82339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One-Factor ANOVA as a Linear Model</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defRPr/>
            </a:pPr>
            <a:r>
              <a:rPr lang="en-US" dirty="0"/>
              <a:t>An equivalent way to express the one-factor model is to say that treatment </a:t>
            </a:r>
            <a:r>
              <a:rPr lang="en-US" i="1" dirty="0"/>
              <a:t>j</a:t>
            </a:r>
            <a:r>
              <a:rPr lang="en-US" dirty="0"/>
              <a:t> came from a population with a common mean (</a:t>
            </a:r>
            <a:r>
              <a:rPr lang="en-US" i="1" dirty="0"/>
              <a:t>μ</a:t>
            </a:r>
            <a:r>
              <a:rPr lang="en-US" dirty="0"/>
              <a:t>) plus a treatment effect (</a:t>
            </a:r>
            <a:r>
              <a:rPr lang="en-US" i="1" dirty="0"/>
              <a:t>T</a:t>
            </a:r>
            <a:r>
              <a:rPr lang="en-US" i="1" baseline="-25000" dirty="0"/>
              <a:t>j</a:t>
            </a:r>
            <a:r>
              <a:rPr lang="en-US" dirty="0"/>
              <a:t>) plus random error (</a:t>
            </a:r>
            <a:r>
              <a:rPr lang="en-US" dirty="0" err="1">
                <a:latin typeface="Symbol" pitchFamily="18" charset="2"/>
              </a:rPr>
              <a:t>e</a:t>
            </a:r>
            <a:r>
              <a:rPr lang="en-US" i="1" baseline="-25000" dirty="0" err="1"/>
              <a:t>ij</a:t>
            </a:r>
            <a:r>
              <a:rPr lang="en-US" dirty="0"/>
              <a:t>):</a:t>
            </a:r>
          </a:p>
          <a:p>
            <a:pPr lvl="1" eaLnBrk="1" hangingPunct="1">
              <a:buSzPct val="140000"/>
              <a:buFont typeface="Wingdings" panose="05000000000000000000" pitchFamily="2" charset="2"/>
              <a:buChar char="§"/>
              <a:defRPr/>
            </a:pPr>
            <a:r>
              <a:rPr lang="en-US" i="1" dirty="0" err="1"/>
              <a:t>y</a:t>
            </a:r>
            <a:r>
              <a:rPr lang="en-US" i="1" baseline="-25000" dirty="0" err="1"/>
              <a:t>ij</a:t>
            </a:r>
            <a:r>
              <a:rPr lang="en-US" dirty="0"/>
              <a:t> = </a:t>
            </a:r>
            <a:r>
              <a:rPr lang="en-US" dirty="0">
                <a:latin typeface="Symbol" pitchFamily="18" charset="2"/>
              </a:rPr>
              <a:t>m</a:t>
            </a:r>
            <a:r>
              <a:rPr lang="en-US" dirty="0"/>
              <a:t> + </a:t>
            </a:r>
            <a:r>
              <a:rPr lang="en-US" i="1" dirty="0"/>
              <a:t>T</a:t>
            </a:r>
            <a:r>
              <a:rPr lang="en-US" i="1" baseline="-25000" dirty="0"/>
              <a:t>j</a:t>
            </a:r>
            <a:r>
              <a:rPr lang="en-US" dirty="0"/>
              <a:t> + </a:t>
            </a:r>
            <a:r>
              <a:rPr lang="en-US" i="1" dirty="0" err="1">
                <a:latin typeface="Symbol" pitchFamily="18" charset="2"/>
              </a:rPr>
              <a:t>e</a:t>
            </a:r>
            <a:r>
              <a:rPr lang="en-US" i="1" baseline="-25000" dirty="0" err="1"/>
              <a:t>ij</a:t>
            </a:r>
            <a:r>
              <a:rPr lang="en-US" dirty="0"/>
              <a:t>        </a:t>
            </a:r>
          </a:p>
          <a:p>
            <a:pPr lvl="1" eaLnBrk="1" hangingPunct="1">
              <a:buSzPct val="140000"/>
              <a:buFont typeface="Wingdings" panose="05000000000000000000" pitchFamily="2" charset="2"/>
              <a:buChar char="§"/>
              <a:defRPr/>
            </a:pPr>
            <a:r>
              <a:rPr lang="en-US" i="1" dirty="0"/>
              <a:t>j</a:t>
            </a:r>
            <a:r>
              <a:rPr lang="en-US" dirty="0"/>
              <a:t> = 1, 2, …, </a:t>
            </a:r>
            <a:r>
              <a:rPr lang="en-US" i="1" dirty="0"/>
              <a:t>c</a:t>
            </a:r>
            <a:r>
              <a:rPr lang="en-US" dirty="0"/>
              <a:t> </a:t>
            </a:r>
          </a:p>
          <a:p>
            <a:pPr lvl="1" eaLnBrk="1" hangingPunct="1">
              <a:buSzPct val="140000"/>
              <a:buFont typeface="Wingdings" panose="05000000000000000000" pitchFamily="2" charset="2"/>
              <a:buChar char="§"/>
              <a:defRPr/>
            </a:pPr>
            <a:r>
              <a:rPr lang="en-US" i="1" dirty="0" err="1"/>
              <a:t>i</a:t>
            </a:r>
            <a:r>
              <a:rPr lang="en-US" dirty="0"/>
              <a:t> = 1, 2, …, </a:t>
            </a:r>
            <a:r>
              <a:rPr lang="en-US" i="1" dirty="0"/>
              <a:t>n</a:t>
            </a:r>
          </a:p>
          <a:p>
            <a:pPr eaLnBrk="1" hangingPunct="1">
              <a:buSzPct val="140000"/>
              <a:buFont typeface="Wingdings" panose="05000000000000000000" pitchFamily="2" charset="2"/>
              <a:buChar char="§"/>
              <a:defRPr/>
            </a:pPr>
            <a:endParaRPr lang="en-US" sz="1200" dirty="0"/>
          </a:p>
          <a:p>
            <a:pPr eaLnBrk="1" hangingPunct="1">
              <a:buSzPct val="140000"/>
              <a:buFont typeface="Wingdings" panose="05000000000000000000" pitchFamily="2" charset="2"/>
              <a:buChar char="§"/>
              <a:defRPr/>
            </a:pPr>
            <a:r>
              <a:rPr lang="en-US" dirty="0"/>
              <a:t>Random error is assumed to be normally distributed with zero mean and the same variance for all treatments.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13</a:t>
            </a:fld>
            <a:endParaRPr lang="en-US" dirty="0"/>
          </a:p>
        </p:txBody>
      </p:sp>
      <p:sp>
        <p:nvSpPr>
          <p:cNvPr id="6" name="Text Placeholder 5"/>
          <p:cNvSpPr>
            <a:spLocks noGrp="1"/>
          </p:cNvSpPr>
          <p:nvPr>
            <p:ph type="body" sz="quarter" idx="12"/>
          </p:nvPr>
        </p:nvSpPr>
        <p:spPr/>
        <p:txBody>
          <a:bodyPr/>
          <a:lstStyle/>
          <a:p>
            <a:r>
              <a:rPr lang="en-US" dirty="0"/>
              <a:t>LO 11-3</a:t>
            </a:r>
          </a:p>
        </p:txBody>
      </p:sp>
    </p:spTree>
    <p:extLst>
      <p:ext uri="{BB962C8B-B14F-4D97-AF65-F5344CB8AC3E}">
        <p14:creationId xmlns:p14="http://schemas.microsoft.com/office/powerpoint/2010/main" val="115250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One-Factor ANOVA as a Linear Model</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pPr>
            <a:r>
              <a:rPr lang="en-US" dirty="0"/>
              <a:t>A </a:t>
            </a:r>
            <a:r>
              <a:rPr lang="en-US" b="1" dirty="0"/>
              <a:t>fixed effects model </a:t>
            </a:r>
            <a:r>
              <a:rPr lang="en-US" dirty="0"/>
              <a:t>only looks at what happens to the response for particular levels of the factor.</a:t>
            </a:r>
            <a:br>
              <a:rPr lang="en-US" dirty="0"/>
            </a:br>
            <a:r>
              <a:rPr lang="en-US" dirty="0"/>
              <a:t>	</a:t>
            </a:r>
            <a:r>
              <a:rPr lang="en-US" i="1" dirty="0"/>
              <a:t>H</a:t>
            </a:r>
            <a:r>
              <a:rPr lang="en-US" baseline="-25000" dirty="0"/>
              <a:t>0</a:t>
            </a:r>
            <a:r>
              <a:rPr lang="en-US" dirty="0"/>
              <a:t>: </a:t>
            </a:r>
            <a:r>
              <a:rPr lang="en-US" i="1" dirty="0"/>
              <a:t>T</a:t>
            </a:r>
            <a:r>
              <a:rPr lang="en-US" baseline="-25000" dirty="0"/>
              <a:t>1</a:t>
            </a:r>
            <a:r>
              <a:rPr lang="en-US" dirty="0"/>
              <a:t> = </a:t>
            </a:r>
            <a:r>
              <a:rPr lang="en-US" i="1" dirty="0"/>
              <a:t>T</a:t>
            </a:r>
            <a:r>
              <a:rPr lang="en-US" baseline="-25000" dirty="0"/>
              <a:t>2</a:t>
            </a:r>
            <a:r>
              <a:rPr lang="en-US" dirty="0"/>
              <a:t> = … = </a:t>
            </a:r>
            <a:r>
              <a:rPr lang="en-US" i="1" dirty="0"/>
              <a:t>T</a:t>
            </a:r>
            <a:r>
              <a:rPr lang="en-US" i="1" baseline="-25000" dirty="0"/>
              <a:t>c </a:t>
            </a:r>
            <a:r>
              <a:rPr lang="en-US" dirty="0"/>
              <a:t>= 0</a:t>
            </a:r>
            <a:r>
              <a:rPr lang="en-US" i="1" baseline="-25000" dirty="0"/>
              <a:t> </a:t>
            </a:r>
            <a:br>
              <a:rPr lang="en-US" dirty="0"/>
            </a:br>
            <a:r>
              <a:rPr lang="en-US" dirty="0"/>
              <a:t> 	</a:t>
            </a:r>
            <a:r>
              <a:rPr lang="en-US" i="1" dirty="0"/>
              <a:t>H</a:t>
            </a:r>
            <a:r>
              <a:rPr lang="en-US" baseline="-25000" dirty="0"/>
              <a:t>1</a:t>
            </a:r>
            <a:r>
              <a:rPr lang="en-US" dirty="0"/>
              <a:t>: Not all </a:t>
            </a:r>
            <a:r>
              <a:rPr lang="en-US" i="1" dirty="0"/>
              <a:t>T</a:t>
            </a:r>
            <a:r>
              <a:rPr lang="en-US" i="1" baseline="-25000" dirty="0"/>
              <a:t>j</a:t>
            </a:r>
            <a:r>
              <a:rPr lang="en-US" dirty="0"/>
              <a:t> are zero</a:t>
            </a:r>
          </a:p>
          <a:p>
            <a:pPr eaLnBrk="1" hangingPunct="1">
              <a:buSzPct val="140000"/>
              <a:buFont typeface="Wingdings" panose="05000000000000000000" pitchFamily="2" charset="2"/>
              <a:buChar char="§"/>
            </a:pPr>
            <a:r>
              <a:rPr lang="en-US" dirty="0"/>
              <a:t>If the </a:t>
            </a:r>
            <a:r>
              <a:rPr lang="en-US" i="1" dirty="0"/>
              <a:t>H</a:t>
            </a:r>
            <a:r>
              <a:rPr lang="en-US" baseline="-25000" dirty="0"/>
              <a:t>0</a:t>
            </a:r>
            <a:r>
              <a:rPr lang="en-US" dirty="0"/>
              <a:t> is true, then the ANOVA model collapses to </a:t>
            </a:r>
            <a:br>
              <a:rPr lang="en-US" dirty="0"/>
            </a:br>
            <a:r>
              <a:rPr lang="en-US" i="1" dirty="0" err="1"/>
              <a:t>y</a:t>
            </a:r>
            <a:r>
              <a:rPr lang="en-US" i="1" baseline="-25000" dirty="0" err="1"/>
              <a:t>ij</a:t>
            </a:r>
            <a:r>
              <a:rPr lang="en-US" dirty="0"/>
              <a:t> = </a:t>
            </a:r>
            <a:r>
              <a:rPr lang="en-US" i="1" dirty="0"/>
              <a:t>μ</a:t>
            </a:r>
            <a:r>
              <a:rPr lang="en-US" dirty="0"/>
              <a:t> + </a:t>
            </a:r>
            <a:r>
              <a:rPr lang="en-US" i="1" dirty="0" err="1">
                <a:latin typeface="Symbol" pitchFamily="18" charset="2"/>
              </a:rPr>
              <a:t>e</a:t>
            </a:r>
            <a:r>
              <a:rPr lang="en-US" i="1" baseline="-25000" dirty="0" err="1"/>
              <a:t>ij</a:t>
            </a:r>
            <a:r>
              <a:rPr lang="en-US" dirty="0"/>
              <a:t>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14</a:t>
            </a:fld>
            <a:endParaRPr lang="en-US" dirty="0"/>
          </a:p>
        </p:txBody>
      </p:sp>
      <p:sp>
        <p:nvSpPr>
          <p:cNvPr id="6" name="Text Placeholder 5"/>
          <p:cNvSpPr>
            <a:spLocks noGrp="1"/>
          </p:cNvSpPr>
          <p:nvPr>
            <p:ph type="body" sz="quarter" idx="12"/>
          </p:nvPr>
        </p:nvSpPr>
        <p:spPr/>
        <p:txBody>
          <a:bodyPr/>
          <a:lstStyle/>
          <a:p>
            <a:r>
              <a:rPr lang="en-US" dirty="0"/>
              <a:t>LO 11-3</a:t>
            </a:r>
          </a:p>
        </p:txBody>
      </p:sp>
    </p:spTree>
    <p:extLst>
      <p:ext uri="{BB962C8B-B14F-4D97-AF65-F5344CB8AC3E}">
        <p14:creationId xmlns:p14="http://schemas.microsoft.com/office/powerpoint/2010/main" val="362792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a:t>
                </a:r>
                <a:r>
                  <a:rPr lang="en-US" i="1" dirty="0"/>
                  <a:t>mean of each group </a:t>
                </a:r>
                <a:r>
                  <a:rPr lang="en-US" dirty="0"/>
                  <a:t>is calculated in the usual way by summing the observations in the treatment and dividing by the sample size: </a:t>
                </a:r>
              </a:p>
              <a:p>
                <a:endParaRPr lang="en-US" dirty="0"/>
              </a:p>
              <a:p>
                <a:endParaRPr lang="en-US" dirty="0"/>
              </a:p>
              <a:p>
                <a:r>
                  <a:rPr lang="en-US" dirty="0"/>
                  <a:t>The </a:t>
                </a:r>
                <a:r>
                  <a:rPr lang="en-US" i="1" dirty="0"/>
                  <a:t>overall sample mean </a:t>
                </a:r>
                <a:r>
                  <a:rPr lang="en-US" dirty="0"/>
                  <a:t>or </a:t>
                </a:r>
                <a:r>
                  <a:rPr lang="en-US" i="1" dirty="0"/>
                  <a:t>grand 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can be calculated either by summing </a:t>
                </a:r>
                <a:r>
                  <a:rPr lang="en-US" i="1" dirty="0"/>
                  <a:t>all </a:t>
                </a:r>
                <a:r>
                  <a:rPr lang="en-US" dirty="0"/>
                  <a:t>the observations and dividing by </a:t>
                </a:r>
                <a:r>
                  <a:rPr lang="en-US" i="1" dirty="0"/>
                  <a:t>n </a:t>
                </a:r>
                <a:r>
                  <a:rPr lang="en-US" dirty="0"/>
                  <a:t>or by taking a weighted average of the </a:t>
                </a:r>
                <a:r>
                  <a:rPr lang="en-US" i="1" dirty="0"/>
                  <a:t>c </a:t>
                </a:r>
                <a:r>
                  <a:rPr lang="en-US" dirty="0"/>
                  <a:t>sample means: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15</a:t>
            </a:fld>
            <a:endParaRPr lang="en-US" dirty="0"/>
          </a:p>
        </p:txBody>
      </p:sp>
      <p:sp>
        <p:nvSpPr>
          <p:cNvPr id="6" name="Text Placeholder 5"/>
          <p:cNvSpPr>
            <a:spLocks noGrp="1"/>
          </p:cNvSpPr>
          <p:nvPr>
            <p:ph type="body" sz="quarter" idx="12"/>
          </p:nvPr>
        </p:nvSpPr>
        <p:spPr/>
        <p:txBody>
          <a:bodyPr/>
          <a:lstStyle/>
          <a:p>
            <a:r>
              <a:rPr lang="en-US" dirty="0"/>
              <a:t>LO 11-3</a:t>
            </a:r>
          </a:p>
        </p:txBody>
      </p:sp>
      <p:pic>
        <p:nvPicPr>
          <p:cNvPr id="7" name="Picture 6"/>
          <p:cNvPicPr>
            <a:picLocks noChangeAspect="1"/>
          </p:cNvPicPr>
          <p:nvPr/>
        </p:nvPicPr>
        <p:blipFill>
          <a:blip r:embed="rId3"/>
          <a:stretch>
            <a:fillRect/>
          </a:stretch>
        </p:blipFill>
        <p:spPr>
          <a:xfrm>
            <a:off x="3819525" y="2667000"/>
            <a:ext cx="1504950" cy="819150"/>
          </a:xfrm>
          <a:prstGeom prst="rect">
            <a:avLst/>
          </a:prstGeom>
        </p:spPr>
      </p:pic>
      <p:pic>
        <p:nvPicPr>
          <p:cNvPr id="8" name="Picture 7"/>
          <p:cNvPicPr>
            <a:picLocks noChangeAspect="1"/>
          </p:cNvPicPr>
          <p:nvPr/>
        </p:nvPicPr>
        <p:blipFill>
          <a:blip r:embed="rId4"/>
          <a:stretch>
            <a:fillRect/>
          </a:stretch>
        </p:blipFill>
        <p:spPr>
          <a:xfrm>
            <a:off x="3157537" y="4786313"/>
            <a:ext cx="2828925" cy="847725"/>
          </a:xfrm>
          <a:prstGeom prst="rect">
            <a:avLst/>
          </a:prstGeom>
        </p:spPr>
      </p:pic>
    </p:spTree>
    <p:extLst>
      <p:ext uri="{BB962C8B-B14F-4D97-AF65-F5344CB8AC3E}">
        <p14:creationId xmlns:p14="http://schemas.microsoft.com/office/powerpoint/2010/main" val="181807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Sum of Squares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understand the logic of ANOVA, consider that for a given observation </a:t>
                </a:r>
                <a:r>
                  <a:rPr lang="en-US" i="1" dirty="0" err="1"/>
                  <a:t>y</a:t>
                </a:r>
                <a:r>
                  <a:rPr lang="en-US" i="1" baseline="-25000" dirty="0" err="1"/>
                  <a:t>ij</a:t>
                </a:r>
                <a:r>
                  <a:rPr lang="en-US" i="1" dirty="0"/>
                  <a:t> </a:t>
                </a:r>
                <a:r>
                  <a:rPr lang="en-US" dirty="0"/>
                  <a:t>the following relationship must hold (on the right-hand side we just add and subtract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i="1" baseline="-25000" dirty="0"/>
                  <a:t>j</a:t>
                </a:r>
                <a:r>
                  <a:rPr lang="en-US" i="1" dirty="0"/>
                  <a:t> </a:t>
                </a:r>
                <a:r>
                  <a:rPr lang="en-US" dirty="0"/>
                  <a:t>): </a:t>
                </a:r>
              </a:p>
              <a:p>
                <a:endParaRPr lang="en-US" dirty="0"/>
              </a:p>
              <a:p>
                <a:endParaRPr lang="en-US" dirty="0"/>
              </a:p>
              <a:p>
                <a:r>
                  <a:rPr lang="en-US" dirty="0"/>
                  <a:t>This says that any deviation of an observation from the grand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may be expressed in two parts: the deviation of the column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baseline="-25000" dirty="0"/>
                  <a:t>j</a:t>
                </a:r>
                <a:r>
                  <a:rPr lang="en-US" dirty="0"/>
                  <a:t>) from the grand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or </a:t>
                </a:r>
                <a:r>
                  <a:rPr lang="en-US" i="1" dirty="0"/>
                  <a:t>between</a:t>
                </a:r>
                <a:r>
                  <a:rPr lang="en-US" dirty="0"/>
                  <a:t> treatments, and the deviation of the observation (</a:t>
                </a:r>
                <a:r>
                  <a:rPr lang="en-US" i="1" dirty="0"/>
                  <a:t>y</a:t>
                </a:r>
                <a:r>
                  <a:rPr lang="en-US" i="1" baseline="-25000" dirty="0"/>
                  <a:t>ij</a:t>
                </a:r>
                <a:r>
                  <a:rPr lang="en-US" dirty="0"/>
                  <a:t>) from its own column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baseline="-25000">
                        <a:latin typeface="Cambria Math" panose="02040503050406030204" pitchFamily="18" charset="0"/>
                      </a:rPr>
                      <m:t>𝑗</m:t>
                    </m:r>
                  </m:oMath>
                </a14:m>
                <a:r>
                  <a:rPr lang="en-US" dirty="0"/>
                  <a:t>), or </a:t>
                </a:r>
                <a:r>
                  <a:rPr lang="en-US" i="1" dirty="0"/>
                  <a:t>within</a:t>
                </a:r>
                <a:r>
                  <a:rPr lang="en-US" dirty="0"/>
                  <a:t> treatments.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r="-296" b="-124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16</a:t>
            </a:fld>
            <a:endParaRPr lang="en-US" dirty="0"/>
          </a:p>
        </p:txBody>
      </p:sp>
      <p:sp>
        <p:nvSpPr>
          <p:cNvPr id="6" name="Text Placeholder 5"/>
          <p:cNvSpPr>
            <a:spLocks noGrp="1"/>
          </p:cNvSpPr>
          <p:nvPr>
            <p:ph type="body" sz="quarter" idx="12"/>
          </p:nvPr>
        </p:nvSpPr>
        <p:spPr/>
        <p:txBody>
          <a:bodyPr/>
          <a:lstStyle/>
          <a:p>
            <a:r>
              <a:rPr lang="en-US" dirty="0"/>
              <a:t>LO 11-4</a:t>
            </a:r>
          </a:p>
        </p:txBody>
      </p:sp>
      <p:pic>
        <p:nvPicPr>
          <p:cNvPr id="7" name="Picture 6"/>
          <p:cNvPicPr>
            <a:picLocks noChangeAspect="1"/>
          </p:cNvPicPr>
          <p:nvPr/>
        </p:nvPicPr>
        <p:blipFill>
          <a:blip r:embed="rId3"/>
          <a:stretch>
            <a:fillRect/>
          </a:stretch>
        </p:blipFill>
        <p:spPr>
          <a:xfrm>
            <a:off x="2914650" y="2847975"/>
            <a:ext cx="3314700" cy="504825"/>
          </a:xfrm>
          <a:prstGeom prst="rect">
            <a:avLst/>
          </a:prstGeom>
        </p:spPr>
      </p:pic>
    </p:spTree>
    <p:extLst>
      <p:ext uri="{BB962C8B-B14F-4D97-AF65-F5344CB8AC3E}">
        <p14:creationId xmlns:p14="http://schemas.microsoft.com/office/powerpoint/2010/main" val="1692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Sum of Squares</a:t>
            </a:r>
          </a:p>
        </p:txBody>
      </p:sp>
      <p:sp>
        <p:nvSpPr>
          <p:cNvPr id="3" name="Content Placeholder 2"/>
          <p:cNvSpPr>
            <a:spLocks noGrp="1"/>
          </p:cNvSpPr>
          <p:nvPr>
            <p:ph idx="1"/>
          </p:nvPr>
        </p:nvSpPr>
        <p:spPr/>
        <p:txBody>
          <a:bodyPr/>
          <a:lstStyle/>
          <a:p>
            <a:r>
              <a:rPr lang="en-US" dirty="0"/>
              <a:t>We can show that this relationship also holds for </a:t>
            </a:r>
            <a:r>
              <a:rPr lang="en-US" i="1" dirty="0"/>
              <a:t>sums </a:t>
            </a:r>
            <a:r>
              <a:rPr lang="en-US" dirty="0"/>
              <a:t>of squared deviations, yielding the </a:t>
            </a:r>
            <a:r>
              <a:rPr lang="en-US" b="1" dirty="0"/>
              <a:t>partitioned sum of squares: </a:t>
            </a:r>
          </a:p>
          <a:p>
            <a:endParaRPr lang="en-US" b="1" dirty="0"/>
          </a:p>
          <a:p>
            <a:endParaRPr lang="en-US" dirty="0"/>
          </a:p>
          <a:p>
            <a:r>
              <a:rPr lang="en-US" dirty="0"/>
              <a:t>This important relationship may be expressed simply as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17</a:t>
            </a:fld>
            <a:endParaRPr lang="en-US" dirty="0"/>
          </a:p>
        </p:txBody>
      </p:sp>
      <p:sp>
        <p:nvSpPr>
          <p:cNvPr id="6" name="Text Placeholder 5"/>
          <p:cNvSpPr>
            <a:spLocks noGrp="1"/>
          </p:cNvSpPr>
          <p:nvPr>
            <p:ph type="body" sz="quarter" idx="12"/>
          </p:nvPr>
        </p:nvSpPr>
        <p:spPr/>
        <p:txBody>
          <a:bodyPr/>
          <a:lstStyle/>
          <a:p>
            <a:r>
              <a:rPr lang="en-US" dirty="0"/>
              <a:t>LO 11-4</a:t>
            </a:r>
          </a:p>
        </p:txBody>
      </p:sp>
      <p:pic>
        <p:nvPicPr>
          <p:cNvPr id="8" name="Picture 7"/>
          <p:cNvPicPr>
            <a:picLocks noChangeAspect="1"/>
          </p:cNvPicPr>
          <p:nvPr/>
        </p:nvPicPr>
        <p:blipFill>
          <a:blip r:embed="rId2"/>
          <a:stretch>
            <a:fillRect/>
          </a:stretch>
        </p:blipFill>
        <p:spPr>
          <a:xfrm>
            <a:off x="1866900" y="2590800"/>
            <a:ext cx="5410200" cy="866775"/>
          </a:xfrm>
          <a:prstGeom prst="rect">
            <a:avLst/>
          </a:prstGeom>
        </p:spPr>
      </p:pic>
      <p:pic>
        <p:nvPicPr>
          <p:cNvPr id="9" name="Picture 8"/>
          <p:cNvPicPr>
            <a:picLocks noChangeAspect="1"/>
          </p:cNvPicPr>
          <p:nvPr/>
        </p:nvPicPr>
        <p:blipFill>
          <a:blip r:embed="rId3"/>
          <a:stretch>
            <a:fillRect/>
          </a:stretch>
        </p:blipFill>
        <p:spPr>
          <a:xfrm>
            <a:off x="1838325" y="4062412"/>
            <a:ext cx="5467350" cy="600075"/>
          </a:xfrm>
          <a:prstGeom prst="rect">
            <a:avLst/>
          </a:prstGeom>
        </p:spPr>
      </p:pic>
    </p:spTree>
    <p:extLst>
      <p:ext uri="{BB962C8B-B14F-4D97-AF65-F5344CB8AC3E}">
        <p14:creationId xmlns:p14="http://schemas.microsoft.com/office/powerpoint/2010/main" val="337405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Sum of Squares</a:t>
            </a:r>
          </a:p>
        </p:txBody>
      </p:sp>
      <p:sp>
        <p:nvSpPr>
          <p:cNvPr id="3" name="Content Placeholder 2"/>
          <p:cNvSpPr>
            <a:spLocks noGrp="1"/>
          </p:cNvSpPr>
          <p:nvPr>
            <p:ph idx="1"/>
          </p:nvPr>
        </p:nvSpPr>
        <p:spPr>
          <a:xfrm>
            <a:off x="457200" y="3124200"/>
            <a:ext cx="8229600" cy="2743200"/>
          </a:xfrm>
        </p:spPr>
        <p:txBody>
          <a:bodyPr/>
          <a:lstStyle/>
          <a:p>
            <a:r>
              <a:rPr lang="en-US" sz="2000" dirty="0"/>
              <a:t>If the treatment means do not differ greatly from the grand mean, </a:t>
            </a:r>
            <a:r>
              <a:rPr lang="en-US" sz="2000" i="1" dirty="0"/>
              <a:t>SSB </a:t>
            </a:r>
            <a:r>
              <a:rPr lang="en-US" sz="2000" dirty="0"/>
              <a:t>will be relatively small and </a:t>
            </a:r>
            <a:r>
              <a:rPr lang="en-US" sz="2000" i="1" dirty="0"/>
              <a:t>SSE </a:t>
            </a:r>
            <a:r>
              <a:rPr lang="en-US" sz="2000" dirty="0"/>
              <a:t>will be relatively large (and conversely). </a:t>
            </a:r>
          </a:p>
          <a:p>
            <a:r>
              <a:rPr lang="en-US" sz="2000" dirty="0"/>
              <a:t>The sums </a:t>
            </a:r>
            <a:r>
              <a:rPr lang="en-US" sz="2000" i="1" dirty="0"/>
              <a:t>SSB </a:t>
            </a:r>
            <a:r>
              <a:rPr lang="en-US" sz="2000" dirty="0"/>
              <a:t>and </a:t>
            </a:r>
            <a:r>
              <a:rPr lang="en-US" sz="2000" i="1" dirty="0"/>
              <a:t>SSE </a:t>
            </a:r>
            <a:r>
              <a:rPr lang="en-US" sz="2000" dirty="0"/>
              <a:t>may be used to test the hypothesis that the treatment means differ from the grand mean. </a:t>
            </a:r>
          </a:p>
          <a:p>
            <a:r>
              <a:rPr lang="en-US" sz="2000" dirty="0"/>
              <a:t>However, we first divide each sum of squares by its </a:t>
            </a:r>
            <a:r>
              <a:rPr lang="en-US" sz="2000" i="1" dirty="0"/>
              <a:t>degrees of freedom </a:t>
            </a:r>
            <a:r>
              <a:rPr lang="en-US" sz="2000" dirty="0"/>
              <a:t>(to adjust for group sizes). </a:t>
            </a:r>
          </a:p>
          <a:p>
            <a:r>
              <a:rPr lang="en-US" sz="2000" dirty="0"/>
              <a:t>The </a:t>
            </a:r>
            <a:r>
              <a:rPr lang="en-US" sz="2000" i="1" dirty="0"/>
              <a:t>F test statistic </a:t>
            </a:r>
            <a:r>
              <a:rPr lang="en-US" sz="2000" dirty="0"/>
              <a:t>is the ratio of the resulting </a:t>
            </a:r>
            <a:r>
              <a:rPr lang="en-US" sz="2000" b="1" dirty="0"/>
              <a:t>mean squares</a:t>
            </a:r>
            <a:r>
              <a:rPr lang="en-US" sz="2000"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18</a:t>
            </a:fld>
            <a:endParaRPr lang="en-US" dirty="0"/>
          </a:p>
        </p:txBody>
      </p:sp>
      <p:sp>
        <p:nvSpPr>
          <p:cNvPr id="6" name="Text Placeholder 5"/>
          <p:cNvSpPr>
            <a:spLocks noGrp="1"/>
          </p:cNvSpPr>
          <p:nvPr>
            <p:ph type="body" sz="quarter" idx="12"/>
          </p:nvPr>
        </p:nvSpPr>
        <p:spPr/>
        <p:txBody>
          <a:bodyPr/>
          <a:lstStyle/>
          <a:p>
            <a:r>
              <a:rPr lang="en-US" dirty="0"/>
              <a:t>LO 11-4</a:t>
            </a:r>
          </a:p>
        </p:txBody>
      </p:sp>
      <p:pic>
        <p:nvPicPr>
          <p:cNvPr id="7" name="Picture 6"/>
          <p:cNvPicPr>
            <a:picLocks noChangeAspect="1"/>
          </p:cNvPicPr>
          <p:nvPr/>
        </p:nvPicPr>
        <p:blipFill>
          <a:blip r:embed="rId2"/>
          <a:stretch>
            <a:fillRect/>
          </a:stretch>
        </p:blipFill>
        <p:spPr>
          <a:xfrm>
            <a:off x="2009688" y="1342081"/>
            <a:ext cx="5124624" cy="1656190"/>
          </a:xfrm>
          <a:prstGeom prst="rect">
            <a:avLst/>
          </a:prstGeom>
        </p:spPr>
      </p:pic>
    </p:spTree>
    <p:extLst>
      <p:ext uri="{BB962C8B-B14F-4D97-AF65-F5344CB8AC3E}">
        <p14:creationId xmlns:p14="http://schemas.microsoft.com/office/powerpoint/2010/main" val="1322957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Sum of Squares</a:t>
            </a:r>
          </a:p>
        </p:txBody>
      </p:sp>
      <p:sp>
        <p:nvSpPr>
          <p:cNvPr id="3" name="Content Placeholder 2"/>
          <p:cNvSpPr>
            <a:spLocks noGrp="1"/>
          </p:cNvSpPr>
          <p:nvPr>
            <p:ph idx="1"/>
          </p:nvPr>
        </p:nvSpPr>
        <p:spPr>
          <a:xfrm>
            <a:off x="457200" y="4114800"/>
            <a:ext cx="8229600" cy="1752600"/>
          </a:xfrm>
        </p:spPr>
        <p:txBody>
          <a:bodyPr/>
          <a:lstStyle/>
          <a:p>
            <a:r>
              <a:rPr lang="en-US" dirty="0"/>
              <a:t>The ANOVA calculations are mathematically simple but involve tedious sums. These calculations are almost always done on a computer. For example, Excel’s one-factor ANOVA menu using Data Analysis</a:t>
            </a:r>
            <a:r>
              <a:rPr lang="en-US" sz="2000"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19</a:t>
            </a:fld>
            <a:endParaRPr lang="en-US" dirty="0"/>
          </a:p>
        </p:txBody>
      </p:sp>
      <p:sp>
        <p:nvSpPr>
          <p:cNvPr id="6" name="Text Placeholder 5"/>
          <p:cNvSpPr>
            <a:spLocks noGrp="1"/>
          </p:cNvSpPr>
          <p:nvPr>
            <p:ph type="body" sz="quarter" idx="12"/>
          </p:nvPr>
        </p:nvSpPr>
        <p:spPr/>
        <p:txBody>
          <a:bodyPr/>
          <a:lstStyle/>
          <a:p>
            <a:r>
              <a:rPr lang="en-US" dirty="0"/>
              <a:t>LO 11-5</a:t>
            </a:r>
          </a:p>
        </p:txBody>
      </p:sp>
      <p:pic>
        <p:nvPicPr>
          <p:cNvPr id="8" name="Picture 7"/>
          <p:cNvPicPr>
            <a:picLocks noChangeAspect="1"/>
          </p:cNvPicPr>
          <p:nvPr/>
        </p:nvPicPr>
        <p:blipFill>
          <a:blip r:embed="rId2"/>
          <a:stretch>
            <a:fillRect/>
          </a:stretch>
        </p:blipFill>
        <p:spPr>
          <a:xfrm>
            <a:off x="777366" y="1454944"/>
            <a:ext cx="7589267" cy="2576512"/>
          </a:xfrm>
          <a:prstGeom prst="rect">
            <a:avLst/>
          </a:prstGeom>
        </p:spPr>
      </p:pic>
    </p:spTree>
    <p:extLst>
      <p:ext uri="{BB962C8B-B14F-4D97-AF65-F5344CB8AC3E}">
        <p14:creationId xmlns:p14="http://schemas.microsoft.com/office/powerpoint/2010/main" val="118495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Learning Objectives</a:t>
            </a:r>
          </a:p>
        </p:txBody>
      </p:sp>
      <p:sp>
        <p:nvSpPr>
          <p:cNvPr id="3" name="Content Placeholder 2"/>
          <p:cNvSpPr>
            <a:spLocks noGrp="1"/>
          </p:cNvSpPr>
          <p:nvPr>
            <p:ph idx="1"/>
          </p:nvPr>
        </p:nvSpPr>
        <p:spPr>
          <a:xfrm>
            <a:off x="190500" y="1600200"/>
            <a:ext cx="8877300" cy="4419600"/>
          </a:xfrm>
        </p:spPr>
        <p:txBody>
          <a:bodyPr/>
          <a:lstStyle/>
          <a:p>
            <a:pPr eaLnBrk="1" hangingPunct="1">
              <a:buNone/>
              <a:defRPr/>
            </a:pPr>
            <a:r>
              <a:rPr lang="en-US" sz="2000" dirty="0">
                <a:solidFill>
                  <a:srgbClr val="FF9933"/>
                </a:solidFill>
              </a:rPr>
              <a:t>LO11-1:</a:t>
            </a:r>
            <a:r>
              <a:rPr lang="en-US" sz="2000" dirty="0"/>
              <a:t> Use basic ANOVA terminology correctly.</a:t>
            </a:r>
          </a:p>
          <a:p>
            <a:pPr marL="1200150" indent="-1200150" eaLnBrk="1" hangingPunct="1">
              <a:buNone/>
              <a:defRPr/>
            </a:pPr>
            <a:r>
              <a:rPr lang="en-US" sz="2000" dirty="0">
                <a:solidFill>
                  <a:srgbClr val="FF9933"/>
                </a:solidFill>
              </a:rPr>
              <a:t>LO11-2: </a:t>
            </a:r>
            <a:r>
              <a:rPr lang="en-US" sz="2000" dirty="0"/>
              <a:t>Explain the assumptions of ANOVA and why they are important.</a:t>
            </a:r>
          </a:p>
          <a:p>
            <a:pPr eaLnBrk="1" hangingPunct="1">
              <a:buNone/>
              <a:defRPr/>
            </a:pPr>
            <a:r>
              <a:rPr lang="en-US" sz="2000" dirty="0">
                <a:solidFill>
                  <a:srgbClr val="FF9933"/>
                </a:solidFill>
              </a:rPr>
              <a:t>LO11-3:</a:t>
            </a:r>
            <a:r>
              <a:rPr lang="en-US" sz="2000" dirty="0"/>
              <a:t> Recognize from data format when one-factor ANOVA is appropriate.</a:t>
            </a:r>
          </a:p>
          <a:p>
            <a:pPr eaLnBrk="1" hangingPunct="1">
              <a:buNone/>
              <a:defRPr/>
            </a:pPr>
            <a:r>
              <a:rPr lang="en-US" sz="2000" dirty="0">
                <a:solidFill>
                  <a:srgbClr val="FF9933"/>
                </a:solidFill>
              </a:rPr>
              <a:t>LO11-4:</a:t>
            </a:r>
            <a:r>
              <a:rPr lang="en-US" sz="2000" dirty="0"/>
              <a:t> Interpret sums of squares and calculations in an ANOVA table.</a:t>
            </a:r>
          </a:p>
          <a:p>
            <a:pPr eaLnBrk="1" hangingPunct="1">
              <a:buNone/>
              <a:defRPr/>
            </a:pPr>
            <a:r>
              <a:rPr lang="en-US" sz="2000" dirty="0">
                <a:solidFill>
                  <a:srgbClr val="FF9933"/>
                </a:solidFill>
              </a:rPr>
              <a:t>LO11-5:</a:t>
            </a:r>
            <a:r>
              <a:rPr lang="en-US" sz="2000" dirty="0"/>
              <a:t> Use Excel or other software for ANOVA calculations.</a:t>
            </a:r>
          </a:p>
          <a:p>
            <a:pPr eaLnBrk="1" hangingPunct="1">
              <a:buNone/>
              <a:defRPr/>
            </a:pPr>
            <a:r>
              <a:rPr lang="en-US" sz="2000" dirty="0">
                <a:solidFill>
                  <a:srgbClr val="FF9933"/>
                </a:solidFill>
              </a:rPr>
              <a:t>LO11-6: </a:t>
            </a:r>
            <a:r>
              <a:rPr lang="en-US" sz="2000" dirty="0"/>
              <a:t>Use a table or Excel to find critical values for the </a:t>
            </a:r>
            <a:r>
              <a:rPr lang="en-US" sz="2000" i="1" dirty="0"/>
              <a:t>F </a:t>
            </a:r>
            <a:r>
              <a:rPr lang="en-US" sz="2000" dirty="0"/>
              <a:t>distribution</a:t>
            </a:r>
            <a:r>
              <a:rPr lang="en-US" sz="2000" i="1" dirty="0"/>
              <a:t>.</a:t>
            </a:r>
          </a:p>
          <a:p>
            <a:pPr eaLnBrk="1" hangingPunct="1">
              <a:buNone/>
              <a:defRPr/>
            </a:pPr>
            <a:r>
              <a:rPr lang="en-US" sz="2000" dirty="0">
                <a:solidFill>
                  <a:srgbClr val="FF9933"/>
                </a:solidFill>
              </a:rPr>
              <a:t>LO11-7:</a:t>
            </a:r>
            <a:r>
              <a:rPr lang="en-US" sz="2000" dirty="0"/>
              <a:t> Understand and perform Tukey’s test for paired means.</a:t>
            </a:r>
            <a:endParaRPr lang="en-US" sz="2000" i="1" dirty="0"/>
          </a:p>
          <a:p>
            <a:pPr marL="0" indent="0" eaLnBrk="1" hangingPunct="1">
              <a:buNone/>
              <a:defRPr/>
            </a:pPr>
            <a:r>
              <a:rPr lang="en-US" sz="2000" dirty="0">
                <a:solidFill>
                  <a:srgbClr val="FF9933"/>
                </a:solidFill>
              </a:rPr>
              <a:t>LO11-8:</a:t>
            </a:r>
            <a:r>
              <a:rPr lang="en-US" sz="2000" dirty="0">
                <a:solidFill>
                  <a:schemeClr val="accent1"/>
                </a:solidFill>
              </a:rPr>
              <a:t> </a:t>
            </a:r>
            <a:r>
              <a:rPr lang="en-US" sz="2000" dirty="0"/>
              <a:t>Use Hartley’s test for equal variances in </a:t>
            </a:r>
            <a:r>
              <a:rPr lang="en-US" sz="2000" i="1" dirty="0"/>
              <a:t>c </a:t>
            </a:r>
            <a:r>
              <a:rPr lang="en-US" sz="2000" dirty="0"/>
              <a:t>treatment groups</a:t>
            </a:r>
            <a:r>
              <a:rPr lang="en-US" sz="2000" i="1" dirty="0"/>
              <a:t>.</a:t>
            </a:r>
          </a:p>
          <a:p>
            <a:pPr marL="0" indent="0" eaLnBrk="1" hangingPunct="1">
              <a:buNone/>
              <a:defRPr/>
            </a:pPr>
            <a:r>
              <a:rPr lang="en-US" sz="2000" dirty="0">
                <a:solidFill>
                  <a:srgbClr val="FF9933"/>
                </a:solidFill>
              </a:rPr>
              <a:t>LO11-9:</a:t>
            </a:r>
            <a:r>
              <a:rPr lang="en-US" sz="2000" dirty="0"/>
              <a:t> Recognize from data format when two-factor ANOVA is needed.</a:t>
            </a:r>
          </a:p>
          <a:p>
            <a:pPr marL="0" indent="0" eaLnBrk="1" hangingPunct="1">
              <a:buNone/>
              <a:defRPr/>
            </a:pPr>
            <a:r>
              <a:rPr lang="en-US" sz="2000" dirty="0">
                <a:solidFill>
                  <a:srgbClr val="FF9933"/>
                </a:solidFill>
              </a:rPr>
              <a:t>LO11-10:</a:t>
            </a:r>
            <a:r>
              <a:rPr lang="en-US" sz="2000" dirty="0"/>
              <a:t> Interpret results in a two-factor ANOVA without replication.</a:t>
            </a:r>
          </a:p>
          <a:p>
            <a:pPr marL="0" indent="0" eaLnBrk="1" hangingPunct="1">
              <a:buNone/>
              <a:defRPr/>
            </a:pPr>
            <a:r>
              <a:rPr lang="en-US" sz="2000" dirty="0">
                <a:solidFill>
                  <a:srgbClr val="FF9933"/>
                </a:solidFill>
              </a:rPr>
              <a:t>LO11-11:</a:t>
            </a:r>
            <a:r>
              <a:rPr lang="en-US" sz="2000" dirty="0"/>
              <a:t> Interpret main effects and interaction effects in two-factor ANOVA.</a:t>
            </a:r>
          </a:p>
          <a:p>
            <a:pPr marL="0" indent="0" eaLnBrk="1" hangingPunct="1">
              <a:buNone/>
              <a:defRPr/>
            </a:pPr>
            <a:r>
              <a:rPr lang="en-US" sz="2000" dirty="0">
                <a:solidFill>
                  <a:srgbClr val="FF9933"/>
                </a:solidFill>
              </a:rPr>
              <a:t>LO11-12:</a:t>
            </a:r>
            <a:r>
              <a:rPr lang="en-US" sz="2000" dirty="0"/>
              <a:t> Recognize the need for experimental design and GLM (optional).</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dirty="0"/>
              <a:t>1-</a:t>
            </a:r>
            <a:fld id="{791E7882-3CA6-4A8B-A6B6-5DBED60F7121}" type="slidenum">
              <a:rPr lang="en-US" smtClean="0"/>
              <a:pPr>
                <a:defRPr/>
              </a:pPr>
              <a:t>2</a:t>
            </a:fld>
            <a:endParaRPr lang="en-US" dirty="0"/>
          </a:p>
        </p:txBody>
      </p:sp>
      <p:sp>
        <p:nvSpPr>
          <p:cNvPr id="6" name="Text Placeholder 5"/>
          <p:cNvSpPr>
            <a:spLocks noGrp="1"/>
          </p:cNvSpPr>
          <p:nvPr>
            <p:ph type="body" sz="quarter" idx="12"/>
          </p:nvPr>
        </p:nvSpPr>
        <p:spPr>
          <a:xfrm rot="5400000">
            <a:off x="7658100" y="838200"/>
            <a:ext cx="2057400" cy="533400"/>
          </a:xfrm>
        </p:spPr>
        <p:txBody>
          <a:bodyPr/>
          <a:lstStyle/>
          <a:p>
            <a:r>
              <a:rPr lang="en-US" dirty="0"/>
              <a:t>Chapter 11</a:t>
            </a:r>
          </a:p>
        </p:txBody>
      </p:sp>
    </p:spTree>
    <p:extLst>
      <p:ext uri="{BB962C8B-B14F-4D97-AF65-F5344CB8AC3E}">
        <p14:creationId xmlns:p14="http://schemas.microsoft.com/office/powerpoint/2010/main" val="318171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Statistic</a:t>
            </a:r>
          </a:p>
        </p:txBody>
      </p:sp>
      <p:sp>
        <p:nvSpPr>
          <p:cNvPr id="3" name="Content Placeholder 2"/>
          <p:cNvSpPr>
            <a:spLocks noGrp="1"/>
          </p:cNvSpPr>
          <p:nvPr>
            <p:ph idx="1"/>
          </p:nvPr>
        </p:nvSpPr>
        <p:spPr/>
        <p:txBody>
          <a:bodyPr/>
          <a:lstStyle/>
          <a:p>
            <a:r>
              <a:rPr lang="en-US" dirty="0"/>
              <a:t>The ANOVA test statistic is an F test statistic.</a:t>
            </a:r>
          </a:p>
          <a:p>
            <a:r>
              <a:rPr lang="en-US" dirty="0"/>
              <a:t>The F distribution describes the ratio of two variances.</a:t>
            </a:r>
          </a:p>
          <a:p>
            <a:r>
              <a:rPr lang="en-US" dirty="0"/>
              <a:t>The F statistic is the ratio of the variance due to treatments (MSB) to the variance due to error (MSE).</a:t>
            </a:r>
          </a:p>
          <a:p>
            <a:endParaRPr lang="en-US" dirty="0"/>
          </a:p>
          <a:p>
            <a:endParaRPr lang="en-US" dirty="0"/>
          </a:p>
          <a:p>
            <a:endParaRPr lang="en-US" dirty="0"/>
          </a:p>
          <a:p>
            <a:endParaRPr lang="en-US" dirty="0"/>
          </a:p>
          <a:p>
            <a:r>
              <a:rPr lang="en-US" dirty="0"/>
              <a:t>When </a:t>
            </a:r>
            <a:r>
              <a:rPr lang="en-US" i="1" dirty="0"/>
              <a:t>F</a:t>
            </a:r>
            <a:r>
              <a:rPr lang="en-US" dirty="0"/>
              <a:t> is near zero, then there is little difference among treatments and we would not expect to reject the null hypothesis of equal treatment means.</a:t>
            </a:r>
            <a:endParaRPr lang="en-US" i="1" dirty="0"/>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20</a:t>
            </a:fld>
            <a:endParaRPr lang="en-US" dirty="0"/>
          </a:p>
        </p:txBody>
      </p:sp>
      <p:sp>
        <p:nvSpPr>
          <p:cNvPr id="6" name="Text Placeholder 5"/>
          <p:cNvSpPr>
            <a:spLocks noGrp="1"/>
          </p:cNvSpPr>
          <p:nvPr>
            <p:ph type="body" sz="quarter" idx="12"/>
          </p:nvPr>
        </p:nvSpPr>
        <p:spPr/>
        <p:txBody>
          <a:bodyPr/>
          <a:lstStyle/>
          <a:p>
            <a:r>
              <a:rPr lang="en-US" dirty="0"/>
              <a:t>LO 11-5</a:t>
            </a:r>
          </a:p>
        </p:txBody>
      </p:sp>
      <p:pic>
        <p:nvPicPr>
          <p:cNvPr id="7" name="Picture 6"/>
          <p:cNvPicPr>
            <a:picLocks noChangeAspect="1"/>
          </p:cNvPicPr>
          <p:nvPr/>
        </p:nvPicPr>
        <p:blipFill>
          <a:blip r:embed="rId2"/>
          <a:stretch>
            <a:fillRect/>
          </a:stretch>
        </p:blipFill>
        <p:spPr>
          <a:xfrm>
            <a:off x="1478756" y="3276600"/>
            <a:ext cx="6186487" cy="1222479"/>
          </a:xfrm>
          <a:prstGeom prst="rect">
            <a:avLst/>
          </a:prstGeom>
        </p:spPr>
      </p:pic>
    </p:spTree>
    <p:extLst>
      <p:ext uri="{BB962C8B-B14F-4D97-AF65-F5344CB8AC3E}">
        <p14:creationId xmlns:p14="http://schemas.microsoft.com/office/powerpoint/2010/main" val="3584192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Rule</a:t>
            </a:r>
          </a:p>
        </p:txBody>
      </p:sp>
      <p:sp>
        <p:nvSpPr>
          <p:cNvPr id="3" name="Content Placeholder 2"/>
          <p:cNvSpPr>
            <a:spLocks noGrp="1"/>
          </p:cNvSpPr>
          <p:nvPr>
            <p:ph idx="1"/>
          </p:nvPr>
        </p:nvSpPr>
        <p:spPr/>
        <p:txBody>
          <a:bodyPr/>
          <a:lstStyle/>
          <a:p>
            <a:r>
              <a:rPr lang="en-US" dirty="0"/>
              <a:t>F cannot be negative and has no upper limit.</a:t>
            </a:r>
          </a:p>
          <a:p>
            <a:r>
              <a:rPr lang="en-US" dirty="0"/>
              <a:t>For ANOVA, the F test is a right-tailed test.</a:t>
            </a:r>
          </a:p>
          <a:p>
            <a:r>
              <a:rPr lang="en-US" dirty="0"/>
              <a:t>Use Appendix F or Excel (or other appropriate software) to obtain the critical value of F for a given </a:t>
            </a:r>
            <a:r>
              <a:rPr lang="el-GR" dirty="0"/>
              <a:t>α</a:t>
            </a:r>
            <a:r>
              <a:rPr lang="en-US" dirty="0"/>
              <a:t>.</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21</a:t>
            </a:fld>
            <a:endParaRPr lang="en-US" dirty="0"/>
          </a:p>
        </p:txBody>
      </p:sp>
      <p:sp>
        <p:nvSpPr>
          <p:cNvPr id="6" name="Text Placeholder 5"/>
          <p:cNvSpPr>
            <a:spLocks noGrp="1"/>
          </p:cNvSpPr>
          <p:nvPr>
            <p:ph type="body" sz="quarter" idx="12"/>
          </p:nvPr>
        </p:nvSpPr>
        <p:spPr/>
        <p:txBody>
          <a:bodyPr/>
          <a:lstStyle/>
          <a:p>
            <a:r>
              <a:rPr lang="en-US" dirty="0"/>
              <a:t>LO 11-5</a:t>
            </a:r>
          </a:p>
        </p:txBody>
      </p:sp>
      <p:pic>
        <p:nvPicPr>
          <p:cNvPr id="7" name="Picture 6"/>
          <p:cNvPicPr>
            <a:picLocks noChangeAspect="1"/>
          </p:cNvPicPr>
          <p:nvPr/>
        </p:nvPicPr>
        <p:blipFill>
          <a:blip r:embed="rId2"/>
          <a:stretch>
            <a:fillRect/>
          </a:stretch>
        </p:blipFill>
        <p:spPr>
          <a:xfrm>
            <a:off x="2726842" y="3352800"/>
            <a:ext cx="3690315" cy="2581275"/>
          </a:xfrm>
          <a:prstGeom prst="rect">
            <a:avLst/>
          </a:prstGeom>
        </p:spPr>
      </p:pic>
    </p:spTree>
    <p:extLst>
      <p:ext uri="{BB962C8B-B14F-4D97-AF65-F5344CB8AC3E}">
        <p14:creationId xmlns:p14="http://schemas.microsoft.com/office/powerpoint/2010/main" val="1407215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Carton Packing</a:t>
            </a:r>
          </a:p>
        </p:txBody>
      </p:sp>
      <p:sp>
        <p:nvSpPr>
          <p:cNvPr id="3" name="Content Placeholder 2"/>
          <p:cNvSpPr>
            <a:spLocks noGrp="1"/>
          </p:cNvSpPr>
          <p:nvPr>
            <p:ph idx="1"/>
          </p:nvPr>
        </p:nvSpPr>
        <p:spPr/>
        <p:txBody>
          <a:bodyPr/>
          <a:lstStyle/>
          <a:p>
            <a:r>
              <a:rPr lang="en-US" sz="2000" dirty="0"/>
              <a:t>A cosmetics manufacturer’s regional distribution center has four workstations that are responsible for packing cartons for shipment to small retailers. Each workstation is staffed by two workers. The task involves assembling each order, placing it in a shipping carton, inserting packing material, taping the carton, and placing a computer-generated shipping label on each carton. Generally, each station can pack 200 cartons a day, and often more. However, there is variability due to differences in orders, labels, and workers. The table on the next slide shows the number of cartons packed per day for the past 5 days. </a:t>
            </a:r>
          </a:p>
          <a:p>
            <a:r>
              <a:rPr lang="en-US" sz="2000" dirty="0"/>
              <a:t>Is the variation among stations within the range attributable to chance, or do these samples indicate actual differences in the station means?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22</a:t>
            </a:fld>
            <a:endParaRPr lang="en-US" dirty="0"/>
          </a:p>
        </p:txBody>
      </p:sp>
      <p:sp>
        <p:nvSpPr>
          <p:cNvPr id="6" name="Text Placeholder 5"/>
          <p:cNvSpPr>
            <a:spLocks noGrp="1"/>
          </p:cNvSpPr>
          <p:nvPr>
            <p:ph type="body" sz="quarter" idx="12"/>
          </p:nvPr>
        </p:nvSpPr>
        <p:spPr/>
        <p:txBody>
          <a:bodyPr/>
          <a:lstStyle/>
          <a:p>
            <a:r>
              <a:rPr lang="en-US" dirty="0"/>
              <a:t>LO 11-5</a:t>
            </a:r>
          </a:p>
        </p:txBody>
      </p:sp>
    </p:spTree>
    <p:extLst>
      <p:ext uri="{BB962C8B-B14F-4D97-AF65-F5344CB8AC3E}">
        <p14:creationId xmlns:p14="http://schemas.microsoft.com/office/powerpoint/2010/main" val="2019259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Carton Packing</a:t>
            </a:r>
          </a:p>
        </p:txBody>
      </p:sp>
      <p:sp>
        <p:nvSpPr>
          <p:cNvPr id="3" name="Content Placeholder 2"/>
          <p:cNvSpPr>
            <a:spLocks noGrp="1"/>
          </p:cNvSpPr>
          <p:nvPr>
            <p:ph idx="1"/>
          </p:nvPr>
        </p:nvSpPr>
        <p:spPr>
          <a:xfrm>
            <a:off x="457200" y="4032998"/>
            <a:ext cx="3581400" cy="1834402"/>
          </a:xfrm>
        </p:spPr>
        <p:txBody>
          <a:bodyPr/>
          <a:lstStyle/>
          <a:p>
            <a:r>
              <a:rPr lang="en-US" sz="2000" dirty="0"/>
              <a:t>As a preliminary step, we plot the data to check for any time pattern and just to visualize the data. We see some potential differences in means but no obvious time pattern.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23</a:t>
            </a:fld>
            <a:endParaRPr lang="en-US" dirty="0"/>
          </a:p>
        </p:txBody>
      </p:sp>
      <p:sp>
        <p:nvSpPr>
          <p:cNvPr id="6" name="Text Placeholder 5"/>
          <p:cNvSpPr>
            <a:spLocks noGrp="1"/>
          </p:cNvSpPr>
          <p:nvPr>
            <p:ph type="body" sz="quarter" idx="12"/>
          </p:nvPr>
        </p:nvSpPr>
        <p:spPr/>
        <p:txBody>
          <a:bodyPr/>
          <a:lstStyle/>
          <a:p>
            <a:r>
              <a:rPr lang="en-US" dirty="0"/>
              <a:t>LO 11-5</a:t>
            </a:r>
          </a:p>
        </p:txBody>
      </p:sp>
      <p:pic>
        <p:nvPicPr>
          <p:cNvPr id="7" name="Picture 6"/>
          <p:cNvPicPr>
            <a:picLocks noChangeAspect="1"/>
          </p:cNvPicPr>
          <p:nvPr/>
        </p:nvPicPr>
        <p:blipFill>
          <a:blip r:embed="rId2"/>
          <a:stretch>
            <a:fillRect/>
          </a:stretch>
        </p:blipFill>
        <p:spPr>
          <a:xfrm>
            <a:off x="1604962" y="1447800"/>
            <a:ext cx="5934075" cy="2280398"/>
          </a:xfrm>
          <a:prstGeom prst="rect">
            <a:avLst/>
          </a:prstGeom>
        </p:spPr>
      </p:pic>
      <p:pic>
        <p:nvPicPr>
          <p:cNvPr id="8" name="Picture 7"/>
          <p:cNvPicPr>
            <a:picLocks noChangeAspect="1"/>
          </p:cNvPicPr>
          <p:nvPr/>
        </p:nvPicPr>
        <p:blipFill>
          <a:blip r:embed="rId3"/>
          <a:stretch>
            <a:fillRect/>
          </a:stretch>
        </p:blipFill>
        <p:spPr>
          <a:xfrm>
            <a:off x="4038600" y="4109198"/>
            <a:ext cx="4381500" cy="2090887"/>
          </a:xfrm>
          <a:prstGeom prst="rect">
            <a:avLst/>
          </a:prstGeom>
        </p:spPr>
      </p:pic>
    </p:spTree>
    <p:extLst>
      <p:ext uri="{BB962C8B-B14F-4D97-AF65-F5344CB8AC3E}">
        <p14:creationId xmlns:p14="http://schemas.microsoft.com/office/powerpoint/2010/main" val="1325863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Carton Packing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Step 1: State the Hypotheses</a:t>
                </a:r>
              </a:p>
              <a:p>
                <a:pPr lvl="1"/>
                <a:r>
                  <a:rPr lang="en-US" dirty="0"/>
                  <a:t>The hypotheses to be tested are</a:t>
                </a:r>
              </a:p>
              <a:p>
                <a:pPr lvl="1"/>
                <a:endParaRPr lang="en-US" dirty="0"/>
              </a:p>
              <a:p>
                <a:pPr lvl="1"/>
                <a:endParaRPr lang="en-US" dirty="0"/>
              </a:p>
              <a:p>
                <a:r>
                  <a:rPr lang="en-US" dirty="0"/>
                  <a:t>Step 2: State the Decision Rule</a:t>
                </a:r>
              </a:p>
              <a:p>
                <a:pPr lvl="1"/>
                <a:r>
                  <a:rPr lang="en-US" dirty="0"/>
                  <a:t>There are </a:t>
                </a:r>
                <a:r>
                  <a:rPr lang="en-US" i="1" dirty="0"/>
                  <a:t>c </a:t>
                </a:r>
                <a:r>
                  <a:rPr lang="en-US" dirty="0"/>
                  <a:t>= 4 groups and </a:t>
                </a:r>
                <a:r>
                  <a:rPr lang="en-US" i="1" dirty="0"/>
                  <a:t>n </a:t>
                </a:r>
                <a:r>
                  <a:rPr lang="en-US" dirty="0"/>
                  <a:t>= 20 observations, so degrees of freedom for the </a:t>
                </a:r>
                <a:r>
                  <a:rPr lang="en-US" i="1" dirty="0"/>
                  <a:t>F </a:t>
                </a:r>
                <a:r>
                  <a:rPr lang="en-US" dirty="0"/>
                  <a:t>test are </a:t>
                </a:r>
              </a:p>
              <a:p>
                <a:pPr lvl="1"/>
                <a:endParaRPr lang="en-US" dirty="0"/>
              </a:p>
              <a:p>
                <a:pPr lvl="1"/>
                <a:endParaRPr lang="en-US" dirty="0"/>
              </a:p>
              <a:p>
                <a:pPr lvl="1"/>
                <a:r>
                  <a:rPr lang="en-US" dirty="0"/>
                  <a:t>We will use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 .05 for the test. The 5 percent right-tail critical value from Appendix F is </a:t>
                </a:r>
                <a:r>
                  <a:rPr lang="en-US" i="1" dirty="0"/>
                  <a:t>F</a:t>
                </a:r>
                <a:r>
                  <a:rPr lang="en-US" baseline="-25000" dirty="0"/>
                  <a:t>3.16</a:t>
                </a:r>
                <a:r>
                  <a:rPr lang="en-US" dirty="0"/>
                  <a:t> = 3.24. Instead of Appendix F we could use Excel’s function =F.INV.RT(0.05,3,16), which yields </a:t>
                </a:r>
                <a:r>
                  <a:rPr lang="en-US" i="1" dirty="0"/>
                  <a:t>F</a:t>
                </a:r>
                <a:r>
                  <a:rPr lang="en-US" dirty="0"/>
                  <a:t>.</a:t>
                </a:r>
                <a:r>
                  <a:rPr lang="en-US" baseline="-25000" dirty="0"/>
                  <a:t>05</a:t>
                </a:r>
                <a:r>
                  <a:rPr lang="en-US" dirty="0"/>
                  <a:t> = 3.238872.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b="-827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24</a:t>
            </a:fld>
            <a:endParaRPr lang="en-US" dirty="0"/>
          </a:p>
        </p:txBody>
      </p:sp>
      <p:sp>
        <p:nvSpPr>
          <p:cNvPr id="6" name="Text Placeholder 5"/>
          <p:cNvSpPr>
            <a:spLocks noGrp="1"/>
          </p:cNvSpPr>
          <p:nvPr>
            <p:ph type="body" sz="quarter" idx="12"/>
          </p:nvPr>
        </p:nvSpPr>
        <p:spPr/>
        <p:txBody>
          <a:bodyPr/>
          <a:lstStyle/>
          <a:p>
            <a:r>
              <a:rPr lang="en-US" dirty="0"/>
              <a:t>LO 11-6</a:t>
            </a:r>
          </a:p>
        </p:txBody>
      </p:sp>
      <p:pic>
        <p:nvPicPr>
          <p:cNvPr id="7" name="Picture 6"/>
          <p:cNvPicPr>
            <a:picLocks noChangeAspect="1"/>
          </p:cNvPicPr>
          <p:nvPr/>
        </p:nvPicPr>
        <p:blipFill>
          <a:blip r:embed="rId3"/>
          <a:stretch>
            <a:fillRect/>
          </a:stretch>
        </p:blipFill>
        <p:spPr>
          <a:xfrm>
            <a:off x="1304925" y="2286000"/>
            <a:ext cx="6534150" cy="771525"/>
          </a:xfrm>
          <a:prstGeom prst="rect">
            <a:avLst/>
          </a:prstGeom>
        </p:spPr>
      </p:pic>
      <p:pic>
        <p:nvPicPr>
          <p:cNvPr id="8" name="Picture 7"/>
          <p:cNvPicPr>
            <a:picLocks noChangeAspect="1"/>
          </p:cNvPicPr>
          <p:nvPr/>
        </p:nvPicPr>
        <p:blipFill>
          <a:blip r:embed="rId4"/>
          <a:stretch>
            <a:fillRect/>
          </a:stretch>
        </p:blipFill>
        <p:spPr>
          <a:xfrm>
            <a:off x="1143000" y="4111371"/>
            <a:ext cx="7010400" cy="733425"/>
          </a:xfrm>
          <a:prstGeom prst="rect">
            <a:avLst/>
          </a:prstGeom>
        </p:spPr>
      </p:pic>
    </p:spTree>
    <p:extLst>
      <p:ext uri="{BB962C8B-B14F-4D97-AF65-F5344CB8AC3E}">
        <p14:creationId xmlns:p14="http://schemas.microsoft.com/office/powerpoint/2010/main" val="360205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Carton Packing</a:t>
            </a:r>
          </a:p>
        </p:txBody>
      </p:sp>
      <p:sp>
        <p:nvSpPr>
          <p:cNvPr id="3" name="Content Placeholder 2"/>
          <p:cNvSpPr>
            <a:spLocks noGrp="1"/>
          </p:cNvSpPr>
          <p:nvPr>
            <p:ph idx="1"/>
          </p:nvPr>
        </p:nvSpPr>
        <p:spPr/>
        <p:txBody>
          <a:bodyPr/>
          <a:lstStyle/>
          <a:p>
            <a:r>
              <a:rPr lang="en-US" dirty="0"/>
              <a:t>Step 3: Perform the Calculations</a:t>
            </a:r>
          </a:p>
          <a:p>
            <a:pPr lvl="1"/>
            <a:r>
              <a:rPr lang="en-US" dirty="0"/>
              <a:t>Using Excel for the calculations, we obtain the results shown. You can specify the desired level of significance. Excel’s default is </a:t>
            </a:r>
            <a:r>
              <a:rPr lang="en-US" i="1" dirty="0"/>
              <a:t>α </a:t>
            </a:r>
            <a:r>
              <a:rPr lang="en-US" dirty="0"/>
              <a:t>= .05. Note that Excel labels </a:t>
            </a:r>
            <a:r>
              <a:rPr lang="en-US" i="1" dirty="0"/>
              <a:t>SSB </a:t>
            </a:r>
            <a:r>
              <a:rPr lang="en-US" dirty="0"/>
              <a:t>“between groups” and </a:t>
            </a:r>
            <a:r>
              <a:rPr lang="en-US" i="1" dirty="0"/>
              <a:t>SSE </a:t>
            </a:r>
            <a:r>
              <a:rPr lang="en-US" dirty="0"/>
              <a:t>“within groups.” This is an intuitive and attractive way to describe the variation. </a:t>
            </a:r>
          </a:p>
          <a:p>
            <a:pPr lvl="1"/>
            <a:endParaRPr lang="en-US" dirty="0"/>
          </a:p>
          <a:p>
            <a:pPr lvl="1"/>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25</a:t>
            </a:fld>
            <a:endParaRPr lang="en-US" dirty="0"/>
          </a:p>
        </p:txBody>
      </p:sp>
      <p:sp>
        <p:nvSpPr>
          <p:cNvPr id="6" name="Text Placeholder 5"/>
          <p:cNvSpPr>
            <a:spLocks noGrp="1"/>
          </p:cNvSpPr>
          <p:nvPr>
            <p:ph type="body" sz="quarter" idx="12"/>
          </p:nvPr>
        </p:nvSpPr>
        <p:spPr/>
        <p:txBody>
          <a:bodyPr/>
          <a:lstStyle/>
          <a:p>
            <a:r>
              <a:rPr lang="en-US" dirty="0"/>
              <a:t>LO 11-6</a:t>
            </a:r>
          </a:p>
        </p:txBody>
      </p:sp>
      <p:pic>
        <p:nvPicPr>
          <p:cNvPr id="9" name="Picture 8"/>
          <p:cNvPicPr>
            <a:picLocks noChangeAspect="1"/>
          </p:cNvPicPr>
          <p:nvPr/>
        </p:nvPicPr>
        <p:blipFill>
          <a:blip r:embed="rId2"/>
          <a:stretch>
            <a:fillRect/>
          </a:stretch>
        </p:blipFill>
        <p:spPr>
          <a:xfrm>
            <a:off x="2361297" y="3657600"/>
            <a:ext cx="4421406" cy="2471737"/>
          </a:xfrm>
          <a:prstGeom prst="rect">
            <a:avLst/>
          </a:prstGeom>
        </p:spPr>
      </p:pic>
    </p:spTree>
    <p:extLst>
      <p:ext uri="{BB962C8B-B14F-4D97-AF65-F5344CB8AC3E}">
        <p14:creationId xmlns:p14="http://schemas.microsoft.com/office/powerpoint/2010/main" val="992747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Carton Packing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Step 4: Make the Decision</a:t>
                </a:r>
              </a:p>
              <a:p>
                <a:pPr lvl="1"/>
                <a:r>
                  <a:rPr lang="en-US" dirty="0"/>
                  <a:t>Since the test statistic </a:t>
                </a:r>
                <a:r>
                  <a:rPr lang="en-US" i="1" dirty="0"/>
                  <a:t>F</a:t>
                </a:r>
                <a:r>
                  <a:rPr lang="en-US" dirty="0"/>
                  <a:t> = 4.12 exceed the critical value </a:t>
                </a:r>
                <a:br>
                  <a:rPr lang="en-US" dirty="0"/>
                </a:br>
                <a:r>
                  <a:rPr lang="en-US" i="1" dirty="0"/>
                  <a:t>F</a:t>
                </a:r>
                <a:r>
                  <a:rPr lang="en-US" baseline="-25000" dirty="0"/>
                  <a:t>.05</a:t>
                </a:r>
                <a:r>
                  <a:rPr lang="en-US" dirty="0"/>
                  <a:t> = 3.24, we can </a:t>
                </a:r>
                <a:r>
                  <a:rPr lang="en-US" b="1" dirty="0"/>
                  <a:t>reject the hypothesis of equal means</a:t>
                </a:r>
                <a:r>
                  <a:rPr lang="en-US" dirty="0"/>
                  <a:t>. Since Excel gives the </a:t>
                </a:r>
                <a:r>
                  <a:rPr lang="en-US" i="1" dirty="0"/>
                  <a:t>p</a:t>
                </a:r>
                <a:r>
                  <a:rPr lang="en-US" dirty="0"/>
                  <a:t>-value, you don’t actually need Excel’s critical value. The </a:t>
                </a:r>
                <a:r>
                  <a:rPr lang="en-US" i="1" dirty="0"/>
                  <a:t>p</a:t>
                </a:r>
                <a:r>
                  <a:rPr lang="en-US" dirty="0"/>
                  <a:t>-value (</a:t>
                </a:r>
                <a:r>
                  <a:rPr lang="en-US" i="1" dirty="0"/>
                  <a:t>p</a:t>
                </a:r>
                <a:r>
                  <a:rPr lang="en-US" dirty="0"/>
                  <a:t> = .024124) is less than the level of significance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 .05), which confirms that we should reject the hypothesis of equal treatment means. The Excel function for the </a:t>
                </a:r>
                <a:r>
                  <a:rPr lang="en-US" i="1" dirty="0"/>
                  <a:t>p</a:t>
                </a:r>
                <a:r>
                  <a:rPr lang="en-US" dirty="0"/>
                  <a:t>-value is =F.DIST.RT(4.121769,3,16).</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r="-7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26</a:t>
            </a:fld>
            <a:endParaRPr lang="en-US" dirty="0"/>
          </a:p>
        </p:txBody>
      </p:sp>
      <p:sp>
        <p:nvSpPr>
          <p:cNvPr id="6" name="Text Placeholder 5"/>
          <p:cNvSpPr>
            <a:spLocks noGrp="1"/>
          </p:cNvSpPr>
          <p:nvPr>
            <p:ph type="body" sz="quarter" idx="12"/>
          </p:nvPr>
        </p:nvSpPr>
        <p:spPr/>
        <p:txBody>
          <a:bodyPr/>
          <a:lstStyle/>
          <a:p>
            <a:r>
              <a:rPr lang="en-US" dirty="0"/>
              <a:t>LO 11-6</a:t>
            </a:r>
          </a:p>
        </p:txBody>
      </p:sp>
      <p:pic>
        <p:nvPicPr>
          <p:cNvPr id="7" name="Picture 6"/>
          <p:cNvPicPr>
            <a:picLocks noChangeAspect="1"/>
          </p:cNvPicPr>
          <p:nvPr/>
        </p:nvPicPr>
        <p:blipFill>
          <a:blip r:embed="rId3"/>
          <a:stretch>
            <a:fillRect/>
          </a:stretch>
        </p:blipFill>
        <p:spPr>
          <a:xfrm>
            <a:off x="5638800" y="4114800"/>
            <a:ext cx="2462063" cy="1833562"/>
          </a:xfrm>
          <a:prstGeom prst="rect">
            <a:avLst/>
          </a:prstGeom>
        </p:spPr>
      </p:pic>
      <p:sp>
        <p:nvSpPr>
          <p:cNvPr id="10" name="TextBox 9"/>
          <p:cNvSpPr txBox="1"/>
          <p:nvPr/>
        </p:nvSpPr>
        <p:spPr>
          <a:xfrm>
            <a:off x="1722121" y="4837712"/>
            <a:ext cx="3307080" cy="707886"/>
          </a:xfrm>
          <a:prstGeom prst="rect">
            <a:avLst/>
          </a:prstGeom>
          <a:noFill/>
        </p:spPr>
        <p:txBody>
          <a:bodyPr wrap="square" rtlCol="0">
            <a:spAutoFit/>
          </a:bodyPr>
          <a:lstStyle/>
          <a:p>
            <a:r>
              <a:rPr lang="en-US" sz="2000" dirty="0">
                <a:solidFill>
                  <a:srgbClr val="002060"/>
                </a:solidFill>
              </a:rPr>
              <a:t>Test Statistic: F = 4.12</a:t>
            </a:r>
          </a:p>
          <a:p>
            <a:r>
              <a:rPr lang="en-US" sz="2000" dirty="0">
                <a:solidFill>
                  <a:srgbClr val="002060"/>
                </a:solidFill>
              </a:rPr>
              <a:t>Reject H</a:t>
            </a:r>
            <a:r>
              <a:rPr lang="en-US" sz="2000" baseline="-25000" dirty="0">
                <a:solidFill>
                  <a:srgbClr val="002060"/>
                </a:solidFill>
              </a:rPr>
              <a:t>0</a:t>
            </a:r>
          </a:p>
        </p:txBody>
      </p:sp>
      <p:grpSp>
        <p:nvGrpSpPr>
          <p:cNvPr id="11" name="Group 10"/>
          <p:cNvGrpSpPr/>
          <p:nvPr/>
        </p:nvGrpSpPr>
        <p:grpSpPr>
          <a:xfrm>
            <a:off x="4084320" y="5218712"/>
            <a:ext cx="3307080" cy="953488"/>
            <a:chOff x="3810000" y="5226903"/>
            <a:chExt cx="4114800" cy="875764"/>
          </a:xfrm>
        </p:grpSpPr>
        <p:cxnSp>
          <p:nvCxnSpPr>
            <p:cNvPr id="12" name="Straight Arrow Connector 11"/>
            <p:cNvCxnSpPr/>
            <p:nvPr/>
          </p:nvCxnSpPr>
          <p:spPr bwMode="auto">
            <a:xfrm flipV="1">
              <a:off x="7924800" y="5721667"/>
              <a:ext cx="0" cy="38100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bwMode="auto">
            <a:xfrm flipH="1">
              <a:off x="3810000" y="6102667"/>
              <a:ext cx="4114800"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bwMode="auto">
            <a:xfrm flipV="1">
              <a:off x="3810000" y="5226903"/>
              <a:ext cx="0" cy="875764"/>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1914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Carton Packing</a:t>
            </a:r>
          </a:p>
        </p:txBody>
      </p:sp>
      <p:sp>
        <p:nvSpPr>
          <p:cNvPr id="3" name="Content Placeholder 2"/>
          <p:cNvSpPr>
            <a:spLocks noGrp="1"/>
          </p:cNvSpPr>
          <p:nvPr>
            <p:ph idx="1"/>
          </p:nvPr>
        </p:nvSpPr>
        <p:spPr/>
        <p:txBody>
          <a:bodyPr/>
          <a:lstStyle/>
          <a:p>
            <a:r>
              <a:rPr lang="en-US" dirty="0"/>
              <a:t>Step 5: Take Action</a:t>
            </a:r>
          </a:p>
          <a:p>
            <a:pPr lvl="1"/>
            <a:r>
              <a:rPr lang="en-US" dirty="0"/>
              <a:t>As there is a significant difference in means, the distributor will undertake further analysis to see which stations are most efficient and identify possible reasons. The dot plot of observations by group, shown below, includes group means (shown as short horizontal tick marks) and the overall mean (shown as a dashed line).</a:t>
            </a:r>
            <a:br>
              <a:rPr lang="en-US" dirty="0"/>
            </a:br>
            <a:r>
              <a:rPr lang="en-US" dirty="0"/>
              <a:t>The dot plot suggests </a:t>
            </a:r>
            <a:br>
              <a:rPr lang="en-US" dirty="0"/>
            </a:br>
            <a:r>
              <a:rPr lang="en-US" dirty="0"/>
              <a:t>that stations 3 and 4 </a:t>
            </a:r>
            <a:br>
              <a:rPr lang="en-US" dirty="0"/>
            </a:br>
            <a:r>
              <a:rPr lang="en-US" dirty="0"/>
              <a:t>have means below </a:t>
            </a:r>
            <a:br>
              <a:rPr lang="en-US" dirty="0"/>
            </a:br>
            <a:r>
              <a:rPr lang="en-US" dirty="0"/>
              <a:t>the overall mean, while </a:t>
            </a:r>
            <a:br>
              <a:rPr lang="en-US" dirty="0"/>
            </a:br>
            <a:r>
              <a:rPr lang="en-US" dirty="0"/>
              <a:t>stations 1 and 2 are </a:t>
            </a:r>
            <a:br>
              <a:rPr lang="en-US" dirty="0"/>
            </a:br>
            <a:r>
              <a:rPr lang="en-US" dirty="0"/>
              <a:t>above the overall mean.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27</a:t>
            </a:fld>
            <a:endParaRPr lang="en-US" dirty="0"/>
          </a:p>
        </p:txBody>
      </p:sp>
      <p:sp>
        <p:nvSpPr>
          <p:cNvPr id="6" name="Text Placeholder 5"/>
          <p:cNvSpPr>
            <a:spLocks noGrp="1"/>
          </p:cNvSpPr>
          <p:nvPr>
            <p:ph type="body" sz="quarter" idx="12"/>
          </p:nvPr>
        </p:nvSpPr>
        <p:spPr/>
        <p:txBody>
          <a:bodyPr/>
          <a:lstStyle/>
          <a:p>
            <a:r>
              <a:rPr lang="en-US" dirty="0"/>
              <a:t>LO 11-6</a:t>
            </a:r>
          </a:p>
        </p:txBody>
      </p:sp>
      <p:pic>
        <p:nvPicPr>
          <p:cNvPr id="8" name="Picture 7"/>
          <p:cNvPicPr>
            <a:picLocks noChangeAspect="1"/>
          </p:cNvPicPr>
          <p:nvPr/>
        </p:nvPicPr>
        <p:blipFill>
          <a:blip r:embed="rId2"/>
          <a:stretch>
            <a:fillRect/>
          </a:stretch>
        </p:blipFill>
        <p:spPr>
          <a:xfrm>
            <a:off x="4271670" y="3505200"/>
            <a:ext cx="4415130" cy="2365248"/>
          </a:xfrm>
          <a:prstGeom prst="rect">
            <a:avLst/>
          </a:prstGeom>
        </p:spPr>
      </p:pic>
    </p:spTree>
    <p:extLst>
      <p:ext uri="{BB962C8B-B14F-4D97-AF65-F5344CB8AC3E}">
        <p14:creationId xmlns:p14="http://schemas.microsoft.com/office/powerpoint/2010/main" val="1401079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Tukey’s Test</a:t>
            </a:r>
          </a:p>
        </p:txBody>
      </p:sp>
      <p:sp>
        <p:nvSpPr>
          <p:cNvPr id="3" name="Content Placeholder 2"/>
          <p:cNvSpPr>
            <a:spLocks noGrp="1"/>
          </p:cNvSpPr>
          <p:nvPr>
            <p:ph idx="1"/>
          </p:nvPr>
        </p:nvSpPr>
        <p:spPr/>
        <p:txBody>
          <a:bodyPr/>
          <a:lstStyle/>
          <a:p>
            <a:pPr>
              <a:lnSpc>
                <a:spcPct val="90000"/>
              </a:lnSpc>
              <a:defRPr/>
            </a:pPr>
            <a:r>
              <a:rPr lang="en-US" dirty="0"/>
              <a:t>After rejecting the null hypothesis of equal mean, we naturally want to know: Which means differ significantly?</a:t>
            </a:r>
          </a:p>
          <a:p>
            <a:pPr>
              <a:lnSpc>
                <a:spcPct val="90000"/>
              </a:lnSpc>
              <a:defRPr/>
            </a:pPr>
            <a:r>
              <a:rPr lang="en-US" dirty="0"/>
              <a:t>In order to maintain the desired overall probability of type I error, a simultaneous confidence interval for the difference of means must be obtained. </a:t>
            </a:r>
          </a:p>
          <a:p>
            <a:pPr>
              <a:lnSpc>
                <a:spcPct val="90000"/>
              </a:lnSpc>
              <a:defRPr/>
            </a:pPr>
            <a:r>
              <a:rPr lang="en-US" dirty="0"/>
              <a:t>For c groups, there are c(c – 1)/2 distinct pairs of means to be compared.</a:t>
            </a:r>
          </a:p>
          <a:p>
            <a:pPr>
              <a:lnSpc>
                <a:spcPct val="90000"/>
              </a:lnSpc>
              <a:defRPr/>
            </a:pPr>
            <a:r>
              <a:rPr lang="en-US" dirty="0"/>
              <a:t>These types of comparisons are called </a:t>
            </a:r>
            <a:r>
              <a:rPr lang="en-US" b="1" dirty="0"/>
              <a:t>Multiple Comparison Tests</a:t>
            </a:r>
            <a:r>
              <a:rPr lang="en-US" dirty="0"/>
              <a:t>.</a:t>
            </a:r>
          </a:p>
          <a:p>
            <a:pPr>
              <a:lnSpc>
                <a:spcPct val="90000"/>
              </a:lnSpc>
              <a:defRPr/>
            </a:pPr>
            <a:r>
              <a:rPr lang="en-US" dirty="0"/>
              <a:t>We will just look at one called </a:t>
            </a:r>
            <a:r>
              <a:rPr lang="en-US" b="1" dirty="0"/>
              <a:t>Tukey’s </a:t>
            </a:r>
            <a:r>
              <a:rPr lang="en-US" b="1" dirty="0" err="1"/>
              <a:t>studentized</a:t>
            </a:r>
            <a:r>
              <a:rPr lang="en-US" b="1" dirty="0"/>
              <a:t> range test</a:t>
            </a:r>
            <a:r>
              <a:rPr lang="en-US" dirty="0"/>
              <a:t> (sometimes called HSD or “honestly significant difference” test).</a:t>
            </a:r>
            <a:endParaRPr lang="en-US" b="1"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28</a:t>
            </a:fld>
            <a:endParaRPr lang="en-US" dirty="0"/>
          </a:p>
        </p:txBody>
      </p:sp>
      <p:sp>
        <p:nvSpPr>
          <p:cNvPr id="6" name="Text Placeholder 5"/>
          <p:cNvSpPr>
            <a:spLocks noGrp="1"/>
          </p:cNvSpPr>
          <p:nvPr>
            <p:ph type="body" sz="quarter" idx="12"/>
          </p:nvPr>
        </p:nvSpPr>
        <p:spPr/>
        <p:txBody>
          <a:bodyPr/>
          <a:lstStyle/>
          <a:p>
            <a:r>
              <a:rPr lang="en-US" dirty="0"/>
              <a:t>LO 11-7</a:t>
            </a:r>
          </a:p>
        </p:txBody>
      </p:sp>
    </p:spTree>
    <p:extLst>
      <p:ext uri="{BB962C8B-B14F-4D97-AF65-F5344CB8AC3E}">
        <p14:creationId xmlns:p14="http://schemas.microsoft.com/office/powerpoint/2010/main" val="343928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Tukey’s Test</a:t>
            </a:r>
          </a:p>
        </p:txBody>
      </p:sp>
      <p:sp>
        <p:nvSpPr>
          <p:cNvPr id="3" name="Content Placeholder 2"/>
          <p:cNvSpPr>
            <a:spLocks noGrp="1"/>
          </p:cNvSpPr>
          <p:nvPr>
            <p:ph idx="1"/>
          </p:nvPr>
        </p:nvSpPr>
        <p:spPr/>
        <p:txBody>
          <a:bodyPr/>
          <a:lstStyle/>
          <a:p>
            <a:pPr>
              <a:lnSpc>
                <a:spcPct val="90000"/>
              </a:lnSpc>
              <a:defRPr/>
            </a:pPr>
            <a:r>
              <a:rPr lang="en-US" dirty="0"/>
              <a:t>Tukey’s is a two-tailed test for equality of paired means from </a:t>
            </a:r>
            <a:r>
              <a:rPr lang="en-US" i="1" dirty="0"/>
              <a:t>c</a:t>
            </a:r>
            <a:r>
              <a:rPr lang="en-US" dirty="0"/>
              <a:t> groups compared simultaneously.</a:t>
            </a:r>
          </a:p>
          <a:p>
            <a:pPr>
              <a:lnSpc>
                <a:spcPct val="90000"/>
              </a:lnSpc>
              <a:defRPr/>
            </a:pPr>
            <a:r>
              <a:rPr lang="en-US" dirty="0"/>
              <a:t>The hypotheses are:</a:t>
            </a:r>
          </a:p>
          <a:p>
            <a:pPr>
              <a:lnSpc>
                <a:spcPct val="90000"/>
              </a:lnSpc>
              <a:defRPr/>
            </a:pPr>
            <a:endParaRPr lang="en-US" dirty="0"/>
          </a:p>
          <a:p>
            <a:pPr>
              <a:lnSpc>
                <a:spcPct val="90000"/>
              </a:lnSpc>
              <a:defRPr/>
            </a:pPr>
            <a:endParaRPr lang="en-US" dirty="0"/>
          </a:p>
          <a:p>
            <a:pPr>
              <a:lnSpc>
                <a:spcPct val="90000"/>
              </a:lnSpc>
              <a:defRPr/>
            </a:pPr>
            <a:r>
              <a:rPr lang="en-US" dirty="0"/>
              <a:t>Tukey’s test statistic is: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29</a:t>
            </a:fld>
            <a:endParaRPr lang="en-US" dirty="0"/>
          </a:p>
        </p:txBody>
      </p:sp>
      <p:sp>
        <p:nvSpPr>
          <p:cNvPr id="6" name="Text Placeholder 5"/>
          <p:cNvSpPr>
            <a:spLocks noGrp="1"/>
          </p:cNvSpPr>
          <p:nvPr>
            <p:ph type="body" sz="quarter" idx="12"/>
          </p:nvPr>
        </p:nvSpPr>
        <p:spPr/>
        <p:txBody>
          <a:bodyPr/>
          <a:lstStyle/>
          <a:p>
            <a:r>
              <a:rPr lang="en-US" dirty="0"/>
              <a:t>LO 11-7</a:t>
            </a:r>
          </a:p>
        </p:txBody>
      </p:sp>
      <p:pic>
        <p:nvPicPr>
          <p:cNvPr id="7" name="Picture 6"/>
          <p:cNvPicPr>
            <a:picLocks noChangeAspect="1"/>
          </p:cNvPicPr>
          <p:nvPr/>
        </p:nvPicPr>
        <p:blipFill>
          <a:blip r:embed="rId2"/>
          <a:stretch>
            <a:fillRect/>
          </a:stretch>
        </p:blipFill>
        <p:spPr>
          <a:xfrm>
            <a:off x="3876675" y="2590800"/>
            <a:ext cx="1390650" cy="838200"/>
          </a:xfrm>
          <a:prstGeom prst="rect">
            <a:avLst/>
          </a:prstGeom>
        </p:spPr>
      </p:pic>
      <p:pic>
        <p:nvPicPr>
          <p:cNvPr id="8" name="Picture 7"/>
          <p:cNvPicPr>
            <a:picLocks noChangeAspect="1"/>
          </p:cNvPicPr>
          <p:nvPr/>
        </p:nvPicPr>
        <p:blipFill>
          <a:blip r:embed="rId3"/>
          <a:stretch>
            <a:fillRect/>
          </a:stretch>
        </p:blipFill>
        <p:spPr>
          <a:xfrm>
            <a:off x="3243262" y="3910775"/>
            <a:ext cx="2657475" cy="1419225"/>
          </a:xfrm>
          <a:prstGeom prst="rect">
            <a:avLst/>
          </a:prstGeom>
        </p:spPr>
      </p:pic>
    </p:spTree>
    <p:extLst>
      <p:ext uri="{BB962C8B-B14F-4D97-AF65-F5344CB8AC3E}">
        <p14:creationId xmlns:p14="http://schemas.microsoft.com/office/powerpoint/2010/main" val="277769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ANOVA</a:t>
            </a:r>
          </a:p>
        </p:txBody>
      </p:sp>
      <p:sp>
        <p:nvSpPr>
          <p:cNvPr id="3" name="Content Placeholder 2"/>
          <p:cNvSpPr>
            <a:spLocks noGrp="1"/>
          </p:cNvSpPr>
          <p:nvPr>
            <p:ph idx="1"/>
          </p:nvPr>
        </p:nvSpPr>
        <p:spPr/>
        <p:txBody>
          <a:bodyPr/>
          <a:lstStyle/>
          <a:p>
            <a:r>
              <a:rPr lang="en-US" dirty="0"/>
              <a:t>Comparing more than two means </a:t>
            </a:r>
            <a:r>
              <a:rPr lang="en-US" i="1" dirty="0"/>
              <a:t>simultaneously </a:t>
            </a:r>
            <a:r>
              <a:rPr lang="en-US" dirty="0"/>
              <a:t>and tracing sources of variation to potential explanatory factors we use </a:t>
            </a:r>
            <a:r>
              <a:rPr lang="en-US" b="1" dirty="0"/>
              <a:t>analysis of variance </a:t>
            </a:r>
            <a:r>
              <a:rPr lang="en-US" dirty="0"/>
              <a:t>(commonly referred to as </a:t>
            </a:r>
            <a:r>
              <a:rPr lang="en-US" b="1" dirty="0"/>
              <a:t>ANOVA</a:t>
            </a:r>
            <a:r>
              <a:rPr lang="en-US" dirty="0"/>
              <a:t>). </a:t>
            </a:r>
          </a:p>
          <a:p>
            <a:r>
              <a:rPr lang="en-US" dirty="0"/>
              <a:t>Originally developed in connection with agricultural research (factors affecting crop growth), it was quickly applied in biology and medicine. </a:t>
            </a:r>
          </a:p>
          <a:p>
            <a:r>
              <a:rPr lang="en-US" dirty="0"/>
              <a:t>Because of its versatility, it is now used in engineering, psychology, marketing, and many other areas.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a:t>
            </a:fld>
            <a:endParaRPr lang="en-US" dirty="0"/>
          </a:p>
        </p:txBody>
      </p:sp>
      <p:sp>
        <p:nvSpPr>
          <p:cNvPr id="6" name="Text Placeholder 5"/>
          <p:cNvSpPr>
            <a:spLocks noGrp="1"/>
          </p:cNvSpPr>
          <p:nvPr>
            <p:ph type="body" sz="quarter" idx="12"/>
          </p:nvPr>
        </p:nvSpPr>
        <p:spPr>
          <a:xfrm rot="5400000">
            <a:off x="7658100" y="838200"/>
            <a:ext cx="2057400" cy="533400"/>
          </a:xfrm>
        </p:spPr>
        <p:txBody>
          <a:bodyPr/>
          <a:lstStyle/>
          <a:p>
            <a:r>
              <a:rPr lang="en-US" dirty="0"/>
              <a:t>Chapter 11</a:t>
            </a:r>
          </a:p>
        </p:txBody>
      </p:sp>
    </p:spTree>
    <p:extLst>
      <p:ext uri="{BB962C8B-B14F-4D97-AF65-F5344CB8AC3E}">
        <p14:creationId xmlns:p14="http://schemas.microsoft.com/office/powerpoint/2010/main" val="1103530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Tukey’s Test</a:t>
            </a:r>
          </a:p>
        </p:txBody>
      </p:sp>
      <p:sp>
        <p:nvSpPr>
          <p:cNvPr id="3" name="Content Placeholder 2"/>
          <p:cNvSpPr>
            <a:spLocks noGrp="1"/>
          </p:cNvSpPr>
          <p:nvPr>
            <p:ph idx="1"/>
          </p:nvPr>
        </p:nvSpPr>
        <p:spPr/>
        <p:txBody>
          <a:bodyPr/>
          <a:lstStyle/>
          <a:p>
            <a:pPr>
              <a:lnSpc>
                <a:spcPct val="90000"/>
              </a:lnSpc>
              <a:defRPr/>
            </a:pPr>
            <a:r>
              <a:rPr lang="en-US" dirty="0"/>
              <a:t>Note: If the desired degrees of freedom cannot be found, we could interpolate or rely on a computer package to provide the exact critical value. We take MSE directly from the ANOVA calculations (see Table 11.2 in the text). </a:t>
            </a:r>
          </a:p>
          <a:p>
            <a:pPr>
              <a:lnSpc>
                <a:spcPct val="90000"/>
              </a:lnSpc>
              <a:defRPr/>
            </a:pPr>
            <a:r>
              <a:rPr lang="en-US" dirty="0"/>
              <a:t>The MSE is the pooled variance for all c samples combined (rather than pooling just two sample variances as in Chapter 10). </a:t>
            </a:r>
          </a:p>
          <a:p>
            <a:pPr>
              <a:lnSpc>
                <a:spcPct val="90000"/>
              </a:lnSpc>
              <a:defRPr/>
            </a:pPr>
            <a:r>
              <a:rPr lang="en-US" dirty="0"/>
              <a:t>Therefore, Tukey’s test statistic also could be written as: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30</a:t>
            </a:fld>
            <a:endParaRPr lang="en-US" dirty="0"/>
          </a:p>
        </p:txBody>
      </p:sp>
      <p:sp>
        <p:nvSpPr>
          <p:cNvPr id="6" name="Text Placeholder 5"/>
          <p:cNvSpPr>
            <a:spLocks noGrp="1"/>
          </p:cNvSpPr>
          <p:nvPr>
            <p:ph type="body" sz="quarter" idx="12"/>
          </p:nvPr>
        </p:nvSpPr>
        <p:spPr/>
        <p:txBody>
          <a:bodyPr/>
          <a:lstStyle/>
          <a:p>
            <a:r>
              <a:rPr lang="en-US" dirty="0"/>
              <a:t>LO 11-7</a:t>
            </a:r>
          </a:p>
        </p:txBody>
      </p:sp>
      <p:pic>
        <p:nvPicPr>
          <p:cNvPr id="9" name="Picture 8"/>
          <p:cNvPicPr>
            <a:picLocks noChangeAspect="1"/>
          </p:cNvPicPr>
          <p:nvPr/>
        </p:nvPicPr>
        <p:blipFill>
          <a:blip r:embed="rId2"/>
          <a:stretch>
            <a:fillRect/>
          </a:stretch>
        </p:blipFill>
        <p:spPr>
          <a:xfrm>
            <a:off x="1264444" y="4721998"/>
            <a:ext cx="6615112" cy="1145402"/>
          </a:xfrm>
          <a:prstGeom prst="rect">
            <a:avLst/>
          </a:prstGeom>
        </p:spPr>
      </p:pic>
    </p:spTree>
    <p:extLst>
      <p:ext uri="{BB962C8B-B14F-4D97-AF65-F5344CB8AC3E}">
        <p14:creationId xmlns:p14="http://schemas.microsoft.com/office/powerpoint/2010/main" val="3899770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Tukey’s Test</a:t>
            </a:r>
          </a:p>
        </p:txBody>
      </p:sp>
      <p:sp>
        <p:nvSpPr>
          <p:cNvPr id="3" name="Content Placeholder 2"/>
          <p:cNvSpPr>
            <a:spLocks noGrp="1"/>
          </p:cNvSpPr>
          <p:nvPr>
            <p:ph idx="1"/>
          </p:nvPr>
        </p:nvSpPr>
        <p:spPr>
          <a:xfrm>
            <a:off x="457200" y="1447800"/>
            <a:ext cx="8229600" cy="533400"/>
          </a:xfrm>
        </p:spPr>
        <p:txBody>
          <a:bodyPr/>
          <a:lstStyle/>
          <a:p>
            <a:r>
              <a:rPr lang="en-US" b="1" dirty="0"/>
              <a:t>Five Percent Critical Values of Tukey Test Statistic </a:t>
            </a:r>
            <a:endParaRPr lang="en-US" dirty="0"/>
          </a:p>
          <a:p>
            <a:pPr marL="0" indent="0">
              <a:buNone/>
            </a:pP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31</a:t>
            </a:fld>
            <a:endParaRPr lang="en-US" dirty="0"/>
          </a:p>
        </p:txBody>
      </p:sp>
      <p:sp>
        <p:nvSpPr>
          <p:cNvPr id="6" name="Text Placeholder 5"/>
          <p:cNvSpPr>
            <a:spLocks noGrp="1"/>
          </p:cNvSpPr>
          <p:nvPr>
            <p:ph type="body" sz="quarter" idx="12"/>
          </p:nvPr>
        </p:nvSpPr>
        <p:spPr/>
        <p:txBody>
          <a:bodyPr/>
          <a:lstStyle/>
          <a:p>
            <a:r>
              <a:rPr lang="en-US" dirty="0"/>
              <a:t>LO 11-7</a:t>
            </a:r>
          </a:p>
        </p:txBody>
      </p:sp>
      <p:pic>
        <p:nvPicPr>
          <p:cNvPr id="7" name="Picture 6"/>
          <p:cNvPicPr>
            <a:picLocks noChangeAspect="1"/>
          </p:cNvPicPr>
          <p:nvPr/>
        </p:nvPicPr>
        <p:blipFill>
          <a:blip r:embed="rId2"/>
          <a:stretch>
            <a:fillRect/>
          </a:stretch>
        </p:blipFill>
        <p:spPr>
          <a:xfrm>
            <a:off x="1105258" y="1981200"/>
            <a:ext cx="6933483" cy="3800475"/>
          </a:xfrm>
          <a:prstGeom prst="rect">
            <a:avLst/>
          </a:prstGeom>
        </p:spPr>
      </p:pic>
    </p:spTree>
    <p:extLst>
      <p:ext uri="{BB962C8B-B14F-4D97-AF65-F5344CB8AC3E}">
        <p14:creationId xmlns:p14="http://schemas.microsoft.com/office/powerpoint/2010/main" val="3026328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Tukey’s Test</a:t>
            </a:r>
          </a:p>
        </p:txBody>
      </p:sp>
      <p:sp>
        <p:nvSpPr>
          <p:cNvPr id="3" name="Content Placeholder 2"/>
          <p:cNvSpPr>
            <a:spLocks noGrp="1"/>
          </p:cNvSpPr>
          <p:nvPr>
            <p:ph idx="1"/>
          </p:nvPr>
        </p:nvSpPr>
        <p:spPr/>
        <p:txBody>
          <a:bodyPr/>
          <a:lstStyle/>
          <a:p>
            <a:r>
              <a:rPr lang="en-US" dirty="0"/>
              <a:t>We use Tukey’s </a:t>
            </a:r>
            <a:r>
              <a:rPr lang="en-US" i="1" dirty="0"/>
              <a:t>T </a:t>
            </a:r>
            <a:r>
              <a:rPr lang="en-US" dirty="0"/>
              <a:t>test instead of comparing pairs of means using repeated independent </a:t>
            </a:r>
            <a:r>
              <a:rPr lang="en-US" i="1" dirty="0"/>
              <a:t>t </a:t>
            </a:r>
            <a:r>
              <a:rPr lang="en-US" dirty="0"/>
              <a:t>tests (Chapter 10). </a:t>
            </a:r>
          </a:p>
          <a:p>
            <a:r>
              <a:rPr lang="en-US" dirty="0"/>
              <a:t>Performing </a:t>
            </a:r>
            <a:r>
              <a:rPr lang="en-US" i="1" dirty="0"/>
              <a:t>c </a:t>
            </a:r>
            <a:r>
              <a:rPr lang="en-US" dirty="0"/>
              <a:t>independent </a:t>
            </a:r>
            <a:r>
              <a:rPr lang="en-US" i="1" dirty="0"/>
              <a:t>t </a:t>
            </a:r>
            <a:r>
              <a:rPr lang="en-US" dirty="0"/>
              <a:t>tests on the same data would increase our risk of finding a difference of means even if none exists in the population. </a:t>
            </a:r>
          </a:p>
          <a:p>
            <a:r>
              <a:rPr lang="en-US" dirty="0"/>
              <a:t>Tukey’s </a:t>
            </a:r>
            <a:r>
              <a:rPr lang="en-US" i="1" dirty="0"/>
              <a:t>T </a:t>
            </a:r>
            <a:r>
              <a:rPr lang="en-US" dirty="0"/>
              <a:t>test prevents this buildup of the Type I error probability.</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32</a:t>
            </a:fld>
            <a:endParaRPr lang="en-US" dirty="0"/>
          </a:p>
        </p:txBody>
      </p:sp>
      <p:sp>
        <p:nvSpPr>
          <p:cNvPr id="6" name="Text Placeholder 5"/>
          <p:cNvSpPr>
            <a:spLocks noGrp="1"/>
          </p:cNvSpPr>
          <p:nvPr>
            <p:ph type="body" sz="quarter" idx="12"/>
          </p:nvPr>
        </p:nvSpPr>
        <p:spPr/>
        <p:txBody>
          <a:bodyPr/>
          <a:lstStyle/>
          <a:p>
            <a:r>
              <a:rPr lang="en-US" dirty="0"/>
              <a:t>LO 11-7</a:t>
            </a:r>
          </a:p>
        </p:txBody>
      </p:sp>
    </p:spTree>
    <p:extLst>
      <p:ext uri="{BB962C8B-B14F-4D97-AF65-F5344CB8AC3E}">
        <p14:creationId xmlns:p14="http://schemas.microsoft.com/office/powerpoint/2010/main" val="3256316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Assumptions</a:t>
            </a:r>
          </a:p>
        </p:txBody>
      </p:sp>
      <p:sp>
        <p:nvSpPr>
          <p:cNvPr id="3" name="Content Placeholder 2"/>
          <p:cNvSpPr>
            <a:spLocks noGrp="1"/>
          </p:cNvSpPr>
          <p:nvPr>
            <p:ph idx="1"/>
          </p:nvPr>
        </p:nvSpPr>
        <p:spPr/>
        <p:txBody>
          <a:bodyPr/>
          <a:lstStyle/>
          <a:p>
            <a:r>
              <a:rPr lang="en-US" dirty="0"/>
              <a:t>Analysis of variance assumes that observations on the response variable are from normally distributed populations that have the same variance. </a:t>
            </a:r>
          </a:p>
          <a:p>
            <a:r>
              <a:rPr lang="en-US" dirty="0"/>
              <a:t>We can test the assumption of </a:t>
            </a:r>
            <a:r>
              <a:rPr lang="en-US" b="1" dirty="0"/>
              <a:t>homogeneous </a:t>
            </a:r>
            <a:r>
              <a:rPr lang="en-US" dirty="0"/>
              <a:t>(equal) </a:t>
            </a:r>
            <a:r>
              <a:rPr lang="en-US" b="1" dirty="0"/>
              <a:t>variances</a:t>
            </a:r>
            <a:r>
              <a:rPr lang="en-US" dirty="0"/>
              <a:t>. </a:t>
            </a:r>
          </a:p>
          <a:p>
            <a:r>
              <a:rPr lang="en-US" dirty="0"/>
              <a:t>Although the one-factor ANOVA test is only slightly affected by inequality of variance when group sizes are equal or nearly so, it is still a good idea to test this assumption. </a:t>
            </a:r>
          </a:p>
          <a:p>
            <a:r>
              <a:rPr lang="en-US" dirty="0"/>
              <a:t>One can test this assumption of homogeneous variances by using Hartley’s </a:t>
            </a:r>
            <a:r>
              <a:rPr lang="en-US" dirty="0" err="1"/>
              <a:t>F</a:t>
            </a:r>
            <a:r>
              <a:rPr lang="en-US" baseline="-25000" dirty="0" err="1"/>
              <a:t>max</a:t>
            </a:r>
            <a:r>
              <a:rPr lang="en-US" dirty="0"/>
              <a:t> Test.</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33</a:t>
            </a:fld>
            <a:endParaRPr lang="en-US" dirty="0"/>
          </a:p>
        </p:txBody>
      </p:sp>
      <p:sp>
        <p:nvSpPr>
          <p:cNvPr id="6" name="Text Placeholder 5"/>
          <p:cNvSpPr>
            <a:spLocks noGrp="1"/>
          </p:cNvSpPr>
          <p:nvPr>
            <p:ph type="body" sz="quarter" idx="12"/>
          </p:nvPr>
        </p:nvSpPr>
        <p:spPr/>
        <p:txBody>
          <a:bodyPr/>
          <a:lstStyle/>
          <a:p>
            <a:r>
              <a:rPr lang="en-US" dirty="0"/>
              <a:t>LO 11-8</a:t>
            </a:r>
          </a:p>
        </p:txBody>
      </p:sp>
    </p:spTree>
    <p:extLst>
      <p:ext uri="{BB962C8B-B14F-4D97-AF65-F5344CB8AC3E}">
        <p14:creationId xmlns:p14="http://schemas.microsoft.com/office/powerpoint/2010/main" val="1933333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Hartley’s Test</a:t>
            </a:r>
          </a:p>
        </p:txBody>
      </p:sp>
      <p:sp>
        <p:nvSpPr>
          <p:cNvPr id="3" name="Content Placeholder 2"/>
          <p:cNvSpPr>
            <a:spLocks noGrp="1"/>
          </p:cNvSpPr>
          <p:nvPr>
            <p:ph idx="1"/>
          </p:nvPr>
        </p:nvSpPr>
        <p:spPr/>
        <p:txBody>
          <a:bodyPr/>
          <a:lstStyle/>
          <a:p>
            <a:r>
              <a:rPr lang="en-US" dirty="0"/>
              <a:t>The hypotheses are:</a:t>
            </a:r>
          </a:p>
          <a:p>
            <a:endParaRPr lang="en-US" dirty="0"/>
          </a:p>
          <a:p>
            <a:endParaRPr lang="en-US" dirty="0"/>
          </a:p>
          <a:p>
            <a:r>
              <a:rPr lang="en-US" dirty="0"/>
              <a:t>Hartley’s test statistic is the ratio of the largest sample variance to the smallest sample variance: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34</a:t>
            </a:fld>
            <a:endParaRPr lang="en-US" dirty="0"/>
          </a:p>
        </p:txBody>
      </p:sp>
      <p:sp>
        <p:nvSpPr>
          <p:cNvPr id="6" name="Text Placeholder 5"/>
          <p:cNvSpPr>
            <a:spLocks noGrp="1"/>
          </p:cNvSpPr>
          <p:nvPr>
            <p:ph type="body" sz="quarter" idx="12"/>
          </p:nvPr>
        </p:nvSpPr>
        <p:spPr/>
        <p:txBody>
          <a:bodyPr/>
          <a:lstStyle/>
          <a:p>
            <a:r>
              <a:rPr lang="en-US" dirty="0"/>
              <a:t>LO 11-8</a:t>
            </a:r>
          </a:p>
        </p:txBody>
      </p:sp>
      <p:pic>
        <p:nvPicPr>
          <p:cNvPr id="7" name="Picture 6"/>
          <p:cNvPicPr>
            <a:picLocks noChangeAspect="1"/>
          </p:cNvPicPr>
          <p:nvPr/>
        </p:nvPicPr>
        <p:blipFill>
          <a:blip r:embed="rId2"/>
          <a:stretch>
            <a:fillRect/>
          </a:stretch>
        </p:blipFill>
        <p:spPr>
          <a:xfrm>
            <a:off x="2047875" y="1905000"/>
            <a:ext cx="5048250" cy="866775"/>
          </a:xfrm>
          <a:prstGeom prst="rect">
            <a:avLst/>
          </a:prstGeom>
        </p:spPr>
      </p:pic>
      <p:pic>
        <p:nvPicPr>
          <p:cNvPr id="8" name="Picture 7"/>
          <p:cNvPicPr>
            <a:picLocks noChangeAspect="1"/>
          </p:cNvPicPr>
          <p:nvPr/>
        </p:nvPicPr>
        <p:blipFill>
          <a:blip r:embed="rId3"/>
          <a:stretch>
            <a:fillRect/>
          </a:stretch>
        </p:blipFill>
        <p:spPr>
          <a:xfrm>
            <a:off x="2757487" y="3657600"/>
            <a:ext cx="3629025" cy="952500"/>
          </a:xfrm>
          <a:prstGeom prst="rect">
            <a:avLst/>
          </a:prstGeom>
        </p:spPr>
      </p:pic>
    </p:spTree>
    <p:extLst>
      <p:ext uri="{BB962C8B-B14F-4D97-AF65-F5344CB8AC3E}">
        <p14:creationId xmlns:p14="http://schemas.microsoft.com/office/powerpoint/2010/main" val="3924892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Hartley’s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decision rule is:</a:t>
                </a:r>
              </a:p>
              <a:p>
                <a:pPr lvl="1"/>
                <a:r>
                  <a:rPr lang="en-US" dirty="0"/>
                  <a:t>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𝑐𝑎𝑙𝑐</m:t>
                        </m:r>
                      </m:sub>
                    </m:sSub>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𝑐𝑟𝑖𝑡𝑖𝑐𝑎𝑙</m:t>
                        </m:r>
                      </m:sub>
                    </m:sSub>
                  </m:oMath>
                </a14:m>
                <a:r>
                  <a:rPr lang="en-US" dirty="0"/>
                  <a:t> </a:t>
                </a:r>
              </a:p>
              <a:p>
                <a:endParaRPr lang="en-US" sz="800" dirty="0"/>
              </a:p>
              <a:p>
                <a:r>
                  <a:rPr lang="en-US" dirty="0"/>
                  <a:t>Critical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𝑐𝑟𝑖𝑡𝑖𝑐𝑎𝑙</m:t>
                        </m:r>
                      </m:sub>
                    </m:sSub>
                  </m:oMath>
                </a14:m>
                <a:r>
                  <a:rPr lang="en-US" dirty="0"/>
                  <a:t> may be found in the table using degrees of freedom given by</a:t>
                </a:r>
              </a:p>
              <a:p>
                <a:endParaRPr lang="en-US" sz="1000" dirty="0"/>
              </a:p>
              <a:p>
                <a:pPr lvl="1"/>
                <a:r>
                  <a:rPr lang="en-US" dirty="0"/>
                  <a:t>Numerator: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𝑑𝑓</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𝑐</m:t>
                    </m:r>
                  </m:oMath>
                </a14:m>
                <a:endParaRPr lang="en-US" dirty="0"/>
              </a:p>
              <a:p>
                <a:pPr lvl="1"/>
                <a:r>
                  <a:rPr lang="en-US" dirty="0"/>
                  <a:t>Denominator: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𝑑𝑓</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𝑐</m:t>
                        </m:r>
                      </m:den>
                    </m:f>
                    <m:r>
                      <a:rPr lang="en-US" i="1">
                        <a:latin typeface="Cambria Math" panose="02040503050406030204" pitchFamily="18" charset="0"/>
                      </a:rPr>
                      <m:t>−1</m:t>
                    </m:r>
                  </m:oMath>
                </a14:m>
                <a:endParaRPr lang="en-US" sz="2000" dirty="0"/>
              </a:p>
              <a:p>
                <a:pPr lvl="1"/>
                <a:r>
                  <a:rPr lang="en-US" dirty="0"/>
                  <a:t>where </a:t>
                </a:r>
                <a:r>
                  <a:rPr lang="en-US" i="1" dirty="0"/>
                  <a:t>n</a:t>
                </a:r>
                <a:r>
                  <a:rPr lang="en-US" dirty="0"/>
                  <a:t> is the total number of observations. This test assumes equal group sizes,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𝑑𝑓</m:t>
                        </m:r>
                      </m:e>
                      <m:sub>
                        <m:r>
                          <a:rPr lang="en-US" i="1">
                            <a:latin typeface="Cambria Math" panose="02040503050406030204" pitchFamily="18" charset="0"/>
                          </a:rPr>
                          <m:t>2</m:t>
                        </m:r>
                      </m:sub>
                    </m:sSub>
                  </m:oMath>
                </a14:m>
                <a:r>
                  <a:rPr lang="en-US" dirty="0"/>
                  <a:t> would be an integer. For group sizes that are not drastically unequal, this procedure will still be approximately correct, using the next lower integer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𝑑𝑓</m:t>
                        </m:r>
                      </m:e>
                      <m:sub>
                        <m:r>
                          <a:rPr lang="en-US" i="1">
                            <a:latin typeface="Cambria Math" panose="02040503050406030204" pitchFamily="18" charset="0"/>
                          </a:rPr>
                          <m:t>2</m:t>
                        </m:r>
                      </m:sub>
                    </m:sSub>
                  </m:oMath>
                </a14:m>
                <a:r>
                  <a:rPr lang="en-US" dirty="0"/>
                  <a:t> is not an integer.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r="-1852" b="-193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35</a:t>
            </a:fld>
            <a:endParaRPr lang="en-US" dirty="0"/>
          </a:p>
        </p:txBody>
      </p:sp>
      <p:sp>
        <p:nvSpPr>
          <p:cNvPr id="6" name="Text Placeholder 5"/>
          <p:cNvSpPr>
            <a:spLocks noGrp="1"/>
          </p:cNvSpPr>
          <p:nvPr>
            <p:ph type="body" sz="quarter" idx="12"/>
          </p:nvPr>
        </p:nvSpPr>
        <p:spPr/>
        <p:txBody>
          <a:bodyPr/>
          <a:lstStyle/>
          <a:p>
            <a:r>
              <a:rPr lang="en-US" dirty="0"/>
              <a:t>LO 11-8</a:t>
            </a:r>
          </a:p>
        </p:txBody>
      </p:sp>
    </p:spTree>
    <p:extLst>
      <p:ext uri="{BB962C8B-B14F-4D97-AF65-F5344CB8AC3E}">
        <p14:creationId xmlns:p14="http://schemas.microsoft.com/office/powerpoint/2010/main" val="3896032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Hartley’s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534400" cy="4419600"/>
              </a:xfrm>
            </p:spPr>
            <p:txBody>
              <a:bodyPr/>
              <a:lstStyle/>
              <a:p>
                <a:r>
                  <a:rPr lang="en-US" dirty="0"/>
                  <a:t>Critical 5 Percent Values of Hartley’s </a:t>
                </a:r>
                <a:r>
                  <a:rPr lang="en-US" i="1" dirty="0"/>
                  <a:t>H </a:t>
                </a:r>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𝑚𝑎𝑥</m:t>
                        </m:r>
                      </m:sub>
                      <m:sup>
                        <m:r>
                          <a:rPr lang="en-US" b="0" i="1" smtClean="0">
                            <a:latin typeface="Cambria Math" panose="02040503050406030204" pitchFamily="18" charset="0"/>
                          </a:rPr>
                          <m:t>2</m:t>
                        </m:r>
                      </m:sup>
                    </m:sSubSup>
                  </m:oMath>
                </a14:m>
                <a:r>
                  <a:rPr lang="en-US" dirty="0"/>
                  <a:t>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𝑚</m:t>
                        </m:r>
                        <m:r>
                          <a:rPr lang="en-US" b="0" i="1" smtClean="0">
                            <a:latin typeface="Cambria Math" panose="02040503050406030204" pitchFamily="18" charset="0"/>
                          </a:rPr>
                          <m:t>𝑖𝑛</m:t>
                        </m:r>
                      </m:sub>
                      <m:sup>
                        <m:r>
                          <a:rPr lang="en-US" i="1">
                            <a:latin typeface="Cambria Math" panose="02040503050406030204" pitchFamily="18" charset="0"/>
                          </a:rPr>
                          <m:t>2</m:t>
                        </m:r>
                      </m:sup>
                    </m:sSubSup>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534400" cy="4419600"/>
              </a:xfrm>
              <a:blipFill>
                <a:blip r:embed="rId2"/>
                <a:stretch>
                  <a:fillRect l="-429" t="-690"/>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36</a:t>
            </a:fld>
            <a:endParaRPr lang="en-US" dirty="0"/>
          </a:p>
        </p:txBody>
      </p:sp>
      <p:sp>
        <p:nvSpPr>
          <p:cNvPr id="6" name="Text Placeholder 5"/>
          <p:cNvSpPr>
            <a:spLocks noGrp="1"/>
          </p:cNvSpPr>
          <p:nvPr>
            <p:ph type="body" sz="quarter" idx="12"/>
          </p:nvPr>
        </p:nvSpPr>
        <p:spPr/>
        <p:txBody>
          <a:bodyPr/>
          <a:lstStyle/>
          <a:p>
            <a:r>
              <a:rPr lang="en-US" dirty="0"/>
              <a:t>LO 11-8</a:t>
            </a:r>
          </a:p>
        </p:txBody>
      </p:sp>
      <p:pic>
        <p:nvPicPr>
          <p:cNvPr id="7" name="Picture 6"/>
          <p:cNvPicPr>
            <a:picLocks noChangeAspect="1"/>
          </p:cNvPicPr>
          <p:nvPr/>
        </p:nvPicPr>
        <p:blipFill>
          <a:blip r:embed="rId3"/>
          <a:stretch>
            <a:fillRect/>
          </a:stretch>
        </p:blipFill>
        <p:spPr>
          <a:xfrm>
            <a:off x="1452187" y="2233613"/>
            <a:ext cx="6239626" cy="3824287"/>
          </a:xfrm>
          <a:prstGeom prst="rect">
            <a:avLst/>
          </a:prstGeom>
        </p:spPr>
      </p:pic>
    </p:spTree>
    <p:extLst>
      <p:ext uri="{BB962C8B-B14F-4D97-AF65-F5344CB8AC3E}">
        <p14:creationId xmlns:p14="http://schemas.microsoft.com/office/powerpoint/2010/main" val="1014413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Carton Packing</a:t>
            </a:r>
          </a:p>
        </p:txBody>
      </p:sp>
      <p:sp>
        <p:nvSpPr>
          <p:cNvPr id="3" name="Content Placeholder 2"/>
          <p:cNvSpPr>
            <a:spLocks noGrp="1"/>
          </p:cNvSpPr>
          <p:nvPr>
            <p:ph idx="1"/>
          </p:nvPr>
        </p:nvSpPr>
        <p:spPr/>
        <p:txBody>
          <a:bodyPr/>
          <a:lstStyle/>
          <a:p>
            <a:r>
              <a:rPr lang="en-US" dirty="0"/>
              <a:t>Using the carton-packing data in Table 11.3, there are 4 groups and 20 total observations, so we have </a:t>
            </a:r>
          </a:p>
          <a:p>
            <a:pPr lvl="1"/>
            <a:r>
              <a:rPr lang="en-US" dirty="0"/>
              <a:t>Numerator: </a:t>
            </a:r>
            <a:r>
              <a:rPr lang="en-US" i="1" dirty="0"/>
              <a:t>df</a:t>
            </a:r>
            <a:r>
              <a:rPr lang="en-US" baseline="-25000" dirty="0"/>
              <a:t>1</a:t>
            </a:r>
            <a:r>
              <a:rPr lang="en-US" dirty="0"/>
              <a:t> = </a:t>
            </a:r>
            <a:r>
              <a:rPr lang="en-US" i="1" dirty="0"/>
              <a:t>c </a:t>
            </a:r>
            <a:r>
              <a:rPr lang="en-US" dirty="0"/>
              <a:t>= 4 </a:t>
            </a:r>
          </a:p>
          <a:p>
            <a:pPr lvl="1"/>
            <a:r>
              <a:rPr lang="pt-BR" dirty="0"/>
              <a:t>Denominator: </a:t>
            </a:r>
            <a:r>
              <a:rPr lang="pt-BR" i="1" dirty="0"/>
              <a:t>df</a:t>
            </a:r>
            <a:r>
              <a:rPr lang="pt-BR" dirty="0"/>
              <a:t>2 = </a:t>
            </a:r>
            <a:r>
              <a:rPr lang="pt-BR" i="1" dirty="0"/>
              <a:t>n</a:t>
            </a:r>
            <a:r>
              <a:rPr lang="pt-BR" dirty="0"/>
              <a:t>/</a:t>
            </a:r>
            <a:r>
              <a:rPr lang="pt-BR" i="1" dirty="0"/>
              <a:t>c </a:t>
            </a:r>
            <a:r>
              <a:rPr lang="pt-BR" dirty="0"/>
              <a:t>− 1 = 20/4 − 1 = 5 − 1 = 4 </a:t>
            </a:r>
          </a:p>
          <a:p>
            <a:r>
              <a:rPr lang="en-US" dirty="0"/>
              <a:t>From the table we choose the critical value </a:t>
            </a:r>
            <a:r>
              <a:rPr lang="en-US" i="1" dirty="0" err="1"/>
              <a:t>H</a:t>
            </a:r>
            <a:r>
              <a:rPr lang="en-US" baseline="-25000" dirty="0" err="1"/>
              <a:t>critical</a:t>
            </a:r>
            <a:r>
              <a:rPr lang="en-US" dirty="0"/>
              <a:t> = 20.6 using </a:t>
            </a:r>
            <a:r>
              <a:rPr lang="en-US" i="1" dirty="0"/>
              <a:t>df</a:t>
            </a:r>
            <a:r>
              <a:rPr lang="en-US" baseline="-25000" dirty="0"/>
              <a:t>1</a:t>
            </a:r>
            <a:r>
              <a:rPr lang="en-US" dirty="0"/>
              <a:t> = 4 and </a:t>
            </a:r>
            <a:r>
              <a:rPr lang="en-US" i="1" dirty="0"/>
              <a:t>df</a:t>
            </a:r>
            <a:r>
              <a:rPr lang="en-US" baseline="-25000" dirty="0"/>
              <a:t>2</a:t>
            </a:r>
            <a:r>
              <a:rPr lang="en-US" dirty="0"/>
              <a:t> = 4. The sample statistics (from Excel) for our workstations are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37</a:t>
            </a:fld>
            <a:endParaRPr lang="en-US" dirty="0"/>
          </a:p>
        </p:txBody>
      </p:sp>
      <p:sp>
        <p:nvSpPr>
          <p:cNvPr id="6" name="Text Placeholder 5"/>
          <p:cNvSpPr>
            <a:spLocks noGrp="1"/>
          </p:cNvSpPr>
          <p:nvPr>
            <p:ph type="body" sz="quarter" idx="12"/>
          </p:nvPr>
        </p:nvSpPr>
        <p:spPr/>
        <p:txBody>
          <a:bodyPr/>
          <a:lstStyle/>
          <a:p>
            <a:r>
              <a:rPr lang="en-US" dirty="0"/>
              <a:t>LO 11-8</a:t>
            </a:r>
          </a:p>
        </p:txBody>
      </p:sp>
      <p:pic>
        <p:nvPicPr>
          <p:cNvPr id="7" name="Picture 6"/>
          <p:cNvPicPr>
            <a:picLocks noChangeAspect="1"/>
          </p:cNvPicPr>
          <p:nvPr/>
        </p:nvPicPr>
        <p:blipFill>
          <a:blip r:embed="rId2"/>
          <a:stretch>
            <a:fillRect/>
          </a:stretch>
        </p:blipFill>
        <p:spPr>
          <a:xfrm>
            <a:off x="1195387" y="4339403"/>
            <a:ext cx="6753225" cy="1497517"/>
          </a:xfrm>
          <a:prstGeom prst="rect">
            <a:avLst/>
          </a:prstGeom>
        </p:spPr>
      </p:pic>
    </p:spTree>
    <p:extLst>
      <p:ext uri="{BB962C8B-B14F-4D97-AF65-F5344CB8AC3E}">
        <p14:creationId xmlns:p14="http://schemas.microsoft.com/office/powerpoint/2010/main" val="2620454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Carton Packing</a:t>
            </a:r>
          </a:p>
        </p:txBody>
      </p:sp>
      <p:sp>
        <p:nvSpPr>
          <p:cNvPr id="3" name="Content Placeholder 2"/>
          <p:cNvSpPr>
            <a:spLocks noGrp="1"/>
          </p:cNvSpPr>
          <p:nvPr>
            <p:ph idx="1"/>
          </p:nvPr>
        </p:nvSpPr>
        <p:spPr/>
        <p:txBody>
          <a:bodyPr/>
          <a:lstStyle/>
          <a:p>
            <a:r>
              <a:rPr lang="en-US" dirty="0"/>
              <a:t>The test statistic is</a:t>
            </a:r>
          </a:p>
          <a:p>
            <a:endParaRPr lang="en-US" dirty="0"/>
          </a:p>
          <a:p>
            <a:endParaRPr lang="en-US" dirty="0"/>
          </a:p>
          <a:p>
            <a:endParaRPr lang="pt-BR" dirty="0"/>
          </a:p>
          <a:p>
            <a:r>
              <a:rPr lang="en-US" dirty="0"/>
              <a:t>In this case, we cannot reject the hypothesis of equal variances. Indeed, the table makes it clear that unless the sample size is very large, the variance ratio would have to be quite large to reject the hypothesis of equal population variances.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38</a:t>
            </a:fld>
            <a:endParaRPr lang="en-US" dirty="0"/>
          </a:p>
        </p:txBody>
      </p:sp>
      <p:sp>
        <p:nvSpPr>
          <p:cNvPr id="6" name="Text Placeholder 5"/>
          <p:cNvSpPr>
            <a:spLocks noGrp="1"/>
          </p:cNvSpPr>
          <p:nvPr>
            <p:ph type="body" sz="quarter" idx="12"/>
          </p:nvPr>
        </p:nvSpPr>
        <p:spPr/>
        <p:txBody>
          <a:bodyPr/>
          <a:lstStyle/>
          <a:p>
            <a:r>
              <a:rPr lang="en-US" dirty="0"/>
              <a:t>LO 11-8</a:t>
            </a:r>
          </a:p>
        </p:txBody>
      </p:sp>
      <p:pic>
        <p:nvPicPr>
          <p:cNvPr id="8" name="Picture 7"/>
          <p:cNvPicPr>
            <a:picLocks noChangeAspect="1"/>
          </p:cNvPicPr>
          <p:nvPr/>
        </p:nvPicPr>
        <p:blipFill>
          <a:blip r:embed="rId2"/>
          <a:stretch>
            <a:fillRect/>
          </a:stretch>
        </p:blipFill>
        <p:spPr>
          <a:xfrm>
            <a:off x="3052762" y="2133600"/>
            <a:ext cx="3038475" cy="819150"/>
          </a:xfrm>
          <a:prstGeom prst="rect">
            <a:avLst/>
          </a:prstGeom>
          <a:ln>
            <a:solidFill>
              <a:schemeClr val="tx1"/>
            </a:solidFill>
          </a:ln>
        </p:spPr>
      </p:pic>
    </p:spTree>
    <p:extLst>
      <p:ext uri="{BB962C8B-B14F-4D97-AF65-F5344CB8AC3E}">
        <p14:creationId xmlns:p14="http://schemas.microsoft.com/office/powerpoint/2010/main" val="1796085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Levene’s</a:t>
            </a:r>
            <a:r>
              <a:rPr lang="en-US" dirty="0"/>
              <a:t> Test</a:t>
            </a:r>
          </a:p>
        </p:txBody>
      </p:sp>
      <p:sp>
        <p:nvSpPr>
          <p:cNvPr id="3" name="Content Placeholder 2"/>
          <p:cNvSpPr>
            <a:spLocks noGrp="1"/>
          </p:cNvSpPr>
          <p:nvPr>
            <p:ph idx="1"/>
          </p:nvPr>
        </p:nvSpPr>
        <p:spPr/>
        <p:txBody>
          <a:bodyPr/>
          <a:lstStyle/>
          <a:p>
            <a:pPr>
              <a:defRPr/>
            </a:pPr>
            <a:r>
              <a:rPr lang="en-US" dirty="0" err="1"/>
              <a:t>Levene’s</a:t>
            </a:r>
            <a:r>
              <a:rPr lang="en-US" dirty="0"/>
              <a:t> test is a more robust alternative to Hartley’s F test.</a:t>
            </a:r>
          </a:p>
          <a:p>
            <a:pPr>
              <a:defRPr/>
            </a:pPr>
            <a:r>
              <a:rPr lang="en-US" dirty="0" err="1"/>
              <a:t>Levene’s</a:t>
            </a:r>
            <a:r>
              <a:rPr lang="en-US" dirty="0"/>
              <a:t> test does not assume a normal distribution.</a:t>
            </a:r>
          </a:p>
          <a:p>
            <a:pPr>
              <a:defRPr/>
            </a:pPr>
            <a:r>
              <a:rPr lang="en-US" dirty="0"/>
              <a:t>It is based on the distances of the observations from their sample medians rather than their sample means.</a:t>
            </a:r>
          </a:p>
          <a:p>
            <a:pPr>
              <a:defRPr/>
            </a:pPr>
            <a:r>
              <a:rPr lang="en-US" dirty="0"/>
              <a:t>A computer program </a:t>
            </a:r>
            <a:br>
              <a:rPr lang="en-US" dirty="0"/>
            </a:br>
            <a:r>
              <a:rPr lang="en-US" dirty="0"/>
              <a:t>(e.g., MINITAB) is needed </a:t>
            </a:r>
            <a:br>
              <a:rPr lang="en-US" dirty="0"/>
            </a:br>
            <a:r>
              <a:rPr lang="en-US" dirty="0"/>
              <a:t>to perform this test.</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39</a:t>
            </a:fld>
            <a:endParaRPr lang="en-US" dirty="0"/>
          </a:p>
        </p:txBody>
      </p:sp>
      <p:sp>
        <p:nvSpPr>
          <p:cNvPr id="6" name="Text Placeholder 5"/>
          <p:cNvSpPr>
            <a:spLocks noGrp="1"/>
          </p:cNvSpPr>
          <p:nvPr>
            <p:ph type="body" sz="quarter" idx="12"/>
          </p:nvPr>
        </p:nvSpPr>
        <p:spPr/>
        <p:txBody>
          <a:bodyPr/>
          <a:lstStyle/>
          <a:p>
            <a:r>
              <a:rPr lang="en-US" dirty="0"/>
              <a:t>LO 11-8</a:t>
            </a:r>
          </a:p>
        </p:txBody>
      </p:sp>
      <p:pic>
        <p:nvPicPr>
          <p:cNvPr id="7" name="Picture 6"/>
          <p:cNvPicPr>
            <a:picLocks noChangeAspect="1"/>
          </p:cNvPicPr>
          <p:nvPr/>
        </p:nvPicPr>
        <p:blipFill>
          <a:blip r:embed="rId2"/>
          <a:stretch>
            <a:fillRect/>
          </a:stretch>
        </p:blipFill>
        <p:spPr>
          <a:xfrm>
            <a:off x="4572000" y="3467100"/>
            <a:ext cx="4169370" cy="2781300"/>
          </a:xfrm>
          <a:prstGeom prst="rect">
            <a:avLst/>
          </a:prstGeom>
        </p:spPr>
      </p:pic>
    </p:spTree>
    <p:extLst>
      <p:ext uri="{BB962C8B-B14F-4D97-AF65-F5344CB8AC3E}">
        <p14:creationId xmlns:p14="http://schemas.microsoft.com/office/powerpoint/2010/main" val="388400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a:t>
            </a:r>
          </a:p>
        </p:txBody>
      </p:sp>
      <p:sp>
        <p:nvSpPr>
          <p:cNvPr id="3" name="Content Placeholder 2"/>
          <p:cNvSpPr>
            <a:spLocks noGrp="1"/>
          </p:cNvSpPr>
          <p:nvPr>
            <p:ph idx="1"/>
          </p:nvPr>
        </p:nvSpPr>
        <p:spPr/>
        <p:txBody>
          <a:bodyPr/>
          <a:lstStyle/>
          <a:p>
            <a:r>
              <a:rPr lang="en-US" dirty="0"/>
              <a:t>Analysis of variance seeks to identify </a:t>
            </a:r>
            <a:r>
              <a:rPr lang="en-US" i="1" dirty="0"/>
              <a:t>sources of variation </a:t>
            </a:r>
            <a:r>
              <a:rPr lang="en-US" dirty="0"/>
              <a:t>in a numerical </a:t>
            </a:r>
            <a:r>
              <a:rPr lang="en-US" i="1" dirty="0"/>
              <a:t>dependent </a:t>
            </a:r>
            <a:r>
              <a:rPr lang="en-US" dirty="0"/>
              <a:t>variable </a:t>
            </a:r>
            <a:r>
              <a:rPr lang="en-US" i="1" dirty="0"/>
              <a:t>Y </a:t>
            </a:r>
            <a:r>
              <a:rPr lang="en-US" dirty="0"/>
              <a:t>(the </a:t>
            </a:r>
            <a:r>
              <a:rPr lang="en-US" b="1" dirty="0"/>
              <a:t>response variable</a:t>
            </a:r>
            <a:r>
              <a:rPr lang="en-US" dirty="0"/>
              <a:t>). </a:t>
            </a:r>
          </a:p>
          <a:p>
            <a:r>
              <a:rPr lang="en-US" dirty="0"/>
              <a:t>Variation in the response variable about its mean either is </a:t>
            </a:r>
            <a:r>
              <a:rPr lang="en-US" b="1" dirty="0"/>
              <a:t>explained </a:t>
            </a:r>
            <a:r>
              <a:rPr lang="en-US" dirty="0"/>
              <a:t>by one or more categorical </a:t>
            </a:r>
            <a:r>
              <a:rPr lang="en-US" i="1" dirty="0"/>
              <a:t>independent </a:t>
            </a:r>
            <a:r>
              <a:rPr lang="en-US" dirty="0"/>
              <a:t>variables (the </a:t>
            </a:r>
            <a:r>
              <a:rPr lang="en-US" b="1" dirty="0"/>
              <a:t>factors</a:t>
            </a:r>
            <a:r>
              <a:rPr lang="en-US" dirty="0"/>
              <a:t>) or is </a:t>
            </a:r>
            <a:r>
              <a:rPr lang="en-US" b="1" dirty="0"/>
              <a:t>unexplained </a:t>
            </a:r>
            <a:r>
              <a:rPr lang="en-US" dirty="0"/>
              <a:t>(random error):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a:t>
            </a:fld>
            <a:endParaRPr lang="en-US" dirty="0"/>
          </a:p>
        </p:txBody>
      </p:sp>
      <p:sp>
        <p:nvSpPr>
          <p:cNvPr id="6" name="Text Placeholder 5"/>
          <p:cNvSpPr>
            <a:spLocks noGrp="1"/>
          </p:cNvSpPr>
          <p:nvPr>
            <p:ph type="body" sz="quarter" idx="12"/>
          </p:nvPr>
        </p:nvSpPr>
        <p:spPr/>
        <p:txBody>
          <a:bodyPr/>
          <a:lstStyle/>
          <a:p>
            <a:r>
              <a:rPr lang="en-US" dirty="0"/>
              <a:t>LO 11-4</a:t>
            </a:r>
          </a:p>
        </p:txBody>
      </p:sp>
      <p:pic>
        <p:nvPicPr>
          <p:cNvPr id="7" name="Picture 6"/>
          <p:cNvPicPr>
            <a:picLocks noChangeAspect="1"/>
          </p:cNvPicPr>
          <p:nvPr/>
        </p:nvPicPr>
        <p:blipFill>
          <a:blip r:embed="rId2"/>
          <a:stretch>
            <a:fillRect/>
          </a:stretch>
        </p:blipFill>
        <p:spPr>
          <a:xfrm>
            <a:off x="595312" y="4191000"/>
            <a:ext cx="7953375" cy="657225"/>
          </a:xfrm>
          <a:prstGeom prst="rect">
            <a:avLst/>
          </a:prstGeom>
        </p:spPr>
      </p:pic>
    </p:spTree>
    <p:extLst>
      <p:ext uri="{BB962C8B-B14F-4D97-AF65-F5344CB8AC3E}">
        <p14:creationId xmlns:p14="http://schemas.microsoft.com/office/powerpoint/2010/main" val="894833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Two-Factor ANOVA Without Replication</a:t>
            </a:r>
          </a:p>
        </p:txBody>
      </p:sp>
      <p:sp>
        <p:nvSpPr>
          <p:cNvPr id="3" name="Content Placeholder 2"/>
          <p:cNvSpPr>
            <a:spLocks noGrp="1"/>
          </p:cNvSpPr>
          <p:nvPr>
            <p:ph idx="1"/>
          </p:nvPr>
        </p:nvSpPr>
        <p:spPr/>
        <p:txBody>
          <a:bodyPr/>
          <a:lstStyle/>
          <a:p>
            <a:r>
              <a:rPr lang="en-US" sz="2000" dirty="0"/>
              <a:t>Suppose that two factors </a:t>
            </a:r>
            <a:r>
              <a:rPr lang="en-US" sz="2000" i="1" dirty="0"/>
              <a:t>A </a:t>
            </a:r>
            <a:r>
              <a:rPr lang="en-US" sz="2000" dirty="0"/>
              <a:t>and </a:t>
            </a:r>
            <a:r>
              <a:rPr lang="en-US" sz="2000" i="1" dirty="0"/>
              <a:t>B </a:t>
            </a:r>
            <a:r>
              <a:rPr lang="en-US" sz="2000" dirty="0"/>
              <a:t>may affect </a:t>
            </a:r>
            <a:r>
              <a:rPr lang="en-US" sz="2000" i="1" dirty="0"/>
              <a:t>Y. </a:t>
            </a:r>
          </a:p>
          <a:p>
            <a:r>
              <a:rPr lang="en-US" sz="2000" dirty="0"/>
              <a:t>One way to visualize this is to imagine a data matrix with </a:t>
            </a:r>
            <a:r>
              <a:rPr lang="en-US" sz="2000" i="1" dirty="0"/>
              <a:t>r </a:t>
            </a:r>
            <a:r>
              <a:rPr lang="en-US" sz="2000" dirty="0"/>
              <a:t>rows and </a:t>
            </a:r>
            <a:r>
              <a:rPr lang="en-US" sz="2000" i="1" dirty="0"/>
              <a:t>c </a:t>
            </a:r>
            <a:r>
              <a:rPr lang="en-US" sz="2000" dirty="0"/>
              <a:t>columns. Each row is a level of factor </a:t>
            </a:r>
            <a:r>
              <a:rPr lang="en-US" sz="2000" i="1" dirty="0"/>
              <a:t>A, </a:t>
            </a:r>
            <a:r>
              <a:rPr lang="en-US" sz="2000" dirty="0"/>
              <a:t>while each column is a level of factor </a:t>
            </a:r>
            <a:r>
              <a:rPr lang="en-US" sz="2000" i="1" dirty="0"/>
              <a:t>B. </a:t>
            </a:r>
            <a:r>
              <a:rPr lang="en-US" sz="2000" dirty="0"/>
              <a:t>Initially, we will consider the case where all levels of both factors occur, and each cell contains only one observation. </a:t>
            </a:r>
          </a:p>
          <a:p>
            <a:r>
              <a:rPr lang="en-US" sz="2000" dirty="0"/>
              <a:t>In this </a:t>
            </a:r>
            <a:r>
              <a:rPr lang="en-US" sz="2000" b="1" dirty="0"/>
              <a:t>two-factor ANOVA without replication </a:t>
            </a:r>
            <a:r>
              <a:rPr lang="en-US" sz="2000" dirty="0"/>
              <a:t>(or </a:t>
            </a:r>
            <a:r>
              <a:rPr lang="en-US" sz="2000" i="1" dirty="0" err="1"/>
              <a:t>nonrepeated</a:t>
            </a:r>
            <a:r>
              <a:rPr lang="en-US" sz="2000" i="1" dirty="0"/>
              <a:t> measures design</a:t>
            </a:r>
            <a:r>
              <a:rPr lang="en-US" sz="2000" dirty="0"/>
              <a:t>), each factor combination is observed exactly once.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40</a:t>
            </a:fld>
            <a:endParaRPr lang="en-US" dirty="0"/>
          </a:p>
        </p:txBody>
      </p:sp>
      <p:sp>
        <p:nvSpPr>
          <p:cNvPr id="6" name="Text Placeholder 5"/>
          <p:cNvSpPr>
            <a:spLocks noGrp="1"/>
          </p:cNvSpPr>
          <p:nvPr>
            <p:ph type="body" sz="quarter" idx="12"/>
          </p:nvPr>
        </p:nvSpPr>
        <p:spPr/>
        <p:txBody>
          <a:bodyPr/>
          <a:lstStyle/>
          <a:p>
            <a:r>
              <a:rPr lang="en-US" dirty="0"/>
              <a:t>LO 11-9</a:t>
            </a:r>
          </a:p>
        </p:txBody>
      </p:sp>
      <p:pic>
        <p:nvPicPr>
          <p:cNvPr id="7" name="Picture 6"/>
          <p:cNvPicPr>
            <a:picLocks noChangeAspect="1"/>
          </p:cNvPicPr>
          <p:nvPr/>
        </p:nvPicPr>
        <p:blipFill>
          <a:blip r:embed="rId2"/>
          <a:stretch>
            <a:fillRect/>
          </a:stretch>
        </p:blipFill>
        <p:spPr>
          <a:xfrm>
            <a:off x="1497240" y="4200525"/>
            <a:ext cx="6149520" cy="1743075"/>
          </a:xfrm>
          <a:prstGeom prst="rect">
            <a:avLst/>
          </a:prstGeom>
        </p:spPr>
      </p:pic>
    </p:spTree>
    <p:extLst>
      <p:ext uri="{BB962C8B-B14F-4D97-AF65-F5344CB8AC3E}">
        <p14:creationId xmlns:p14="http://schemas.microsoft.com/office/powerpoint/2010/main" val="1878576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Two-Factor ANOVA Without Replication</a:t>
            </a:r>
          </a:p>
        </p:txBody>
      </p:sp>
      <p:sp>
        <p:nvSpPr>
          <p:cNvPr id="3" name="Content Placeholder 2"/>
          <p:cNvSpPr>
            <a:spLocks noGrp="1"/>
          </p:cNvSpPr>
          <p:nvPr>
            <p:ph idx="1"/>
          </p:nvPr>
        </p:nvSpPr>
        <p:spPr/>
        <p:txBody>
          <a:bodyPr/>
          <a:lstStyle/>
          <a:p>
            <a:r>
              <a:rPr lang="en-US" sz="2000" dirty="0"/>
              <a:t>This figure illustrates a two-factor ANOVA model in which a numerical response variable (paint viscosity) may vary both by temperature (</a:t>
            </a:r>
            <a:r>
              <a:rPr lang="en-US" sz="2000" i="1" dirty="0"/>
              <a:t>Factor A</a:t>
            </a:r>
            <a:r>
              <a:rPr lang="en-US" sz="2000" dirty="0"/>
              <a:t>) and by paint supplier (</a:t>
            </a:r>
            <a:r>
              <a:rPr lang="en-US" sz="2000" i="1" dirty="0"/>
              <a:t>Factor B</a:t>
            </a:r>
            <a:r>
              <a:rPr lang="en-US" sz="2000" dirty="0"/>
              <a:t>). Three different temperature settings (</a:t>
            </a:r>
            <a:r>
              <a:rPr lang="en-US" sz="2000" i="1" dirty="0"/>
              <a:t>A</a:t>
            </a:r>
            <a:r>
              <a:rPr lang="en-US" sz="2000" dirty="0"/>
              <a:t>1, </a:t>
            </a:r>
            <a:r>
              <a:rPr lang="en-US" sz="2000" i="1" dirty="0"/>
              <a:t>A</a:t>
            </a:r>
            <a:r>
              <a:rPr lang="en-US" sz="2000" dirty="0"/>
              <a:t>2, </a:t>
            </a:r>
            <a:r>
              <a:rPr lang="en-US" sz="2000" i="1" dirty="0"/>
              <a:t>A</a:t>
            </a:r>
            <a:r>
              <a:rPr lang="en-US" sz="2000" dirty="0"/>
              <a:t>3) were tested on shipments from three different suppliers (</a:t>
            </a:r>
            <a:r>
              <a:rPr lang="en-US" sz="2000" i="1" dirty="0"/>
              <a:t>B</a:t>
            </a:r>
            <a:r>
              <a:rPr lang="en-US" sz="2000" dirty="0"/>
              <a:t>1, </a:t>
            </a:r>
            <a:r>
              <a:rPr lang="en-US" sz="2000" i="1" dirty="0"/>
              <a:t>B</a:t>
            </a:r>
            <a:r>
              <a:rPr lang="en-US" sz="2000" dirty="0"/>
              <a:t>2, </a:t>
            </a:r>
            <a:r>
              <a:rPr lang="en-US" sz="2000" i="1" dirty="0"/>
              <a:t>B</a:t>
            </a:r>
            <a:r>
              <a:rPr lang="en-US" sz="2000" dirty="0"/>
              <a:t>3), yielding a table with 3 × 3 = 9 cells. </a:t>
            </a:r>
          </a:p>
          <a:p>
            <a:r>
              <a:rPr lang="en-US" sz="2000" dirty="0"/>
              <a:t>Each factor combination is a </a:t>
            </a:r>
            <a:r>
              <a:rPr lang="en-US" sz="2000" i="1" dirty="0"/>
              <a:t>treatment. </a:t>
            </a:r>
            <a:r>
              <a:rPr lang="en-US" sz="2000" dirty="0"/>
              <a:t>With only one observation per treatment, no interaction between the two factors is included.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41</a:t>
            </a:fld>
            <a:endParaRPr lang="en-US" dirty="0"/>
          </a:p>
        </p:txBody>
      </p:sp>
      <p:sp>
        <p:nvSpPr>
          <p:cNvPr id="6" name="Text Placeholder 5"/>
          <p:cNvSpPr>
            <a:spLocks noGrp="1"/>
          </p:cNvSpPr>
          <p:nvPr>
            <p:ph type="body" sz="quarter" idx="12"/>
          </p:nvPr>
        </p:nvSpPr>
        <p:spPr/>
        <p:txBody>
          <a:bodyPr/>
          <a:lstStyle/>
          <a:p>
            <a:r>
              <a:rPr lang="en-US" dirty="0"/>
              <a:t>LO 11-9</a:t>
            </a:r>
          </a:p>
        </p:txBody>
      </p:sp>
      <p:pic>
        <p:nvPicPr>
          <p:cNvPr id="8" name="Picture 7"/>
          <p:cNvPicPr>
            <a:picLocks noChangeAspect="1"/>
          </p:cNvPicPr>
          <p:nvPr/>
        </p:nvPicPr>
        <p:blipFill>
          <a:blip r:embed="rId2"/>
          <a:stretch>
            <a:fillRect/>
          </a:stretch>
        </p:blipFill>
        <p:spPr>
          <a:xfrm>
            <a:off x="276536" y="4305300"/>
            <a:ext cx="8590927" cy="1752600"/>
          </a:xfrm>
          <a:prstGeom prst="rect">
            <a:avLst/>
          </a:prstGeom>
        </p:spPr>
      </p:pic>
    </p:spTree>
    <p:extLst>
      <p:ext uri="{BB962C8B-B14F-4D97-AF65-F5344CB8AC3E}">
        <p14:creationId xmlns:p14="http://schemas.microsoft.com/office/powerpoint/2010/main" val="1133590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Two-Factor ANOVA Model</a:t>
            </a:r>
          </a:p>
        </p:txBody>
      </p:sp>
      <p:sp>
        <p:nvSpPr>
          <p:cNvPr id="3" name="Content Placeholder 2"/>
          <p:cNvSpPr>
            <a:spLocks noGrp="1"/>
          </p:cNvSpPr>
          <p:nvPr>
            <p:ph idx="1"/>
          </p:nvPr>
        </p:nvSpPr>
        <p:spPr/>
        <p:txBody>
          <a:bodyPr/>
          <a:lstStyle/>
          <a:p>
            <a:r>
              <a:rPr lang="en-US" dirty="0"/>
              <a:t>Expressed in linear form, the two-factor ANOVA model is</a:t>
            </a:r>
          </a:p>
          <a:p>
            <a:endParaRPr lang="en-US" dirty="0"/>
          </a:p>
          <a:p>
            <a:r>
              <a:rPr lang="en-US" dirty="0"/>
              <a:t>Where</a:t>
            </a:r>
          </a:p>
          <a:p>
            <a:pPr lvl="1"/>
            <a:r>
              <a:rPr lang="en-US" i="1" dirty="0" err="1"/>
              <a:t>y</a:t>
            </a:r>
            <a:r>
              <a:rPr lang="en-US" i="1" baseline="-25000" dirty="0" err="1"/>
              <a:t>jk</a:t>
            </a:r>
            <a:r>
              <a:rPr lang="en-US" i="1" dirty="0"/>
              <a:t> </a:t>
            </a:r>
            <a:r>
              <a:rPr lang="en-US" dirty="0"/>
              <a:t>= observed data value in row </a:t>
            </a:r>
            <a:r>
              <a:rPr lang="en-US" i="1" dirty="0"/>
              <a:t>j </a:t>
            </a:r>
            <a:r>
              <a:rPr lang="en-US" dirty="0"/>
              <a:t>and column </a:t>
            </a:r>
            <a:r>
              <a:rPr lang="en-US" i="1" dirty="0"/>
              <a:t>k </a:t>
            </a:r>
            <a:endParaRPr lang="en-US" dirty="0"/>
          </a:p>
          <a:p>
            <a:pPr lvl="1"/>
            <a:r>
              <a:rPr lang="en-US" i="1" dirty="0"/>
              <a:t>μ </a:t>
            </a:r>
            <a:r>
              <a:rPr lang="en-US" dirty="0"/>
              <a:t>= common mean for all treatments </a:t>
            </a:r>
          </a:p>
          <a:p>
            <a:pPr lvl="1"/>
            <a:r>
              <a:rPr lang="en-US" i="1" dirty="0" err="1"/>
              <a:t>A</a:t>
            </a:r>
            <a:r>
              <a:rPr lang="en-US" i="1" baseline="-25000" dirty="0" err="1"/>
              <a:t>j</a:t>
            </a:r>
            <a:r>
              <a:rPr lang="en-US" i="1" dirty="0"/>
              <a:t> </a:t>
            </a:r>
            <a:r>
              <a:rPr lang="en-US" dirty="0"/>
              <a:t>= effect of row factor </a:t>
            </a:r>
            <a:r>
              <a:rPr lang="en-US" i="1" dirty="0"/>
              <a:t>A </a:t>
            </a:r>
            <a:r>
              <a:rPr lang="en-US" dirty="0"/>
              <a:t>(</a:t>
            </a:r>
            <a:r>
              <a:rPr lang="en-US" i="1" dirty="0"/>
              <a:t>j </a:t>
            </a:r>
            <a:r>
              <a:rPr lang="en-US" dirty="0"/>
              <a:t>= 1, 2, . . . , </a:t>
            </a:r>
            <a:r>
              <a:rPr lang="en-US" i="1" dirty="0"/>
              <a:t>r</a:t>
            </a:r>
            <a:r>
              <a:rPr lang="en-US" dirty="0"/>
              <a:t>) </a:t>
            </a:r>
          </a:p>
          <a:p>
            <a:pPr lvl="1"/>
            <a:r>
              <a:rPr lang="en-US" i="1" dirty="0"/>
              <a:t>B</a:t>
            </a:r>
            <a:r>
              <a:rPr lang="en-US" i="1" baseline="-25000" dirty="0"/>
              <a:t>k</a:t>
            </a:r>
            <a:r>
              <a:rPr lang="en-US" i="1" dirty="0"/>
              <a:t> </a:t>
            </a:r>
            <a:r>
              <a:rPr lang="en-US" dirty="0"/>
              <a:t>= effect of column factor </a:t>
            </a:r>
            <a:r>
              <a:rPr lang="en-US" i="1" dirty="0"/>
              <a:t>B </a:t>
            </a:r>
            <a:r>
              <a:rPr lang="en-US" dirty="0"/>
              <a:t>(</a:t>
            </a:r>
            <a:r>
              <a:rPr lang="en-US" i="1" dirty="0"/>
              <a:t>k </a:t>
            </a:r>
            <a:r>
              <a:rPr lang="en-US" dirty="0"/>
              <a:t>= 1, 2, . . ., </a:t>
            </a:r>
            <a:r>
              <a:rPr lang="en-US" i="1" dirty="0"/>
              <a:t>c</a:t>
            </a:r>
            <a:r>
              <a:rPr lang="en-US" dirty="0"/>
              <a:t>) </a:t>
            </a:r>
          </a:p>
          <a:p>
            <a:pPr lvl="1"/>
            <a:r>
              <a:rPr lang="el-GR" i="1" dirty="0"/>
              <a:t>ε</a:t>
            </a:r>
            <a:r>
              <a:rPr lang="en-US" i="1" baseline="-25000" dirty="0" err="1"/>
              <a:t>jk</a:t>
            </a:r>
            <a:r>
              <a:rPr lang="en-US" i="1" dirty="0"/>
              <a:t> </a:t>
            </a:r>
            <a:r>
              <a:rPr lang="en-US" dirty="0"/>
              <a:t>= random error </a:t>
            </a:r>
          </a:p>
          <a:p>
            <a:r>
              <a:rPr lang="en-US" dirty="0"/>
              <a:t>The random error is assumed to be normally distributed with zero mean and the same variance for all treatments.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42</a:t>
            </a:fld>
            <a:endParaRPr lang="en-US" dirty="0"/>
          </a:p>
        </p:txBody>
      </p:sp>
      <p:sp>
        <p:nvSpPr>
          <p:cNvPr id="6" name="Text Placeholder 5"/>
          <p:cNvSpPr>
            <a:spLocks noGrp="1"/>
          </p:cNvSpPr>
          <p:nvPr>
            <p:ph type="body" sz="quarter" idx="12"/>
          </p:nvPr>
        </p:nvSpPr>
        <p:spPr/>
        <p:txBody>
          <a:bodyPr/>
          <a:lstStyle/>
          <a:p>
            <a:r>
              <a:rPr lang="en-US" dirty="0"/>
              <a:t>LO 11-9</a:t>
            </a:r>
          </a:p>
        </p:txBody>
      </p:sp>
      <p:pic>
        <p:nvPicPr>
          <p:cNvPr id="7" name="Picture 6"/>
          <p:cNvPicPr>
            <a:picLocks noChangeAspect="1"/>
          </p:cNvPicPr>
          <p:nvPr/>
        </p:nvPicPr>
        <p:blipFill>
          <a:blip r:embed="rId2"/>
          <a:stretch>
            <a:fillRect/>
          </a:stretch>
        </p:blipFill>
        <p:spPr>
          <a:xfrm>
            <a:off x="3324225" y="1981200"/>
            <a:ext cx="2495550" cy="457200"/>
          </a:xfrm>
          <a:prstGeom prst="rect">
            <a:avLst/>
          </a:prstGeom>
        </p:spPr>
      </p:pic>
    </p:spTree>
    <p:extLst>
      <p:ext uri="{BB962C8B-B14F-4D97-AF65-F5344CB8AC3E}">
        <p14:creationId xmlns:p14="http://schemas.microsoft.com/office/powerpoint/2010/main" val="767025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Hypotheses to Be Tested</a:t>
            </a:r>
          </a:p>
        </p:txBody>
      </p:sp>
      <p:sp>
        <p:nvSpPr>
          <p:cNvPr id="3" name="Content Placeholder 2"/>
          <p:cNvSpPr>
            <a:spLocks noGrp="1"/>
          </p:cNvSpPr>
          <p:nvPr>
            <p:ph idx="1"/>
          </p:nvPr>
        </p:nvSpPr>
        <p:spPr/>
        <p:txBody>
          <a:bodyPr/>
          <a:lstStyle/>
          <a:p>
            <a:r>
              <a:rPr lang="en-US" dirty="0"/>
              <a:t>If we are interested only in what happens to the response for the particular levels of the factors that were selected (a </a:t>
            </a:r>
            <a:r>
              <a:rPr lang="en-US" i="1" dirty="0"/>
              <a:t>fixed-effects model</a:t>
            </a:r>
            <a:r>
              <a:rPr lang="en-US" dirty="0"/>
              <a:t>), then the hypotheses to be tested are </a:t>
            </a:r>
          </a:p>
          <a:p>
            <a:pPr lvl="1"/>
            <a:r>
              <a:rPr lang="en-US" dirty="0"/>
              <a:t>Factor A</a:t>
            </a:r>
          </a:p>
          <a:p>
            <a:pPr lvl="1"/>
            <a:endParaRPr lang="en-US" dirty="0"/>
          </a:p>
          <a:p>
            <a:pPr lvl="1"/>
            <a:endParaRPr lang="en-US" dirty="0"/>
          </a:p>
          <a:p>
            <a:pPr lvl="1"/>
            <a:endParaRPr lang="en-US" dirty="0"/>
          </a:p>
          <a:p>
            <a:pPr lvl="1"/>
            <a:r>
              <a:rPr lang="en-US" dirty="0"/>
              <a:t>Factor B</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43</a:t>
            </a:fld>
            <a:endParaRPr lang="en-US" dirty="0"/>
          </a:p>
        </p:txBody>
      </p:sp>
      <p:sp>
        <p:nvSpPr>
          <p:cNvPr id="6" name="Text Placeholder 5"/>
          <p:cNvSpPr>
            <a:spLocks noGrp="1"/>
          </p:cNvSpPr>
          <p:nvPr>
            <p:ph type="body" sz="quarter" idx="12"/>
          </p:nvPr>
        </p:nvSpPr>
        <p:spPr/>
        <p:txBody>
          <a:bodyPr/>
          <a:lstStyle/>
          <a:p>
            <a:r>
              <a:rPr lang="en-US" dirty="0"/>
              <a:t>LO 11-9</a:t>
            </a:r>
          </a:p>
        </p:txBody>
      </p:sp>
      <p:pic>
        <p:nvPicPr>
          <p:cNvPr id="7" name="Picture 6"/>
          <p:cNvPicPr>
            <a:picLocks noChangeAspect="1"/>
          </p:cNvPicPr>
          <p:nvPr/>
        </p:nvPicPr>
        <p:blipFill>
          <a:blip r:embed="rId2"/>
          <a:stretch>
            <a:fillRect/>
          </a:stretch>
        </p:blipFill>
        <p:spPr>
          <a:xfrm>
            <a:off x="1733550" y="3505200"/>
            <a:ext cx="5676900" cy="847725"/>
          </a:xfrm>
          <a:prstGeom prst="rect">
            <a:avLst/>
          </a:prstGeom>
        </p:spPr>
      </p:pic>
      <p:pic>
        <p:nvPicPr>
          <p:cNvPr id="8" name="Picture 7"/>
          <p:cNvPicPr>
            <a:picLocks noChangeAspect="1"/>
          </p:cNvPicPr>
          <p:nvPr/>
        </p:nvPicPr>
        <p:blipFill>
          <a:blip r:embed="rId3"/>
          <a:stretch>
            <a:fillRect/>
          </a:stretch>
        </p:blipFill>
        <p:spPr>
          <a:xfrm>
            <a:off x="1524000" y="5053203"/>
            <a:ext cx="6096000" cy="847725"/>
          </a:xfrm>
          <a:prstGeom prst="rect">
            <a:avLst/>
          </a:prstGeom>
        </p:spPr>
      </p:pic>
    </p:spTree>
    <p:extLst>
      <p:ext uri="{BB962C8B-B14F-4D97-AF65-F5344CB8AC3E}">
        <p14:creationId xmlns:p14="http://schemas.microsoft.com/office/powerpoint/2010/main" val="3227391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Black Model</a:t>
            </a:r>
          </a:p>
        </p:txBody>
      </p:sp>
      <p:sp>
        <p:nvSpPr>
          <p:cNvPr id="3" name="Content Placeholder 2"/>
          <p:cNvSpPr>
            <a:spLocks noGrp="1"/>
          </p:cNvSpPr>
          <p:nvPr>
            <p:ph idx="1"/>
          </p:nvPr>
        </p:nvSpPr>
        <p:spPr/>
        <p:txBody>
          <a:bodyPr/>
          <a:lstStyle/>
          <a:p>
            <a:r>
              <a:rPr lang="en-US" dirty="0"/>
              <a:t>In the randomized block model, it is customary to call the column effects </a:t>
            </a:r>
            <a:r>
              <a:rPr lang="en-US" b="1" dirty="0"/>
              <a:t>treatments</a:t>
            </a:r>
            <a:r>
              <a:rPr lang="en-US" i="1" dirty="0"/>
              <a:t> </a:t>
            </a:r>
            <a:r>
              <a:rPr lang="en-US" dirty="0"/>
              <a:t>(as in one-factor ANOVA to signify that they are the effect of interest), while the row effects are called </a:t>
            </a:r>
            <a:r>
              <a:rPr lang="en-US" b="1" dirty="0"/>
              <a:t>blocks</a:t>
            </a:r>
            <a:r>
              <a:rPr lang="en-US" i="1" dirty="0"/>
              <a:t>.</a:t>
            </a:r>
          </a:p>
          <a:p>
            <a:r>
              <a:rPr lang="en-US" dirty="0"/>
              <a:t>A randomized block model looks like a two-factor ANOVA and is computed exactly like a two-factor ANOVA. </a:t>
            </a:r>
          </a:p>
          <a:p>
            <a:r>
              <a:rPr lang="en-US" dirty="0"/>
              <a:t>However, its interpretation by the researcher may resemble a one-factor ANOVA because only the column effects (treatments) are of interest. </a:t>
            </a:r>
          </a:p>
          <a:p>
            <a:r>
              <a:rPr lang="en-US" dirty="0"/>
              <a:t>The blocks exist only to reduce variance.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44</a:t>
            </a:fld>
            <a:endParaRPr lang="en-US" dirty="0"/>
          </a:p>
        </p:txBody>
      </p:sp>
      <p:sp>
        <p:nvSpPr>
          <p:cNvPr id="6" name="Text Placeholder 5"/>
          <p:cNvSpPr>
            <a:spLocks noGrp="1"/>
          </p:cNvSpPr>
          <p:nvPr>
            <p:ph type="body" sz="quarter" idx="12"/>
          </p:nvPr>
        </p:nvSpPr>
        <p:spPr/>
        <p:txBody>
          <a:bodyPr/>
          <a:lstStyle/>
          <a:p>
            <a:r>
              <a:rPr lang="en-US" dirty="0"/>
              <a:t>LO 11-9</a:t>
            </a:r>
          </a:p>
        </p:txBody>
      </p:sp>
    </p:spTree>
    <p:extLst>
      <p:ext uri="{BB962C8B-B14F-4D97-AF65-F5344CB8AC3E}">
        <p14:creationId xmlns:p14="http://schemas.microsoft.com/office/powerpoint/2010/main" val="2810370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Two-Factor ANOVA Without Replication</a:t>
            </a:r>
          </a:p>
        </p:txBody>
      </p:sp>
      <p:sp>
        <p:nvSpPr>
          <p:cNvPr id="3" name="Content Placeholder 2"/>
          <p:cNvSpPr>
            <a:spLocks noGrp="1"/>
          </p:cNvSpPr>
          <p:nvPr>
            <p:ph idx="1"/>
          </p:nvPr>
        </p:nvSpPr>
        <p:spPr/>
        <p:txBody>
          <a:bodyPr/>
          <a:lstStyle/>
          <a:p>
            <a:r>
              <a:rPr lang="en-US" dirty="0"/>
              <a:t>The total sum of squares shown has three components:</a:t>
            </a:r>
          </a:p>
          <a:p>
            <a:endParaRPr lang="en-US" dirty="0"/>
          </a:p>
          <a:p>
            <a:r>
              <a:rPr lang="en-US" dirty="0"/>
              <a:t>Where</a:t>
            </a:r>
          </a:p>
          <a:p>
            <a:pPr lvl="1"/>
            <a:r>
              <a:rPr lang="en-US" i="1" dirty="0"/>
              <a:t>SST </a:t>
            </a:r>
            <a:r>
              <a:rPr lang="en-US" dirty="0"/>
              <a:t>= total sum of squared deviations about the mean </a:t>
            </a:r>
          </a:p>
          <a:p>
            <a:pPr lvl="1"/>
            <a:r>
              <a:rPr lang="en-US" i="1" dirty="0"/>
              <a:t>SSA </a:t>
            </a:r>
            <a:r>
              <a:rPr lang="en-US" dirty="0"/>
              <a:t>= between rows sum of squares (effect of factor </a:t>
            </a:r>
            <a:r>
              <a:rPr lang="en-US" i="1" dirty="0"/>
              <a:t>A</a:t>
            </a:r>
            <a:r>
              <a:rPr lang="en-US" dirty="0"/>
              <a:t>) </a:t>
            </a:r>
          </a:p>
          <a:p>
            <a:pPr lvl="1"/>
            <a:r>
              <a:rPr lang="en-US" i="1" dirty="0"/>
              <a:t>SSB </a:t>
            </a:r>
            <a:r>
              <a:rPr lang="en-US" dirty="0"/>
              <a:t>= between columns sum of squares (effect of factor </a:t>
            </a:r>
            <a:r>
              <a:rPr lang="en-US" i="1" dirty="0"/>
              <a:t>B</a:t>
            </a:r>
            <a:r>
              <a:rPr lang="en-US" dirty="0"/>
              <a:t>) </a:t>
            </a:r>
          </a:p>
          <a:p>
            <a:pPr lvl="1"/>
            <a:r>
              <a:rPr lang="en-US" i="1" dirty="0"/>
              <a:t>SSE </a:t>
            </a:r>
            <a:r>
              <a:rPr lang="en-US" dirty="0"/>
              <a:t>= error sum of squares (residual variation)  </a:t>
            </a:r>
          </a:p>
          <a:p>
            <a:pPr lvl="1"/>
            <a:endParaRPr lang="en-US" dirty="0"/>
          </a:p>
          <a:p>
            <a:r>
              <a:rPr lang="en-US" dirty="0"/>
              <a:t>Calculations are almost always done by a computer.</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45</a:t>
            </a:fld>
            <a:endParaRPr lang="en-US" dirty="0"/>
          </a:p>
        </p:txBody>
      </p:sp>
      <p:sp>
        <p:nvSpPr>
          <p:cNvPr id="6" name="Text Placeholder 5"/>
          <p:cNvSpPr>
            <a:spLocks noGrp="1"/>
          </p:cNvSpPr>
          <p:nvPr>
            <p:ph type="body" sz="quarter" idx="12"/>
          </p:nvPr>
        </p:nvSpPr>
        <p:spPr/>
        <p:txBody>
          <a:bodyPr/>
          <a:lstStyle/>
          <a:p>
            <a:r>
              <a:rPr lang="en-US" dirty="0"/>
              <a:t>LO 11-10</a:t>
            </a:r>
          </a:p>
        </p:txBody>
      </p:sp>
      <p:pic>
        <p:nvPicPr>
          <p:cNvPr id="7" name="Picture 6"/>
          <p:cNvPicPr>
            <a:picLocks noChangeAspect="1"/>
          </p:cNvPicPr>
          <p:nvPr/>
        </p:nvPicPr>
        <p:blipFill>
          <a:blip r:embed="rId2"/>
          <a:stretch>
            <a:fillRect/>
          </a:stretch>
        </p:blipFill>
        <p:spPr>
          <a:xfrm>
            <a:off x="3167062" y="1981200"/>
            <a:ext cx="2809875" cy="352425"/>
          </a:xfrm>
          <a:prstGeom prst="rect">
            <a:avLst/>
          </a:prstGeom>
        </p:spPr>
      </p:pic>
    </p:spTree>
    <p:extLst>
      <p:ext uri="{BB962C8B-B14F-4D97-AF65-F5344CB8AC3E}">
        <p14:creationId xmlns:p14="http://schemas.microsoft.com/office/powerpoint/2010/main" val="4040110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Two-Factor ANOVA Without Replication</a:t>
            </a:r>
          </a:p>
        </p:txBody>
      </p:sp>
      <p:pic>
        <p:nvPicPr>
          <p:cNvPr id="8" name="Content Placeholder 7"/>
          <p:cNvPicPr>
            <a:picLocks noGrp="1" noChangeAspect="1"/>
          </p:cNvPicPr>
          <p:nvPr>
            <p:ph idx="1"/>
          </p:nvPr>
        </p:nvPicPr>
        <p:blipFill>
          <a:blip r:embed="rId2"/>
          <a:stretch>
            <a:fillRect/>
          </a:stretch>
        </p:blipFill>
        <p:spPr>
          <a:xfrm>
            <a:off x="457200" y="2133600"/>
            <a:ext cx="8229600" cy="2869652"/>
          </a:xfrm>
          <a:prstGeom prst="rect">
            <a:avLst/>
          </a:prstGeom>
        </p:spPr>
      </p:pic>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46</a:t>
            </a:fld>
            <a:endParaRPr lang="en-US" dirty="0"/>
          </a:p>
        </p:txBody>
      </p:sp>
      <p:sp>
        <p:nvSpPr>
          <p:cNvPr id="6" name="Text Placeholder 5"/>
          <p:cNvSpPr>
            <a:spLocks noGrp="1"/>
          </p:cNvSpPr>
          <p:nvPr>
            <p:ph type="body" sz="quarter" idx="12"/>
          </p:nvPr>
        </p:nvSpPr>
        <p:spPr/>
        <p:txBody>
          <a:bodyPr/>
          <a:lstStyle/>
          <a:p>
            <a:r>
              <a:rPr lang="en-US" dirty="0"/>
              <a:t>LO 11-10</a:t>
            </a:r>
          </a:p>
        </p:txBody>
      </p:sp>
    </p:spTree>
    <p:extLst>
      <p:ext uri="{BB962C8B-B14F-4D97-AF65-F5344CB8AC3E}">
        <p14:creationId xmlns:p14="http://schemas.microsoft.com/office/powerpoint/2010/main" val="1467835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Vehicle Acceleration</a:t>
            </a:r>
          </a:p>
        </p:txBody>
      </p:sp>
      <p:sp>
        <p:nvSpPr>
          <p:cNvPr id="3" name="Content Placeholder 2"/>
          <p:cNvSpPr>
            <a:spLocks noGrp="1"/>
          </p:cNvSpPr>
          <p:nvPr>
            <p:ph idx="1"/>
          </p:nvPr>
        </p:nvSpPr>
        <p:spPr/>
        <p:txBody>
          <a:bodyPr/>
          <a:lstStyle/>
          <a:p>
            <a:r>
              <a:rPr lang="en-US" sz="2000" dirty="0"/>
              <a:t>A driver steps down on the vehicle accelerator pedal in order to speed up the vehicle. What is the peak acceleration to a final speed of 80 mph? Tests were carried out on one vehicle at four different initial speeds (10, 25, 40, and 55 mph) and three different levels of pedal rotation (5, 8, and 10 degrees). The acceleration results are shown in Table 11.10. Does this sample show that the two experimental factors (pedal rotation, initial speed) are significant predictors of acceleration? This is an </a:t>
            </a:r>
            <a:r>
              <a:rPr lang="en-US" sz="2000" i="1" dirty="0" err="1"/>
              <a:t>unreplicated</a:t>
            </a:r>
            <a:r>
              <a:rPr lang="en-US" sz="2000" i="1" dirty="0"/>
              <a:t> </a:t>
            </a:r>
            <a:r>
              <a:rPr lang="en-US" sz="2000" dirty="0"/>
              <a:t>experiment.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47</a:t>
            </a:fld>
            <a:endParaRPr lang="en-US" dirty="0"/>
          </a:p>
        </p:txBody>
      </p:sp>
      <p:sp>
        <p:nvSpPr>
          <p:cNvPr id="6" name="Text Placeholder 5"/>
          <p:cNvSpPr>
            <a:spLocks noGrp="1"/>
          </p:cNvSpPr>
          <p:nvPr>
            <p:ph type="body" sz="quarter" idx="12"/>
          </p:nvPr>
        </p:nvSpPr>
        <p:spPr/>
        <p:txBody>
          <a:bodyPr/>
          <a:lstStyle/>
          <a:p>
            <a:r>
              <a:rPr lang="en-US" dirty="0"/>
              <a:t>LO 11-10</a:t>
            </a:r>
          </a:p>
        </p:txBody>
      </p:sp>
      <p:pic>
        <p:nvPicPr>
          <p:cNvPr id="7" name="Picture 6"/>
          <p:cNvPicPr>
            <a:picLocks noChangeAspect="1"/>
          </p:cNvPicPr>
          <p:nvPr/>
        </p:nvPicPr>
        <p:blipFill>
          <a:blip r:embed="rId2"/>
          <a:stretch>
            <a:fillRect/>
          </a:stretch>
        </p:blipFill>
        <p:spPr>
          <a:xfrm>
            <a:off x="661987" y="4191000"/>
            <a:ext cx="7820025" cy="1825784"/>
          </a:xfrm>
          <a:prstGeom prst="rect">
            <a:avLst/>
          </a:prstGeom>
        </p:spPr>
      </p:pic>
    </p:spTree>
    <p:extLst>
      <p:ext uri="{BB962C8B-B14F-4D97-AF65-F5344CB8AC3E}">
        <p14:creationId xmlns:p14="http://schemas.microsoft.com/office/powerpoint/2010/main" val="3371158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Vehicle Acceleration</a:t>
            </a:r>
          </a:p>
        </p:txBody>
      </p:sp>
      <p:sp>
        <p:nvSpPr>
          <p:cNvPr id="3" name="Content Placeholder 2"/>
          <p:cNvSpPr>
            <a:spLocks noGrp="1"/>
          </p:cNvSpPr>
          <p:nvPr>
            <p:ph idx="1"/>
          </p:nvPr>
        </p:nvSpPr>
        <p:spPr/>
        <p:txBody>
          <a:bodyPr/>
          <a:lstStyle/>
          <a:p>
            <a:r>
              <a:rPr lang="en-US" dirty="0"/>
              <a:t>Step 1: State the Hypotheses</a:t>
            </a:r>
          </a:p>
          <a:p>
            <a:pPr lvl="1"/>
            <a:r>
              <a:rPr lang="en-US" dirty="0"/>
              <a:t>Factor A (</a:t>
            </a:r>
            <a:r>
              <a:rPr lang="en-US" dirty="0" err="1"/>
              <a:t>PedalRotation</a:t>
            </a:r>
            <a:r>
              <a:rPr lang="en-US" dirty="0"/>
              <a:t>)</a:t>
            </a:r>
          </a:p>
          <a:p>
            <a:pPr lvl="1"/>
            <a:endParaRPr lang="en-US" dirty="0"/>
          </a:p>
          <a:p>
            <a:pPr lvl="1"/>
            <a:endParaRPr lang="en-US" dirty="0"/>
          </a:p>
          <a:p>
            <a:pPr lvl="1"/>
            <a:endParaRPr lang="en-US" dirty="0"/>
          </a:p>
          <a:p>
            <a:pPr lvl="1"/>
            <a:r>
              <a:rPr lang="en-US" dirty="0"/>
              <a:t>Factor B (</a:t>
            </a:r>
            <a:r>
              <a:rPr lang="en-US" dirty="0" err="1"/>
              <a:t>InitialSpeed</a:t>
            </a:r>
            <a:r>
              <a:rPr lang="en-US" dirty="0"/>
              <a:t>)</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48</a:t>
            </a:fld>
            <a:endParaRPr lang="en-US" dirty="0"/>
          </a:p>
        </p:txBody>
      </p:sp>
      <p:sp>
        <p:nvSpPr>
          <p:cNvPr id="6" name="Text Placeholder 5"/>
          <p:cNvSpPr>
            <a:spLocks noGrp="1"/>
          </p:cNvSpPr>
          <p:nvPr>
            <p:ph type="body" sz="quarter" idx="12"/>
          </p:nvPr>
        </p:nvSpPr>
        <p:spPr/>
        <p:txBody>
          <a:bodyPr/>
          <a:lstStyle/>
          <a:p>
            <a:r>
              <a:rPr lang="en-US" dirty="0"/>
              <a:t>LO 11-10</a:t>
            </a:r>
          </a:p>
        </p:txBody>
      </p:sp>
      <p:pic>
        <p:nvPicPr>
          <p:cNvPr id="8" name="Picture 7"/>
          <p:cNvPicPr>
            <a:picLocks noChangeAspect="1"/>
          </p:cNvPicPr>
          <p:nvPr/>
        </p:nvPicPr>
        <p:blipFill>
          <a:blip r:embed="rId2"/>
          <a:stretch>
            <a:fillRect/>
          </a:stretch>
        </p:blipFill>
        <p:spPr>
          <a:xfrm>
            <a:off x="1295400" y="2438400"/>
            <a:ext cx="5372100" cy="762000"/>
          </a:xfrm>
          <a:prstGeom prst="rect">
            <a:avLst/>
          </a:prstGeom>
        </p:spPr>
      </p:pic>
      <p:pic>
        <p:nvPicPr>
          <p:cNvPr id="9" name="Picture 8"/>
          <p:cNvPicPr>
            <a:picLocks noChangeAspect="1"/>
          </p:cNvPicPr>
          <p:nvPr/>
        </p:nvPicPr>
        <p:blipFill>
          <a:blip r:embed="rId3"/>
          <a:stretch>
            <a:fillRect/>
          </a:stretch>
        </p:blipFill>
        <p:spPr>
          <a:xfrm>
            <a:off x="1295400" y="3776662"/>
            <a:ext cx="5762625" cy="828675"/>
          </a:xfrm>
          <a:prstGeom prst="rect">
            <a:avLst/>
          </a:prstGeom>
        </p:spPr>
      </p:pic>
    </p:spTree>
    <p:extLst>
      <p:ext uri="{BB962C8B-B14F-4D97-AF65-F5344CB8AC3E}">
        <p14:creationId xmlns:p14="http://schemas.microsoft.com/office/powerpoint/2010/main" val="3472584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Vehicle Acceleration</a:t>
            </a:r>
          </a:p>
        </p:txBody>
      </p:sp>
      <p:sp>
        <p:nvSpPr>
          <p:cNvPr id="3" name="Content Placeholder 2"/>
          <p:cNvSpPr>
            <a:spLocks noGrp="1"/>
          </p:cNvSpPr>
          <p:nvPr>
            <p:ph idx="1"/>
          </p:nvPr>
        </p:nvSpPr>
        <p:spPr>
          <a:xfrm>
            <a:off x="457200" y="1295400"/>
            <a:ext cx="8229600" cy="4419600"/>
          </a:xfrm>
        </p:spPr>
        <p:txBody>
          <a:bodyPr/>
          <a:lstStyle/>
          <a:p>
            <a:r>
              <a:rPr lang="en-US" dirty="0"/>
              <a:t>Step 2: State the Decision Rule</a:t>
            </a:r>
          </a:p>
          <a:p>
            <a:pPr lvl="1"/>
            <a:r>
              <a:rPr lang="en-US" dirty="0"/>
              <a:t>Each </a:t>
            </a:r>
            <a:r>
              <a:rPr lang="en-US" i="1" dirty="0"/>
              <a:t>F </a:t>
            </a:r>
            <a:r>
              <a:rPr lang="en-US" dirty="0"/>
              <a:t>test may require a different right-tail critical value because the numerator degrees of freedom depend on the number of factor levels, while denominator degrees of freedom (error </a:t>
            </a:r>
            <a:r>
              <a:rPr lang="en-US" i="1" dirty="0"/>
              <a:t>SSE</a:t>
            </a:r>
            <a:r>
              <a:rPr lang="en-US" dirty="0"/>
              <a:t>) are the same for all three tests: </a:t>
            </a:r>
          </a:p>
          <a:p>
            <a:pPr lvl="2"/>
            <a:r>
              <a:rPr lang="pt-BR" i="1" dirty="0"/>
              <a:t>Factor A: df</a:t>
            </a:r>
            <a:r>
              <a:rPr lang="pt-BR" i="1" baseline="-25000" dirty="0"/>
              <a:t>1</a:t>
            </a:r>
            <a:r>
              <a:rPr lang="pt-BR" sz="400" dirty="0"/>
              <a:t> </a:t>
            </a:r>
            <a:r>
              <a:rPr lang="pt-BR" dirty="0"/>
              <a:t>= </a:t>
            </a:r>
            <a:r>
              <a:rPr lang="pt-BR" i="1" dirty="0"/>
              <a:t>r </a:t>
            </a:r>
            <a:r>
              <a:rPr lang="pt-BR" dirty="0"/>
              <a:t>− 1 = 3 − 1 = 2 (</a:t>
            </a:r>
            <a:r>
              <a:rPr lang="pt-BR" i="1" dirty="0"/>
              <a:t>r </a:t>
            </a:r>
            <a:r>
              <a:rPr lang="pt-BR" dirty="0"/>
              <a:t>= 3 pedal rotations) </a:t>
            </a:r>
          </a:p>
          <a:p>
            <a:pPr lvl="2"/>
            <a:r>
              <a:rPr lang="en-US" i="1" dirty="0"/>
              <a:t>Factor B: df</a:t>
            </a:r>
            <a:r>
              <a:rPr lang="en-US" i="1" baseline="-25000" dirty="0"/>
              <a:t>1</a:t>
            </a:r>
            <a:r>
              <a:rPr lang="en-US" dirty="0"/>
              <a:t>= </a:t>
            </a:r>
            <a:r>
              <a:rPr lang="en-US" i="1" dirty="0"/>
              <a:t>c </a:t>
            </a:r>
            <a:r>
              <a:rPr lang="en-US" dirty="0"/>
              <a:t>− 1 = 4 − 1 = 3 (</a:t>
            </a:r>
            <a:r>
              <a:rPr lang="en-US" i="1" dirty="0"/>
              <a:t>c </a:t>
            </a:r>
            <a:r>
              <a:rPr lang="en-US" dirty="0"/>
              <a:t>= 4 initial speeds) </a:t>
            </a:r>
          </a:p>
          <a:p>
            <a:pPr lvl="2"/>
            <a:r>
              <a:rPr lang="en-US" i="1" dirty="0"/>
              <a:t>Error: df</a:t>
            </a:r>
            <a:r>
              <a:rPr lang="en-US" i="1" baseline="-25000" dirty="0"/>
              <a:t>2</a:t>
            </a:r>
            <a:r>
              <a:rPr lang="en-US" sz="400" dirty="0"/>
              <a:t> </a:t>
            </a:r>
            <a:r>
              <a:rPr lang="en-US" dirty="0"/>
              <a:t>= (</a:t>
            </a:r>
            <a:r>
              <a:rPr lang="en-US" i="1" dirty="0"/>
              <a:t>r </a:t>
            </a:r>
            <a:r>
              <a:rPr lang="en-US" dirty="0"/>
              <a:t>− 1)(</a:t>
            </a:r>
            <a:r>
              <a:rPr lang="en-US" i="1" dirty="0"/>
              <a:t>c </a:t>
            </a:r>
            <a:r>
              <a:rPr lang="en-US" dirty="0"/>
              <a:t>− 1) = (3 − 1)(4 − 1) = 6 </a:t>
            </a:r>
          </a:p>
          <a:p>
            <a:pPr lvl="1"/>
            <a:r>
              <a:rPr lang="en-US" dirty="0"/>
              <a:t>From Appendix F, the 5 percent critical values in a right-tailed test (all ANOVA tests are right-tailed tests) are </a:t>
            </a:r>
          </a:p>
          <a:p>
            <a:pPr lvl="2"/>
            <a:r>
              <a:rPr lang="en-US" i="1" dirty="0"/>
              <a:t>F</a:t>
            </a:r>
            <a:r>
              <a:rPr lang="en-US" i="1" baseline="-25000" dirty="0"/>
              <a:t>2,6</a:t>
            </a:r>
            <a:r>
              <a:rPr lang="en-US" sz="400" dirty="0"/>
              <a:t> </a:t>
            </a:r>
            <a:r>
              <a:rPr lang="en-US" dirty="0"/>
              <a:t>= 5.14 for factor </a:t>
            </a:r>
            <a:r>
              <a:rPr lang="en-US" i="1" dirty="0"/>
              <a:t>A </a:t>
            </a:r>
            <a:endParaRPr lang="en-US" dirty="0"/>
          </a:p>
          <a:p>
            <a:pPr lvl="2"/>
            <a:r>
              <a:rPr lang="en-US" i="1" dirty="0"/>
              <a:t>F</a:t>
            </a:r>
            <a:r>
              <a:rPr lang="en-US" i="1" baseline="-25000" dirty="0"/>
              <a:t>3,6</a:t>
            </a:r>
            <a:r>
              <a:rPr lang="en-US" sz="400" dirty="0"/>
              <a:t> </a:t>
            </a:r>
            <a:r>
              <a:rPr lang="en-US" dirty="0"/>
              <a:t>= 4.76 for factor </a:t>
            </a:r>
            <a:r>
              <a:rPr lang="en-US" i="1" dirty="0"/>
              <a:t>B </a:t>
            </a:r>
            <a:endParaRPr lang="en-US" dirty="0"/>
          </a:p>
          <a:p>
            <a:pPr lvl="1"/>
            <a:r>
              <a:rPr lang="en-US" dirty="0"/>
              <a:t>We will reject the null hypothesis (no factor effect) if the </a:t>
            </a:r>
            <a:r>
              <a:rPr lang="en-US" i="1" dirty="0"/>
              <a:t>F </a:t>
            </a:r>
            <a:r>
              <a:rPr lang="en-US" dirty="0"/>
              <a:t>test statistic exceeds the critical value.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49</a:t>
            </a:fld>
            <a:endParaRPr lang="en-US" dirty="0"/>
          </a:p>
        </p:txBody>
      </p:sp>
      <p:sp>
        <p:nvSpPr>
          <p:cNvPr id="6" name="Text Placeholder 5"/>
          <p:cNvSpPr>
            <a:spLocks noGrp="1"/>
          </p:cNvSpPr>
          <p:nvPr>
            <p:ph type="body" sz="quarter" idx="12"/>
          </p:nvPr>
        </p:nvSpPr>
        <p:spPr/>
        <p:txBody>
          <a:bodyPr/>
          <a:lstStyle/>
          <a:p>
            <a:r>
              <a:rPr lang="en-US" dirty="0"/>
              <a:t>LO 11-10</a:t>
            </a:r>
          </a:p>
        </p:txBody>
      </p:sp>
    </p:spTree>
    <p:extLst>
      <p:ext uri="{BB962C8B-B14F-4D97-AF65-F5344CB8AC3E}">
        <p14:creationId xmlns:p14="http://schemas.microsoft.com/office/powerpoint/2010/main" val="331575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a:t>
            </a:r>
          </a:p>
        </p:txBody>
      </p:sp>
      <p:sp>
        <p:nvSpPr>
          <p:cNvPr id="3" name="Content Placeholder 2"/>
          <p:cNvSpPr>
            <a:spLocks noGrp="1"/>
          </p:cNvSpPr>
          <p:nvPr>
            <p:ph idx="1"/>
          </p:nvPr>
        </p:nvSpPr>
        <p:spPr/>
        <p:txBody>
          <a:bodyPr/>
          <a:lstStyle/>
          <a:p>
            <a:r>
              <a:rPr lang="en-US" dirty="0"/>
              <a:t>Each possible value of a factor or combination of factors is a treatment.</a:t>
            </a:r>
          </a:p>
          <a:p>
            <a:r>
              <a:rPr lang="en-US" dirty="0"/>
              <a:t>We test to see if each factor has a significant effect on Y using (for example) the hypotheses:</a:t>
            </a:r>
          </a:p>
          <a:p>
            <a:pPr marL="800100" lvl="3" indent="-342900">
              <a:buSzPct val="75000"/>
            </a:pPr>
            <a:r>
              <a:rPr lang="en-US" sz="1600" dirty="0">
                <a:ea typeface="+mn-ea"/>
                <a:cs typeface="+mn-cs"/>
              </a:rPr>
              <a:t>H</a:t>
            </a:r>
            <a:r>
              <a:rPr lang="en-US" sz="1600" baseline="-25000" dirty="0">
                <a:ea typeface="+mn-ea"/>
                <a:cs typeface="+mn-cs"/>
              </a:rPr>
              <a:t>0</a:t>
            </a:r>
            <a:r>
              <a:rPr lang="en-US" sz="1600" dirty="0">
                <a:ea typeface="+mn-ea"/>
                <a:cs typeface="+mn-cs"/>
              </a:rPr>
              <a:t>:  μ1 = μ2 = μ3 = μ4 </a:t>
            </a:r>
          </a:p>
          <a:p>
            <a:pPr marL="800100" lvl="3" indent="-342900">
              <a:buSzPct val="75000"/>
            </a:pPr>
            <a:r>
              <a:rPr lang="en-US" sz="1600" dirty="0">
                <a:ea typeface="+mn-ea"/>
                <a:cs typeface="+mn-cs"/>
              </a:rPr>
              <a:t>H</a:t>
            </a:r>
            <a:r>
              <a:rPr lang="en-US" sz="1600" baseline="-25000" dirty="0">
                <a:ea typeface="+mn-ea"/>
                <a:cs typeface="+mn-cs"/>
              </a:rPr>
              <a:t>1</a:t>
            </a:r>
            <a:r>
              <a:rPr lang="en-US" sz="1600" dirty="0">
                <a:ea typeface="+mn-ea"/>
                <a:cs typeface="+mn-cs"/>
              </a:rPr>
              <a:t>: Not all the means are equal.</a:t>
            </a:r>
          </a:p>
          <a:p>
            <a:r>
              <a:rPr lang="en-US" dirty="0"/>
              <a:t>The test uses the F distribution.</a:t>
            </a:r>
          </a:p>
          <a:p>
            <a:r>
              <a:rPr lang="en-US" dirty="0"/>
              <a:t>If we cannot reject H</a:t>
            </a:r>
            <a:r>
              <a:rPr lang="en-US" baseline="-25000" dirty="0"/>
              <a:t>0</a:t>
            </a:r>
            <a:r>
              <a:rPr lang="en-US" dirty="0"/>
              <a:t>, we conclude that observations within each treatment have a common mean μ.</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a:t>
            </a:fld>
            <a:endParaRPr lang="en-US" dirty="0"/>
          </a:p>
        </p:txBody>
      </p:sp>
      <p:sp>
        <p:nvSpPr>
          <p:cNvPr id="6" name="Text Placeholder 5"/>
          <p:cNvSpPr>
            <a:spLocks noGrp="1"/>
          </p:cNvSpPr>
          <p:nvPr>
            <p:ph type="body" sz="quarter" idx="12"/>
          </p:nvPr>
        </p:nvSpPr>
        <p:spPr/>
        <p:txBody>
          <a:bodyPr/>
          <a:lstStyle/>
          <a:p>
            <a:r>
              <a:rPr lang="en-US" dirty="0"/>
              <a:t>LO 11-1</a:t>
            </a:r>
          </a:p>
        </p:txBody>
      </p:sp>
    </p:spTree>
    <p:extLst>
      <p:ext uri="{BB962C8B-B14F-4D97-AF65-F5344CB8AC3E}">
        <p14:creationId xmlns:p14="http://schemas.microsoft.com/office/powerpoint/2010/main" val="1888115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Vehicle Acceleration</a:t>
            </a:r>
          </a:p>
        </p:txBody>
      </p:sp>
      <p:sp>
        <p:nvSpPr>
          <p:cNvPr id="3" name="Content Placeholder 2"/>
          <p:cNvSpPr>
            <a:spLocks noGrp="1"/>
          </p:cNvSpPr>
          <p:nvPr>
            <p:ph idx="1"/>
          </p:nvPr>
        </p:nvSpPr>
        <p:spPr>
          <a:xfrm>
            <a:off x="457200" y="1295400"/>
            <a:ext cx="8229600" cy="4419600"/>
          </a:xfrm>
        </p:spPr>
        <p:txBody>
          <a:bodyPr/>
          <a:lstStyle/>
          <a:p>
            <a:r>
              <a:rPr lang="en-US" dirty="0"/>
              <a:t>Step 3: Perform the Calculations</a:t>
            </a:r>
          </a:p>
          <a:p>
            <a:pPr lvl="1"/>
            <a:r>
              <a:rPr lang="en-US" dirty="0"/>
              <a:t>Calculations are done by using Excel’s Data Analysis. The menu and results are shown. There is a table of means and variances, followed by the ANOVA table.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50</a:t>
            </a:fld>
            <a:endParaRPr lang="en-US" dirty="0"/>
          </a:p>
        </p:txBody>
      </p:sp>
      <p:sp>
        <p:nvSpPr>
          <p:cNvPr id="6" name="Text Placeholder 5"/>
          <p:cNvSpPr>
            <a:spLocks noGrp="1"/>
          </p:cNvSpPr>
          <p:nvPr>
            <p:ph type="body" sz="quarter" idx="12"/>
          </p:nvPr>
        </p:nvSpPr>
        <p:spPr/>
        <p:txBody>
          <a:bodyPr/>
          <a:lstStyle/>
          <a:p>
            <a:r>
              <a:rPr lang="en-US" dirty="0"/>
              <a:t>LO 11-10</a:t>
            </a:r>
          </a:p>
        </p:txBody>
      </p:sp>
      <p:pic>
        <p:nvPicPr>
          <p:cNvPr id="7" name="Picture 6"/>
          <p:cNvPicPr>
            <a:picLocks noChangeAspect="1"/>
          </p:cNvPicPr>
          <p:nvPr/>
        </p:nvPicPr>
        <p:blipFill>
          <a:blip r:embed="rId2"/>
          <a:stretch>
            <a:fillRect/>
          </a:stretch>
        </p:blipFill>
        <p:spPr>
          <a:xfrm>
            <a:off x="769144" y="3038102"/>
            <a:ext cx="7605712" cy="2943598"/>
          </a:xfrm>
          <a:prstGeom prst="rect">
            <a:avLst/>
          </a:prstGeom>
        </p:spPr>
      </p:pic>
    </p:spTree>
    <p:extLst>
      <p:ext uri="{BB962C8B-B14F-4D97-AF65-F5344CB8AC3E}">
        <p14:creationId xmlns:p14="http://schemas.microsoft.com/office/powerpoint/2010/main" val="177048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Vehicle Acceleration</a:t>
            </a:r>
          </a:p>
        </p:txBody>
      </p:sp>
      <p:sp>
        <p:nvSpPr>
          <p:cNvPr id="3" name="Content Placeholder 2"/>
          <p:cNvSpPr>
            <a:spLocks noGrp="1"/>
          </p:cNvSpPr>
          <p:nvPr>
            <p:ph idx="1"/>
          </p:nvPr>
        </p:nvSpPr>
        <p:spPr>
          <a:xfrm>
            <a:off x="457200" y="1295400"/>
            <a:ext cx="8229600" cy="4419600"/>
          </a:xfrm>
        </p:spPr>
        <p:txBody>
          <a:bodyPr/>
          <a:lstStyle/>
          <a:p>
            <a:r>
              <a:rPr lang="en-US" dirty="0"/>
              <a:t>Step 4: Make the Decision</a:t>
            </a:r>
          </a:p>
          <a:p>
            <a:pPr lvl="1"/>
            <a:r>
              <a:rPr lang="en-US" dirty="0"/>
              <a:t>Acceleration is significantly affected by pedal rotation </a:t>
            </a:r>
            <a:br>
              <a:rPr lang="en-US" dirty="0"/>
            </a:br>
            <a:r>
              <a:rPr lang="en-US" dirty="0"/>
              <a:t>(</a:t>
            </a:r>
            <a:r>
              <a:rPr lang="en-US" i="1" dirty="0"/>
              <a:t>p </a:t>
            </a:r>
            <a:r>
              <a:rPr lang="en-US" dirty="0"/>
              <a:t>= .001565). </a:t>
            </a:r>
          </a:p>
          <a:p>
            <a:pPr lvl="1"/>
            <a:r>
              <a:rPr lang="en-US" dirty="0"/>
              <a:t>Acceleration is significantly affected by initial speed </a:t>
            </a:r>
            <a:br>
              <a:rPr lang="en-US" dirty="0"/>
            </a:br>
            <a:r>
              <a:rPr lang="en-US" dirty="0"/>
              <a:t>(</a:t>
            </a:r>
            <a:r>
              <a:rPr lang="en-US" i="1" dirty="0"/>
              <a:t>p </a:t>
            </a:r>
            <a:r>
              <a:rPr lang="en-US" dirty="0"/>
              <a:t>= .000196). </a:t>
            </a:r>
          </a:p>
          <a:p>
            <a:r>
              <a:rPr lang="en-US" dirty="0"/>
              <a:t>Step 5: Take Action</a:t>
            </a:r>
          </a:p>
          <a:p>
            <a:pPr lvl="1"/>
            <a:r>
              <a:rPr lang="en-US" dirty="0"/>
              <a:t>The </a:t>
            </a:r>
            <a:r>
              <a:rPr lang="en-US" i="1" dirty="0"/>
              <a:t>p</a:t>
            </a:r>
            <a:r>
              <a:rPr lang="en-US" dirty="0"/>
              <a:t>-values suggest that initial speed is a more significant predictor than pedal rotation, although both are highly significant. Maximum acceleration from a low speed or standing stop is greater than when you are driving down the freeway, and, of course, the harder you press the accelerator pedal, the faster you will accelerate. In fact, you might think of the pedal rotation as a blocking factor because its relationship to acceleration is tautological and of little research interest.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51</a:t>
            </a:fld>
            <a:endParaRPr lang="en-US" dirty="0"/>
          </a:p>
        </p:txBody>
      </p:sp>
      <p:sp>
        <p:nvSpPr>
          <p:cNvPr id="6" name="Text Placeholder 5"/>
          <p:cNvSpPr>
            <a:spLocks noGrp="1"/>
          </p:cNvSpPr>
          <p:nvPr>
            <p:ph type="body" sz="quarter" idx="12"/>
          </p:nvPr>
        </p:nvSpPr>
        <p:spPr/>
        <p:txBody>
          <a:bodyPr/>
          <a:lstStyle/>
          <a:p>
            <a:r>
              <a:rPr lang="en-US" dirty="0"/>
              <a:t>LO 11-10</a:t>
            </a:r>
          </a:p>
        </p:txBody>
      </p:sp>
    </p:spTree>
    <p:extLst>
      <p:ext uri="{BB962C8B-B14F-4D97-AF65-F5344CB8AC3E}">
        <p14:creationId xmlns:p14="http://schemas.microsoft.com/office/powerpoint/2010/main" val="554382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Two-Factor ANOVA with Replication</a:t>
            </a:r>
          </a:p>
        </p:txBody>
      </p:sp>
      <p:sp>
        <p:nvSpPr>
          <p:cNvPr id="3" name="Content Placeholder 2"/>
          <p:cNvSpPr>
            <a:spLocks noGrp="1"/>
          </p:cNvSpPr>
          <p:nvPr>
            <p:ph idx="1"/>
          </p:nvPr>
        </p:nvSpPr>
        <p:spPr/>
        <p:txBody>
          <a:bodyPr/>
          <a:lstStyle/>
          <a:p>
            <a:r>
              <a:rPr lang="en-US" dirty="0"/>
              <a:t>In a two-factor model, suppose that each factor combination is observed </a:t>
            </a:r>
            <a:r>
              <a:rPr lang="en-US" i="1" dirty="0"/>
              <a:t>m </a:t>
            </a:r>
            <a:r>
              <a:rPr lang="en-US" dirty="0"/>
              <a:t>times. With multiple observations within each cell, we can do more detailed statistical tests. </a:t>
            </a:r>
          </a:p>
          <a:p>
            <a:r>
              <a:rPr lang="en-US" dirty="0"/>
              <a:t>With an equal number of observations in each cell (</a:t>
            </a:r>
            <a:r>
              <a:rPr lang="en-US" i="1" dirty="0"/>
              <a:t>balanced data</a:t>
            </a:r>
            <a:r>
              <a:rPr lang="en-US" dirty="0"/>
              <a:t>), we have a two-factor ANOVA model </a:t>
            </a:r>
            <a:r>
              <a:rPr lang="en-US" i="1" dirty="0"/>
              <a:t>with </a:t>
            </a:r>
            <a:r>
              <a:rPr lang="en-US" b="1" dirty="0"/>
              <a:t>replication</a:t>
            </a:r>
            <a:r>
              <a:rPr lang="en-US" dirty="0"/>
              <a:t>. </a:t>
            </a:r>
          </a:p>
          <a:p>
            <a:r>
              <a:rPr lang="en-US" dirty="0"/>
              <a:t>Replication allows us to test not only the factors’ </a:t>
            </a:r>
            <a:r>
              <a:rPr lang="en-US" b="1" dirty="0"/>
              <a:t>main effects </a:t>
            </a:r>
            <a:r>
              <a:rPr lang="en-US" dirty="0"/>
              <a:t>but also an </a:t>
            </a:r>
            <a:r>
              <a:rPr lang="en-US" b="1" dirty="0"/>
              <a:t>interaction effect</a:t>
            </a:r>
            <a:r>
              <a:rPr lang="en-US" dirty="0"/>
              <a:t>. This model is often called the </a:t>
            </a:r>
            <a:r>
              <a:rPr lang="en-US" b="1" dirty="0"/>
              <a:t>full factorial </a:t>
            </a:r>
            <a:r>
              <a:rPr lang="en-US" dirty="0"/>
              <a:t>model.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52</a:t>
            </a:fld>
            <a:endParaRPr lang="en-US" dirty="0"/>
          </a:p>
        </p:txBody>
      </p:sp>
      <p:sp>
        <p:nvSpPr>
          <p:cNvPr id="6" name="Text Placeholder 5"/>
          <p:cNvSpPr>
            <a:spLocks noGrp="1"/>
          </p:cNvSpPr>
          <p:nvPr>
            <p:ph type="body" sz="quarter" idx="12"/>
          </p:nvPr>
        </p:nvSpPr>
        <p:spPr/>
        <p:txBody>
          <a:bodyPr/>
          <a:lstStyle/>
          <a:p>
            <a:r>
              <a:rPr lang="en-US" dirty="0"/>
              <a:t>LO 11-11</a:t>
            </a:r>
          </a:p>
        </p:txBody>
      </p:sp>
    </p:spTree>
    <p:extLst>
      <p:ext uri="{BB962C8B-B14F-4D97-AF65-F5344CB8AC3E}">
        <p14:creationId xmlns:p14="http://schemas.microsoft.com/office/powerpoint/2010/main" val="3012122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Two-Factor ANOVA with Replication</a:t>
            </a:r>
          </a:p>
        </p:txBody>
      </p:sp>
      <p:sp>
        <p:nvSpPr>
          <p:cNvPr id="3" name="Content Placeholder 2"/>
          <p:cNvSpPr>
            <a:spLocks noGrp="1"/>
          </p:cNvSpPr>
          <p:nvPr>
            <p:ph idx="1"/>
          </p:nvPr>
        </p:nvSpPr>
        <p:spPr/>
        <p:txBody>
          <a:bodyPr/>
          <a:lstStyle/>
          <a:p>
            <a:r>
              <a:rPr lang="en-US" dirty="0"/>
              <a:t>In linear model format it may be written </a:t>
            </a:r>
          </a:p>
          <a:p>
            <a:endParaRPr lang="en-US" dirty="0"/>
          </a:p>
          <a:p>
            <a:r>
              <a:rPr lang="en-US" dirty="0"/>
              <a:t>Where</a:t>
            </a:r>
          </a:p>
          <a:p>
            <a:pPr lvl="1"/>
            <a:r>
              <a:rPr lang="en-US" i="1" dirty="0" err="1"/>
              <a:t>y</a:t>
            </a:r>
            <a:r>
              <a:rPr lang="en-US" i="1" baseline="-25000" dirty="0" err="1"/>
              <a:t>ijk</a:t>
            </a:r>
            <a:r>
              <a:rPr lang="en-US" sz="400" i="1" dirty="0"/>
              <a:t> </a:t>
            </a:r>
            <a:r>
              <a:rPr lang="en-US" dirty="0"/>
              <a:t>= observation </a:t>
            </a:r>
            <a:r>
              <a:rPr lang="en-US" i="1" dirty="0" err="1"/>
              <a:t>i</a:t>
            </a:r>
            <a:r>
              <a:rPr lang="en-US" i="1" dirty="0"/>
              <a:t> </a:t>
            </a:r>
            <a:r>
              <a:rPr lang="en-US" dirty="0"/>
              <a:t>for row </a:t>
            </a:r>
            <a:r>
              <a:rPr lang="en-US" i="1" dirty="0"/>
              <a:t>j </a:t>
            </a:r>
            <a:r>
              <a:rPr lang="en-US" dirty="0"/>
              <a:t>and column </a:t>
            </a:r>
            <a:r>
              <a:rPr lang="en-US" i="1" dirty="0"/>
              <a:t>k </a:t>
            </a:r>
            <a:r>
              <a:rPr lang="en-US" dirty="0"/>
              <a:t>(</a:t>
            </a:r>
            <a:r>
              <a:rPr lang="en-US" i="1" dirty="0" err="1"/>
              <a:t>i</a:t>
            </a:r>
            <a:r>
              <a:rPr lang="en-US" i="1" dirty="0"/>
              <a:t> </a:t>
            </a:r>
            <a:r>
              <a:rPr lang="en-US" dirty="0"/>
              <a:t>= 1, 2, . . . , </a:t>
            </a:r>
            <a:r>
              <a:rPr lang="en-US" i="1" dirty="0"/>
              <a:t>m</a:t>
            </a:r>
            <a:r>
              <a:rPr lang="en-US" dirty="0"/>
              <a:t>) </a:t>
            </a:r>
          </a:p>
          <a:p>
            <a:pPr lvl="1"/>
            <a:r>
              <a:rPr lang="en-US" i="1" dirty="0"/>
              <a:t>μ </a:t>
            </a:r>
            <a:r>
              <a:rPr lang="en-US" dirty="0"/>
              <a:t>= common mean for all treatments </a:t>
            </a:r>
          </a:p>
          <a:p>
            <a:pPr lvl="1"/>
            <a:r>
              <a:rPr lang="en-US" i="1" dirty="0" err="1"/>
              <a:t>A</a:t>
            </a:r>
            <a:r>
              <a:rPr lang="en-US" sz="400" i="1" dirty="0" err="1"/>
              <a:t>j</a:t>
            </a:r>
            <a:r>
              <a:rPr lang="en-US" sz="400" i="1" dirty="0"/>
              <a:t> </a:t>
            </a:r>
            <a:r>
              <a:rPr lang="en-US" dirty="0"/>
              <a:t>= effect attributed to factor </a:t>
            </a:r>
            <a:r>
              <a:rPr lang="en-US" i="1" dirty="0"/>
              <a:t>A </a:t>
            </a:r>
            <a:r>
              <a:rPr lang="en-US" dirty="0"/>
              <a:t>in row </a:t>
            </a:r>
            <a:r>
              <a:rPr lang="en-US" i="1" dirty="0"/>
              <a:t>j </a:t>
            </a:r>
            <a:r>
              <a:rPr lang="en-US" dirty="0"/>
              <a:t>(</a:t>
            </a:r>
            <a:r>
              <a:rPr lang="en-US" i="1" dirty="0"/>
              <a:t>j </a:t>
            </a:r>
            <a:r>
              <a:rPr lang="en-US" dirty="0"/>
              <a:t>= 1, 2, . . . , </a:t>
            </a:r>
            <a:r>
              <a:rPr lang="en-US" i="1" dirty="0"/>
              <a:t>r</a:t>
            </a:r>
            <a:r>
              <a:rPr lang="en-US" dirty="0"/>
              <a:t>) </a:t>
            </a:r>
          </a:p>
          <a:p>
            <a:pPr lvl="1"/>
            <a:r>
              <a:rPr lang="en-US" i="1" dirty="0"/>
              <a:t>B</a:t>
            </a:r>
            <a:r>
              <a:rPr lang="en-US" i="1" baseline="-25000" dirty="0"/>
              <a:t>k</a:t>
            </a:r>
            <a:r>
              <a:rPr lang="en-US" sz="400" i="1" dirty="0"/>
              <a:t> </a:t>
            </a:r>
            <a:r>
              <a:rPr lang="en-US" dirty="0"/>
              <a:t>= effect attributed to factor </a:t>
            </a:r>
            <a:r>
              <a:rPr lang="en-US" i="1" dirty="0"/>
              <a:t>B </a:t>
            </a:r>
            <a:r>
              <a:rPr lang="en-US" dirty="0"/>
              <a:t>in column </a:t>
            </a:r>
            <a:r>
              <a:rPr lang="en-US" i="1" dirty="0"/>
              <a:t>k </a:t>
            </a:r>
            <a:r>
              <a:rPr lang="en-US" dirty="0"/>
              <a:t>(</a:t>
            </a:r>
            <a:r>
              <a:rPr lang="en-US" i="1" dirty="0"/>
              <a:t>k </a:t>
            </a:r>
            <a:r>
              <a:rPr lang="en-US" dirty="0"/>
              <a:t>= 1, 2, . . . , </a:t>
            </a:r>
            <a:r>
              <a:rPr lang="en-US" i="1" dirty="0"/>
              <a:t>c</a:t>
            </a:r>
            <a:r>
              <a:rPr lang="en-US" dirty="0"/>
              <a:t>) </a:t>
            </a:r>
          </a:p>
          <a:p>
            <a:pPr lvl="1"/>
            <a:r>
              <a:rPr lang="en-US" i="1" dirty="0" err="1"/>
              <a:t>AB</a:t>
            </a:r>
            <a:r>
              <a:rPr lang="en-US" i="1" baseline="-25000" dirty="0" err="1"/>
              <a:t>jk</a:t>
            </a:r>
            <a:r>
              <a:rPr lang="en-US" sz="400" i="1" dirty="0"/>
              <a:t> </a:t>
            </a:r>
            <a:r>
              <a:rPr lang="en-US" dirty="0"/>
              <a:t>= effect attributed to interaction between factors </a:t>
            </a:r>
            <a:r>
              <a:rPr lang="en-US" i="1" dirty="0"/>
              <a:t>A </a:t>
            </a:r>
            <a:r>
              <a:rPr lang="en-US" dirty="0"/>
              <a:t>and </a:t>
            </a:r>
            <a:r>
              <a:rPr lang="en-US" i="1" dirty="0"/>
              <a:t>B </a:t>
            </a:r>
            <a:endParaRPr lang="en-US" dirty="0"/>
          </a:p>
          <a:p>
            <a:pPr lvl="1"/>
            <a:r>
              <a:rPr lang="en-US" i="1" dirty="0" err="1"/>
              <a:t>ε</a:t>
            </a:r>
            <a:r>
              <a:rPr lang="en-US" i="1" baseline="-25000" dirty="0" err="1"/>
              <a:t>ijk</a:t>
            </a:r>
            <a:r>
              <a:rPr lang="en-US" sz="400" i="1" dirty="0"/>
              <a:t> </a:t>
            </a:r>
            <a:r>
              <a:rPr lang="en-US" dirty="0"/>
              <a:t>= random error (normally distributed, zero mean, same variance for all treatments)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53</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7" name="Picture 6"/>
          <p:cNvPicPr>
            <a:picLocks noChangeAspect="1"/>
          </p:cNvPicPr>
          <p:nvPr/>
        </p:nvPicPr>
        <p:blipFill>
          <a:blip r:embed="rId2"/>
          <a:stretch>
            <a:fillRect/>
          </a:stretch>
        </p:blipFill>
        <p:spPr>
          <a:xfrm>
            <a:off x="2900362" y="1981200"/>
            <a:ext cx="3343275" cy="400050"/>
          </a:xfrm>
          <a:prstGeom prst="rect">
            <a:avLst/>
          </a:prstGeom>
        </p:spPr>
      </p:pic>
    </p:spTree>
    <p:extLst>
      <p:ext uri="{BB962C8B-B14F-4D97-AF65-F5344CB8AC3E}">
        <p14:creationId xmlns:p14="http://schemas.microsoft.com/office/powerpoint/2010/main" val="3256618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Two-Factor ANOVA with Replication</a:t>
            </a:r>
          </a:p>
        </p:txBody>
      </p:sp>
      <p:sp>
        <p:nvSpPr>
          <p:cNvPr id="3" name="Content Placeholder 2"/>
          <p:cNvSpPr>
            <a:spLocks noGrp="1"/>
          </p:cNvSpPr>
          <p:nvPr>
            <p:ph idx="1"/>
          </p:nvPr>
        </p:nvSpPr>
        <p:spPr/>
        <p:txBody>
          <a:bodyPr/>
          <a:lstStyle/>
          <a:p>
            <a:r>
              <a:rPr lang="en-US" dirty="0"/>
              <a:t>For a fixed-effects ANOVA model, the hypotheses that could be tested in the two-factor ANOVA model with replicated observations are </a:t>
            </a:r>
          </a:p>
          <a:p>
            <a:pPr lvl="1"/>
            <a:r>
              <a:rPr lang="en-US" dirty="0"/>
              <a:t>Factor A (Row Effect)</a:t>
            </a:r>
          </a:p>
          <a:p>
            <a:pPr lvl="1"/>
            <a:endParaRPr lang="en-US" dirty="0"/>
          </a:p>
          <a:p>
            <a:pPr lvl="1"/>
            <a:endParaRPr lang="en-US" dirty="0"/>
          </a:p>
          <a:p>
            <a:pPr lvl="1"/>
            <a:r>
              <a:rPr lang="en-US" dirty="0"/>
              <a:t>Factor B (Column Effect)</a:t>
            </a:r>
          </a:p>
          <a:p>
            <a:pPr lvl="1"/>
            <a:endParaRPr lang="en-US" dirty="0"/>
          </a:p>
          <a:p>
            <a:pPr lvl="1"/>
            <a:endParaRPr lang="en-US" dirty="0"/>
          </a:p>
          <a:p>
            <a:pPr lvl="1"/>
            <a:r>
              <a:rPr lang="en-US" dirty="0"/>
              <a:t>Interaction Effect</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54</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8" name="Picture 7"/>
          <p:cNvPicPr>
            <a:picLocks noChangeAspect="1"/>
          </p:cNvPicPr>
          <p:nvPr/>
        </p:nvPicPr>
        <p:blipFill>
          <a:blip r:embed="rId2"/>
          <a:stretch>
            <a:fillRect/>
          </a:stretch>
        </p:blipFill>
        <p:spPr>
          <a:xfrm>
            <a:off x="1295400" y="3004054"/>
            <a:ext cx="4852987" cy="677930"/>
          </a:xfrm>
          <a:prstGeom prst="rect">
            <a:avLst/>
          </a:prstGeom>
        </p:spPr>
      </p:pic>
      <p:pic>
        <p:nvPicPr>
          <p:cNvPr id="9" name="Picture 8"/>
          <p:cNvPicPr>
            <a:picLocks noChangeAspect="1"/>
          </p:cNvPicPr>
          <p:nvPr/>
        </p:nvPicPr>
        <p:blipFill>
          <a:blip r:embed="rId3"/>
          <a:stretch>
            <a:fillRect/>
          </a:stretch>
        </p:blipFill>
        <p:spPr>
          <a:xfrm>
            <a:off x="1295400" y="4114800"/>
            <a:ext cx="5391150" cy="658918"/>
          </a:xfrm>
          <a:prstGeom prst="rect">
            <a:avLst/>
          </a:prstGeom>
        </p:spPr>
      </p:pic>
      <p:pic>
        <p:nvPicPr>
          <p:cNvPr id="10" name="Picture 9"/>
          <p:cNvPicPr>
            <a:picLocks noChangeAspect="1"/>
          </p:cNvPicPr>
          <p:nvPr/>
        </p:nvPicPr>
        <p:blipFill>
          <a:blip r:embed="rId4"/>
          <a:stretch>
            <a:fillRect/>
          </a:stretch>
        </p:blipFill>
        <p:spPr>
          <a:xfrm>
            <a:off x="1271016" y="5208319"/>
            <a:ext cx="6258854" cy="735281"/>
          </a:xfrm>
          <a:prstGeom prst="rect">
            <a:avLst/>
          </a:prstGeom>
        </p:spPr>
      </p:pic>
    </p:spTree>
    <p:extLst>
      <p:ext uri="{BB962C8B-B14F-4D97-AF65-F5344CB8AC3E}">
        <p14:creationId xmlns:p14="http://schemas.microsoft.com/office/powerpoint/2010/main" val="4208045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of Data</a:t>
            </a:r>
          </a:p>
        </p:txBody>
      </p:sp>
      <p:sp>
        <p:nvSpPr>
          <p:cNvPr id="3" name="Content Placeholder 2"/>
          <p:cNvSpPr>
            <a:spLocks noGrp="1"/>
          </p:cNvSpPr>
          <p:nvPr>
            <p:ph idx="1"/>
          </p:nvPr>
        </p:nvSpPr>
        <p:spPr/>
        <p:txBody>
          <a:bodyPr/>
          <a:lstStyle/>
          <a:p>
            <a:r>
              <a:rPr lang="en-US" dirty="0"/>
              <a:t>The table shows the format of a data set with two factors and a balanced (equal) number of observations per treatment (each row/column intersection is a treatment).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55</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7" name="Picture 6"/>
          <p:cNvPicPr>
            <a:picLocks noChangeAspect="1"/>
          </p:cNvPicPr>
          <p:nvPr/>
        </p:nvPicPr>
        <p:blipFill>
          <a:blip r:embed="rId2"/>
          <a:stretch>
            <a:fillRect/>
          </a:stretch>
        </p:blipFill>
        <p:spPr>
          <a:xfrm>
            <a:off x="1779478" y="2713673"/>
            <a:ext cx="5585044" cy="3443287"/>
          </a:xfrm>
          <a:prstGeom prst="rect">
            <a:avLst/>
          </a:prstGeom>
        </p:spPr>
      </p:pic>
    </p:spTree>
    <p:extLst>
      <p:ext uri="{BB962C8B-B14F-4D97-AF65-F5344CB8AC3E}">
        <p14:creationId xmlns:p14="http://schemas.microsoft.com/office/powerpoint/2010/main" val="23561732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Variation</a:t>
            </a:r>
          </a:p>
        </p:txBody>
      </p:sp>
      <p:sp>
        <p:nvSpPr>
          <p:cNvPr id="3" name="Content Placeholder 2"/>
          <p:cNvSpPr>
            <a:spLocks noGrp="1"/>
          </p:cNvSpPr>
          <p:nvPr>
            <p:ph idx="1"/>
          </p:nvPr>
        </p:nvSpPr>
        <p:spPr/>
        <p:txBody>
          <a:bodyPr/>
          <a:lstStyle/>
          <a:p>
            <a:r>
              <a:rPr lang="en-US" sz="2000" dirty="0"/>
              <a:t>There are now three </a:t>
            </a:r>
            <a:r>
              <a:rPr lang="en-US" sz="2000" i="1" dirty="0"/>
              <a:t>F </a:t>
            </a:r>
            <a:r>
              <a:rPr lang="en-US" sz="2000" dirty="0"/>
              <a:t>tests that could be performed: one for each main effect (factors </a:t>
            </a:r>
            <a:r>
              <a:rPr lang="en-US" sz="2000" i="1" dirty="0"/>
              <a:t>A </a:t>
            </a:r>
            <a:r>
              <a:rPr lang="en-US" sz="2000" dirty="0"/>
              <a:t>and </a:t>
            </a:r>
            <a:r>
              <a:rPr lang="en-US" sz="2000" i="1" dirty="0"/>
              <a:t>B</a:t>
            </a:r>
            <a:r>
              <a:rPr lang="en-US" sz="2000" dirty="0"/>
              <a:t>) and a third </a:t>
            </a:r>
            <a:r>
              <a:rPr lang="en-US" sz="2000" i="1" dirty="0"/>
              <a:t>F </a:t>
            </a:r>
            <a:r>
              <a:rPr lang="en-US" sz="2000" dirty="0"/>
              <a:t>test for interaction. The total sum of squares is partitioned into four components: </a:t>
            </a:r>
          </a:p>
          <a:p>
            <a:endParaRPr lang="en-US" sz="2000" dirty="0"/>
          </a:p>
          <a:p>
            <a:r>
              <a:rPr lang="en-US" sz="2000" dirty="0"/>
              <a:t>Where</a:t>
            </a:r>
          </a:p>
          <a:p>
            <a:pPr lvl="1"/>
            <a:r>
              <a:rPr lang="en-US" sz="1600" i="1" dirty="0"/>
              <a:t>SST </a:t>
            </a:r>
            <a:r>
              <a:rPr lang="en-US" sz="1600" dirty="0"/>
              <a:t>= total sum of squared deviations about the mean </a:t>
            </a:r>
          </a:p>
          <a:p>
            <a:pPr lvl="1"/>
            <a:r>
              <a:rPr lang="en-US" sz="1600" i="1" dirty="0"/>
              <a:t>SSA </a:t>
            </a:r>
            <a:r>
              <a:rPr lang="en-US" sz="1600" dirty="0"/>
              <a:t>= between rows sum of squares (effect of factor </a:t>
            </a:r>
            <a:r>
              <a:rPr lang="en-US" sz="1600" i="1" dirty="0"/>
              <a:t>A</a:t>
            </a:r>
            <a:r>
              <a:rPr lang="en-US" sz="1600" dirty="0"/>
              <a:t>) </a:t>
            </a:r>
          </a:p>
          <a:p>
            <a:pPr lvl="1"/>
            <a:r>
              <a:rPr lang="en-US" sz="1600" i="1" dirty="0"/>
              <a:t>SSB </a:t>
            </a:r>
            <a:r>
              <a:rPr lang="en-US" sz="1600" dirty="0"/>
              <a:t>= between columns sum of squares (effect of factor </a:t>
            </a:r>
            <a:r>
              <a:rPr lang="en-US" sz="1600" i="1" dirty="0"/>
              <a:t>B</a:t>
            </a:r>
            <a:r>
              <a:rPr lang="en-US" sz="1600" dirty="0"/>
              <a:t>) </a:t>
            </a:r>
          </a:p>
          <a:p>
            <a:pPr lvl="1"/>
            <a:r>
              <a:rPr lang="en-US" sz="1600" i="1" dirty="0"/>
              <a:t>SSI </a:t>
            </a:r>
            <a:r>
              <a:rPr lang="en-US" sz="1600" dirty="0"/>
              <a:t>= interaction sum of squares (effect of </a:t>
            </a:r>
            <a:r>
              <a:rPr lang="en-US" sz="1600" i="1" dirty="0"/>
              <a:t>AB</a:t>
            </a:r>
            <a:r>
              <a:rPr lang="en-US" sz="1600" dirty="0"/>
              <a:t>) </a:t>
            </a:r>
          </a:p>
          <a:p>
            <a:pPr lvl="1"/>
            <a:r>
              <a:rPr lang="en-US" sz="1600" i="1" dirty="0"/>
              <a:t>SSE </a:t>
            </a:r>
            <a:r>
              <a:rPr lang="en-US" sz="1600" dirty="0"/>
              <a:t>= error sum of squares (residual variation)</a:t>
            </a:r>
          </a:p>
          <a:p>
            <a:endParaRPr lang="en-US" sz="2000" dirty="0"/>
          </a:p>
          <a:p>
            <a:r>
              <a:rPr lang="en-US" sz="2000" dirty="0"/>
              <a:t>For an experiment with </a:t>
            </a:r>
            <a:r>
              <a:rPr lang="en-US" sz="2000" i="1" dirty="0"/>
              <a:t>r </a:t>
            </a:r>
            <a:r>
              <a:rPr lang="en-US" sz="2000" dirty="0"/>
              <a:t>rows, </a:t>
            </a:r>
            <a:r>
              <a:rPr lang="en-US" sz="2000" i="1" dirty="0"/>
              <a:t>c </a:t>
            </a:r>
            <a:r>
              <a:rPr lang="en-US" sz="2000" dirty="0"/>
              <a:t>columns, and </a:t>
            </a:r>
            <a:r>
              <a:rPr lang="en-US" sz="2000" i="1" dirty="0"/>
              <a:t>m </a:t>
            </a:r>
            <a:r>
              <a:rPr lang="en-US" sz="2000" dirty="0"/>
              <a:t>replications per treatment, the sums of squares and ANOVA calculations may be presented in a table.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56</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7" name="Picture 6"/>
          <p:cNvPicPr>
            <a:picLocks noChangeAspect="1"/>
          </p:cNvPicPr>
          <p:nvPr/>
        </p:nvPicPr>
        <p:blipFill>
          <a:blip r:embed="rId2"/>
          <a:stretch>
            <a:fillRect/>
          </a:stretch>
        </p:blipFill>
        <p:spPr>
          <a:xfrm>
            <a:off x="2890837" y="2438400"/>
            <a:ext cx="3362325" cy="371475"/>
          </a:xfrm>
          <a:prstGeom prst="rect">
            <a:avLst/>
          </a:prstGeom>
        </p:spPr>
      </p:pic>
    </p:spTree>
    <p:extLst>
      <p:ext uri="{BB962C8B-B14F-4D97-AF65-F5344CB8AC3E}">
        <p14:creationId xmlns:p14="http://schemas.microsoft.com/office/powerpoint/2010/main" val="579914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Two-Factor ANOVA with Replication</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57</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7" name="Picture 6"/>
          <p:cNvPicPr>
            <a:picLocks noChangeAspect="1"/>
          </p:cNvPicPr>
          <p:nvPr/>
        </p:nvPicPr>
        <p:blipFill>
          <a:blip r:embed="rId2"/>
          <a:stretch>
            <a:fillRect/>
          </a:stretch>
        </p:blipFill>
        <p:spPr>
          <a:xfrm>
            <a:off x="514090" y="1905000"/>
            <a:ext cx="8172710" cy="3552825"/>
          </a:xfrm>
          <a:prstGeom prst="rect">
            <a:avLst/>
          </a:prstGeom>
        </p:spPr>
      </p:pic>
    </p:spTree>
    <p:extLst>
      <p:ext uri="{BB962C8B-B14F-4D97-AF65-F5344CB8AC3E}">
        <p14:creationId xmlns:p14="http://schemas.microsoft.com/office/powerpoint/2010/main" val="2178175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Delivery Time</a:t>
            </a:r>
          </a:p>
        </p:txBody>
      </p:sp>
      <p:sp>
        <p:nvSpPr>
          <p:cNvPr id="3" name="Content Placeholder 2"/>
          <p:cNvSpPr>
            <a:spLocks noGrp="1"/>
          </p:cNvSpPr>
          <p:nvPr>
            <p:ph idx="1"/>
          </p:nvPr>
        </p:nvSpPr>
        <p:spPr/>
        <p:txBody>
          <a:bodyPr/>
          <a:lstStyle/>
          <a:p>
            <a:r>
              <a:rPr lang="en-US" sz="2000" dirty="0"/>
              <a:t>A health maintenance organization orders weekly medical supplies for its four clinics from five different suppliers. Delivery times (in days) for 4 recent weeks are shown in the table. Do the means differ between clinics or suppliers? Is there interaction?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58</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7" name="Picture 6"/>
          <p:cNvPicPr>
            <a:picLocks noChangeAspect="1"/>
          </p:cNvPicPr>
          <p:nvPr/>
        </p:nvPicPr>
        <p:blipFill>
          <a:blip r:embed="rId2"/>
          <a:stretch>
            <a:fillRect/>
          </a:stretch>
        </p:blipFill>
        <p:spPr>
          <a:xfrm>
            <a:off x="2074776" y="2800350"/>
            <a:ext cx="4994448" cy="3448050"/>
          </a:xfrm>
          <a:prstGeom prst="rect">
            <a:avLst/>
          </a:prstGeom>
          <a:ln>
            <a:solidFill>
              <a:schemeClr val="tx1"/>
            </a:solidFill>
          </a:ln>
        </p:spPr>
      </p:pic>
    </p:spTree>
    <p:extLst>
      <p:ext uri="{BB962C8B-B14F-4D97-AF65-F5344CB8AC3E}">
        <p14:creationId xmlns:p14="http://schemas.microsoft.com/office/powerpoint/2010/main" val="2563743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Delivery Time</a:t>
            </a:r>
          </a:p>
        </p:txBody>
      </p:sp>
      <p:sp>
        <p:nvSpPr>
          <p:cNvPr id="3" name="Content Placeholder 2"/>
          <p:cNvSpPr>
            <a:spLocks noGrp="1"/>
          </p:cNvSpPr>
          <p:nvPr>
            <p:ph idx="1"/>
          </p:nvPr>
        </p:nvSpPr>
        <p:spPr/>
        <p:txBody>
          <a:bodyPr/>
          <a:lstStyle/>
          <a:p>
            <a:r>
              <a:rPr lang="en-US" dirty="0"/>
              <a:t>Step 1: State the Hypotheses</a:t>
            </a:r>
          </a:p>
          <a:p>
            <a:pPr lvl="1"/>
            <a:r>
              <a:rPr lang="en-US" dirty="0"/>
              <a:t>The Hypotheses are</a:t>
            </a:r>
          </a:p>
          <a:p>
            <a:pPr lvl="2"/>
            <a:r>
              <a:rPr lang="en-US" dirty="0"/>
              <a:t>Factor A: Row Effect (Clinic)</a:t>
            </a:r>
          </a:p>
          <a:p>
            <a:pPr lvl="2"/>
            <a:endParaRPr lang="en-US" dirty="0"/>
          </a:p>
          <a:p>
            <a:pPr lvl="2"/>
            <a:endParaRPr lang="en-US" dirty="0"/>
          </a:p>
          <a:p>
            <a:pPr lvl="2"/>
            <a:r>
              <a:rPr lang="en-US" dirty="0"/>
              <a:t>Factor B: Column Effect (Supplier)</a:t>
            </a:r>
          </a:p>
          <a:p>
            <a:pPr lvl="2"/>
            <a:endParaRPr lang="en-US" dirty="0"/>
          </a:p>
          <a:p>
            <a:pPr lvl="2"/>
            <a:endParaRPr lang="en-US" dirty="0"/>
          </a:p>
          <a:p>
            <a:pPr lvl="2"/>
            <a:r>
              <a:rPr lang="en-US" dirty="0"/>
              <a:t>Interaction Effect (Clinic x Supplier)</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59</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8" name="Picture 7"/>
          <p:cNvPicPr>
            <a:picLocks noChangeAspect="1"/>
          </p:cNvPicPr>
          <p:nvPr/>
        </p:nvPicPr>
        <p:blipFill>
          <a:blip r:embed="rId2"/>
          <a:stretch>
            <a:fillRect/>
          </a:stretch>
        </p:blipFill>
        <p:spPr>
          <a:xfrm>
            <a:off x="1905000" y="2667000"/>
            <a:ext cx="5068824" cy="685199"/>
          </a:xfrm>
          <a:prstGeom prst="rect">
            <a:avLst/>
          </a:prstGeom>
        </p:spPr>
      </p:pic>
      <p:pic>
        <p:nvPicPr>
          <p:cNvPr id="9" name="Picture 8"/>
          <p:cNvPicPr>
            <a:picLocks noChangeAspect="1"/>
          </p:cNvPicPr>
          <p:nvPr/>
        </p:nvPicPr>
        <p:blipFill>
          <a:blip r:embed="rId3"/>
          <a:stretch>
            <a:fillRect/>
          </a:stretch>
        </p:blipFill>
        <p:spPr>
          <a:xfrm>
            <a:off x="1905000" y="3766727"/>
            <a:ext cx="5343144" cy="691858"/>
          </a:xfrm>
          <a:prstGeom prst="rect">
            <a:avLst/>
          </a:prstGeom>
        </p:spPr>
      </p:pic>
      <p:pic>
        <p:nvPicPr>
          <p:cNvPr id="10" name="Picture 9"/>
          <p:cNvPicPr>
            <a:picLocks noChangeAspect="1"/>
          </p:cNvPicPr>
          <p:nvPr/>
        </p:nvPicPr>
        <p:blipFill>
          <a:blip r:embed="rId4"/>
          <a:stretch>
            <a:fillRect/>
          </a:stretch>
        </p:blipFill>
        <p:spPr>
          <a:xfrm>
            <a:off x="1905000" y="4784128"/>
            <a:ext cx="5900737" cy="738654"/>
          </a:xfrm>
          <a:prstGeom prst="rect">
            <a:avLst/>
          </a:prstGeom>
        </p:spPr>
      </p:pic>
    </p:spTree>
    <p:extLst>
      <p:ext uri="{BB962C8B-B14F-4D97-AF65-F5344CB8AC3E}">
        <p14:creationId xmlns:p14="http://schemas.microsoft.com/office/powerpoint/2010/main" val="365657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Illustration: Manufacturing Defect Rates</a:t>
            </a:r>
          </a:p>
        </p:txBody>
      </p:sp>
      <p:sp>
        <p:nvSpPr>
          <p:cNvPr id="3" name="Content Placeholder 2"/>
          <p:cNvSpPr>
            <a:spLocks noGrp="1"/>
          </p:cNvSpPr>
          <p:nvPr>
            <p:ph idx="1"/>
          </p:nvPr>
        </p:nvSpPr>
        <p:spPr/>
        <p:txBody>
          <a:bodyPr/>
          <a:lstStyle/>
          <a:p>
            <a:r>
              <a:rPr lang="en-US" dirty="0"/>
              <a:t>The figure on the next slide shows a dot plot of daily defect rates for automotive computer chips manufactured at four plant locations. Samples of 10 days’ production were taken at each plant. </a:t>
            </a:r>
          </a:p>
          <a:p>
            <a:r>
              <a:rPr lang="en-US" dirty="0"/>
              <a:t>Are the observed differences in the plants’ sample mean defect rates merely due to random variation? </a:t>
            </a:r>
          </a:p>
          <a:p>
            <a:r>
              <a:rPr lang="en-US" dirty="0"/>
              <a:t>Or are the observed differences between the plants’ defect rates too great to be attributed to chance? </a:t>
            </a:r>
          </a:p>
          <a:p>
            <a:r>
              <a:rPr lang="en-US" dirty="0"/>
              <a:t>This is the kind of question that one-factor ANOVA is designed to answer.</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a:t>
            </a:fld>
            <a:endParaRPr lang="en-US" dirty="0"/>
          </a:p>
        </p:txBody>
      </p:sp>
      <p:sp>
        <p:nvSpPr>
          <p:cNvPr id="6" name="Text Placeholder 5"/>
          <p:cNvSpPr>
            <a:spLocks noGrp="1"/>
          </p:cNvSpPr>
          <p:nvPr>
            <p:ph type="body" sz="quarter" idx="12"/>
          </p:nvPr>
        </p:nvSpPr>
        <p:spPr/>
        <p:txBody>
          <a:bodyPr/>
          <a:lstStyle/>
          <a:p>
            <a:r>
              <a:rPr lang="en-US" dirty="0"/>
              <a:t>LO 11-1</a:t>
            </a:r>
          </a:p>
        </p:txBody>
      </p:sp>
    </p:spTree>
    <p:extLst>
      <p:ext uri="{BB962C8B-B14F-4D97-AF65-F5344CB8AC3E}">
        <p14:creationId xmlns:p14="http://schemas.microsoft.com/office/powerpoint/2010/main" val="280276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Delivery Time</a:t>
            </a:r>
          </a:p>
        </p:txBody>
      </p:sp>
      <p:sp>
        <p:nvSpPr>
          <p:cNvPr id="3" name="Content Placeholder 2"/>
          <p:cNvSpPr>
            <a:spLocks noGrp="1"/>
          </p:cNvSpPr>
          <p:nvPr>
            <p:ph idx="1"/>
          </p:nvPr>
        </p:nvSpPr>
        <p:spPr/>
        <p:txBody>
          <a:bodyPr/>
          <a:lstStyle/>
          <a:p>
            <a:r>
              <a:rPr lang="en-US" dirty="0"/>
              <a:t>Step 2: State the Decision Rule</a:t>
            </a:r>
          </a:p>
          <a:p>
            <a:pPr lvl="1"/>
            <a:r>
              <a:rPr lang="en-US" dirty="0"/>
              <a:t>Denominator degrees of freedom</a:t>
            </a:r>
          </a:p>
          <a:p>
            <a:pPr lvl="2"/>
            <a:r>
              <a:rPr lang="pt-BR" i="1" dirty="0"/>
              <a:t>Factor A: </a:t>
            </a:r>
            <a:r>
              <a:rPr lang="de-DE" i="1" dirty="0"/>
              <a:t>df</a:t>
            </a:r>
            <a:r>
              <a:rPr lang="de-DE" i="1" baseline="-25000" dirty="0"/>
              <a:t>1 </a:t>
            </a:r>
            <a:r>
              <a:rPr lang="pt-BR" dirty="0"/>
              <a:t>= </a:t>
            </a:r>
            <a:r>
              <a:rPr lang="pt-BR" i="1" dirty="0"/>
              <a:t>r </a:t>
            </a:r>
            <a:r>
              <a:rPr lang="pt-BR" dirty="0"/>
              <a:t>− 1 = 4 − 1 = 3 (</a:t>
            </a:r>
            <a:r>
              <a:rPr lang="pt-BR" i="1" dirty="0"/>
              <a:t>r </a:t>
            </a:r>
            <a:r>
              <a:rPr lang="pt-BR" dirty="0"/>
              <a:t>= 4 clinics) </a:t>
            </a:r>
          </a:p>
          <a:p>
            <a:pPr lvl="2"/>
            <a:r>
              <a:rPr lang="en-US" i="1" dirty="0"/>
              <a:t>Factor B: </a:t>
            </a:r>
            <a:r>
              <a:rPr lang="de-DE" i="1" dirty="0"/>
              <a:t>df</a:t>
            </a:r>
            <a:r>
              <a:rPr lang="de-DE" i="1" baseline="-25000" dirty="0"/>
              <a:t>1 </a:t>
            </a:r>
            <a:r>
              <a:rPr lang="en-US" dirty="0"/>
              <a:t>= </a:t>
            </a:r>
            <a:r>
              <a:rPr lang="en-US" i="1" dirty="0"/>
              <a:t>c </a:t>
            </a:r>
            <a:r>
              <a:rPr lang="en-US" dirty="0"/>
              <a:t>− 1 = 5 − 1 = 4 (</a:t>
            </a:r>
            <a:r>
              <a:rPr lang="en-US" i="1" dirty="0"/>
              <a:t>c </a:t>
            </a:r>
            <a:r>
              <a:rPr lang="en-US" dirty="0"/>
              <a:t>= 5 suppliers) </a:t>
            </a:r>
          </a:p>
          <a:p>
            <a:pPr lvl="2"/>
            <a:r>
              <a:rPr lang="de-DE" i="1" dirty="0"/>
              <a:t>Interaction (AB): df</a:t>
            </a:r>
            <a:r>
              <a:rPr lang="de-DE" i="1" baseline="-25000" dirty="0"/>
              <a:t>1</a:t>
            </a:r>
            <a:r>
              <a:rPr lang="de-DE" sz="400" dirty="0"/>
              <a:t> </a:t>
            </a:r>
            <a:r>
              <a:rPr lang="de-DE" dirty="0"/>
              <a:t>= (</a:t>
            </a:r>
            <a:r>
              <a:rPr lang="de-DE" i="1" dirty="0"/>
              <a:t>r </a:t>
            </a:r>
            <a:r>
              <a:rPr lang="de-DE" dirty="0"/>
              <a:t>− 1)(</a:t>
            </a:r>
            <a:r>
              <a:rPr lang="de-DE" i="1" dirty="0"/>
              <a:t>c </a:t>
            </a:r>
            <a:r>
              <a:rPr lang="de-DE" dirty="0"/>
              <a:t>− 1) = (4 − 1)(5 − 1) = 12 </a:t>
            </a:r>
          </a:p>
          <a:p>
            <a:pPr lvl="2"/>
            <a:r>
              <a:rPr lang="es-ES" i="1" dirty="0"/>
              <a:t>Error: df</a:t>
            </a:r>
            <a:r>
              <a:rPr lang="es-ES" i="1" baseline="-25000" dirty="0"/>
              <a:t>2</a:t>
            </a:r>
            <a:r>
              <a:rPr lang="es-ES" sz="400" dirty="0"/>
              <a:t> </a:t>
            </a:r>
            <a:r>
              <a:rPr lang="es-ES" dirty="0"/>
              <a:t>= </a:t>
            </a:r>
            <a:r>
              <a:rPr lang="es-ES" i="1" dirty="0" err="1"/>
              <a:t>rc</a:t>
            </a:r>
            <a:r>
              <a:rPr lang="es-ES" dirty="0"/>
              <a:t>(</a:t>
            </a:r>
            <a:r>
              <a:rPr lang="es-ES" i="1" dirty="0"/>
              <a:t>m </a:t>
            </a:r>
            <a:r>
              <a:rPr lang="es-ES" dirty="0"/>
              <a:t>− 1) = 4 × 5 × (4 − 1) = 60 </a:t>
            </a:r>
          </a:p>
          <a:p>
            <a:pPr lvl="1"/>
            <a:r>
              <a:rPr lang="en-US" dirty="0"/>
              <a:t>Excel provides the right-tail </a:t>
            </a:r>
            <a:r>
              <a:rPr lang="en-US" i="1" dirty="0"/>
              <a:t>F </a:t>
            </a:r>
            <a:r>
              <a:rPr lang="en-US" dirty="0"/>
              <a:t>critical values for </a:t>
            </a:r>
            <a:r>
              <a:rPr lang="en-US" i="1" dirty="0"/>
              <a:t>α </a:t>
            </a:r>
            <a:r>
              <a:rPr lang="en-US" dirty="0"/>
              <a:t>= .05, which we can verify using Appendix F: </a:t>
            </a:r>
          </a:p>
          <a:p>
            <a:pPr lvl="2"/>
            <a:r>
              <a:rPr lang="en-US" i="1" dirty="0"/>
              <a:t>F</a:t>
            </a:r>
            <a:r>
              <a:rPr lang="en-US" i="1" baseline="-25000" dirty="0"/>
              <a:t>3,60</a:t>
            </a:r>
            <a:r>
              <a:rPr lang="en-US" sz="400" dirty="0"/>
              <a:t> </a:t>
            </a:r>
            <a:r>
              <a:rPr lang="en-US" dirty="0"/>
              <a:t>= 2.76 for Factor </a:t>
            </a:r>
            <a:r>
              <a:rPr lang="en-US" i="1" dirty="0"/>
              <a:t>A </a:t>
            </a:r>
            <a:endParaRPr lang="en-US" dirty="0"/>
          </a:p>
          <a:p>
            <a:pPr lvl="2"/>
            <a:r>
              <a:rPr lang="en-US" i="1" dirty="0"/>
              <a:t>F</a:t>
            </a:r>
            <a:r>
              <a:rPr lang="en-US" i="1" baseline="-25000" dirty="0"/>
              <a:t>4,60</a:t>
            </a:r>
            <a:r>
              <a:rPr lang="en-US" sz="400" dirty="0"/>
              <a:t> </a:t>
            </a:r>
            <a:r>
              <a:rPr lang="en-US" dirty="0"/>
              <a:t>= 2.53 for Factor </a:t>
            </a:r>
            <a:r>
              <a:rPr lang="en-US" i="1" dirty="0"/>
              <a:t>B </a:t>
            </a:r>
            <a:endParaRPr lang="en-US" dirty="0"/>
          </a:p>
          <a:p>
            <a:pPr lvl="2"/>
            <a:r>
              <a:rPr lang="en-US" i="1" dirty="0"/>
              <a:t>F</a:t>
            </a:r>
            <a:r>
              <a:rPr lang="en-US" i="1" baseline="-25000" dirty="0"/>
              <a:t>12,60</a:t>
            </a:r>
            <a:r>
              <a:rPr lang="en-US" sz="400" dirty="0"/>
              <a:t> </a:t>
            </a:r>
            <a:r>
              <a:rPr lang="en-US" dirty="0"/>
              <a:t>= 1.92 for Factor </a:t>
            </a:r>
            <a:r>
              <a:rPr lang="en-US" i="1" dirty="0"/>
              <a:t>AB </a:t>
            </a:r>
            <a:endParaRPr lang="en-US" dirty="0"/>
          </a:p>
          <a:p>
            <a:pPr lvl="1"/>
            <a:r>
              <a:rPr lang="en-US" dirty="0"/>
              <a:t>We reject the null hypothesis if an </a:t>
            </a:r>
            <a:r>
              <a:rPr lang="en-US" i="1" dirty="0"/>
              <a:t>F </a:t>
            </a:r>
            <a:r>
              <a:rPr lang="en-US" dirty="0"/>
              <a:t>test statistic exceeds its critical value.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60</a:t>
            </a:fld>
            <a:endParaRPr lang="en-US" dirty="0"/>
          </a:p>
        </p:txBody>
      </p:sp>
      <p:sp>
        <p:nvSpPr>
          <p:cNvPr id="6" name="Text Placeholder 5"/>
          <p:cNvSpPr>
            <a:spLocks noGrp="1"/>
          </p:cNvSpPr>
          <p:nvPr>
            <p:ph type="body" sz="quarter" idx="12"/>
          </p:nvPr>
        </p:nvSpPr>
        <p:spPr/>
        <p:txBody>
          <a:bodyPr/>
          <a:lstStyle/>
          <a:p>
            <a:r>
              <a:rPr lang="en-US" dirty="0"/>
              <a:t>LO 11-11</a:t>
            </a:r>
          </a:p>
        </p:txBody>
      </p:sp>
    </p:spTree>
    <p:extLst>
      <p:ext uri="{BB962C8B-B14F-4D97-AF65-F5344CB8AC3E}">
        <p14:creationId xmlns:p14="http://schemas.microsoft.com/office/powerpoint/2010/main" val="2364263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Delivery Time</a:t>
            </a:r>
          </a:p>
        </p:txBody>
      </p:sp>
      <p:sp>
        <p:nvSpPr>
          <p:cNvPr id="3" name="Content Placeholder 2"/>
          <p:cNvSpPr>
            <a:spLocks noGrp="1"/>
          </p:cNvSpPr>
          <p:nvPr>
            <p:ph idx="1"/>
          </p:nvPr>
        </p:nvSpPr>
        <p:spPr/>
        <p:txBody>
          <a:bodyPr/>
          <a:lstStyle/>
          <a:p>
            <a:r>
              <a:rPr lang="en-US" dirty="0"/>
              <a:t>Step 3: Perform the Calculations</a:t>
            </a:r>
          </a:p>
          <a:p>
            <a:pPr lvl="1"/>
            <a:r>
              <a:rPr lang="en-US" dirty="0"/>
              <a:t>Excel provides tables of row and column sums and means.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61</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8" name="Picture 7"/>
          <p:cNvPicPr>
            <a:picLocks noChangeAspect="1"/>
          </p:cNvPicPr>
          <p:nvPr/>
        </p:nvPicPr>
        <p:blipFill>
          <a:blip r:embed="rId2"/>
          <a:stretch>
            <a:fillRect/>
          </a:stretch>
        </p:blipFill>
        <p:spPr>
          <a:xfrm>
            <a:off x="457200" y="2587228"/>
            <a:ext cx="8104672" cy="2140743"/>
          </a:xfrm>
          <a:prstGeom prst="rect">
            <a:avLst/>
          </a:prstGeom>
        </p:spPr>
      </p:pic>
    </p:spTree>
    <p:extLst>
      <p:ext uri="{BB962C8B-B14F-4D97-AF65-F5344CB8AC3E}">
        <p14:creationId xmlns:p14="http://schemas.microsoft.com/office/powerpoint/2010/main" val="39528285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Delivery Time</a:t>
            </a:r>
          </a:p>
        </p:txBody>
      </p:sp>
      <p:sp>
        <p:nvSpPr>
          <p:cNvPr id="3" name="Content Placeholder 2"/>
          <p:cNvSpPr>
            <a:spLocks noGrp="1"/>
          </p:cNvSpPr>
          <p:nvPr>
            <p:ph idx="1"/>
          </p:nvPr>
        </p:nvSpPr>
        <p:spPr/>
        <p:txBody>
          <a:bodyPr/>
          <a:lstStyle/>
          <a:p>
            <a:r>
              <a:rPr lang="en-US" dirty="0"/>
              <a:t>Step 4: Make the Decision</a:t>
            </a:r>
          </a:p>
          <a:p>
            <a:pPr lvl="1"/>
            <a:r>
              <a:rPr lang="en-US" dirty="0"/>
              <a:t>For the row variable (</a:t>
            </a:r>
            <a:r>
              <a:rPr lang="en-US" i="1" dirty="0"/>
              <a:t>Clinic</a:t>
            </a:r>
            <a:r>
              <a:rPr lang="en-US" dirty="0"/>
              <a:t>), the test statistic </a:t>
            </a:r>
            <a:r>
              <a:rPr lang="en-US" i="1" dirty="0"/>
              <a:t>F </a:t>
            </a:r>
            <a:r>
              <a:rPr lang="en-US" dirty="0"/>
              <a:t>= 3.578 and its </a:t>
            </a:r>
            <a:br>
              <a:rPr lang="en-US" dirty="0"/>
            </a:br>
            <a:r>
              <a:rPr lang="en-US" i="1" dirty="0"/>
              <a:t>p</a:t>
            </a:r>
            <a:r>
              <a:rPr lang="en-US" dirty="0"/>
              <a:t>-value (</a:t>
            </a:r>
            <a:r>
              <a:rPr lang="en-US" i="1" dirty="0"/>
              <a:t>p </a:t>
            </a:r>
            <a:r>
              <a:rPr lang="en-US" dirty="0"/>
              <a:t>= .0189) lead us to conclude that the mean delivery times among clinics are not the same at </a:t>
            </a:r>
            <a:r>
              <a:rPr lang="en-US" i="1" dirty="0"/>
              <a:t>α </a:t>
            </a:r>
            <a:r>
              <a:rPr lang="en-US" dirty="0"/>
              <a:t>= .05. </a:t>
            </a:r>
          </a:p>
          <a:p>
            <a:pPr lvl="1"/>
            <a:r>
              <a:rPr lang="en-US" dirty="0"/>
              <a:t>For the column variable (</a:t>
            </a:r>
            <a:r>
              <a:rPr lang="en-US" i="1" dirty="0"/>
              <a:t>Supplier</a:t>
            </a:r>
            <a:r>
              <a:rPr lang="en-US" dirty="0"/>
              <a:t>), the test statistic </a:t>
            </a:r>
            <a:r>
              <a:rPr lang="en-US" i="1" dirty="0"/>
              <a:t>F </a:t>
            </a:r>
            <a:r>
              <a:rPr lang="en-US" dirty="0"/>
              <a:t>= 5.458 and its </a:t>
            </a:r>
            <a:r>
              <a:rPr lang="en-US" i="1" dirty="0"/>
              <a:t>p</a:t>
            </a:r>
            <a:r>
              <a:rPr lang="en-US" dirty="0"/>
              <a:t>-value (</a:t>
            </a:r>
            <a:r>
              <a:rPr lang="en-US" i="1" dirty="0"/>
              <a:t>p </a:t>
            </a:r>
            <a:r>
              <a:rPr lang="en-US" dirty="0"/>
              <a:t>= .0008) lead us to conclude that the mean delivery times from suppliers are not the same at </a:t>
            </a:r>
            <a:r>
              <a:rPr lang="en-US" i="1" dirty="0"/>
              <a:t>α </a:t>
            </a:r>
            <a:r>
              <a:rPr lang="en-US" dirty="0"/>
              <a:t>= .05. </a:t>
            </a:r>
          </a:p>
          <a:p>
            <a:pPr lvl="1"/>
            <a:r>
              <a:rPr lang="en-US" dirty="0"/>
              <a:t>For the interaction effect, the test statistic </a:t>
            </a:r>
            <a:r>
              <a:rPr lang="en-US" i="1" dirty="0"/>
              <a:t>F </a:t>
            </a:r>
            <a:r>
              <a:rPr lang="en-US" dirty="0"/>
              <a:t>= 2.348 and its </a:t>
            </a:r>
            <a:br>
              <a:rPr lang="en-US" dirty="0"/>
            </a:br>
            <a:r>
              <a:rPr lang="en-US" i="1" dirty="0"/>
              <a:t>p</a:t>
            </a:r>
            <a:r>
              <a:rPr lang="en-US" dirty="0"/>
              <a:t>-value (</a:t>
            </a:r>
            <a:r>
              <a:rPr lang="en-US" i="1" dirty="0"/>
              <a:t>p </a:t>
            </a:r>
            <a:r>
              <a:rPr lang="en-US" dirty="0"/>
              <a:t>= .0152) indicate significance at </a:t>
            </a:r>
            <a:r>
              <a:rPr lang="en-US" i="1" dirty="0"/>
              <a:t>α </a:t>
            </a:r>
            <a:r>
              <a:rPr lang="en-US" dirty="0"/>
              <a:t>= .05.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62</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7" name="Picture 6"/>
          <p:cNvPicPr>
            <a:picLocks noChangeAspect="1"/>
          </p:cNvPicPr>
          <p:nvPr/>
        </p:nvPicPr>
        <p:blipFill>
          <a:blip r:embed="rId2"/>
          <a:stretch>
            <a:fillRect/>
          </a:stretch>
        </p:blipFill>
        <p:spPr>
          <a:xfrm>
            <a:off x="760308" y="4692852"/>
            <a:ext cx="7623383" cy="1365048"/>
          </a:xfrm>
          <a:prstGeom prst="rect">
            <a:avLst/>
          </a:prstGeom>
        </p:spPr>
      </p:pic>
    </p:spTree>
    <p:extLst>
      <p:ext uri="{BB962C8B-B14F-4D97-AF65-F5344CB8AC3E}">
        <p14:creationId xmlns:p14="http://schemas.microsoft.com/office/powerpoint/2010/main" val="5394468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a:t>
            </a:r>
          </a:p>
        </p:txBody>
      </p:sp>
      <p:sp>
        <p:nvSpPr>
          <p:cNvPr id="3" name="Content Placeholder 2"/>
          <p:cNvSpPr>
            <a:spLocks noGrp="1"/>
          </p:cNvSpPr>
          <p:nvPr>
            <p:ph idx="1"/>
          </p:nvPr>
        </p:nvSpPr>
        <p:spPr/>
        <p:txBody>
          <a:bodyPr/>
          <a:lstStyle/>
          <a:p>
            <a:r>
              <a:rPr lang="en-US" sz="2000" dirty="0"/>
              <a:t>To visualize an interaction, we plot the treatment means for one factor against the levels of the other factor. </a:t>
            </a:r>
          </a:p>
          <a:p>
            <a:r>
              <a:rPr lang="en-US" sz="2000" dirty="0"/>
              <a:t>Within each factor level, we connect the means. </a:t>
            </a:r>
          </a:p>
          <a:p>
            <a:r>
              <a:rPr lang="en-US" sz="2000" dirty="0"/>
              <a:t>In the absence of an interaction, the lines will be roughly parallel or will tend to move in the same direction at the same time. </a:t>
            </a:r>
          </a:p>
          <a:p>
            <a:r>
              <a:rPr lang="en-US" sz="2000" dirty="0"/>
              <a:t>If there is a strong interaction, the lines will have differing slopes and will tend to cross one another.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63</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7" name="Picture 6"/>
          <p:cNvPicPr>
            <a:picLocks noChangeAspect="1"/>
          </p:cNvPicPr>
          <p:nvPr/>
        </p:nvPicPr>
        <p:blipFill>
          <a:blip r:embed="rId2"/>
          <a:stretch>
            <a:fillRect/>
          </a:stretch>
        </p:blipFill>
        <p:spPr>
          <a:xfrm>
            <a:off x="703862" y="3881438"/>
            <a:ext cx="7736276" cy="2290762"/>
          </a:xfrm>
          <a:prstGeom prst="rect">
            <a:avLst/>
          </a:prstGeom>
        </p:spPr>
      </p:pic>
    </p:spTree>
    <p:extLst>
      <p:ext uri="{BB962C8B-B14F-4D97-AF65-F5344CB8AC3E}">
        <p14:creationId xmlns:p14="http://schemas.microsoft.com/office/powerpoint/2010/main" val="42788146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Patterns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64</a:t>
            </a:fld>
            <a:endParaRPr lang="en-US" dirty="0"/>
          </a:p>
        </p:txBody>
      </p:sp>
      <p:sp>
        <p:nvSpPr>
          <p:cNvPr id="6" name="Text Placeholder 5"/>
          <p:cNvSpPr>
            <a:spLocks noGrp="1"/>
          </p:cNvSpPr>
          <p:nvPr>
            <p:ph type="body" sz="quarter" idx="12"/>
          </p:nvPr>
        </p:nvSpPr>
        <p:spPr/>
        <p:txBody>
          <a:bodyPr/>
          <a:lstStyle/>
          <a:p>
            <a:r>
              <a:rPr lang="en-US" dirty="0"/>
              <a:t>LO 11-11</a:t>
            </a:r>
          </a:p>
        </p:txBody>
      </p:sp>
      <p:pic>
        <p:nvPicPr>
          <p:cNvPr id="7" name="Picture 6"/>
          <p:cNvPicPr>
            <a:picLocks noChangeAspect="1"/>
          </p:cNvPicPr>
          <p:nvPr/>
        </p:nvPicPr>
        <p:blipFill>
          <a:blip r:embed="rId2"/>
          <a:stretch>
            <a:fillRect/>
          </a:stretch>
        </p:blipFill>
        <p:spPr>
          <a:xfrm>
            <a:off x="457200" y="1043009"/>
            <a:ext cx="7986712" cy="5229182"/>
          </a:xfrm>
          <a:prstGeom prst="rect">
            <a:avLst/>
          </a:prstGeom>
        </p:spPr>
      </p:pic>
    </p:spTree>
    <p:extLst>
      <p:ext uri="{BB962C8B-B14F-4D97-AF65-F5344CB8AC3E}">
        <p14:creationId xmlns:p14="http://schemas.microsoft.com/office/powerpoint/2010/main" val="26603270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ANOVA Models</a:t>
            </a:r>
          </a:p>
        </p:txBody>
      </p:sp>
      <p:sp>
        <p:nvSpPr>
          <p:cNvPr id="3" name="Content Placeholder 2"/>
          <p:cNvSpPr>
            <a:spLocks noGrp="1"/>
          </p:cNvSpPr>
          <p:nvPr>
            <p:ph idx="1"/>
          </p:nvPr>
        </p:nvSpPr>
        <p:spPr/>
        <p:txBody>
          <a:bodyPr/>
          <a:lstStyle/>
          <a:p>
            <a:r>
              <a:rPr lang="en-US" sz="2000" dirty="0"/>
              <a:t>A three-factor ANOVA allows more two-factor interactions (</a:t>
            </a:r>
            <a:r>
              <a:rPr lang="en-US" sz="2000" i="1" dirty="0"/>
              <a:t>A </a:t>
            </a:r>
            <a:r>
              <a:rPr lang="en-US" sz="2000" dirty="0"/>
              <a:t>× </a:t>
            </a:r>
            <a:r>
              <a:rPr lang="en-US" sz="2000" i="1" dirty="0"/>
              <a:t>B, A </a:t>
            </a:r>
            <a:r>
              <a:rPr lang="en-US" sz="2000" dirty="0"/>
              <a:t>× </a:t>
            </a:r>
            <a:r>
              <a:rPr lang="en-US" sz="2000" i="1" dirty="0"/>
              <a:t>C, B </a:t>
            </a:r>
            <a:r>
              <a:rPr lang="en-US" sz="2000" dirty="0"/>
              <a:t>× </a:t>
            </a:r>
            <a:r>
              <a:rPr lang="en-US" sz="2000" i="1" dirty="0"/>
              <a:t>C</a:t>
            </a:r>
            <a:r>
              <a:rPr lang="en-US" sz="2000" dirty="0"/>
              <a:t>) and even a three-factor interaction (</a:t>
            </a:r>
            <a:r>
              <a:rPr lang="en-US" sz="2000" i="1" dirty="0"/>
              <a:t>A </a:t>
            </a:r>
            <a:r>
              <a:rPr lang="en-US" sz="2000" dirty="0"/>
              <a:t>× </a:t>
            </a:r>
            <a:r>
              <a:rPr lang="en-US" sz="2000" i="1" dirty="0"/>
              <a:t>B </a:t>
            </a:r>
            <a:r>
              <a:rPr lang="en-US" sz="2000" dirty="0"/>
              <a:t>× </a:t>
            </a:r>
            <a:r>
              <a:rPr lang="en-US" sz="2000" i="1" dirty="0"/>
              <a:t>C</a:t>
            </a:r>
            <a:r>
              <a:rPr lang="en-US" sz="2000" dirty="0"/>
              <a:t>). </a:t>
            </a:r>
          </a:p>
          <a:p>
            <a:r>
              <a:rPr lang="en-US" sz="2000" dirty="0"/>
              <a:t>Higher-order ANOVA models are beyond Excel’s capabilities, so you will need fancier software.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65</a:t>
            </a:fld>
            <a:endParaRPr lang="en-US" dirty="0"/>
          </a:p>
        </p:txBody>
      </p:sp>
      <p:sp>
        <p:nvSpPr>
          <p:cNvPr id="6" name="Text Placeholder 5"/>
          <p:cNvSpPr>
            <a:spLocks noGrp="1"/>
          </p:cNvSpPr>
          <p:nvPr>
            <p:ph type="body" sz="quarter" idx="12"/>
          </p:nvPr>
        </p:nvSpPr>
        <p:spPr/>
        <p:txBody>
          <a:bodyPr/>
          <a:lstStyle/>
          <a:p>
            <a:r>
              <a:rPr lang="en-US" dirty="0"/>
              <a:t>LO 11-12</a:t>
            </a:r>
          </a:p>
        </p:txBody>
      </p:sp>
      <p:pic>
        <p:nvPicPr>
          <p:cNvPr id="7" name="Picture 6"/>
          <p:cNvPicPr>
            <a:picLocks noChangeAspect="1"/>
          </p:cNvPicPr>
          <p:nvPr/>
        </p:nvPicPr>
        <p:blipFill>
          <a:blip r:embed="rId2"/>
          <a:stretch>
            <a:fillRect/>
          </a:stretch>
        </p:blipFill>
        <p:spPr>
          <a:xfrm>
            <a:off x="1600200" y="2895600"/>
            <a:ext cx="5853341" cy="3153156"/>
          </a:xfrm>
          <a:prstGeom prst="rect">
            <a:avLst/>
          </a:prstGeom>
        </p:spPr>
      </p:pic>
    </p:spTree>
    <p:extLst>
      <p:ext uri="{BB962C8B-B14F-4D97-AF65-F5344CB8AC3E}">
        <p14:creationId xmlns:p14="http://schemas.microsoft.com/office/powerpoint/2010/main" val="2929144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Linear Model</a:t>
            </a:r>
          </a:p>
        </p:txBody>
      </p:sp>
      <p:sp>
        <p:nvSpPr>
          <p:cNvPr id="3" name="Content Placeholder 2"/>
          <p:cNvSpPr>
            <a:spLocks noGrp="1"/>
          </p:cNvSpPr>
          <p:nvPr>
            <p:ph idx="1"/>
          </p:nvPr>
        </p:nvSpPr>
        <p:spPr/>
        <p:txBody>
          <a:bodyPr/>
          <a:lstStyle/>
          <a:p>
            <a:r>
              <a:rPr lang="en-US" dirty="0"/>
              <a:t>The </a:t>
            </a:r>
            <a:r>
              <a:rPr lang="en-US" b="1" dirty="0"/>
              <a:t>general linear model </a:t>
            </a:r>
            <a:r>
              <a:rPr lang="en-US" dirty="0"/>
              <a:t>(GLM) is a versatile tool for estimating large and complex ANOVA models. </a:t>
            </a:r>
          </a:p>
          <a:p>
            <a:r>
              <a:rPr lang="en-US" dirty="0"/>
              <a:t>Besides allowing more than two factors, GLM permits unbalanced data (unequal sample size within treatments) and any desired subset of interactions among factors (including three-way interactions or higher) as long as you have enough observations (i.e., enough degrees of freedom) to compute the effects. </a:t>
            </a:r>
          </a:p>
          <a:p>
            <a:r>
              <a:rPr lang="en-US" dirty="0"/>
              <a:t>GLM also can provide predictions and identify unusual observations.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66</a:t>
            </a:fld>
            <a:endParaRPr lang="en-US" dirty="0"/>
          </a:p>
        </p:txBody>
      </p:sp>
      <p:sp>
        <p:nvSpPr>
          <p:cNvPr id="6" name="Text Placeholder 5"/>
          <p:cNvSpPr>
            <a:spLocks noGrp="1"/>
          </p:cNvSpPr>
          <p:nvPr>
            <p:ph type="body" sz="quarter" idx="12"/>
          </p:nvPr>
        </p:nvSpPr>
        <p:spPr/>
        <p:txBody>
          <a:bodyPr/>
          <a:lstStyle/>
          <a:p>
            <a:r>
              <a:rPr lang="en-US" dirty="0"/>
              <a:t>LO 11-12</a:t>
            </a:r>
          </a:p>
        </p:txBody>
      </p:sp>
    </p:spTree>
    <p:extLst>
      <p:ext uri="{BB962C8B-B14F-4D97-AF65-F5344CB8AC3E}">
        <p14:creationId xmlns:p14="http://schemas.microsoft.com/office/powerpoint/2010/main" val="11347119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a:t>
            </a:r>
          </a:p>
        </p:txBody>
      </p:sp>
      <p:sp>
        <p:nvSpPr>
          <p:cNvPr id="3" name="Content Placeholder 2"/>
          <p:cNvSpPr>
            <a:spLocks noGrp="1"/>
          </p:cNvSpPr>
          <p:nvPr>
            <p:ph idx="1"/>
          </p:nvPr>
        </p:nvSpPr>
        <p:spPr/>
        <p:txBody>
          <a:bodyPr/>
          <a:lstStyle/>
          <a:p>
            <a:r>
              <a:rPr lang="en-US" b="1" dirty="0"/>
              <a:t>Experimental design </a:t>
            </a:r>
            <a:r>
              <a:rPr lang="en-US" dirty="0"/>
              <a:t>refers to the number of factors under investigation, the number of levels assigned to each factor, the way factor levels are defined, and the way observations are obtained. </a:t>
            </a:r>
          </a:p>
          <a:p>
            <a:r>
              <a:rPr lang="en-US" b="1" dirty="0"/>
              <a:t>Fractional factorial designs</a:t>
            </a:r>
            <a:r>
              <a:rPr lang="en-US" dirty="0"/>
              <a:t>, for reasons of economy, limit data collection to a subset of possible factor combinations. </a:t>
            </a:r>
          </a:p>
          <a:p>
            <a:r>
              <a:rPr lang="en-US" dirty="0"/>
              <a:t>If all levels of one factor are fully contained in another, the design is </a:t>
            </a:r>
            <a:r>
              <a:rPr lang="en-US" b="1" dirty="0"/>
              <a:t>nested </a:t>
            </a:r>
            <a:r>
              <a:rPr lang="en-US" dirty="0"/>
              <a:t>or </a:t>
            </a:r>
            <a:r>
              <a:rPr lang="en-US" b="1" dirty="0"/>
              <a:t>hierarchical</a:t>
            </a:r>
            <a:r>
              <a:rPr lang="en-US" dirty="0"/>
              <a:t>. </a:t>
            </a:r>
          </a:p>
          <a:p>
            <a:r>
              <a:rPr lang="en-US" b="1" dirty="0"/>
              <a:t>Balanced designs </a:t>
            </a:r>
            <a:r>
              <a:rPr lang="en-US" dirty="0"/>
              <a:t>are characterized by an equal number of observations for each factor combination.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67</a:t>
            </a:fld>
            <a:endParaRPr lang="en-US" dirty="0"/>
          </a:p>
        </p:txBody>
      </p:sp>
      <p:sp>
        <p:nvSpPr>
          <p:cNvPr id="6" name="Text Placeholder 5"/>
          <p:cNvSpPr>
            <a:spLocks noGrp="1"/>
          </p:cNvSpPr>
          <p:nvPr>
            <p:ph type="body" sz="quarter" idx="12"/>
          </p:nvPr>
        </p:nvSpPr>
        <p:spPr/>
        <p:txBody>
          <a:bodyPr/>
          <a:lstStyle/>
          <a:p>
            <a:r>
              <a:rPr lang="en-US" dirty="0"/>
              <a:t>LO 11-12</a:t>
            </a:r>
          </a:p>
        </p:txBody>
      </p:sp>
    </p:spTree>
    <p:extLst>
      <p:ext uri="{BB962C8B-B14F-4D97-AF65-F5344CB8AC3E}">
        <p14:creationId xmlns:p14="http://schemas.microsoft.com/office/powerpoint/2010/main" val="15312231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a:t>
            </a:r>
          </a:p>
        </p:txBody>
      </p:sp>
      <p:sp>
        <p:nvSpPr>
          <p:cNvPr id="3" name="Content Placeholder 2"/>
          <p:cNvSpPr>
            <a:spLocks noGrp="1"/>
          </p:cNvSpPr>
          <p:nvPr>
            <p:ph idx="1"/>
          </p:nvPr>
        </p:nvSpPr>
        <p:spPr/>
        <p:txBody>
          <a:bodyPr/>
          <a:lstStyle/>
          <a:p>
            <a:r>
              <a:rPr lang="en-US" sz="2000" dirty="0"/>
              <a:t>2</a:t>
            </a:r>
            <a:r>
              <a:rPr lang="en-US" sz="2000" baseline="30000" dirty="0"/>
              <a:t>k</a:t>
            </a:r>
            <a:r>
              <a:rPr lang="en-US" sz="2000" dirty="0"/>
              <a:t> Models</a:t>
            </a:r>
          </a:p>
          <a:p>
            <a:pPr lvl="1"/>
            <a:r>
              <a:rPr lang="en-US" sz="1600" dirty="0"/>
              <a:t>When there are </a:t>
            </a:r>
            <a:r>
              <a:rPr lang="en-US" sz="1600" i="1" dirty="0"/>
              <a:t>k </a:t>
            </a:r>
            <a:r>
              <a:rPr lang="en-US" sz="1600" dirty="0"/>
              <a:t>factors, each with two levels, we have a 2</a:t>
            </a:r>
            <a:r>
              <a:rPr lang="en-US" sz="1600" i="1" baseline="30000" dirty="0"/>
              <a:t>k</a:t>
            </a:r>
            <a:r>
              <a:rPr lang="en-US" sz="1600" i="1" dirty="0"/>
              <a:t> factorial design. </a:t>
            </a:r>
            <a:r>
              <a:rPr lang="en-US" sz="1600" dirty="0"/>
              <a:t>Reducing a factor to two levels is a useful simplification that reduces the data requirements in a replicated experiment because the data matrix will have fewer cells. </a:t>
            </a:r>
          </a:p>
          <a:p>
            <a:r>
              <a:rPr lang="en-US" sz="2000" dirty="0"/>
              <a:t>Fractional Factorial Designs</a:t>
            </a:r>
          </a:p>
          <a:p>
            <a:pPr lvl="1"/>
            <a:r>
              <a:rPr lang="en-US" sz="1600" i="1" dirty="0"/>
              <a:t>Fractional factorial </a:t>
            </a:r>
            <a:r>
              <a:rPr lang="en-US" sz="1600" dirty="0"/>
              <a:t>design, for reasons of economy, limits data collection to a subset of the possible factor combinations. </a:t>
            </a:r>
          </a:p>
          <a:p>
            <a:r>
              <a:rPr lang="en-US" sz="2000" dirty="0"/>
              <a:t>Nested or Hierarchical Design</a:t>
            </a:r>
          </a:p>
          <a:p>
            <a:pPr lvl="1"/>
            <a:r>
              <a:rPr lang="en-US" sz="1600" dirty="0"/>
              <a:t>If all levels of one factor are fully contained within another, the design is </a:t>
            </a:r>
            <a:r>
              <a:rPr lang="en-US" sz="1600" i="1" dirty="0"/>
              <a:t>nested </a:t>
            </a:r>
            <a:r>
              <a:rPr lang="en-US" sz="1600" dirty="0"/>
              <a:t>or </a:t>
            </a:r>
            <a:r>
              <a:rPr lang="en-US" sz="1600" i="1" dirty="0"/>
              <a:t>hierarchical. </a:t>
            </a:r>
            <a:endParaRPr lang="en-US" sz="1600" dirty="0"/>
          </a:p>
          <a:p>
            <a:r>
              <a:rPr lang="en-US" sz="2000" dirty="0"/>
              <a:t>Random Effects Models</a:t>
            </a:r>
          </a:p>
          <a:p>
            <a:pPr lvl="1"/>
            <a:r>
              <a:rPr lang="en-US" sz="1600" dirty="0"/>
              <a:t>In a </a:t>
            </a:r>
            <a:r>
              <a:rPr lang="en-US" sz="1600" i="1" dirty="0"/>
              <a:t>random effects model, </a:t>
            </a:r>
            <a:r>
              <a:rPr lang="en-US" sz="1600" dirty="0"/>
              <a:t>the factor levels are chosen randomly from a population of potential factor levels.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68</a:t>
            </a:fld>
            <a:endParaRPr lang="en-US" dirty="0"/>
          </a:p>
        </p:txBody>
      </p:sp>
      <p:sp>
        <p:nvSpPr>
          <p:cNvPr id="6" name="Text Placeholder 5"/>
          <p:cNvSpPr>
            <a:spLocks noGrp="1"/>
          </p:cNvSpPr>
          <p:nvPr>
            <p:ph type="body" sz="quarter" idx="12"/>
          </p:nvPr>
        </p:nvSpPr>
        <p:spPr/>
        <p:txBody>
          <a:bodyPr/>
          <a:lstStyle/>
          <a:p>
            <a:r>
              <a:rPr lang="en-US" dirty="0"/>
              <a:t>LO 11-12</a:t>
            </a:r>
          </a:p>
        </p:txBody>
      </p:sp>
    </p:spTree>
    <p:extLst>
      <p:ext uri="{BB962C8B-B14F-4D97-AF65-F5344CB8AC3E}">
        <p14:creationId xmlns:p14="http://schemas.microsoft.com/office/powerpoint/2010/main" val="1672515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11</a:t>
            </a:r>
            <a:br>
              <a:rPr lang="en-US" dirty="0"/>
            </a:br>
            <a:r>
              <a:rPr lang="en-US" dirty="0"/>
              <a:t>Practice Problems</a:t>
            </a:r>
          </a:p>
        </p:txBody>
      </p:sp>
    </p:spTree>
    <p:extLst>
      <p:ext uri="{BB962C8B-B14F-4D97-AF65-F5344CB8AC3E}">
        <p14:creationId xmlns:p14="http://schemas.microsoft.com/office/powerpoint/2010/main" val="161049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Illustration: Manufacturing Defect Rates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a:t>
            </a:fld>
            <a:endParaRPr lang="en-US" dirty="0"/>
          </a:p>
        </p:txBody>
      </p:sp>
      <p:sp>
        <p:nvSpPr>
          <p:cNvPr id="6" name="Text Placeholder 5"/>
          <p:cNvSpPr>
            <a:spLocks noGrp="1"/>
          </p:cNvSpPr>
          <p:nvPr>
            <p:ph type="body" sz="quarter" idx="12"/>
          </p:nvPr>
        </p:nvSpPr>
        <p:spPr/>
        <p:txBody>
          <a:bodyPr/>
          <a:lstStyle/>
          <a:p>
            <a:r>
              <a:rPr lang="en-US" dirty="0"/>
              <a:t>LO 11-1</a:t>
            </a:r>
          </a:p>
        </p:txBody>
      </p:sp>
      <p:pic>
        <p:nvPicPr>
          <p:cNvPr id="7" name="Picture 6"/>
          <p:cNvPicPr>
            <a:picLocks noChangeAspect="1"/>
          </p:cNvPicPr>
          <p:nvPr/>
        </p:nvPicPr>
        <p:blipFill>
          <a:blip r:embed="rId2"/>
          <a:stretch>
            <a:fillRect/>
          </a:stretch>
        </p:blipFill>
        <p:spPr>
          <a:xfrm>
            <a:off x="2045494" y="1524000"/>
            <a:ext cx="5053012" cy="2622938"/>
          </a:xfrm>
          <a:prstGeom prst="rect">
            <a:avLst/>
          </a:prstGeom>
        </p:spPr>
      </p:pic>
      <p:sp>
        <p:nvSpPr>
          <p:cNvPr id="9" name="Content Placeholder 2"/>
          <p:cNvSpPr>
            <a:spLocks noGrp="1"/>
          </p:cNvSpPr>
          <p:nvPr>
            <p:ph idx="1"/>
          </p:nvPr>
        </p:nvSpPr>
        <p:spPr>
          <a:xfrm>
            <a:off x="304800" y="4257361"/>
            <a:ext cx="8382000" cy="1905000"/>
          </a:xfrm>
        </p:spPr>
        <p:txBody>
          <a:bodyPr/>
          <a:lstStyle/>
          <a:p>
            <a:r>
              <a:rPr lang="en-US" dirty="0"/>
              <a:t>A simple way to state the one-factor ANOVA hypothesis is</a:t>
            </a:r>
          </a:p>
          <a:p>
            <a:pPr lvl="1"/>
            <a:r>
              <a:rPr lang="en-US" i="1" dirty="0"/>
              <a:t>H</a:t>
            </a:r>
            <a:r>
              <a:rPr lang="en-US" baseline="-25000" dirty="0"/>
              <a:t>0</a:t>
            </a:r>
            <a:r>
              <a:rPr lang="en-US" dirty="0"/>
              <a:t>: </a:t>
            </a:r>
            <a:r>
              <a:rPr lang="en-US" i="1" dirty="0"/>
              <a:t>μ</a:t>
            </a:r>
            <a:r>
              <a:rPr lang="en-US" baseline="-25000" dirty="0"/>
              <a:t>1</a:t>
            </a:r>
            <a:r>
              <a:rPr lang="en-US" dirty="0"/>
              <a:t> = </a:t>
            </a:r>
            <a:r>
              <a:rPr lang="en-US" i="1" dirty="0"/>
              <a:t>μ</a:t>
            </a:r>
            <a:r>
              <a:rPr lang="en-US" baseline="-25000" dirty="0"/>
              <a:t>2</a:t>
            </a:r>
            <a:r>
              <a:rPr lang="en-US" dirty="0"/>
              <a:t> = </a:t>
            </a:r>
            <a:r>
              <a:rPr lang="en-US" i="1" dirty="0"/>
              <a:t>μ</a:t>
            </a:r>
            <a:r>
              <a:rPr lang="en-US" baseline="-25000" dirty="0"/>
              <a:t>3</a:t>
            </a:r>
            <a:r>
              <a:rPr lang="en-US" dirty="0"/>
              <a:t> = </a:t>
            </a:r>
            <a:r>
              <a:rPr lang="en-US" i="1" dirty="0"/>
              <a:t>μ</a:t>
            </a:r>
            <a:r>
              <a:rPr lang="en-US" baseline="-25000" dirty="0"/>
              <a:t>4</a:t>
            </a:r>
            <a:r>
              <a:rPr lang="en-US" dirty="0"/>
              <a:t> (mean defect rates are the same at all four plants)</a:t>
            </a:r>
          </a:p>
          <a:p>
            <a:pPr lvl="1"/>
            <a:r>
              <a:rPr lang="en-US" i="1" dirty="0"/>
              <a:t>H</a:t>
            </a:r>
            <a:r>
              <a:rPr lang="en-US" baseline="-25000" dirty="0"/>
              <a:t>1</a:t>
            </a:r>
            <a:r>
              <a:rPr lang="en-US" dirty="0"/>
              <a:t>: Not all the means are equal (at least one mean differs from the others)</a:t>
            </a:r>
          </a:p>
          <a:p>
            <a:endParaRPr lang="en-US" dirty="0"/>
          </a:p>
        </p:txBody>
      </p:sp>
    </p:spTree>
    <p:extLst>
      <p:ext uri="{BB962C8B-B14F-4D97-AF65-F5344CB8AC3E}">
        <p14:creationId xmlns:p14="http://schemas.microsoft.com/office/powerpoint/2010/main" val="3665564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5</a:t>
            </a:r>
          </a:p>
        </p:txBody>
      </p:sp>
      <p:sp>
        <p:nvSpPr>
          <p:cNvPr id="3" name="Content Placeholder 2"/>
          <p:cNvSpPr>
            <a:spLocks noGrp="1"/>
          </p:cNvSpPr>
          <p:nvPr>
            <p:ph idx="1"/>
          </p:nvPr>
        </p:nvSpPr>
        <p:spPr/>
        <p:txBody>
          <a:bodyPr/>
          <a:lstStyle/>
          <a:p>
            <a:pPr marL="0" indent="0">
              <a:buNone/>
            </a:pPr>
            <a:r>
              <a:rPr lang="en-US" sz="2000" dirty="0"/>
              <a:t>Scrap rates per thousand (parts whose defects cannot be reworked) are compared for five randomly selected days at three plants. Do the data show a significant difference in mean scrap rates? Using </a:t>
            </a:r>
            <a:r>
              <a:rPr lang="en-US" sz="2000" i="1" dirty="0"/>
              <a:t>α </a:t>
            </a:r>
            <a:r>
              <a:rPr lang="en-US" sz="2000" dirty="0"/>
              <a:t>= .05. </a:t>
            </a:r>
          </a:p>
          <a:p>
            <a:pPr marL="0" indent="0">
              <a:buNone/>
            </a:pPr>
            <a:r>
              <a:rPr lang="en-US" sz="2000" dirty="0"/>
              <a:t>a. State the hypotheses. </a:t>
            </a:r>
          </a:p>
          <a:p>
            <a:pPr marL="0" indent="0">
              <a:buNone/>
            </a:pPr>
            <a:r>
              <a:rPr lang="en-US" sz="2000" dirty="0"/>
              <a:t>b. What are the degrees of freedom for the test? </a:t>
            </a:r>
          </a:p>
          <a:p>
            <a:pPr marL="347663" indent="-347663">
              <a:buNone/>
            </a:pPr>
            <a:r>
              <a:rPr lang="en-US" sz="2000" dirty="0"/>
              <a:t>c. What is the critical value of </a:t>
            </a:r>
            <a:br>
              <a:rPr lang="en-US" sz="2000" dirty="0"/>
            </a:br>
            <a:r>
              <a:rPr lang="en-US" sz="2000" i="1" dirty="0"/>
              <a:t>F </a:t>
            </a:r>
            <a:r>
              <a:rPr lang="en-US" sz="2000" dirty="0"/>
              <a:t>at the 5 percent level of </a:t>
            </a:r>
            <a:br>
              <a:rPr lang="en-US" sz="2000" dirty="0"/>
            </a:br>
            <a:r>
              <a:rPr lang="en-US" sz="2000" dirty="0"/>
              <a:t>significance? </a:t>
            </a:r>
          </a:p>
          <a:p>
            <a:pPr marL="284163" indent="-284163">
              <a:buNone/>
            </a:pPr>
            <a:r>
              <a:rPr lang="en-US" sz="2000" dirty="0"/>
              <a:t>d. State your conclusion about </a:t>
            </a:r>
            <a:br>
              <a:rPr lang="en-US" sz="2000" dirty="0"/>
            </a:br>
            <a:r>
              <a:rPr lang="en-US" sz="2000" dirty="0"/>
              <a:t>the population means. </a:t>
            </a:r>
          </a:p>
          <a:p>
            <a:pPr marL="0" indent="0">
              <a:buNone/>
            </a:pPr>
            <a:r>
              <a:rPr lang="en-US" sz="2000" dirty="0"/>
              <a:t>e. Interpret the </a:t>
            </a:r>
            <a:r>
              <a:rPr lang="en-US" sz="2000" i="1" dirty="0"/>
              <a:t>p</a:t>
            </a:r>
            <a:r>
              <a:rPr lang="en-US" sz="2000" dirty="0"/>
              <a:t>-value.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70</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11-5, 6</a:t>
            </a:r>
          </a:p>
        </p:txBody>
      </p:sp>
      <p:pic>
        <p:nvPicPr>
          <p:cNvPr id="7" name="Picture 6"/>
          <p:cNvPicPr>
            <a:picLocks noChangeAspect="1"/>
          </p:cNvPicPr>
          <p:nvPr/>
        </p:nvPicPr>
        <p:blipFill>
          <a:blip r:embed="rId2"/>
          <a:stretch>
            <a:fillRect/>
          </a:stretch>
        </p:blipFill>
        <p:spPr>
          <a:xfrm>
            <a:off x="4177109" y="3244596"/>
            <a:ext cx="4638675" cy="2819400"/>
          </a:xfrm>
          <a:prstGeom prst="rect">
            <a:avLst/>
          </a:prstGeom>
        </p:spPr>
      </p:pic>
    </p:spTree>
    <p:extLst>
      <p:ext uri="{BB962C8B-B14F-4D97-AF65-F5344CB8AC3E}">
        <p14:creationId xmlns:p14="http://schemas.microsoft.com/office/powerpoint/2010/main" val="1029791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9</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Consider a one-factor ANOVA with </a:t>
            </a:r>
            <a:r>
              <a:rPr lang="en-US" i="1" dirty="0"/>
              <a:t>n</a:t>
            </a:r>
            <a:r>
              <a:rPr lang="en-US" dirty="0"/>
              <a:t>1 = 9, </a:t>
            </a:r>
            <a:r>
              <a:rPr lang="en-US" i="1" dirty="0"/>
              <a:t>n</a:t>
            </a:r>
            <a:r>
              <a:rPr lang="en-US" dirty="0"/>
              <a:t>2 = 10, </a:t>
            </a:r>
            <a:r>
              <a:rPr lang="en-US" i="1" dirty="0"/>
              <a:t>n</a:t>
            </a:r>
            <a:r>
              <a:rPr lang="en-US" dirty="0"/>
              <a:t>3 = 7, </a:t>
            </a:r>
            <a:r>
              <a:rPr lang="en-US" i="1" dirty="0"/>
              <a:t>n</a:t>
            </a:r>
            <a:r>
              <a:rPr lang="en-US" dirty="0"/>
              <a:t>4 = 8. </a:t>
            </a:r>
          </a:p>
          <a:p>
            <a:pPr marL="0" indent="0">
              <a:buNone/>
            </a:pPr>
            <a:r>
              <a:rPr lang="en-US" dirty="0"/>
              <a:t>a. How many possible comparisons of means are there? </a:t>
            </a:r>
          </a:p>
          <a:p>
            <a:pPr marL="0" indent="0">
              <a:buNone/>
            </a:pPr>
            <a:r>
              <a:rPr lang="en-US" dirty="0"/>
              <a:t>b. State the degrees of freedom for Tukey’s </a:t>
            </a:r>
            <a:r>
              <a:rPr lang="en-US" i="1" dirty="0"/>
              <a:t>T. </a:t>
            </a:r>
          </a:p>
          <a:p>
            <a:pPr marL="0" indent="0">
              <a:buNone/>
            </a:pPr>
            <a:r>
              <a:rPr lang="en-US" dirty="0"/>
              <a:t>c. Find the critical value of Tukey’s </a:t>
            </a:r>
            <a:r>
              <a:rPr lang="en-US" i="1" dirty="0"/>
              <a:t>T </a:t>
            </a:r>
            <a:r>
              <a:rPr lang="en-US" dirty="0"/>
              <a:t>for </a:t>
            </a:r>
            <a:r>
              <a:rPr lang="en-US" i="1" dirty="0"/>
              <a:t>α </a:t>
            </a:r>
            <a:r>
              <a:rPr lang="en-US" dirty="0"/>
              <a:t>= .05.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71</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11-7</a:t>
            </a:r>
          </a:p>
        </p:txBody>
      </p:sp>
    </p:spTree>
    <p:extLst>
      <p:ext uri="{BB962C8B-B14F-4D97-AF65-F5344CB8AC3E}">
        <p14:creationId xmlns:p14="http://schemas.microsoft.com/office/powerpoint/2010/main" val="31940187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15</a:t>
            </a:r>
            <a:endParaRPr lang="en-US" dirty="0">
              <a:solidFill>
                <a:schemeClr val="bg2"/>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0"/>
                <a:ext cx="8563768" cy="4419600"/>
              </a:xfrm>
            </p:spPr>
            <p:txBody>
              <a:bodyPr/>
              <a:lstStyle/>
              <a:p>
                <a:pPr marL="0" indent="0">
                  <a:buNone/>
                </a:pPr>
                <a:r>
                  <a:rPr lang="en-US" dirty="0"/>
                  <a:t>In a one-factor ANOVA with </a:t>
                </a:r>
                <a:r>
                  <a:rPr lang="en-US" i="1" dirty="0"/>
                  <a:t>n</a:t>
                </a:r>
                <a:r>
                  <a:rPr lang="en-US" baseline="-25000" dirty="0"/>
                  <a:t>1</a:t>
                </a:r>
                <a:r>
                  <a:rPr lang="en-US" dirty="0"/>
                  <a:t> = 6, </a:t>
                </a:r>
                <a:r>
                  <a:rPr lang="en-US" i="1" dirty="0"/>
                  <a:t>n</a:t>
                </a:r>
                <a:r>
                  <a:rPr lang="en-US" baseline="-25000" dirty="0"/>
                  <a:t>2</a:t>
                </a:r>
                <a:r>
                  <a:rPr lang="en-US" dirty="0"/>
                  <a:t> = 4, and </a:t>
                </a:r>
                <a:r>
                  <a:rPr lang="en-US" i="1" dirty="0"/>
                  <a:t>n</a:t>
                </a:r>
                <a:r>
                  <a:rPr lang="en-US" baseline="-25000" dirty="0"/>
                  <a:t>3</a:t>
                </a:r>
                <a:r>
                  <a:rPr lang="en-US" dirty="0"/>
                  <a:t> = 5, the sample variances were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1</m:t>
                        </m:r>
                      </m:sub>
                      <m:sup>
                        <m:r>
                          <a:rPr lang="en-US" i="1">
                            <a:latin typeface="Cambria Math" panose="02040503050406030204" pitchFamily="18" charset="0"/>
                          </a:rPr>
                          <m:t>2</m:t>
                        </m:r>
                      </m:sup>
                    </m:sSubSup>
                  </m:oMath>
                </a14:m>
                <a:r>
                  <a:rPr lang="en-US" dirty="0"/>
                  <a:t>= 121,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2</m:t>
                        </m:r>
                      </m:sup>
                    </m:sSubSup>
                  </m:oMath>
                </a14:m>
                <a:r>
                  <a:rPr lang="en-US" dirty="0"/>
                  <a:t>= 929, and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3</m:t>
                        </m:r>
                      </m:sub>
                      <m:sup>
                        <m:r>
                          <a:rPr lang="en-US" b="0" i="1" smtClean="0">
                            <a:latin typeface="Cambria Math" panose="02040503050406030204" pitchFamily="18" charset="0"/>
                          </a:rPr>
                          <m:t>2</m:t>
                        </m:r>
                      </m:sup>
                    </m:sSubSup>
                  </m:oMath>
                </a14:m>
                <a:r>
                  <a:rPr lang="en-US" dirty="0"/>
                  <a:t> = 456 . For Hartley’s test: </a:t>
                </a:r>
              </a:p>
              <a:p>
                <a:pPr marL="0" indent="0">
                  <a:buNone/>
                </a:pPr>
                <a:r>
                  <a:rPr lang="en-US" dirty="0"/>
                  <a:t>a. State the hypotheses. </a:t>
                </a:r>
              </a:p>
              <a:p>
                <a:pPr marL="0" indent="0">
                  <a:buNone/>
                </a:pPr>
                <a:r>
                  <a:rPr lang="en-US" dirty="0"/>
                  <a:t>b. Calculate the degrees of freedom. </a:t>
                </a:r>
              </a:p>
              <a:p>
                <a:pPr marL="0" indent="0">
                  <a:buNone/>
                </a:pPr>
                <a:r>
                  <a:rPr lang="en-US" dirty="0"/>
                  <a:t>c. Find the critical value at the 5 percent level of significance. </a:t>
                </a:r>
              </a:p>
              <a:p>
                <a:pPr marL="0" indent="0">
                  <a:buNone/>
                </a:pPr>
                <a:r>
                  <a:rPr lang="en-US" dirty="0"/>
                  <a:t>d. Calculate Hartley’s test statistic. </a:t>
                </a:r>
              </a:p>
              <a:p>
                <a:pPr marL="0" indent="0">
                  <a:buNone/>
                </a:pPr>
                <a:r>
                  <a:rPr lang="en-US" dirty="0"/>
                  <a:t>e. What is your conclusion?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0"/>
                <a:ext cx="8563768" cy="4419600"/>
              </a:xfrm>
              <a:blipFill>
                <a:blip r:embed="rId2"/>
                <a:stretch>
                  <a:fillRect l="-1140"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72</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11-8</a:t>
            </a:r>
          </a:p>
        </p:txBody>
      </p:sp>
    </p:spTree>
    <p:extLst>
      <p:ext uri="{BB962C8B-B14F-4D97-AF65-F5344CB8AC3E}">
        <p14:creationId xmlns:p14="http://schemas.microsoft.com/office/powerpoint/2010/main" val="35026793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23</a:t>
            </a:r>
            <a:endParaRPr lang="en-US" dirty="0">
              <a:solidFill>
                <a:schemeClr val="bg2"/>
              </a:solidFill>
            </a:endParaRPr>
          </a:p>
        </p:txBody>
      </p:sp>
      <p:sp>
        <p:nvSpPr>
          <p:cNvPr id="3" name="Content Placeholder 2"/>
          <p:cNvSpPr>
            <a:spLocks noGrp="1"/>
          </p:cNvSpPr>
          <p:nvPr>
            <p:ph idx="1"/>
          </p:nvPr>
        </p:nvSpPr>
        <p:spPr>
          <a:xfrm>
            <a:off x="381000" y="1447800"/>
            <a:ext cx="8563768" cy="4419600"/>
          </a:xfrm>
        </p:spPr>
        <p:txBody>
          <a:bodyPr/>
          <a:lstStyle/>
          <a:p>
            <a:pPr marL="0" indent="0">
              <a:buNone/>
            </a:pPr>
            <a:r>
              <a:rPr lang="en-US" sz="2000" dirty="0"/>
              <a:t>Driving time (minutes) from the airport to each of four downtown hotels is recorded for five Uber drivers. Does this sample provide sufficient evidence to conclude that there is a significant difference in treatment means? </a:t>
            </a:r>
            <a:r>
              <a:rPr lang="en-US" sz="2000" i="1" dirty="0"/>
              <a:t>α </a:t>
            </a:r>
            <a:r>
              <a:rPr lang="en-US" sz="2000" dirty="0"/>
              <a:t>= .05</a:t>
            </a:r>
          </a:p>
          <a:p>
            <a:pPr marL="401638" indent="-401638">
              <a:buNone/>
            </a:pPr>
            <a:r>
              <a:rPr lang="en-US" sz="2000" dirty="0"/>
              <a:t>a. State the hypotheses. If you are viewing this data set as a randomized block, which is the blocking factor, and why? </a:t>
            </a:r>
          </a:p>
          <a:p>
            <a:pPr marL="0" indent="0">
              <a:buNone/>
            </a:pPr>
            <a:r>
              <a:rPr lang="en-US" sz="2000" dirty="0"/>
              <a:t>b. State your conclusions about the treatment means. </a:t>
            </a:r>
          </a:p>
          <a:p>
            <a:pPr marL="0" indent="0">
              <a:buNone/>
            </a:pPr>
            <a:r>
              <a:rPr lang="en-US" sz="2000" dirty="0"/>
              <a:t>c. Interpret the </a:t>
            </a:r>
            <a:r>
              <a:rPr lang="en-US" sz="2000" i="1" dirty="0"/>
              <a:t>p</a:t>
            </a:r>
            <a:r>
              <a:rPr lang="en-US" sz="2000" dirty="0"/>
              <a:t>-values carefully.</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73</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11-10</a:t>
            </a:r>
          </a:p>
        </p:txBody>
      </p:sp>
      <p:pic>
        <p:nvPicPr>
          <p:cNvPr id="7" name="Picture 6"/>
          <p:cNvPicPr>
            <a:picLocks noChangeAspect="1"/>
          </p:cNvPicPr>
          <p:nvPr/>
        </p:nvPicPr>
        <p:blipFill>
          <a:blip r:embed="rId2"/>
          <a:stretch>
            <a:fillRect/>
          </a:stretch>
        </p:blipFill>
        <p:spPr>
          <a:xfrm>
            <a:off x="1093390" y="4284253"/>
            <a:ext cx="7138987" cy="1863563"/>
          </a:xfrm>
          <a:prstGeom prst="rect">
            <a:avLst/>
          </a:prstGeom>
        </p:spPr>
      </p:pic>
    </p:spTree>
    <p:extLst>
      <p:ext uri="{BB962C8B-B14F-4D97-AF65-F5344CB8AC3E}">
        <p14:creationId xmlns:p14="http://schemas.microsoft.com/office/powerpoint/2010/main" val="3821440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26</a:t>
            </a:r>
            <a:endParaRPr lang="en-US" dirty="0">
              <a:solidFill>
                <a:schemeClr val="bg2"/>
              </a:solidFill>
            </a:endParaRPr>
          </a:p>
        </p:txBody>
      </p:sp>
      <p:sp>
        <p:nvSpPr>
          <p:cNvPr id="3" name="Content Placeholder 2"/>
          <p:cNvSpPr>
            <a:spLocks noGrp="1"/>
          </p:cNvSpPr>
          <p:nvPr>
            <p:ph idx="1"/>
          </p:nvPr>
        </p:nvSpPr>
        <p:spPr>
          <a:xfrm>
            <a:off x="381000" y="1447800"/>
            <a:ext cx="8563768" cy="4419600"/>
          </a:xfrm>
        </p:spPr>
        <p:txBody>
          <a:bodyPr/>
          <a:lstStyle/>
          <a:p>
            <a:pPr marL="0" indent="0">
              <a:buNone/>
            </a:pPr>
            <a:r>
              <a:rPr lang="en-US" sz="2000" dirty="0"/>
              <a:t>Oxnard Petro, Ltd., has three interdisciplinary project development teams that function on an ongoing basis. Team members rotate from time to time. Every 4 months (three times a year) each department head rates the performance of each project team (using a 0–100 scale, where 100 is the best rating). Are the main effects significant? Is there an interaction? </a:t>
            </a:r>
          </a:p>
          <a:p>
            <a:pPr marL="0" indent="0">
              <a:buNone/>
            </a:pPr>
            <a:r>
              <a:rPr lang="en-US" sz="2000" dirty="0"/>
              <a:t>a. State the hypotheses. </a:t>
            </a:r>
          </a:p>
          <a:p>
            <a:pPr marL="0" indent="0">
              <a:buNone/>
            </a:pPr>
            <a:r>
              <a:rPr lang="en-US" sz="2000" dirty="0"/>
              <a:t>b. Use Excel’s Data Analysis </a:t>
            </a:r>
            <a:br>
              <a:rPr lang="en-US" sz="2000" dirty="0"/>
            </a:br>
            <a:r>
              <a:rPr lang="en-US" sz="2000" dirty="0"/>
              <a:t>(or other software) to perform </a:t>
            </a:r>
            <a:br>
              <a:rPr lang="en-US" sz="2000" dirty="0"/>
            </a:br>
            <a:r>
              <a:rPr lang="en-US" sz="2000" dirty="0"/>
              <a:t>the two-factor ANOVA with </a:t>
            </a:r>
            <a:br>
              <a:rPr lang="en-US" sz="2000" dirty="0"/>
            </a:br>
            <a:r>
              <a:rPr lang="en-US" sz="2000" dirty="0"/>
              <a:t>replication, using </a:t>
            </a:r>
            <a:r>
              <a:rPr lang="en-US" sz="2000" i="1" dirty="0"/>
              <a:t>α </a:t>
            </a:r>
            <a:r>
              <a:rPr lang="en-US" sz="2000" dirty="0"/>
              <a:t>= .05. </a:t>
            </a:r>
          </a:p>
          <a:p>
            <a:pPr marL="0" indent="0">
              <a:buNone/>
            </a:pPr>
            <a:r>
              <a:rPr lang="en-US" sz="2000" dirty="0"/>
              <a:t>c. State your conclusions </a:t>
            </a:r>
            <a:br>
              <a:rPr lang="en-US" sz="2000" dirty="0"/>
            </a:br>
            <a:r>
              <a:rPr lang="en-US" sz="2000" dirty="0"/>
              <a:t>about the main effects and </a:t>
            </a:r>
            <a:br>
              <a:rPr lang="en-US" sz="2000" dirty="0"/>
            </a:br>
            <a:r>
              <a:rPr lang="en-US" sz="2000" dirty="0"/>
              <a:t>interaction effects. </a:t>
            </a:r>
          </a:p>
          <a:p>
            <a:pPr marL="0" indent="0">
              <a:buNone/>
            </a:pPr>
            <a:r>
              <a:rPr lang="en-US" sz="2000" dirty="0"/>
              <a:t>d. Interpret the </a:t>
            </a:r>
            <a:r>
              <a:rPr lang="en-US" sz="2000" i="1" dirty="0"/>
              <a:t>p</a:t>
            </a:r>
            <a:r>
              <a:rPr lang="en-US" sz="2000" dirty="0"/>
              <a:t>-values carefully.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74</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11-11</a:t>
            </a:r>
          </a:p>
        </p:txBody>
      </p:sp>
      <p:pic>
        <p:nvPicPr>
          <p:cNvPr id="8" name="Picture 7"/>
          <p:cNvPicPr>
            <a:picLocks noChangeAspect="1"/>
          </p:cNvPicPr>
          <p:nvPr/>
        </p:nvPicPr>
        <p:blipFill>
          <a:blip r:embed="rId2"/>
          <a:stretch>
            <a:fillRect/>
          </a:stretch>
        </p:blipFill>
        <p:spPr>
          <a:xfrm>
            <a:off x="3951788" y="3200400"/>
            <a:ext cx="4999076" cy="2447925"/>
          </a:xfrm>
          <a:prstGeom prst="rect">
            <a:avLst/>
          </a:prstGeom>
        </p:spPr>
      </p:pic>
    </p:spTree>
    <p:extLst>
      <p:ext uri="{BB962C8B-B14F-4D97-AF65-F5344CB8AC3E}">
        <p14:creationId xmlns:p14="http://schemas.microsoft.com/office/powerpoint/2010/main" val="36080606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11</a:t>
            </a:r>
            <a:br>
              <a:rPr lang="en-US" dirty="0"/>
            </a:br>
            <a:r>
              <a:rPr lang="en-US" dirty="0"/>
              <a:t>Analytics in Action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0177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3" name="Slide Number Placeholder 2"/>
          <p:cNvSpPr>
            <a:spLocks noGrp="1"/>
          </p:cNvSpPr>
          <p:nvPr>
            <p:ph type="sldNum" sz="quarter" idx="11"/>
          </p:nvPr>
        </p:nvSpPr>
        <p:spPr/>
        <p:txBody>
          <a:bodyPr/>
          <a:lstStyle/>
          <a:p>
            <a:pPr>
              <a:defRPr/>
            </a:pPr>
            <a:r>
              <a:rPr lang="en-US"/>
              <a:t>1-</a:t>
            </a:r>
            <a:fld id="{791E7882-3CA6-4A8B-A6B6-5DBED60F7121}" type="slidenum">
              <a:rPr lang="en-US" smtClean="0"/>
              <a:pPr>
                <a:defRPr/>
              </a:pPr>
              <a:t>76</a:t>
            </a:fld>
            <a:endParaRPr lang="en-US" dirty="0"/>
          </a:p>
        </p:txBody>
      </p:sp>
      <p:pic>
        <p:nvPicPr>
          <p:cNvPr id="5" name="Picture 4"/>
          <p:cNvPicPr>
            <a:picLocks noChangeAspect="1"/>
          </p:cNvPicPr>
          <p:nvPr/>
        </p:nvPicPr>
        <p:blipFill>
          <a:blip r:embed="rId2"/>
          <a:stretch>
            <a:fillRect/>
          </a:stretch>
        </p:blipFill>
        <p:spPr>
          <a:xfrm>
            <a:off x="381000" y="762000"/>
            <a:ext cx="8472820" cy="5000625"/>
          </a:xfrm>
          <a:prstGeom prst="rect">
            <a:avLst/>
          </a:prstGeom>
        </p:spPr>
      </p:pic>
    </p:spTree>
    <p:extLst>
      <p:ext uri="{BB962C8B-B14F-4D97-AF65-F5344CB8AC3E}">
        <p14:creationId xmlns:p14="http://schemas.microsoft.com/office/powerpoint/2010/main" val="317129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Illustration: Manufacturing Defect Rates</a:t>
            </a:r>
          </a:p>
        </p:txBody>
      </p:sp>
      <p:sp>
        <p:nvSpPr>
          <p:cNvPr id="3" name="Content Placeholder 2"/>
          <p:cNvSpPr>
            <a:spLocks noGrp="1"/>
          </p:cNvSpPr>
          <p:nvPr>
            <p:ph idx="1"/>
          </p:nvPr>
        </p:nvSpPr>
        <p:spPr>
          <a:xfrm>
            <a:off x="457200" y="1447800"/>
            <a:ext cx="8382000" cy="4419600"/>
          </a:xfrm>
        </p:spPr>
        <p:txBody>
          <a:bodyPr/>
          <a:lstStyle/>
          <a:p>
            <a:r>
              <a:rPr lang="en-US" dirty="0"/>
              <a:t>If we cannot reject </a:t>
            </a:r>
            <a:r>
              <a:rPr lang="en-US" i="1" dirty="0"/>
              <a:t>H</a:t>
            </a:r>
            <a:r>
              <a:rPr lang="en-US" baseline="-25000" dirty="0"/>
              <a:t>0</a:t>
            </a:r>
            <a:r>
              <a:rPr lang="en-US" dirty="0"/>
              <a:t>, then we conclude that the observations within each treatment or group actually have a common mean </a:t>
            </a:r>
            <a:r>
              <a:rPr lang="en-US" i="1" dirty="0"/>
              <a:t>μ</a:t>
            </a:r>
            <a:r>
              <a:rPr lang="en-US" dirty="0"/>
              <a:t> (represented by the dashed line). </a:t>
            </a:r>
          </a:p>
          <a:p>
            <a:r>
              <a:rPr lang="en-US" dirty="0"/>
              <a:t>This one-factor ANOVA model may be visualized below.</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a:t>
            </a:fld>
            <a:endParaRPr lang="en-US" dirty="0"/>
          </a:p>
        </p:txBody>
      </p:sp>
      <p:sp>
        <p:nvSpPr>
          <p:cNvPr id="6" name="Text Placeholder 5"/>
          <p:cNvSpPr>
            <a:spLocks noGrp="1"/>
          </p:cNvSpPr>
          <p:nvPr>
            <p:ph type="body" sz="quarter" idx="12"/>
          </p:nvPr>
        </p:nvSpPr>
        <p:spPr/>
        <p:txBody>
          <a:bodyPr/>
          <a:lstStyle/>
          <a:p>
            <a:r>
              <a:rPr lang="en-US" dirty="0"/>
              <a:t>LO 11-1</a:t>
            </a:r>
          </a:p>
        </p:txBody>
      </p:sp>
      <p:pic>
        <p:nvPicPr>
          <p:cNvPr id="7" name="Picture 6"/>
          <p:cNvPicPr>
            <a:picLocks noChangeAspect="1"/>
          </p:cNvPicPr>
          <p:nvPr/>
        </p:nvPicPr>
        <p:blipFill>
          <a:blip r:embed="rId2"/>
          <a:stretch>
            <a:fillRect/>
          </a:stretch>
        </p:blipFill>
        <p:spPr>
          <a:xfrm>
            <a:off x="681037" y="3505200"/>
            <a:ext cx="7781925" cy="2196648"/>
          </a:xfrm>
          <a:prstGeom prst="rect">
            <a:avLst/>
          </a:prstGeom>
        </p:spPr>
      </p:pic>
    </p:spTree>
    <p:extLst>
      <p:ext uri="{BB962C8B-B14F-4D97-AF65-F5344CB8AC3E}">
        <p14:creationId xmlns:p14="http://schemas.microsoft.com/office/powerpoint/2010/main" val="32044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Assumptions</a:t>
            </a:r>
          </a:p>
        </p:txBody>
      </p:sp>
      <p:sp>
        <p:nvSpPr>
          <p:cNvPr id="3" name="Content Placeholder 2"/>
          <p:cNvSpPr>
            <a:spLocks noGrp="1"/>
          </p:cNvSpPr>
          <p:nvPr>
            <p:ph idx="1"/>
          </p:nvPr>
        </p:nvSpPr>
        <p:spPr/>
        <p:txBody>
          <a:bodyPr/>
          <a:lstStyle/>
          <a:p>
            <a:r>
              <a:rPr lang="en-US" dirty="0"/>
              <a:t>Analysis of variance assumes that the </a:t>
            </a:r>
          </a:p>
          <a:p>
            <a:pPr lvl="1"/>
            <a:r>
              <a:rPr lang="en-US" dirty="0"/>
              <a:t>Observations on </a:t>
            </a:r>
            <a:r>
              <a:rPr lang="en-US" i="1" dirty="0"/>
              <a:t>Y </a:t>
            </a:r>
            <a:r>
              <a:rPr lang="en-US" dirty="0"/>
              <a:t>are independent. </a:t>
            </a:r>
          </a:p>
          <a:p>
            <a:pPr lvl="1"/>
            <a:r>
              <a:rPr lang="en-US" dirty="0"/>
              <a:t>Populations being sampled are normal. </a:t>
            </a:r>
          </a:p>
          <a:p>
            <a:pPr lvl="1"/>
            <a:r>
              <a:rPr lang="en-US" dirty="0"/>
              <a:t>Populations being sampled have equal variances. </a:t>
            </a:r>
          </a:p>
          <a:p>
            <a:r>
              <a:rPr lang="en-US" dirty="0"/>
              <a:t>Fortunately, ANOVA is somewhat robust to departures from the normality and equal variance assumptions.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9</a:t>
            </a:fld>
            <a:endParaRPr lang="en-US" dirty="0"/>
          </a:p>
        </p:txBody>
      </p:sp>
      <p:sp>
        <p:nvSpPr>
          <p:cNvPr id="6" name="Text Placeholder 5"/>
          <p:cNvSpPr>
            <a:spLocks noGrp="1"/>
          </p:cNvSpPr>
          <p:nvPr>
            <p:ph type="body" sz="quarter" idx="12"/>
          </p:nvPr>
        </p:nvSpPr>
        <p:spPr/>
        <p:txBody>
          <a:bodyPr/>
          <a:lstStyle/>
          <a:p>
            <a:r>
              <a:rPr lang="en-US" dirty="0"/>
              <a:t>LO 11-2</a:t>
            </a:r>
          </a:p>
        </p:txBody>
      </p:sp>
    </p:spTree>
    <p:extLst>
      <p:ext uri="{BB962C8B-B14F-4D97-AF65-F5344CB8AC3E}">
        <p14:creationId xmlns:p14="http://schemas.microsoft.com/office/powerpoint/2010/main" val="3060825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5108a44a1d833aacc1233247ec67bfede9737d"/>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pplied Statistics in Business &amp;amp; Economics, 4th edition &amp;#x0D;&amp;#x0A;&amp;#x0D;&amp;#x0A; David P. Doane and Lori E. Seward&amp;#x0D;&amp;#x0A;&amp;quot;&quot;/&gt;&lt;property id=&quot;20307&quot; value=&quot;258&quot;/&gt;&lt;/object&gt;&lt;object type=&quot;3&quot; unique_id=&quot;10005&quot;&gt;&lt;property id=&quot;20148&quot; value=&quot;5&quot;/&gt;&lt;property id=&quot;20300&quot; value=&quot;Slide 2 - &amp;quot;Overview of Statistics&amp;quot;&quot;/&gt;&lt;property id=&quot;20307&quot; value=&quot;259&quot;/&gt;&lt;/object&gt;&lt;object type=&quot;3&quot; unique_id=&quot;10006&quot;&gt;&lt;property id=&quot;20148&quot; value=&quot;5&quot;/&gt;&lt;property id=&quot;20300&quot; value=&quot;Slide 3 - &amp;quot;Overview of Statistics&amp;quot;&quot;/&gt;&lt;property id=&quot;20307&quot; value=&quot;260&quot;/&gt;&lt;/object&gt;&lt;object type=&quot;3&quot; unique_id=&quot;10007&quot;&gt;&lt;property id=&quot;20148&quot; value=&quot;5&quot;/&gt;&lt;property id=&quot;20300&quot; value=&quot;Slide 4 - &amp;quot;   1.1  What is Statistics?&amp;quot;&quot;/&gt;&lt;property id=&quot;20307&quot; value=&quot;261&quot;/&gt;&lt;/object&gt;&lt;object type=&quot;3&quot; unique_id=&quot;10008&quot;&gt;&lt;property id=&quot;20148&quot; value=&quot;5&quot;/&gt;&lt;property id=&quot;20300&quot; value=&quot;Slide 5 - &amp;quot;1.1  What is Statistics?&amp;quot;&quot;/&gt;&lt;property id=&quot;20307&quot; value=&quot;262&quot;/&gt;&lt;/object&gt;&lt;object type=&quot;3&quot; unique_id=&quot;10009&quot;&gt;&lt;property id=&quot;20148&quot; value=&quot;5&quot;/&gt;&lt;property id=&quot;20300&quot; value=&quot;Slide 6 - &amp;quot;1.2  Why Study Statistics&amp;quot;&quot;/&gt;&lt;property id=&quot;20307&quot; value=&quot;263&quot;/&gt;&lt;/object&gt;&lt;object type=&quot;3&quot; unique_id=&quot;10010&quot;&gt;&lt;property id=&quot;20148&quot; value=&quot;5&quot;/&gt;&lt;property id=&quot;20300&quot; value=&quot;Slide 7 - &amp;quot;1.2  Why Study Statistics&amp;quot;&quot;/&gt;&lt;property id=&quot;20307&quot; value=&quot;264&quot;/&gt;&lt;/object&gt;&lt;object type=&quot;3&quot; unique_id=&quot;10011&quot;&gt;&lt;property id=&quot;20148&quot; value=&quot;5&quot;/&gt;&lt;property id=&quot;20300&quot; value=&quot;Slide 8 - &amp;quot;1.2  Why Study Statistics?&amp;quot;&quot;/&gt;&lt;property id=&quot;20307&quot; value=&quot;265&quot;/&gt;&lt;/object&gt;&lt;object type=&quot;3&quot; unique_id=&quot;10012&quot;&gt;&lt;property id=&quot;20148&quot; value=&quot;5&quot;/&gt;&lt;property id=&quot;20300&quot; value=&quot;Slide 9 - &amp;quot;1.2  Why Study Statistics?&amp;quot;&quot;/&gt;&lt;property id=&quot;20307&quot; value=&quot;266&quot;/&gt;&lt;/object&gt;&lt;object type=&quot;3&quot; unique_id=&quot;10013&quot;&gt;&lt;property id=&quot;20148&quot; value=&quot;5&quot;/&gt;&lt;property id=&quot;20300&quot; value=&quot;Slide 10 - &amp;quot;1.2  Why Study Statistics?&amp;quot;&quot;/&gt;&lt;property id=&quot;20307&quot; value=&quot;267&quot;/&gt;&lt;/object&gt;&lt;object type=&quot;3&quot; unique_id=&quot;10014&quot;&gt;&lt;property id=&quot;20148&quot; value=&quot;5&quot;/&gt;&lt;property id=&quot;20300&quot; value=&quot;Slide 11 - &amp;quot;1.3  Uses of Statistics?&amp;quot;&quot;/&gt;&lt;property id=&quot;20307&quot; value=&quot;268&quot;/&gt;&lt;/object&gt;&lt;object type=&quot;3&quot; unique_id=&quot;10015&quot;&gt;&lt;property id=&quot;20148&quot; value=&quot;5&quot;/&gt;&lt;property id=&quot;20300&quot; value=&quot;Slide 12 - &amp;quot;1.3  Uses of Statistics?&amp;quot;&quot;/&gt;&lt;property id=&quot;20307&quot; value=&quot;269&quot;/&gt;&lt;/object&gt;&lt;object type=&quot;3&quot; unique_id=&quot;10016&quot;&gt;&lt;property id=&quot;20148&quot; value=&quot;5&quot;/&gt;&lt;property id=&quot;20300&quot; value=&quot;Slide 13 - &amp;quot;1.3  Uses of Statistics?&amp;quot;&quot;/&gt;&lt;property id=&quot;20307&quot; value=&quot;270&quot;/&gt;&lt;/object&gt;&lt;object type=&quot;3&quot; unique_id=&quot;10017&quot;&gt;&lt;property id=&quot;20148&quot; value=&quot;5&quot;/&gt;&lt;property id=&quot;20300&quot; value=&quot;Slide 14 - &amp;quot;1.3  Uses of Statistics?&amp;quot;&quot;/&gt;&lt;property id=&quot;20307&quot; value=&quot;271&quot;/&gt;&lt;/object&gt;&lt;object type=&quot;3&quot; unique_id=&quot;10018&quot;&gt;&lt;property id=&quot;20148&quot; value=&quot;5&quot;/&gt;&lt;property id=&quot;20300&quot; value=&quot;Slide 15 - &amp;quot;1.3  Uses of Statistics?&amp;quot;&quot;/&gt;&lt;property id=&quot;20307&quot; value=&quot;272&quot;/&gt;&lt;/object&gt;&lt;object type=&quot;3&quot; unique_id=&quot;10019&quot;&gt;&lt;property id=&quot;20148&quot; value=&quot;5&quot;/&gt;&lt;property id=&quot;20300&quot; value=&quot;Slide 16 - &amp;quot;1.3  Uses of Statistics?&amp;quot;&quot;/&gt;&lt;property id=&quot;20307&quot; value=&quot;273&quot;/&gt;&lt;/object&gt;&lt;object type=&quot;3&quot; unique_id=&quot;10020&quot;&gt;&lt;property id=&quot;20148&quot; value=&quot;5&quot;/&gt;&lt;property id=&quot;20300&quot; value=&quot;Slide 17 - &amp;quot;1.4  Statistical Challenges&amp;quot;&quot;/&gt;&lt;property id=&quot;20307&quot; value=&quot;274&quot;/&gt;&lt;/object&gt;&lt;object type=&quot;3&quot; unique_id=&quot;10021&quot;&gt;&lt;property id=&quot;20148&quot; value=&quot;5&quot;/&gt;&lt;property id=&quot;20300&quot; value=&quot;Slide 18 - &amp;quot;1.4  Statistical Challenges&amp;quot;&quot;/&gt;&lt;property id=&quot;20307&quot; value=&quot;275&quot;/&gt;&lt;/object&gt;&lt;object type=&quot;3&quot; unique_id=&quot;10022&quot;&gt;&lt;property id=&quot;20148&quot; value=&quot;5&quot;/&gt;&lt;property id=&quot;20300&quot; value=&quot;Slide 19 - &amp;quot;1.4  Statistical Challenges&amp;quot;&quot;/&gt;&lt;property id=&quot;20307&quot; value=&quot;276&quot;/&gt;&lt;/object&gt;&lt;object type=&quot;3&quot; unique_id=&quot;10023&quot;&gt;&lt;property id=&quot;20148&quot; value=&quot;5&quot;/&gt;&lt;property id=&quot;20300&quot; value=&quot;Slide 20 - &amp;quot;1.4  Statistical Challenges&amp;quot;&quot;/&gt;&lt;property id=&quot;20307&quot; value=&quot;277&quot;/&gt;&lt;/object&gt;&lt;object type=&quot;3&quot; unique_id=&quot;10024&quot;&gt;&lt;property id=&quot;20148&quot; value=&quot;5&quot;/&gt;&lt;property id=&quot;20300&quot; value=&quot;Slide 21 - &amp;quot;1.4  Statistical Challenges&amp;quot;&quot;/&gt;&lt;property id=&quot;20307&quot; value=&quot;278&quot;/&gt;&lt;/object&gt;&lt;object type=&quot;3&quot; unique_id=&quot;10025&quot;&gt;&lt;property id=&quot;20148&quot; value=&quot;5&quot;/&gt;&lt;property id=&quot;20300&quot; value=&quot;Slide 22 - &amp;quot;1.4  Statistical Challenges&amp;quot;&quot;/&gt;&lt;property id=&quot;20307&quot; value=&quot;279&quot;/&gt;&lt;/object&gt;&lt;object type=&quot;3&quot; unique_id=&quot;10026&quot;&gt;&lt;property id=&quot;20148&quot; value=&quot;5&quot;/&gt;&lt;property id=&quot;20300&quot; value=&quot;Slide 23 - &amp;quot;1.4  Statistical Challenges&amp;quot;&quot;/&gt;&lt;property id=&quot;20307&quot; value=&quot;280&quot;/&gt;&lt;/object&gt;&lt;object type=&quot;3&quot; unique_id=&quot;10027&quot;&gt;&lt;property id=&quot;20148&quot; value=&quot;5&quot;/&gt;&lt;property id=&quot;20300&quot; value=&quot;Slide 24 - &amp;quot;1.4  Statistical Challenges&amp;quot;&quot;/&gt;&lt;property id=&quot;20307&quot; value=&quot;281&quot;/&gt;&lt;/object&gt;&lt;object type=&quot;3&quot; unique_id=&quot;10028&quot;&gt;&lt;property id=&quot;20148&quot; value=&quot;5&quot;/&gt;&lt;property id=&quot;20300&quot; value=&quot;Slide 25 - &amp;quot;1.4  Statistical Challenges&amp;quot;&quot;/&gt;&lt;property id=&quot;20307&quot; value=&quot;282&quot;/&gt;&lt;/object&gt;&lt;object type=&quot;3&quot; unique_id=&quot;10029&quot;&gt;&lt;property id=&quot;20148&quot; value=&quot;5&quot;/&gt;&lt;property id=&quot;20300&quot; value=&quot;Slide 26 - &amp;quot;1.4  Statistical Challenges&amp;quot;&quot;/&gt;&lt;property id=&quot;20307&quot; value=&quot;283&quot;/&gt;&lt;/object&gt;&lt;object type=&quot;3&quot; unique_id=&quot;10030&quot;&gt;&lt;property id=&quot;20148&quot; value=&quot;5&quot;/&gt;&lt;property id=&quot;20300&quot; value=&quot;Slide 27 - &amp;quot;1.4  Statistical Challenges&amp;quot;&quot;/&gt;&lt;property id=&quot;20307&quot; value=&quot;284&quot;/&gt;&lt;/object&gt;&lt;object type=&quot;3&quot; unique_id=&quot;10031&quot;&gt;&lt;property id=&quot;20148&quot; value=&quot;5&quot;/&gt;&lt;property id=&quot;20300&quot; value=&quot;Slide 28 - &amp;quot;1.5  Critical Thinking&amp;quot;&quot;/&gt;&lt;property id=&quot;20307&quot; value=&quot;285&quot;/&gt;&lt;/object&gt;&lt;object type=&quot;3&quot; unique_id=&quot;10032&quot;&gt;&lt;property id=&quot;20148&quot; value=&quot;5&quot;/&gt;&lt;property id=&quot;20300&quot; value=&quot;Slide 29 - &amp;quot;1.5  Critical Thinking&amp;quot;&quot;/&gt;&lt;property id=&quot;20307&quot; value=&quot;286&quot;/&gt;&lt;/object&gt;&lt;object type=&quot;3&quot; unique_id=&quot;10033&quot;&gt;&lt;property id=&quot;20148&quot; value=&quot;5&quot;/&gt;&lt;property id=&quot;20300&quot; value=&quot;Slide 30 - &amp;quot;1.5  Critical Thinking&amp;quot;&quot;/&gt;&lt;property id=&quot;20307&quot; value=&quot;287&quot;/&gt;&lt;/object&gt;&lt;object type=&quot;3&quot; unique_id=&quot;10034&quot;&gt;&lt;property id=&quot;20148&quot; value=&quot;5&quot;/&gt;&lt;property id=&quot;20300&quot; value=&quot;Slide 31 - &amp;quot;1.5  Critical Thinking&amp;quot;&quot;/&gt;&lt;property id=&quot;20307&quot; value=&quot;288&quot;/&gt;&lt;/object&gt;&lt;object type=&quot;3&quot; unique_id=&quot;10035&quot;&gt;&lt;property id=&quot;20148&quot; value=&quot;5&quot;/&gt;&lt;property id=&quot;20300&quot; value=&quot;Slide 32 - &amp;quot;1.5  Critical Thinking&amp;quot;&quot;/&gt;&lt;property id=&quot;20307&quot; value=&quot;289&quot;/&gt;&lt;/object&gt;&lt;object type=&quot;3&quot; unique_id=&quot;10036&quot;&gt;&lt;property id=&quot;20148&quot; value=&quot;5&quot;/&gt;&lt;property id=&quot;20300&quot; value=&quot;Slide 33 - &amp;quot;1.5  Critical Thinking&amp;quot;&quot;/&gt;&lt;property id=&quot;20307&quot; value=&quot;290&quot;/&gt;&lt;/object&gt;&lt;object type=&quot;3&quot; unique_id=&quot;10037&quot;&gt;&lt;property id=&quot;20148&quot; value=&quot;5&quot;/&gt;&lt;property id=&quot;20300&quot; value=&quot;Slide 34 - &amp;quot;1.5  Critical Thinking&amp;quot;&quot;/&gt;&lt;property id=&quot;20307&quot; value=&quot;291&quot;/&gt;&lt;/object&gt;&lt;/object&gt;&lt;/object&gt;&lt;/database&gt;"/>
  <p:tag name="SECTOMILLISECCONVERTED" val="1"/>
  <p:tag name="ISPRING_RESOURCE_PATHS_HASH_2" val="d770bf68537a72af5930b85485f5525eafc3a"/>
  <p:tag name="ISPRING_RESOURCE_PATHS_HASH_PRESENTER" val="d1c91fb631b910a98e862f74ccdf7de69c481589"/>
</p:tagLst>
</file>

<file path=ppt/theme/theme1.xml><?xml version="1.0" encoding="utf-8"?>
<a:theme xmlns:a="http://schemas.openxmlformats.org/drawingml/2006/main" name="Pixel">
  <a:themeElements>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emplate>
  <TotalTime>5706</TotalTime>
  <Words>7216</Words>
  <Application>Microsoft Office PowerPoint</Application>
  <PresentationFormat>On-screen Show (4:3)</PresentationFormat>
  <Paragraphs>607</Paragraphs>
  <Slides>76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Cambria Math</vt:lpstr>
      <vt:lpstr>Symbol</vt:lpstr>
      <vt:lpstr>Times New Roman</vt:lpstr>
      <vt:lpstr>Wingdings</vt:lpstr>
      <vt:lpstr>Pixel</vt:lpstr>
      <vt:lpstr>  Chapter 11 Analysis of Variance</vt:lpstr>
      <vt:lpstr>Chapter Learning Objectives</vt:lpstr>
      <vt:lpstr>Overview of ANOVA</vt:lpstr>
      <vt:lpstr>Variation</vt:lpstr>
      <vt:lpstr>Variation</vt:lpstr>
      <vt:lpstr>Illustration: Manufacturing Defect Rates</vt:lpstr>
      <vt:lpstr>Illustration: Manufacturing Defect Rates</vt:lpstr>
      <vt:lpstr>Illustration: Manufacturing Defect Rates</vt:lpstr>
      <vt:lpstr>ANOVA Assumptions</vt:lpstr>
      <vt:lpstr>ANOVA Calculations</vt:lpstr>
      <vt:lpstr>One-Factor ANOVA</vt:lpstr>
      <vt:lpstr>One-Factor ANOVA</vt:lpstr>
      <vt:lpstr>One-Factor ANOVA as a Linear Model</vt:lpstr>
      <vt:lpstr>One-Factor ANOVA as a Linear Model</vt:lpstr>
      <vt:lpstr>Group Means</vt:lpstr>
      <vt:lpstr>Partitioned Sum of Squares</vt:lpstr>
      <vt:lpstr>Partitioned Sum of Squares</vt:lpstr>
      <vt:lpstr>Partitioned Sum of Squares</vt:lpstr>
      <vt:lpstr>Partitioned Sum of Squares</vt:lpstr>
      <vt:lpstr>Test Statistic</vt:lpstr>
      <vt:lpstr>Decision Rule</vt:lpstr>
      <vt:lpstr>Example: Carton Packing</vt:lpstr>
      <vt:lpstr>Example: Carton Packing</vt:lpstr>
      <vt:lpstr>Example: Carton Packing</vt:lpstr>
      <vt:lpstr>Example: Carton Packing</vt:lpstr>
      <vt:lpstr>Example: Carton Packing</vt:lpstr>
      <vt:lpstr>Example: Carton Packing</vt:lpstr>
      <vt:lpstr>Tukey’s Test</vt:lpstr>
      <vt:lpstr>Tukey’s Test</vt:lpstr>
      <vt:lpstr>Tukey’s Test</vt:lpstr>
      <vt:lpstr>Tukey’s Test</vt:lpstr>
      <vt:lpstr>Tukey’s Test</vt:lpstr>
      <vt:lpstr>ANOVA Assumptions</vt:lpstr>
      <vt:lpstr>Hartley’s Test</vt:lpstr>
      <vt:lpstr>Hartley’s Test</vt:lpstr>
      <vt:lpstr>Hartley’s Test</vt:lpstr>
      <vt:lpstr>Example: Carton Packing</vt:lpstr>
      <vt:lpstr>Example: Carton Packing</vt:lpstr>
      <vt:lpstr>Levene’s Test</vt:lpstr>
      <vt:lpstr>Two-Factor ANOVA Without Replication</vt:lpstr>
      <vt:lpstr>Two-Factor ANOVA Without Replication</vt:lpstr>
      <vt:lpstr>Two-Factor ANOVA Model</vt:lpstr>
      <vt:lpstr>Hypotheses to Be Tested</vt:lpstr>
      <vt:lpstr>Randomized Black Model</vt:lpstr>
      <vt:lpstr>Two-Factor ANOVA Without Replication</vt:lpstr>
      <vt:lpstr>Two-Factor ANOVA Without Replication</vt:lpstr>
      <vt:lpstr>Example: Vehicle Acceleration</vt:lpstr>
      <vt:lpstr>Example: Vehicle Acceleration</vt:lpstr>
      <vt:lpstr>Example: Vehicle Acceleration</vt:lpstr>
      <vt:lpstr>Example: Vehicle Acceleration</vt:lpstr>
      <vt:lpstr>Example: Vehicle Acceleration</vt:lpstr>
      <vt:lpstr>Two-Factor ANOVA with Replication</vt:lpstr>
      <vt:lpstr>Two-Factor ANOVA with Replication</vt:lpstr>
      <vt:lpstr>Two-Factor ANOVA with Replication</vt:lpstr>
      <vt:lpstr>Format of Data</vt:lpstr>
      <vt:lpstr>Sources of Variation</vt:lpstr>
      <vt:lpstr>Two-Factor ANOVA with Replication</vt:lpstr>
      <vt:lpstr>Example: Delivery Time</vt:lpstr>
      <vt:lpstr>Example: Delivery Time</vt:lpstr>
      <vt:lpstr>Example: Delivery Time</vt:lpstr>
      <vt:lpstr>Example: Delivery Time</vt:lpstr>
      <vt:lpstr>Example: Delivery Time</vt:lpstr>
      <vt:lpstr>Interaction</vt:lpstr>
      <vt:lpstr>Interaction Patterns</vt:lpstr>
      <vt:lpstr>Higher-Order ANOVA Models</vt:lpstr>
      <vt:lpstr>General Linear Model</vt:lpstr>
      <vt:lpstr>Experimental Design</vt:lpstr>
      <vt:lpstr>Experimental Design</vt:lpstr>
      <vt:lpstr>Chapter 11 Practice Problems</vt:lpstr>
      <vt:lpstr>Question 5</vt:lpstr>
      <vt:lpstr>Question 9</vt:lpstr>
      <vt:lpstr>Question 15</vt:lpstr>
      <vt:lpstr>Question 23</vt:lpstr>
      <vt:lpstr>Question 26</vt:lpstr>
      <vt:lpstr>Chapter 11 Analytics in Action</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wanda_zeman</dc:creator>
  <cp:lastModifiedBy>Koch, Jamie</cp:lastModifiedBy>
  <cp:revision>302</cp:revision>
  <dcterms:created xsi:type="dcterms:W3CDTF">2011-08-11T13:30:00Z</dcterms:created>
  <dcterms:modified xsi:type="dcterms:W3CDTF">2021-01-20T20:28:38Z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1684910333</vt:i4>
  </property>
  <property fmtid="{D5CDD505-2E9C-101B-9397-08002B2CF9AE}" pid="3" name="_NewReviewCycle">
    <vt:lpwstr/>
  </property>
  <property fmtid="{D5CDD505-2E9C-101B-9397-08002B2CF9AE}" pid="4" name="_EmailSubject">
    <vt:lpwstr>Re: Doane 5th - Chapters 1 - 4</vt:lpwstr>
  </property>
  <property fmtid="{D5CDD505-2E9C-101B-9397-08002B2CF9AE}" pid="5" name="_AuthorEmail">
    <vt:lpwstr>l.jaisingh@moreheadstate.edu</vt:lpwstr>
  </property>
  <property fmtid="{D5CDD505-2E9C-101B-9397-08002B2CF9AE}" pid="6" name="_AuthorEmailDisplayName">
    <vt:lpwstr>Lloyd R. Jaisingh</vt:lpwstr>
  </property>
</Properties>
</file>