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89"/>
  </p:notesMasterIdLst>
  <p:handoutMasterIdLst>
    <p:handoutMasterId r:id="rId90"/>
  </p:handoutMasterIdLst>
  <p:sldIdLst>
    <p:sldId id="258" r:id="rId2"/>
    <p:sldId id="307" r:id="rId3"/>
    <p:sldId id="328" r:id="rId4"/>
    <p:sldId id="329" r:id="rId5"/>
    <p:sldId id="330" r:id="rId6"/>
    <p:sldId id="331" r:id="rId7"/>
    <p:sldId id="332" r:id="rId8"/>
    <p:sldId id="333" r:id="rId9"/>
    <p:sldId id="334" r:id="rId10"/>
    <p:sldId id="335" r:id="rId11"/>
    <p:sldId id="352" r:id="rId12"/>
    <p:sldId id="353" r:id="rId13"/>
    <p:sldId id="354" r:id="rId14"/>
    <p:sldId id="336" r:id="rId15"/>
    <p:sldId id="337" r:id="rId16"/>
    <p:sldId id="355" r:id="rId17"/>
    <p:sldId id="356" r:id="rId18"/>
    <p:sldId id="338" r:id="rId19"/>
    <p:sldId id="339" r:id="rId20"/>
    <p:sldId id="357" r:id="rId21"/>
    <p:sldId id="340" r:id="rId22"/>
    <p:sldId id="341" r:id="rId23"/>
    <p:sldId id="342" r:id="rId24"/>
    <p:sldId id="343" r:id="rId25"/>
    <p:sldId id="344" r:id="rId26"/>
    <p:sldId id="345" r:id="rId27"/>
    <p:sldId id="346" r:id="rId28"/>
    <p:sldId id="358" r:id="rId29"/>
    <p:sldId id="347" r:id="rId30"/>
    <p:sldId id="348" r:id="rId31"/>
    <p:sldId id="349" r:id="rId32"/>
    <p:sldId id="350" r:id="rId33"/>
    <p:sldId id="368" r:id="rId34"/>
    <p:sldId id="359" r:id="rId35"/>
    <p:sldId id="369" r:id="rId36"/>
    <p:sldId id="360" r:id="rId37"/>
    <p:sldId id="370" r:id="rId38"/>
    <p:sldId id="361" r:id="rId39"/>
    <p:sldId id="362" r:id="rId40"/>
    <p:sldId id="371" r:id="rId41"/>
    <p:sldId id="363" r:id="rId42"/>
    <p:sldId id="372" r:id="rId43"/>
    <p:sldId id="364" r:id="rId44"/>
    <p:sldId id="365" r:id="rId45"/>
    <p:sldId id="373" r:id="rId46"/>
    <p:sldId id="366" r:id="rId47"/>
    <p:sldId id="367" r:id="rId48"/>
    <p:sldId id="381" r:id="rId49"/>
    <p:sldId id="351" r:id="rId50"/>
    <p:sldId id="374" r:id="rId51"/>
    <p:sldId id="375" r:id="rId52"/>
    <p:sldId id="376" r:id="rId53"/>
    <p:sldId id="377" r:id="rId54"/>
    <p:sldId id="378" r:id="rId55"/>
    <p:sldId id="383" r:id="rId56"/>
    <p:sldId id="384" r:id="rId57"/>
    <p:sldId id="385" r:id="rId58"/>
    <p:sldId id="386" r:id="rId59"/>
    <p:sldId id="387" r:id="rId60"/>
    <p:sldId id="388" r:id="rId61"/>
    <p:sldId id="389" r:id="rId62"/>
    <p:sldId id="379" r:id="rId63"/>
    <p:sldId id="390" r:id="rId64"/>
    <p:sldId id="391" r:id="rId65"/>
    <p:sldId id="396" r:id="rId66"/>
    <p:sldId id="392" r:id="rId67"/>
    <p:sldId id="393" r:id="rId68"/>
    <p:sldId id="394" r:id="rId69"/>
    <p:sldId id="395" r:id="rId70"/>
    <p:sldId id="380" r:id="rId71"/>
    <p:sldId id="407" r:id="rId72"/>
    <p:sldId id="408" r:id="rId73"/>
    <p:sldId id="397" r:id="rId74"/>
    <p:sldId id="409" r:id="rId75"/>
    <p:sldId id="302" r:id="rId76"/>
    <p:sldId id="303" r:id="rId77"/>
    <p:sldId id="410" r:id="rId78"/>
    <p:sldId id="411" r:id="rId79"/>
    <p:sldId id="412" r:id="rId80"/>
    <p:sldId id="413" r:id="rId81"/>
    <p:sldId id="415" r:id="rId82"/>
    <p:sldId id="414" r:id="rId83"/>
    <p:sldId id="416" r:id="rId84"/>
    <p:sldId id="417" r:id="rId85"/>
    <p:sldId id="418" r:id="rId86"/>
    <p:sldId id="306" r:id="rId87"/>
    <p:sldId id="382" r:id="rId88"/>
  </p:sldIdLst>
  <p:sldSz cx="9144000" cy="6858000" type="screen4x3"/>
  <p:notesSz cx="6858000" cy="9144000"/>
  <p:custDataLst>
    <p:tags r:id="rId9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905000"/>
            <a:ext cx="7772400" cy="2286000"/>
          </a:xfrm>
        </p:spPr>
        <p:txBody>
          <a:bodyPr anchor="t"/>
          <a:lstStyle/>
          <a:p>
            <a:pPr algn="ctr" eaLnBrk="1" hangingPunct="1">
              <a:defRPr/>
            </a:pPr>
            <a:br>
              <a:rPr lang="en-US" sz="3200" dirty="0"/>
            </a:br>
            <a:r>
              <a:rPr lang="en-US" sz="3200" dirty="0"/>
              <a:t> </a:t>
            </a:r>
            <a:r>
              <a:rPr lang="en-US" dirty="0"/>
              <a:t>Chapter 12</a:t>
            </a:r>
            <a:br>
              <a:rPr lang="en-US" dirty="0"/>
            </a:br>
            <a:r>
              <a:rPr lang="en-US" dirty="0"/>
              <a:t>Simple Regression</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Applicants</a:t>
            </a:r>
          </a:p>
        </p:txBody>
      </p:sp>
      <p:sp>
        <p:nvSpPr>
          <p:cNvPr id="3" name="Content Placeholder 2"/>
          <p:cNvSpPr>
            <a:spLocks noGrp="1"/>
          </p:cNvSpPr>
          <p:nvPr>
            <p:ph idx="1"/>
          </p:nvPr>
        </p:nvSpPr>
        <p:spPr/>
        <p:txBody>
          <a:bodyPr/>
          <a:lstStyle/>
          <a:p>
            <a:r>
              <a:rPr lang="en-US" sz="2000" dirty="0"/>
              <a:t>In its admission decision process, a university’s MBA program examines an applicant’s score on the Graduate Management Aptitude Test (GMAT), which has both verbal and quantitative components. Figure 12.4 shows the scatter plot with the sample correlation coefficient for 30 MBA applicants randomly chosen from 1,961 MBA applicant records at a public university in the Midwest. Is the correlation (</a:t>
            </a:r>
            <a:r>
              <a:rPr lang="en-US" sz="2000" i="1" dirty="0"/>
              <a:t>r </a:t>
            </a:r>
            <a:r>
              <a:rPr lang="en-US" sz="2000" dirty="0"/>
              <a:t>= .4356) </a:t>
            </a:r>
            <a:br>
              <a:rPr lang="en-US" sz="2000" dirty="0"/>
            </a:br>
            <a:r>
              <a:rPr lang="en-US" sz="2000" dirty="0"/>
              <a:t>between verbal and </a:t>
            </a:r>
            <a:br>
              <a:rPr lang="en-US" sz="2000" dirty="0"/>
            </a:br>
            <a:r>
              <a:rPr lang="en-US" sz="2000" dirty="0"/>
              <a:t>quantitative GMAT scores </a:t>
            </a:r>
            <a:br>
              <a:rPr lang="en-US" sz="2000" dirty="0"/>
            </a:br>
            <a:r>
              <a:rPr lang="en-US" sz="2000" dirty="0"/>
              <a:t>statistically significant? </a:t>
            </a:r>
            <a:br>
              <a:rPr lang="en-US" sz="2000" dirty="0"/>
            </a:br>
            <a:r>
              <a:rPr lang="en-US" sz="2000" dirty="0"/>
              <a:t>It is not clear from the </a:t>
            </a:r>
            <a:br>
              <a:rPr lang="en-US" sz="2000" dirty="0"/>
            </a:br>
            <a:r>
              <a:rPr lang="en-US" sz="2000" dirty="0"/>
              <a:t>scatter plot shown that </a:t>
            </a:r>
            <a:br>
              <a:rPr lang="en-US" sz="2000" dirty="0"/>
            </a:br>
            <a:r>
              <a:rPr lang="en-US" sz="2000" dirty="0"/>
              <a:t>there is a statistically </a:t>
            </a:r>
            <a:br>
              <a:rPr lang="en-US" sz="2000" dirty="0"/>
            </a:br>
            <a:r>
              <a:rPr lang="en-US" sz="2000" dirty="0"/>
              <a:t>significant linear </a:t>
            </a:r>
            <a:br>
              <a:rPr lang="en-US" sz="2000" dirty="0"/>
            </a:br>
            <a:r>
              <a:rPr lang="en-US" sz="2000" dirty="0"/>
              <a:t>relationship.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12-1</a:t>
            </a:r>
          </a:p>
        </p:txBody>
      </p:sp>
      <p:pic>
        <p:nvPicPr>
          <p:cNvPr id="7" name="Picture 6"/>
          <p:cNvPicPr>
            <a:picLocks noChangeAspect="1"/>
          </p:cNvPicPr>
          <p:nvPr/>
        </p:nvPicPr>
        <p:blipFill>
          <a:blip r:embed="rId2"/>
          <a:stretch>
            <a:fillRect/>
          </a:stretch>
        </p:blipFill>
        <p:spPr>
          <a:xfrm>
            <a:off x="3940463" y="3352801"/>
            <a:ext cx="4879687" cy="2834640"/>
          </a:xfrm>
          <a:prstGeom prst="rect">
            <a:avLst/>
          </a:prstGeom>
          <a:ln>
            <a:solidFill>
              <a:schemeClr val="tx1"/>
            </a:solidFill>
          </a:ln>
        </p:spPr>
      </p:pic>
    </p:spTree>
    <p:extLst>
      <p:ext uri="{BB962C8B-B14F-4D97-AF65-F5344CB8AC3E}">
        <p14:creationId xmlns:p14="http://schemas.microsoft.com/office/powerpoint/2010/main" val="40401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Applicants</a:t>
            </a:r>
          </a:p>
        </p:txBody>
      </p:sp>
      <p:sp>
        <p:nvSpPr>
          <p:cNvPr id="3" name="Content Placeholder 2"/>
          <p:cNvSpPr>
            <a:spLocks noGrp="1"/>
          </p:cNvSpPr>
          <p:nvPr>
            <p:ph idx="1"/>
          </p:nvPr>
        </p:nvSpPr>
        <p:spPr/>
        <p:txBody>
          <a:bodyPr/>
          <a:lstStyle/>
          <a:p>
            <a:r>
              <a:rPr lang="en-US" dirty="0"/>
              <a:t>Step 1: State the Hypotheses</a:t>
            </a:r>
          </a:p>
          <a:p>
            <a:pPr lvl="1"/>
            <a:r>
              <a:rPr lang="en-US" dirty="0"/>
              <a:t>We will use a two-tailed test for significance at </a:t>
            </a:r>
            <a:r>
              <a:rPr lang="en-US" i="1" dirty="0"/>
              <a:t>α </a:t>
            </a:r>
            <a:r>
              <a:rPr lang="en-US" dirty="0"/>
              <a:t>= .05. The hypotheses are </a:t>
            </a:r>
          </a:p>
          <a:p>
            <a:pPr lvl="1"/>
            <a:endParaRPr lang="en-US" dirty="0"/>
          </a:p>
          <a:p>
            <a:pPr lvl="1"/>
            <a:endParaRPr lang="en-US" dirty="0"/>
          </a:p>
          <a:p>
            <a:r>
              <a:rPr lang="en-US" dirty="0"/>
              <a:t>Step 2: Specify the Decision Rule</a:t>
            </a:r>
          </a:p>
          <a:p>
            <a:pPr lvl="1"/>
            <a:r>
              <a:rPr lang="en-US" dirty="0"/>
              <a:t>For a two-tailed test using </a:t>
            </a:r>
            <a:r>
              <a:rPr lang="en-US" i="1" dirty="0"/>
              <a:t>d. f. </a:t>
            </a:r>
            <a:r>
              <a:rPr lang="en-US" dirty="0"/>
              <a:t>= </a:t>
            </a:r>
            <a:r>
              <a:rPr lang="en-US" i="1" dirty="0"/>
              <a:t>n </a:t>
            </a:r>
            <a:r>
              <a:rPr lang="en-US" dirty="0"/>
              <a:t>− 2 = 30 − 2 = 28 degrees of freedom, Appendix D gives </a:t>
            </a:r>
            <a:r>
              <a:rPr lang="en-US" i="1" dirty="0"/>
              <a:t>t</a:t>
            </a:r>
            <a:r>
              <a:rPr lang="en-US" baseline="-25000" dirty="0"/>
              <a:t>.025</a:t>
            </a:r>
            <a:r>
              <a:rPr lang="en-US" dirty="0"/>
              <a:t> = 2.048. The decision rule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12-1</a:t>
            </a:r>
          </a:p>
        </p:txBody>
      </p:sp>
      <p:pic>
        <p:nvPicPr>
          <p:cNvPr id="8" name="Picture 7"/>
          <p:cNvPicPr>
            <a:picLocks noChangeAspect="1"/>
          </p:cNvPicPr>
          <p:nvPr/>
        </p:nvPicPr>
        <p:blipFill>
          <a:blip r:embed="rId2"/>
          <a:stretch>
            <a:fillRect/>
          </a:stretch>
        </p:blipFill>
        <p:spPr>
          <a:xfrm>
            <a:off x="3986212" y="2362200"/>
            <a:ext cx="1171575" cy="904875"/>
          </a:xfrm>
          <a:prstGeom prst="rect">
            <a:avLst/>
          </a:prstGeom>
        </p:spPr>
      </p:pic>
      <p:pic>
        <p:nvPicPr>
          <p:cNvPr id="9" name="Picture 8"/>
          <p:cNvPicPr>
            <a:picLocks noChangeAspect="1"/>
          </p:cNvPicPr>
          <p:nvPr/>
        </p:nvPicPr>
        <p:blipFill>
          <a:blip r:embed="rId3"/>
          <a:stretch>
            <a:fillRect/>
          </a:stretch>
        </p:blipFill>
        <p:spPr>
          <a:xfrm>
            <a:off x="2133600" y="4495800"/>
            <a:ext cx="4591050" cy="409575"/>
          </a:xfrm>
          <a:prstGeom prst="rect">
            <a:avLst/>
          </a:prstGeom>
        </p:spPr>
      </p:pic>
    </p:spTree>
    <p:extLst>
      <p:ext uri="{BB962C8B-B14F-4D97-AF65-F5344CB8AC3E}">
        <p14:creationId xmlns:p14="http://schemas.microsoft.com/office/powerpoint/2010/main" val="111254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Applicants</a:t>
            </a:r>
          </a:p>
        </p:txBody>
      </p:sp>
      <p:sp>
        <p:nvSpPr>
          <p:cNvPr id="3" name="Content Placeholder 2"/>
          <p:cNvSpPr>
            <a:spLocks noGrp="1"/>
          </p:cNvSpPr>
          <p:nvPr>
            <p:ph idx="1"/>
          </p:nvPr>
        </p:nvSpPr>
        <p:spPr/>
        <p:txBody>
          <a:bodyPr/>
          <a:lstStyle/>
          <a:p>
            <a:r>
              <a:rPr lang="en-US" dirty="0"/>
              <a:t>Step 3: Calculate the Test Statistic</a:t>
            </a:r>
          </a:p>
          <a:p>
            <a:pPr lvl="1"/>
            <a:r>
              <a:rPr lang="en-US" dirty="0"/>
              <a:t>To calculate the test statistic, we first need to calculate the value for </a:t>
            </a:r>
            <a:r>
              <a:rPr lang="en-US" i="1" dirty="0"/>
              <a:t>r. </a:t>
            </a:r>
            <a:r>
              <a:rPr lang="en-US" dirty="0"/>
              <a:t>Using Excel’s function =CORREL(array1, array2), we find </a:t>
            </a:r>
            <a:r>
              <a:rPr lang="en-US" i="1" dirty="0"/>
              <a:t>r </a:t>
            </a:r>
            <a:r>
              <a:rPr lang="en-US" dirty="0"/>
              <a:t>= .4356 for the variables </a:t>
            </a:r>
            <a:r>
              <a:rPr lang="en-US" i="1" dirty="0"/>
              <a:t>Quant GMAT </a:t>
            </a:r>
            <a:r>
              <a:rPr lang="en-US" dirty="0"/>
              <a:t>and </a:t>
            </a:r>
            <a:r>
              <a:rPr lang="en-US" i="1" dirty="0"/>
              <a:t>Verbal GMAT. </a:t>
            </a:r>
            <a:r>
              <a:rPr lang="en-US" dirty="0"/>
              <a:t>We must then calculate </a:t>
            </a:r>
            <a:r>
              <a:rPr lang="en-US" i="1" dirty="0" err="1"/>
              <a:t>t</a:t>
            </a:r>
            <a:r>
              <a:rPr lang="en-US" baseline="-25000" dirty="0" err="1"/>
              <a:t>calc</a:t>
            </a:r>
            <a:r>
              <a:rPr lang="en-US" dirty="0"/>
              <a:t>. </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12-1</a:t>
            </a:r>
          </a:p>
        </p:txBody>
      </p:sp>
      <p:pic>
        <p:nvPicPr>
          <p:cNvPr id="7" name="Picture 6"/>
          <p:cNvPicPr>
            <a:picLocks noChangeAspect="1"/>
          </p:cNvPicPr>
          <p:nvPr/>
        </p:nvPicPr>
        <p:blipFill>
          <a:blip r:embed="rId2"/>
          <a:stretch>
            <a:fillRect/>
          </a:stretch>
        </p:blipFill>
        <p:spPr>
          <a:xfrm>
            <a:off x="1800225" y="3352800"/>
            <a:ext cx="5543550" cy="914400"/>
          </a:xfrm>
          <a:prstGeom prst="rect">
            <a:avLst/>
          </a:prstGeom>
        </p:spPr>
      </p:pic>
    </p:spTree>
    <p:extLst>
      <p:ext uri="{BB962C8B-B14F-4D97-AF65-F5344CB8AC3E}">
        <p14:creationId xmlns:p14="http://schemas.microsoft.com/office/powerpoint/2010/main" val="41416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Applicants</a:t>
            </a:r>
          </a:p>
        </p:txBody>
      </p:sp>
      <p:sp>
        <p:nvSpPr>
          <p:cNvPr id="3" name="Content Placeholder 2"/>
          <p:cNvSpPr>
            <a:spLocks noGrp="1"/>
          </p:cNvSpPr>
          <p:nvPr>
            <p:ph idx="1"/>
          </p:nvPr>
        </p:nvSpPr>
        <p:spPr/>
        <p:txBody>
          <a:bodyPr/>
          <a:lstStyle/>
          <a:p>
            <a:r>
              <a:rPr lang="en-US" dirty="0"/>
              <a:t>Step 4: Make a Decision</a:t>
            </a:r>
          </a:p>
          <a:p>
            <a:pPr lvl="1"/>
            <a:r>
              <a:rPr lang="en-US" dirty="0"/>
              <a:t>The test statistic value (</a:t>
            </a:r>
            <a:r>
              <a:rPr lang="en-US" i="1" dirty="0" err="1"/>
              <a:t>t</a:t>
            </a:r>
            <a:r>
              <a:rPr lang="en-US" baseline="-25000" dirty="0" err="1"/>
              <a:t>calc</a:t>
            </a:r>
            <a:r>
              <a:rPr lang="en-US" dirty="0"/>
              <a:t> = 2.561) exceeds the critical value </a:t>
            </a:r>
            <a:r>
              <a:rPr lang="en-US" i="1" dirty="0"/>
              <a:t>t</a:t>
            </a:r>
            <a:r>
              <a:rPr lang="en-US" baseline="-25000" dirty="0"/>
              <a:t>.025</a:t>
            </a:r>
            <a:r>
              <a:rPr lang="en-US" dirty="0"/>
              <a:t> = 2.048, so we reject the hypothesis of zero correlation at </a:t>
            </a:r>
            <a:br>
              <a:rPr lang="en-US" dirty="0"/>
            </a:br>
            <a:r>
              <a:rPr lang="en-US" i="1" dirty="0"/>
              <a:t>α </a:t>
            </a:r>
            <a:r>
              <a:rPr lang="en-US" dirty="0"/>
              <a:t>= .05. We also can find the </a:t>
            </a:r>
            <a:r>
              <a:rPr lang="en-US" i="1" dirty="0"/>
              <a:t>p</a:t>
            </a:r>
            <a:r>
              <a:rPr lang="en-US" dirty="0"/>
              <a:t>-value using the Excel function =T.DIST.2T(t, </a:t>
            </a:r>
            <a:r>
              <a:rPr lang="en-US" dirty="0" err="1"/>
              <a:t>deg_freedom</a:t>
            </a:r>
            <a:r>
              <a:rPr lang="en-US" dirty="0"/>
              <a:t>). The two-tailed </a:t>
            </a:r>
            <a:r>
              <a:rPr lang="en-US" i="1" dirty="0"/>
              <a:t>p</a:t>
            </a:r>
            <a:r>
              <a:rPr lang="en-US" dirty="0"/>
              <a:t>-value for GMAT score is =T.DIST.2T(2.561,28) = .0161. </a:t>
            </a:r>
            <a:r>
              <a:rPr lang="en-US" b="1" dirty="0"/>
              <a:t>We would reject </a:t>
            </a:r>
            <a:r>
              <a:rPr lang="en-US" b="1" i="1" dirty="0"/>
              <a:t>ρ </a:t>
            </a:r>
            <a:r>
              <a:rPr lang="en-US" b="1" dirty="0"/>
              <a:t>= 0 because the </a:t>
            </a:r>
            <a:r>
              <a:rPr lang="en-US" b="1" i="1" dirty="0"/>
              <a:t>p</a:t>
            </a:r>
            <a:r>
              <a:rPr lang="en-US" b="1" dirty="0"/>
              <a:t>-value &lt; .05. </a:t>
            </a:r>
          </a:p>
          <a:p>
            <a:pPr lvl="1"/>
            <a:endParaRPr lang="en-US" dirty="0"/>
          </a:p>
          <a:p>
            <a:r>
              <a:rPr lang="en-US" dirty="0"/>
              <a:t>Step 5: Take Action</a:t>
            </a:r>
          </a:p>
          <a:p>
            <a:pPr lvl="1"/>
            <a:r>
              <a:rPr lang="en-US" dirty="0"/>
              <a:t>The admissions officers recognize that these scores tend to vary together for applicants. </a:t>
            </a:r>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12-1</a:t>
            </a:r>
          </a:p>
        </p:txBody>
      </p:sp>
    </p:spTree>
    <p:extLst>
      <p:ext uri="{BB962C8B-B14F-4D97-AF65-F5344CB8AC3E}">
        <p14:creationId xmlns:p14="http://schemas.microsoft.com/office/powerpoint/2010/main" val="283854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Coefficient</a:t>
            </a:r>
          </a:p>
        </p:txBody>
      </p:sp>
      <p:sp>
        <p:nvSpPr>
          <p:cNvPr id="3" name="Content Placeholder 2"/>
          <p:cNvSpPr>
            <a:spLocks noGrp="1"/>
          </p:cNvSpPr>
          <p:nvPr>
            <p:ph idx="1"/>
          </p:nvPr>
        </p:nvSpPr>
        <p:spPr/>
        <p:txBody>
          <a:bodyPr/>
          <a:lstStyle/>
          <a:p>
            <a:r>
              <a:rPr lang="en-US" dirty="0"/>
              <a:t>The table shows that, as sample size increases, the critical value of </a:t>
            </a:r>
            <a:r>
              <a:rPr lang="en-US" i="1" dirty="0"/>
              <a:t>r </a:t>
            </a:r>
            <a:r>
              <a:rPr lang="en-US" dirty="0"/>
              <a:t>becomes smaller. Thus, in very large samples, even very small correlations could be “significant.” In a larger sample, smaller values of the sample correlation coefficient can be considered “significant.”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12-1</a:t>
            </a:r>
          </a:p>
        </p:txBody>
      </p:sp>
      <p:pic>
        <p:nvPicPr>
          <p:cNvPr id="7" name="Picture 6"/>
          <p:cNvPicPr>
            <a:picLocks noChangeAspect="1"/>
          </p:cNvPicPr>
          <p:nvPr/>
        </p:nvPicPr>
        <p:blipFill>
          <a:blip r:embed="rId2"/>
          <a:stretch>
            <a:fillRect/>
          </a:stretch>
        </p:blipFill>
        <p:spPr>
          <a:xfrm>
            <a:off x="738187" y="4038600"/>
            <a:ext cx="7667625" cy="1581730"/>
          </a:xfrm>
          <a:prstGeom prst="rect">
            <a:avLst/>
          </a:prstGeom>
        </p:spPr>
      </p:pic>
    </p:spTree>
    <p:extLst>
      <p:ext uri="{BB962C8B-B14F-4D97-AF65-F5344CB8AC3E}">
        <p14:creationId xmlns:p14="http://schemas.microsoft.com/office/powerpoint/2010/main" val="256374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lstStyle/>
          <a:p>
            <a:r>
              <a:rPr lang="en-US" b="1" dirty="0"/>
              <a:t>Simple Regression </a:t>
            </a:r>
            <a:r>
              <a:rPr lang="en-US" dirty="0"/>
              <a:t>analyzes the relationship between two variables.</a:t>
            </a:r>
          </a:p>
          <a:p>
            <a:r>
              <a:rPr lang="en-US" dirty="0"/>
              <a:t>Regression is used to mathematically model these relationships for prediction purposes.</a:t>
            </a:r>
          </a:p>
          <a:p>
            <a:r>
              <a:rPr lang="en-US" dirty="0"/>
              <a:t>Business examples include:</a:t>
            </a:r>
          </a:p>
          <a:p>
            <a:pPr lvl="1"/>
            <a:r>
              <a:rPr lang="en-US" dirty="0"/>
              <a:t>Advertising expenditures predict quarterly sales revenue. </a:t>
            </a:r>
          </a:p>
          <a:p>
            <a:pPr lvl="1"/>
            <a:r>
              <a:rPr lang="en-US" dirty="0"/>
              <a:t>Number of dependents predicts employee prescription drug expenses. </a:t>
            </a:r>
          </a:p>
          <a:p>
            <a:pPr lvl="1"/>
            <a:r>
              <a:rPr lang="en-US" dirty="0"/>
              <a:t>Apartment size predicts monthly rent. </a:t>
            </a:r>
          </a:p>
          <a:p>
            <a:pPr lvl="1"/>
            <a:r>
              <a:rPr lang="en-US" dirty="0"/>
              <a:t>Engine horsepower predicts miles per gallon.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12-2</a:t>
            </a:r>
          </a:p>
        </p:txBody>
      </p:sp>
    </p:spTree>
    <p:extLst>
      <p:ext uri="{BB962C8B-B14F-4D97-AF65-F5344CB8AC3E}">
        <p14:creationId xmlns:p14="http://schemas.microsoft.com/office/powerpoint/2010/main" val="349962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lstStyle/>
          <a:p>
            <a:r>
              <a:rPr lang="en-US" b="1" dirty="0"/>
              <a:t>Simple Regression </a:t>
            </a:r>
            <a:r>
              <a:rPr lang="en-US" dirty="0"/>
              <a:t>specifies one dependent (</a:t>
            </a:r>
            <a:r>
              <a:rPr lang="en-US" i="1" dirty="0"/>
              <a:t>response</a:t>
            </a:r>
            <a:r>
              <a:rPr lang="en-US" dirty="0"/>
              <a:t>) variable and one independent (</a:t>
            </a:r>
            <a:r>
              <a:rPr lang="en-US" i="1" dirty="0"/>
              <a:t>predictor</a:t>
            </a:r>
            <a:r>
              <a:rPr lang="en-US" dirty="0"/>
              <a:t>) variable.</a:t>
            </a:r>
          </a:p>
          <a:p>
            <a:r>
              <a:rPr lang="en-US" dirty="0"/>
              <a:t>The hypothesized relationship here will be linear of the form Y = slope x </a:t>
            </a:r>
            <a:r>
              <a:rPr lang="en-US" dirty="0" err="1"/>
              <a:t>X</a:t>
            </a:r>
            <a:r>
              <a:rPr lang="en-US" dirty="0"/>
              <a:t> + y-intercept.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12-2</a:t>
            </a:r>
          </a:p>
        </p:txBody>
      </p:sp>
      <p:pic>
        <p:nvPicPr>
          <p:cNvPr id="7" name="Picture 6"/>
          <p:cNvPicPr>
            <a:picLocks noChangeAspect="1"/>
          </p:cNvPicPr>
          <p:nvPr/>
        </p:nvPicPr>
        <p:blipFill>
          <a:blip r:embed="rId2"/>
          <a:stretch>
            <a:fillRect/>
          </a:stretch>
        </p:blipFill>
        <p:spPr>
          <a:xfrm>
            <a:off x="621291" y="3621024"/>
            <a:ext cx="7901418" cy="1785937"/>
          </a:xfrm>
          <a:prstGeom prst="rect">
            <a:avLst/>
          </a:prstGeom>
        </p:spPr>
      </p:pic>
    </p:spTree>
    <p:extLst>
      <p:ext uri="{BB962C8B-B14F-4D97-AF65-F5344CB8AC3E}">
        <p14:creationId xmlns:p14="http://schemas.microsoft.com/office/powerpoint/2010/main" val="9318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lstStyle/>
          <a:p>
            <a:r>
              <a:rPr lang="en-US" dirty="0"/>
              <a:t>The intercept and slope of an estimated regression can provide useful information. </a:t>
            </a:r>
          </a:p>
          <a:p>
            <a:r>
              <a:rPr lang="en-US" dirty="0"/>
              <a:t>The </a:t>
            </a:r>
            <a:r>
              <a:rPr lang="en-US" b="1" dirty="0"/>
              <a:t>slope</a:t>
            </a:r>
            <a:r>
              <a:rPr lang="en-US" dirty="0"/>
              <a:t> tells us how much, and in which direction, the response variable will change for each one unit increase in the explanatory variable. </a:t>
            </a:r>
          </a:p>
          <a:p>
            <a:r>
              <a:rPr lang="en-US" dirty="0"/>
              <a:t>However, it is important to interpret the intercept with caution because it is meaningful only if the explanatory variable would reasonably have a value equal to zero.</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12-2</a:t>
            </a:r>
          </a:p>
        </p:txBody>
      </p:sp>
    </p:spTree>
    <p:extLst>
      <p:ext uri="{BB962C8B-B14F-4D97-AF65-F5344CB8AC3E}">
        <p14:creationId xmlns:p14="http://schemas.microsoft.com/office/powerpoint/2010/main" val="235957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66013446"/>
              </p:ext>
            </p:extLst>
          </p:nvPr>
        </p:nvGraphicFramePr>
        <p:xfrm>
          <a:off x="457200" y="1554480"/>
          <a:ext cx="8229600" cy="4541520"/>
        </p:xfrm>
        <a:graphic>
          <a:graphicData uri="http://schemas.openxmlformats.org/drawingml/2006/table">
            <a:tbl>
              <a:tblPr firstRow="1" bandRow="1">
                <a:tableStyleId>{E8B1032C-EA38-4F05-BA0D-38AFFFC7BED3}</a:tableStyleId>
              </a:tblPr>
              <a:tblGrid>
                <a:gridCol w="3733800">
                  <a:extLst>
                    <a:ext uri="{9D8B030D-6E8A-4147-A177-3AD203B41FA5}">
                      <a16:colId xmlns:a16="http://schemas.microsoft.com/office/drawing/2014/main" val="3762757092"/>
                    </a:ext>
                  </a:extLst>
                </a:gridCol>
                <a:gridCol w="4495800">
                  <a:extLst>
                    <a:ext uri="{9D8B030D-6E8A-4147-A177-3AD203B41FA5}">
                      <a16:colId xmlns:a16="http://schemas.microsoft.com/office/drawing/2014/main" val="9773212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Sales </a:t>
                      </a:r>
                      <a:r>
                        <a:rPr lang="en-US" sz="1800" b="0" i="0" u="none" strike="noStrike" kern="1200" baseline="0" dirty="0">
                          <a:solidFill>
                            <a:schemeClr val="tx1"/>
                          </a:solidFill>
                          <a:latin typeface="+mn-lt"/>
                          <a:ea typeface="+mn-ea"/>
                          <a:cs typeface="+mn-cs"/>
                        </a:rPr>
                        <a:t>= 268 + 7.37 </a:t>
                      </a:r>
                      <a:r>
                        <a:rPr lang="en-US" sz="1800" b="0" i="1" u="none" strike="noStrike" kern="1200" baseline="0" dirty="0">
                          <a:solidFill>
                            <a:schemeClr val="tx1"/>
                          </a:solidFill>
                          <a:latin typeface="+mn-lt"/>
                          <a:ea typeface="+mn-ea"/>
                          <a:cs typeface="+mn-cs"/>
                        </a:rPr>
                        <a:t>Ads </a:t>
                      </a:r>
                      <a:r>
                        <a:rPr lang="en-US" sz="1800" b="0" i="0" u="none" strike="noStrike" kern="1200" baseline="0" dirty="0">
                          <a:solidFill>
                            <a:schemeClr val="tx1"/>
                          </a:solidFill>
                          <a:latin typeface="+mn-lt"/>
                          <a:ea typeface="+mn-ea"/>
                          <a:cs typeface="+mn-cs"/>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Each extra $1 million of advertising will generate $7.37 million of sales on average. The firm would average $268 million of sales with zero advertising. However, the intercept may not be meaningful because </a:t>
                      </a:r>
                      <a:r>
                        <a:rPr lang="en-US" sz="1600" b="0" i="1" u="none" strike="noStrike" kern="1200" baseline="0" dirty="0">
                          <a:solidFill>
                            <a:schemeClr val="tx1"/>
                          </a:solidFill>
                          <a:latin typeface="+mn-lt"/>
                          <a:ea typeface="+mn-ea"/>
                          <a:cs typeface="+mn-cs"/>
                        </a:rPr>
                        <a:t>Ads </a:t>
                      </a:r>
                      <a:r>
                        <a:rPr lang="en-US" sz="1600" b="0" i="0" u="none" strike="noStrike" kern="1200" baseline="0" dirty="0">
                          <a:solidFill>
                            <a:schemeClr val="tx1"/>
                          </a:solidFill>
                          <a:latin typeface="+mn-lt"/>
                          <a:ea typeface="+mn-ea"/>
                          <a:cs typeface="+mn-cs"/>
                        </a:rPr>
                        <a:t>= 0 may be outside the range of observed data. </a:t>
                      </a:r>
                    </a:p>
                  </a:txBody>
                  <a:tcPr/>
                </a:tc>
                <a:extLst>
                  <a:ext uri="{0D108BD9-81ED-4DB2-BD59-A6C34878D82A}">
                    <a16:rowId xmlns:a16="http://schemas.microsoft.com/office/drawing/2014/main" val="2309901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err="1">
                          <a:solidFill>
                            <a:schemeClr val="tx1"/>
                          </a:solidFill>
                          <a:latin typeface="+mn-lt"/>
                          <a:ea typeface="+mn-ea"/>
                          <a:cs typeface="+mn-cs"/>
                        </a:rPr>
                        <a:t>DrugCost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 410 + 550 </a:t>
                      </a:r>
                      <a:r>
                        <a:rPr lang="en-US" sz="1800" b="0" i="1" u="none" strike="noStrike" kern="1200" baseline="0" dirty="0">
                          <a:solidFill>
                            <a:schemeClr val="tx1"/>
                          </a:solidFill>
                          <a:latin typeface="+mn-lt"/>
                          <a:ea typeface="+mn-ea"/>
                          <a:cs typeface="+mn-cs"/>
                        </a:rPr>
                        <a:t>Dependents </a:t>
                      </a:r>
                      <a:endParaRPr lang="en-US" sz="1800" b="0" i="0" u="none" strike="noStrike" kern="1200" baseline="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Each extra dependent raises the mean annual prescription drug cost by $550. An employee with zero dependents averages $410 in prescription drugs. </a:t>
                      </a:r>
                      <a:r>
                        <a:rPr lang="en-US" sz="18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587277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Rent </a:t>
                      </a:r>
                      <a:r>
                        <a:rPr lang="en-US" sz="1800" b="0" i="0" u="none" strike="noStrike" kern="1200" baseline="0" dirty="0">
                          <a:solidFill>
                            <a:schemeClr val="tx1"/>
                          </a:solidFill>
                          <a:latin typeface="+mn-lt"/>
                          <a:ea typeface="+mn-ea"/>
                          <a:cs typeface="+mn-cs"/>
                        </a:rPr>
                        <a:t>= 150 + 1.05 </a:t>
                      </a:r>
                      <a:r>
                        <a:rPr lang="en-US" sz="1800" b="0" i="1" u="none" strike="noStrike" kern="1200" baseline="0" dirty="0" err="1">
                          <a:solidFill>
                            <a:schemeClr val="tx1"/>
                          </a:solidFill>
                          <a:latin typeface="+mn-lt"/>
                          <a:ea typeface="+mn-ea"/>
                          <a:cs typeface="+mn-cs"/>
                        </a:rPr>
                        <a:t>SqFt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Each extra square foot adds $1.05 to monthly apartment rent. The intercept is not meaningful because no apartment can have </a:t>
                      </a:r>
                      <a:r>
                        <a:rPr lang="en-US" sz="1600" b="0" i="1" u="none" strike="noStrike" kern="1200" baseline="0" dirty="0" err="1">
                          <a:solidFill>
                            <a:schemeClr val="tx1"/>
                          </a:solidFill>
                          <a:latin typeface="+mn-lt"/>
                          <a:ea typeface="+mn-ea"/>
                          <a:cs typeface="+mn-cs"/>
                        </a:rPr>
                        <a:t>SqFt</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 0. </a:t>
                      </a:r>
                    </a:p>
                  </a:txBody>
                  <a:tcPr/>
                </a:tc>
                <a:extLst>
                  <a:ext uri="{0D108BD9-81ED-4DB2-BD59-A6C34878D82A}">
                    <a16:rowId xmlns:a16="http://schemas.microsoft.com/office/drawing/2014/main" val="1330478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MPG </a:t>
                      </a:r>
                      <a:r>
                        <a:rPr lang="en-US" sz="1800" b="0" i="0" u="none" strike="noStrike" kern="1200" baseline="0" dirty="0">
                          <a:solidFill>
                            <a:schemeClr val="tx1"/>
                          </a:solidFill>
                          <a:latin typeface="+mn-lt"/>
                          <a:ea typeface="+mn-ea"/>
                          <a:cs typeface="+mn-cs"/>
                        </a:rPr>
                        <a:t>= 49.22 − 0.079 </a:t>
                      </a:r>
                      <a:r>
                        <a:rPr lang="en-US" sz="1800" b="0" i="1" u="none" strike="noStrike" kern="1200" baseline="0" dirty="0">
                          <a:solidFill>
                            <a:schemeClr val="tx1"/>
                          </a:solidFill>
                          <a:latin typeface="+mn-lt"/>
                          <a:ea typeface="+mn-ea"/>
                          <a:cs typeface="+mn-cs"/>
                        </a:rPr>
                        <a:t>Horsepower </a:t>
                      </a:r>
                      <a:endParaRPr lang="en-US" sz="1800" b="0" i="0" u="none" strike="noStrike" kern="1200" baseline="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Each unit increase in engine horsepower decreases the fuel efficiency by 0.079 mile per gallon. The intercept is not meaningful because a zero horsepower engine does not exist. </a:t>
                      </a:r>
                    </a:p>
                  </a:txBody>
                  <a:tcPr/>
                </a:tc>
                <a:extLst>
                  <a:ext uri="{0D108BD9-81ED-4DB2-BD59-A6C34878D82A}">
                    <a16:rowId xmlns:a16="http://schemas.microsoft.com/office/drawing/2014/main" val="4027768563"/>
                  </a:ext>
                </a:extLst>
              </a:tr>
            </a:tbl>
          </a:graphicData>
        </a:graphic>
      </p:graphicFrame>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12-2</a:t>
            </a:r>
          </a:p>
        </p:txBody>
      </p:sp>
    </p:spTree>
    <p:extLst>
      <p:ext uri="{BB962C8B-B14F-4D97-AF65-F5344CB8AC3E}">
        <p14:creationId xmlns:p14="http://schemas.microsoft.com/office/powerpoint/2010/main" val="304028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lstStyle/>
          <a:p>
            <a:r>
              <a:rPr lang="en-US" dirty="0"/>
              <a:t>Consider a regression equation with unemployment rate per capita as the explanatory variable and crime rate per capita as the response variable. </a:t>
            </a:r>
          </a:p>
          <a:p>
            <a:pPr lvl="1"/>
            <a:r>
              <a:rPr lang="en-US" i="1" dirty="0"/>
              <a:t>Crime Rate </a:t>
            </a:r>
            <a:r>
              <a:rPr lang="en-US" dirty="0"/>
              <a:t>= 0.125 + 0.031 </a:t>
            </a:r>
            <a:r>
              <a:rPr lang="en-US" i="1" dirty="0"/>
              <a:t>Unemployment Rate</a:t>
            </a:r>
          </a:p>
          <a:p>
            <a:r>
              <a:rPr lang="en-US" dirty="0"/>
              <a:t>The slope value, 0.031, means that for each one unit increase in the unemployment rate, we expect to see an increase of .031 in the crime rate. Does this mean being out of work causes crime to increase? </a:t>
            </a:r>
          </a:p>
          <a:p>
            <a:r>
              <a:rPr lang="en-US" dirty="0"/>
              <a:t>No, there are many lurking variables that could further explain the change in crime rates (e.g., poverty rate, education level, or police presence).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12-2</a:t>
            </a:r>
          </a:p>
        </p:txBody>
      </p:sp>
    </p:spTree>
    <p:extLst>
      <p:ext uri="{BB962C8B-B14F-4D97-AF65-F5344CB8AC3E}">
        <p14:creationId xmlns:p14="http://schemas.microsoft.com/office/powerpoint/2010/main" val="20940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a:xfrm>
            <a:off x="245364" y="1295400"/>
            <a:ext cx="8877300" cy="4419600"/>
          </a:xfrm>
        </p:spPr>
        <p:txBody>
          <a:bodyPr/>
          <a:lstStyle/>
          <a:p>
            <a:pPr marL="1033463" indent="-1033463" eaLnBrk="1" hangingPunct="1">
              <a:buSzPct val="150000"/>
              <a:buNone/>
              <a:defRPr/>
            </a:pPr>
            <a:r>
              <a:rPr lang="en-US" sz="1800" dirty="0">
                <a:solidFill>
                  <a:srgbClr val="FF9933"/>
                </a:solidFill>
              </a:rPr>
              <a:t>LO12-1: </a:t>
            </a:r>
            <a:r>
              <a:rPr lang="en-US" sz="1800" dirty="0"/>
              <a:t>Calculate and test a correlation coefficient for significance.</a:t>
            </a:r>
          </a:p>
          <a:p>
            <a:pPr marL="1033463" indent="-1033463" eaLnBrk="1" hangingPunct="1">
              <a:buNone/>
              <a:defRPr/>
            </a:pPr>
            <a:r>
              <a:rPr lang="en-US" sz="1800" dirty="0">
                <a:solidFill>
                  <a:srgbClr val="FF9933"/>
                </a:solidFill>
              </a:rPr>
              <a:t>LO12-2: </a:t>
            </a:r>
            <a:r>
              <a:rPr lang="en-US" sz="1800" dirty="0"/>
              <a:t>Interpret a regression equation and use it to make predictions.</a:t>
            </a:r>
          </a:p>
          <a:p>
            <a:pPr marL="1033463" indent="-1033463" eaLnBrk="1" hangingPunct="1">
              <a:buNone/>
              <a:defRPr/>
            </a:pPr>
            <a:r>
              <a:rPr lang="en-US" sz="1800" dirty="0">
                <a:solidFill>
                  <a:srgbClr val="FF9933"/>
                </a:solidFill>
              </a:rPr>
              <a:t>LO12-3: </a:t>
            </a:r>
            <a:r>
              <a:rPr lang="en-US" sz="1800" dirty="0"/>
              <a:t>Explain the form and assumptions of a simple regression model</a:t>
            </a:r>
            <a:r>
              <a:rPr lang="en-US" sz="1800" i="1" dirty="0"/>
              <a:t>.</a:t>
            </a:r>
          </a:p>
          <a:p>
            <a:pPr marL="914400" indent="-914400" eaLnBrk="1" hangingPunct="1">
              <a:buNone/>
              <a:defRPr/>
            </a:pPr>
            <a:r>
              <a:rPr lang="en-US" sz="1800" dirty="0">
                <a:solidFill>
                  <a:srgbClr val="FF9933"/>
                </a:solidFill>
              </a:rPr>
              <a:t>LO12-4: </a:t>
            </a:r>
            <a:r>
              <a:rPr lang="en-US" sz="1800" dirty="0"/>
              <a:t>Explain the least squares method, apply formulas for coefficients, and interpret R</a:t>
            </a:r>
            <a:r>
              <a:rPr lang="en-US" sz="1800" baseline="30000" dirty="0"/>
              <a:t>2</a:t>
            </a:r>
            <a:r>
              <a:rPr lang="en-US" sz="1800" dirty="0"/>
              <a:t>.</a:t>
            </a:r>
          </a:p>
          <a:p>
            <a:pPr marL="914400" indent="-914400" eaLnBrk="1" hangingPunct="1">
              <a:buNone/>
              <a:defRPr/>
            </a:pPr>
            <a:r>
              <a:rPr lang="en-US" sz="1800" dirty="0">
                <a:solidFill>
                  <a:srgbClr val="FF9933"/>
                </a:solidFill>
              </a:rPr>
              <a:t>LO12-5: </a:t>
            </a:r>
            <a:r>
              <a:rPr lang="en-US" sz="1800" dirty="0"/>
              <a:t>Construct confidence intervals and test hypotheses for the slope and intercept.</a:t>
            </a:r>
          </a:p>
          <a:p>
            <a:pPr marL="1033463" indent="-1033463" eaLnBrk="1" hangingPunct="1">
              <a:buNone/>
              <a:defRPr/>
            </a:pPr>
            <a:r>
              <a:rPr lang="en-US" sz="1800" dirty="0">
                <a:solidFill>
                  <a:srgbClr val="FF9933"/>
                </a:solidFill>
              </a:rPr>
              <a:t>LO12-6: </a:t>
            </a:r>
            <a:r>
              <a:rPr lang="en-US" sz="1800" dirty="0"/>
              <a:t>Interpret the ANOVA table and use it to compute </a:t>
            </a:r>
            <a:r>
              <a:rPr lang="en-US" sz="1800" i="1" dirty="0"/>
              <a:t>F</a:t>
            </a:r>
            <a:r>
              <a:rPr lang="en-US" sz="1800" dirty="0"/>
              <a:t>, R</a:t>
            </a:r>
            <a:r>
              <a:rPr lang="en-US" sz="1800" baseline="30000" dirty="0"/>
              <a:t>2</a:t>
            </a:r>
            <a:r>
              <a:rPr lang="en-US" sz="1800" dirty="0"/>
              <a:t>,</a:t>
            </a:r>
            <a:r>
              <a:rPr lang="en-US" sz="1800" baseline="30000" dirty="0"/>
              <a:t> </a:t>
            </a:r>
            <a:r>
              <a:rPr lang="en-US" sz="1800" dirty="0"/>
              <a:t>and standard error.</a:t>
            </a:r>
          </a:p>
          <a:p>
            <a:pPr marL="1033463" indent="-1033463" eaLnBrk="1" hangingPunct="1">
              <a:buSzPct val="150000"/>
              <a:buNone/>
              <a:defRPr/>
            </a:pPr>
            <a:r>
              <a:rPr lang="en-US" sz="1800" dirty="0">
                <a:solidFill>
                  <a:srgbClr val="FF9933"/>
                </a:solidFill>
              </a:rPr>
              <a:t>LO12-7: </a:t>
            </a:r>
            <a:r>
              <a:rPr lang="en-US" sz="1800" dirty="0"/>
              <a:t>Distinguish between confidence and prediction intervals for </a:t>
            </a:r>
            <a:r>
              <a:rPr lang="en-US" sz="1800" i="1" dirty="0"/>
              <a:t>Y</a:t>
            </a:r>
            <a:r>
              <a:rPr lang="en-US" sz="1800" dirty="0"/>
              <a:t>. </a:t>
            </a:r>
          </a:p>
          <a:p>
            <a:pPr marL="1033463" indent="-1033463" eaLnBrk="1" hangingPunct="1">
              <a:buNone/>
              <a:defRPr/>
            </a:pPr>
            <a:r>
              <a:rPr lang="en-US" sz="1800" dirty="0">
                <a:solidFill>
                  <a:srgbClr val="FF9933"/>
                </a:solidFill>
              </a:rPr>
              <a:t>LO12-8: </a:t>
            </a:r>
            <a:r>
              <a:rPr lang="en-US" sz="1800" dirty="0"/>
              <a:t>Calculate residuals and perform tests of regression assumptions.</a:t>
            </a:r>
            <a:endParaRPr lang="en-US" sz="1800" i="1" dirty="0"/>
          </a:p>
          <a:p>
            <a:pPr marL="1033463" indent="-1033463" eaLnBrk="1" hangingPunct="1">
              <a:buNone/>
              <a:defRPr/>
            </a:pPr>
            <a:r>
              <a:rPr lang="en-US" sz="1800" dirty="0">
                <a:solidFill>
                  <a:srgbClr val="FF9933"/>
                </a:solidFill>
              </a:rPr>
              <a:t>LO12-9: </a:t>
            </a:r>
            <a:r>
              <a:rPr lang="en-US" sz="1800" dirty="0"/>
              <a:t>Identify unusual residuals and tell when they are outliers. </a:t>
            </a:r>
          </a:p>
          <a:p>
            <a:pPr marL="1033463" indent="-1033463" eaLnBrk="1" hangingPunct="1">
              <a:buNone/>
              <a:defRPr/>
            </a:pPr>
            <a:r>
              <a:rPr lang="en-US" sz="1800" dirty="0">
                <a:solidFill>
                  <a:srgbClr val="FF9933"/>
                </a:solidFill>
              </a:rPr>
              <a:t>LO12-10:</a:t>
            </a:r>
            <a:r>
              <a:rPr lang="en-US" sz="1800" dirty="0"/>
              <a:t> Define leverage and identify high-leverage observations. </a:t>
            </a:r>
          </a:p>
          <a:p>
            <a:pPr marL="1033463" indent="-1033463" eaLnBrk="1" hangingPunct="1">
              <a:buNone/>
              <a:defRPr/>
            </a:pPr>
            <a:r>
              <a:rPr lang="en-US" sz="1800" dirty="0">
                <a:solidFill>
                  <a:srgbClr val="FF9933"/>
                </a:solidFill>
              </a:rPr>
              <a:t>LO12-11:</a:t>
            </a:r>
            <a:r>
              <a:rPr lang="en-US" sz="1800" dirty="0"/>
              <a:t> Improve data conditioning and use transformations if needed (optional).</a:t>
            </a:r>
          </a:p>
          <a:p>
            <a:pPr marL="1033463" indent="-1033463" eaLnBrk="1" hangingPunct="1">
              <a:buNone/>
              <a:defRPr/>
            </a:pPr>
            <a:r>
              <a:rPr lang="en-US" sz="1800" dirty="0">
                <a:solidFill>
                  <a:srgbClr val="FF9933"/>
                </a:solidFill>
              </a:rPr>
              <a:t>LO12-12: </a:t>
            </a:r>
            <a:r>
              <a:rPr lang="en-US" sz="1800" dirty="0"/>
              <a:t>Identify when logistic regression is appropriate and calculate predictions for a binary response variable.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12</a:t>
            </a:r>
          </a:p>
        </p:txBody>
      </p:sp>
    </p:spTree>
    <p:extLst>
      <p:ext uri="{BB962C8B-B14F-4D97-AF65-F5344CB8AC3E}">
        <p14:creationId xmlns:p14="http://schemas.microsoft.com/office/powerpoint/2010/main" val="318171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12-2</a:t>
            </a:r>
          </a:p>
        </p:txBody>
      </p:sp>
      <p:pic>
        <p:nvPicPr>
          <p:cNvPr id="7" name="Picture 6"/>
          <p:cNvPicPr>
            <a:picLocks noChangeAspect="1"/>
          </p:cNvPicPr>
          <p:nvPr/>
        </p:nvPicPr>
        <p:blipFill>
          <a:blip r:embed="rId2"/>
          <a:stretch>
            <a:fillRect/>
          </a:stretch>
        </p:blipFill>
        <p:spPr>
          <a:xfrm>
            <a:off x="385904" y="1905000"/>
            <a:ext cx="8372192" cy="1905000"/>
          </a:xfrm>
          <a:prstGeom prst="rect">
            <a:avLst/>
          </a:prstGeom>
        </p:spPr>
      </p:pic>
    </p:spTree>
    <p:extLst>
      <p:ext uri="{BB962C8B-B14F-4D97-AF65-F5344CB8AC3E}">
        <p14:creationId xmlns:p14="http://schemas.microsoft.com/office/powerpoint/2010/main" val="415033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Using Regression</a:t>
            </a:r>
          </a:p>
        </p:txBody>
      </p:sp>
      <p:sp>
        <p:nvSpPr>
          <p:cNvPr id="3" name="Content Placeholder 2"/>
          <p:cNvSpPr>
            <a:spLocks noGrp="1"/>
          </p:cNvSpPr>
          <p:nvPr>
            <p:ph idx="1"/>
          </p:nvPr>
        </p:nvSpPr>
        <p:spPr/>
        <p:txBody>
          <a:bodyPr/>
          <a:lstStyle/>
          <a:p>
            <a:r>
              <a:rPr lang="en-US" dirty="0"/>
              <a:t>One of the main uses of regression is to make predictions. </a:t>
            </a:r>
          </a:p>
          <a:p>
            <a:r>
              <a:rPr lang="en-US" dirty="0"/>
              <a:t>Once we have a fitted regression equation that shows the estimated relationship between </a:t>
            </a:r>
            <a:r>
              <a:rPr lang="en-US" i="1" dirty="0"/>
              <a:t>X </a:t>
            </a:r>
            <a:r>
              <a:rPr lang="en-US" dirty="0"/>
              <a:t>(the independent variable) and </a:t>
            </a:r>
            <a:r>
              <a:rPr lang="en-US" i="1" dirty="0"/>
              <a:t>Y </a:t>
            </a:r>
            <a:r>
              <a:rPr lang="en-US" dirty="0"/>
              <a:t>(the dependent variable), we can plug in any value of </a:t>
            </a:r>
            <a:r>
              <a:rPr lang="en-US" i="1" dirty="0"/>
              <a:t>X </a:t>
            </a:r>
            <a:r>
              <a:rPr lang="en-US" dirty="0"/>
              <a:t>to obtain the prediction for </a:t>
            </a:r>
            <a:r>
              <a:rPr lang="en-US" i="1" dirty="0"/>
              <a:t>Y.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12-2</a:t>
            </a:r>
          </a:p>
        </p:txBody>
      </p:sp>
    </p:spTree>
    <p:extLst>
      <p:ext uri="{BB962C8B-B14F-4D97-AF65-F5344CB8AC3E}">
        <p14:creationId xmlns:p14="http://schemas.microsoft.com/office/powerpoint/2010/main" val="61603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Prediction Using Regression Examples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12-2</a:t>
            </a:r>
          </a:p>
        </p:txBody>
      </p:sp>
      <p:graphicFrame>
        <p:nvGraphicFramePr>
          <p:cNvPr id="7" name="Content Placeholder 7"/>
          <p:cNvGraphicFramePr>
            <a:graphicFrameLocks/>
          </p:cNvGraphicFramePr>
          <p:nvPr>
            <p:extLst>
              <p:ext uri="{D42A27DB-BD31-4B8C-83A1-F6EECF244321}">
                <p14:modId xmlns:p14="http://schemas.microsoft.com/office/powerpoint/2010/main" val="2397649491"/>
              </p:ext>
            </p:extLst>
          </p:nvPr>
        </p:nvGraphicFramePr>
        <p:xfrm>
          <a:off x="457200" y="1554480"/>
          <a:ext cx="8229600" cy="4206240"/>
        </p:xfrm>
        <a:graphic>
          <a:graphicData uri="http://schemas.openxmlformats.org/drawingml/2006/table">
            <a:tbl>
              <a:tblPr firstRow="1" bandRow="1">
                <a:tableStyleId>{E8B1032C-EA38-4F05-BA0D-38AFFFC7BED3}</a:tableStyleId>
              </a:tblPr>
              <a:tblGrid>
                <a:gridCol w="3733800">
                  <a:extLst>
                    <a:ext uri="{9D8B030D-6E8A-4147-A177-3AD203B41FA5}">
                      <a16:colId xmlns:a16="http://schemas.microsoft.com/office/drawing/2014/main" val="3762757092"/>
                    </a:ext>
                  </a:extLst>
                </a:gridCol>
                <a:gridCol w="4495800">
                  <a:extLst>
                    <a:ext uri="{9D8B030D-6E8A-4147-A177-3AD203B41FA5}">
                      <a16:colId xmlns:a16="http://schemas.microsoft.com/office/drawing/2014/main" val="9773212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Sales </a:t>
                      </a:r>
                      <a:r>
                        <a:rPr lang="en-US" sz="1800" b="0" i="0" u="none" strike="noStrike" kern="1200" baseline="0" dirty="0">
                          <a:solidFill>
                            <a:schemeClr val="tx1"/>
                          </a:solidFill>
                          <a:latin typeface="+mn-lt"/>
                          <a:ea typeface="+mn-ea"/>
                          <a:cs typeface="+mn-cs"/>
                        </a:rPr>
                        <a:t>= 268 + 7.37 </a:t>
                      </a:r>
                      <a:r>
                        <a:rPr lang="en-US" sz="1800" b="0" i="1" u="none" strike="noStrike" kern="1200" baseline="0" dirty="0">
                          <a:solidFill>
                            <a:schemeClr val="tx1"/>
                          </a:solidFill>
                          <a:latin typeface="+mn-lt"/>
                          <a:ea typeface="+mn-ea"/>
                          <a:cs typeface="+mn-cs"/>
                        </a:rPr>
                        <a:t>Ads </a:t>
                      </a:r>
                      <a:r>
                        <a:rPr lang="en-US" sz="1800" b="0" i="0" u="none" strike="noStrike" kern="1200" baseline="0" dirty="0">
                          <a:solidFill>
                            <a:schemeClr val="tx1"/>
                          </a:solidFill>
                          <a:latin typeface="+mn-lt"/>
                          <a:ea typeface="+mn-ea"/>
                          <a:cs typeface="+mn-cs"/>
                        </a:rPr>
                        <a:t>	</a:t>
                      </a:r>
                    </a:p>
                  </a:txBody>
                  <a:tcPr anchor="ctr"/>
                </a:tc>
                <a:tc>
                  <a:txBody>
                    <a:bodyPr/>
                    <a:lstStyle/>
                    <a:p>
                      <a:r>
                        <a:rPr lang="en-US" sz="1800" b="0" i="0" u="none" strike="noStrike" kern="1200" baseline="0" dirty="0">
                          <a:solidFill>
                            <a:schemeClr val="tx1"/>
                          </a:solidFill>
                          <a:latin typeface="+mn-lt"/>
                          <a:ea typeface="+mn-ea"/>
                          <a:cs typeface="+mn-cs"/>
                        </a:rPr>
                        <a:t>If the firm spends $10 million on advertising, its predicted sales would be $341.7 million; that is, </a:t>
                      </a:r>
                      <a:br>
                        <a:rPr lang="en-US" sz="1800" b="0" i="0" u="none" strike="noStrike" kern="1200" baseline="0" dirty="0">
                          <a:solidFill>
                            <a:schemeClr val="tx1"/>
                          </a:solidFill>
                          <a:latin typeface="+mn-lt"/>
                          <a:ea typeface="+mn-ea"/>
                          <a:cs typeface="+mn-cs"/>
                        </a:rPr>
                      </a:br>
                      <a:r>
                        <a:rPr lang="en-US" sz="1800" b="0" i="1" u="none" strike="noStrike" kern="1200" baseline="0" dirty="0">
                          <a:solidFill>
                            <a:schemeClr val="tx1"/>
                          </a:solidFill>
                          <a:latin typeface="+mn-lt"/>
                          <a:ea typeface="+mn-ea"/>
                          <a:cs typeface="+mn-cs"/>
                        </a:rPr>
                        <a:t>Sales </a:t>
                      </a:r>
                      <a:r>
                        <a:rPr lang="en-US" sz="1800" b="0" i="0" u="none" strike="noStrike" kern="1200" baseline="0" dirty="0">
                          <a:solidFill>
                            <a:schemeClr val="tx1"/>
                          </a:solidFill>
                          <a:latin typeface="+mn-lt"/>
                          <a:ea typeface="+mn-ea"/>
                          <a:cs typeface="+mn-cs"/>
                        </a:rPr>
                        <a:t>= 268 + 7.37(10) = 341.7. 	</a:t>
                      </a:r>
                    </a:p>
                  </a:txBody>
                  <a:tcPr/>
                </a:tc>
                <a:extLst>
                  <a:ext uri="{0D108BD9-81ED-4DB2-BD59-A6C34878D82A}">
                    <a16:rowId xmlns:a16="http://schemas.microsoft.com/office/drawing/2014/main" val="2309901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err="1">
                          <a:solidFill>
                            <a:schemeClr val="tx1"/>
                          </a:solidFill>
                          <a:latin typeface="+mn-lt"/>
                          <a:ea typeface="+mn-ea"/>
                          <a:cs typeface="+mn-cs"/>
                        </a:rPr>
                        <a:t>DrugCost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 410 + 550 </a:t>
                      </a:r>
                      <a:r>
                        <a:rPr lang="en-US" sz="1800" b="0" i="1" u="none" strike="noStrike" kern="1200" baseline="0" dirty="0">
                          <a:solidFill>
                            <a:schemeClr val="tx1"/>
                          </a:solidFill>
                          <a:latin typeface="+mn-lt"/>
                          <a:ea typeface="+mn-ea"/>
                          <a:cs typeface="+mn-cs"/>
                        </a:rPr>
                        <a:t>Dependents </a:t>
                      </a:r>
                      <a:endParaRPr lang="en-US" sz="1800" b="0" i="0" u="none" strike="noStrike" kern="1200" baseline="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If an employee has four dependents, the predicted annual drug cost would be $2,610; that is, </a:t>
                      </a:r>
                      <a:br>
                        <a:rPr lang="en-US" sz="1800" b="0" i="0" u="none" strike="noStrike" kern="1200" baseline="0" dirty="0">
                          <a:solidFill>
                            <a:schemeClr val="tx1"/>
                          </a:solidFill>
                          <a:latin typeface="+mn-lt"/>
                          <a:ea typeface="+mn-ea"/>
                          <a:cs typeface="+mn-cs"/>
                        </a:rPr>
                      </a:br>
                      <a:r>
                        <a:rPr lang="en-US" sz="1800" b="0" i="1" u="none" strike="noStrike" kern="1200" baseline="0" dirty="0" err="1">
                          <a:solidFill>
                            <a:schemeClr val="tx1"/>
                          </a:solidFill>
                          <a:latin typeface="+mn-lt"/>
                          <a:ea typeface="+mn-ea"/>
                          <a:cs typeface="+mn-cs"/>
                        </a:rPr>
                        <a:t>DrugCost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 410 + 550(4) = 2,610. 	</a:t>
                      </a:r>
                    </a:p>
                  </a:txBody>
                  <a:tcPr/>
                </a:tc>
                <a:extLst>
                  <a:ext uri="{0D108BD9-81ED-4DB2-BD59-A6C34878D82A}">
                    <a16:rowId xmlns:a16="http://schemas.microsoft.com/office/drawing/2014/main" val="1587277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Rent </a:t>
                      </a:r>
                      <a:r>
                        <a:rPr lang="en-US" sz="1800" b="0" i="0" u="none" strike="noStrike" kern="1200" baseline="0" dirty="0">
                          <a:solidFill>
                            <a:schemeClr val="tx1"/>
                          </a:solidFill>
                          <a:latin typeface="+mn-lt"/>
                          <a:ea typeface="+mn-ea"/>
                          <a:cs typeface="+mn-cs"/>
                        </a:rPr>
                        <a:t>= 150 + 1.05 </a:t>
                      </a:r>
                      <a:r>
                        <a:rPr lang="en-US" sz="1800" b="0" i="1" u="none" strike="noStrike" kern="1200" baseline="0" dirty="0" err="1">
                          <a:solidFill>
                            <a:schemeClr val="tx1"/>
                          </a:solidFill>
                          <a:latin typeface="+mn-lt"/>
                          <a:ea typeface="+mn-ea"/>
                          <a:cs typeface="+mn-cs"/>
                        </a:rPr>
                        <a:t>SqFt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	</a:t>
                      </a:r>
                    </a:p>
                  </a:txBody>
                  <a:tcPr anchor="ctr"/>
                </a:tc>
                <a:tc>
                  <a:txBody>
                    <a:bodyPr/>
                    <a:lstStyle/>
                    <a:p>
                      <a:r>
                        <a:rPr lang="en-US" sz="1800" b="0" i="0" u="none" strike="noStrike" kern="1200" baseline="0" dirty="0">
                          <a:solidFill>
                            <a:schemeClr val="tx1"/>
                          </a:solidFill>
                          <a:latin typeface="+mn-lt"/>
                          <a:ea typeface="+mn-ea"/>
                          <a:cs typeface="+mn-cs"/>
                        </a:rPr>
                        <a:t>The predicted rent on an 800-square-foot apartment is $990; that is, </a:t>
                      </a:r>
                      <a:br>
                        <a:rPr lang="en-US" sz="1800" b="0" i="0" u="none" strike="noStrike" kern="1200" baseline="0" dirty="0">
                          <a:solidFill>
                            <a:schemeClr val="tx1"/>
                          </a:solidFill>
                          <a:latin typeface="+mn-lt"/>
                          <a:ea typeface="+mn-ea"/>
                          <a:cs typeface="+mn-cs"/>
                        </a:rPr>
                      </a:br>
                      <a:r>
                        <a:rPr lang="en-US" sz="1800" b="0" i="1" u="none" strike="noStrike" kern="1200" baseline="0" dirty="0">
                          <a:solidFill>
                            <a:schemeClr val="tx1"/>
                          </a:solidFill>
                          <a:latin typeface="+mn-lt"/>
                          <a:ea typeface="+mn-ea"/>
                          <a:cs typeface="+mn-cs"/>
                        </a:rPr>
                        <a:t>Rent </a:t>
                      </a:r>
                      <a:r>
                        <a:rPr lang="en-US" sz="1800" b="0" i="0" u="none" strike="noStrike" kern="1200" baseline="0" dirty="0">
                          <a:solidFill>
                            <a:schemeClr val="tx1"/>
                          </a:solidFill>
                          <a:latin typeface="+mn-lt"/>
                          <a:ea typeface="+mn-ea"/>
                          <a:cs typeface="+mn-cs"/>
                        </a:rPr>
                        <a:t>= 150 + 1.05(800) = 990. 	</a:t>
                      </a:r>
                    </a:p>
                  </a:txBody>
                  <a:tcPr/>
                </a:tc>
                <a:extLst>
                  <a:ext uri="{0D108BD9-81ED-4DB2-BD59-A6C34878D82A}">
                    <a16:rowId xmlns:a16="http://schemas.microsoft.com/office/drawing/2014/main" val="1330478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mn-lt"/>
                          <a:ea typeface="+mn-ea"/>
                          <a:cs typeface="+mn-cs"/>
                        </a:rPr>
                        <a:t>MPG </a:t>
                      </a:r>
                      <a:r>
                        <a:rPr lang="en-US" sz="1800" b="0" i="0" u="none" strike="noStrike" kern="1200" baseline="0" dirty="0">
                          <a:solidFill>
                            <a:schemeClr val="tx1"/>
                          </a:solidFill>
                          <a:latin typeface="+mn-lt"/>
                          <a:ea typeface="+mn-ea"/>
                          <a:cs typeface="+mn-cs"/>
                        </a:rPr>
                        <a:t>= 49.22 − 0.079 </a:t>
                      </a:r>
                      <a:r>
                        <a:rPr lang="en-US" sz="1800" b="0" i="1" u="none" strike="noStrike" kern="1200" baseline="0" dirty="0">
                          <a:solidFill>
                            <a:schemeClr val="tx1"/>
                          </a:solidFill>
                          <a:latin typeface="+mn-lt"/>
                          <a:ea typeface="+mn-ea"/>
                          <a:cs typeface="+mn-cs"/>
                        </a:rPr>
                        <a:t>Horsepower </a:t>
                      </a:r>
                      <a:endParaRPr lang="en-US" sz="1800" b="0" i="0" u="none" strike="noStrike" kern="1200" baseline="0" dirty="0">
                        <a:solidFill>
                          <a:schemeClr val="tx1"/>
                        </a:solidFill>
                        <a:latin typeface="+mn-lt"/>
                        <a:ea typeface="+mn-ea"/>
                        <a:cs typeface="+mn-cs"/>
                      </a:endParaRPr>
                    </a:p>
                  </a:txBody>
                  <a:tcPr anchor="ctr"/>
                </a:tc>
                <a:tc>
                  <a:txBody>
                    <a:bodyPr/>
                    <a:lstStyle/>
                    <a:p>
                      <a:r>
                        <a:rPr lang="en-US" sz="1800" b="0" i="0" u="none" strike="noStrike" kern="1200" baseline="0" dirty="0">
                          <a:solidFill>
                            <a:schemeClr val="tx1"/>
                          </a:solidFill>
                          <a:latin typeface="+mn-lt"/>
                          <a:ea typeface="+mn-ea"/>
                          <a:cs typeface="+mn-cs"/>
                        </a:rPr>
                        <a:t>If an engine has 200 horsepower, the predicted fuel efficiency is 33.42 mpg; that is, </a:t>
                      </a:r>
                      <a:r>
                        <a:rPr lang="en-US" sz="1800" b="0" i="1" u="none" strike="noStrike" kern="1200" baseline="0" dirty="0">
                          <a:solidFill>
                            <a:schemeClr val="tx1"/>
                          </a:solidFill>
                          <a:latin typeface="+mn-lt"/>
                          <a:ea typeface="+mn-ea"/>
                          <a:cs typeface="+mn-cs"/>
                        </a:rPr>
                        <a:t>MPG </a:t>
                      </a:r>
                      <a:r>
                        <a:rPr lang="en-US" sz="1800" b="0" i="0" u="none" strike="noStrike" kern="1200" baseline="0" dirty="0">
                          <a:solidFill>
                            <a:schemeClr val="tx1"/>
                          </a:solidFill>
                          <a:latin typeface="+mn-lt"/>
                          <a:ea typeface="+mn-ea"/>
                          <a:cs typeface="+mn-cs"/>
                        </a:rPr>
                        <a:t>= 49.22 − 0.079(200) = 33.42. </a:t>
                      </a:r>
                    </a:p>
                  </a:txBody>
                  <a:tcPr/>
                </a:tc>
                <a:extLst>
                  <a:ext uri="{0D108BD9-81ED-4DB2-BD59-A6C34878D82A}">
                    <a16:rowId xmlns:a16="http://schemas.microsoft.com/office/drawing/2014/main" val="4027768563"/>
                  </a:ext>
                </a:extLst>
              </a:tr>
            </a:tbl>
          </a:graphicData>
        </a:graphic>
      </p:graphicFrame>
    </p:spTree>
    <p:extLst>
      <p:ext uri="{BB962C8B-B14F-4D97-AF65-F5344CB8AC3E}">
        <p14:creationId xmlns:p14="http://schemas.microsoft.com/office/powerpoint/2010/main" val="38128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regression model’s </a:t>
                </a:r>
                <a:r>
                  <a:rPr lang="en-US" i="1" dirty="0"/>
                  <a:t>unknown population parameters </a:t>
                </a:r>
                <a:r>
                  <a:rPr lang="en-US" dirty="0"/>
                  <a:t>are denoted by Greek letters </a:t>
                </a:r>
                <a:r>
                  <a:rPr lang="en-US" i="1" dirty="0"/>
                  <a:t>β</a:t>
                </a:r>
                <a:r>
                  <a:rPr lang="en-US" baseline="-25000" dirty="0"/>
                  <a:t>0</a:t>
                </a:r>
                <a:r>
                  <a:rPr lang="en-US" dirty="0"/>
                  <a:t> (the </a:t>
                </a:r>
                <a:r>
                  <a:rPr lang="en-US" b="1" dirty="0"/>
                  <a:t>intercept</a:t>
                </a:r>
                <a:r>
                  <a:rPr lang="en-US" dirty="0"/>
                  <a:t>) and </a:t>
                </a:r>
                <a:r>
                  <a:rPr lang="en-US" i="1" dirty="0"/>
                  <a:t>β</a:t>
                </a:r>
                <a:r>
                  <a:rPr lang="en-US" baseline="-25000" dirty="0"/>
                  <a:t>1 </a:t>
                </a:r>
                <a:r>
                  <a:rPr lang="en-US" dirty="0"/>
                  <a:t>(the </a:t>
                </a:r>
                <a:r>
                  <a:rPr lang="en-US" b="1" dirty="0"/>
                  <a:t>slope</a:t>
                </a:r>
                <a:r>
                  <a:rPr lang="en-US" dirty="0"/>
                  <a:t>). </a:t>
                </a:r>
              </a:p>
              <a:p>
                <a:r>
                  <a:rPr lang="en-US" dirty="0"/>
                  <a:t>The </a:t>
                </a:r>
                <a:r>
                  <a:rPr lang="en-US" i="1" dirty="0"/>
                  <a:t>population model </a:t>
                </a:r>
                <a:r>
                  <a:rPr lang="en-US" dirty="0"/>
                  <a:t>for a linear relationship is </a:t>
                </a:r>
              </a:p>
              <a:p>
                <a:endParaRPr lang="en-US" dirty="0"/>
              </a:p>
              <a:p>
                <a:endParaRPr lang="en-US" dirty="0"/>
              </a:p>
              <a:p>
                <a:pPr eaLnBrk="1" hangingPunct="1">
                  <a:buSzPct val="140000"/>
                  <a:buFont typeface="Wingdings" panose="05000000000000000000" pitchFamily="2" charset="2"/>
                  <a:buChar char="§"/>
                </a:pPr>
                <a:r>
                  <a:rPr lang="en-US" dirty="0"/>
                  <a:t>The relationship holds for all pairs (x</a:t>
                </a:r>
                <a:r>
                  <a:rPr lang="en-US" baseline="-25000" dirty="0"/>
                  <a:t>i</a:t>
                </a:r>
                <a:r>
                  <a:rPr lang="en-US" dirty="0"/>
                  <a:t> , y</a:t>
                </a:r>
                <a:r>
                  <a:rPr lang="en-US" baseline="-25000" dirty="0"/>
                  <a:t>i</a:t>
                </a:r>
                <a:r>
                  <a:rPr lang="en-US" dirty="0"/>
                  <a:t> ).</a:t>
                </a:r>
              </a:p>
              <a:p>
                <a:pPr eaLnBrk="1" hangingPunct="1">
                  <a:buSzPct val="140000"/>
                  <a:buFont typeface="Wingdings" panose="05000000000000000000" pitchFamily="2" charset="2"/>
                  <a:buChar char="§"/>
                </a:pPr>
                <a:r>
                  <a:rPr lang="en-US" dirty="0"/>
                  <a:t>The error term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is not observable and is assumed to be independently normally distributed with mean of 0 and standard deviation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8" t="-966" r="-81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12-3</a:t>
            </a:r>
          </a:p>
        </p:txBody>
      </p:sp>
      <p:pic>
        <p:nvPicPr>
          <p:cNvPr id="7" name="Picture 6"/>
          <p:cNvPicPr>
            <a:picLocks noChangeAspect="1"/>
          </p:cNvPicPr>
          <p:nvPr/>
        </p:nvPicPr>
        <p:blipFill>
          <a:blip r:embed="rId3"/>
          <a:stretch>
            <a:fillRect/>
          </a:stretch>
        </p:blipFill>
        <p:spPr>
          <a:xfrm>
            <a:off x="1833562" y="3295650"/>
            <a:ext cx="5476875" cy="438150"/>
          </a:xfrm>
          <a:prstGeom prst="rect">
            <a:avLst/>
          </a:prstGeom>
        </p:spPr>
      </p:pic>
    </p:spTree>
    <p:extLst>
      <p:ext uri="{BB962C8B-B14F-4D97-AF65-F5344CB8AC3E}">
        <p14:creationId xmlns:p14="http://schemas.microsoft.com/office/powerpoint/2010/main" val="141709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Assumptions</a:t>
            </a:r>
          </a:p>
        </p:txBody>
      </p:sp>
      <p:sp>
        <p:nvSpPr>
          <p:cNvPr id="3" name="Content Placeholder 2"/>
          <p:cNvSpPr>
            <a:spLocks noGrp="1"/>
          </p:cNvSpPr>
          <p:nvPr>
            <p:ph idx="1"/>
          </p:nvPr>
        </p:nvSpPr>
        <p:spPr/>
        <p:txBody>
          <a:bodyPr/>
          <a:lstStyle/>
          <a:p>
            <a:r>
              <a:rPr lang="en-US" dirty="0"/>
              <a:t>Assumptions we make when running regression are</a:t>
            </a:r>
          </a:p>
          <a:p>
            <a:pPr lvl="1"/>
            <a:r>
              <a:rPr lang="en-US" dirty="0"/>
              <a:t>Assumption 1: The errors are normally distributed. </a:t>
            </a:r>
          </a:p>
          <a:p>
            <a:pPr lvl="1"/>
            <a:r>
              <a:rPr lang="en-US" dirty="0"/>
              <a:t>Assumption 2: The errors have constant variance, </a:t>
            </a:r>
            <a:r>
              <a:rPr lang="en-US" i="1" dirty="0"/>
              <a:t>σ</a:t>
            </a:r>
            <a:r>
              <a:rPr lang="en-US" sz="400" dirty="0"/>
              <a:t>2</a:t>
            </a:r>
            <a:r>
              <a:rPr lang="en-US" dirty="0"/>
              <a:t>. </a:t>
            </a:r>
          </a:p>
          <a:p>
            <a:pPr lvl="1"/>
            <a:r>
              <a:rPr lang="en-US" dirty="0"/>
              <a:t>Assumption 3: The errors are independent of each other.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12-3</a:t>
            </a:r>
          </a:p>
        </p:txBody>
      </p:sp>
      <p:pic>
        <p:nvPicPr>
          <p:cNvPr id="7" name="Picture 6"/>
          <p:cNvPicPr>
            <a:picLocks noChangeAspect="1"/>
          </p:cNvPicPr>
          <p:nvPr/>
        </p:nvPicPr>
        <p:blipFill>
          <a:blip r:embed="rId2"/>
          <a:stretch>
            <a:fillRect/>
          </a:stretch>
        </p:blipFill>
        <p:spPr>
          <a:xfrm>
            <a:off x="2303454" y="3153347"/>
            <a:ext cx="3698891" cy="2738437"/>
          </a:xfrm>
          <a:prstGeom prst="rect">
            <a:avLst/>
          </a:prstGeom>
        </p:spPr>
      </p:pic>
    </p:spTree>
    <p:extLst>
      <p:ext uri="{BB962C8B-B14F-4D97-AF65-F5344CB8AC3E}">
        <p14:creationId xmlns:p14="http://schemas.microsoft.com/office/powerpoint/2010/main" val="267288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Equation</a:t>
            </a:r>
          </a:p>
        </p:txBody>
      </p:sp>
      <p:sp>
        <p:nvSpPr>
          <p:cNvPr id="3" name="Content Placeholder 2"/>
          <p:cNvSpPr>
            <a:spLocks noGrp="1"/>
          </p:cNvSpPr>
          <p:nvPr>
            <p:ph idx="1"/>
          </p:nvPr>
        </p:nvSpPr>
        <p:spPr/>
        <p:txBody>
          <a:bodyPr/>
          <a:lstStyle/>
          <a:p>
            <a:r>
              <a:rPr lang="en-US" dirty="0"/>
              <a:t>From the sample, we estimate the regression equation and use it to </a:t>
            </a:r>
            <a:r>
              <a:rPr lang="en-US" i="1" dirty="0"/>
              <a:t>predict </a:t>
            </a:r>
            <a:r>
              <a:rPr lang="en-US" dirty="0"/>
              <a:t>the expected value of </a:t>
            </a:r>
            <a:r>
              <a:rPr lang="en-US" i="1" dirty="0"/>
              <a:t>Y </a:t>
            </a:r>
            <a:r>
              <a:rPr lang="en-US" dirty="0"/>
              <a:t>for a given value of </a:t>
            </a:r>
            <a:r>
              <a:rPr lang="en-US" i="1" dirty="0"/>
              <a:t>X: </a:t>
            </a:r>
          </a:p>
          <a:p>
            <a:endParaRPr lang="en-US" i="1" dirty="0"/>
          </a:p>
          <a:p>
            <a:endParaRPr lang="en-US" i="1" dirty="0"/>
          </a:p>
          <a:p>
            <a:r>
              <a:rPr lang="en-US" i="1" dirty="0"/>
              <a:t>b</a:t>
            </a:r>
            <a:r>
              <a:rPr lang="en-US" i="1" baseline="-25000" dirty="0"/>
              <a:t>0</a:t>
            </a:r>
            <a:r>
              <a:rPr lang="en-US" i="1" dirty="0"/>
              <a:t> is the estimated intercept</a:t>
            </a:r>
          </a:p>
          <a:p>
            <a:r>
              <a:rPr lang="en-US" i="1" dirty="0"/>
              <a:t>b</a:t>
            </a:r>
            <a:r>
              <a:rPr lang="en-US" i="1" baseline="-25000" dirty="0"/>
              <a:t>1</a:t>
            </a:r>
            <a:r>
              <a:rPr lang="en-US" i="1" dirty="0"/>
              <a:t> is the estimated slope</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12-3</a:t>
            </a:r>
          </a:p>
        </p:txBody>
      </p:sp>
      <p:pic>
        <p:nvPicPr>
          <p:cNvPr id="7" name="Picture 6"/>
          <p:cNvPicPr>
            <a:picLocks noChangeAspect="1"/>
          </p:cNvPicPr>
          <p:nvPr/>
        </p:nvPicPr>
        <p:blipFill>
          <a:blip r:embed="rId2"/>
          <a:stretch>
            <a:fillRect/>
          </a:stretch>
        </p:blipFill>
        <p:spPr>
          <a:xfrm>
            <a:off x="2076450" y="2819400"/>
            <a:ext cx="4991100" cy="542925"/>
          </a:xfrm>
          <a:prstGeom prst="rect">
            <a:avLst/>
          </a:prstGeom>
        </p:spPr>
      </p:pic>
    </p:spTree>
    <p:extLst>
      <p:ext uri="{BB962C8B-B14F-4D97-AF65-F5344CB8AC3E}">
        <p14:creationId xmlns:p14="http://schemas.microsoft.com/office/powerpoint/2010/main" val="4226058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496300" cy="4419600"/>
              </a:xfrm>
            </p:spPr>
            <p:txBody>
              <a:bodyPr/>
              <a:lstStyle/>
              <a:p>
                <a:r>
                  <a:rPr lang="en-US" dirty="0"/>
                  <a:t>The difference between the observed value </a:t>
                </a:r>
                <a:r>
                  <a:rPr lang="en-US" i="1" dirty="0" err="1"/>
                  <a:t>y</a:t>
                </a:r>
                <a:r>
                  <a:rPr lang="en-US" i="1" baseline="-25000" dirty="0" err="1"/>
                  <a:t>i</a:t>
                </a:r>
                <a:r>
                  <a:rPr lang="en-US" i="1" dirty="0"/>
                  <a:t> </a:t>
                </a:r>
                <a:r>
                  <a:rPr lang="en-US" dirty="0"/>
                  <a:t>and its estimated value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r>
                  <a:rPr lang="en-US" i="1" dirty="0"/>
                  <a:t> </a:t>
                </a:r>
                <a:r>
                  <a:rPr lang="en-US" dirty="0"/>
                  <a:t>is called a </a:t>
                </a:r>
                <a:r>
                  <a:rPr lang="en-US" b="1" dirty="0"/>
                  <a:t>residual </a:t>
                </a:r>
                <a:r>
                  <a:rPr lang="en-US" dirty="0"/>
                  <a:t>and is denoted </a:t>
                </a:r>
                <a:r>
                  <a:rPr lang="en-US" i="1" dirty="0" err="1"/>
                  <a:t>e</a:t>
                </a:r>
                <a:r>
                  <a:rPr lang="en-US" i="1" baseline="-25000" dirty="0" err="1"/>
                  <a:t>i</a:t>
                </a:r>
                <a:r>
                  <a:rPr lang="en-US" dirty="0"/>
                  <a:t>. </a:t>
                </a:r>
              </a:p>
              <a:p>
                <a:r>
                  <a:rPr lang="en-US" dirty="0"/>
                  <a:t>The residual is the vertical distance between each </a:t>
                </a:r>
                <a:r>
                  <a:rPr lang="en-US" i="1" dirty="0" err="1"/>
                  <a:t>y</a:t>
                </a:r>
                <a:r>
                  <a:rPr lang="en-US" i="1" baseline="-25000" dirty="0" err="1"/>
                  <a:t>i</a:t>
                </a:r>
                <a:r>
                  <a:rPr lang="en-US" i="1" dirty="0"/>
                  <a:t> </a:t>
                </a:r>
                <a:r>
                  <a:rPr lang="en-US" dirty="0"/>
                  <a:t>and the estimated regression line on a scatter plot of ( </a:t>
                </a:r>
                <a:r>
                  <a:rPr lang="en-US" i="1" dirty="0"/>
                  <a:t>x</a:t>
                </a:r>
                <a:r>
                  <a:rPr lang="en-US" i="1" baseline="-25000" dirty="0"/>
                  <a:t>i</a:t>
                </a:r>
                <a:r>
                  <a:rPr lang="en-US" dirty="0"/>
                  <a:t>, </a:t>
                </a:r>
                <a:r>
                  <a:rPr lang="en-US" i="1" dirty="0" err="1"/>
                  <a:t>y</a:t>
                </a:r>
                <a:r>
                  <a:rPr lang="en-US" i="1" baseline="-25000" dirty="0" err="1"/>
                  <a:t>i</a:t>
                </a:r>
                <a:r>
                  <a:rPr lang="en-US" dirty="0"/>
                  <a:t>) values.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496300" cy="4419600"/>
              </a:xfrm>
              <a:blipFill>
                <a:blip r:embed="rId2"/>
                <a:stretch>
                  <a:fillRect l="-430"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12-3</a:t>
            </a:r>
          </a:p>
        </p:txBody>
      </p:sp>
      <p:pic>
        <p:nvPicPr>
          <p:cNvPr id="7" name="Picture 6"/>
          <p:cNvPicPr>
            <a:picLocks noChangeAspect="1"/>
          </p:cNvPicPr>
          <p:nvPr/>
        </p:nvPicPr>
        <p:blipFill>
          <a:blip r:embed="rId3"/>
          <a:stretch>
            <a:fillRect/>
          </a:stretch>
        </p:blipFill>
        <p:spPr>
          <a:xfrm>
            <a:off x="2172112" y="3371850"/>
            <a:ext cx="4799775" cy="2495550"/>
          </a:xfrm>
          <a:prstGeom prst="rect">
            <a:avLst/>
          </a:prstGeom>
        </p:spPr>
      </p:pic>
    </p:spTree>
    <p:extLst>
      <p:ext uri="{BB962C8B-B14F-4D97-AF65-F5344CB8AC3E}">
        <p14:creationId xmlns:p14="http://schemas.microsoft.com/office/powerpoint/2010/main" val="3601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Regression on a Scatter Plot</a:t>
            </a:r>
          </a:p>
        </p:txBody>
      </p:sp>
      <p:sp>
        <p:nvSpPr>
          <p:cNvPr id="3" name="Content Placeholder 2"/>
          <p:cNvSpPr>
            <a:spLocks noGrp="1"/>
          </p:cNvSpPr>
          <p:nvPr>
            <p:ph idx="1"/>
          </p:nvPr>
        </p:nvSpPr>
        <p:spPr/>
        <p:txBody>
          <a:bodyPr/>
          <a:lstStyle/>
          <a:p>
            <a:r>
              <a:rPr lang="en-US" dirty="0"/>
              <a:t>From a scatter plot, we could visually estimate the slope and intercept. </a:t>
            </a:r>
          </a:p>
          <a:p>
            <a:r>
              <a:rPr lang="en-US" dirty="0"/>
              <a:t>A more precise method is to let Excel calculate the estimates. </a:t>
            </a:r>
          </a:p>
          <a:p>
            <a:pPr lvl="1"/>
            <a:r>
              <a:rPr lang="en-US" dirty="0"/>
              <a:t>Step 1: Highlight the data columns. </a:t>
            </a:r>
          </a:p>
          <a:p>
            <a:pPr lvl="1"/>
            <a:r>
              <a:rPr lang="en-US" dirty="0"/>
              <a:t>Step 2: Click on Insert and choose Scatter to create a graph. </a:t>
            </a:r>
          </a:p>
          <a:p>
            <a:pPr lvl="1"/>
            <a:r>
              <a:rPr lang="en-US" dirty="0"/>
              <a:t>Step 3: Click on the scatter plot points to select the data. </a:t>
            </a:r>
          </a:p>
          <a:p>
            <a:pPr lvl="1"/>
            <a:r>
              <a:rPr lang="en-US" dirty="0"/>
              <a:t>Step 4: Right-click and choose Add </a:t>
            </a:r>
            <a:r>
              <a:rPr lang="en-US" dirty="0" err="1"/>
              <a:t>Trendline</a:t>
            </a:r>
            <a:r>
              <a:rPr lang="en-US" dirty="0"/>
              <a:t>. </a:t>
            </a:r>
          </a:p>
          <a:p>
            <a:pPr lvl="1"/>
            <a:r>
              <a:rPr lang="en-US" dirty="0"/>
              <a:t>Step 5: Choose Options and check Display Equation on chart.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12-3</a:t>
            </a:r>
          </a:p>
        </p:txBody>
      </p:sp>
    </p:spTree>
    <p:extLst>
      <p:ext uri="{BB962C8B-B14F-4D97-AF65-F5344CB8AC3E}">
        <p14:creationId xmlns:p14="http://schemas.microsoft.com/office/powerpoint/2010/main" val="40475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Regression on a Scatter Plot</a:t>
            </a:r>
          </a:p>
        </p:txBody>
      </p:sp>
      <p:sp>
        <p:nvSpPr>
          <p:cNvPr id="3" name="Content Placeholder 2"/>
          <p:cNvSpPr>
            <a:spLocks noGrp="1"/>
          </p:cNvSpPr>
          <p:nvPr>
            <p:ph idx="1"/>
          </p:nvPr>
        </p:nvSpPr>
        <p:spPr/>
        <p:txBody>
          <a:bodyPr/>
          <a:lstStyle/>
          <a:p>
            <a:r>
              <a:rPr lang="en-US" dirty="0"/>
              <a:t>A sample of miles per gallon and horsepower for 15 engines.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12-3</a:t>
            </a:r>
          </a:p>
        </p:txBody>
      </p:sp>
      <p:pic>
        <p:nvPicPr>
          <p:cNvPr id="7" name="Picture 6"/>
          <p:cNvPicPr>
            <a:picLocks noChangeAspect="1"/>
          </p:cNvPicPr>
          <p:nvPr/>
        </p:nvPicPr>
        <p:blipFill>
          <a:blip r:embed="rId2"/>
          <a:stretch>
            <a:fillRect/>
          </a:stretch>
        </p:blipFill>
        <p:spPr>
          <a:xfrm>
            <a:off x="1138237" y="2506649"/>
            <a:ext cx="6867525" cy="3208351"/>
          </a:xfrm>
          <a:prstGeom prst="rect">
            <a:avLst/>
          </a:prstGeom>
        </p:spPr>
      </p:pic>
    </p:spTree>
    <p:extLst>
      <p:ext uri="{BB962C8B-B14F-4D97-AF65-F5344CB8AC3E}">
        <p14:creationId xmlns:p14="http://schemas.microsoft.com/office/powerpoint/2010/main" val="8333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12-3</a:t>
            </a:r>
          </a:p>
        </p:txBody>
      </p:sp>
      <p:pic>
        <p:nvPicPr>
          <p:cNvPr id="7" name="Picture 6"/>
          <p:cNvPicPr>
            <a:picLocks noChangeAspect="1"/>
          </p:cNvPicPr>
          <p:nvPr/>
        </p:nvPicPr>
        <p:blipFill>
          <a:blip r:embed="rId2"/>
          <a:stretch>
            <a:fillRect/>
          </a:stretch>
        </p:blipFill>
        <p:spPr>
          <a:xfrm>
            <a:off x="729425" y="2057400"/>
            <a:ext cx="7672387" cy="2846087"/>
          </a:xfrm>
          <a:prstGeom prst="rect">
            <a:avLst/>
          </a:prstGeom>
        </p:spPr>
      </p:pic>
    </p:spTree>
    <p:extLst>
      <p:ext uri="{BB962C8B-B14F-4D97-AF65-F5344CB8AC3E}">
        <p14:creationId xmlns:p14="http://schemas.microsoft.com/office/powerpoint/2010/main" val="95249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lstStyle/>
          <a:p>
            <a:r>
              <a:rPr lang="en-US" dirty="0"/>
              <a:t>Understanding how different variables in our business processes are related to each other helps us predict and, hopefully, improve our business performance. </a:t>
            </a:r>
          </a:p>
          <a:p>
            <a:r>
              <a:rPr lang="en-US" dirty="0"/>
              <a:t>Examples of quantitative variables that might be related to each other include spending on advertising and sales revenue, produce delivery time and percentage of spoiled produce, premium and regular gas prices, and preventive maintenance spending and manufacturing productivity rates.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12</a:t>
            </a:r>
          </a:p>
        </p:txBody>
      </p:sp>
    </p:spTree>
    <p:extLst>
      <p:ext uri="{BB962C8B-B14F-4D97-AF65-F5344CB8AC3E}">
        <p14:creationId xmlns:p14="http://schemas.microsoft.com/office/powerpoint/2010/main" val="1933333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Least Squares Formulas</a:t>
            </a:r>
          </a:p>
        </p:txBody>
      </p:sp>
      <p:sp>
        <p:nvSpPr>
          <p:cNvPr id="3" name="Content Placeholder 2"/>
          <p:cNvSpPr>
            <a:spLocks noGrp="1"/>
          </p:cNvSpPr>
          <p:nvPr>
            <p:ph idx="1"/>
          </p:nvPr>
        </p:nvSpPr>
        <p:spPr/>
        <p:txBody>
          <a:bodyPr/>
          <a:lstStyle/>
          <a:p>
            <a:r>
              <a:rPr lang="en-US" b="1" dirty="0"/>
              <a:t>The ordinary least squares </a:t>
            </a:r>
            <a:r>
              <a:rPr lang="en-US" dirty="0"/>
              <a:t>method (or </a:t>
            </a:r>
            <a:r>
              <a:rPr lang="en-US" b="1" dirty="0"/>
              <a:t>OLS </a:t>
            </a:r>
            <a:r>
              <a:rPr lang="en-US" dirty="0"/>
              <a:t>method for short) is used to estimate a regression so as to ensure the best fit. </a:t>
            </a:r>
          </a:p>
          <a:p>
            <a:r>
              <a:rPr lang="en-US" dirty="0"/>
              <a:t>The sum of the residuals = 0</a:t>
            </a:r>
          </a:p>
          <a:p>
            <a:endParaRPr lang="en-US" dirty="0"/>
          </a:p>
          <a:p>
            <a:endParaRPr lang="en-US" dirty="0"/>
          </a:p>
          <a:p>
            <a:r>
              <a:rPr lang="en-US" dirty="0"/>
              <a:t>The sum of the squared residuals is SSE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7" name="Picture 6"/>
          <p:cNvPicPr>
            <a:picLocks noChangeAspect="1"/>
          </p:cNvPicPr>
          <p:nvPr/>
        </p:nvPicPr>
        <p:blipFill>
          <a:blip r:embed="rId2"/>
          <a:stretch>
            <a:fillRect/>
          </a:stretch>
        </p:blipFill>
        <p:spPr>
          <a:xfrm>
            <a:off x="1895856" y="3200400"/>
            <a:ext cx="5524500" cy="674314"/>
          </a:xfrm>
          <a:prstGeom prst="rect">
            <a:avLst/>
          </a:prstGeom>
        </p:spPr>
      </p:pic>
      <p:pic>
        <p:nvPicPr>
          <p:cNvPr id="8" name="Picture 7"/>
          <p:cNvPicPr>
            <a:picLocks noChangeAspect="1"/>
          </p:cNvPicPr>
          <p:nvPr/>
        </p:nvPicPr>
        <p:blipFill>
          <a:blip r:embed="rId3"/>
          <a:stretch>
            <a:fillRect/>
          </a:stretch>
        </p:blipFill>
        <p:spPr>
          <a:xfrm>
            <a:off x="1395793" y="4495800"/>
            <a:ext cx="6524625" cy="628297"/>
          </a:xfrm>
          <a:prstGeom prst="rect">
            <a:avLst/>
          </a:prstGeom>
        </p:spPr>
      </p:pic>
    </p:spTree>
    <p:extLst>
      <p:ext uri="{BB962C8B-B14F-4D97-AF65-F5344CB8AC3E}">
        <p14:creationId xmlns:p14="http://schemas.microsoft.com/office/powerpoint/2010/main" val="1532360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and Intercept</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This is an optimization problem that can be solved for </a:t>
            </a:r>
            <a:r>
              <a:rPr lang="en-US" i="1" dirty="0"/>
              <a:t>b</a:t>
            </a:r>
            <a:r>
              <a:rPr lang="en-US" baseline="-25000" dirty="0"/>
              <a:t>0</a:t>
            </a:r>
            <a:r>
              <a:rPr lang="en-US" dirty="0"/>
              <a:t> and </a:t>
            </a:r>
            <a:r>
              <a:rPr lang="en-US" i="1" dirty="0"/>
              <a:t>b</a:t>
            </a:r>
            <a:r>
              <a:rPr lang="en-US" baseline="-25000" dirty="0"/>
              <a:t>1</a:t>
            </a:r>
            <a:r>
              <a:rPr lang="en-US" dirty="0"/>
              <a:t> by using Excel’s Solver Add-In. However, we also can use calculus to solve for </a:t>
            </a:r>
            <a:r>
              <a:rPr lang="en-US" i="1" dirty="0"/>
              <a:t>b</a:t>
            </a:r>
            <a:r>
              <a:rPr lang="en-US" baseline="-25000" dirty="0"/>
              <a:t>0</a:t>
            </a:r>
            <a:r>
              <a:rPr lang="en-US" dirty="0"/>
              <a:t> and </a:t>
            </a:r>
            <a:r>
              <a:rPr lang="en-US" i="1" dirty="0"/>
              <a:t>b</a:t>
            </a:r>
            <a:r>
              <a:rPr lang="en-US" baseline="-25000" dirty="0"/>
              <a:t>1</a:t>
            </a:r>
            <a:r>
              <a:rPr lang="en-US" dirty="0"/>
              <a:t>.</a:t>
            </a:r>
          </a:p>
          <a:p>
            <a:pPr eaLnBrk="1" hangingPunct="1">
              <a:buSzPct val="140000"/>
              <a:buFont typeface="Wingdings" panose="05000000000000000000" pitchFamily="2" charset="2"/>
              <a:buChar char="§"/>
              <a:defRPr/>
            </a:pPr>
            <a:r>
              <a:rPr lang="en-US" dirty="0"/>
              <a:t>The </a:t>
            </a:r>
            <a:r>
              <a:rPr lang="en-US" i="1" dirty="0"/>
              <a:t>OLS</a:t>
            </a:r>
            <a:r>
              <a:rPr lang="en-US" dirty="0"/>
              <a:t> estimator for the slope is: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112-4</a:t>
            </a:r>
          </a:p>
        </p:txBody>
      </p:sp>
      <p:pic>
        <p:nvPicPr>
          <p:cNvPr id="7" name="Picture 6"/>
          <p:cNvPicPr>
            <a:picLocks noChangeAspect="1"/>
          </p:cNvPicPr>
          <p:nvPr/>
        </p:nvPicPr>
        <p:blipFill>
          <a:blip r:embed="rId2"/>
          <a:stretch>
            <a:fillRect/>
          </a:stretch>
        </p:blipFill>
        <p:spPr>
          <a:xfrm>
            <a:off x="457200" y="3657600"/>
            <a:ext cx="4629150" cy="1397912"/>
          </a:xfrm>
          <a:prstGeom prst="rect">
            <a:avLst/>
          </a:prstGeom>
        </p:spPr>
      </p:pic>
      <p:pic>
        <p:nvPicPr>
          <p:cNvPr id="8" name="Picture 7"/>
          <p:cNvPicPr>
            <a:picLocks noChangeAspect="1"/>
          </p:cNvPicPr>
          <p:nvPr/>
        </p:nvPicPr>
        <p:blipFill>
          <a:blip r:embed="rId3"/>
          <a:stretch>
            <a:fillRect/>
          </a:stretch>
        </p:blipFill>
        <p:spPr>
          <a:xfrm>
            <a:off x="5468818" y="3810000"/>
            <a:ext cx="3217982" cy="685800"/>
          </a:xfrm>
          <a:prstGeom prst="rect">
            <a:avLst/>
          </a:prstGeom>
        </p:spPr>
      </p:pic>
    </p:spTree>
    <p:extLst>
      <p:ext uri="{BB962C8B-B14F-4D97-AF65-F5344CB8AC3E}">
        <p14:creationId xmlns:p14="http://schemas.microsoft.com/office/powerpoint/2010/main" val="2210295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Exam Scores and Study Time</a:t>
            </a:r>
          </a:p>
        </p:txBody>
      </p:sp>
      <p:sp>
        <p:nvSpPr>
          <p:cNvPr id="3" name="Content Placeholder 2"/>
          <p:cNvSpPr>
            <a:spLocks noGrp="1"/>
          </p:cNvSpPr>
          <p:nvPr>
            <p:ph idx="1"/>
          </p:nvPr>
        </p:nvSpPr>
        <p:spPr/>
        <p:txBody>
          <a:bodyPr/>
          <a:lstStyle/>
          <a:p>
            <a:r>
              <a:rPr lang="en-US" dirty="0"/>
              <a:t>What is the relationship between the number of hours a student studies and his or her exam score? We can estimate the regression line for these two variables using a sample of 10 students.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7" name="Picture 6"/>
          <p:cNvPicPr>
            <a:picLocks noChangeAspect="1"/>
          </p:cNvPicPr>
          <p:nvPr/>
        </p:nvPicPr>
        <p:blipFill>
          <a:blip r:embed="rId2"/>
          <a:stretch>
            <a:fillRect/>
          </a:stretch>
        </p:blipFill>
        <p:spPr>
          <a:xfrm>
            <a:off x="761999" y="3505201"/>
            <a:ext cx="7566659" cy="2552700"/>
          </a:xfrm>
          <a:prstGeom prst="rect">
            <a:avLst/>
          </a:prstGeom>
        </p:spPr>
      </p:pic>
    </p:spTree>
    <p:extLst>
      <p:ext uri="{BB962C8B-B14F-4D97-AF65-F5344CB8AC3E}">
        <p14:creationId xmlns:p14="http://schemas.microsoft.com/office/powerpoint/2010/main" val="308785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Exam Scores and Study Time</a:t>
            </a:r>
          </a:p>
        </p:txBody>
      </p:sp>
      <p:sp>
        <p:nvSpPr>
          <p:cNvPr id="3" name="Content Placeholder 2"/>
          <p:cNvSpPr>
            <a:spLocks noGrp="1"/>
          </p:cNvSpPr>
          <p:nvPr>
            <p:ph idx="1"/>
          </p:nvPr>
        </p:nvSpPr>
        <p:spPr/>
        <p:txBody>
          <a:bodyPr/>
          <a:lstStyle/>
          <a:p>
            <a:r>
              <a:rPr lang="en-US" dirty="0"/>
              <a:t>The fitted regression </a:t>
            </a:r>
            <a:r>
              <a:rPr lang="en-US" i="1" dirty="0"/>
              <a:t>Score </a:t>
            </a:r>
            <a:r>
              <a:rPr lang="en-US" dirty="0"/>
              <a:t>= 49.477 + 1.9641 </a:t>
            </a:r>
            <a:r>
              <a:rPr lang="en-US" i="1" dirty="0"/>
              <a:t>Study </a:t>
            </a:r>
            <a:r>
              <a:rPr lang="en-US" dirty="0"/>
              <a:t>says that, on average, each additional hour of study yields a little less than 2 additional exam points (the slope). </a:t>
            </a:r>
          </a:p>
          <a:p>
            <a:r>
              <a:rPr lang="en-US" dirty="0"/>
              <a:t>A student who did not study (</a:t>
            </a:r>
            <a:r>
              <a:rPr lang="en-US" i="1" dirty="0"/>
              <a:t>Study </a:t>
            </a:r>
            <a:r>
              <a:rPr lang="en-US" dirty="0"/>
              <a:t>= 0) would expect a score of about 49 (the intercept).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8" name="Picture 7"/>
          <p:cNvPicPr>
            <a:picLocks noChangeAspect="1"/>
          </p:cNvPicPr>
          <p:nvPr/>
        </p:nvPicPr>
        <p:blipFill>
          <a:blip r:embed="rId2"/>
          <a:stretch>
            <a:fillRect/>
          </a:stretch>
        </p:blipFill>
        <p:spPr>
          <a:xfrm>
            <a:off x="533400" y="3886200"/>
            <a:ext cx="3910539" cy="2133600"/>
          </a:xfrm>
          <a:prstGeom prst="rect">
            <a:avLst/>
          </a:prstGeom>
        </p:spPr>
      </p:pic>
      <p:pic>
        <p:nvPicPr>
          <p:cNvPr id="9" name="Picture 8"/>
          <p:cNvPicPr>
            <a:picLocks noChangeAspect="1"/>
          </p:cNvPicPr>
          <p:nvPr/>
        </p:nvPicPr>
        <p:blipFill>
          <a:blip r:embed="rId3"/>
          <a:stretch>
            <a:fillRect/>
          </a:stretch>
        </p:blipFill>
        <p:spPr>
          <a:xfrm>
            <a:off x="4443939" y="4572351"/>
            <a:ext cx="4543425" cy="761298"/>
          </a:xfrm>
          <a:prstGeom prst="rect">
            <a:avLst/>
          </a:prstGeom>
        </p:spPr>
      </p:pic>
    </p:spTree>
    <p:extLst>
      <p:ext uri="{BB962C8B-B14F-4D97-AF65-F5344CB8AC3E}">
        <p14:creationId xmlns:p14="http://schemas.microsoft.com/office/powerpoint/2010/main" val="1045598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Variation in Y</a:t>
            </a:r>
          </a:p>
        </p:txBody>
      </p:sp>
      <p:sp>
        <p:nvSpPr>
          <p:cNvPr id="3" name="Content Placeholder 2"/>
          <p:cNvSpPr>
            <a:spLocks noGrp="1"/>
          </p:cNvSpPr>
          <p:nvPr>
            <p:ph idx="1"/>
          </p:nvPr>
        </p:nvSpPr>
        <p:spPr/>
        <p:txBody>
          <a:bodyPr/>
          <a:lstStyle/>
          <a:p>
            <a:r>
              <a:rPr lang="en-US" dirty="0"/>
              <a:t>In a regression, we seek to explain the variation in the dependent variable around its mean. We express the </a:t>
            </a:r>
            <a:r>
              <a:rPr lang="en-US" i="1" dirty="0"/>
              <a:t>total variation </a:t>
            </a:r>
            <a:r>
              <a:rPr lang="en-US" dirty="0"/>
              <a:t>as a sum of squares (denoted </a:t>
            </a:r>
            <a:r>
              <a:rPr lang="en-US" i="1" dirty="0"/>
              <a:t>SST</a:t>
            </a:r>
            <a:r>
              <a:rPr lang="en-US" dirty="0"/>
              <a:t>): </a:t>
            </a:r>
          </a:p>
          <a:p>
            <a:endParaRPr lang="en-US" dirty="0"/>
          </a:p>
          <a:p>
            <a:endParaRPr lang="en-US" dirty="0"/>
          </a:p>
          <a:p>
            <a:r>
              <a:rPr lang="en-US" dirty="0"/>
              <a:t>We can split the total variation into two parts: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7" name="Picture 6"/>
          <p:cNvPicPr>
            <a:picLocks noChangeAspect="1"/>
          </p:cNvPicPr>
          <p:nvPr/>
        </p:nvPicPr>
        <p:blipFill>
          <a:blip r:embed="rId2"/>
          <a:stretch>
            <a:fillRect/>
          </a:stretch>
        </p:blipFill>
        <p:spPr>
          <a:xfrm>
            <a:off x="2276475" y="2743200"/>
            <a:ext cx="4591050" cy="666750"/>
          </a:xfrm>
          <a:prstGeom prst="rect">
            <a:avLst/>
          </a:prstGeom>
        </p:spPr>
      </p:pic>
      <p:pic>
        <p:nvPicPr>
          <p:cNvPr id="8" name="Picture 7"/>
          <p:cNvPicPr>
            <a:picLocks noChangeAspect="1"/>
          </p:cNvPicPr>
          <p:nvPr/>
        </p:nvPicPr>
        <p:blipFill>
          <a:blip r:embed="rId3"/>
          <a:stretch>
            <a:fillRect/>
          </a:stretch>
        </p:blipFill>
        <p:spPr>
          <a:xfrm>
            <a:off x="971550" y="4114800"/>
            <a:ext cx="7200900" cy="923925"/>
          </a:xfrm>
          <a:prstGeom prst="rect">
            <a:avLst/>
          </a:prstGeom>
        </p:spPr>
      </p:pic>
    </p:spTree>
    <p:extLst>
      <p:ext uri="{BB962C8B-B14F-4D97-AF65-F5344CB8AC3E}">
        <p14:creationId xmlns:p14="http://schemas.microsoft.com/office/powerpoint/2010/main" val="1269234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Variation in 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t>
                </a:r>
                <a:r>
                  <a:rPr lang="en-US" i="1" dirty="0"/>
                  <a:t>explained variation</a:t>
                </a:r>
                <a:r>
                  <a:rPr lang="en-US" dirty="0"/>
                  <a:t> in </a:t>
                </a:r>
                <a:r>
                  <a:rPr lang="en-US" i="1" dirty="0"/>
                  <a:t>Y</a:t>
                </a:r>
                <a:r>
                  <a:rPr lang="en-US" dirty="0"/>
                  <a:t> (denoted </a:t>
                </a:r>
                <a:r>
                  <a:rPr lang="en-US" i="1" dirty="0"/>
                  <a:t>SSR</a:t>
                </a:r>
                <a:r>
                  <a:rPr lang="en-US" dirty="0"/>
                  <a:t>) is the sum of the squared differences between the conditional mean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r>
                  <a:rPr lang="en-US" dirty="0"/>
                  <a:t> (conditioned on a given value </a:t>
                </a:r>
                <a14:m>
                  <m:oMath xmlns:m="http://schemas.openxmlformats.org/officeDocument/2006/math">
                    <m:r>
                      <a:rPr lang="en-US" i="1" dirty="0">
                        <a:latin typeface="Cambria Math" panose="02040503050406030204" pitchFamily="18" charset="0"/>
                      </a:rPr>
                      <m:t>𝑥</m:t>
                    </m:r>
                    <m:r>
                      <a:rPr lang="en-US" i="1" baseline="-25000" dirty="0">
                        <a:latin typeface="Cambria Math" panose="02040503050406030204" pitchFamily="18" charset="0"/>
                      </a:rPr>
                      <m:t>𝑖</m:t>
                    </m:r>
                  </m:oMath>
                </a14:m>
                <a:r>
                  <a:rPr lang="en-US" dirty="0"/>
                  <a:t>) and the unconditional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(same for all </a:t>
                </a:r>
                <a14:m>
                  <m:oMath xmlns:m="http://schemas.openxmlformats.org/officeDocument/2006/math">
                    <m:r>
                      <a:rPr lang="en-US" i="1" dirty="0">
                        <a:latin typeface="Cambria Math" panose="02040503050406030204" pitchFamily="18" charset="0"/>
                      </a:rPr>
                      <m:t>𝑥</m:t>
                    </m:r>
                    <m:r>
                      <a:rPr lang="en-US" i="1" baseline="-25000" dirty="0">
                        <a:latin typeface="Cambria Math" panose="02040503050406030204" pitchFamily="18" charset="0"/>
                      </a:rPr>
                      <m:t>𝑖</m:t>
                    </m:r>
                  </m:oMath>
                </a14:m>
                <a:r>
                  <a:rPr lang="en-US" dirty="0"/>
                  <a:t>):</a:t>
                </a:r>
              </a:p>
              <a:p>
                <a:endParaRPr lang="en-US" dirty="0"/>
              </a:p>
              <a:p>
                <a:endParaRPr lang="en-US" dirty="0"/>
              </a:p>
              <a:p>
                <a:r>
                  <a:rPr lang="en-US" dirty="0"/>
                  <a:t>The </a:t>
                </a:r>
                <a:r>
                  <a:rPr lang="en-US" i="1" dirty="0"/>
                  <a:t>unexplained variation</a:t>
                </a:r>
                <a:r>
                  <a:rPr lang="en-US" dirty="0"/>
                  <a:t> in </a:t>
                </a:r>
                <a:r>
                  <a:rPr lang="en-US" i="1" dirty="0"/>
                  <a:t>Y</a:t>
                </a:r>
                <a:r>
                  <a:rPr lang="en-US" dirty="0"/>
                  <a:t> (denoted </a:t>
                </a:r>
                <a:r>
                  <a:rPr lang="en-US" i="1" dirty="0"/>
                  <a:t>SSE</a:t>
                </a:r>
                <a:r>
                  <a:rPr lang="en-US" dirty="0"/>
                  <a:t>) is the sum of </a:t>
                </a:r>
                <a:r>
                  <a:rPr lang="en-US" i="1" dirty="0"/>
                  <a:t>squared</a:t>
                </a:r>
                <a:r>
                  <a:rPr lang="en-US" dirty="0"/>
                  <a:t> residuals, sometimes referred to as the </a:t>
                </a:r>
                <a:r>
                  <a:rPr lang="en-US" b="1" dirty="0"/>
                  <a:t>error sum of squares</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577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9" name="Picture 8"/>
          <p:cNvPicPr>
            <a:picLocks noChangeAspect="1"/>
          </p:cNvPicPr>
          <p:nvPr/>
        </p:nvPicPr>
        <p:blipFill>
          <a:blip r:embed="rId3"/>
          <a:stretch>
            <a:fillRect/>
          </a:stretch>
        </p:blipFill>
        <p:spPr>
          <a:xfrm>
            <a:off x="1752600" y="3124200"/>
            <a:ext cx="5591175" cy="675671"/>
          </a:xfrm>
          <a:prstGeom prst="rect">
            <a:avLst/>
          </a:prstGeom>
        </p:spPr>
      </p:pic>
      <p:pic>
        <p:nvPicPr>
          <p:cNvPr id="10" name="Picture 9"/>
          <p:cNvPicPr>
            <a:picLocks noChangeAspect="1"/>
          </p:cNvPicPr>
          <p:nvPr/>
        </p:nvPicPr>
        <p:blipFill>
          <a:blip r:embed="rId4"/>
          <a:stretch>
            <a:fillRect/>
          </a:stretch>
        </p:blipFill>
        <p:spPr>
          <a:xfrm>
            <a:off x="1766887" y="5102216"/>
            <a:ext cx="5610225" cy="637123"/>
          </a:xfrm>
          <a:prstGeom prst="rect">
            <a:avLst/>
          </a:prstGeom>
        </p:spPr>
      </p:pic>
    </p:spTree>
    <p:extLst>
      <p:ext uri="{BB962C8B-B14F-4D97-AF65-F5344CB8AC3E}">
        <p14:creationId xmlns:p14="http://schemas.microsoft.com/office/powerpoint/2010/main" val="3442006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Determination</a:t>
            </a:r>
          </a:p>
        </p:txBody>
      </p:sp>
      <p:sp>
        <p:nvSpPr>
          <p:cNvPr id="3" name="Content Placeholder 2"/>
          <p:cNvSpPr>
            <a:spLocks noGrp="1"/>
          </p:cNvSpPr>
          <p:nvPr>
            <p:ph idx="1"/>
          </p:nvPr>
        </p:nvSpPr>
        <p:spPr/>
        <p:txBody>
          <a:bodyPr/>
          <a:lstStyle/>
          <a:p>
            <a:r>
              <a:rPr lang="en-US" dirty="0"/>
              <a:t>The </a:t>
            </a:r>
            <a:r>
              <a:rPr lang="en-US" b="1" dirty="0"/>
              <a:t>coefficient of determination </a:t>
            </a:r>
            <a:r>
              <a:rPr lang="en-US" dirty="0"/>
              <a:t>or </a:t>
            </a:r>
            <a:r>
              <a:rPr lang="en-US" b="1" i="1" dirty="0"/>
              <a:t>R</a:t>
            </a:r>
            <a:r>
              <a:rPr lang="en-US" b="1" baseline="30000" dirty="0"/>
              <a:t>2</a:t>
            </a:r>
            <a:r>
              <a:rPr lang="en-US" b="1" dirty="0"/>
              <a:t> </a:t>
            </a:r>
            <a:r>
              <a:rPr lang="en-US" dirty="0"/>
              <a:t>always lies in the range 0 ≤ </a:t>
            </a:r>
            <a:r>
              <a:rPr lang="en-US" i="1" dirty="0"/>
              <a:t>R</a:t>
            </a:r>
            <a:r>
              <a:rPr lang="en-US" baseline="30000" dirty="0"/>
              <a:t>2</a:t>
            </a:r>
            <a:r>
              <a:rPr lang="en-US" dirty="0"/>
              <a:t> ≤ 1 , it is often expressed as a </a:t>
            </a:r>
            <a:r>
              <a:rPr lang="en-US" i="1" dirty="0"/>
              <a:t>percent of variation explained. </a:t>
            </a:r>
          </a:p>
          <a:p>
            <a:endParaRPr lang="en-US" i="1" dirty="0"/>
          </a:p>
          <a:p>
            <a:endParaRPr lang="en-US" i="1" dirty="0"/>
          </a:p>
          <a:p>
            <a:r>
              <a:rPr lang="en-US" dirty="0"/>
              <a:t>The highest possible </a:t>
            </a:r>
            <a:r>
              <a:rPr lang="en-US" i="1" dirty="0"/>
              <a:t>R</a:t>
            </a:r>
            <a:r>
              <a:rPr lang="en-US" dirty="0"/>
              <a:t>2 is 1 because, if the regression gives a perfect fit, then </a:t>
            </a:r>
            <a:r>
              <a:rPr lang="en-US" i="1" dirty="0"/>
              <a:t>SSE </a:t>
            </a:r>
            <a:r>
              <a:rPr lang="en-US" dirty="0"/>
              <a:t>= 0 </a:t>
            </a:r>
          </a:p>
          <a:p>
            <a:r>
              <a:rPr lang="en-US" dirty="0"/>
              <a:t>The lowest possible </a:t>
            </a:r>
            <a:r>
              <a:rPr lang="en-US" i="1" dirty="0"/>
              <a:t>R</a:t>
            </a:r>
            <a:r>
              <a:rPr lang="en-US" dirty="0"/>
              <a:t>2 is 0 because, if knowing the value of </a:t>
            </a:r>
            <a:r>
              <a:rPr lang="en-US" i="1" dirty="0"/>
              <a:t>X </a:t>
            </a:r>
            <a:r>
              <a:rPr lang="en-US" dirty="0"/>
              <a:t>does not help predict the value of </a:t>
            </a:r>
            <a:r>
              <a:rPr lang="en-US" i="1" dirty="0"/>
              <a:t>Y, </a:t>
            </a:r>
            <a:r>
              <a:rPr lang="en-US" dirty="0"/>
              <a:t>then </a:t>
            </a:r>
            <a:br>
              <a:rPr lang="en-US" dirty="0"/>
            </a:br>
            <a:r>
              <a:rPr lang="en-US" i="1" dirty="0"/>
              <a:t>SSE </a:t>
            </a:r>
            <a:r>
              <a:rPr lang="en-US" dirty="0"/>
              <a:t>= </a:t>
            </a:r>
            <a:r>
              <a:rPr lang="en-US" i="1" dirty="0"/>
              <a:t>SST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12-4</a:t>
            </a:r>
          </a:p>
        </p:txBody>
      </p:sp>
      <p:pic>
        <p:nvPicPr>
          <p:cNvPr id="7" name="Picture 6"/>
          <p:cNvPicPr>
            <a:picLocks noChangeAspect="1"/>
          </p:cNvPicPr>
          <p:nvPr/>
        </p:nvPicPr>
        <p:blipFill>
          <a:blip r:embed="rId2"/>
          <a:stretch>
            <a:fillRect/>
          </a:stretch>
        </p:blipFill>
        <p:spPr>
          <a:xfrm>
            <a:off x="2909887" y="2667000"/>
            <a:ext cx="3324225" cy="771525"/>
          </a:xfrm>
          <a:prstGeom prst="rect">
            <a:avLst/>
          </a:prstGeom>
        </p:spPr>
      </p:pic>
    </p:spTree>
    <p:extLst>
      <p:ext uri="{BB962C8B-B14F-4D97-AF65-F5344CB8AC3E}">
        <p14:creationId xmlns:p14="http://schemas.microsoft.com/office/powerpoint/2010/main" val="1249901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Determination</a:t>
            </a:r>
          </a:p>
        </p:txBody>
      </p:sp>
      <p:sp>
        <p:nvSpPr>
          <p:cNvPr id="3" name="Content Placeholder 2"/>
          <p:cNvSpPr>
            <a:spLocks noGrp="1"/>
          </p:cNvSpPr>
          <p:nvPr>
            <p:ph idx="1"/>
          </p:nvPr>
        </p:nvSpPr>
        <p:spPr/>
        <p:txBody>
          <a:bodyPr/>
          <a:lstStyle/>
          <a:p>
            <a:r>
              <a:rPr lang="en-US" dirty="0"/>
              <a:t>The exam score regression yields </a:t>
            </a:r>
            <a:r>
              <a:rPr lang="en-US" i="1" dirty="0"/>
              <a:t>R</a:t>
            </a:r>
            <a:r>
              <a:rPr lang="en-US" dirty="0"/>
              <a:t>2 = .3941, therefore, we could say that </a:t>
            </a:r>
            <a:r>
              <a:rPr lang="en-US" i="1" dirty="0"/>
              <a:t>X </a:t>
            </a:r>
            <a:r>
              <a:rPr lang="en-US" dirty="0"/>
              <a:t>(hours of study) “explains” 39.41 percent of the variation in </a:t>
            </a:r>
            <a:r>
              <a:rPr lang="en-US" i="1" dirty="0"/>
              <a:t>y </a:t>
            </a:r>
            <a:r>
              <a:rPr lang="en-US" dirty="0"/>
              <a:t>(exam scores). </a:t>
            </a:r>
          </a:p>
          <a:p>
            <a:r>
              <a:rPr lang="en-US" dirty="0"/>
              <a:t>On the other hand, 60.59 percent of the variation in exam scores is </a:t>
            </a:r>
            <a:r>
              <a:rPr lang="en-US" i="1" dirty="0"/>
              <a:t>not </a:t>
            </a:r>
            <a:r>
              <a:rPr lang="en-US" dirty="0"/>
              <a:t>explained by study time. </a:t>
            </a:r>
          </a:p>
          <a:p>
            <a:r>
              <a:rPr lang="en-US" dirty="0"/>
              <a:t>The </a:t>
            </a:r>
            <a:r>
              <a:rPr lang="en-US" i="1" dirty="0"/>
              <a:t>unexplained variation </a:t>
            </a:r>
            <a:r>
              <a:rPr lang="en-US" dirty="0"/>
              <a:t>reflects factors not included in our model (e.g., reading skills, hours of sleep, hours of work at a job, physical health, etc.) or just plain random variation.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12-4</a:t>
            </a:r>
          </a:p>
        </p:txBody>
      </p:sp>
    </p:spTree>
    <p:extLst>
      <p:ext uri="{BB962C8B-B14F-4D97-AF65-F5344CB8AC3E}">
        <p14:creationId xmlns:p14="http://schemas.microsoft.com/office/powerpoint/2010/main" val="4091755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a:t>
            </a:r>
          </a:p>
        </p:txBody>
      </p:sp>
      <p:sp>
        <p:nvSpPr>
          <p:cNvPr id="3" name="Content Placeholder 2"/>
          <p:cNvSpPr>
            <a:spLocks noGrp="1"/>
          </p:cNvSpPr>
          <p:nvPr>
            <p:ph idx="1"/>
          </p:nvPr>
        </p:nvSpPr>
        <p:spPr/>
        <p:txBody>
          <a:bodyPr/>
          <a:lstStyle/>
          <a:p>
            <a:r>
              <a:rPr lang="en-US" dirty="0"/>
              <a:t>A measure of overall fit is the </a:t>
            </a:r>
            <a:r>
              <a:rPr lang="en-US" b="1" dirty="0"/>
              <a:t>standard error </a:t>
            </a:r>
            <a:r>
              <a:rPr lang="en-US" dirty="0"/>
              <a:t>of the estimate, denoted </a:t>
            </a:r>
            <a:r>
              <a:rPr lang="en-US" i="1" dirty="0"/>
              <a:t>s</a:t>
            </a:r>
            <a:r>
              <a:rPr lang="en-US" i="1" baseline="-25000" dirty="0"/>
              <a:t>e</a:t>
            </a:r>
            <a:r>
              <a:rPr lang="en-US" dirty="0"/>
              <a:t>: </a:t>
            </a:r>
          </a:p>
          <a:p>
            <a:endParaRPr lang="en-US" dirty="0"/>
          </a:p>
          <a:p>
            <a:endParaRPr lang="en-US" dirty="0"/>
          </a:p>
          <a:p>
            <a:endParaRPr lang="en-US" dirty="0"/>
          </a:p>
          <a:p>
            <a:r>
              <a:rPr lang="en-US" dirty="0"/>
              <a:t>If the model’s predictions are perfect, then the residuals will be zero, or </a:t>
            </a:r>
            <a:r>
              <a:rPr lang="en-US" i="1" dirty="0"/>
              <a:t>SSE </a:t>
            </a:r>
            <a:r>
              <a:rPr lang="en-US" dirty="0"/>
              <a:t>= 0, and the standard error </a:t>
            </a:r>
            <a:r>
              <a:rPr lang="en-US" i="1" dirty="0"/>
              <a:t>s</a:t>
            </a:r>
            <a:r>
              <a:rPr lang="en-US" i="1" baseline="-25000" dirty="0"/>
              <a:t>e</a:t>
            </a:r>
            <a:r>
              <a:rPr lang="en-US" i="1" dirty="0"/>
              <a:t> </a:t>
            </a:r>
            <a:r>
              <a:rPr lang="en-US" dirty="0"/>
              <a:t>will be zero. </a:t>
            </a:r>
          </a:p>
          <a:p>
            <a:r>
              <a:rPr lang="en-US" dirty="0"/>
              <a:t>In general, a smaller value of </a:t>
            </a:r>
            <a:r>
              <a:rPr lang="en-US" i="1" dirty="0"/>
              <a:t>se </a:t>
            </a:r>
            <a:r>
              <a:rPr lang="en-US" dirty="0"/>
              <a:t>indicates a better fit.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7" name="Picture 6"/>
          <p:cNvPicPr>
            <a:picLocks noChangeAspect="1"/>
          </p:cNvPicPr>
          <p:nvPr/>
        </p:nvPicPr>
        <p:blipFill>
          <a:blip r:embed="rId2"/>
          <a:stretch>
            <a:fillRect/>
          </a:stretch>
        </p:blipFill>
        <p:spPr>
          <a:xfrm>
            <a:off x="2247900" y="2362200"/>
            <a:ext cx="4648200" cy="1025338"/>
          </a:xfrm>
          <a:prstGeom prst="rect">
            <a:avLst/>
          </a:prstGeom>
        </p:spPr>
      </p:pic>
    </p:spTree>
    <p:extLst>
      <p:ext uri="{BB962C8B-B14F-4D97-AF65-F5344CB8AC3E}">
        <p14:creationId xmlns:p14="http://schemas.microsoft.com/office/powerpoint/2010/main" val="2454605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Confidence Intervals for Slope and Intercept</a:t>
            </a:r>
          </a:p>
        </p:txBody>
      </p:sp>
      <p:sp>
        <p:nvSpPr>
          <p:cNvPr id="3" name="Content Placeholder 2"/>
          <p:cNvSpPr>
            <a:spLocks noGrp="1"/>
          </p:cNvSpPr>
          <p:nvPr>
            <p:ph idx="1"/>
          </p:nvPr>
        </p:nvSpPr>
        <p:spPr/>
        <p:txBody>
          <a:bodyPr/>
          <a:lstStyle/>
          <a:p>
            <a:r>
              <a:rPr lang="en-US" dirty="0"/>
              <a:t>Once we have the standard error </a:t>
            </a:r>
            <a:r>
              <a:rPr lang="en-US" i="1" dirty="0"/>
              <a:t>s</a:t>
            </a:r>
            <a:r>
              <a:rPr lang="en-US" i="1" baseline="-25000" dirty="0"/>
              <a:t>e</a:t>
            </a:r>
            <a:r>
              <a:rPr lang="en-US" dirty="0"/>
              <a:t>, we construct confidence intervals for the coefficients from the formulas shown below.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7" name="Picture 6"/>
          <p:cNvPicPr>
            <a:picLocks noChangeAspect="1"/>
          </p:cNvPicPr>
          <p:nvPr/>
        </p:nvPicPr>
        <p:blipFill>
          <a:blip r:embed="rId2"/>
          <a:stretch>
            <a:fillRect/>
          </a:stretch>
        </p:blipFill>
        <p:spPr>
          <a:xfrm>
            <a:off x="1485900" y="2819400"/>
            <a:ext cx="6172200" cy="2495550"/>
          </a:xfrm>
          <a:prstGeom prst="rect">
            <a:avLst/>
          </a:prstGeom>
        </p:spPr>
      </p:pic>
    </p:spTree>
    <p:extLst>
      <p:ext uri="{BB962C8B-B14F-4D97-AF65-F5344CB8AC3E}">
        <p14:creationId xmlns:p14="http://schemas.microsoft.com/office/powerpoint/2010/main" val="43187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Displays</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Begin the analysis of </a:t>
            </a:r>
            <a:r>
              <a:rPr lang="en-US" i="1" dirty="0"/>
              <a:t>bivariate data</a:t>
            </a:r>
            <a:r>
              <a:rPr lang="en-US" dirty="0"/>
              <a:t> (i.e., two variables) with a </a:t>
            </a:r>
            <a:r>
              <a:rPr lang="en-US" i="1" dirty="0"/>
              <a:t>scatter plot</a:t>
            </a:r>
            <a:r>
              <a:rPr lang="en-US" dirty="0"/>
              <a:t>.</a:t>
            </a:r>
          </a:p>
          <a:p>
            <a:pPr eaLnBrk="1" hangingPunct="1">
              <a:buSzPct val="140000"/>
              <a:buFont typeface="Wingdings" panose="05000000000000000000" pitchFamily="2" charset="2"/>
              <a:buChar char="§"/>
              <a:defRPr/>
            </a:pPr>
            <a:r>
              <a:rPr lang="en-US" dirty="0"/>
              <a:t>A scatter plot </a:t>
            </a:r>
          </a:p>
          <a:p>
            <a:pPr lvl="1" eaLnBrk="1" hangingPunct="1">
              <a:buSzPct val="140000"/>
              <a:buFont typeface="Wingdings" panose="05000000000000000000" pitchFamily="2" charset="2"/>
              <a:buChar char="§"/>
              <a:defRPr/>
            </a:pPr>
            <a:r>
              <a:rPr lang="en-US" dirty="0"/>
              <a:t>Displays each observed data pair (</a:t>
            </a:r>
            <a:r>
              <a:rPr lang="en-US" i="1" dirty="0"/>
              <a:t>x</a:t>
            </a:r>
            <a:r>
              <a:rPr lang="en-US" i="1" baseline="-25000" dirty="0"/>
              <a:t>i</a:t>
            </a:r>
            <a:r>
              <a:rPr lang="en-US" dirty="0"/>
              <a:t>, </a:t>
            </a:r>
            <a:r>
              <a:rPr lang="en-US" i="1" dirty="0" err="1"/>
              <a:t>y</a:t>
            </a:r>
            <a:r>
              <a:rPr lang="en-US" i="1" baseline="-25000" dirty="0" err="1"/>
              <a:t>i</a:t>
            </a:r>
            <a:r>
              <a:rPr lang="en-US" dirty="0"/>
              <a:t>) as a dot on an </a:t>
            </a:r>
            <a:r>
              <a:rPr lang="en-US" i="1" dirty="0"/>
              <a:t>X-Y</a:t>
            </a:r>
            <a:r>
              <a:rPr lang="en-US" dirty="0"/>
              <a:t> grid.</a:t>
            </a:r>
          </a:p>
          <a:p>
            <a:pPr lvl="1" eaLnBrk="1" hangingPunct="1">
              <a:buSzPct val="140000"/>
              <a:buFont typeface="Wingdings" panose="05000000000000000000" pitchFamily="2" charset="2"/>
              <a:buChar char="§"/>
              <a:defRPr/>
            </a:pPr>
            <a:r>
              <a:rPr lang="en-US" dirty="0"/>
              <a:t>Indicates visually the strength of the relationship or association between the two variables.</a:t>
            </a:r>
          </a:p>
          <a:p>
            <a:pPr eaLnBrk="1" hangingPunct="1">
              <a:buSzPct val="140000"/>
              <a:buFont typeface="Wingdings" panose="05000000000000000000" pitchFamily="2" charset="2"/>
              <a:buChar char="§"/>
              <a:defRPr/>
            </a:pPr>
            <a:r>
              <a:rPr lang="en-US" dirty="0"/>
              <a:t>A scatter plot is typically </a:t>
            </a:r>
            <a:br>
              <a:rPr lang="en-US" dirty="0"/>
            </a:br>
            <a:r>
              <a:rPr lang="en-US" dirty="0"/>
              <a:t>the precursor to more </a:t>
            </a:r>
            <a:br>
              <a:rPr lang="en-US" dirty="0"/>
            </a:br>
            <a:r>
              <a:rPr lang="en-US" dirty="0"/>
              <a:t>complex analytical </a:t>
            </a:r>
            <a:br>
              <a:rPr lang="en-US" dirty="0"/>
            </a:br>
            <a:r>
              <a:rPr lang="en-US" dirty="0"/>
              <a:t>techniques.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12-1</a:t>
            </a:r>
          </a:p>
        </p:txBody>
      </p:sp>
      <p:pic>
        <p:nvPicPr>
          <p:cNvPr id="7" name="Picture 6"/>
          <p:cNvPicPr>
            <a:picLocks noChangeAspect="1"/>
          </p:cNvPicPr>
          <p:nvPr/>
        </p:nvPicPr>
        <p:blipFill>
          <a:blip r:embed="rId2"/>
          <a:stretch>
            <a:fillRect/>
          </a:stretch>
        </p:blipFill>
        <p:spPr>
          <a:xfrm>
            <a:off x="4553712" y="3409950"/>
            <a:ext cx="3916244" cy="2647950"/>
          </a:xfrm>
          <a:prstGeom prst="rect">
            <a:avLst/>
          </a:prstGeom>
        </p:spPr>
      </p:pic>
    </p:spTree>
    <p:extLst>
      <p:ext uri="{BB962C8B-B14F-4D97-AF65-F5344CB8AC3E}">
        <p14:creationId xmlns:p14="http://schemas.microsoft.com/office/powerpoint/2010/main" val="392489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Confidence Intervals for Slope and Intercept</a:t>
            </a:r>
          </a:p>
        </p:txBody>
      </p:sp>
      <p:sp>
        <p:nvSpPr>
          <p:cNvPr id="3" name="Content Placeholder 2"/>
          <p:cNvSpPr>
            <a:spLocks noGrp="1"/>
          </p:cNvSpPr>
          <p:nvPr>
            <p:ph idx="1"/>
          </p:nvPr>
        </p:nvSpPr>
        <p:spPr/>
        <p:txBody>
          <a:bodyPr/>
          <a:lstStyle/>
          <a:p>
            <a:r>
              <a:rPr lang="en-US" dirty="0"/>
              <a:t>These standard errors are used to construct confidence intervals for the true slope and intercept, using Student’s </a:t>
            </a:r>
            <a:r>
              <a:rPr lang="en-US" i="1" dirty="0"/>
              <a:t>t </a:t>
            </a:r>
            <a:r>
              <a:rPr lang="en-US" dirty="0"/>
              <a:t>with </a:t>
            </a:r>
            <a:r>
              <a:rPr lang="en-US" i="1" dirty="0" err="1"/>
              <a:t>d.f.</a:t>
            </a:r>
            <a:r>
              <a:rPr lang="en-US" i="1" dirty="0"/>
              <a:t> </a:t>
            </a:r>
            <a:r>
              <a:rPr lang="en-US" dirty="0"/>
              <a:t>= </a:t>
            </a:r>
            <a:r>
              <a:rPr lang="en-US" i="1" dirty="0"/>
              <a:t>n </a:t>
            </a:r>
            <a:r>
              <a:rPr lang="en-US" dirty="0"/>
              <a:t>− 2 degrees of freedom and any desired confidence level. </a:t>
            </a:r>
          </a:p>
          <a:p>
            <a:endParaRPr lang="en-US" dirty="0"/>
          </a:p>
          <a:p>
            <a:endParaRPr lang="en-US" dirty="0"/>
          </a:p>
          <a:p>
            <a:endParaRPr lang="en-US" dirty="0"/>
          </a:p>
          <a:p>
            <a:r>
              <a:rPr lang="en-US" dirty="0"/>
              <a:t>Some software packages (e.g., Excel and </a:t>
            </a:r>
            <a:r>
              <a:rPr lang="en-US" dirty="0" err="1"/>
              <a:t>MegaStat</a:t>
            </a:r>
            <a:r>
              <a:rPr lang="en-US" dirty="0"/>
              <a:t>) provide confidence intervals automatically, while others do not (e.g., Minitab).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8" name="Picture 7"/>
          <p:cNvPicPr>
            <a:picLocks noChangeAspect="1"/>
          </p:cNvPicPr>
          <p:nvPr/>
        </p:nvPicPr>
        <p:blipFill>
          <a:blip r:embed="rId2"/>
          <a:stretch>
            <a:fillRect/>
          </a:stretch>
        </p:blipFill>
        <p:spPr>
          <a:xfrm>
            <a:off x="1771650" y="3086100"/>
            <a:ext cx="5600700" cy="1028700"/>
          </a:xfrm>
          <a:prstGeom prst="rect">
            <a:avLst/>
          </a:prstGeom>
        </p:spPr>
      </p:pic>
    </p:spTree>
    <p:extLst>
      <p:ext uri="{BB962C8B-B14F-4D97-AF65-F5344CB8AC3E}">
        <p14:creationId xmlns:p14="http://schemas.microsoft.com/office/powerpoint/2010/main" val="3243183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p:sp>
        <p:nvSpPr>
          <p:cNvPr id="3" name="Content Placeholder 2"/>
          <p:cNvSpPr>
            <a:spLocks noGrp="1"/>
          </p:cNvSpPr>
          <p:nvPr>
            <p:ph idx="1"/>
          </p:nvPr>
        </p:nvSpPr>
        <p:spPr/>
        <p:txBody>
          <a:bodyPr/>
          <a:lstStyle/>
          <a:p>
            <a:r>
              <a:rPr lang="en-US" dirty="0"/>
              <a:t>Is the true slope different from zero? This is an important question because if </a:t>
            </a:r>
            <a:r>
              <a:rPr lang="en-US" i="1" dirty="0"/>
              <a:t>β</a:t>
            </a:r>
            <a:r>
              <a:rPr lang="en-US" baseline="-25000" dirty="0"/>
              <a:t>1</a:t>
            </a:r>
            <a:r>
              <a:rPr lang="en-US" dirty="0"/>
              <a:t> = 0, then </a:t>
            </a:r>
            <a:r>
              <a:rPr lang="en-US" i="1" dirty="0"/>
              <a:t>X</a:t>
            </a:r>
            <a:r>
              <a:rPr lang="en-US" dirty="0"/>
              <a:t> is not associated with </a:t>
            </a:r>
            <a:r>
              <a:rPr lang="en-US" i="1" dirty="0"/>
              <a:t>Y</a:t>
            </a:r>
            <a:r>
              <a:rPr lang="en-US" dirty="0"/>
              <a:t> and the regression model collapses to a constant </a:t>
            </a:r>
            <a:r>
              <a:rPr lang="en-US" i="1" dirty="0"/>
              <a:t>β</a:t>
            </a:r>
            <a:r>
              <a:rPr lang="en-US" baseline="-25000" dirty="0"/>
              <a:t>0</a:t>
            </a:r>
            <a:r>
              <a:rPr lang="en-US" dirty="0"/>
              <a:t> plus a random error term:</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7" name="Picture 6"/>
          <p:cNvPicPr>
            <a:picLocks noChangeAspect="1"/>
          </p:cNvPicPr>
          <p:nvPr/>
        </p:nvPicPr>
        <p:blipFill>
          <a:blip r:embed="rId2"/>
          <a:stretch>
            <a:fillRect/>
          </a:stretch>
        </p:blipFill>
        <p:spPr>
          <a:xfrm>
            <a:off x="800100" y="3200400"/>
            <a:ext cx="7543800" cy="752475"/>
          </a:xfrm>
          <a:prstGeom prst="rect">
            <a:avLst/>
          </a:prstGeom>
        </p:spPr>
      </p:pic>
    </p:spTree>
    <p:extLst>
      <p:ext uri="{BB962C8B-B14F-4D97-AF65-F5344CB8AC3E}">
        <p14:creationId xmlns:p14="http://schemas.microsoft.com/office/powerpoint/2010/main" val="3309298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p:sp>
        <p:nvSpPr>
          <p:cNvPr id="3" name="Content Placeholder 2"/>
          <p:cNvSpPr>
            <a:spLocks noGrp="1"/>
          </p:cNvSpPr>
          <p:nvPr>
            <p:ph idx="1"/>
          </p:nvPr>
        </p:nvSpPr>
        <p:spPr/>
        <p:txBody>
          <a:bodyPr/>
          <a:lstStyle/>
          <a:p>
            <a:r>
              <a:rPr lang="en-US" dirty="0"/>
              <a:t>For testing either coefficient, we use a </a:t>
            </a:r>
            <a:r>
              <a:rPr lang="en-US" i="1" dirty="0"/>
              <a:t>t </a:t>
            </a:r>
            <a:r>
              <a:rPr lang="en-US" dirty="0"/>
              <a:t>test with </a:t>
            </a:r>
            <a:br>
              <a:rPr lang="en-US" dirty="0"/>
            </a:br>
            <a:r>
              <a:rPr lang="en-US" i="1" dirty="0" err="1"/>
              <a:t>d.f.</a:t>
            </a:r>
            <a:r>
              <a:rPr lang="en-US" i="1" dirty="0"/>
              <a:t> </a:t>
            </a:r>
            <a:r>
              <a:rPr lang="en-US" dirty="0"/>
              <a:t>= </a:t>
            </a:r>
            <a:r>
              <a:rPr lang="en-US" i="1" dirty="0"/>
              <a:t>n </a:t>
            </a:r>
            <a:r>
              <a:rPr lang="en-US" dirty="0"/>
              <a:t>− 2 degrees of freedom. </a:t>
            </a:r>
          </a:p>
          <a:p>
            <a:r>
              <a:rPr lang="en-US" dirty="0"/>
              <a:t>Usually we are interested in testing whether the parameter is equal to zero, as shown here, but you may substitute another value in place of 0 if you wish. </a:t>
            </a:r>
          </a:p>
          <a:p>
            <a:r>
              <a:rPr lang="en-US" dirty="0"/>
              <a:t>The hypotheses and their test statistics are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8" name="Picture 7"/>
          <p:cNvPicPr>
            <a:picLocks noChangeAspect="1"/>
          </p:cNvPicPr>
          <p:nvPr/>
        </p:nvPicPr>
        <p:blipFill>
          <a:blip r:embed="rId2"/>
          <a:stretch>
            <a:fillRect/>
          </a:stretch>
        </p:blipFill>
        <p:spPr>
          <a:xfrm>
            <a:off x="783431" y="4038600"/>
            <a:ext cx="7577137" cy="1726129"/>
          </a:xfrm>
          <a:prstGeom prst="rect">
            <a:avLst/>
          </a:prstGeom>
        </p:spPr>
      </p:pic>
    </p:spTree>
    <p:extLst>
      <p:ext uri="{BB962C8B-B14F-4D97-AF65-F5344CB8AC3E}">
        <p14:creationId xmlns:p14="http://schemas.microsoft.com/office/powerpoint/2010/main" val="1376924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versus Correlation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7" name="Picture 6"/>
          <p:cNvPicPr>
            <a:picLocks noChangeAspect="1"/>
          </p:cNvPicPr>
          <p:nvPr/>
        </p:nvPicPr>
        <p:blipFill>
          <a:blip r:embed="rId2"/>
          <a:stretch>
            <a:fillRect/>
          </a:stretch>
        </p:blipFill>
        <p:spPr>
          <a:xfrm>
            <a:off x="506067" y="2667000"/>
            <a:ext cx="8183781" cy="1866900"/>
          </a:xfrm>
          <a:prstGeom prst="rect">
            <a:avLst/>
          </a:prstGeom>
        </p:spPr>
      </p:pic>
    </p:spTree>
    <p:extLst>
      <p:ext uri="{BB962C8B-B14F-4D97-AF65-F5344CB8AC3E}">
        <p14:creationId xmlns:p14="http://schemas.microsoft.com/office/powerpoint/2010/main" val="2277378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Exam Scores</a:t>
            </a:r>
          </a:p>
        </p:txBody>
      </p:sp>
      <p:sp>
        <p:nvSpPr>
          <p:cNvPr id="3" name="Content Placeholder 2"/>
          <p:cNvSpPr>
            <a:spLocks noGrp="1"/>
          </p:cNvSpPr>
          <p:nvPr>
            <p:ph idx="1"/>
          </p:nvPr>
        </p:nvSpPr>
        <p:spPr/>
        <p:txBody>
          <a:bodyPr/>
          <a:lstStyle/>
          <a:p>
            <a:pPr marL="0" indent="0">
              <a:buNone/>
            </a:pPr>
            <a:r>
              <a:rPr lang="en-US" dirty="0"/>
              <a:t>For the exam scores, we would anticipate a positive slope (i.e., more study hours should improve exam scores), so we will use a right-tailed test. </a:t>
            </a:r>
          </a:p>
          <a:p>
            <a:r>
              <a:rPr lang="en-US" dirty="0"/>
              <a:t>Step 1: State the Hypotheses</a:t>
            </a:r>
          </a:p>
          <a:p>
            <a:endParaRPr lang="en-US" dirty="0"/>
          </a:p>
          <a:p>
            <a:endParaRPr lang="en-US" dirty="0"/>
          </a:p>
          <a:p>
            <a:r>
              <a:rPr lang="en-US" dirty="0"/>
              <a:t>Step 2: Specify the Decision Rule</a:t>
            </a:r>
          </a:p>
          <a:p>
            <a:pPr lvl="1"/>
            <a:r>
              <a:rPr lang="en-US" dirty="0"/>
              <a:t>For a right-tailed test with </a:t>
            </a:r>
            <a:r>
              <a:rPr lang="en-US" i="1" dirty="0"/>
              <a:t>α </a:t>
            </a:r>
            <a:r>
              <a:rPr lang="en-US" dirty="0"/>
              <a:t>= .05 and </a:t>
            </a:r>
            <a:r>
              <a:rPr lang="en-US" i="1" dirty="0" err="1"/>
              <a:t>d.f.</a:t>
            </a:r>
            <a:r>
              <a:rPr lang="en-US" i="1" dirty="0"/>
              <a:t> </a:t>
            </a:r>
            <a:r>
              <a:rPr lang="en-US" dirty="0"/>
              <a:t>= 10 − 2 = 8, </a:t>
            </a:r>
            <a:br>
              <a:rPr lang="en-US" dirty="0"/>
            </a:br>
            <a:r>
              <a:rPr lang="en-US" i="1" dirty="0"/>
              <a:t>t</a:t>
            </a:r>
            <a:r>
              <a:rPr lang="en-US" baseline="-25000" dirty="0"/>
              <a:t>.05</a:t>
            </a:r>
            <a:r>
              <a:rPr lang="en-US" dirty="0"/>
              <a:t> = 1.860. Our decision rule states: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7" name="Picture 6"/>
          <p:cNvPicPr>
            <a:picLocks noChangeAspect="1"/>
          </p:cNvPicPr>
          <p:nvPr/>
        </p:nvPicPr>
        <p:blipFill>
          <a:blip r:embed="rId2"/>
          <a:stretch>
            <a:fillRect/>
          </a:stretch>
        </p:blipFill>
        <p:spPr>
          <a:xfrm>
            <a:off x="3986212" y="3048000"/>
            <a:ext cx="1171575" cy="762000"/>
          </a:xfrm>
          <a:prstGeom prst="rect">
            <a:avLst/>
          </a:prstGeom>
        </p:spPr>
      </p:pic>
      <p:pic>
        <p:nvPicPr>
          <p:cNvPr id="8" name="Picture 7"/>
          <p:cNvPicPr>
            <a:picLocks noChangeAspect="1"/>
          </p:cNvPicPr>
          <p:nvPr/>
        </p:nvPicPr>
        <p:blipFill>
          <a:blip r:embed="rId3"/>
          <a:stretch>
            <a:fillRect/>
          </a:stretch>
        </p:blipFill>
        <p:spPr>
          <a:xfrm>
            <a:off x="3209924" y="5195887"/>
            <a:ext cx="2724150" cy="428625"/>
          </a:xfrm>
          <a:prstGeom prst="rect">
            <a:avLst/>
          </a:prstGeom>
        </p:spPr>
      </p:pic>
    </p:spTree>
    <p:extLst>
      <p:ext uri="{BB962C8B-B14F-4D97-AF65-F5344CB8AC3E}">
        <p14:creationId xmlns:p14="http://schemas.microsoft.com/office/powerpoint/2010/main" val="1689603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Exam Scores</a:t>
            </a:r>
          </a:p>
        </p:txBody>
      </p:sp>
      <p:sp>
        <p:nvSpPr>
          <p:cNvPr id="3" name="Content Placeholder 2"/>
          <p:cNvSpPr>
            <a:spLocks noGrp="1"/>
          </p:cNvSpPr>
          <p:nvPr>
            <p:ph idx="1"/>
          </p:nvPr>
        </p:nvSpPr>
        <p:spPr/>
        <p:txBody>
          <a:bodyPr/>
          <a:lstStyle/>
          <a:p>
            <a:r>
              <a:rPr lang="en-US" dirty="0"/>
              <a:t>Step 3: Calculate the Test Statistic</a:t>
            </a:r>
          </a:p>
          <a:p>
            <a:pPr lvl="1"/>
            <a:r>
              <a:rPr lang="en-US" dirty="0"/>
              <a:t>To calculate the test statistic, we use the slope estimate (</a:t>
            </a:r>
            <a:r>
              <a:rPr lang="en-US" i="1" dirty="0"/>
              <a:t>b</a:t>
            </a:r>
            <a:r>
              <a:rPr lang="en-US" baseline="-25000" dirty="0"/>
              <a:t>1</a:t>
            </a:r>
            <a:r>
              <a:rPr lang="en-US" dirty="0"/>
              <a:t> = 1.9641) and the standard error ( </a:t>
            </a:r>
            <a:r>
              <a:rPr lang="en-US" i="1" dirty="0"/>
              <a:t>s</a:t>
            </a:r>
            <a:r>
              <a:rPr lang="en-US" i="1" baseline="-25000" dirty="0"/>
              <a:t>b</a:t>
            </a:r>
            <a:r>
              <a:rPr lang="en-US" baseline="-25000" dirty="0"/>
              <a:t>1</a:t>
            </a:r>
            <a:r>
              <a:rPr lang="en-US" dirty="0"/>
              <a:t> = 0.86095 ) we calculated previously: </a:t>
            </a:r>
          </a:p>
          <a:p>
            <a:endParaRPr lang="en-US" dirty="0"/>
          </a:p>
          <a:p>
            <a:endParaRPr lang="en-US" dirty="0"/>
          </a:p>
          <a:p>
            <a:r>
              <a:rPr lang="en-US" dirty="0"/>
              <a:t>Step 4: Make a Decision</a:t>
            </a:r>
          </a:p>
          <a:p>
            <a:pPr lvl="1"/>
            <a:r>
              <a:rPr lang="en-US" dirty="0"/>
              <a:t>Because </a:t>
            </a:r>
            <a:r>
              <a:rPr lang="en-US" i="1" dirty="0" err="1"/>
              <a:t>t</a:t>
            </a:r>
            <a:r>
              <a:rPr lang="en-US" baseline="-25000" dirty="0" err="1"/>
              <a:t>calc</a:t>
            </a:r>
            <a:r>
              <a:rPr lang="en-US" dirty="0"/>
              <a:t> &gt; </a:t>
            </a:r>
            <a:r>
              <a:rPr lang="en-US" i="1" dirty="0"/>
              <a:t>t</a:t>
            </a:r>
            <a:r>
              <a:rPr lang="en-US" dirty="0"/>
              <a:t>.05 (2.281 &gt; 1.860), we can reject the hypothesis of a zero slope in a right-tailed test. (We would be unable to do so in a two-tailed test because the critical value of our </a:t>
            </a:r>
            <a:r>
              <a:rPr lang="en-US" i="1" dirty="0"/>
              <a:t>t </a:t>
            </a:r>
            <a:r>
              <a:rPr lang="en-US" dirty="0"/>
              <a:t>statistic would be 2.306.)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12-5</a:t>
            </a:r>
          </a:p>
        </p:txBody>
      </p:sp>
      <p:pic>
        <p:nvPicPr>
          <p:cNvPr id="9" name="Picture 8"/>
          <p:cNvPicPr>
            <a:picLocks noChangeAspect="1"/>
          </p:cNvPicPr>
          <p:nvPr/>
        </p:nvPicPr>
        <p:blipFill>
          <a:blip r:embed="rId2"/>
          <a:stretch>
            <a:fillRect/>
          </a:stretch>
        </p:blipFill>
        <p:spPr>
          <a:xfrm>
            <a:off x="2652712" y="2743200"/>
            <a:ext cx="3838575" cy="742950"/>
          </a:xfrm>
          <a:prstGeom prst="rect">
            <a:avLst/>
          </a:prstGeom>
        </p:spPr>
      </p:pic>
    </p:spTree>
    <p:extLst>
      <p:ext uri="{BB962C8B-B14F-4D97-AF65-F5344CB8AC3E}">
        <p14:creationId xmlns:p14="http://schemas.microsoft.com/office/powerpoint/2010/main" val="3037943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Variance</a:t>
            </a:r>
          </a:p>
        </p:txBody>
      </p:sp>
      <p:sp>
        <p:nvSpPr>
          <p:cNvPr id="3" name="Content Placeholder 2"/>
          <p:cNvSpPr>
            <a:spLocks noGrp="1"/>
          </p:cNvSpPr>
          <p:nvPr>
            <p:ph idx="1"/>
          </p:nvPr>
        </p:nvSpPr>
        <p:spPr/>
        <p:txBody>
          <a:bodyPr/>
          <a:lstStyle/>
          <a:p>
            <a:r>
              <a:rPr lang="en-US" sz="2000" dirty="0"/>
              <a:t>The</a:t>
            </a:r>
            <a:r>
              <a:rPr lang="en-US" sz="2000" i="1" dirty="0"/>
              <a:t> decomposition of variance </a:t>
            </a:r>
            <a:r>
              <a:rPr lang="en-US" sz="2000" dirty="0"/>
              <a:t>may be written as</a:t>
            </a:r>
          </a:p>
          <a:p>
            <a:endParaRPr lang="en-US" sz="2000" dirty="0"/>
          </a:p>
          <a:p>
            <a:endParaRPr lang="en-US" sz="2000" dirty="0"/>
          </a:p>
          <a:p>
            <a:endParaRPr lang="en-US" sz="2000" dirty="0"/>
          </a:p>
          <a:p>
            <a:r>
              <a:rPr lang="en-US" sz="2000" dirty="0"/>
              <a:t>To test a regression for overall significance, we use an </a:t>
            </a:r>
            <a:r>
              <a:rPr lang="en-US" sz="2000" i="1" dirty="0"/>
              <a:t>F </a:t>
            </a:r>
            <a:r>
              <a:rPr lang="en-US" sz="2000" dirty="0"/>
              <a:t>test to compare the explained (</a:t>
            </a:r>
            <a:r>
              <a:rPr lang="en-US" sz="2000" i="1" dirty="0"/>
              <a:t>SSR</a:t>
            </a:r>
            <a:r>
              <a:rPr lang="en-US" sz="2000" dirty="0"/>
              <a:t>) and unexplained (</a:t>
            </a:r>
            <a:r>
              <a:rPr lang="en-US" sz="2000" i="1" dirty="0"/>
              <a:t>SSE</a:t>
            </a:r>
            <a:r>
              <a:rPr lang="en-US" sz="2000" dirty="0"/>
              <a:t>) sums of squares.  The ANOVA table below shows the calculations.</a:t>
            </a:r>
          </a:p>
          <a:p>
            <a:endParaRPr lang="en-US" sz="2000" dirty="0"/>
          </a:p>
          <a:p>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12-6</a:t>
            </a:r>
          </a:p>
        </p:txBody>
      </p:sp>
      <p:pic>
        <p:nvPicPr>
          <p:cNvPr id="7" name="Picture 6"/>
          <p:cNvPicPr>
            <a:picLocks noChangeAspect="1"/>
          </p:cNvPicPr>
          <p:nvPr/>
        </p:nvPicPr>
        <p:blipFill>
          <a:blip r:embed="rId2"/>
          <a:stretch>
            <a:fillRect/>
          </a:stretch>
        </p:blipFill>
        <p:spPr>
          <a:xfrm>
            <a:off x="2057400" y="1981200"/>
            <a:ext cx="5010150" cy="581132"/>
          </a:xfrm>
          <a:prstGeom prst="rect">
            <a:avLst/>
          </a:prstGeom>
        </p:spPr>
      </p:pic>
      <p:pic>
        <p:nvPicPr>
          <p:cNvPr id="8" name="Picture 7"/>
          <p:cNvPicPr>
            <a:picLocks noChangeAspect="1"/>
          </p:cNvPicPr>
          <p:nvPr/>
        </p:nvPicPr>
        <p:blipFill>
          <a:blip r:embed="rId3"/>
          <a:stretch>
            <a:fillRect/>
          </a:stretch>
        </p:blipFill>
        <p:spPr>
          <a:xfrm>
            <a:off x="1475085" y="3978300"/>
            <a:ext cx="6193829" cy="2193900"/>
          </a:xfrm>
          <a:prstGeom prst="rect">
            <a:avLst/>
          </a:prstGeom>
        </p:spPr>
      </p:pic>
    </p:spTree>
    <p:extLst>
      <p:ext uri="{BB962C8B-B14F-4D97-AF65-F5344CB8AC3E}">
        <p14:creationId xmlns:p14="http://schemas.microsoft.com/office/powerpoint/2010/main" val="2088791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Exam Scores</a:t>
            </a:r>
          </a:p>
        </p:txBody>
      </p:sp>
      <p:sp>
        <p:nvSpPr>
          <p:cNvPr id="3" name="Content Placeholder 2"/>
          <p:cNvSpPr>
            <a:spLocks noGrp="1"/>
          </p:cNvSpPr>
          <p:nvPr>
            <p:ph idx="1"/>
          </p:nvPr>
        </p:nvSpPr>
        <p:spPr/>
        <p:txBody>
          <a:bodyPr/>
          <a:lstStyle/>
          <a:p>
            <a:r>
              <a:rPr lang="en-US" dirty="0"/>
              <a:t>ANOVA table for Exam Data</a:t>
            </a:r>
          </a:p>
          <a:p>
            <a:endParaRPr lang="en-US" dirty="0"/>
          </a:p>
          <a:p>
            <a:endParaRPr lang="en-US" dirty="0"/>
          </a:p>
          <a:p>
            <a:endParaRPr lang="en-US" dirty="0"/>
          </a:p>
          <a:p>
            <a:endParaRPr lang="en-US" dirty="0"/>
          </a:p>
          <a:p>
            <a:endParaRPr lang="en-US" dirty="0"/>
          </a:p>
          <a:p>
            <a:r>
              <a:rPr lang="en-US" dirty="0"/>
              <a:t>The F statistic is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12-6</a:t>
            </a:r>
          </a:p>
        </p:txBody>
      </p:sp>
      <p:pic>
        <p:nvPicPr>
          <p:cNvPr id="8" name="Picture 7"/>
          <p:cNvPicPr>
            <a:picLocks noChangeAspect="1"/>
          </p:cNvPicPr>
          <p:nvPr/>
        </p:nvPicPr>
        <p:blipFill>
          <a:blip r:embed="rId2"/>
          <a:stretch>
            <a:fillRect/>
          </a:stretch>
        </p:blipFill>
        <p:spPr>
          <a:xfrm>
            <a:off x="931069" y="1981200"/>
            <a:ext cx="7281862" cy="1585379"/>
          </a:xfrm>
          <a:prstGeom prst="rect">
            <a:avLst/>
          </a:prstGeom>
        </p:spPr>
      </p:pic>
      <p:pic>
        <p:nvPicPr>
          <p:cNvPr id="9" name="Picture 8"/>
          <p:cNvPicPr>
            <a:picLocks noChangeAspect="1"/>
          </p:cNvPicPr>
          <p:nvPr/>
        </p:nvPicPr>
        <p:blipFill>
          <a:blip r:embed="rId3"/>
          <a:stretch>
            <a:fillRect/>
          </a:stretch>
        </p:blipFill>
        <p:spPr>
          <a:xfrm>
            <a:off x="2800350" y="4648200"/>
            <a:ext cx="3543300" cy="742950"/>
          </a:xfrm>
          <a:prstGeom prst="rect">
            <a:avLst/>
          </a:prstGeom>
          <a:ln>
            <a:solidFill>
              <a:schemeClr val="tx1"/>
            </a:solidFill>
          </a:ln>
        </p:spPr>
      </p:pic>
      <p:cxnSp>
        <p:nvCxnSpPr>
          <p:cNvPr id="11" name="Straight Arrow Connector 10"/>
          <p:cNvCxnSpPr/>
          <p:nvPr/>
        </p:nvCxnSpPr>
        <p:spPr bwMode="auto">
          <a:xfrm flipV="1">
            <a:off x="6172200" y="3048000"/>
            <a:ext cx="381000" cy="1676400"/>
          </a:xfrm>
          <a:prstGeom prst="straightConnector1">
            <a:avLst/>
          </a:prstGeom>
          <a:ln w="28575">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93941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Exam Scores</a:t>
            </a:r>
          </a:p>
        </p:txBody>
      </p:sp>
      <p:sp>
        <p:nvSpPr>
          <p:cNvPr id="3" name="Content Placeholder 2"/>
          <p:cNvSpPr>
            <a:spLocks noGrp="1"/>
          </p:cNvSpPr>
          <p:nvPr>
            <p:ph idx="1"/>
          </p:nvPr>
        </p:nvSpPr>
        <p:spPr/>
        <p:txBody>
          <a:bodyPr/>
          <a:lstStyle/>
          <a:p>
            <a:r>
              <a:rPr lang="en-US" sz="2000" dirty="0"/>
              <a:t>From Appendix F the critical value of </a:t>
            </a:r>
            <a:r>
              <a:rPr lang="en-US" sz="2000" i="1" dirty="0"/>
              <a:t>F</a:t>
            </a:r>
            <a:r>
              <a:rPr lang="en-US" sz="2000" dirty="0"/>
              <a:t>1,8 at the 5 percent level of significance would be 5.32, so the exam score regression is not quite significant at </a:t>
            </a:r>
            <a:r>
              <a:rPr lang="en-US" sz="2000" i="1" dirty="0"/>
              <a:t>α </a:t>
            </a:r>
            <a:r>
              <a:rPr lang="en-US" sz="2000" dirty="0"/>
              <a:t>= .05. The </a:t>
            </a:r>
            <a:r>
              <a:rPr lang="en-US" sz="2000" i="1" dirty="0"/>
              <a:t>p</a:t>
            </a:r>
            <a:r>
              <a:rPr lang="en-US" sz="2000" dirty="0"/>
              <a:t>-value of .052 says a sample such as ours would be expected about 52 times in 1,000 samples if </a:t>
            </a:r>
            <a:r>
              <a:rPr lang="en-US" sz="2000" i="1" dirty="0"/>
              <a:t>X </a:t>
            </a:r>
            <a:r>
              <a:rPr lang="en-US" sz="2000" dirty="0"/>
              <a:t>and </a:t>
            </a:r>
            <a:r>
              <a:rPr lang="en-US" sz="2000" i="1" dirty="0"/>
              <a:t>Y </a:t>
            </a:r>
            <a:r>
              <a:rPr lang="en-US" sz="2000" dirty="0"/>
              <a:t>were unrelated. In other words, if we reject the hypothesis of no relationship between </a:t>
            </a:r>
            <a:r>
              <a:rPr lang="en-US" sz="2000" i="1" dirty="0"/>
              <a:t>X </a:t>
            </a:r>
            <a:r>
              <a:rPr lang="en-US" sz="2000" dirty="0"/>
              <a:t>and </a:t>
            </a:r>
            <a:r>
              <a:rPr lang="en-US" sz="2000" i="1" dirty="0"/>
              <a:t>Y, </a:t>
            </a:r>
            <a:r>
              <a:rPr lang="en-US" sz="2000" dirty="0"/>
              <a:t>we face a Type I error risk of 5.2 percent. This </a:t>
            </a:r>
            <a:r>
              <a:rPr lang="en-US" sz="2000" i="1" dirty="0"/>
              <a:t>p</a:t>
            </a:r>
            <a:r>
              <a:rPr lang="en-US" sz="2000" dirty="0"/>
              <a:t>-value might be called </a:t>
            </a:r>
            <a:r>
              <a:rPr lang="en-US" sz="2000" i="1" dirty="0"/>
              <a:t>marginally significant. </a:t>
            </a:r>
          </a:p>
          <a:p>
            <a:r>
              <a:rPr lang="en-US" sz="2000" dirty="0"/>
              <a:t>From the ANOVA table, we can calculate the standard error from the mean square for the residuals: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12-6</a:t>
            </a:r>
          </a:p>
        </p:txBody>
      </p:sp>
      <p:pic>
        <p:nvPicPr>
          <p:cNvPr id="7" name="Picture 6"/>
          <p:cNvPicPr>
            <a:picLocks noChangeAspect="1"/>
          </p:cNvPicPr>
          <p:nvPr/>
        </p:nvPicPr>
        <p:blipFill>
          <a:blip r:embed="rId2"/>
          <a:stretch>
            <a:fillRect/>
          </a:stretch>
        </p:blipFill>
        <p:spPr>
          <a:xfrm>
            <a:off x="842962" y="4572000"/>
            <a:ext cx="7458075" cy="457200"/>
          </a:xfrm>
          <a:prstGeom prst="rect">
            <a:avLst/>
          </a:prstGeom>
          <a:ln>
            <a:solidFill>
              <a:schemeClr val="tx1"/>
            </a:solidFill>
          </a:ln>
        </p:spPr>
      </p:pic>
    </p:spTree>
    <p:extLst>
      <p:ext uri="{BB962C8B-B14F-4D97-AF65-F5344CB8AC3E}">
        <p14:creationId xmlns:p14="http://schemas.microsoft.com/office/powerpoint/2010/main" val="42517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Confidence and Prediction Intervals For 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regression line is an estimate of the </a:t>
                </a:r>
                <a:r>
                  <a:rPr lang="en-US" i="1" dirty="0"/>
                  <a:t>conditional mean </a:t>
                </a:r>
                <a:r>
                  <a:rPr lang="en-US" dirty="0"/>
                  <a:t>of </a:t>
                </a:r>
                <a:r>
                  <a:rPr lang="en-US" i="1" dirty="0"/>
                  <a:t>Y, </a:t>
                </a:r>
                <a:r>
                  <a:rPr lang="en-US" dirty="0"/>
                  <a:t>that is, the expected value of </a:t>
                </a:r>
                <a:r>
                  <a:rPr lang="en-US" i="1" dirty="0"/>
                  <a:t>Y </a:t>
                </a:r>
                <a:r>
                  <a:rPr lang="en-US" dirty="0"/>
                  <a:t>for a given value of </a:t>
                </a:r>
                <a:r>
                  <a:rPr lang="en-US" i="1" dirty="0"/>
                  <a:t>X, denoted E</a:t>
                </a:r>
                <a:r>
                  <a:rPr lang="en-US" dirty="0"/>
                  <a:t>(</a:t>
                </a:r>
                <a:r>
                  <a:rPr lang="en-US" i="1" dirty="0"/>
                  <a:t>Y </a:t>
                </a:r>
                <a:r>
                  <a:rPr lang="en-US" dirty="0"/>
                  <a:t>| </a:t>
                </a:r>
                <a:r>
                  <a:rPr lang="en-US" i="1" dirty="0"/>
                  <a:t>x</a:t>
                </a:r>
                <a:r>
                  <a:rPr lang="en-US" i="1" baseline="-25000" dirty="0"/>
                  <a:t>i</a:t>
                </a:r>
                <a:r>
                  <a:rPr lang="en-US" dirty="0"/>
                  <a:t>). </a:t>
                </a:r>
              </a:p>
              <a:p>
                <a:pPr eaLnBrk="1" hangingPunct="1">
                  <a:buSzPct val="140000"/>
                  <a:buFont typeface="Wingdings" panose="05000000000000000000" pitchFamily="2" charset="2"/>
                  <a:buChar char="§"/>
                  <a:defRPr/>
                </a:pPr>
                <a:r>
                  <a:rPr lang="en-US" dirty="0"/>
                  <a:t>But the estimate may be too high or too low. </a:t>
                </a:r>
              </a:p>
              <a:p>
                <a:pPr eaLnBrk="1" hangingPunct="1">
                  <a:buSzPct val="140000"/>
                  <a:buFont typeface="Wingdings" panose="05000000000000000000" pitchFamily="2" charset="2"/>
                  <a:buChar char="§"/>
                  <a:defRPr/>
                </a:pPr>
                <a:r>
                  <a:rPr lang="en-US" dirty="0"/>
                  <a:t>To make this </a:t>
                </a:r>
                <a:r>
                  <a:rPr lang="en-US" i="1" dirty="0"/>
                  <a:t>point estimate</a:t>
                </a:r>
                <a:r>
                  <a:rPr lang="en-US" dirty="0"/>
                  <a:t> more useful, we need an </a:t>
                </a:r>
                <a:r>
                  <a:rPr lang="en-US" i="1" dirty="0"/>
                  <a:t>interval estimate</a:t>
                </a:r>
                <a:r>
                  <a:rPr lang="en-US" dirty="0"/>
                  <a:t> to show a range of likely values. </a:t>
                </a:r>
              </a:p>
              <a:p>
                <a:pPr eaLnBrk="1" hangingPunct="1">
                  <a:buSzPct val="140000"/>
                  <a:buFont typeface="Wingdings" panose="05000000000000000000" pitchFamily="2" charset="2"/>
                  <a:buChar char="§"/>
                  <a:defRPr/>
                </a:pPr>
                <a:r>
                  <a:rPr lang="en-US" dirty="0"/>
                  <a:t>To do this, we insert the </a:t>
                </a:r>
                <a:r>
                  <a:rPr lang="en-US" i="1" dirty="0"/>
                  <a:t>x</a:t>
                </a:r>
                <a:r>
                  <a:rPr lang="en-US" i="1" baseline="-25000" dirty="0"/>
                  <a:t>i</a:t>
                </a:r>
                <a:r>
                  <a:rPr lang="en-US" dirty="0"/>
                  <a:t> value into the fitted regression equation, calculate the estimated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r>
                  <a:rPr lang="en-US" dirty="0"/>
                  <a:t>​​, and use the following formulas.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8" t="-966" r="-17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12-7</a:t>
            </a:r>
          </a:p>
        </p:txBody>
      </p:sp>
    </p:spTree>
    <p:extLst>
      <p:ext uri="{BB962C8B-B14F-4D97-AF65-F5344CB8AC3E}">
        <p14:creationId xmlns:p14="http://schemas.microsoft.com/office/powerpoint/2010/main" val="119822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Coefficient</a:t>
            </a:r>
          </a:p>
        </p:txBody>
      </p:sp>
      <p:sp>
        <p:nvSpPr>
          <p:cNvPr id="3" name="Content Placeholder 2"/>
          <p:cNvSpPr>
            <a:spLocks noGrp="1"/>
          </p:cNvSpPr>
          <p:nvPr>
            <p:ph idx="1"/>
          </p:nvPr>
        </p:nvSpPr>
        <p:spPr/>
        <p:txBody>
          <a:bodyPr/>
          <a:lstStyle/>
          <a:p>
            <a:r>
              <a:rPr lang="en-US" dirty="0"/>
              <a:t>The </a:t>
            </a:r>
            <a:r>
              <a:rPr lang="en-US" b="1" dirty="0"/>
              <a:t>sample correlation coefficient </a:t>
            </a:r>
            <a:r>
              <a:rPr lang="en-US" dirty="0"/>
              <a:t>measures the degree of linearity in the relationship between two random variables X and Y and is denoted </a:t>
            </a:r>
            <a:r>
              <a:rPr lang="en-US" i="1" dirty="0"/>
              <a:t>r</a:t>
            </a:r>
            <a:r>
              <a:rPr lang="en-US" dirty="0"/>
              <a:t>.</a:t>
            </a:r>
          </a:p>
          <a:p>
            <a:r>
              <a:rPr lang="en-US" dirty="0"/>
              <a:t>Its value will fall in the interval [-1, 1]</a:t>
            </a:r>
          </a:p>
          <a:p>
            <a:endParaRPr lang="en-US" dirty="0"/>
          </a:p>
          <a:p>
            <a:endParaRPr lang="en-US" dirty="0"/>
          </a:p>
          <a:p>
            <a:endParaRPr lang="en-US" dirty="0"/>
          </a:p>
          <a:p>
            <a:r>
              <a:rPr lang="en-US" dirty="0"/>
              <a:t>When </a:t>
            </a:r>
            <a:r>
              <a:rPr lang="en-US" i="1" dirty="0"/>
              <a:t>r </a:t>
            </a:r>
            <a:r>
              <a:rPr lang="en-US" dirty="0"/>
              <a:t>is near 0, there is little or no linear relationship between </a:t>
            </a:r>
            <a:r>
              <a:rPr lang="en-US" i="1" dirty="0"/>
              <a:t>X </a:t>
            </a:r>
            <a:r>
              <a:rPr lang="en-US" dirty="0"/>
              <a:t>and </a:t>
            </a:r>
            <a:r>
              <a:rPr lang="en-US" i="1" dirty="0"/>
              <a:t>Y. </a:t>
            </a:r>
            <a:r>
              <a:rPr lang="en-US" dirty="0"/>
              <a:t>An </a:t>
            </a:r>
            <a:r>
              <a:rPr lang="en-US" i="1" dirty="0" err="1"/>
              <a:t>r</a:t>
            </a:r>
            <a:r>
              <a:rPr lang="en-US" dirty="0" err="1"/>
              <a:t>-value</a:t>
            </a:r>
            <a:r>
              <a:rPr lang="en-US" dirty="0"/>
              <a:t> near +1 indicates a strong positive relationship, while an </a:t>
            </a:r>
            <a:r>
              <a:rPr lang="en-US" i="1" dirty="0" err="1"/>
              <a:t>r</a:t>
            </a:r>
            <a:r>
              <a:rPr lang="en-US" dirty="0" err="1"/>
              <a:t>-value</a:t>
            </a:r>
            <a:r>
              <a:rPr lang="en-US" dirty="0"/>
              <a:t> near −1 indicates a strong negative relationship.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12-1</a:t>
            </a:r>
          </a:p>
        </p:txBody>
      </p:sp>
      <p:pic>
        <p:nvPicPr>
          <p:cNvPr id="7" name="Picture 6"/>
          <p:cNvPicPr>
            <a:picLocks noChangeAspect="1"/>
          </p:cNvPicPr>
          <p:nvPr/>
        </p:nvPicPr>
        <p:blipFill>
          <a:blip r:embed="rId2"/>
          <a:stretch>
            <a:fillRect/>
          </a:stretch>
        </p:blipFill>
        <p:spPr>
          <a:xfrm>
            <a:off x="919162" y="3124200"/>
            <a:ext cx="7305675" cy="1171575"/>
          </a:xfrm>
          <a:prstGeom prst="rect">
            <a:avLst/>
          </a:prstGeom>
        </p:spPr>
      </p:pic>
    </p:spTree>
    <p:extLst>
      <p:ext uri="{BB962C8B-B14F-4D97-AF65-F5344CB8AC3E}">
        <p14:creationId xmlns:p14="http://schemas.microsoft.com/office/powerpoint/2010/main" val="2620454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Confidence and Prediction Intervals For Y</a:t>
            </a:r>
          </a:p>
        </p:txBody>
      </p:sp>
      <p:sp>
        <p:nvSpPr>
          <p:cNvPr id="3" name="Content Placeholder 2"/>
          <p:cNvSpPr>
            <a:spLocks noGrp="1"/>
          </p:cNvSpPr>
          <p:nvPr>
            <p:ph idx="1"/>
          </p:nvPr>
        </p:nvSpPr>
        <p:spPr/>
        <p:txBody>
          <a:bodyPr/>
          <a:lstStyle/>
          <a:p>
            <a:r>
              <a:rPr lang="en-US" dirty="0"/>
              <a:t>A </a:t>
            </a:r>
            <a:r>
              <a:rPr lang="en-US" b="1" dirty="0"/>
              <a:t>confidence interval </a:t>
            </a:r>
            <a:r>
              <a:rPr lang="en-US" dirty="0"/>
              <a:t>for the conditional mean of </a:t>
            </a:r>
            <a:r>
              <a:rPr lang="en-US" i="1" dirty="0"/>
              <a:t>Y </a:t>
            </a:r>
            <a:r>
              <a:rPr lang="en-US" dirty="0"/>
              <a:t>while the second is </a:t>
            </a:r>
          </a:p>
          <a:p>
            <a:endParaRPr lang="en-US" dirty="0"/>
          </a:p>
          <a:p>
            <a:endParaRPr lang="en-US" dirty="0"/>
          </a:p>
          <a:p>
            <a:r>
              <a:rPr lang="en-US" dirty="0"/>
              <a:t>A </a:t>
            </a:r>
            <a:r>
              <a:rPr lang="en-US" b="1" dirty="0"/>
              <a:t>prediction interval </a:t>
            </a:r>
            <a:r>
              <a:rPr lang="en-US" dirty="0"/>
              <a:t>for individual values of </a:t>
            </a:r>
            <a:r>
              <a:rPr lang="en-US" i="1" dirty="0"/>
              <a:t>Y </a:t>
            </a:r>
          </a:p>
          <a:p>
            <a:endParaRPr lang="en-US" i="1" dirty="0"/>
          </a:p>
          <a:p>
            <a:endParaRPr lang="en-US" i="1" dirty="0"/>
          </a:p>
          <a:p>
            <a:endParaRPr lang="en-US" i="1" dirty="0"/>
          </a:p>
          <a:p>
            <a:r>
              <a:rPr lang="en-US" dirty="0"/>
              <a:t>The formulas are similar, except that prediction intervals are wider because </a:t>
            </a:r>
            <a:r>
              <a:rPr lang="en-US" i="1" dirty="0"/>
              <a:t>individual Y </a:t>
            </a:r>
            <a:r>
              <a:rPr lang="en-US" dirty="0"/>
              <a:t>values vary more than the </a:t>
            </a:r>
            <a:r>
              <a:rPr lang="en-US" i="1" dirty="0"/>
              <a:t>mean </a:t>
            </a:r>
            <a:r>
              <a:rPr lang="en-US" dirty="0"/>
              <a:t>of </a:t>
            </a:r>
            <a:r>
              <a:rPr lang="en-US" i="1" dirty="0"/>
              <a:t>Y.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12-7</a:t>
            </a:r>
          </a:p>
        </p:txBody>
      </p:sp>
      <p:pic>
        <p:nvPicPr>
          <p:cNvPr id="7" name="Picture 6"/>
          <p:cNvPicPr>
            <a:picLocks noChangeAspect="1"/>
          </p:cNvPicPr>
          <p:nvPr/>
        </p:nvPicPr>
        <p:blipFill>
          <a:blip r:embed="rId2"/>
          <a:stretch>
            <a:fillRect/>
          </a:stretch>
        </p:blipFill>
        <p:spPr>
          <a:xfrm>
            <a:off x="2209800" y="2209800"/>
            <a:ext cx="5189219" cy="910389"/>
          </a:xfrm>
          <a:prstGeom prst="rect">
            <a:avLst/>
          </a:prstGeom>
        </p:spPr>
      </p:pic>
      <p:pic>
        <p:nvPicPr>
          <p:cNvPr id="8" name="Picture 7"/>
          <p:cNvPicPr>
            <a:picLocks noChangeAspect="1"/>
          </p:cNvPicPr>
          <p:nvPr/>
        </p:nvPicPr>
        <p:blipFill>
          <a:blip r:embed="rId3"/>
          <a:stretch>
            <a:fillRect/>
          </a:stretch>
        </p:blipFill>
        <p:spPr>
          <a:xfrm>
            <a:off x="2209800" y="3810000"/>
            <a:ext cx="5189219" cy="898765"/>
          </a:xfrm>
          <a:prstGeom prst="rect">
            <a:avLst/>
          </a:prstGeom>
        </p:spPr>
      </p:pic>
    </p:spTree>
    <p:extLst>
      <p:ext uri="{BB962C8B-B14F-4D97-AF65-F5344CB8AC3E}">
        <p14:creationId xmlns:p14="http://schemas.microsoft.com/office/powerpoint/2010/main" val="2682379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Confidence and Prediction Intervals For Y</a:t>
            </a:r>
          </a:p>
        </p:txBody>
      </p:sp>
      <p:sp>
        <p:nvSpPr>
          <p:cNvPr id="3" name="Content Placeholder 2"/>
          <p:cNvSpPr>
            <a:spLocks noGrp="1"/>
          </p:cNvSpPr>
          <p:nvPr>
            <p:ph idx="1"/>
          </p:nvPr>
        </p:nvSpPr>
        <p:spPr/>
        <p:txBody>
          <a:bodyPr/>
          <a:lstStyle/>
          <a:p>
            <a:r>
              <a:rPr lang="en-US" dirty="0"/>
              <a:t>Confidence and prediction intervals for exam scores and retail sales.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12-7</a:t>
            </a:r>
          </a:p>
        </p:txBody>
      </p:sp>
      <p:pic>
        <p:nvPicPr>
          <p:cNvPr id="7" name="Picture 6"/>
          <p:cNvPicPr>
            <a:picLocks noChangeAspect="1"/>
          </p:cNvPicPr>
          <p:nvPr/>
        </p:nvPicPr>
        <p:blipFill>
          <a:blip r:embed="rId2"/>
          <a:stretch>
            <a:fillRect/>
          </a:stretch>
        </p:blipFill>
        <p:spPr>
          <a:xfrm>
            <a:off x="407194" y="2697544"/>
            <a:ext cx="8329612" cy="2605912"/>
          </a:xfrm>
          <a:prstGeom prst="rect">
            <a:avLst/>
          </a:prstGeom>
        </p:spPr>
      </p:pic>
    </p:spTree>
    <p:extLst>
      <p:ext uri="{BB962C8B-B14F-4D97-AF65-F5344CB8AC3E}">
        <p14:creationId xmlns:p14="http://schemas.microsoft.com/office/powerpoint/2010/main" val="1760725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 Tests</a:t>
            </a:r>
          </a:p>
        </p:txBody>
      </p:sp>
      <p:sp>
        <p:nvSpPr>
          <p:cNvPr id="3" name="Content Placeholder 2"/>
          <p:cNvSpPr>
            <a:spLocks noGrp="1"/>
          </p:cNvSpPr>
          <p:nvPr>
            <p:ph idx="1"/>
          </p:nvPr>
        </p:nvSpPr>
        <p:spPr/>
        <p:txBody>
          <a:bodyPr/>
          <a:lstStyle/>
          <a:p>
            <a:r>
              <a:rPr lang="en-US" dirty="0"/>
              <a:t>Three Important Assumptions</a:t>
            </a:r>
          </a:p>
          <a:p>
            <a:pPr lvl="1"/>
            <a:r>
              <a:rPr lang="en-US" dirty="0"/>
              <a:t>Assumption 1: The errors are </a:t>
            </a:r>
            <a:r>
              <a:rPr lang="en-US" i="1" dirty="0"/>
              <a:t>normally </a:t>
            </a:r>
            <a:r>
              <a:rPr lang="en-US" dirty="0"/>
              <a:t>distributed. </a:t>
            </a:r>
          </a:p>
          <a:p>
            <a:pPr lvl="1"/>
            <a:r>
              <a:rPr lang="en-US" dirty="0"/>
              <a:t>Assumption 2: The errors have </a:t>
            </a:r>
            <a:r>
              <a:rPr lang="en-US" i="1" dirty="0"/>
              <a:t>constant </a:t>
            </a:r>
            <a:r>
              <a:rPr lang="en-US" dirty="0"/>
              <a:t>variance. </a:t>
            </a:r>
          </a:p>
          <a:p>
            <a:pPr lvl="1"/>
            <a:r>
              <a:rPr lang="en-US" dirty="0"/>
              <a:t>Assumption 3: The errors are </a:t>
            </a:r>
            <a:r>
              <a:rPr lang="en-US" i="1" dirty="0"/>
              <a:t>independent. </a:t>
            </a:r>
          </a:p>
          <a:p>
            <a:pPr marL="457200" lvl="1" indent="0">
              <a:buNone/>
            </a:pPr>
            <a:endParaRPr lang="en-US" i="1" dirty="0"/>
          </a:p>
          <a:p>
            <a:r>
              <a:rPr lang="en-US" dirty="0"/>
              <a:t>While formal tests exist for identifying assumption violations, many analysts rely on simple visual tools to help them determine when an assumption has not been met and how serious the violation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12-8</a:t>
            </a:r>
          </a:p>
        </p:txBody>
      </p:sp>
    </p:spTree>
    <p:extLst>
      <p:ext uri="{BB962C8B-B14F-4D97-AF65-F5344CB8AC3E}">
        <p14:creationId xmlns:p14="http://schemas.microsoft.com/office/powerpoint/2010/main" val="2470997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1:</a:t>
            </a:r>
            <a:br>
              <a:rPr lang="en-US" sz="3200" dirty="0"/>
            </a:br>
            <a:r>
              <a:rPr lang="en-US" sz="3200" dirty="0"/>
              <a:t>Non-Normal Errors</a:t>
            </a:r>
          </a:p>
        </p:txBody>
      </p:sp>
      <p:sp>
        <p:nvSpPr>
          <p:cNvPr id="3" name="Content Placeholder 2"/>
          <p:cNvSpPr>
            <a:spLocks noGrp="1"/>
          </p:cNvSpPr>
          <p:nvPr>
            <p:ph idx="1"/>
          </p:nvPr>
        </p:nvSpPr>
        <p:spPr>
          <a:xfrm>
            <a:off x="457200" y="1524000"/>
            <a:ext cx="8229600" cy="4343400"/>
          </a:xfrm>
        </p:spPr>
        <p:txBody>
          <a:bodyPr/>
          <a:lstStyle/>
          <a:p>
            <a:r>
              <a:rPr lang="en-US" dirty="0"/>
              <a:t>Non-normality of errors is usually considered a mild violation because the regression parameter estimates </a:t>
            </a:r>
            <a:r>
              <a:rPr lang="en-US" i="1" dirty="0"/>
              <a:t>b</a:t>
            </a:r>
            <a:r>
              <a:rPr lang="en-US" dirty="0"/>
              <a:t>0 and </a:t>
            </a:r>
            <a:r>
              <a:rPr lang="en-US" i="1" dirty="0"/>
              <a:t>b</a:t>
            </a:r>
            <a:r>
              <a:rPr lang="en-US" baseline="-25000" dirty="0"/>
              <a:t>1</a:t>
            </a:r>
            <a:r>
              <a:rPr lang="en-US" dirty="0"/>
              <a:t> and their variances remain unbiased and consistent. </a:t>
            </a:r>
          </a:p>
          <a:p>
            <a:r>
              <a:rPr lang="en-US" dirty="0"/>
              <a:t>The hypotheses are </a:t>
            </a:r>
          </a:p>
          <a:p>
            <a:pPr lvl="1"/>
            <a:r>
              <a:rPr lang="en-US" dirty="0"/>
              <a:t>H</a:t>
            </a:r>
            <a:r>
              <a:rPr lang="en-US" sz="2400" baseline="-25000" dirty="0">
                <a:ea typeface="+mn-ea"/>
                <a:cs typeface="+mn-cs"/>
              </a:rPr>
              <a:t>0</a:t>
            </a:r>
            <a:r>
              <a:rPr lang="en-US" dirty="0"/>
              <a:t>: Errors are normally distributed</a:t>
            </a:r>
          </a:p>
          <a:p>
            <a:pPr lvl="1"/>
            <a:r>
              <a:rPr lang="en-US" dirty="0"/>
              <a:t>H</a:t>
            </a:r>
            <a:r>
              <a:rPr lang="en-US" sz="2400" baseline="-25000" dirty="0">
                <a:ea typeface="+mn-ea"/>
                <a:cs typeface="+mn-cs"/>
              </a:rPr>
              <a:t>1</a:t>
            </a:r>
            <a:r>
              <a:rPr lang="en-US" dirty="0"/>
              <a:t>: Errors are not normally distributed</a:t>
            </a:r>
          </a:p>
          <a:p>
            <a:r>
              <a:rPr lang="en-US" dirty="0"/>
              <a:t>A simple way to check for non-normality is to make a histogram of the residuals.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12-8</a:t>
            </a:r>
          </a:p>
        </p:txBody>
      </p:sp>
    </p:spTree>
    <p:extLst>
      <p:ext uri="{BB962C8B-B14F-4D97-AF65-F5344CB8AC3E}">
        <p14:creationId xmlns:p14="http://schemas.microsoft.com/office/powerpoint/2010/main" val="1836444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1:</a:t>
            </a:r>
            <a:br>
              <a:rPr lang="en-US" sz="3200" dirty="0"/>
            </a:br>
            <a:r>
              <a:rPr lang="en-US" sz="3200" dirty="0"/>
              <a:t>Non-Normal Errors</a:t>
            </a:r>
          </a:p>
        </p:txBody>
      </p:sp>
      <p:sp>
        <p:nvSpPr>
          <p:cNvPr id="3" name="Content Placeholder 2"/>
          <p:cNvSpPr>
            <a:spLocks noGrp="1"/>
          </p:cNvSpPr>
          <p:nvPr>
            <p:ph idx="1"/>
          </p:nvPr>
        </p:nvSpPr>
        <p:spPr/>
        <p:txBody>
          <a:bodyPr/>
          <a:lstStyle/>
          <a:p>
            <a:r>
              <a:rPr lang="en-US" dirty="0"/>
              <a:t>The Histogram shows a standardized residual histogram for Mini Case 12.3 (cockpit noise). There are no outliers and the histogram is roughly symmetric, albeit possibly </a:t>
            </a:r>
            <a:r>
              <a:rPr lang="en-US" dirty="0" err="1"/>
              <a:t>platykurtic</a:t>
            </a:r>
            <a:r>
              <a:rPr lang="en-US" dirty="0"/>
              <a:t> (i.e., flatter than normal).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Placeholder 5"/>
          <p:cNvSpPr>
            <a:spLocks noGrp="1"/>
          </p:cNvSpPr>
          <p:nvPr>
            <p:ph type="body" sz="quarter" idx="12"/>
          </p:nvPr>
        </p:nvSpPr>
        <p:spPr/>
        <p:txBody>
          <a:bodyPr/>
          <a:lstStyle/>
          <a:p>
            <a:r>
              <a:rPr lang="en-US" dirty="0"/>
              <a:t>LO 12-8</a:t>
            </a:r>
          </a:p>
        </p:txBody>
      </p:sp>
      <p:pic>
        <p:nvPicPr>
          <p:cNvPr id="7" name="Picture 6"/>
          <p:cNvPicPr>
            <a:picLocks noChangeAspect="1"/>
          </p:cNvPicPr>
          <p:nvPr/>
        </p:nvPicPr>
        <p:blipFill>
          <a:blip r:embed="rId2"/>
          <a:stretch>
            <a:fillRect/>
          </a:stretch>
        </p:blipFill>
        <p:spPr>
          <a:xfrm>
            <a:off x="2304805" y="3067050"/>
            <a:ext cx="4534390" cy="3105150"/>
          </a:xfrm>
          <a:prstGeom prst="rect">
            <a:avLst/>
          </a:prstGeom>
        </p:spPr>
      </p:pic>
    </p:spTree>
    <p:extLst>
      <p:ext uri="{BB962C8B-B14F-4D97-AF65-F5344CB8AC3E}">
        <p14:creationId xmlns:p14="http://schemas.microsoft.com/office/powerpoint/2010/main" val="329466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1:</a:t>
            </a:r>
            <a:br>
              <a:rPr lang="en-US" sz="3200" dirty="0"/>
            </a:br>
            <a:r>
              <a:rPr lang="en-US" sz="3200" dirty="0"/>
              <a:t>Non-Normal Errors</a:t>
            </a:r>
          </a:p>
        </p:txBody>
      </p:sp>
      <p:sp>
        <p:nvSpPr>
          <p:cNvPr id="3" name="Content Placeholder 2"/>
          <p:cNvSpPr>
            <a:spLocks noGrp="1"/>
          </p:cNvSpPr>
          <p:nvPr>
            <p:ph idx="1"/>
          </p:nvPr>
        </p:nvSpPr>
        <p:spPr/>
        <p:txBody>
          <a:bodyPr/>
          <a:lstStyle/>
          <a:p>
            <a:r>
              <a:rPr lang="en-US" sz="2000" dirty="0"/>
              <a:t>Another visual test for normality is the </a:t>
            </a:r>
            <a:r>
              <a:rPr lang="en-US" sz="2000" b="1" dirty="0"/>
              <a:t>normal probability plot </a:t>
            </a:r>
            <a:r>
              <a:rPr lang="en-US" sz="2000" dirty="0"/>
              <a:t>(also known as a </a:t>
            </a:r>
            <a:r>
              <a:rPr lang="en-US" sz="2000" i="1" dirty="0"/>
              <a:t>quantile-quantile plot </a:t>
            </a:r>
            <a:r>
              <a:rPr lang="en-US" sz="2000" dirty="0"/>
              <a:t>or simply </a:t>
            </a:r>
            <a:r>
              <a:rPr lang="en-US" sz="2000" b="1" dirty="0"/>
              <a:t>q-q plot</a:t>
            </a:r>
            <a:r>
              <a:rPr lang="en-US" sz="2000" dirty="0"/>
              <a:t>). </a:t>
            </a:r>
          </a:p>
          <a:p>
            <a:r>
              <a:rPr lang="en-US" sz="2000" dirty="0"/>
              <a:t>It plots observed cumulative data values against those that would be expected under the assumption of normality. </a:t>
            </a:r>
          </a:p>
          <a:p>
            <a:r>
              <a:rPr lang="en-US" sz="2000" dirty="0"/>
              <a:t>These residuals seem reasonably consistent with the null hypothesis of normality.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Placeholder 5"/>
          <p:cNvSpPr>
            <a:spLocks noGrp="1"/>
          </p:cNvSpPr>
          <p:nvPr>
            <p:ph type="body" sz="quarter" idx="12"/>
          </p:nvPr>
        </p:nvSpPr>
        <p:spPr/>
        <p:txBody>
          <a:bodyPr/>
          <a:lstStyle/>
          <a:p>
            <a:r>
              <a:rPr lang="en-US" dirty="0"/>
              <a:t>LO 12-8</a:t>
            </a:r>
          </a:p>
        </p:txBody>
      </p:sp>
      <p:pic>
        <p:nvPicPr>
          <p:cNvPr id="8" name="Picture 7"/>
          <p:cNvPicPr>
            <a:picLocks noChangeAspect="1"/>
          </p:cNvPicPr>
          <p:nvPr/>
        </p:nvPicPr>
        <p:blipFill>
          <a:blip r:embed="rId2"/>
          <a:stretch>
            <a:fillRect/>
          </a:stretch>
        </p:blipFill>
        <p:spPr>
          <a:xfrm>
            <a:off x="2500868" y="3525606"/>
            <a:ext cx="4142264" cy="2570394"/>
          </a:xfrm>
          <a:prstGeom prst="rect">
            <a:avLst/>
          </a:prstGeom>
        </p:spPr>
      </p:pic>
    </p:spTree>
    <p:extLst>
      <p:ext uri="{BB962C8B-B14F-4D97-AF65-F5344CB8AC3E}">
        <p14:creationId xmlns:p14="http://schemas.microsoft.com/office/powerpoint/2010/main" val="2311444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2:</a:t>
            </a:r>
            <a:br>
              <a:rPr lang="en-US" sz="3200" dirty="0"/>
            </a:br>
            <a:r>
              <a:rPr lang="en-US" sz="3200" dirty="0" err="1"/>
              <a:t>Nonconstant</a:t>
            </a:r>
            <a:r>
              <a:rPr lang="en-US" sz="3200" dirty="0"/>
              <a:t> Variance</a:t>
            </a:r>
          </a:p>
        </p:txBody>
      </p:sp>
      <p:sp>
        <p:nvSpPr>
          <p:cNvPr id="3" name="Content Placeholder 2"/>
          <p:cNvSpPr>
            <a:spLocks noGrp="1"/>
          </p:cNvSpPr>
          <p:nvPr>
            <p:ph idx="1"/>
          </p:nvPr>
        </p:nvSpPr>
        <p:spPr/>
        <p:txBody>
          <a:bodyPr/>
          <a:lstStyle/>
          <a:p>
            <a:r>
              <a:rPr lang="en-US" dirty="0"/>
              <a:t>The regression should fit equally well for all values of </a:t>
            </a:r>
            <a:r>
              <a:rPr lang="en-US" i="1" dirty="0"/>
              <a:t>X. </a:t>
            </a:r>
          </a:p>
          <a:p>
            <a:r>
              <a:rPr lang="en-US" dirty="0"/>
              <a:t>If the error magnitude is constant for all X, the errors are </a:t>
            </a:r>
            <a:r>
              <a:rPr lang="en-US" b="1" dirty="0"/>
              <a:t>homoscedastic </a:t>
            </a:r>
            <a:r>
              <a:rPr lang="en-US" dirty="0"/>
              <a:t>(the ideal condition). </a:t>
            </a:r>
          </a:p>
          <a:p>
            <a:r>
              <a:rPr lang="en-US" dirty="0"/>
              <a:t>If the error magnitudes increase or decrease as </a:t>
            </a:r>
            <a:r>
              <a:rPr lang="en-US" i="1" dirty="0"/>
              <a:t>X </a:t>
            </a:r>
            <a:r>
              <a:rPr lang="en-US" dirty="0"/>
              <a:t>changes, they are </a:t>
            </a:r>
            <a:r>
              <a:rPr lang="en-US" b="1" dirty="0"/>
              <a:t>heteroscedastic.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Placeholder 5"/>
          <p:cNvSpPr>
            <a:spLocks noGrp="1"/>
          </p:cNvSpPr>
          <p:nvPr>
            <p:ph type="body" sz="quarter" idx="12"/>
          </p:nvPr>
        </p:nvSpPr>
        <p:spPr/>
        <p:txBody>
          <a:bodyPr/>
          <a:lstStyle/>
          <a:p>
            <a:r>
              <a:rPr lang="en-US" dirty="0"/>
              <a:t>LO 12-8</a:t>
            </a:r>
          </a:p>
        </p:txBody>
      </p:sp>
      <p:pic>
        <p:nvPicPr>
          <p:cNvPr id="7" name="Picture 6"/>
          <p:cNvPicPr>
            <a:picLocks noChangeAspect="1"/>
          </p:cNvPicPr>
          <p:nvPr/>
        </p:nvPicPr>
        <p:blipFill>
          <a:blip r:embed="rId2"/>
          <a:stretch>
            <a:fillRect/>
          </a:stretch>
        </p:blipFill>
        <p:spPr>
          <a:xfrm>
            <a:off x="1080998" y="3657600"/>
            <a:ext cx="6982003" cy="2500312"/>
          </a:xfrm>
          <a:prstGeom prst="rect">
            <a:avLst/>
          </a:prstGeom>
        </p:spPr>
      </p:pic>
    </p:spTree>
    <p:extLst>
      <p:ext uri="{BB962C8B-B14F-4D97-AF65-F5344CB8AC3E}">
        <p14:creationId xmlns:p14="http://schemas.microsoft.com/office/powerpoint/2010/main" val="1731038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2:</a:t>
            </a:r>
            <a:br>
              <a:rPr lang="en-US" sz="3200" dirty="0"/>
            </a:br>
            <a:r>
              <a:rPr lang="en-US" sz="3200" dirty="0" err="1"/>
              <a:t>Nonconstant</a:t>
            </a:r>
            <a:r>
              <a:rPr lang="en-US" sz="3200" dirty="0"/>
              <a:t> Variance</a:t>
            </a:r>
          </a:p>
        </p:txBody>
      </p:sp>
      <p:sp>
        <p:nvSpPr>
          <p:cNvPr id="3" name="Content Placeholder 2"/>
          <p:cNvSpPr>
            <a:spLocks noGrp="1"/>
          </p:cNvSpPr>
          <p:nvPr>
            <p:ph idx="1"/>
          </p:nvPr>
        </p:nvSpPr>
        <p:spPr/>
        <p:txBody>
          <a:bodyPr/>
          <a:lstStyle/>
          <a:p>
            <a:r>
              <a:rPr lang="en-US" dirty="0"/>
              <a:t>Residual plots provide a fairly sensitive “eyeball test” for heteroscedasticity. </a:t>
            </a:r>
          </a:p>
          <a:p>
            <a:r>
              <a:rPr lang="en-US" dirty="0"/>
              <a:t>The residual plot is therefore considered an important tool in the statistician’s diagnostic kit. </a:t>
            </a:r>
          </a:p>
          <a:p>
            <a:r>
              <a:rPr lang="en-US" dirty="0"/>
              <a:t>The hypotheses are </a:t>
            </a:r>
          </a:p>
          <a:p>
            <a:pPr lvl="1"/>
            <a:r>
              <a:rPr lang="en-US" dirty="0"/>
              <a:t>H</a:t>
            </a:r>
            <a:r>
              <a:rPr lang="en-US" baseline="-25000" dirty="0"/>
              <a:t>0</a:t>
            </a:r>
            <a:r>
              <a:rPr lang="en-US" dirty="0"/>
              <a:t>: Errors have constant variance (homoscedastic)</a:t>
            </a:r>
          </a:p>
          <a:p>
            <a:pPr lvl="1"/>
            <a:r>
              <a:rPr lang="en-US" dirty="0"/>
              <a:t>H</a:t>
            </a:r>
            <a:r>
              <a:rPr lang="en-US" baseline="-25000" dirty="0"/>
              <a:t>1</a:t>
            </a:r>
            <a:r>
              <a:rPr lang="en-US" dirty="0"/>
              <a:t>: Errors have </a:t>
            </a:r>
            <a:r>
              <a:rPr lang="en-US" dirty="0" err="1"/>
              <a:t>nonconstant</a:t>
            </a:r>
            <a:r>
              <a:rPr lang="en-US" dirty="0"/>
              <a:t> variance (heteroscedastic)</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Placeholder 5"/>
          <p:cNvSpPr>
            <a:spLocks noGrp="1"/>
          </p:cNvSpPr>
          <p:nvPr>
            <p:ph type="body" sz="quarter" idx="12"/>
          </p:nvPr>
        </p:nvSpPr>
        <p:spPr/>
        <p:txBody>
          <a:bodyPr/>
          <a:lstStyle/>
          <a:p>
            <a:r>
              <a:rPr lang="en-US" dirty="0"/>
              <a:t>LO 12-8</a:t>
            </a:r>
          </a:p>
        </p:txBody>
      </p:sp>
    </p:spTree>
    <p:extLst>
      <p:ext uri="{BB962C8B-B14F-4D97-AF65-F5344CB8AC3E}">
        <p14:creationId xmlns:p14="http://schemas.microsoft.com/office/powerpoint/2010/main" val="3579197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2:</a:t>
            </a:r>
            <a:br>
              <a:rPr lang="en-US" sz="3200" dirty="0"/>
            </a:br>
            <a:r>
              <a:rPr lang="en-US" sz="3200" dirty="0" err="1"/>
              <a:t>Nonconstant</a:t>
            </a:r>
            <a:r>
              <a:rPr lang="en-US" sz="3200" dirty="0"/>
              <a:t> Variance</a:t>
            </a:r>
          </a:p>
        </p:txBody>
      </p:sp>
      <p:sp>
        <p:nvSpPr>
          <p:cNvPr id="3" name="Content Placeholder 2"/>
          <p:cNvSpPr>
            <a:spLocks noGrp="1"/>
          </p:cNvSpPr>
          <p:nvPr>
            <p:ph idx="1"/>
          </p:nvPr>
        </p:nvSpPr>
        <p:spPr/>
        <p:txBody>
          <a:bodyPr/>
          <a:lstStyle/>
          <a:p>
            <a:r>
              <a:rPr lang="en-US" dirty="0"/>
              <a:t>In this residual plot for Mini Case 12.3 (cockpit noise), the magnitude of the residuals does not increase or decrease as we look from left to right. A pattern like this is consistent with the null hypothesis of homoscedasticity (constant variance).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Placeholder 5"/>
          <p:cNvSpPr>
            <a:spLocks noGrp="1"/>
          </p:cNvSpPr>
          <p:nvPr>
            <p:ph type="body" sz="quarter" idx="12"/>
          </p:nvPr>
        </p:nvSpPr>
        <p:spPr/>
        <p:txBody>
          <a:bodyPr/>
          <a:lstStyle/>
          <a:p>
            <a:r>
              <a:rPr lang="en-US" dirty="0"/>
              <a:t>LO 12-8</a:t>
            </a:r>
          </a:p>
        </p:txBody>
      </p:sp>
      <p:pic>
        <p:nvPicPr>
          <p:cNvPr id="7" name="Picture 6"/>
          <p:cNvPicPr>
            <a:picLocks noChangeAspect="1"/>
          </p:cNvPicPr>
          <p:nvPr/>
        </p:nvPicPr>
        <p:blipFill>
          <a:blip r:embed="rId2"/>
          <a:stretch>
            <a:fillRect/>
          </a:stretch>
        </p:blipFill>
        <p:spPr>
          <a:xfrm>
            <a:off x="2603878" y="3429000"/>
            <a:ext cx="3934082" cy="2709862"/>
          </a:xfrm>
          <a:prstGeom prst="rect">
            <a:avLst/>
          </a:prstGeom>
        </p:spPr>
      </p:pic>
    </p:spTree>
    <p:extLst>
      <p:ext uri="{BB962C8B-B14F-4D97-AF65-F5344CB8AC3E}">
        <p14:creationId xmlns:p14="http://schemas.microsoft.com/office/powerpoint/2010/main" val="607631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3:</a:t>
            </a:r>
            <a:br>
              <a:rPr lang="en-US" sz="3200" dirty="0"/>
            </a:br>
            <a:r>
              <a:rPr lang="en-US" sz="3200" dirty="0" err="1"/>
              <a:t>Autocorrelated</a:t>
            </a:r>
            <a:r>
              <a:rPr lang="en-US" sz="3200" dirty="0"/>
              <a:t> Errors</a:t>
            </a:r>
          </a:p>
        </p:txBody>
      </p:sp>
      <p:sp>
        <p:nvSpPr>
          <p:cNvPr id="3" name="Content Placeholder 2"/>
          <p:cNvSpPr>
            <a:spLocks noGrp="1"/>
          </p:cNvSpPr>
          <p:nvPr>
            <p:ph idx="1"/>
          </p:nvPr>
        </p:nvSpPr>
        <p:spPr/>
        <p:txBody>
          <a:bodyPr/>
          <a:lstStyle/>
          <a:p>
            <a:r>
              <a:rPr lang="en-US" b="1" dirty="0"/>
              <a:t>Autocorrelation </a:t>
            </a:r>
            <a:r>
              <a:rPr lang="en-US" dirty="0"/>
              <a:t>is a pattern of </a:t>
            </a:r>
            <a:r>
              <a:rPr lang="en-US" dirty="0" err="1"/>
              <a:t>nonindependent</a:t>
            </a:r>
            <a:r>
              <a:rPr lang="en-US" dirty="0"/>
              <a:t> errors, mainly found in time-series data. </a:t>
            </a:r>
          </a:p>
          <a:p>
            <a:r>
              <a:rPr lang="en-US" dirty="0"/>
              <a:t>When variable observations are collected in a specific order such as in a time series, it is possible that the errors </a:t>
            </a:r>
            <a:r>
              <a:rPr lang="en-US" i="1" dirty="0"/>
              <a:t>e</a:t>
            </a:r>
            <a:r>
              <a:rPr lang="en-US" baseline="-25000" dirty="0"/>
              <a:t>1</a:t>
            </a:r>
            <a:r>
              <a:rPr lang="en-US" dirty="0"/>
              <a:t>, </a:t>
            </a:r>
            <a:r>
              <a:rPr lang="en-US" i="1" dirty="0"/>
              <a:t>e</a:t>
            </a:r>
            <a:r>
              <a:rPr lang="en-US" baseline="-25000" dirty="0"/>
              <a:t>2</a:t>
            </a:r>
            <a:r>
              <a:rPr lang="en-US" dirty="0"/>
              <a:t>, . . . , </a:t>
            </a:r>
            <a:r>
              <a:rPr lang="en-US" i="1" dirty="0" err="1"/>
              <a:t>e</a:t>
            </a:r>
            <a:r>
              <a:rPr lang="en-US" baseline="-25000" dirty="0" err="1"/>
              <a:t>n</a:t>
            </a:r>
            <a:r>
              <a:rPr lang="en-US" i="1" dirty="0"/>
              <a:t> </a:t>
            </a:r>
            <a:r>
              <a:rPr lang="en-US" dirty="0"/>
              <a:t>are related to each other. </a:t>
            </a:r>
          </a:p>
          <a:p>
            <a:r>
              <a:rPr lang="en-US" b="1" dirty="0"/>
              <a:t>Positive autocorrelation </a:t>
            </a:r>
            <a:r>
              <a:rPr lang="en-US" dirty="0"/>
              <a:t>is indicated by runs of residuals with the </a:t>
            </a:r>
            <a:r>
              <a:rPr lang="en-US" i="1" dirty="0"/>
              <a:t>same </a:t>
            </a:r>
            <a:r>
              <a:rPr lang="en-US" dirty="0"/>
              <a:t>sign. </a:t>
            </a:r>
          </a:p>
          <a:p>
            <a:r>
              <a:rPr lang="en-US" b="1" dirty="0"/>
              <a:t>negative autocorrelation </a:t>
            </a:r>
            <a:r>
              <a:rPr lang="en-US" dirty="0"/>
              <a:t>is indicated by runs of residuals with </a:t>
            </a:r>
            <a:r>
              <a:rPr lang="en-US" i="1" dirty="0"/>
              <a:t>alternating </a:t>
            </a:r>
            <a:r>
              <a:rPr lang="en-US" dirty="0"/>
              <a:t>signs.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Placeholder 5"/>
          <p:cNvSpPr>
            <a:spLocks noGrp="1"/>
          </p:cNvSpPr>
          <p:nvPr>
            <p:ph type="body" sz="quarter" idx="12"/>
          </p:nvPr>
        </p:nvSpPr>
        <p:spPr/>
        <p:txBody>
          <a:bodyPr/>
          <a:lstStyle/>
          <a:p>
            <a:r>
              <a:rPr lang="en-US" dirty="0"/>
              <a:t>LO 12-8</a:t>
            </a:r>
          </a:p>
        </p:txBody>
      </p:sp>
    </p:spTree>
    <p:extLst>
      <p:ext uri="{BB962C8B-B14F-4D97-AF65-F5344CB8AC3E}">
        <p14:creationId xmlns:p14="http://schemas.microsoft.com/office/powerpoint/2010/main" val="103582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Coefficient</a:t>
            </a:r>
          </a:p>
        </p:txBody>
      </p:sp>
      <p:sp>
        <p:nvSpPr>
          <p:cNvPr id="3" name="Content Placeholder 2"/>
          <p:cNvSpPr>
            <a:spLocks noGrp="1"/>
          </p:cNvSpPr>
          <p:nvPr>
            <p:ph idx="1"/>
          </p:nvPr>
        </p:nvSpPr>
        <p:spPr/>
        <p:txBody>
          <a:bodyPr/>
          <a:lstStyle/>
          <a:p>
            <a:r>
              <a:rPr lang="en-US" dirty="0"/>
              <a:t>Sample correlation coefficient formula</a:t>
            </a:r>
          </a:p>
          <a:p>
            <a:endParaRPr lang="en-US" dirty="0"/>
          </a:p>
          <a:p>
            <a:endParaRPr lang="en-US" dirty="0"/>
          </a:p>
          <a:p>
            <a:endParaRPr lang="en-US" dirty="0"/>
          </a:p>
          <a:p>
            <a:pPr lvl="1"/>
            <a:r>
              <a:rPr lang="en-US" dirty="0"/>
              <a:t>If r = 0 then that indicates no linear relationship</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12-1</a:t>
            </a:r>
          </a:p>
        </p:txBody>
      </p:sp>
      <p:pic>
        <p:nvPicPr>
          <p:cNvPr id="7" name="Picture 6"/>
          <p:cNvPicPr>
            <a:picLocks noChangeAspect="1"/>
          </p:cNvPicPr>
          <p:nvPr/>
        </p:nvPicPr>
        <p:blipFill>
          <a:blip r:embed="rId2"/>
          <a:stretch>
            <a:fillRect/>
          </a:stretch>
        </p:blipFill>
        <p:spPr>
          <a:xfrm>
            <a:off x="2005012" y="2057400"/>
            <a:ext cx="5133975" cy="1024027"/>
          </a:xfrm>
          <a:prstGeom prst="rect">
            <a:avLst/>
          </a:prstGeom>
        </p:spPr>
      </p:pic>
    </p:spTree>
    <p:extLst>
      <p:ext uri="{BB962C8B-B14F-4D97-AF65-F5344CB8AC3E}">
        <p14:creationId xmlns:p14="http://schemas.microsoft.com/office/powerpoint/2010/main" val="3884000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3:</a:t>
            </a:r>
            <a:br>
              <a:rPr lang="en-US" sz="3200" dirty="0"/>
            </a:br>
            <a:r>
              <a:rPr lang="en-US" sz="3200" dirty="0" err="1"/>
              <a:t>Autocorrelated</a:t>
            </a:r>
            <a:r>
              <a:rPr lang="en-US" sz="3200" dirty="0"/>
              <a:t> Errors</a:t>
            </a:r>
          </a:p>
        </p:txBody>
      </p:sp>
      <p:sp>
        <p:nvSpPr>
          <p:cNvPr id="3" name="Content Placeholder 2"/>
          <p:cNvSpPr>
            <a:spLocks noGrp="1"/>
          </p:cNvSpPr>
          <p:nvPr>
            <p:ph idx="1"/>
          </p:nvPr>
        </p:nvSpPr>
        <p:spPr/>
        <p:txBody>
          <a:bodyPr/>
          <a:lstStyle/>
          <a:p>
            <a:r>
              <a:rPr lang="en-US" dirty="0"/>
              <a:t>In the </a:t>
            </a:r>
            <a:r>
              <a:rPr lang="en-US" b="1" dirty="0"/>
              <a:t>runs test</a:t>
            </a:r>
            <a:r>
              <a:rPr lang="en-US" i="1" dirty="0"/>
              <a:t>, </a:t>
            </a:r>
            <a:r>
              <a:rPr lang="en-US" dirty="0"/>
              <a:t>we count the number of sign reversals (i.e., how often does the residual plot cross the zero centerline?). </a:t>
            </a:r>
          </a:p>
          <a:p>
            <a:r>
              <a:rPr lang="en-US" dirty="0"/>
              <a:t>If the pattern is random, the number of sign changes should be approximately n/2. </a:t>
            </a:r>
          </a:p>
          <a:p>
            <a:r>
              <a:rPr lang="en-US" dirty="0"/>
              <a:t>Fewer than n/2 centerline crossings would suggest positive autocorrelation, while more than n/2 centerline crossings would suggest negative autocorrelation.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Placeholder 5"/>
          <p:cNvSpPr>
            <a:spLocks noGrp="1"/>
          </p:cNvSpPr>
          <p:nvPr>
            <p:ph type="body" sz="quarter" idx="12"/>
          </p:nvPr>
        </p:nvSpPr>
        <p:spPr/>
        <p:txBody>
          <a:bodyPr/>
          <a:lstStyle/>
          <a:p>
            <a:r>
              <a:rPr lang="en-US" dirty="0"/>
              <a:t>LO 12-8</a:t>
            </a:r>
          </a:p>
        </p:txBody>
      </p:sp>
    </p:spTree>
    <p:extLst>
      <p:ext uri="{BB962C8B-B14F-4D97-AF65-F5344CB8AC3E}">
        <p14:creationId xmlns:p14="http://schemas.microsoft.com/office/powerpoint/2010/main" val="2356815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Violation of Assumption 3:</a:t>
            </a:r>
            <a:br>
              <a:rPr lang="en-US" sz="3200" dirty="0"/>
            </a:br>
            <a:r>
              <a:rPr lang="en-US" sz="3200" dirty="0" err="1"/>
              <a:t>Autocorrelated</a:t>
            </a:r>
            <a:r>
              <a:rPr lang="en-US" sz="3200" dirty="0"/>
              <a:t> Errors</a:t>
            </a:r>
          </a:p>
        </p:txBody>
      </p:sp>
      <p:sp>
        <p:nvSpPr>
          <p:cNvPr id="3" name="Content Placeholder 2"/>
          <p:cNvSpPr>
            <a:spLocks noGrp="1"/>
          </p:cNvSpPr>
          <p:nvPr>
            <p:ph idx="1"/>
          </p:nvPr>
        </p:nvSpPr>
        <p:spPr/>
        <p:txBody>
          <a:bodyPr/>
          <a:lstStyle/>
          <a:p>
            <a:r>
              <a:rPr lang="en-US" dirty="0"/>
              <a:t>For example, if </a:t>
            </a:r>
            <a:r>
              <a:rPr lang="en-US" i="1" dirty="0"/>
              <a:t>n </a:t>
            </a:r>
            <a:r>
              <a:rPr lang="en-US" dirty="0"/>
              <a:t>= 50, we would expect about 25 centerline crossings. </a:t>
            </a:r>
          </a:p>
          <a:p>
            <a:r>
              <a:rPr lang="en-US" dirty="0"/>
              <a:t>In the first illustration, there are only 11 crossings (positive autocorrelation), while in the second illustration there are 36 crossings (negative autocorrelation).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61</a:t>
            </a:fld>
            <a:endParaRPr lang="en-US" dirty="0"/>
          </a:p>
        </p:txBody>
      </p:sp>
      <p:sp>
        <p:nvSpPr>
          <p:cNvPr id="6" name="Text Placeholder 5"/>
          <p:cNvSpPr>
            <a:spLocks noGrp="1"/>
          </p:cNvSpPr>
          <p:nvPr>
            <p:ph type="body" sz="quarter" idx="12"/>
          </p:nvPr>
        </p:nvSpPr>
        <p:spPr/>
        <p:txBody>
          <a:bodyPr/>
          <a:lstStyle/>
          <a:p>
            <a:r>
              <a:rPr lang="en-US" dirty="0"/>
              <a:t>LO 12-8</a:t>
            </a:r>
          </a:p>
        </p:txBody>
      </p:sp>
      <p:pic>
        <p:nvPicPr>
          <p:cNvPr id="7" name="Picture 6"/>
          <p:cNvPicPr>
            <a:picLocks noChangeAspect="1"/>
          </p:cNvPicPr>
          <p:nvPr/>
        </p:nvPicPr>
        <p:blipFill>
          <a:blip r:embed="rId2"/>
          <a:stretch>
            <a:fillRect/>
          </a:stretch>
        </p:blipFill>
        <p:spPr>
          <a:xfrm>
            <a:off x="965454" y="3657600"/>
            <a:ext cx="7213092" cy="2426168"/>
          </a:xfrm>
          <a:prstGeom prst="rect">
            <a:avLst/>
          </a:prstGeom>
        </p:spPr>
      </p:pic>
    </p:spTree>
    <p:extLst>
      <p:ext uri="{BB962C8B-B14F-4D97-AF65-F5344CB8AC3E}">
        <p14:creationId xmlns:p14="http://schemas.microsoft.com/office/powerpoint/2010/main" val="2034503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Unusual Observations</a:t>
            </a:r>
          </a:p>
        </p:txBody>
      </p:sp>
      <p:sp>
        <p:nvSpPr>
          <p:cNvPr id="3" name="Content Placeholder 2"/>
          <p:cNvSpPr>
            <a:spLocks noGrp="1"/>
          </p:cNvSpPr>
          <p:nvPr>
            <p:ph idx="1"/>
          </p:nvPr>
        </p:nvSpPr>
        <p:spPr/>
        <p:txBody>
          <a:bodyPr/>
          <a:lstStyle/>
          <a:p>
            <a:r>
              <a:rPr lang="en-US" dirty="0"/>
              <a:t>In a regression, we look for observations that are unusual. </a:t>
            </a:r>
          </a:p>
          <a:p>
            <a:r>
              <a:rPr lang="en-US" dirty="0"/>
              <a:t>An observation could be unusual because its </a:t>
            </a:r>
            <a:r>
              <a:rPr lang="en-US" i="1" dirty="0"/>
              <a:t>Y</a:t>
            </a:r>
            <a:r>
              <a:rPr lang="en-US" dirty="0"/>
              <a:t>-value is poorly predicted by the regression model (</a:t>
            </a:r>
            <a:r>
              <a:rPr lang="en-US" i="1" dirty="0"/>
              <a:t>unusual residual</a:t>
            </a:r>
            <a:r>
              <a:rPr lang="en-US" dirty="0"/>
              <a:t>) or because its unusual </a:t>
            </a:r>
            <a:r>
              <a:rPr lang="en-US" i="1" dirty="0"/>
              <a:t>X</a:t>
            </a:r>
            <a:r>
              <a:rPr lang="en-US" dirty="0"/>
              <a:t>-value greatly affects the regression line (</a:t>
            </a:r>
            <a:r>
              <a:rPr lang="en-US" i="1" dirty="0"/>
              <a:t>high leverage</a:t>
            </a:r>
            <a:r>
              <a:rPr lang="en-US" dirty="0"/>
              <a:t>). </a:t>
            </a:r>
          </a:p>
          <a:p>
            <a:r>
              <a:rPr lang="en-US" dirty="0"/>
              <a:t>Tests for unusual residuals and high leverage are important diagnostic tools in evaluating the fitted regression.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62</a:t>
            </a:fld>
            <a:endParaRPr lang="en-US" dirty="0"/>
          </a:p>
        </p:txBody>
      </p:sp>
      <p:sp>
        <p:nvSpPr>
          <p:cNvPr id="6" name="Text Placeholder 5"/>
          <p:cNvSpPr>
            <a:spLocks noGrp="1"/>
          </p:cNvSpPr>
          <p:nvPr>
            <p:ph type="body" sz="quarter" idx="12"/>
          </p:nvPr>
        </p:nvSpPr>
        <p:spPr/>
        <p:txBody>
          <a:bodyPr/>
          <a:lstStyle/>
          <a:p>
            <a:r>
              <a:rPr lang="en-US" dirty="0"/>
              <a:t>LO 12-9</a:t>
            </a:r>
          </a:p>
        </p:txBody>
      </p:sp>
    </p:spTree>
    <p:extLst>
      <p:ext uri="{BB962C8B-B14F-4D97-AF65-F5344CB8AC3E}">
        <p14:creationId xmlns:p14="http://schemas.microsoft.com/office/powerpoint/2010/main" val="1070794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Unusual Residuals</a:t>
            </a:r>
          </a:p>
        </p:txBody>
      </p:sp>
      <p:sp>
        <p:nvSpPr>
          <p:cNvPr id="3" name="Content Placeholder 2"/>
          <p:cNvSpPr>
            <a:spLocks noGrp="1"/>
          </p:cNvSpPr>
          <p:nvPr>
            <p:ph idx="1"/>
          </p:nvPr>
        </p:nvSpPr>
        <p:spPr/>
        <p:txBody>
          <a:bodyPr/>
          <a:lstStyle/>
          <a:p>
            <a:r>
              <a:rPr lang="en-US" dirty="0"/>
              <a:t>Because every regression may have different </a:t>
            </a:r>
            <a:r>
              <a:rPr lang="en-US" i="1" dirty="0"/>
              <a:t>Y </a:t>
            </a:r>
            <a:r>
              <a:rPr lang="en-US" dirty="0"/>
              <a:t>units (e.g., stock price in dollars, shipping time in days), it is helpful to </a:t>
            </a:r>
            <a:r>
              <a:rPr lang="en-US" i="1" dirty="0"/>
              <a:t>standardize </a:t>
            </a:r>
            <a:r>
              <a:rPr lang="en-US" dirty="0"/>
              <a:t>the residuals by dividing each residual, </a:t>
            </a:r>
            <a:r>
              <a:rPr lang="en-US" i="1" dirty="0" err="1"/>
              <a:t>e</a:t>
            </a:r>
            <a:r>
              <a:rPr lang="en-US" i="1" baseline="-25000" dirty="0" err="1"/>
              <a:t>i</a:t>
            </a:r>
            <a:r>
              <a:rPr lang="en-US" dirty="0"/>
              <a:t>, by its individual standard error, </a:t>
            </a:r>
            <a:r>
              <a:rPr lang="en-US" i="1" dirty="0" err="1"/>
              <a:t>s</a:t>
            </a:r>
            <a:r>
              <a:rPr lang="en-US" i="1" baseline="-25000" dirty="0" err="1"/>
              <a:t>ei</a:t>
            </a:r>
            <a:r>
              <a:rPr lang="en-US" dirty="0"/>
              <a:t>. </a:t>
            </a:r>
          </a:p>
          <a:p>
            <a:r>
              <a:rPr lang="en-US" dirty="0"/>
              <a:t>One can use Excel, Minitab, </a:t>
            </a:r>
            <a:r>
              <a:rPr lang="en-US" dirty="0" err="1"/>
              <a:t>MegaStat</a:t>
            </a:r>
            <a:r>
              <a:rPr lang="en-US" dirty="0"/>
              <a:t> or other software to compute standardized residuals.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63</a:t>
            </a:fld>
            <a:endParaRPr lang="en-US" dirty="0"/>
          </a:p>
        </p:txBody>
      </p:sp>
      <p:sp>
        <p:nvSpPr>
          <p:cNvPr id="6" name="Text Placeholder 5"/>
          <p:cNvSpPr>
            <a:spLocks noGrp="1"/>
          </p:cNvSpPr>
          <p:nvPr>
            <p:ph type="body" sz="quarter" idx="12"/>
          </p:nvPr>
        </p:nvSpPr>
        <p:spPr/>
        <p:txBody>
          <a:bodyPr/>
          <a:lstStyle/>
          <a:p>
            <a:r>
              <a:rPr lang="en-US" dirty="0"/>
              <a:t>LO 12-9</a:t>
            </a:r>
          </a:p>
        </p:txBody>
      </p:sp>
      <p:pic>
        <p:nvPicPr>
          <p:cNvPr id="7" name="Picture 6"/>
          <p:cNvPicPr>
            <a:picLocks noChangeAspect="1"/>
          </p:cNvPicPr>
          <p:nvPr/>
        </p:nvPicPr>
        <p:blipFill>
          <a:blip r:embed="rId2"/>
          <a:stretch>
            <a:fillRect/>
          </a:stretch>
        </p:blipFill>
        <p:spPr>
          <a:xfrm>
            <a:off x="1264444" y="3962400"/>
            <a:ext cx="6615112" cy="1527203"/>
          </a:xfrm>
          <a:prstGeom prst="rect">
            <a:avLst/>
          </a:prstGeom>
        </p:spPr>
      </p:pic>
      <p:sp>
        <p:nvSpPr>
          <p:cNvPr id="8" name="TextBox 7"/>
          <p:cNvSpPr txBox="1"/>
          <p:nvPr/>
        </p:nvSpPr>
        <p:spPr>
          <a:xfrm>
            <a:off x="1219200" y="4038600"/>
            <a:ext cx="914400" cy="4572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14401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Leverage </a:t>
            </a:r>
          </a:p>
        </p:txBody>
      </p:sp>
      <p:sp>
        <p:nvSpPr>
          <p:cNvPr id="3" name="Content Placeholder 2"/>
          <p:cNvSpPr>
            <a:spLocks noGrp="1"/>
          </p:cNvSpPr>
          <p:nvPr>
            <p:ph idx="1"/>
          </p:nvPr>
        </p:nvSpPr>
        <p:spPr/>
        <p:txBody>
          <a:bodyPr/>
          <a:lstStyle/>
          <a:p>
            <a:r>
              <a:rPr lang="en-US" dirty="0"/>
              <a:t>A high </a:t>
            </a:r>
            <a:r>
              <a:rPr lang="en-US" b="1" dirty="0"/>
              <a:t>leverage </a:t>
            </a:r>
            <a:r>
              <a:rPr lang="en-US" dirty="0"/>
              <a:t>statistic indicates that the observation is far from the mean of </a:t>
            </a:r>
            <a:r>
              <a:rPr lang="en-US" i="1" dirty="0"/>
              <a:t>X. </a:t>
            </a:r>
          </a:p>
          <a:p>
            <a:r>
              <a:rPr lang="en-US" dirty="0"/>
              <a:t>Such observations have great influence on the regression estimates because they are at the “end of the lever.” </a:t>
            </a:r>
          </a:p>
          <a:p>
            <a:r>
              <a:rPr lang="en-US" dirty="0"/>
              <a:t>The leverage for observation </a:t>
            </a:r>
            <a:r>
              <a:rPr lang="en-US" i="1" dirty="0" err="1"/>
              <a:t>i</a:t>
            </a:r>
            <a:r>
              <a:rPr lang="en-US" dirty="0"/>
              <a:t> is denoted </a:t>
            </a:r>
            <a:r>
              <a:rPr lang="en-US" i="1" dirty="0"/>
              <a:t>h</a:t>
            </a:r>
            <a:r>
              <a:rPr lang="en-US" i="1" baseline="-25000" dirty="0"/>
              <a:t>i</a:t>
            </a:r>
            <a:r>
              <a:rPr lang="en-US" dirty="0"/>
              <a:t> and is calculated as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64</a:t>
            </a:fld>
            <a:endParaRPr lang="en-US" dirty="0"/>
          </a:p>
        </p:txBody>
      </p:sp>
      <p:sp>
        <p:nvSpPr>
          <p:cNvPr id="6" name="Text Placeholder 5"/>
          <p:cNvSpPr>
            <a:spLocks noGrp="1"/>
          </p:cNvSpPr>
          <p:nvPr>
            <p:ph type="body" sz="quarter" idx="12"/>
          </p:nvPr>
        </p:nvSpPr>
        <p:spPr/>
        <p:txBody>
          <a:bodyPr/>
          <a:lstStyle/>
          <a:p>
            <a:r>
              <a:rPr lang="en-US" dirty="0"/>
              <a:t>LO 12-10</a:t>
            </a:r>
          </a:p>
        </p:txBody>
      </p:sp>
      <p:pic>
        <p:nvPicPr>
          <p:cNvPr id="7" name="Picture 6"/>
          <p:cNvPicPr>
            <a:picLocks noChangeAspect="1"/>
          </p:cNvPicPr>
          <p:nvPr/>
        </p:nvPicPr>
        <p:blipFill>
          <a:blip r:embed="rId2"/>
          <a:stretch>
            <a:fillRect/>
          </a:stretch>
        </p:blipFill>
        <p:spPr>
          <a:xfrm>
            <a:off x="3276600" y="4114800"/>
            <a:ext cx="2352675" cy="1209675"/>
          </a:xfrm>
          <a:prstGeom prst="rect">
            <a:avLst/>
          </a:prstGeom>
        </p:spPr>
      </p:pic>
    </p:spTree>
    <p:extLst>
      <p:ext uri="{BB962C8B-B14F-4D97-AF65-F5344CB8AC3E}">
        <p14:creationId xmlns:p14="http://schemas.microsoft.com/office/powerpoint/2010/main" val="2296555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Leverage </a:t>
            </a:r>
          </a:p>
        </p:txBody>
      </p:sp>
      <p:sp>
        <p:nvSpPr>
          <p:cNvPr id="3" name="Content Placeholder 2"/>
          <p:cNvSpPr>
            <a:spLocks noGrp="1"/>
          </p:cNvSpPr>
          <p:nvPr>
            <p:ph idx="1"/>
          </p:nvPr>
        </p:nvSpPr>
        <p:spPr/>
        <p:txBody>
          <a:bodyPr/>
          <a:lstStyle/>
          <a:p>
            <a:r>
              <a:rPr lang="en-US" dirty="0"/>
              <a:t>One individual worked 65 hours, while the others worked between 12 and 42 hours. </a:t>
            </a:r>
            <a:br>
              <a:rPr lang="en-US" dirty="0"/>
            </a:br>
            <a:r>
              <a:rPr lang="en-US" dirty="0"/>
              <a:t>This individual will have a </a:t>
            </a:r>
            <a:br>
              <a:rPr lang="en-US" dirty="0"/>
            </a:br>
            <a:r>
              <a:rPr lang="en-US" dirty="0"/>
              <a:t>big effect on the slope </a:t>
            </a:r>
            <a:br>
              <a:rPr lang="en-US" dirty="0"/>
            </a:br>
            <a:r>
              <a:rPr lang="en-US" dirty="0"/>
              <a:t>estimate because he is </a:t>
            </a:r>
            <a:br>
              <a:rPr lang="en-US" dirty="0"/>
            </a:br>
            <a:r>
              <a:rPr lang="en-US" dirty="0"/>
              <a:t>so far above the mean of </a:t>
            </a:r>
            <a:r>
              <a:rPr lang="en-US" i="1" dirty="0"/>
              <a:t>X</a:t>
            </a:r>
            <a:r>
              <a:rPr lang="en-US" dirty="0"/>
              <a: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65</a:t>
            </a:fld>
            <a:endParaRPr lang="en-US" dirty="0"/>
          </a:p>
        </p:txBody>
      </p:sp>
      <p:sp>
        <p:nvSpPr>
          <p:cNvPr id="6" name="Text Placeholder 5"/>
          <p:cNvSpPr>
            <a:spLocks noGrp="1"/>
          </p:cNvSpPr>
          <p:nvPr>
            <p:ph type="body" sz="quarter" idx="12"/>
          </p:nvPr>
        </p:nvSpPr>
        <p:spPr/>
        <p:txBody>
          <a:bodyPr/>
          <a:lstStyle/>
          <a:p>
            <a:r>
              <a:rPr lang="en-US" dirty="0"/>
              <a:t>LO 12-10</a:t>
            </a:r>
          </a:p>
        </p:txBody>
      </p:sp>
      <p:pic>
        <p:nvPicPr>
          <p:cNvPr id="8" name="Picture 7"/>
          <p:cNvPicPr>
            <a:picLocks noChangeAspect="1"/>
          </p:cNvPicPr>
          <p:nvPr/>
        </p:nvPicPr>
        <p:blipFill>
          <a:blip r:embed="rId2"/>
          <a:stretch>
            <a:fillRect/>
          </a:stretch>
        </p:blipFill>
        <p:spPr>
          <a:xfrm>
            <a:off x="4706139" y="1828800"/>
            <a:ext cx="4114011" cy="2409825"/>
          </a:xfrm>
          <a:prstGeom prst="rect">
            <a:avLst/>
          </a:prstGeom>
        </p:spPr>
      </p:pic>
      <p:pic>
        <p:nvPicPr>
          <p:cNvPr id="9" name="Picture 8"/>
          <p:cNvPicPr>
            <a:picLocks noChangeAspect="1"/>
          </p:cNvPicPr>
          <p:nvPr/>
        </p:nvPicPr>
        <p:blipFill>
          <a:blip r:embed="rId3"/>
          <a:stretch>
            <a:fillRect/>
          </a:stretch>
        </p:blipFill>
        <p:spPr>
          <a:xfrm>
            <a:off x="926820" y="4445794"/>
            <a:ext cx="7290360" cy="1595437"/>
          </a:xfrm>
          <a:prstGeom prst="rect">
            <a:avLst/>
          </a:prstGeom>
        </p:spPr>
      </p:pic>
    </p:spTree>
    <p:extLst>
      <p:ext uri="{BB962C8B-B14F-4D97-AF65-F5344CB8AC3E}">
        <p14:creationId xmlns:p14="http://schemas.microsoft.com/office/powerpoint/2010/main" val="1553219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Regression Problems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66</a:t>
            </a:fld>
            <a:endParaRPr lang="en-US" dirty="0"/>
          </a:p>
        </p:txBody>
      </p:sp>
      <p:sp>
        <p:nvSpPr>
          <p:cNvPr id="6" name="Text Placeholder 5"/>
          <p:cNvSpPr>
            <a:spLocks noGrp="1"/>
          </p:cNvSpPr>
          <p:nvPr>
            <p:ph type="body" sz="quarter" idx="12"/>
          </p:nvPr>
        </p:nvSpPr>
        <p:spPr/>
        <p:txBody>
          <a:bodyPr/>
          <a:lstStyle/>
          <a:p>
            <a:r>
              <a:rPr lang="en-US" dirty="0"/>
              <a:t>LO 12-11</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47837912"/>
              </p:ext>
            </p:extLst>
          </p:nvPr>
        </p:nvGraphicFramePr>
        <p:xfrm>
          <a:off x="457200" y="2004060"/>
          <a:ext cx="8229600" cy="2301240"/>
        </p:xfrm>
        <a:graphic>
          <a:graphicData uri="http://schemas.openxmlformats.org/drawingml/2006/table">
            <a:tbl>
              <a:tblPr firstRow="1" bandRow="1">
                <a:tableStyleId>{93296810-A885-4BE3-A3E7-6D5BEEA58F35}</a:tableStyleId>
              </a:tblPr>
              <a:tblGrid>
                <a:gridCol w="4114800">
                  <a:extLst>
                    <a:ext uri="{9D8B030D-6E8A-4147-A177-3AD203B41FA5}">
                      <a16:colId xmlns:a16="http://schemas.microsoft.com/office/drawing/2014/main" val="3499978709"/>
                    </a:ext>
                  </a:extLst>
                </a:gridCol>
                <a:gridCol w="4114800">
                  <a:extLst>
                    <a:ext uri="{9D8B030D-6E8A-4147-A177-3AD203B41FA5}">
                      <a16:colId xmlns:a16="http://schemas.microsoft.com/office/drawing/2014/main" val="456073851"/>
                    </a:ext>
                  </a:extLst>
                </a:gridCol>
              </a:tblGrid>
              <a:tr h="370840">
                <a:tc>
                  <a:txBody>
                    <a:bodyPr/>
                    <a:lstStyle/>
                    <a:p>
                      <a:r>
                        <a:rPr lang="en-US" dirty="0"/>
                        <a:t>Outliers may be caused by</a:t>
                      </a:r>
                    </a:p>
                  </a:txBody>
                  <a:tcPr/>
                </a:tc>
                <a:tc>
                  <a:txBody>
                    <a:bodyPr/>
                    <a:lstStyle/>
                    <a:p>
                      <a:r>
                        <a:rPr lang="en-US" dirty="0"/>
                        <a:t>To fix the problem</a:t>
                      </a:r>
                    </a:p>
                  </a:txBody>
                  <a:tcPr/>
                </a:tc>
                <a:extLst>
                  <a:ext uri="{0D108BD9-81ED-4DB2-BD59-A6C34878D82A}">
                    <a16:rowId xmlns:a16="http://schemas.microsoft.com/office/drawing/2014/main" val="2220469132"/>
                  </a:ext>
                </a:extLst>
              </a:tr>
              <a:tr h="370840">
                <a:tc>
                  <a:txBody>
                    <a:bodyPr/>
                    <a:lstStyle/>
                    <a:p>
                      <a:r>
                        <a:rPr lang="en-US" dirty="0"/>
                        <a:t>An error in recording data</a:t>
                      </a:r>
                    </a:p>
                  </a:txBody>
                  <a:tcPr/>
                </a:tc>
                <a:tc>
                  <a:txBody>
                    <a:bodyPr/>
                    <a:lstStyle/>
                    <a:p>
                      <a:r>
                        <a:rPr lang="en-US" dirty="0"/>
                        <a:t>Delete</a:t>
                      </a:r>
                      <a:r>
                        <a:rPr lang="en-US" baseline="0" dirty="0"/>
                        <a:t> the observation(s)</a:t>
                      </a:r>
                      <a:endParaRPr lang="en-US" dirty="0"/>
                    </a:p>
                  </a:txBody>
                  <a:tcPr/>
                </a:tc>
                <a:extLst>
                  <a:ext uri="{0D108BD9-81ED-4DB2-BD59-A6C34878D82A}">
                    <a16:rowId xmlns:a16="http://schemas.microsoft.com/office/drawing/2014/main" val="272446017"/>
                  </a:ext>
                </a:extLst>
              </a:tr>
              <a:tr h="370840">
                <a:tc>
                  <a:txBody>
                    <a:bodyPr/>
                    <a:lstStyle/>
                    <a:p>
                      <a:r>
                        <a:rPr lang="en-US" dirty="0"/>
                        <a:t>Impossible data</a:t>
                      </a:r>
                    </a:p>
                  </a:txBody>
                  <a:tcPr/>
                </a:tc>
                <a:tc>
                  <a:txBody>
                    <a:bodyPr/>
                    <a:lstStyle/>
                    <a:p>
                      <a:r>
                        <a:rPr lang="en-US" dirty="0"/>
                        <a:t>Delete the data</a:t>
                      </a:r>
                    </a:p>
                  </a:txBody>
                  <a:tcPr/>
                </a:tc>
                <a:extLst>
                  <a:ext uri="{0D108BD9-81ED-4DB2-BD59-A6C34878D82A}">
                    <a16:rowId xmlns:a16="http://schemas.microsoft.com/office/drawing/2014/main" val="2062666261"/>
                  </a:ext>
                </a:extLst>
              </a:tr>
              <a:tr h="370840">
                <a:tc>
                  <a:txBody>
                    <a:bodyPr/>
                    <a:lstStyle/>
                    <a:p>
                      <a:r>
                        <a:rPr lang="en-US" dirty="0"/>
                        <a:t>An observation that has been influenced by an unspecified “lurking” variable that should have been controlled but wasn’t.</a:t>
                      </a:r>
                    </a:p>
                  </a:txBody>
                  <a:tcPr/>
                </a:tc>
                <a:tc>
                  <a:txBody>
                    <a:bodyPr/>
                    <a:lstStyle/>
                    <a:p>
                      <a:r>
                        <a:rPr lang="en-US" dirty="0"/>
                        <a:t>Formulate a multiple regression model that includes the lurking variable.</a:t>
                      </a:r>
                    </a:p>
                  </a:txBody>
                  <a:tcPr/>
                </a:tc>
                <a:extLst>
                  <a:ext uri="{0D108BD9-81ED-4DB2-BD59-A6C34878D82A}">
                    <a16:rowId xmlns:a16="http://schemas.microsoft.com/office/drawing/2014/main" val="4189866213"/>
                  </a:ext>
                </a:extLst>
              </a:tr>
            </a:tbl>
          </a:graphicData>
        </a:graphic>
      </p:graphicFrame>
    </p:spTree>
    <p:extLst>
      <p:ext uri="{BB962C8B-B14F-4D97-AF65-F5344CB8AC3E}">
        <p14:creationId xmlns:p14="http://schemas.microsoft.com/office/powerpoint/2010/main" val="257173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Regression Problems</a:t>
            </a:r>
          </a:p>
        </p:txBody>
      </p:sp>
      <p:sp>
        <p:nvSpPr>
          <p:cNvPr id="3" name="Content Placeholder 2"/>
          <p:cNvSpPr>
            <a:spLocks noGrp="1"/>
          </p:cNvSpPr>
          <p:nvPr>
            <p:ph idx="1"/>
          </p:nvPr>
        </p:nvSpPr>
        <p:spPr/>
        <p:txBody>
          <a:bodyPr/>
          <a:lstStyle/>
          <a:p>
            <a:r>
              <a:rPr lang="en-US" dirty="0"/>
              <a:t>Model Misspecification</a:t>
            </a:r>
          </a:p>
          <a:p>
            <a:pPr lvl="1"/>
            <a:r>
              <a:rPr lang="en-US" dirty="0"/>
              <a:t>If a relevant predictor has been omitted, then the model is </a:t>
            </a:r>
            <a:r>
              <a:rPr lang="en-US" i="1" dirty="0" err="1"/>
              <a:t>misspecified</a:t>
            </a:r>
            <a:r>
              <a:rPr lang="en-US" i="1" dirty="0"/>
              <a:t>. </a:t>
            </a:r>
          </a:p>
          <a:p>
            <a:pPr lvl="1"/>
            <a:r>
              <a:rPr lang="en-US" dirty="0"/>
              <a:t>Instead of simple regression, you should use </a:t>
            </a:r>
            <a:r>
              <a:rPr lang="en-US" i="1" dirty="0"/>
              <a:t>multiple regression.</a:t>
            </a:r>
          </a:p>
          <a:p>
            <a:r>
              <a:rPr lang="en-US" dirty="0"/>
              <a:t>Ill-Conditioned Data </a:t>
            </a:r>
          </a:p>
          <a:p>
            <a:pPr lvl="1"/>
            <a:r>
              <a:rPr lang="en-US" b="1" dirty="0"/>
              <a:t>Well-conditioned data</a:t>
            </a:r>
            <a:r>
              <a:rPr lang="en-US" dirty="0"/>
              <a:t> values are of the same general order of magnitude.</a:t>
            </a:r>
          </a:p>
          <a:p>
            <a:pPr lvl="1"/>
            <a:r>
              <a:rPr lang="en-US" b="1" dirty="0"/>
              <a:t>Ill-conditioned data </a:t>
            </a:r>
            <a:r>
              <a:rPr lang="en-US" dirty="0"/>
              <a:t>have unusually large or small data values and can cause loss of regression accuracy or awkward estimates.</a:t>
            </a:r>
          </a:p>
          <a:p>
            <a:pPr lvl="1"/>
            <a:r>
              <a:rPr lang="en-US" dirty="0"/>
              <a:t>Avoid mixing magnitudes by adjusting the magnitude of your data </a:t>
            </a:r>
            <a:r>
              <a:rPr lang="en-US" i="1" dirty="0"/>
              <a:t>before</a:t>
            </a:r>
            <a:r>
              <a:rPr lang="en-US" dirty="0"/>
              <a:t> running the regression.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67</a:t>
            </a:fld>
            <a:endParaRPr lang="en-US" dirty="0"/>
          </a:p>
        </p:txBody>
      </p:sp>
      <p:sp>
        <p:nvSpPr>
          <p:cNvPr id="6" name="Text Placeholder 5"/>
          <p:cNvSpPr>
            <a:spLocks noGrp="1"/>
          </p:cNvSpPr>
          <p:nvPr>
            <p:ph type="body" sz="quarter" idx="12"/>
          </p:nvPr>
        </p:nvSpPr>
        <p:spPr/>
        <p:txBody>
          <a:bodyPr/>
          <a:lstStyle/>
          <a:p>
            <a:r>
              <a:rPr lang="en-US" dirty="0"/>
              <a:t>LO 12-11</a:t>
            </a:r>
          </a:p>
        </p:txBody>
      </p:sp>
    </p:spTree>
    <p:extLst>
      <p:ext uri="{BB962C8B-B14F-4D97-AF65-F5344CB8AC3E}">
        <p14:creationId xmlns:p14="http://schemas.microsoft.com/office/powerpoint/2010/main" val="3870198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Regression Problems</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pPr>
            <a:r>
              <a:rPr lang="en-US" sz="2000" dirty="0"/>
              <a:t>In a </a:t>
            </a:r>
            <a:r>
              <a:rPr lang="en-US" sz="2000" b="1" dirty="0"/>
              <a:t>spurious correlation</a:t>
            </a:r>
            <a:r>
              <a:rPr lang="en-US" sz="2000" dirty="0"/>
              <a:t>, two variables appear related because of the way they are defined. </a:t>
            </a:r>
          </a:p>
          <a:p>
            <a:pPr>
              <a:buSzPct val="140000"/>
              <a:buFont typeface="Wingdings" panose="05000000000000000000" pitchFamily="2" charset="2"/>
              <a:buChar char="§"/>
            </a:pPr>
            <a:r>
              <a:rPr lang="en-US" sz="2000" dirty="0"/>
              <a:t>For example, consider the hypothesis that a state’s spending on education is a linear function of its prison population. Such a hypothesis seems absurd, and we would expect the regression to be insignificant. But if the variables are defined as </a:t>
            </a:r>
            <a:r>
              <a:rPr lang="en-US" sz="2000" i="1" dirty="0"/>
              <a:t>totals</a:t>
            </a:r>
            <a:r>
              <a:rPr lang="en-US" sz="2000" dirty="0"/>
              <a:t> without adjusting for population, we will observe significant correlation.</a:t>
            </a:r>
          </a:p>
          <a:p>
            <a:pPr>
              <a:buSzPct val="140000"/>
              <a:buFont typeface="Wingdings" panose="05000000000000000000" pitchFamily="2" charset="2"/>
              <a:buChar char="§"/>
            </a:pPr>
            <a:r>
              <a:rPr lang="en-US" sz="2000" dirty="0"/>
              <a:t>This phenomenon is called the </a:t>
            </a:r>
            <a:r>
              <a:rPr lang="en-US" sz="2000" i="1" dirty="0"/>
              <a:t>size effect</a:t>
            </a:r>
            <a:r>
              <a:rPr lang="en-US" sz="2000" dirty="0"/>
              <a:t> or the </a:t>
            </a:r>
            <a:r>
              <a:rPr lang="en-US" sz="2000" i="1" dirty="0"/>
              <a:t>problem of totals</a:t>
            </a:r>
            <a:r>
              <a:rPr lang="en-US" sz="2000" dirty="0"/>
              <a:t>.</a:t>
            </a:r>
            <a:endParaRPr lang="en-US" sz="2000" i="1"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68</a:t>
            </a:fld>
            <a:endParaRPr lang="en-US" dirty="0"/>
          </a:p>
        </p:txBody>
      </p:sp>
      <p:sp>
        <p:nvSpPr>
          <p:cNvPr id="6" name="Text Placeholder 5"/>
          <p:cNvSpPr>
            <a:spLocks noGrp="1"/>
          </p:cNvSpPr>
          <p:nvPr>
            <p:ph type="body" sz="quarter" idx="12"/>
          </p:nvPr>
        </p:nvSpPr>
        <p:spPr/>
        <p:txBody>
          <a:bodyPr/>
          <a:lstStyle/>
          <a:p>
            <a:r>
              <a:rPr lang="en-US" dirty="0"/>
              <a:t>LO 12-11</a:t>
            </a:r>
          </a:p>
        </p:txBody>
      </p:sp>
      <p:pic>
        <p:nvPicPr>
          <p:cNvPr id="7" name="Picture 6"/>
          <p:cNvPicPr>
            <a:picLocks noChangeAspect="1"/>
          </p:cNvPicPr>
          <p:nvPr/>
        </p:nvPicPr>
        <p:blipFill>
          <a:blip r:embed="rId2"/>
          <a:stretch>
            <a:fillRect/>
          </a:stretch>
        </p:blipFill>
        <p:spPr>
          <a:xfrm>
            <a:off x="1805924" y="4228347"/>
            <a:ext cx="5532152" cy="1943853"/>
          </a:xfrm>
          <a:prstGeom prst="rect">
            <a:avLst/>
          </a:prstGeom>
        </p:spPr>
      </p:pic>
    </p:spTree>
    <p:extLst>
      <p:ext uri="{BB962C8B-B14F-4D97-AF65-F5344CB8AC3E}">
        <p14:creationId xmlns:p14="http://schemas.microsoft.com/office/powerpoint/2010/main" val="3692391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Regression Problems</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defRPr/>
            </a:pPr>
            <a:r>
              <a:rPr lang="en-US" dirty="0"/>
              <a:t>Model Form and Variable Transforms</a:t>
            </a:r>
          </a:p>
          <a:p>
            <a:pPr lvl="1">
              <a:defRPr/>
            </a:pPr>
            <a:r>
              <a:rPr lang="en-US" dirty="0"/>
              <a:t>Sometimes a nonlinear model is a better fit than a linear model.  </a:t>
            </a:r>
          </a:p>
          <a:p>
            <a:pPr lvl="1">
              <a:defRPr/>
            </a:pPr>
            <a:r>
              <a:rPr lang="en-US" dirty="0"/>
              <a:t>Excel offers many model forms.</a:t>
            </a:r>
          </a:p>
          <a:p>
            <a:pPr lvl="1">
              <a:defRPr/>
            </a:pPr>
            <a:r>
              <a:rPr lang="en-US" dirty="0"/>
              <a:t>Variables may be transformed (e.g., logarithmic or exponential functions) in order to provide a better fit.</a:t>
            </a:r>
          </a:p>
          <a:p>
            <a:pPr lvl="1">
              <a:defRPr/>
            </a:pPr>
            <a:r>
              <a:rPr lang="en-US" dirty="0"/>
              <a:t>Log transformations reduce heteroscedasticity.</a:t>
            </a:r>
          </a:p>
          <a:p>
            <a:pPr lvl="1">
              <a:defRPr/>
            </a:pPr>
            <a:r>
              <a:rPr lang="en-US" dirty="0"/>
              <a:t>Nonlinear models may be difficult to interpret.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69</a:t>
            </a:fld>
            <a:endParaRPr lang="en-US" dirty="0"/>
          </a:p>
        </p:txBody>
      </p:sp>
      <p:sp>
        <p:nvSpPr>
          <p:cNvPr id="6" name="Text Placeholder 5"/>
          <p:cNvSpPr>
            <a:spLocks noGrp="1"/>
          </p:cNvSpPr>
          <p:nvPr>
            <p:ph type="body" sz="quarter" idx="12"/>
          </p:nvPr>
        </p:nvSpPr>
        <p:spPr/>
        <p:txBody>
          <a:bodyPr/>
          <a:lstStyle/>
          <a:p>
            <a:r>
              <a:rPr lang="en-US" dirty="0"/>
              <a:t>LO 12-11</a:t>
            </a:r>
          </a:p>
        </p:txBody>
      </p:sp>
      <p:pic>
        <p:nvPicPr>
          <p:cNvPr id="7" name="Picture 6"/>
          <p:cNvPicPr>
            <a:picLocks noChangeAspect="1"/>
          </p:cNvPicPr>
          <p:nvPr/>
        </p:nvPicPr>
        <p:blipFill>
          <a:blip r:embed="rId2"/>
          <a:stretch>
            <a:fillRect/>
          </a:stretch>
        </p:blipFill>
        <p:spPr>
          <a:xfrm>
            <a:off x="1862137" y="4087860"/>
            <a:ext cx="5419725" cy="1970040"/>
          </a:xfrm>
          <a:prstGeom prst="rect">
            <a:avLst/>
          </a:prstGeom>
        </p:spPr>
      </p:pic>
    </p:spTree>
    <p:extLst>
      <p:ext uri="{BB962C8B-B14F-4D97-AF65-F5344CB8AC3E}">
        <p14:creationId xmlns:p14="http://schemas.microsoft.com/office/powerpoint/2010/main" val="346297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Coefficient</a:t>
            </a:r>
          </a:p>
        </p:txBody>
      </p:sp>
      <p:sp>
        <p:nvSpPr>
          <p:cNvPr id="3" name="Content Placeholder 2"/>
          <p:cNvSpPr>
            <a:spLocks noGrp="1"/>
          </p:cNvSpPr>
          <p:nvPr>
            <p:ph idx="1"/>
          </p:nvPr>
        </p:nvSpPr>
        <p:spPr/>
        <p:txBody>
          <a:bodyPr/>
          <a:lstStyle/>
          <a:p>
            <a:r>
              <a:rPr lang="en-US" sz="2000" dirty="0"/>
              <a:t>To simplify the notation here and elsewhere in this chapter, we define three terms called </a:t>
            </a:r>
            <a:r>
              <a:rPr lang="en-US" sz="2000" b="1" dirty="0"/>
              <a:t>sums of squares</a:t>
            </a:r>
            <a:r>
              <a:rPr lang="en-US" sz="2000" dirty="0"/>
              <a:t>: </a:t>
            </a:r>
          </a:p>
          <a:p>
            <a:endParaRPr lang="en-US" sz="2000" dirty="0"/>
          </a:p>
          <a:p>
            <a:endParaRPr lang="en-US" sz="2000" dirty="0"/>
          </a:p>
          <a:p>
            <a:r>
              <a:rPr lang="en-US" sz="2000" dirty="0"/>
              <a:t>Using this notation, the formula for the sample correlation coefficient can be written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12-1</a:t>
            </a:r>
          </a:p>
        </p:txBody>
      </p:sp>
      <p:pic>
        <p:nvPicPr>
          <p:cNvPr id="7" name="Picture 6"/>
          <p:cNvPicPr>
            <a:picLocks noChangeAspect="1"/>
          </p:cNvPicPr>
          <p:nvPr/>
        </p:nvPicPr>
        <p:blipFill>
          <a:blip r:embed="rId2"/>
          <a:stretch>
            <a:fillRect/>
          </a:stretch>
        </p:blipFill>
        <p:spPr>
          <a:xfrm>
            <a:off x="1676400" y="2209800"/>
            <a:ext cx="5876925" cy="530718"/>
          </a:xfrm>
          <a:prstGeom prst="rect">
            <a:avLst/>
          </a:prstGeom>
        </p:spPr>
      </p:pic>
      <p:pic>
        <p:nvPicPr>
          <p:cNvPr id="8" name="Picture 7"/>
          <p:cNvPicPr>
            <a:picLocks noChangeAspect="1"/>
          </p:cNvPicPr>
          <p:nvPr/>
        </p:nvPicPr>
        <p:blipFill>
          <a:blip r:embed="rId3"/>
          <a:stretch>
            <a:fillRect/>
          </a:stretch>
        </p:blipFill>
        <p:spPr>
          <a:xfrm>
            <a:off x="2362200" y="3581400"/>
            <a:ext cx="4371975" cy="541014"/>
          </a:xfrm>
          <a:prstGeom prst="rect">
            <a:avLst/>
          </a:prstGeom>
        </p:spPr>
      </p:pic>
      <p:pic>
        <p:nvPicPr>
          <p:cNvPr id="9" name="Picture 8"/>
          <p:cNvPicPr>
            <a:picLocks noChangeAspect="1"/>
          </p:cNvPicPr>
          <p:nvPr/>
        </p:nvPicPr>
        <p:blipFill>
          <a:blip r:embed="rId4"/>
          <a:stretch>
            <a:fillRect/>
          </a:stretch>
        </p:blipFill>
        <p:spPr>
          <a:xfrm>
            <a:off x="914400" y="4419600"/>
            <a:ext cx="7315200" cy="1624003"/>
          </a:xfrm>
          <a:prstGeom prst="rect">
            <a:avLst/>
          </a:prstGeom>
        </p:spPr>
      </p:pic>
    </p:spTree>
    <p:extLst>
      <p:ext uri="{BB962C8B-B14F-4D97-AF65-F5344CB8AC3E}">
        <p14:creationId xmlns:p14="http://schemas.microsoft.com/office/powerpoint/2010/main" val="1878576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Response Variable</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defRPr/>
            </a:pPr>
            <a:r>
              <a:rPr lang="en-US" dirty="0"/>
              <a:t>Sometimes we need to predict something that has only two possible values (a binary dependent variable).</a:t>
            </a:r>
          </a:p>
          <a:p>
            <a:pPr>
              <a:buSzPct val="140000"/>
              <a:buFont typeface="Wingdings" panose="05000000000000000000" pitchFamily="2" charset="2"/>
              <a:buChar char="§"/>
              <a:defRPr/>
            </a:pPr>
            <a:r>
              <a:rPr lang="en-US" dirty="0"/>
              <a:t>For example, will a Chase bank customer use online banking (Y = 1) or not (Y = 0)? Will an Amazon customer make another purchase within the next six months </a:t>
            </a:r>
            <a:br>
              <a:rPr lang="en-US" dirty="0"/>
            </a:br>
            <a:r>
              <a:rPr lang="en-US" dirty="0"/>
              <a:t>(Y = 1) or not (Y = 0)? </a:t>
            </a:r>
          </a:p>
          <a:p>
            <a:pPr>
              <a:buSzPct val="140000"/>
              <a:buFont typeface="Wingdings" panose="05000000000000000000" pitchFamily="2" charset="2"/>
              <a:buChar char="§"/>
              <a:defRPr/>
            </a:pPr>
            <a:r>
              <a:rPr lang="en-US" dirty="0"/>
              <a:t>Such research questions would seem to be candidates for regression modeling because we could define possible predictors such as a customer’s age, gender, length of time as an existing customer, or past transaction history.</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70</a:t>
            </a:fld>
            <a:endParaRPr lang="en-US" dirty="0"/>
          </a:p>
        </p:txBody>
      </p:sp>
      <p:sp>
        <p:nvSpPr>
          <p:cNvPr id="6" name="Text Placeholder 5"/>
          <p:cNvSpPr>
            <a:spLocks noGrp="1"/>
          </p:cNvSpPr>
          <p:nvPr>
            <p:ph type="body" sz="quarter" idx="12"/>
          </p:nvPr>
        </p:nvSpPr>
        <p:spPr/>
        <p:txBody>
          <a:bodyPr/>
          <a:lstStyle/>
          <a:p>
            <a:r>
              <a:rPr lang="en-US" dirty="0"/>
              <a:t>LO 12-12</a:t>
            </a:r>
          </a:p>
        </p:txBody>
      </p:sp>
    </p:spTree>
    <p:extLst>
      <p:ext uri="{BB962C8B-B14F-4D97-AF65-F5344CB8AC3E}">
        <p14:creationId xmlns:p14="http://schemas.microsoft.com/office/powerpoint/2010/main" val="4188074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Least Squares?</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defRPr/>
            </a:pPr>
            <a:r>
              <a:rPr lang="en-US" sz="2000" dirty="0"/>
              <a:t>Unfortunately, if you perform an ordinary least-squares regression with a binary response variable, there will be complications. </a:t>
            </a:r>
          </a:p>
          <a:p>
            <a:pPr>
              <a:buSzPct val="140000"/>
              <a:buFont typeface="Wingdings" panose="05000000000000000000" pitchFamily="2" charset="2"/>
              <a:buChar char="§"/>
              <a:defRPr/>
            </a:pPr>
            <a:r>
              <a:rPr lang="en-US" sz="2000" dirty="0"/>
              <a:t>While the </a:t>
            </a:r>
            <a:r>
              <a:rPr lang="en-US" sz="2000" i="1" dirty="0"/>
              <a:t>actual</a:t>
            </a:r>
            <a:r>
              <a:rPr lang="en-US" sz="2000" dirty="0"/>
              <a:t> value of Y can only be 1 (if the event occurs) or 0 (if the event does not occur), the </a:t>
            </a:r>
            <a:r>
              <a:rPr lang="en-US" sz="2000" i="1" dirty="0"/>
              <a:t>predicted</a:t>
            </a:r>
            <a:r>
              <a:rPr lang="en-US" sz="2000" dirty="0"/>
              <a:t> value of Y should be a number between 0 and 1, denoting the </a:t>
            </a:r>
            <a:r>
              <a:rPr lang="en-US" sz="2000" i="1" dirty="0"/>
              <a:t>probability</a:t>
            </a:r>
            <a:r>
              <a:rPr lang="en-US" sz="2000" dirty="0"/>
              <a:t> of the event of interest. </a:t>
            </a:r>
          </a:p>
          <a:p>
            <a:pPr>
              <a:buSzPct val="140000"/>
              <a:buFont typeface="Wingdings" panose="05000000000000000000" pitchFamily="2" charset="2"/>
              <a:buChar char="§"/>
              <a:defRPr/>
            </a:pPr>
            <a:r>
              <a:rPr lang="en-US" sz="2000" dirty="0"/>
              <a:t>Another issue is that your regression errors will violate the assumptions of homoscedasticity (constant variance) because as the predicted Y values vary from .50 (in either direction), the variance of the errors will decrease and approach zero. </a:t>
            </a:r>
          </a:p>
          <a:p>
            <a:pPr>
              <a:buSzPct val="140000"/>
              <a:buFont typeface="Wingdings" panose="05000000000000000000" pitchFamily="2" charset="2"/>
              <a:buChar char="§"/>
              <a:defRPr/>
            </a:pPr>
            <a:r>
              <a:rPr lang="en-US" sz="2000" dirty="0"/>
              <a:t>Finally, significance tests assume normally distributed errors, which cannot be the case when Y has only two values (Y = 0 or Y = 1).</a:t>
            </a:r>
          </a:p>
          <a:p>
            <a:pPr>
              <a:buSzPct val="140000"/>
              <a:buFont typeface="Wingdings" panose="05000000000000000000" pitchFamily="2" charset="2"/>
              <a:buChar char="§"/>
              <a:defRPr/>
            </a:pPr>
            <a:r>
              <a:rPr lang="en-US" sz="2000" dirty="0"/>
              <a:t>Therefore, tests for significance would be in doubt if you used linear regression with a binary response variable.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71</a:t>
            </a:fld>
            <a:endParaRPr lang="en-US" dirty="0"/>
          </a:p>
        </p:txBody>
      </p:sp>
      <p:sp>
        <p:nvSpPr>
          <p:cNvPr id="6" name="Text Placeholder 5"/>
          <p:cNvSpPr>
            <a:spLocks noGrp="1"/>
          </p:cNvSpPr>
          <p:nvPr>
            <p:ph type="body" sz="quarter" idx="12"/>
          </p:nvPr>
        </p:nvSpPr>
        <p:spPr/>
        <p:txBody>
          <a:bodyPr/>
          <a:lstStyle/>
          <a:p>
            <a:r>
              <a:rPr lang="en-US" dirty="0"/>
              <a:t>LO 12-12</a:t>
            </a:r>
          </a:p>
        </p:txBody>
      </p:sp>
    </p:spTree>
    <p:extLst>
      <p:ext uri="{BB962C8B-B14F-4D97-AF65-F5344CB8AC3E}">
        <p14:creationId xmlns:p14="http://schemas.microsoft.com/office/powerpoint/2010/main" val="215997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Least Squares?</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pPr>
            <a:r>
              <a:rPr lang="en-US" sz="2000" dirty="0">
                <a:latin typeface="stix"/>
              </a:rPr>
              <a:t>The solution is to choose </a:t>
            </a:r>
            <a:r>
              <a:rPr lang="en-US" sz="2000" b="1" dirty="0">
                <a:latin typeface="stix"/>
              </a:rPr>
              <a:t>logistic regression</a:t>
            </a:r>
            <a:r>
              <a:rPr lang="en-US" sz="2000" dirty="0">
                <a:latin typeface="stix"/>
              </a:rPr>
              <a:t> using the </a:t>
            </a:r>
            <a:r>
              <a:rPr lang="en-US" sz="2000" i="1" dirty="0">
                <a:latin typeface="stix"/>
              </a:rPr>
              <a:t>nonlinear </a:t>
            </a:r>
            <a:r>
              <a:rPr lang="en-US" sz="2000" dirty="0">
                <a:latin typeface="stix"/>
              </a:rPr>
              <a:t>regression model shown below. This equation predicts the </a:t>
            </a:r>
            <a:r>
              <a:rPr lang="en-US" sz="2000" i="1" dirty="0">
                <a:latin typeface="stix"/>
              </a:rPr>
              <a:t>probability </a:t>
            </a:r>
            <a:r>
              <a:rPr lang="en-US" sz="2000" dirty="0">
                <a:latin typeface="stix"/>
              </a:rPr>
              <a:t>that </a:t>
            </a:r>
            <a:r>
              <a:rPr lang="en-US" sz="2000" i="1" dirty="0">
                <a:latin typeface="stix"/>
              </a:rPr>
              <a:t>Y </a:t>
            </a:r>
            <a:r>
              <a:rPr lang="en-US" sz="2000" dirty="0">
                <a:latin typeface="stix"/>
              </a:rPr>
              <a:t>= 1 for any specified value of the independent variable. This model form ensures predictions within the range 0 &lt; </a:t>
            </a:r>
            <a:r>
              <a:rPr lang="en-US" sz="2000" i="1" dirty="0">
                <a:latin typeface="stix"/>
              </a:rPr>
              <a:t>ŷ</a:t>
            </a:r>
            <a:r>
              <a:rPr lang="en-US" sz="2000" dirty="0">
                <a:latin typeface="stix"/>
              </a:rPr>
              <a:t> &lt;1.</a:t>
            </a:r>
          </a:p>
          <a:p>
            <a:pPr>
              <a:buSzPct val="140000"/>
              <a:buFont typeface="Wingdings" panose="05000000000000000000" pitchFamily="2" charset="2"/>
              <a:buChar char="§"/>
            </a:pPr>
            <a:endParaRPr lang="en-US" sz="2000" dirty="0">
              <a:latin typeface="stix"/>
            </a:endParaRPr>
          </a:p>
          <a:p>
            <a:pPr>
              <a:buSzPct val="140000"/>
              <a:buFont typeface="Wingdings" panose="05000000000000000000" pitchFamily="2" charset="2"/>
              <a:buChar char="§"/>
            </a:pPr>
            <a:endParaRPr lang="en-US" sz="2000" dirty="0">
              <a:latin typeface="stix"/>
            </a:endParaRPr>
          </a:p>
          <a:p>
            <a:pPr>
              <a:buSzPct val="140000"/>
              <a:buFont typeface="Wingdings" panose="05000000000000000000" pitchFamily="2" charset="2"/>
              <a:buChar char="§"/>
            </a:pPr>
            <a:r>
              <a:rPr lang="en-US" sz="2000" dirty="0">
                <a:latin typeface="stix"/>
              </a:rPr>
              <a:t>The logistic regression model has </a:t>
            </a:r>
            <a:br>
              <a:rPr lang="en-US" sz="2000" dirty="0">
                <a:latin typeface="stix"/>
              </a:rPr>
            </a:br>
            <a:r>
              <a:rPr lang="en-US" sz="2000" dirty="0">
                <a:latin typeface="stix"/>
              </a:rPr>
              <a:t>an </a:t>
            </a:r>
            <a:r>
              <a:rPr lang="en-US" sz="2000" i="1" dirty="0">
                <a:latin typeface="stix"/>
              </a:rPr>
              <a:t>S</a:t>
            </a:r>
            <a:r>
              <a:rPr lang="en-US" sz="2000" dirty="0">
                <a:latin typeface="stix"/>
              </a:rPr>
              <a:t>-shaped form, as illustrated. </a:t>
            </a:r>
            <a:br>
              <a:rPr lang="en-US" sz="2000" dirty="0">
                <a:latin typeface="stix"/>
              </a:rPr>
            </a:br>
            <a:r>
              <a:rPr lang="en-US" sz="2000" dirty="0">
                <a:latin typeface="stix"/>
              </a:rPr>
              <a:t>The logistic function approaches </a:t>
            </a:r>
            <a:br>
              <a:rPr lang="en-US" sz="2000" dirty="0">
                <a:latin typeface="stix"/>
              </a:rPr>
            </a:br>
            <a:r>
              <a:rPr lang="en-US" sz="2000" dirty="0">
                <a:latin typeface="stix"/>
              </a:rPr>
              <a:t>1 as the value of the independent </a:t>
            </a:r>
            <a:br>
              <a:rPr lang="en-US" sz="2000" dirty="0">
                <a:latin typeface="stix"/>
              </a:rPr>
            </a:br>
            <a:r>
              <a:rPr lang="en-US" sz="2000" dirty="0">
                <a:latin typeface="stix"/>
              </a:rPr>
              <a:t>variable increases.</a:t>
            </a:r>
            <a:endParaRPr lang="en-US" sz="2000" dirty="0"/>
          </a:p>
          <a:p>
            <a:pPr>
              <a:buSzPct val="140000"/>
              <a:buFont typeface="Wingdings" panose="05000000000000000000" pitchFamily="2" charset="2"/>
              <a:buChar char="§"/>
            </a:pPr>
            <a:endParaRPr lang="en-US" sz="2000"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72</a:t>
            </a:fld>
            <a:endParaRPr lang="en-US" dirty="0"/>
          </a:p>
        </p:txBody>
      </p:sp>
      <p:sp>
        <p:nvSpPr>
          <p:cNvPr id="6" name="Text Placeholder 5"/>
          <p:cNvSpPr>
            <a:spLocks noGrp="1"/>
          </p:cNvSpPr>
          <p:nvPr>
            <p:ph type="body" sz="quarter" idx="12"/>
          </p:nvPr>
        </p:nvSpPr>
        <p:spPr/>
        <p:txBody>
          <a:bodyPr/>
          <a:lstStyle/>
          <a:p>
            <a:r>
              <a:rPr lang="en-US" dirty="0"/>
              <a:t>LO 12-12</a:t>
            </a:r>
          </a:p>
        </p:txBody>
      </p:sp>
      <p:pic>
        <p:nvPicPr>
          <p:cNvPr id="7" name="Picture 6"/>
          <p:cNvPicPr>
            <a:picLocks noChangeAspect="1"/>
          </p:cNvPicPr>
          <p:nvPr/>
        </p:nvPicPr>
        <p:blipFill>
          <a:blip r:embed="rId2"/>
          <a:stretch>
            <a:fillRect/>
          </a:stretch>
        </p:blipFill>
        <p:spPr>
          <a:xfrm>
            <a:off x="3767137" y="2743200"/>
            <a:ext cx="1609725" cy="762000"/>
          </a:xfrm>
          <a:prstGeom prst="rect">
            <a:avLst/>
          </a:prstGeom>
        </p:spPr>
      </p:pic>
      <p:pic>
        <p:nvPicPr>
          <p:cNvPr id="8" name="Picture 7"/>
          <p:cNvPicPr>
            <a:picLocks noChangeAspect="1"/>
          </p:cNvPicPr>
          <p:nvPr/>
        </p:nvPicPr>
        <p:blipFill>
          <a:blip r:embed="rId3"/>
          <a:stretch>
            <a:fillRect/>
          </a:stretch>
        </p:blipFill>
        <p:spPr>
          <a:xfrm>
            <a:off x="5005863" y="3781425"/>
            <a:ext cx="3414237" cy="2038350"/>
          </a:xfrm>
          <a:prstGeom prst="rect">
            <a:avLst/>
          </a:prstGeom>
        </p:spPr>
      </p:pic>
    </p:spTree>
    <p:extLst>
      <p:ext uri="{BB962C8B-B14F-4D97-AF65-F5344CB8AC3E}">
        <p14:creationId xmlns:p14="http://schemas.microsoft.com/office/powerpoint/2010/main" val="39779728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a Logistic Regression Model</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pPr>
            <a:r>
              <a:rPr lang="en-US" dirty="0">
                <a:latin typeface="stix"/>
              </a:rPr>
              <a:t>The underlying model is the Bernoulli (binary) distribution. </a:t>
            </a:r>
          </a:p>
          <a:p>
            <a:pPr>
              <a:buSzPct val="140000"/>
              <a:buFont typeface="Wingdings" panose="05000000000000000000" pitchFamily="2" charset="2"/>
              <a:buChar char="§"/>
            </a:pPr>
            <a:r>
              <a:rPr lang="en-US" dirty="0">
                <a:latin typeface="stix"/>
              </a:rPr>
              <a:t>The event of interest either occurs (probability </a:t>
            </a:r>
            <a:r>
              <a:rPr lang="en-US" i="1" dirty="0">
                <a:latin typeface="stix"/>
              </a:rPr>
              <a:t>π</a:t>
            </a:r>
            <a:r>
              <a:rPr lang="en-US" dirty="0">
                <a:latin typeface="stix"/>
              </a:rPr>
              <a:t>) or does not occur (probability 1 – </a:t>
            </a:r>
            <a:r>
              <a:rPr lang="en-US" i="1" dirty="0">
                <a:latin typeface="stix"/>
              </a:rPr>
              <a:t>π</a:t>
            </a:r>
            <a:r>
              <a:rPr lang="en-US" dirty="0">
                <a:latin typeface="stix"/>
              </a:rPr>
              <a:t>). </a:t>
            </a:r>
          </a:p>
          <a:p>
            <a:pPr>
              <a:buSzPct val="140000"/>
              <a:buFont typeface="Wingdings" panose="05000000000000000000" pitchFamily="2" charset="2"/>
              <a:buChar char="§"/>
            </a:pPr>
            <a:r>
              <a:rPr lang="en-US" dirty="0">
                <a:latin typeface="stix"/>
              </a:rPr>
              <a:t>Instead of the least squares method, we estimate the parameters using the method of </a:t>
            </a:r>
            <a:r>
              <a:rPr lang="en-US" b="1" dirty="0">
                <a:latin typeface="stix"/>
              </a:rPr>
              <a:t>maximum likelihood</a:t>
            </a:r>
            <a:r>
              <a:rPr lang="en-US" dirty="0">
                <a:latin typeface="stix"/>
              </a:rPr>
              <a:t>. </a:t>
            </a:r>
          </a:p>
          <a:p>
            <a:pPr>
              <a:buSzPct val="140000"/>
              <a:buFont typeface="Wingdings" panose="05000000000000000000" pitchFamily="2" charset="2"/>
              <a:buChar char="§"/>
            </a:pPr>
            <a:r>
              <a:rPr lang="en-US" dirty="0">
                <a:latin typeface="stix"/>
              </a:rPr>
              <a:t>This method chooses values of the regression parameters that will maximize the probability of obtaining the observed sample data. </a:t>
            </a:r>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73</a:t>
            </a:fld>
            <a:endParaRPr lang="en-US" dirty="0"/>
          </a:p>
        </p:txBody>
      </p:sp>
      <p:sp>
        <p:nvSpPr>
          <p:cNvPr id="6" name="Text Placeholder 5"/>
          <p:cNvSpPr>
            <a:spLocks noGrp="1"/>
          </p:cNvSpPr>
          <p:nvPr>
            <p:ph type="body" sz="quarter" idx="12"/>
          </p:nvPr>
        </p:nvSpPr>
        <p:spPr/>
        <p:txBody>
          <a:bodyPr/>
          <a:lstStyle/>
          <a:p>
            <a:r>
              <a:rPr lang="en-US" dirty="0"/>
              <a:t>LO 12-12</a:t>
            </a:r>
          </a:p>
        </p:txBody>
      </p:sp>
    </p:spTree>
    <p:extLst>
      <p:ext uri="{BB962C8B-B14F-4D97-AF65-F5344CB8AC3E}">
        <p14:creationId xmlns:p14="http://schemas.microsoft.com/office/powerpoint/2010/main" val="367951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a Logistic Regression Model</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pPr>
            <a:r>
              <a:rPr lang="en-US" dirty="0">
                <a:latin typeface="stix"/>
              </a:rPr>
              <a:t>While easy to state in words, the computational procedure requires specialized software. </a:t>
            </a:r>
          </a:p>
          <a:p>
            <a:pPr>
              <a:buSzPct val="140000"/>
              <a:buFont typeface="Wingdings" panose="05000000000000000000" pitchFamily="2" charset="2"/>
              <a:buChar char="§"/>
            </a:pPr>
            <a:r>
              <a:rPr lang="en-US" dirty="0">
                <a:latin typeface="stix"/>
              </a:rPr>
              <a:t>Any major statistical package will safely perform logistic regression (sometimes called </a:t>
            </a:r>
            <a:r>
              <a:rPr lang="en-US" i="1" dirty="0">
                <a:latin typeface="stix"/>
              </a:rPr>
              <a:t>logit </a:t>
            </a:r>
            <a:r>
              <a:rPr lang="en-US" dirty="0">
                <a:latin typeface="stix"/>
              </a:rPr>
              <a:t>for short) and will provide </a:t>
            </a:r>
            <a:r>
              <a:rPr lang="en-US" i="1" dirty="0">
                <a:latin typeface="stix"/>
              </a:rPr>
              <a:t>p</a:t>
            </a:r>
            <a:r>
              <a:rPr lang="en-US" dirty="0">
                <a:latin typeface="stix"/>
              </a:rPr>
              <a:t>-values for the estimated coefficients and predictions for </a:t>
            </a:r>
            <a:r>
              <a:rPr lang="en-US" i="1" dirty="0">
                <a:latin typeface="stix"/>
              </a:rPr>
              <a:t>Y</a:t>
            </a:r>
            <a:r>
              <a:rPr lang="en-US" dirty="0">
                <a:latin typeface="stix"/>
              </a:rPr>
              <a:t>. </a:t>
            </a:r>
          </a:p>
          <a:p>
            <a:pPr>
              <a:buSzPct val="140000"/>
              <a:buFont typeface="Wingdings" panose="05000000000000000000" pitchFamily="2" charset="2"/>
              <a:buChar char="§"/>
            </a:pPr>
            <a:r>
              <a:rPr lang="en-US" dirty="0">
                <a:latin typeface="stix"/>
              </a:rPr>
              <a:t>An iterative process is required because there is no simple formula for the parameter estimates. </a:t>
            </a:r>
          </a:p>
          <a:p>
            <a:pPr>
              <a:buSzPct val="140000"/>
              <a:buFont typeface="Wingdings" panose="05000000000000000000" pitchFamily="2" charset="2"/>
              <a:buChar char="§"/>
            </a:pPr>
            <a:r>
              <a:rPr lang="en-US" dirty="0">
                <a:latin typeface="stix"/>
              </a:rPr>
              <a:t>What is important at this stage of training is for you to recognize the need for a specialized tool when </a:t>
            </a:r>
            <a:r>
              <a:rPr lang="en-US" i="1" dirty="0">
                <a:latin typeface="stix"/>
              </a:rPr>
              <a:t>Y </a:t>
            </a:r>
            <a:r>
              <a:rPr lang="en-US" dirty="0">
                <a:latin typeface="stix"/>
              </a:rPr>
              <a:t>is a binary (0, 1) variable. </a:t>
            </a:r>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74</a:t>
            </a:fld>
            <a:endParaRPr lang="en-US" dirty="0"/>
          </a:p>
        </p:txBody>
      </p:sp>
      <p:sp>
        <p:nvSpPr>
          <p:cNvPr id="6" name="Text Placeholder 5"/>
          <p:cNvSpPr>
            <a:spLocks noGrp="1"/>
          </p:cNvSpPr>
          <p:nvPr>
            <p:ph type="body" sz="quarter" idx="12"/>
          </p:nvPr>
        </p:nvSpPr>
        <p:spPr/>
        <p:txBody>
          <a:bodyPr/>
          <a:lstStyle/>
          <a:p>
            <a:r>
              <a:rPr lang="en-US" dirty="0"/>
              <a:t>LO 12-12</a:t>
            </a:r>
          </a:p>
        </p:txBody>
      </p:sp>
    </p:spTree>
    <p:extLst>
      <p:ext uri="{BB962C8B-B14F-4D97-AF65-F5344CB8AC3E}">
        <p14:creationId xmlns:p14="http://schemas.microsoft.com/office/powerpoint/2010/main" val="3875794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12</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6</a:t>
            </a:r>
          </a:p>
        </p:txBody>
      </p:sp>
      <p:sp>
        <p:nvSpPr>
          <p:cNvPr id="3" name="Content Placeholder 2"/>
          <p:cNvSpPr>
            <a:spLocks noGrp="1"/>
          </p:cNvSpPr>
          <p:nvPr>
            <p:ph idx="1"/>
          </p:nvPr>
        </p:nvSpPr>
        <p:spPr>
          <a:xfrm>
            <a:off x="457200" y="1600200"/>
            <a:ext cx="3962400" cy="4267199"/>
          </a:xfrm>
        </p:spPr>
        <p:txBody>
          <a:bodyPr/>
          <a:lstStyle/>
          <a:p>
            <a:pPr marL="284163" indent="-284163">
              <a:buNone/>
            </a:pPr>
            <a:r>
              <a:rPr lang="en-US" sz="2000" dirty="0"/>
              <a:t>a. Make a scatter plot of the data. What does it suggest about the correlation between </a:t>
            </a:r>
            <a:r>
              <a:rPr lang="en-US" sz="2000" i="1" dirty="0"/>
              <a:t>X </a:t>
            </a:r>
            <a:r>
              <a:rPr lang="en-US" sz="2000" dirty="0"/>
              <a:t>and </a:t>
            </a:r>
            <a:r>
              <a:rPr lang="en-US" sz="2000" i="1" dirty="0"/>
              <a:t>Y? </a:t>
            </a:r>
          </a:p>
          <a:p>
            <a:pPr marL="284163" indent="-284163">
              <a:buNone/>
            </a:pPr>
            <a:r>
              <a:rPr lang="en-US" sz="2000" dirty="0"/>
              <a:t>b. Use Excel to calculate the correlation coefficient. </a:t>
            </a:r>
          </a:p>
          <a:p>
            <a:pPr marL="284163" indent="-284163">
              <a:buNone/>
            </a:pPr>
            <a:r>
              <a:rPr lang="en-US" sz="2000" dirty="0"/>
              <a:t>c. Use Excel to find </a:t>
            </a:r>
            <a:r>
              <a:rPr lang="en-US" sz="2000" i="1" dirty="0"/>
              <a:t>t</a:t>
            </a:r>
            <a:r>
              <a:rPr lang="en-US" sz="2000" dirty="0"/>
              <a:t>.025 for a two-tailed test at </a:t>
            </a:r>
            <a:r>
              <a:rPr lang="en-US" sz="2000" i="1" dirty="0"/>
              <a:t>α </a:t>
            </a:r>
            <a:r>
              <a:rPr lang="en-US" sz="2000" dirty="0"/>
              <a:t>= .05. </a:t>
            </a:r>
          </a:p>
          <a:p>
            <a:pPr marL="284163" indent="-284163">
              <a:buNone/>
            </a:pPr>
            <a:r>
              <a:rPr lang="en-US" sz="2000" dirty="0"/>
              <a:t>d. Calculate the </a:t>
            </a:r>
            <a:r>
              <a:rPr lang="en-US" sz="2000" i="1" dirty="0"/>
              <a:t>t </a:t>
            </a:r>
            <a:r>
              <a:rPr lang="en-US" sz="2000" dirty="0"/>
              <a:t>test statistic. </a:t>
            </a:r>
          </a:p>
          <a:p>
            <a:pPr marL="284163" indent="-284163">
              <a:buNone/>
            </a:pPr>
            <a:r>
              <a:rPr lang="en-US" sz="2000" dirty="0"/>
              <a:t>e. Can you reject </a:t>
            </a:r>
            <a:r>
              <a:rPr lang="en-US" sz="2000" i="1" dirty="0"/>
              <a:t>ρ </a:t>
            </a:r>
            <a:r>
              <a:rPr lang="en-US" sz="2000" dirty="0"/>
              <a:t>= 0?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76</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12-1</a:t>
            </a:r>
          </a:p>
        </p:txBody>
      </p:sp>
      <p:pic>
        <p:nvPicPr>
          <p:cNvPr id="7" name="Picture 6"/>
          <p:cNvPicPr>
            <a:picLocks noChangeAspect="1"/>
          </p:cNvPicPr>
          <p:nvPr/>
        </p:nvPicPr>
        <p:blipFill>
          <a:blip r:embed="rId2"/>
          <a:stretch>
            <a:fillRect/>
          </a:stretch>
        </p:blipFill>
        <p:spPr>
          <a:xfrm>
            <a:off x="4509815" y="1600201"/>
            <a:ext cx="4086770" cy="3948112"/>
          </a:xfrm>
          <a:prstGeom prst="rect">
            <a:avLst/>
          </a:prstGeom>
        </p:spPr>
      </p:pic>
    </p:spTree>
    <p:extLst>
      <p:ext uri="{BB962C8B-B14F-4D97-AF65-F5344CB8AC3E}">
        <p14:creationId xmlns:p14="http://schemas.microsoft.com/office/powerpoint/2010/main" val="1029791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9</a:t>
            </a:r>
            <a:endParaRPr lang="en-US" dirty="0">
              <a:solidFill>
                <a:schemeClr val="bg2"/>
              </a:solidFill>
            </a:endParaRPr>
          </a:p>
        </p:txBody>
      </p:sp>
      <p:sp>
        <p:nvSpPr>
          <p:cNvPr id="3" name="Content Placeholder 2"/>
          <p:cNvSpPr>
            <a:spLocks noGrp="1"/>
          </p:cNvSpPr>
          <p:nvPr>
            <p:ph idx="1"/>
          </p:nvPr>
        </p:nvSpPr>
        <p:spPr>
          <a:xfrm>
            <a:off x="457200" y="1600200"/>
            <a:ext cx="7971630" cy="4267199"/>
          </a:xfrm>
        </p:spPr>
        <p:txBody>
          <a:bodyPr/>
          <a:lstStyle/>
          <a:p>
            <a:pPr marL="284163" indent="-284163">
              <a:buNone/>
            </a:pPr>
            <a:r>
              <a:rPr lang="en-US" dirty="0"/>
              <a:t>a. Interpret the slope of the fitted regression </a:t>
            </a:r>
            <a:r>
              <a:rPr lang="en-US" i="1" dirty="0" err="1"/>
              <a:t>CarTheft</a:t>
            </a:r>
            <a:r>
              <a:rPr lang="en-US" i="1" dirty="0"/>
              <a:t> </a:t>
            </a:r>
            <a:r>
              <a:rPr lang="en-US" dirty="0"/>
              <a:t>= 1,667 − 35.3 </a:t>
            </a:r>
            <a:r>
              <a:rPr lang="en-US" i="1" dirty="0" err="1"/>
              <a:t>MedianAge</a:t>
            </a:r>
            <a:r>
              <a:rPr lang="en-US" i="1" dirty="0"/>
              <a:t>, </a:t>
            </a:r>
            <a:r>
              <a:rPr lang="en-US" dirty="0"/>
              <a:t>where </a:t>
            </a:r>
            <a:r>
              <a:rPr lang="en-US" i="1" dirty="0" err="1"/>
              <a:t>CarTheft</a:t>
            </a:r>
            <a:r>
              <a:rPr lang="en-US" i="1" dirty="0"/>
              <a:t> </a:t>
            </a:r>
            <a:r>
              <a:rPr lang="en-US" dirty="0"/>
              <a:t>is the number of car thefts per 100,000 people by state and </a:t>
            </a:r>
            <a:r>
              <a:rPr lang="en-US" i="1" dirty="0" err="1"/>
              <a:t>MedianAge</a:t>
            </a:r>
            <a:r>
              <a:rPr lang="en-US" i="1" dirty="0"/>
              <a:t> </a:t>
            </a:r>
            <a:r>
              <a:rPr lang="en-US" dirty="0"/>
              <a:t>is the median age of the population. </a:t>
            </a:r>
          </a:p>
          <a:p>
            <a:pPr marL="284163" indent="-284163">
              <a:buNone/>
            </a:pPr>
            <a:r>
              <a:rPr lang="en-US" dirty="0"/>
              <a:t>b. What is the prediction for </a:t>
            </a:r>
            <a:r>
              <a:rPr lang="en-US" i="1" dirty="0" err="1"/>
              <a:t>CarTheft</a:t>
            </a:r>
            <a:r>
              <a:rPr lang="en-US" i="1" dirty="0"/>
              <a:t> if </a:t>
            </a:r>
            <a:r>
              <a:rPr lang="en-US" i="1" dirty="0" err="1"/>
              <a:t>MedianAge</a:t>
            </a:r>
            <a:r>
              <a:rPr lang="en-US" i="1" dirty="0"/>
              <a:t> </a:t>
            </a:r>
            <a:r>
              <a:rPr lang="en-US" dirty="0"/>
              <a:t>is 40? </a:t>
            </a:r>
          </a:p>
          <a:p>
            <a:pPr marL="284163" indent="-284163">
              <a:buNone/>
            </a:pPr>
            <a:r>
              <a:rPr lang="en-US" dirty="0"/>
              <a:t>c. Would the intercept be meaningful if this regression applies to car thefts per 100,000 people by state?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77</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12-2</a:t>
            </a:r>
          </a:p>
        </p:txBody>
      </p:sp>
    </p:spTree>
    <p:extLst>
      <p:ext uri="{BB962C8B-B14F-4D97-AF65-F5344CB8AC3E}">
        <p14:creationId xmlns:p14="http://schemas.microsoft.com/office/powerpoint/2010/main" val="3685045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13</a:t>
            </a:r>
            <a:endParaRPr lang="en-US" dirty="0">
              <a:solidFill>
                <a:schemeClr val="bg2"/>
              </a:solidFill>
            </a:endParaRPr>
          </a:p>
        </p:txBody>
      </p:sp>
      <p:sp>
        <p:nvSpPr>
          <p:cNvPr id="3" name="Content Placeholder 2"/>
          <p:cNvSpPr>
            <a:spLocks noGrp="1"/>
          </p:cNvSpPr>
          <p:nvPr>
            <p:ph idx="1"/>
          </p:nvPr>
        </p:nvSpPr>
        <p:spPr>
          <a:xfrm>
            <a:off x="457200" y="1600200"/>
            <a:ext cx="7971630" cy="4267199"/>
          </a:xfrm>
        </p:spPr>
        <p:txBody>
          <a:bodyPr/>
          <a:lstStyle/>
          <a:p>
            <a:pPr marL="0" indent="0">
              <a:buNone/>
            </a:pPr>
            <a:r>
              <a:rPr lang="en-US" dirty="0"/>
              <a:t>The regression equation </a:t>
            </a:r>
            <a:r>
              <a:rPr lang="en-US" i="1" dirty="0" err="1"/>
              <a:t>HomePrice</a:t>
            </a:r>
            <a:r>
              <a:rPr lang="en-US" i="1" dirty="0"/>
              <a:t> </a:t>
            </a:r>
            <a:r>
              <a:rPr lang="en-US" dirty="0"/>
              <a:t>= 51.3 + 2.61 </a:t>
            </a:r>
            <a:r>
              <a:rPr lang="en-US" i="1" dirty="0"/>
              <a:t>Income </a:t>
            </a:r>
            <a:r>
              <a:rPr lang="en-US" dirty="0"/>
              <a:t>was estimated from a sample of 34 cities in the eastern United States. Both variables are in thousands of dollars. </a:t>
            </a:r>
            <a:r>
              <a:rPr lang="en-US" i="1" dirty="0" err="1"/>
              <a:t>HomePrice</a:t>
            </a:r>
            <a:r>
              <a:rPr lang="en-US" i="1" dirty="0"/>
              <a:t> </a:t>
            </a:r>
            <a:r>
              <a:rPr lang="en-US" dirty="0"/>
              <a:t>is the median selling price of homes in the city and </a:t>
            </a:r>
            <a:r>
              <a:rPr lang="en-US" i="1" dirty="0"/>
              <a:t>Income </a:t>
            </a:r>
            <a:r>
              <a:rPr lang="en-US" dirty="0"/>
              <a:t>is median family income for the city. </a:t>
            </a:r>
          </a:p>
          <a:p>
            <a:pPr marL="284163" indent="-284163">
              <a:buNone/>
            </a:pPr>
            <a:r>
              <a:rPr lang="en-US" dirty="0"/>
              <a:t>a. Interpret the slope. </a:t>
            </a:r>
          </a:p>
          <a:p>
            <a:pPr marL="284163" indent="-284163">
              <a:buNone/>
            </a:pPr>
            <a:r>
              <a:rPr lang="en-US" dirty="0"/>
              <a:t>b. Is the intercept meaningful? Explain. </a:t>
            </a:r>
          </a:p>
          <a:p>
            <a:pPr marL="284163" indent="-284163">
              <a:buNone/>
            </a:pPr>
            <a:r>
              <a:rPr lang="en-US" dirty="0"/>
              <a:t>c. Make a prediction of </a:t>
            </a:r>
            <a:r>
              <a:rPr lang="en-US" i="1" dirty="0" err="1"/>
              <a:t>HomePrice</a:t>
            </a:r>
            <a:r>
              <a:rPr lang="en-US" i="1" dirty="0"/>
              <a:t> </a:t>
            </a:r>
            <a:r>
              <a:rPr lang="en-US" dirty="0"/>
              <a:t>when </a:t>
            </a:r>
            <a:r>
              <a:rPr lang="en-US" i="1" dirty="0"/>
              <a:t>Income </a:t>
            </a:r>
            <a:r>
              <a:rPr lang="en-US" dirty="0"/>
              <a:t>= 50 and also when </a:t>
            </a:r>
            <a:r>
              <a:rPr lang="en-US" i="1" dirty="0"/>
              <a:t>Income </a:t>
            </a:r>
            <a:r>
              <a:rPr lang="en-US" dirty="0"/>
              <a:t>= 100. </a:t>
            </a:r>
          </a:p>
          <a:p>
            <a:pPr marL="284163" indent="-284163">
              <a:buNone/>
            </a:pPr>
            <a:r>
              <a:rPr lang="en-US" b="1" dirty="0"/>
              <a:t>HomePrice1 file</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78</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12-3</a:t>
            </a:r>
          </a:p>
        </p:txBody>
      </p:sp>
    </p:spTree>
    <p:extLst>
      <p:ext uri="{BB962C8B-B14F-4D97-AF65-F5344CB8AC3E}">
        <p14:creationId xmlns:p14="http://schemas.microsoft.com/office/powerpoint/2010/main" val="1397630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20</a:t>
            </a:r>
            <a:endParaRPr lang="en-US" dirty="0">
              <a:solidFill>
                <a:schemeClr val="bg2"/>
              </a:solidFill>
            </a:endParaRPr>
          </a:p>
        </p:txBody>
      </p:sp>
      <p:sp>
        <p:nvSpPr>
          <p:cNvPr id="3" name="Content Placeholder 2"/>
          <p:cNvSpPr>
            <a:spLocks noGrp="1"/>
          </p:cNvSpPr>
          <p:nvPr>
            <p:ph idx="1"/>
          </p:nvPr>
        </p:nvSpPr>
        <p:spPr>
          <a:xfrm>
            <a:off x="457200" y="1600200"/>
            <a:ext cx="3810000" cy="4267199"/>
          </a:xfrm>
        </p:spPr>
        <p:txBody>
          <a:bodyPr/>
          <a:lstStyle/>
          <a:p>
            <a:pPr marL="284163" indent="-284163">
              <a:buNone/>
            </a:pPr>
            <a:r>
              <a:rPr lang="en-US" sz="2000" dirty="0"/>
              <a:t>a. Use Excel to make a scatter plot of the data. </a:t>
            </a:r>
          </a:p>
          <a:p>
            <a:pPr marL="284163" indent="-284163">
              <a:buNone/>
            </a:pPr>
            <a:r>
              <a:rPr lang="en-US" sz="2000" dirty="0"/>
              <a:t>b. Select the data points, right-click, select Add </a:t>
            </a:r>
            <a:r>
              <a:rPr lang="en-US" sz="2000" dirty="0" err="1"/>
              <a:t>Trendline</a:t>
            </a:r>
            <a:r>
              <a:rPr lang="en-US" sz="2000" dirty="0"/>
              <a:t>, select the Options tab, and choose Display equation on chart and Display R-squared value on chart. </a:t>
            </a:r>
          </a:p>
          <a:p>
            <a:pPr marL="284163" indent="-284163">
              <a:buNone/>
            </a:pPr>
            <a:r>
              <a:rPr lang="en-US" sz="2000" dirty="0"/>
              <a:t>c. Interpret the fitted slope. </a:t>
            </a:r>
          </a:p>
          <a:p>
            <a:pPr marL="284163" indent="-284163">
              <a:buNone/>
            </a:pPr>
            <a:r>
              <a:rPr lang="en-US" sz="2000" dirty="0"/>
              <a:t>d. Is the intercept meaningful? Explain. </a:t>
            </a:r>
          </a:p>
          <a:p>
            <a:pPr marL="284163" indent="-284163">
              <a:buNone/>
            </a:pPr>
            <a:r>
              <a:rPr lang="en-US" sz="2000" dirty="0"/>
              <a:t>e. Interpret the </a:t>
            </a:r>
            <a:r>
              <a:rPr lang="en-US" sz="2000" i="1" dirty="0"/>
              <a:t>R</a:t>
            </a:r>
            <a:r>
              <a:rPr lang="en-US" sz="2000" dirty="0"/>
              <a:t>2.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79</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12-4</a:t>
            </a:r>
          </a:p>
        </p:txBody>
      </p:sp>
      <p:pic>
        <p:nvPicPr>
          <p:cNvPr id="7" name="Picture 6"/>
          <p:cNvPicPr>
            <a:picLocks noChangeAspect="1"/>
          </p:cNvPicPr>
          <p:nvPr/>
        </p:nvPicPr>
        <p:blipFill>
          <a:blip r:embed="rId2"/>
          <a:stretch>
            <a:fillRect/>
          </a:stretch>
        </p:blipFill>
        <p:spPr>
          <a:xfrm>
            <a:off x="4841181" y="1584960"/>
            <a:ext cx="3560217" cy="4107943"/>
          </a:xfrm>
          <a:prstGeom prst="rect">
            <a:avLst/>
          </a:prstGeom>
        </p:spPr>
      </p:pic>
    </p:spTree>
    <p:extLst>
      <p:ext uri="{BB962C8B-B14F-4D97-AF65-F5344CB8AC3E}">
        <p14:creationId xmlns:p14="http://schemas.microsoft.com/office/powerpoint/2010/main" val="70463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Coefficient</a:t>
            </a:r>
          </a:p>
        </p:txBody>
      </p:sp>
      <p:sp>
        <p:nvSpPr>
          <p:cNvPr id="3" name="Content Placeholder 2"/>
          <p:cNvSpPr>
            <a:spLocks noGrp="1"/>
          </p:cNvSpPr>
          <p:nvPr>
            <p:ph idx="1"/>
          </p:nvPr>
        </p:nvSpPr>
        <p:spPr/>
        <p:txBody>
          <a:bodyPr/>
          <a:lstStyle/>
          <a:p>
            <a:r>
              <a:rPr lang="en-US" dirty="0"/>
              <a:t>Scatter Plots Showing Various Correlation Coefficient Values (n = 100)</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12-1</a:t>
            </a:r>
          </a:p>
        </p:txBody>
      </p:sp>
      <p:pic>
        <p:nvPicPr>
          <p:cNvPr id="7" name="Picture 6"/>
          <p:cNvPicPr>
            <a:picLocks noChangeAspect="1"/>
          </p:cNvPicPr>
          <p:nvPr/>
        </p:nvPicPr>
        <p:blipFill>
          <a:blip r:embed="rId2"/>
          <a:stretch>
            <a:fillRect/>
          </a:stretch>
        </p:blipFill>
        <p:spPr>
          <a:xfrm>
            <a:off x="1263945" y="2438400"/>
            <a:ext cx="6616109" cy="3490912"/>
          </a:xfrm>
          <a:prstGeom prst="rect">
            <a:avLst/>
          </a:prstGeom>
        </p:spPr>
      </p:pic>
    </p:spTree>
    <p:extLst>
      <p:ext uri="{BB962C8B-B14F-4D97-AF65-F5344CB8AC3E}">
        <p14:creationId xmlns:p14="http://schemas.microsoft.com/office/powerpoint/2010/main" val="767025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23</a:t>
            </a:r>
            <a:endParaRPr lang="en-US" dirty="0">
              <a:solidFill>
                <a:schemeClr val="bg2"/>
              </a:solidFill>
            </a:endParaRPr>
          </a:p>
        </p:txBody>
      </p:sp>
      <p:sp>
        <p:nvSpPr>
          <p:cNvPr id="3" name="Content Placeholder 2"/>
          <p:cNvSpPr>
            <a:spLocks noGrp="1"/>
          </p:cNvSpPr>
          <p:nvPr>
            <p:ph idx="1"/>
          </p:nvPr>
        </p:nvSpPr>
        <p:spPr>
          <a:xfrm>
            <a:off x="457200" y="1600200"/>
            <a:ext cx="3810000" cy="4267199"/>
          </a:xfrm>
        </p:spPr>
        <p:txBody>
          <a:bodyPr/>
          <a:lstStyle/>
          <a:p>
            <a:pPr marL="284163" indent="-284163">
              <a:buNone/>
            </a:pPr>
            <a:r>
              <a:rPr lang="en-US" sz="2000" dirty="0"/>
              <a:t>a. Perform a regression using </a:t>
            </a:r>
            <a:r>
              <a:rPr lang="en-US" sz="2000" dirty="0" err="1"/>
              <a:t>MegaStat</a:t>
            </a:r>
            <a:r>
              <a:rPr lang="en-US" sz="2000" dirty="0"/>
              <a:t> or Excel. </a:t>
            </a:r>
          </a:p>
          <a:p>
            <a:pPr marL="284163" indent="-284163">
              <a:buNone/>
            </a:pPr>
            <a:r>
              <a:rPr lang="en-US" sz="2000" dirty="0"/>
              <a:t>b. State the null and alternative hypotheses for a two-tailed test for a zero slope. </a:t>
            </a:r>
          </a:p>
          <a:p>
            <a:pPr marL="284163" indent="-284163">
              <a:buNone/>
            </a:pPr>
            <a:r>
              <a:rPr lang="en-US" sz="2000" dirty="0"/>
              <a:t>c. Report the </a:t>
            </a:r>
            <a:r>
              <a:rPr lang="en-US" sz="2000" i="1" dirty="0"/>
              <a:t>p</a:t>
            </a:r>
            <a:r>
              <a:rPr lang="en-US" sz="2000" dirty="0"/>
              <a:t>-value and the 95 percent confidence interval for the slope shown in the regression results. </a:t>
            </a:r>
          </a:p>
          <a:p>
            <a:pPr marL="284163" indent="-284163">
              <a:buNone/>
            </a:pPr>
            <a:r>
              <a:rPr lang="en-US" sz="2000" dirty="0"/>
              <a:t>d. Is the slope significantly different from zero? Explain your conclusion.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80</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12-5</a:t>
            </a:r>
          </a:p>
        </p:txBody>
      </p:sp>
      <p:pic>
        <p:nvPicPr>
          <p:cNvPr id="8" name="Picture 7"/>
          <p:cNvPicPr>
            <a:picLocks noChangeAspect="1"/>
          </p:cNvPicPr>
          <p:nvPr/>
        </p:nvPicPr>
        <p:blipFill>
          <a:blip r:embed="rId2"/>
          <a:stretch>
            <a:fillRect/>
          </a:stretch>
        </p:blipFill>
        <p:spPr>
          <a:xfrm>
            <a:off x="4273296" y="1905000"/>
            <a:ext cx="4249822" cy="2976562"/>
          </a:xfrm>
          <a:prstGeom prst="rect">
            <a:avLst/>
          </a:prstGeom>
        </p:spPr>
      </p:pic>
    </p:spTree>
    <p:extLst>
      <p:ext uri="{BB962C8B-B14F-4D97-AF65-F5344CB8AC3E}">
        <p14:creationId xmlns:p14="http://schemas.microsoft.com/office/powerpoint/2010/main" val="1914888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31</a:t>
            </a:r>
            <a:endParaRPr lang="en-US" dirty="0">
              <a:solidFill>
                <a:schemeClr val="bg2"/>
              </a:solidFill>
            </a:endParaRPr>
          </a:p>
        </p:txBody>
      </p:sp>
      <p:sp>
        <p:nvSpPr>
          <p:cNvPr id="3" name="Content Placeholder 2"/>
          <p:cNvSpPr>
            <a:spLocks noGrp="1"/>
          </p:cNvSpPr>
          <p:nvPr>
            <p:ph idx="1"/>
          </p:nvPr>
        </p:nvSpPr>
        <p:spPr>
          <a:xfrm>
            <a:off x="457200" y="1600200"/>
            <a:ext cx="4648200" cy="4267199"/>
          </a:xfrm>
        </p:spPr>
        <p:txBody>
          <a:bodyPr/>
          <a:lstStyle/>
          <a:p>
            <a:pPr marL="284163" indent="-284163">
              <a:buNone/>
            </a:pPr>
            <a:r>
              <a:rPr lang="en-US" sz="2000" dirty="0"/>
              <a:t>a. Use Excel’s Data Analysis &gt; Regression (or </a:t>
            </a:r>
            <a:r>
              <a:rPr lang="en-US" sz="2000" dirty="0" err="1"/>
              <a:t>MegaStat</a:t>
            </a:r>
            <a:r>
              <a:rPr lang="en-US" sz="2000" dirty="0"/>
              <a:t> or Minitab) to obtain regression estimates. </a:t>
            </a:r>
          </a:p>
          <a:p>
            <a:pPr marL="284163" indent="-284163">
              <a:buNone/>
            </a:pPr>
            <a:r>
              <a:rPr lang="en-US" sz="2000" dirty="0"/>
              <a:t>b. Interpret the 95 percent confidence interval for the slope. Does it contain zero? </a:t>
            </a:r>
          </a:p>
          <a:p>
            <a:pPr marL="284163" indent="-284163">
              <a:buNone/>
            </a:pPr>
            <a:r>
              <a:rPr lang="en-US" sz="2000" dirty="0"/>
              <a:t>c. Interpret the </a:t>
            </a:r>
            <a:r>
              <a:rPr lang="en-US" sz="2000" i="1" dirty="0"/>
              <a:t>t </a:t>
            </a:r>
            <a:r>
              <a:rPr lang="en-US" sz="2000" dirty="0"/>
              <a:t>test for the slope and its </a:t>
            </a:r>
            <a:r>
              <a:rPr lang="en-US" sz="2000" i="1" dirty="0"/>
              <a:t>p</a:t>
            </a:r>
            <a:r>
              <a:rPr lang="en-US" sz="2000" dirty="0"/>
              <a:t>-value. </a:t>
            </a:r>
          </a:p>
          <a:p>
            <a:pPr marL="284163" indent="-284163">
              <a:buNone/>
            </a:pPr>
            <a:r>
              <a:rPr lang="en-US" sz="2000" dirty="0"/>
              <a:t>d. Interpret the </a:t>
            </a:r>
            <a:r>
              <a:rPr lang="en-US" sz="2000" i="1" dirty="0"/>
              <a:t>F </a:t>
            </a:r>
            <a:r>
              <a:rPr lang="en-US" sz="2000" dirty="0"/>
              <a:t>statistic. </a:t>
            </a:r>
          </a:p>
          <a:p>
            <a:pPr marL="284163" indent="-284163">
              <a:buNone/>
            </a:pPr>
            <a:r>
              <a:rPr lang="en-US" sz="2000" dirty="0"/>
              <a:t>e. Verify that the </a:t>
            </a:r>
            <a:r>
              <a:rPr lang="en-US" sz="2000" i="1" dirty="0"/>
              <a:t>p</a:t>
            </a:r>
            <a:r>
              <a:rPr lang="en-US" sz="2000" dirty="0"/>
              <a:t>-value for </a:t>
            </a:r>
            <a:r>
              <a:rPr lang="en-US" sz="2000" i="1" dirty="0"/>
              <a:t>F </a:t>
            </a:r>
            <a:r>
              <a:rPr lang="en-US" sz="2000" dirty="0"/>
              <a:t>is the same as for the slope’s </a:t>
            </a:r>
            <a:r>
              <a:rPr lang="en-US" sz="2000" i="1" dirty="0"/>
              <a:t>t </a:t>
            </a:r>
            <a:r>
              <a:rPr lang="en-US" sz="2000" dirty="0"/>
              <a:t>statistic, and show that </a:t>
            </a:r>
            <a:r>
              <a:rPr lang="en-US" sz="2000" i="1" dirty="0"/>
              <a:t>t</a:t>
            </a:r>
            <a:r>
              <a:rPr lang="en-US" sz="2000" baseline="30000" dirty="0"/>
              <a:t>2</a:t>
            </a:r>
            <a:r>
              <a:rPr lang="en-US" sz="2000" dirty="0"/>
              <a:t> = </a:t>
            </a:r>
            <a:r>
              <a:rPr lang="en-US" sz="2000" i="1" dirty="0"/>
              <a:t>F. </a:t>
            </a:r>
          </a:p>
          <a:p>
            <a:pPr marL="284163" indent="-284163">
              <a:buNone/>
            </a:pPr>
            <a:r>
              <a:rPr lang="en-US" sz="2000" dirty="0"/>
              <a:t>f. Describe the fit of the regression.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81</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12-6</a:t>
            </a:r>
          </a:p>
        </p:txBody>
      </p:sp>
      <p:pic>
        <p:nvPicPr>
          <p:cNvPr id="7" name="Picture 6"/>
          <p:cNvPicPr>
            <a:picLocks noChangeAspect="1"/>
          </p:cNvPicPr>
          <p:nvPr/>
        </p:nvPicPr>
        <p:blipFill>
          <a:blip r:embed="rId2"/>
          <a:stretch>
            <a:fillRect/>
          </a:stretch>
        </p:blipFill>
        <p:spPr>
          <a:xfrm>
            <a:off x="5199472" y="1648015"/>
            <a:ext cx="3490375" cy="4252912"/>
          </a:xfrm>
          <a:prstGeom prst="rect">
            <a:avLst/>
          </a:prstGeom>
        </p:spPr>
      </p:pic>
    </p:spTree>
    <p:extLst>
      <p:ext uri="{BB962C8B-B14F-4D97-AF65-F5344CB8AC3E}">
        <p14:creationId xmlns:p14="http://schemas.microsoft.com/office/powerpoint/2010/main" val="2650187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32</a:t>
            </a:r>
            <a:endParaRPr lang="en-US" dirty="0">
              <a:solidFill>
                <a:schemeClr val="bg2"/>
              </a:solidFill>
            </a:endParaRPr>
          </a:p>
        </p:txBody>
      </p:sp>
      <p:sp>
        <p:nvSpPr>
          <p:cNvPr id="3" name="Content Placeholder 2"/>
          <p:cNvSpPr>
            <a:spLocks noGrp="1"/>
          </p:cNvSpPr>
          <p:nvPr>
            <p:ph idx="1"/>
          </p:nvPr>
        </p:nvSpPr>
        <p:spPr>
          <a:xfrm>
            <a:off x="457199" y="1447801"/>
            <a:ext cx="7971631" cy="2667000"/>
          </a:xfrm>
        </p:spPr>
        <p:txBody>
          <a:bodyPr/>
          <a:lstStyle/>
          <a:p>
            <a:pPr marL="284163" indent="-284163">
              <a:buNone/>
            </a:pPr>
            <a:r>
              <a:rPr lang="en-US" sz="2000" dirty="0"/>
              <a:t>a. Calculate confidence and prediction intervals for </a:t>
            </a:r>
            <a:r>
              <a:rPr lang="en-US" sz="2000" i="1" dirty="0"/>
              <a:t>Y </a:t>
            </a:r>
            <a:r>
              <a:rPr lang="en-US" sz="2000" dirty="0"/>
              <a:t>using the following set of </a:t>
            </a:r>
            <a:r>
              <a:rPr lang="en-US" sz="2000" i="1" dirty="0"/>
              <a:t>x </a:t>
            </a:r>
            <a:r>
              <a:rPr lang="en-US" sz="2000" dirty="0"/>
              <a:t>values: 12, 17, 21, 25, and 30. </a:t>
            </a:r>
          </a:p>
          <a:p>
            <a:pPr marL="284163" indent="-284163">
              <a:buNone/>
            </a:pPr>
            <a:r>
              <a:rPr lang="en-US" sz="2000" dirty="0"/>
              <a:t>b. Report the 95 percent confidence interval and prediction interval for </a:t>
            </a:r>
            <a:r>
              <a:rPr lang="en-US" sz="2000" i="1" dirty="0"/>
              <a:t>x </a:t>
            </a:r>
            <a:r>
              <a:rPr lang="en-US" sz="2000" dirty="0"/>
              <a:t>= 17. </a:t>
            </a:r>
          </a:p>
          <a:p>
            <a:pPr marL="284163" indent="-284163">
              <a:buNone/>
            </a:pPr>
            <a:r>
              <a:rPr lang="en-US" sz="2000" dirty="0"/>
              <a:t>c. Calculate the 95 percent confidence interval for </a:t>
            </a:r>
            <a:r>
              <a:rPr lang="en-US" sz="2000" i="1" dirty="0" err="1"/>
              <a:t>μy</a:t>
            </a:r>
            <a:r>
              <a:rPr lang="en-US" sz="2000" i="1" dirty="0"/>
              <a:t> </a:t>
            </a:r>
            <a:r>
              <a:rPr lang="en-US" sz="2000" dirty="0"/>
              <a:t>using the appropriate method from Chapter 8. </a:t>
            </a:r>
          </a:p>
          <a:p>
            <a:pPr marL="284163" indent="-284163">
              <a:buNone/>
            </a:pPr>
            <a:r>
              <a:rPr lang="en-US" sz="2000" dirty="0"/>
              <a:t>d. Compare the result from part (c) to the confidence interval you reported in part (b). How are they different?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82</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12-7</a:t>
            </a:r>
          </a:p>
        </p:txBody>
      </p:sp>
      <p:pic>
        <p:nvPicPr>
          <p:cNvPr id="9" name="Picture 8"/>
          <p:cNvPicPr>
            <a:picLocks noChangeAspect="1"/>
          </p:cNvPicPr>
          <p:nvPr/>
        </p:nvPicPr>
        <p:blipFill>
          <a:blip r:embed="rId2"/>
          <a:stretch>
            <a:fillRect/>
          </a:stretch>
        </p:blipFill>
        <p:spPr>
          <a:xfrm>
            <a:off x="1485900" y="4211265"/>
            <a:ext cx="6172200" cy="1922383"/>
          </a:xfrm>
          <a:prstGeom prst="rect">
            <a:avLst/>
          </a:prstGeom>
        </p:spPr>
      </p:pic>
    </p:spTree>
    <p:extLst>
      <p:ext uri="{BB962C8B-B14F-4D97-AF65-F5344CB8AC3E}">
        <p14:creationId xmlns:p14="http://schemas.microsoft.com/office/powerpoint/2010/main" val="4036912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35</a:t>
            </a:r>
            <a:endParaRPr lang="en-US" dirty="0">
              <a:solidFill>
                <a:schemeClr val="bg2"/>
              </a:solidFill>
            </a:endParaRPr>
          </a:p>
        </p:txBody>
      </p:sp>
      <p:sp>
        <p:nvSpPr>
          <p:cNvPr id="3" name="Content Placeholder 2"/>
          <p:cNvSpPr>
            <a:spLocks noGrp="1"/>
          </p:cNvSpPr>
          <p:nvPr>
            <p:ph idx="1"/>
          </p:nvPr>
        </p:nvSpPr>
        <p:spPr>
          <a:xfrm>
            <a:off x="457199" y="1447801"/>
            <a:ext cx="7971631" cy="2667000"/>
          </a:xfrm>
        </p:spPr>
        <p:txBody>
          <a:bodyPr/>
          <a:lstStyle/>
          <a:p>
            <a:pPr marL="0" indent="0">
              <a:buNone/>
            </a:pPr>
            <a:r>
              <a:rPr lang="en-US" dirty="0"/>
              <a:t>Review the two residual plots below. Do either of these show evidence that the regression error assumptions of normality and constant variation have been violated? Explain.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83</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12-8</a:t>
            </a:r>
          </a:p>
        </p:txBody>
      </p:sp>
      <p:pic>
        <p:nvPicPr>
          <p:cNvPr id="7" name="Picture 6"/>
          <p:cNvPicPr>
            <a:picLocks noChangeAspect="1"/>
          </p:cNvPicPr>
          <p:nvPr/>
        </p:nvPicPr>
        <p:blipFill>
          <a:blip r:embed="rId2"/>
          <a:stretch>
            <a:fillRect/>
          </a:stretch>
        </p:blipFill>
        <p:spPr>
          <a:xfrm>
            <a:off x="547843" y="3454146"/>
            <a:ext cx="7790342" cy="2171700"/>
          </a:xfrm>
          <a:prstGeom prst="rect">
            <a:avLst/>
          </a:prstGeom>
        </p:spPr>
      </p:pic>
    </p:spTree>
    <p:extLst>
      <p:ext uri="{BB962C8B-B14F-4D97-AF65-F5344CB8AC3E}">
        <p14:creationId xmlns:p14="http://schemas.microsoft.com/office/powerpoint/2010/main" val="695953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39</a:t>
            </a:r>
            <a:endParaRPr lang="en-US" dirty="0">
              <a:solidFill>
                <a:schemeClr val="bg2"/>
              </a:solidFill>
            </a:endParaRPr>
          </a:p>
        </p:txBody>
      </p:sp>
      <p:sp>
        <p:nvSpPr>
          <p:cNvPr id="3" name="Content Placeholder 2"/>
          <p:cNvSpPr>
            <a:spLocks noGrp="1"/>
          </p:cNvSpPr>
          <p:nvPr>
            <p:ph idx="1"/>
          </p:nvPr>
        </p:nvSpPr>
        <p:spPr>
          <a:xfrm>
            <a:off x="457199" y="1447801"/>
            <a:ext cx="7971631" cy="2667000"/>
          </a:xfrm>
        </p:spPr>
        <p:txBody>
          <a:bodyPr/>
          <a:lstStyle/>
          <a:p>
            <a:pPr marL="0" indent="0">
              <a:buNone/>
            </a:pPr>
            <a:r>
              <a:rPr lang="en-US" dirty="0"/>
              <a:t>An estimated regression for a random sample of vehicles is </a:t>
            </a:r>
            <a:r>
              <a:rPr lang="en-US" i="1" dirty="0"/>
              <a:t>MPG </a:t>
            </a:r>
            <a:r>
              <a:rPr lang="en-US" dirty="0"/>
              <a:t>= 49.22 − 0.081 </a:t>
            </a:r>
            <a:r>
              <a:rPr lang="en-US" i="1" dirty="0"/>
              <a:t>Horsepower, </a:t>
            </a:r>
            <a:r>
              <a:rPr lang="en-US" dirty="0"/>
              <a:t>where </a:t>
            </a:r>
            <a:r>
              <a:rPr lang="en-US" i="1" dirty="0"/>
              <a:t>MPG </a:t>
            </a:r>
            <a:r>
              <a:rPr lang="en-US" dirty="0"/>
              <a:t>is miles per gallon and </a:t>
            </a:r>
            <a:r>
              <a:rPr lang="en-US" i="1" dirty="0"/>
              <a:t>Horsepower </a:t>
            </a:r>
            <a:r>
              <a:rPr lang="en-US" dirty="0"/>
              <a:t>is the engine’s horsepower. The standard error is </a:t>
            </a:r>
            <a:r>
              <a:rPr lang="en-US" i="1" dirty="0"/>
              <a:t>s</a:t>
            </a:r>
            <a:r>
              <a:rPr lang="en-US" i="1" baseline="-25000" dirty="0"/>
              <a:t>e</a:t>
            </a:r>
            <a:r>
              <a:rPr lang="en-US" i="1" dirty="0"/>
              <a:t> </a:t>
            </a:r>
            <a:r>
              <a:rPr lang="en-US" dirty="0"/>
              <a:t>= 2.03. Suppose an engine has 200 horsepower and its actual (observed) fuel efficiency is </a:t>
            </a:r>
            <a:r>
              <a:rPr lang="en-US" i="1" dirty="0"/>
              <a:t>MPG </a:t>
            </a:r>
            <a:r>
              <a:rPr lang="en-US" dirty="0"/>
              <a:t>= 38.15. </a:t>
            </a:r>
          </a:p>
          <a:p>
            <a:pPr marL="0" indent="0">
              <a:buNone/>
            </a:pPr>
            <a:r>
              <a:rPr lang="en-US" dirty="0"/>
              <a:t>a. Calculate the predicted </a:t>
            </a:r>
            <a:r>
              <a:rPr lang="en-US" i="1" dirty="0"/>
              <a:t>MPG. </a:t>
            </a:r>
          </a:p>
          <a:p>
            <a:pPr marL="0" indent="0">
              <a:buNone/>
            </a:pPr>
            <a:r>
              <a:rPr lang="en-US" dirty="0"/>
              <a:t>b. Calculate the residual. </a:t>
            </a:r>
          </a:p>
          <a:p>
            <a:pPr marL="0" indent="0">
              <a:buNone/>
            </a:pPr>
            <a:r>
              <a:rPr lang="en-US" dirty="0"/>
              <a:t>c. Standardize the residual using </a:t>
            </a:r>
            <a:r>
              <a:rPr lang="en-US" i="1" dirty="0"/>
              <a:t>s</a:t>
            </a:r>
            <a:r>
              <a:rPr lang="en-US" i="1" baseline="-25000" dirty="0"/>
              <a:t>e</a:t>
            </a:r>
            <a:r>
              <a:rPr lang="en-US" dirty="0"/>
              <a:t>. </a:t>
            </a:r>
          </a:p>
          <a:p>
            <a:pPr marL="0" indent="0">
              <a:buNone/>
            </a:pPr>
            <a:r>
              <a:rPr lang="en-US" dirty="0"/>
              <a:t>d. Is this engine an outlier?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84</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12-10</a:t>
            </a:r>
          </a:p>
        </p:txBody>
      </p:sp>
    </p:spTree>
    <p:extLst>
      <p:ext uri="{BB962C8B-B14F-4D97-AF65-F5344CB8AC3E}">
        <p14:creationId xmlns:p14="http://schemas.microsoft.com/office/powerpoint/2010/main" val="425775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44</a:t>
            </a:r>
            <a:endParaRPr lang="en-US" dirty="0">
              <a:solidFill>
                <a:schemeClr val="bg2"/>
              </a:solidFill>
            </a:endParaRPr>
          </a:p>
        </p:txBody>
      </p:sp>
      <p:sp>
        <p:nvSpPr>
          <p:cNvPr id="3" name="Content Placeholder 2"/>
          <p:cNvSpPr>
            <a:spLocks noGrp="1"/>
          </p:cNvSpPr>
          <p:nvPr>
            <p:ph idx="1"/>
          </p:nvPr>
        </p:nvSpPr>
        <p:spPr>
          <a:xfrm>
            <a:off x="457199" y="1447801"/>
            <a:ext cx="7971631" cy="2667000"/>
          </a:xfrm>
        </p:spPr>
        <p:txBody>
          <a:bodyPr/>
          <a:lstStyle/>
          <a:p>
            <a:pPr marL="0" indent="0">
              <a:buNone/>
            </a:pPr>
            <a:r>
              <a:rPr lang="en-US" dirty="0"/>
              <a:t>A binary logistic regression was fitted using a sample of employees of a large corporation to investigate if the employee’s monthly salary (</a:t>
            </a:r>
            <a:r>
              <a:rPr lang="en-US" i="1" dirty="0"/>
              <a:t>Salary</a:t>
            </a:r>
            <a:r>
              <a:rPr lang="en-US" dirty="0"/>
              <a:t>) predicts whether (1) or not (0) the employee has a 401(k) retirement plan (</a:t>
            </a:r>
            <a:r>
              <a:rPr lang="en-US" i="1" dirty="0"/>
              <a:t>401K</a:t>
            </a:r>
            <a:r>
              <a:rPr lang="en-US" dirty="0"/>
              <a:t>). Use the fitted equation to predict the probability of a 401(k) plan for an employee whose monthly salary is </a:t>
            </a:r>
          </a:p>
          <a:p>
            <a:pPr marL="0" indent="0">
              <a:buNone/>
            </a:pPr>
            <a:r>
              <a:rPr lang="en-US" dirty="0"/>
              <a:t>a. $3,000 </a:t>
            </a:r>
          </a:p>
          <a:p>
            <a:pPr marL="0" indent="0">
              <a:buNone/>
            </a:pPr>
            <a:r>
              <a:rPr lang="en-US" dirty="0"/>
              <a:t>b. $5,000 </a:t>
            </a:r>
          </a:p>
          <a:p>
            <a:pPr marL="0" indent="0">
              <a:buNone/>
            </a:pPr>
            <a:r>
              <a:rPr lang="en-US" dirty="0"/>
              <a:t>c. $8,000</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85</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12-12</a:t>
            </a:r>
          </a:p>
        </p:txBody>
      </p:sp>
      <p:pic>
        <p:nvPicPr>
          <p:cNvPr id="7" name="Picture 6"/>
          <p:cNvPicPr>
            <a:picLocks noChangeAspect="1"/>
          </p:cNvPicPr>
          <p:nvPr/>
        </p:nvPicPr>
        <p:blipFill>
          <a:blip r:embed="rId2"/>
          <a:stretch>
            <a:fillRect/>
          </a:stretch>
        </p:blipFill>
        <p:spPr>
          <a:xfrm>
            <a:off x="2971800" y="4103942"/>
            <a:ext cx="4429125" cy="714375"/>
          </a:xfrm>
          <a:prstGeom prst="rect">
            <a:avLst/>
          </a:prstGeom>
        </p:spPr>
      </p:pic>
    </p:spTree>
    <p:extLst>
      <p:ext uri="{BB962C8B-B14F-4D97-AF65-F5344CB8AC3E}">
        <p14:creationId xmlns:p14="http://schemas.microsoft.com/office/powerpoint/2010/main" val="4015010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12</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87</a:t>
            </a:fld>
            <a:endParaRPr lang="en-US" dirty="0"/>
          </a:p>
        </p:txBody>
      </p:sp>
      <p:pic>
        <p:nvPicPr>
          <p:cNvPr id="5" name="Picture 4"/>
          <p:cNvPicPr>
            <a:picLocks noChangeAspect="1"/>
          </p:cNvPicPr>
          <p:nvPr/>
        </p:nvPicPr>
        <p:blipFill>
          <a:blip r:embed="rId2"/>
          <a:stretch>
            <a:fillRect/>
          </a:stretch>
        </p:blipFill>
        <p:spPr>
          <a:xfrm>
            <a:off x="685800" y="762000"/>
            <a:ext cx="7759465" cy="4924425"/>
          </a:xfrm>
          <a:prstGeom prst="rect">
            <a:avLst/>
          </a:prstGeom>
          <a:ln>
            <a:solidFill>
              <a:schemeClr val="tx1"/>
            </a:solidFill>
          </a:ln>
        </p:spPr>
      </p:pic>
    </p:spTree>
    <p:extLst>
      <p:ext uri="{BB962C8B-B14F-4D97-AF65-F5344CB8AC3E}">
        <p14:creationId xmlns:p14="http://schemas.microsoft.com/office/powerpoint/2010/main" val="355292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Significant Correlation</a:t>
            </a:r>
          </a:p>
        </p:txBody>
      </p:sp>
      <p:sp>
        <p:nvSpPr>
          <p:cNvPr id="3" name="Content Placeholder 2"/>
          <p:cNvSpPr>
            <a:spLocks noGrp="1"/>
          </p:cNvSpPr>
          <p:nvPr>
            <p:ph idx="1"/>
          </p:nvPr>
        </p:nvSpPr>
        <p:spPr/>
        <p:txBody>
          <a:bodyPr/>
          <a:lstStyle/>
          <a:p>
            <a:r>
              <a:rPr lang="en-US" sz="2000" dirty="0"/>
              <a:t>The sample correlation coefficient </a:t>
            </a:r>
            <a:r>
              <a:rPr lang="en-US" sz="2000" i="1" dirty="0"/>
              <a:t>r </a:t>
            </a:r>
            <a:r>
              <a:rPr lang="en-US" sz="2000" dirty="0"/>
              <a:t>is an estimate of the </a:t>
            </a:r>
            <a:r>
              <a:rPr lang="en-US" sz="2000" b="1" dirty="0"/>
              <a:t>population correlation coefficient </a:t>
            </a:r>
            <a:r>
              <a:rPr lang="en-US" sz="2000" b="1" i="1" dirty="0"/>
              <a:t>ρ </a:t>
            </a:r>
            <a:r>
              <a:rPr lang="en-US" sz="2000" dirty="0"/>
              <a:t>(the Greek letter rho). There is no flat rule for a “high” correlation because sample size must be taken into consideration. To test the hypothesis </a:t>
            </a:r>
            <a:r>
              <a:rPr lang="en-US" sz="2000" i="1" dirty="0"/>
              <a:t>H</a:t>
            </a:r>
            <a:r>
              <a:rPr lang="en-US" sz="2000" baseline="-25000" dirty="0"/>
              <a:t>0</a:t>
            </a:r>
            <a:r>
              <a:rPr lang="en-US" sz="2000" dirty="0"/>
              <a:t>: </a:t>
            </a:r>
            <a:r>
              <a:rPr lang="en-US" sz="2000" i="1" dirty="0"/>
              <a:t>ρ </a:t>
            </a:r>
            <a:r>
              <a:rPr lang="en-US" sz="2000" dirty="0"/>
              <a:t>= 0, the test statistic is </a:t>
            </a:r>
          </a:p>
          <a:p>
            <a:endParaRPr lang="en-US" sz="2000" dirty="0"/>
          </a:p>
          <a:p>
            <a:endParaRPr lang="en-US" sz="2000" dirty="0"/>
          </a:p>
          <a:p>
            <a:r>
              <a:rPr lang="en-US" sz="2000" dirty="0"/>
              <a:t>We compare this </a:t>
            </a:r>
            <a:r>
              <a:rPr lang="en-US" sz="2000" i="1" dirty="0"/>
              <a:t>t </a:t>
            </a:r>
            <a:r>
              <a:rPr lang="en-US" sz="2000" dirty="0"/>
              <a:t>test statistic with a critical value of </a:t>
            </a:r>
            <a:r>
              <a:rPr lang="en-US" sz="2000" i="1" dirty="0"/>
              <a:t>t </a:t>
            </a:r>
            <a:r>
              <a:rPr lang="en-US" sz="2000" dirty="0"/>
              <a:t>for a one-tailed or two-tailed test from Appendix D using </a:t>
            </a:r>
            <a:r>
              <a:rPr lang="en-US" sz="2000" i="1" dirty="0" err="1"/>
              <a:t>d.f.</a:t>
            </a:r>
            <a:r>
              <a:rPr lang="en-US" sz="2000" i="1" dirty="0"/>
              <a:t> </a:t>
            </a:r>
            <a:r>
              <a:rPr lang="en-US" sz="2000" dirty="0"/>
              <a:t>= </a:t>
            </a:r>
            <a:r>
              <a:rPr lang="en-US" sz="2000" i="1" dirty="0"/>
              <a:t>n </a:t>
            </a:r>
            <a:r>
              <a:rPr lang="en-US" sz="2000" dirty="0"/>
              <a:t>− 2 degrees of freedom and any desired </a:t>
            </a:r>
            <a:r>
              <a:rPr lang="en-US" sz="2000" i="1" dirty="0"/>
              <a:t>α. </a:t>
            </a:r>
          </a:p>
          <a:p>
            <a:r>
              <a:rPr lang="en-US" sz="2000" dirty="0"/>
              <a:t>After calculating the </a:t>
            </a:r>
            <a:r>
              <a:rPr lang="en-US" sz="2000" b="1" dirty="0"/>
              <a:t>t statistic</a:t>
            </a:r>
            <a:r>
              <a:rPr lang="en-US" sz="2000" dirty="0"/>
              <a:t>, we can find its </a:t>
            </a:r>
            <a:r>
              <a:rPr lang="en-US" sz="2000" i="1" dirty="0"/>
              <a:t>p</a:t>
            </a:r>
            <a:r>
              <a:rPr lang="en-US" sz="2000" dirty="0"/>
              <a:t>-value by using Excel’s function =T.DIST.2T(t, </a:t>
            </a:r>
            <a:r>
              <a:rPr lang="en-US" sz="2000" dirty="0" err="1"/>
              <a:t>deg_freedom</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12-1</a:t>
            </a:r>
          </a:p>
        </p:txBody>
      </p:sp>
      <p:pic>
        <p:nvPicPr>
          <p:cNvPr id="7" name="Picture 6"/>
          <p:cNvPicPr>
            <a:picLocks noChangeAspect="1"/>
          </p:cNvPicPr>
          <p:nvPr/>
        </p:nvPicPr>
        <p:blipFill>
          <a:blip r:embed="rId2"/>
          <a:stretch>
            <a:fillRect/>
          </a:stretch>
        </p:blipFill>
        <p:spPr>
          <a:xfrm>
            <a:off x="2605088" y="2743200"/>
            <a:ext cx="3948112" cy="704734"/>
          </a:xfrm>
          <a:prstGeom prst="rect">
            <a:avLst/>
          </a:prstGeom>
        </p:spPr>
      </p:pic>
    </p:spTree>
    <p:extLst>
      <p:ext uri="{BB962C8B-B14F-4D97-AF65-F5344CB8AC3E}">
        <p14:creationId xmlns:p14="http://schemas.microsoft.com/office/powerpoint/2010/main" val="3227391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8317</TotalTime>
  <Words>7827</Words>
  <Application>Microsoft Office PowerPoint</Application>
  <PresentationFormat>On-screen Show (4:3)</PresentationFormat>
  <Paragraphs>664</Paragraphs>
  <Slides>87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Cambria Math</vt:lpstr>
      <vt:lpstr>stix</vt:lpstr>
      <vt:lpstr>Times New Roman</vt:lpstr>
      <vt:lpstr>Wingdings</vt:lpstr>
      <vt:lpstr>Pixel</vt:lpstr>
      <vt:lpstr>  Chapter 12 Simple Regression</vt:lpstr>
      <vt:lpstr>Chapter Learning Objectives</vt:lpstr>
      <vt:lpstr>Simple Regression</vt:lpstr>
      <vt:lpstr>Visual Displays</vt:lpstr>
      <vt:lpstr>Correlation Coefficient</vt:lpstr>
      <vt:lpstr>Correlation Coefficient</vt:lpstr>
      <vt:lpstr>Correlation Coefficient</vt:lpstr>
      <vt:lpstr>Correlation Coefficient</vt:lpstr>
      <vt:lpstr>Test for Significant Correlation</vt:lpstr>
      <vt:lpstr>Example: MBA Applicants</vt:lpstr>
      <vt:lpstr>Example: MBA Applicants</vt:lpstr>
      <vt:lpstr>Example: MBA Applicants</vt:lpstr>
      <vt:lpstr>Example: MBA Applicants</vt:lpstr>
      <vt:lpstr>Correlation Coefficient</vt:lpstr>
      <vt:lpstr>Simple Regression</vt:lpstr>
      <vt:lpstr>Simple Regression</vt:lpstr>
      <vt:lpstr>Simple Regression</vt:lpstr>
      <vt:lpstr>Regression Examples</vt:lpstr>
      <vt:lpstr>Simple Regression</vt:lpstr>
      <vt:lpstr>Simple Regression</vt:lpstr>
      <vt:lpstr>Prediction Using Regression</vt:lpstr>
      <vt:lpstr>Prediction Using Regression Examples</vt:lpstr>
      <vt:lpstr>Regression Models</vt:lpstr>
      <vt:lpstr>Regression Assumptions</vt:lpstr>
      <vt:lpstr>Regression Equation</vt:lpstr>
      <vt:lpstr>Residuals</vt:lpstr>
      <vt:lpstr>Fitting a Regression on a Scatter Plot</vt:lpstr>
      <vt:lpstr>Fitting a Regression on a Scatter Plot</vt:lpstr>
      <vt:lpstr>Regression</vt:lpstr>
      <vt:lpstr>Ordinary Least Squares Formulas</vt:lpstr>
      <vt:lpstr>Slope and Intercept</vt:lpstr>
      <vt:lpstr>Example: Exam Scores and Study Time</vt:lpstr>
      <vt:lpstr>Example: Exam Scores and Study Time</vt:lpstr>
      <vt:lpstr>Sources of Variation in Y</vt:lpstr>
      <vt:lpstr>Sources of Variation in Y</vt:lpstr>
      <vt:lpstr>Coefficient of Determination</vt:lpstr>
      <vt:lpstr>Coefficient of Determination</vt:lpstr>
      <vt:lpstr>Standard Error</vt:lpstr>
      <vt:lpstr>Confidence Intervals for Slope and Intercept</vt:lpstr>
      <vt:lpstr>Confidence Intervals for Slope and Intercept</vt:lpstr>
      <vt:lpstr>Hypothesis Tests</vt:lpstr>
      <vt:lpstr>Hypothesis Tests</vt:lpstr>
      <vt:lpstr>Slope versus Correlation</vt:lpstr>
      <vt:lpstr>Example: Exam Scores</vt:lpstr>
      <vt:lpstr>Example: Exam Scores</vt:lpstr>
      <vt:lpstr>Analysis of Variance</vt:lpstr>
      <vt:lpstr>Example: Exam Scores</vt:lpstr>
      <vt:lpstr>Example: Exam Scores</vt:lpstr>
      <vt:lpstr>Confidence and Prediction Intervals For Y</vt:lpstr>
      <vt:lpstr>Confidence and Prediction Intervals For Y</vt:lpstr>
      <vt:lpstr>Confidence and Prediction Intervals For Y</vt:lpstr>
      <vt:lpstr>Residual Tests</vt:lpstr>
      <vt:lpstr>Violation of Assumption 1: Non-Normal Errors</vt:lpstr>
      <vt:lpstr>Violation of Assumption 1: Non-Normal Errors</vt:lpstr>
      <vt:lpstr>Violation of Assumption 1: Non-Normal Errors</vt:lpstr>
      <vt:lpstr>Violation of Assumption 2: Nonconstant Variance</vt:lpstr>
      <vt:lpstr>Violation of Assumption 2: Nonconstant Variance</vt:lpstr>
      <vt:lpstr>Violation of Assumption 2: Nonconstant Variance</vt:lpstr>
      <vt:lpstr>Violation of Assumption 3: Autocorrelated Errors</vt:lpstr>
      <vt:lpstr>Violation of Assumption 3: Autocorrelated Errors</vt:lpstr>
      <vt:lpstr>Violation of Assumption 3: Autocorrelated Errors</vt:lpstr>
      <vt:lpstr>Unusual Observations</vt:lpstr>
      <vt:lpstr>Unusual Residuals</vt:lpstr>
      <vt:lpstr>High Leverage </vt:lpstr>
      <vt:lpstr>High Leverage </vt:lpstr>
      <vt:lpstr>Other Regression Problems</vt:lpstr>
      <vt:lpstr>Other Regression Problems</vt:lpstr>
      <vt:lpstr>Other Regression Problems</vt:lpstr>
      <vt:lpstr>Other Regression Problems</vt:lpstr>
      <vt:lpstr>Binary Response Variable</vt:lpstr>
      <vt:lpstr>Why Not Use Least Squares?</vt:lpstr>
      <vt:lpstr>Why Not Use Least Squares?</vt:lpstr>
      <vt:lpstr>Estimating a Logistic Regression Model</vt:lpstr>
      <vt:lpstr>Estimating a Logistic Regression Model</vt:lpstr>
      <vt:lpstr>Chapter 12 Practice Problems</vt:lpstr>
      <vt:lpstr>Question 6</vt:lpstr>
      <vt:lpstr>Question 9</vt:lpstr>
      <vt:lpstr>Question 13</vt:lpstr>
      <vt:lpstr>Question 20</vt:lpstr>
      <vt:lpstr>Question 23</vt:lpstr>
      <vt:lpstr>Question 31</vt:lpstr>
      <vt:lpstr>Question 32</vt:lpstr>
      <vt:lpstr>Question 35</vt:lpstr>
      <vt:lpstr>Question 39</vt:lpstr>
      <vt:lpstr>Question 44</vt:lpstr>
      <vt:lpstr>Chapter 12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318</cp:revision>
  <dcterms:created xsi:type="dcterms:W3CDTF">2011-08-11T13:30:00Z</dcterms:created>
  <dcterms:modified xsi:type="dcterms:W3CDTF">2021-01-20T20:28:35Z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