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07" r:id="rId1"/>
  </p:sldMasterIdLst>
  <p:notesMasterIdLst>
    <p:notesMasterId r:id="rId65"/>
  </p:notesMasterIdLst>
  <p:handoutMasterIdLst>
    <p:handoutMasterId r:id="rId66"/>
  </p:handoutMasterIdLst>
  <p:sldIdLst>
    <p:sldId id="258" r:id="rId2"/>
    <p:sldId id="307" r:id="rId3"/>
    <p:sldId id="328" r:id="rId4"/>
    <p:sldId id="329" r:id="rId5"/>
    <p:sldId id="330" r:id="rId6"/>
    <p:sldId id="331" r:id="rId7"/>
    <p:sldId id="332" r:id="rId8"/>
    <p:sldId id="333" r:id="rId9"/>
    <p:sldId id="334" r:id="rId10"/>
    <p:sldId id="343" r:id="rId11"/>
    <p:sldId id="335" r:id="rId12"/>
    <p:sldId id="337" r:id="rId13"/>
    <p:sldId id="338" r:id="rId14"/>
    <p:sldId id="339" r:id="rId15"/>
    <p:sldId id="340" r:id="rId16"/>
    <p:sldId id="341" r:id="rId17"/>
    <p:sldId id="342" r:id="rId18"/>
    <p:sldId id="336" r:id="rId19"/>
    <p:sldId id="352" r:id="rId20"/>
    <p:sldId id="344" r:id="rId21"/>
    <p:sldId id="353" r:id="rId22"/>
    <p:sldId id="354" r:id="rId23"/>
    <p:sldId id="345" r:id="rId24"/>
    <p:sldId id="346" r:id="rId25"/>
    <p:sldId id="347" r:id="rId26"/>
    <p:sldId id="348" r:id="rId27"/>
    <p:sldId id="349" r:id="rId28"/>
    <p:sldId id="350" r:id="rId29"/>
    <p:sldId id="351" r:id="rId30"/>
    <p:sldId id="355" r:id="rId31"/>
    <p:sldId id="356" r:id="rId32"/>
    <p:sldId id="357" r:id="rId33"/>
    <p:sldId id="358" r:id="rId34"/>
    <p:sldId id="360" r:id="rId35"/>
    <p:sldId id="361" r:id="rId36"/>
    <p:sldId id="362" r:id="rId37"/>
    <p:sldId id="363" r:id="rId38"/>
    <p:sldId id="364" r:id="rId39"/>
    <p:sldId id="366" r:id="rId40"/>
    <p:sldId id="365" r:id="rId41"/>
    <p:sldId id="367" r:id="rId42"/>
    <p:sldId id="368" r:id="rId43"/>
    <p:sldId id="369" r:id="rId44"/>
    <p:sldId id="370" r:id="rId45"/>
    <p:sldId id="371" r:id="rId46"/>
    <p:sldId id="372" r:id="rId47"/>
    <p:sldId id="373" r:id="rId48"/>
    <p:sldId id="374" r:id="rId49"/>
    <p:sldId id="375" r:id="rId50"/>
    <p:sldId id="377" r:id="rId51"/>
    <p:sldId id="378" r:id="rId52"/>
    <p:sldId id="379" r:id="rId53"/>
    <p:sldId id="380" r:id="rId54"/>
    <p:sldId id="302" r:id="rId55"/>
    <p:sldId id="303" r:id="rId56"/>
    <p:sldId id="381" r:id="rId57"/>
    <p:sldId id="382" r:id="rId58"/>
    <p:sldId id="383" r:id="rId59"/>
    <p:sldId id="384" r:id="rId60"/>
    <p:sldId id="385" r:id="rId61"/>
    <p:sldId id="386" r:id="rId62"/>
    <p:sldId id="306" r:id="rId63"/>
    <p:sldId id="359" r:id="rId64"/>
  </p:sldIdLst>
  <p:sldSz cx="9144000" cy="6858000" type="screen4x3"/>
  <p:notesSz cx="6858000" cy="9144000"/>
  <p:custDataLst>
    <p:tags r:id="rId67"/>
  </p:custDataLst>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33"/>
    <a:srgbClr val="33CC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09" autoAdjust="0"/>
    <p:restoredTop sz="94590" autoAdjust="0"/>
  </p:normalViewPr>
  <p:slideViewPr>
    <p:cSldViewPr>
      <p:cViewPr varScale="1">
        <p:scale>
          <a:sx n="68" d="100"/>
          <a:sy n="68" d="100"/>
        </p:scale>
        <p:origin x="1386" y="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p:scale>
          <a:sx n="100" d="100"/>
          <a:sy n="100" d="100"/>
        </p:scale>
        <p:origin x="-552" y="6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gs" Target="tags/tag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73C23BD-BDED-9340-A8CD-9946CA775F4D}" type="datetimeFigureOut">
              <a:rPr lang="en-US" smtClean="0"/>
              <a:t>1/20/2021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25CC3EA-C73F-5744-B7C9-1E67C4E7EB3C}" type="slidenum">
              <a:rPr lang="en-US" smtClean="0"/>
              <a:t>‹#›</a:t>
            </a:fld>
            <a:endParaRPr lang="en-US"/>
          </a:p>
        </p:txBody>
      </p:sp>
    </p:spTree>
    <p:extLst>
      <p:ext uri="{BB962C8B-B14F-4D97-AF65-F5344CB8AC3E}">
        <p14:creationId xmlns:p14="http://schemas.microsoft.com/office/powerpoint/2010/main" val="122808500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0" hangingPunct="0">
              <a:defRPr sz="1200"/>
            </a:lvl1pPr>
          </a:lstStyle>
          <a:p>
            <a:pPr>
              <a:defRPr/>
            </a:pP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eaLnBrk="0" hangingPunct="0">
              <a:defRPr sz="1200"/>
            </a:lvl1pPr>
          </a:lstStyle>
          <a:p>
            <a:pPr>
              <a:defRPr/>
            </a:pPr>
            <a:fld id="{3F0F0A45-116C-44C0-82EE-C345A1D4CE96}" type="datetimeFigureOut">
              <a:rPr lang="en-US"/>
              <a:pPr>
                <a:defRPr/>
              </a:pPr>
              <a:t>1/20/2021</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0" hangingPunct="0">
              <a:defRPr sz="1200"/>
            </a:lvl1pPr>
          </a:lstStyle>
          <a:p>
            <a:pPr>
              <a:defRPr/>
            </a:pPr>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eaLnBrk="0" hangingPunct="0">
              <a:defRPr sz="1200"/>
            </a:lvl1pPr>
          </a:lstStyle>
          <a:p>
            <a:pPr>
              <a:defRPr/>
            </a:pPr>
            <a:fld id="{1FB63878-32F0-434E-AD32-5BC1C3CA273A}" type="slidenum">
              <a:rPr lang="en-US"/>
              <a:pPr>
                <a:defRPr/>
              </a:pPr>
              <a:t>‹#›</a:t>
            </a:fld>
            <a:endParaRPr lang="en-US" dirty="0"/>
          </a:p>
        </p:txBody>
      </p:sp>
    </p:spTree>
    <p:extLst>
      <p:ext uri="{BB962C8B-B14F-4D97-AF65-F5344CB8AC3E}">
        <p14:creationId xmlns:p14="http://schemas.microsoft.com/office/powerpoint/2010/main" val="813281272"/>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Slide Image Placeholder 1"/>
          <p:cNvSpPr>
            <a:spLocks noGrp="1" noRot="1" noChangeAspect="1"/>
          </p:cNvSpPr>
          <p:nvPr>
            <p:ph type="sldImg"/>
          </p:nvPr>
        </p:nvSpPr>
        <p:spPr bwMode="auto">
          <a:noFill/>
          <a:ln>
            <a:solidFill>
              <a:srgbClr val="000000"/>
            </a:solidFill>
            <a:miter lim="800000"/>
            <a:headEnd/>
            <a:tailEnd/>
          </a:ln>
        </p:spPr>
      </p:sp>
      <p:sp>
        <p:nvSpPr>
          <p:cNvPr id="1638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a:p>
        </p:txBody>
      </p:sp>
      <p:sp>
        <p:nvSpPr>
          <p:cNvPr id="16387"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A0647E88-6500-4909-9506-AA25755283B0}" type="slidenum">
              <a:rPr lang="en-US" smtClean="0"/>
              <a:pPr/>
              <a:t>1</a:t>
            </a:fld>
            <a:endParaRPr lang="en-US" dirty="0"/>
          </a:p>
        </p:txBody>
      </p:sp>
    </p:spTree>
    <p:extLst>
      <p:ext uri="{BB962C8B-B14F-4D97-AF65-F5344CB8AC3E}">
        <p14:creationId xmlns:p14="http://schemas.microsoft.com/office/powerpoint/2010/main" val="39896065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9144000" cy="6858000"/>
            <a:chOff x="0" y="0"/>
            <a:chExt cx="5760" cy="4320"/>
          </a:xfrm>
        </p:grpSpPr>
        <p:sp>
          <p:nvSpPr>
            <p:cNvPr id="5" name="Rectangle 3"/>
            <p:cNvSpPr>
              <a:spLocks noChangeArrowheads="1"/>
            </p:cNvSpPr>
            <p:nvPr/>
          </p:nvSpPr>
          <p:spPr bwMode="hidden">
            <a:xfrm>
              <a:off x="0" y="0"/>
              <a:ext cx="2208" cy="4320"/>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a:defRPr/>
              </a:pPr>
              <a:endParaRPr lang="en-US" sz="2400" dirty="0">
                <a:latin typeface="Times New Roman" charset="0"/>
              </a:endParaRPr>
            </a:p>
          </p:txBody>
        </p:sp>
        <p:sp>
          <p:nvSpPr>
            <p:cNvPr id="6" name="Rectangle 4"/>
            <p:cNvSpPr>
              <a:spLocks noChangeArrowheads="1"/>
            </p:cNvSpPr>
            <p:nvPr/>
          </p:nvSpPr>
          <p:spPr bwMode="hidden">
            <a:xfrm>
              <a:off x="1081" y="1065"/>
              <a:ext cx="4679" cy="1596"/>
            </a:xfrm>
            <a:prstGeom prst="rect">
              <a:avLst/>
            </a:prstGeom>
            <a:solidFill>
              <a:schemeClr val="bg2"/>
            </a:solidFill>
            <a:ln w="9525">
              <a:noFill/>
              <a:miter lim="800000"/>
              <a:headEnd/>
              <a:tailEnd/>
            </a:ln>
          </p:spPr>
          <p:txBody>
            <a:bodyPr/>
            <a:lstStyle/>
            <a:p>
              <a:pPr>
                <a:defRPr/>
              </a:pPr>
              <a:endParaRPr lang="en-US" sz="2400" dirty="0">
                <a:latin typeface="Times New Roman" charset="0"/>
              </a:endParaRPr>
            </a:p>
          </p:txBody>
        </p:sp>
        <p:grpSp>
          <p:nvGrpSpPr>
            <p:cNvPr id="7" name="Group 5"/>
            <p:cNvGrpSpPr>
              <a:grpSpLocks/>
            </p:cNvGrpSpPr>
            <p:nvPr/>
          </p:nvGrpSpPr>
          <p:grpSpPr bwMode="auto">
            <a:xfrm>
              <a:off x="0" y="672"/>
              <a:ext cx="1806" cy="1989"/>
              <a:chOff x="0" y="672"/>
              <a:chExt cx="1806" cy="1989"/>
            </a:xfrm>
          </p:grpSpPr>
          <p:sp>
            <p:nvSpPr>
              <p:cNvPr id="8" name="Rectangle 6"/>
              <p:cNvSpPr>
                <a:spLocks noChangeArrowheads="1"/>
              </p:cNvSpPr>
              <p:nvPr userDrawn="1"/>
            </p:nvSpPr>
            <p:spPr bwMode="auto">
              <a:xfrm>
                <a:off x="361" y="2257"/>
                <a:ext cx="363" cy="404"/>
              </a:xfrm>
              <a:prstGeom prst="rect">
                <a:avLst/>
              </a:prstGeom>
              <a:solidFill>
                <a:schemeClr val="accent2"/>
              </a:solidFill>
              <a:ln w="9525">
                <a:noFill/>
                <a:miter lim="800000"/>
                <a:headEnd/>
                <a:tailEnd/>
              </a:ln>
            </p:spPr>
            <p:txBody>
              <a:bodyPr/>
              <a:lstStyle/>
              <a:p>
                <a:pPr>
                  <a:defRPr/>
                </a:pPr>
                <a:endParaRPr lang="en-US" sz="2400" dirty="0">
                  <a:latin typeface="Times New Roman" charset="0"/>
                </a:endParaRPr>
              </a:p>
            </p:txBody>
          </p:sp>
          <p:sp>
            <p:nvSpPr>
              <p:cNvPr id="9" name="Rectangle 7"/>
              <p:cNvSpPr>
                <a:spLocks noChangeArrowheads="1"/>
              </p:cNvSpPr>
              <p:nvPr userDrawn="1"/>
            </p:nvSpPr>
            <p:spPr bwMode="auto">
              <a:xfrm>
                <a:off x="1081" y="1065"/>
                <a:ext cx="362" cy="405"/>
              </a:xfrm>
              <a:prstGeom prst="rect">
                <a:avLst/>
              </a:prstGeom>
              <a:solidFill>
                <a:schemeClr val="folHlink"/>
              </a:solidFill>
              <a:ln w="9525">
                <a:noFill/>
                <a:miter lim="800000"/>
                <a:headEnd/>
                <a:tailEnd/>
              </a:ln>
            </p:spPr>
            <p:txBody>
              <a:bodyPr/>
              <a:lstStyle/>
              <a:p>
                <a:pPr>
                  <a:defRPr/>
                </a:pPr>
                <a:endParaRPr lang="en-US" sz="2400" dirty="0">
                  <a:latin typeface="Times New Roman" charset="0"/>
                </a:endParaRPr>
              </a:p>
            </p:txBody>
          </p:sp>
          <p:sp>
            <p:nvSpPr>
              <p:cNvPr id="10" name="Rectangle 8"/>
              <p:cNvSpPr>
                <a:spLocks noChangeArrowheads="1"/>
              </p:cNvSpPr>
              <p:nvPr userDrawn="1"/>
            </p:nvSpPr>
            <p:spPr bwMode="auto">
              <a:xfrm>
                <a:off x="1437" y="672"/>
                <a:ext cx="369" cy="400"/>
              </a:xfrm>
              <a:prstGeom prst="rect">
                <a:avLst/>
              </a:prstGeom>
              <a:solidFill>
                <a:schemeClr val="folHlink"/>
              </a:solidFill>
              <a:ln w="9525">
                <a:noFill/>
                <a:miter lim="800000"/>
                <a:headEnd/>
                <a:tailEnd/>
              </a:ln>
            </p:spPr>
            <p:txBody>
              <a:bodyPr/>
              <a:lstStyle/>
              <a:p>
                <a:pPr>
                  <a:defRPr/>
                </a:pPr>
                <a:endParaRPr lang="en-US" sz="2400" dirty="0">
                  <a:latin typeface="Times New Roman" charset="0"/>
                </a:endParaRPr>
              </a:p>
            </p:txBody>
          </p:sp>
          <p:sp>
            <p:nvSpPr>
              <p:cNvPr id="11" name="Rectangle 9"/>
              <p:cNvSpPr>
                <a:spLocks noChangeArrowheads="1"/>
              </p:cNvSpPr>
              <p:nvPr userDrawn="1"/>
            </p:nvSpPr>
            <p:spPr bwMode="auto">
              <a:xfrm>
                <a:off x="719" y="2257"/>
                <a:ext cx="368" cy="404"/>
              </a:xfrm>
              <a:prstGeom prst="rect">
                <a:avLst/>
              </a:prstGeom>
              <a:solidFill>
                <a:schemeClr val="bg2"/>
              </a:solidFill>
              <a:ln w="9525">
                <a:noFill/>
                <a:miter lim="800000"/>
                <a:headEnd/>
                <a:tailEnd/>
              </a:ln>
            </p:spPr>
            <p:txBody>
              <a:bodyPr/>
              <a:lstStyle/>
              <a:p>
                <a:pPr>
                  <a:defRPr/>
                </a:pPr>
                <a:endParaRPr lang="en-US" sz="2400" dirty="0">
                  <a:latin typeface="Times New Roman" charset="0"/>
                </a:endParaRPr>
              </a:p>
            </p:txBody>
          </p:sp>
          <p:sp>
            <p:nvSpPr>
              <p:cNvPr id="12" name="Rectangle 10"/>
              <p:cNvSpPr>
                <a:spLocks noChangeArrowheads="1"/>
              </p:cNvSpPr>
              <p:nvPr userDrawn="1"/>
            </p:nvSpPr>
            <p:spPr bwMode="auto">
              <a:xfrm>
                <a:off x="1437" y="1065"/>
                <a:ext cx="369" cy="405"/>
              </a:xfrm>
              <a:prstGeom prst="rect">
                <a:avLst/>
              </a:prstGeom>
              <a:solidFill>
                <a:schemeClr val="accent2"/>
              </a:solidFill>
              <a:ln w="9525">
                <a:noFill/>
                <a:miter lim="800000"/>
                <a:headEnd/>
                <a:tailEnd/>
              </a:ln>
            </p:spPr>
            <p:txBody>
              <a:bodyPr/>
              <a:lstStyle/>
              <a:p>
                <a:pPr>
                  <a:defRPr/>
                </a:pPr>
                <a:endParaRPr lang="en-US" sz="2400" dirty="0">
                  <a:latin typeface="Times New Roman" charset="0"/>
                </a:endParaRPr>
              </a:p>
            </p:txBody>
          </p:sp>
          <p:sp>
            <p:nvSpPr>
              <p:cNvPr id="13" name="Rectangle 11"/>
              <p:cNvSpPr>
                <a:spLocks noChangeArrowheads="1"/>
              </p:cNvSpPr>
              <p:nvPr userDrawn="1"/>
            </p:nvSpPr>
            <p:spPr bwMode="auto">
              <a:xfrm>
                <a:off x="719" y="1464"/>
                <a:ext cx="368" cy="399"/>
              </a:xfrm>
              <a:prstGeom prst="rect">
                <a:avLst/>
              </a:prstGeom>
              <a:solidFill>
                <a:schemeClr val="folHlink"/>
              </a:solidFill>
              <a:ln w="9525">
                <a:noFill/>
                <a:miter lim="800000"/>
                <a:headEnd/>
                <a:tailEnd/>
              </a:ln>
            </p:spPr>
            <p:txBody>
              <a:bodyPr/>
              <a:lstStyle/>
              <a:p>
                <a:pPr>
                  <a:defRPr/>
                </a:pPr>
                <a:endParaRPr lang="en-US" sz="2400" dirty="0">
                  <a:latin typeface="Times New Roman" charset="0"/>
                </a:endParaRPr>
              </a:p>
            </p:txBody>
          </p:sp>
          <p:sp>
            <p:nvSpPr>
              <p:cNvPr id="14" name="Rectangle 12"/>
              <p:cNvSpPr>
                <a:spLocks noChangeArrowheads="1"/>
              </p:cNvSpPr>
              <p:nvPr userDrawn="1"/>
            </p:nvSpPr>
            <p:spPr bwMode="auto">
              <a:xfrm>
                <a:off x="0" y="1464"/>
                <a:ext cx="367" cy="399"/>
              </a:xfrm>
              <a:prstGeom prst="rect">
                <a:avLst/>
              </a:prstGeom>
              <a:solidFill>
                <a:schemeClr val="bg2"/>
              </a:solidFill>
              <a:ln w="9525">
                <a:noFill/>
                <a:miter lim="800000"/>
                <a:headEnd/>
                <a:tailEnd/>
              </a:ln>
            </p:spPr>
            <p:txBody>
              <a:bodyPr/>
              <a:lstStyle/>
              <a:p>
                <a:pPr>
                  <a:defRPr/>
                </a:pPr>
                <a:endParaRPr lang="en-US" sz="2400" dirty="0">
                  <a:latin typeface="Times New Roman" charset="0"/>
                </a:endParaRPr>
              </a:p>
            </p:txBody>
          </p:sp>
          <p:sp>
            <p:nvSpPr>
              <p:cNvPr id="15" name="Rectangle 13"/>
              <p:cNvSpPr>
                <a:spLocks noChangeArrowheads="1"/>
              </p:cNvSpPr>
              <p:nvPr userDrawn="1"/>
            </p:nvSpPr>
            <p:spPr bwMode="auto">
              <a:xfrm>
                <a:off x="1081" y="1464"/>
                <a:ext cx="362" cy="399"/>
              </a:xfrm>
              <a:prstGeom prst="rect">
                <a:avLst/>
              </a:prstGeom>
              <a:solidFill>
                <a:schemeClr val="accent2"/>
              </a:solidFill>
              <a:ln w="9525">
                <a:noFill/>
                <a:miter lim="800000"/>
                <a:headEnd/>
                <a:tailEnd/>
              </a:ln>
            </p:spPr>
            <p:txBody>
              <a:bodyPr/>
              <a:lstStyle/>
              <a:p>
                <a:pPr>
                  <a:defRPr/>
                </a:pPr>
                <a:endParaRPr lang="en-US" sz="2400" dirty="0">
                  <a:latin typeface="Times New Roman" charset="0"/>
                </a:endParaRPr>
              </a:p>
            </p:txBody>
          </p:sp>
          <p:sp>
            <p:nvSpPr>
              <p:cNvPr id="16" name="Rectangle 14"/>
              <p:cNvSpPr>
                <a:spLocks noChangeArrowheads="1"/>
              </p:cNvSpPr>
              <p:nvPr userDrawn="1"/>
            </p:nvSpPr>
            <p:spPr bwMode="auto">
              <a:xfrm>
                <a:off x="361" y="1857"/>
                <a:ext cx="363" cy="406"/>
              </a:xfrm>
              <a:prstGeom prst="rect">
                <a:avLst/>
              </a:prstGeom>
              <a:solidFill>
                <a:schemeClr val="folHlink"/>
              </a:solidFill>
              <a:ln w="9525">
                <a:noFill/>
                <a:miter lim="800000"/>
                <a:headEnd/>
                <a:tailEnd/>
              </a:ln>
            </p:spPr>
            <p:txBody>
              <a:bodyPr/>
              <a:lstStyle/>
              <a:p>
                <a:pPr>
                  <a:defRPr/>
                </a:pPr>
                <a:endParaRPr lang="en-US" sz="2400" dirty="0">
                  <a:latin typeface="Times New Roman" charset="0"/>
                </a:endParaRPr>
              </a:p>
            </p:txBody>
          </p:sp>
          <p:sp>
            <p:nvSpPr>
              <p:cNvPr id="17" name="Rectangle 15"/>
              <p:cNvSpPr>
                <a:spLocks noChangeArrowheads="1"/>
              </p:cNvSpPr>
              <p:nvPr userDrawn="1"/>
            </p:nvSpPr>
            <p:spPr bwMode="auto">
              <a:xfrm>
                <a:off x="719" y="1857"/>
                <a:ext cx="368" cy="406"/>
              </a:xfrm>
              <a:prstGeom prst="rect">
                <a:avLst/>
              </a:prstGeom>
              <a:solidFill>
                <a:schemeClr val="accent2"/>
              </a:solidFill>
              <a:ln w="9525">
                <a:noFill/>
                <a:miter lim="800000"/>
                <a:headEnd/>
                <a:tailEnd/>
              </a:ln>
            </p:spPr>
            <p:txBody>
              <a:bodyPr/>
              <a:lstStyle/>
              <a:p>
                <a:pPr>
                  <a:defRPr/>
                </a:pPr>
                <a:endParaRPr lang="en-US" sz="2400" dirty="0">
                  <a:latin typeface="Times New Roman" charset="0"/>
                </a:endParaRPr>
              </a:p>
            </p:txBody>
          </p:sp>
        </p:grpSp>
      </p:grpSp>
      <p:sp>
        <p:nvSpPr>
          <p:cNvPr id="73747" name="Rectangle 19"/>
          <p:cNvSpPr>
            <a:spLocks noGrp="1" noChangeArrowheads="1"/>
          </p:cNvSpPr>
          <p:nvPr>
            <p:ph type="ctrTitle"/>
          </p:nvPr>
        </p:nvSpPr>
        <p:spPr>
          <a:xfrm>
            <a:off x="2971800" y="1828800"/>
            <a:ext cx="6019800" cy="2209800"/>
          </a:xfrm>
        </p:spPr>
        <p:txBody>
          <a:bodyPr/>
          <a:lstStyle>
            <a:lvl1pPr>
              <a:defRPr sz="5000">
                <a:solidFill>
                  <a:srgbClr val="FFFFFF"/>
                </a:solidFill>
              </a:defRPr>
            </a:lvl1pPr>
          </a:lstStyle>
          <a:p>
            <a:r>
              <a:rPr lang="en-US" dirty="0"/>
              <a:t>Click to edit Master title style</a:t>
            </a:r>
          </a:p>
        </p:txBody>
      </p:sp>
      <p:sp>
        <p:nvSpPr>
          <p:cNvPr id="73748" name="Rectangle 20"/>
          <p:cNvSpPr>
            <a:spLocks noGrp="1" noChangeArrowheads="1"/>
          </p:cNvSpPr>
          <p:nvPr>
            <p:ph type="subTitle" idx="1"/>
          </p:nvPr>
        </p:nvSpPr>
        <p:spPr>
          <a:xfrm>
            <a:off x="2971800" y="4267200"/>
            <a:ext cx="6019800" cy="1752600"/>
          </a:xfrm>
        </p:spPr>
        <p:txBody>
          <a:bodyPr/>
          <a:lstStyle>
            <a:lvl1pPr marL="0" indent="0">
              <a:buFont typeface="Wingdings" pitchFamily="2" charset="2"/>
              <a:buNone/>
              <a:defRPr sz="3400"/>
            </a:lvl1pPr>
          </a:lstStyle>
          <a:p>
            <a:r>
              <a:rPr 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Footer Placeholder 3"/>
          <p:cNvSpPr>
            <a:spLocks noGrp="1"/>
          </p:cNvSpPr>
          <p:nvPr>
            <p:ph type="ftr" sz="quarter" idx="10"/>
          </p:nvPr>
        </p:nvSpPr>
        <p:spPr>
          <a:xfrm>
            <a:off x="1905000" y="6248400"/>
            <a:ext cx="4495800" cy="457200"/>
          </a:xfrm>
          <a:prstGeom prst="rect">
            <a:avLst/>
          </a:prstGeom>
        </p:spPr>
        <p:txBody>
          <a:bodyPr/>
          <a:lstStyle>
            <a:lvl1pPr>
              <a:defRPr/>
            </a:lvl1pPr>
          </a:lstStyle>
          <a:p>
            <a:pPr algn="ctr">
              <a:defRPr/>
            </a:pPr>
            <a:r>
              <a:rPr lang="en-US" dirty="0"/>
              <a:t>Copyright © 2022 McGraw Hill. All rights reserved. No reproduction or distribution without the prior written consent of McGraw Hill.</a:t>
            </a:r>
          </a:p>
        </p:txBody>
      </p:sp>
      <p:sp>
        <p:nvSpPr>
          <p:cNvPr id="8" name="Slide Number Placeholder 4"/>
          <p:cNvSpPr>
            <a:spLocks noGrp="1"/>
          </p:cNvSpPr>
          <p:nvPr>
            <p:ph type="sldNum" sz="quarter" idx="11"/>
          </p:nvPr>
        </p:nvSpPr>
        <p:spPr>
          <a:xfrm>
            <a:off x="6553200" y="6248400"/>
            <a:ext cx="2133600" cy="457200"/>
          </a:xfrm>
          <a:prstGeom prst="rect">
            <a:avLst/>
          </a:prstGeom>
        </p:spPr>
        <p:txBody>
          <a:bodyPr/>
          <a:lstStyle>
            <a:lvl1pPr>
              <a:defRPr b="0">
                <a:latin typeface="+mn-lt"/>
              </a:defRPr>
            </a:lvl1pPr>
          </a:lstStyle>
          <a:p>
            <a:pPr>
              <a:defRPr/>
            </a:pPr>
            <a:r>
              <a:rPr lang="en-US" dirty="0"/>
              <a:t>1-</a:t>
            </a:r>
            <a:fld id="{791E7882-3CA6-4A8B-A6B6-5DBED60F7121}" type="slidenum">
              <a:rPr lang="en-US" smtClean="0"/>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457200"/>
            <a:ext cx="2057400" cy="54102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457200"/>
            <a:ext cx="60198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Footer Placeholder 3"/>
          <p:cNvSpPr>
            <a:spLocks noGrp="1"/>
          </p:cNvSpPr>
          <p:nvPr>
            <p:ph type="ftr" sz="quarter" idx="10"/>
          </p:nvPr>
        </p:nvSpPr>
        <p:spPr>
          <a:xfrm>
            <a:off x="1905000" y="6248400"/>
            <a:ext cx="4495800" cy="457200"/>
          </a:xfrm>
          <a:prstGeom prst="rect">
            <a:avLst/>
          </a:prstGeom>
        </p:spPr>
        <p:txBody>
          <a:bodyPr/>
          <a:lstStyle>
            <a:lvl1pPr>
              <a:defRPr/>
            </a:lvl1pPr>
          </a:lstStyle>
          <a:p>
            <a:pPr algn="ctr">
              <a:defRPr/>
            </a:pPr>
            <a:r>
              <a:rPr lang="en-US" dirty="0"/>
              <a:t>Copyright © 2022 McGraw Hill. All rights reserved. No reproduction or distribution without the prior written consent of McGraw Hill.</a:t>
            </a:r>
          </a:p>
        </p:txBody>
      </p:sp>
      <p:sp>
        <p:nvSpPr>
          <p:cNvPr id="8" name="Slide Number Placeholder 4"/>
          <p:cNvSpPr>
            <a:spLocks noGrp="1"/>
          </p:cNvSpPr>
          <p:nvPr>
            <p:ph type="sldNum" sz="quarter" idx="11"/>
          </p:nvPr>
        </p:nvSpPr>
        <p:spPr>
          <a:xfrm>
            <a:off x="6553200" y="6248400"/>
            <a:ext cx="2133600" cy="457200"/>
          </a:xfrm>
          <a:prstGeom prst="rect">
            <a:avLst/>
          </a:prstGeom>
        </p:spPr>
        <p:txBody>
          <a:bodyPr/>
          <a:lstStyle>
            <a:lvl1pPr>
              <a:defRPr b="0">
                <a:latin typeface="+mn-lt"/>
              </a:defRPr>
            </a:lvl1pPr>
          </a:lstStyle>
          <a:p>
            <a:pPr>
              <a:defRPr/>
            </a:pPr>
            <a:r>
              <a:rPr lang="en-US" dirty="0"/>
              <a:t>1-</a:t>
            </a:r>
            <a:fld id="{791E7882-3CA6-4A8B-A6B6-5DBED60F7121}" type="slidenum">
              <a:rPr lang="en-US" smtClean="0"/>
              <a:pPr>
                <a:def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685800"/>
          </a:xfrm>
        </p:spPr>
        <p:txBody>
          <a:bodyPr/>
          <a:lstStyle>
            <a:lvl1pPr>
              <a:defRPr sz="3600"/>
            </a:lvl1pPr>
          </a:lstStyle>
          <a:p>
            <a:r>
              <a:rPr lang="en-US" dirty="0"/>
              <a:t>Click to edit Master title style</a:t>
            </a:r>
          </a:p>
        </p:txBody>
      </p:sp>
      <p:sp>
        <p:nvSpPr>
          <p:cNvPr id="3" name="Content Placeholder 2"/>
          <p:cNvSpPr>
            <a:spLocks noGrp="1"/>
          </p:cNvSpPr>
          <p:nvPr>
            <p:ph idx="1"/>
          </p:nvPr>
        </p:nvSpPr>
        <p:spPr>
          <a:xfrm>
            <a:off x="457200" y="1447800"/>
            <a:ext cx="8229600" cy="4419600"/>
          </a:xfrm>
        </p:spPr>
        <p:txBody>
          <a:bodyPr/>
          <a:lstStyle>
            <a:lvl1pPr>
              <a:defRPr>
                <a:solidFill>
                  <a:srgbClr val="002060"/>
                </a:solidFill>
              </a:defRPr>
            </a:lvl1pPr>
            <a:lvl2pPr>
              <a:defRPr>
                <a:solidFill>
                  <a:srgbClr val="002060"/>
                </a:solidFill>
              </a:defRPr>
            </a:lvl2pPr>
            <a:lvl3pPr>
              <a:defRPr>
                <a:solidFill>
                  <a:srgbClr val="002060"/>
                </a:solidFill>
              </a:defRPr>
            </a:lvl3pPr>
            <a:lvl4pPr>
              <a:defRPr>
                <a:solidFill>
                  <a:srgbClr val="002060"/>
                </a:solidFill>
              </a:defRPr>
            </a:lvl4pPr>
            <a:lvl5pPr>
              <a:defRPr>
                <a:solidFill>
                  <a:srgbClr val="00206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ooter Placeholder 3"/>
          <p:cNvSpPr>
            <a:spLocks noGrp="1"/>
          </p:cNvSpPr>
          <p:nvPr>
            <p:ph type="ftr" sz="quarter" idx="10"/>
          </p:nvPr>
        </p:nvSpPr>
        <p:spPr>
          <a:xfrm>
            <a:off x="1905000" y="6248400"/>
            <a:ext cx="4495800" cy="457200"/>
          </a:xfrm>
          <a:prstGeom prst="rect">
            <a:avLst/>
          </a:prstGeom>
        </p:spPr>
        <p:txBody>
          <a:bodyPr/>
          <a:lstStyle>
            <a:lvl1pPr>
              <a:defRPr sz="900"/>
            </a:lvl1pPr>
          </a:lstStyle>
          <a:p>
            <a:pPr algn="ctr">
              <a:defRPr/>
            </a:pPr>
            <a:r>
              <a:rPr lang="en-US" dirty="0"/>
              <a:t>Copyright © 2022 McGraw Hill. All rights reserved. No reproduction or distribution without the prior written consent of McGraw Hill.</a:t>
            </a:r>
          </a:p>
        </p:txBody>
      </p:sp>
      <p:sp>
        <p:nvSpPr>
          <p:cNvPr id="5" name="Slide Number Placeholder 4"/>
          <p:cNvSpPr>
            <a:spLocks noGrp="1"/>
          </p:cNvSpPr>
          <p:nvPr>
            <p:ph type="sldNum" sz="quarter" idx="11"/>
          </p:nvPr>
        </p:nvSpPr>
        <p:spPr>
          <a:xfrm>
            <a:off x="6553200" y="6248400"/>
            <a:ext cx="2133600" cy="457200"/>
          </a:xfrm>
          <a:prstGeom prst="rect">
            <a:avLst/>
          </a:prstGeom>
        </p:spPr>
        <p:txBody>
          <a:bodyPr/>
          <a:lstStyle>
            <a:lvl1pPr algn="r">
              <a:defRPr sz="1200" b="0">
                <a:latin typeface="+mn-lt"/>
              </a:defRPr>
            </a:lvl1pPr>
          </a:lstStyle>
          <a:p>
            <a:pPr>
              <a:defRPr/>
            </a:pPr>
            <a:r>
              <a:rPr lang="en-US" dirty="0"/>
              <a:t>1-</a:t>
            </a:r>
            <a:fld id="{791E7882-3CA6-4A8B-A6B6-5DBED60F7121}" type="slidenum">
              <a:rPr lang="en-US" smtClean="0"/>
              <a:pPr>
                <a:defRPr/>
              </a:pPr>
              <a:t>‹#›</a:t>
            </a:fld>
            <a:endParaRPr lang="en-US" dirty="0"/>
          </a:p>
        </p:txBody>
      </p:sp>
      <p:sp>
        <p:nvSpPr>
          <p:cNvPr id="9" name="Text Placeholder 8"/>
          <p:cNvSpPr>
            <a:spLocks noGrp="1"/>
          </p:cNvSpPr>
          <p:nvPr>
            <p:ph type="body" sz="quarter" idx="12" hasCustomPrompt="1"/>
          </p:nvPr>
        </p:nvSpPr>
        <p:spPr>
          <a:xfrm rot="5400000">
            <a:off x="7848600" y="647700"/>
            <a:ext cx="1676400" cy="533400"/>
          </a:xfrm>
        </p:spPr>
        <p:txBody>
          <a:bodyPr/>
          <a:lstStyle>
            <a:lvl1pPr marL="0" indent="0">
              <a:buNone/>
              <a:defRPr sz="2700" b="1">
                <a:solidFill>
                  <a:schemeClr val="bg2"/>
                </a:solidFill>
              </a:defRPr>
            </a:lvl1pPr>
          </a:lstStyle>
          <a:p>
            <a:pPr lvl="0"/>
            <a:r>
              <a:rPr lang="en-US" dirty="0"/>
              <a:t>LO</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7" name="Footer Placeholder 3"/>
          <p:cNvSpPr>
            <a:spLocks noGrp="1"/>
          </p:cNvSpPr>
          <p:nvPr>
            <p:ph type="ftr" sz="quarter" idx="10"/>
          </p:nvPr>
        </p:nvSpPr>
        <p:spPr>
          <a:xfrm>
            <a:off x="1905000" y="6248400"/>
            <a:ext cx="4495800" cy="457200"/>
          </a:xfrm>
          <a:prstGeom prst="rect">
            <a:avLst/>
          </a:prstGeom>
        </p:spPr>
        <p:txBody>
          <a:bodyPr/>
          <a:lstStyle>
            <a:lvl1pPr>
              <a:defRPr/>
            </a:lvl1pPr>
          </a:lstStyle>
          <a:p>
            <a:pPr algn="ctr">
              <a:defRPr/>
            </a:pPr>
            <a:r>
              <a:rPr lang="en-US" dirty="0"/>
              <a:t>Copyright © 2022 McGraw Hill. All rights reserved. No reproduction or distribution without the prior written consent of McGraw Hill.</a:t>
            </a:r>
          </a:p>
        </p:txBody>
      </p:sp>
      <p:sp>
        <p:nvSpPr>
          <p:cNvPr id="8" name="Slide Number Placeholder 4"/>
          <p:cNvSpPr>
            <a:spLocks noGrp="1"/>
          </p:cNvSpPr>
          <p:nvPr>
            <p:ph type="sldNum" sz="quarter" idx="11"/>
          </p:nvPr>
        </p:nvSpPr>
        <p:spPr>
          <a:xfrm>
            <a:off x="6553200" y="6248400"/>
            <a:ext cx="2133600" cy="457200"/>
          </a:xfrm>
          <a:prstGeom prst="rect">
            <a:avLst/>
          </a:prstGeom>
        </p:spPr>
        <p:txBody>
          <a:bodyPr/>
          <a:lstStyle>
            <a:lvl1pPr>
              <a:defRPr b="0">
                <a:latin typeface="+mn-lt"/>
              </a:defRPr>
            </a:lvl1pPr>
          </a:lstStyle>
          <a:p>
            <a:pPr>
              <a:defRPr/>
            </a:pPr>
            <a:r>
              <a:rPr lang="en-US" dirty="0"/>
              <a:t>1-</a:t>
            </a:r>
            <a:fld id="{791E7882-3CA6-4A8B-A6B6-5DBED60F7121}" type="slidenum">
              <a:rPr lang="en-US" smtClean="0"/>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609600"/>
          </a:xfrm>
        </p:spPr>
        <p:txBody>
          <a:bodyPr/>
          <a:lstStyle>
            <a:lvl1pPr>
              <a:defRPr sz="3600">
                <a:solidFill>
                  <a:schemeClr val="bg2"/>
                </a:solidFill>
              </a:defRPr>
            </a:lvl1pPr>
          </a:lstStyle>
          <a:p>
            <a:r>
              <a:rPr lang="en-US" dirty="0"/>
              <a:t>Click to edit Master title style</a:t>
            </a:r>
          </a:p>
        </p:txBody>
      </p:sp>
      <p:sp>
        <p:nvSpPr>
          <p:cNvPr id="3" name="Content Placeholder 2"/>
          <p:cNvSpPr>
            <a:spLocks noGrp="1"/>
          </p:cNvSpPr>
          <p:nvPr>
            <p:ph sz="half" idx="1"/>
          </p:nvPr>
        </p:nvSpPr>
        <p:spPr>
          <a:xfrm>
            <a:off x="457200" y="1447800"/>
            <a:ext cx="4038600" cy="4419600"/>
          </a:xfrm>
        </p:spPr>
        <p:txBody>
          <a:bodyPr/>
          <a:lstStyle>
            <a:lvl1pPr>
              <a:defRPr sz="2400">
                <a:solidFill>
                  <a:srgbClr val="002060"/>
                </a:solidFill>
              </a:defRPr>
            </a:lvl1pPr>
            <a:lvl2pPr>
              <a:defRPr sz="2400">
                <a:solidFill>
                  <a:srgbClr val="002060"/>
                </a:solidFill>
              </a:defRPr>
            </a:lvl2pPr>
            <a:lvl3pPr>
              <a:defRPr sz="2000">
                <a:solidFill>
                  <a:srgbClr val="002060"/>
                </a:solidFill>
              </a:defRPr>
            </a:lvl3pPr>
            <a:lvl4pPr>
              <a:defRPr sz="1800">
                <a:solidFill>
                  <a:srgbClr val="002060"/>
                </a:solidFill>
              </a:defRPr>
            </a:lvl4pPr>
            <a:lvl5pPr>
              <a:defRPr sz="1800">
                <a:solidFill>
                  <a:srgbClr val="002060"/>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447800"/>
            <a:ext cx="4038600" cy="4419600"/>
          </a:xfrm>
        </p:spPr>
        <p:txBody>
          <a:bodyPr/>
          <a:lstStyle>
            <a:lvl1pPr>
              <a:defRPr sz="2400">
                <a:solidFill>
                  <a:srgbClr val="002060"/>
                </a:solidFill>
              </a:defRPr>
            </a:lvl1pPr>
            <a:lvl2pPr>
              <a:defRPr sz="2400">
                <a:solidFill>
                  <a:srgbClr val="002060"/>
                </a:solidFill>
              </a:defRPr>
            </a:lvl2pPr>
            <a:lvl3pPr>
              <a:defRPr sz="2000">
                <a:solidFill>
                  <a:srgbClr val="002060"/>
                </a:solidFill>
              </a:defRPr>
            </a:lvl3pPr>
            <a:lvl4pPr>
              <a:defRPr sz="1800">
                <a:solidFill>
                  <a:srgbClr val="002060"/>
                </a:solidFill>
              </a:defRPr>
            </a:lvl4pPr>
            <a:lvl5pPr>
              <a:defRPr sz="1800">
                <a:solidFill>
                  <a:srgbClr val="002060"/>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Footer Placeholder 3"/>
          <p:cNvSpPr>
            <a:spLocks noGrp="1"/>
          </p:cNvSpPr>
          <p:nvPr>
            <p:ph type="ftr" sz="quarter" idx="10"/>
          </p:nvPr>
        </p:nvSpPr>
        <p:spPr>
          <a:xfrm>
            <a:off x="1905000" y="6248400"/>
            <a:ext cx="4495800" cy="457200"/>
          </a:xfrm>
          <a:prstGeom prst="rect">
            <a:avLst/>
          </a:prstGeom>
        </p:spPr>
        <p:txBody>
          <a:bodyPr/>
          <a:lstStyle>
            <a:lvl1pPr>
              <a:defRPr/>
            </a:lvl1pPr>
          </a:lstStyle>
          <a:p>
            <a:pPr algn="ctr">
              <a:defRPr/>
            </a:pPr>
            <a:r>
              <a:rPr lang="en-US" dirty="0"/>
              <a:t>Copyright © 2022 McGraw Hill. All rights reserved. No reproduction or distribution without the prior written consent of McGraw Hill.</a:t>
            </a:r>
          </a:p>
        </p:txBody>
      </p:sp>
      <p:sp>
        <p:nvSpPr>
          <p:cNvPr id="9" name="Slide Number Placeholder 4"/>
          <p:cNvSpPr>
            <a:spLocks noGrp="1"/>
          </p:cNvSpPr>
          <p:nvPr>
            <p:ph type="sldNum" sz="quarter" idx="11"/>
          </p:nvPr>
        </p:nvSpPr>
        <p:spPr>
          <a:xfrm>
            <a:off x="6553200" y="6248400"/>
            <a:ext cx="2133600" cy="457200"/>
          </a:xfrm>
          <a:prstGeom prst="rect">
            <a:avLst/>
          </a:prstGeom>
        </p:spPr>
        <p:txBody>
          <a:bodyPr/>
          <a:lstStyle>
            <a:lvl1pPr>
              <a:defRPr b="0">
                <a:latin typeface="+mn-lt"/>
              </a:defRPr>
            </a:lvl1pPr>
          </a:lstStyle>
          <a:p>
            <a:pPr>
              <a:defRPr/>
            </a:pPr>
            <a:r>
              <a:rPr lang="en-US" dirty="0"/>
              <a:t>1-</a:t>
            </a:r>
            <a:fld id="{791E7882-3CA6-4A8B-A6B6-5DBED60F7121}" type="slidenum">
              <a:rPr lang="en-US" smtClean="0"/>
              <a:pPr>
                <a:defRPr/>
              </a:pPr>
              <a:t>‹#›</a:t>
            </a:fld>
            <a:endParaRPr lang="en-US" dirty="0"/>
          </a:p>
        </p:txBody>
      </p:sp>
      <p:sp>
        <p:nvSpPr>
          <p:cNvPr id="10" name="Text Placeholder 8"/>
          <p:cNvSpPr>
            <a:spLocks noGrp="1"/>
          </p:cNvSpPr>
          <p:nvPr>
            <p:ph type="body" sz="quarter" idx="12" hasCustomPrompt="1"/>
          </p:nvPr>
        </p:nvSpPr>
        <p:spPr>
          <a:xfrm rot="5400000">
            <a:off x="7848600" y="647700"/>
            <a:ext cx="1676400" cy="533400"/>
          </a:xfrm>
        </p:spPr>
        <p:txBody>
          <a:bodyPr/>
          <a:lstStyle>
            <a:lvl1pPr marL="0" indent="0">
              <a:buNone/>
              <a:defRPr sz="2700" b="1">
                <a:solidFill>
                  <a:schemeClr val="bg2"/>
                </a:solidFill>
              </a:defRPr>
            </a:lvl1pPr>
          </a:lstStyle>
          <a:p>
            <a:pPr lvl="0"/>
            <a:r>
              <a:rPr lang="en-US" dirty="0"/>
              <a:t>LO</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639762"/>
          </a:xfrm>
        </p:spPr>
        <p:txBody>
          <a:bodyPr/>
          <a:lstStyle>
            <a:lvl1pPr>
              <a:defRPr sz="3600"/>
            </a:lvl1pPr>
          </a:lstStyle>
          <a:p>
            <a:r>
              <a:rPr lang="en-US" dirty="0"/>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Footer Placeholder 3"/>
          <p:cNvSpPr>
            <a:spLocks noGrp="1"/>
          </p:cNvSpPr>
          <p:nvPr>
            <p:ph type="ftr" sz="quarter" idx="10"/>
          </p:nvPr>
        </p:nvSpPr>
        <p:spPr>
          <a:xfrm>
            <a:off x="1905000" y="6248400"/>
            <a:ext cx="4495800" cy="457200"/>
          </a:xfrm>
          <a:prstGeom prst="rect">
            <a:avLst/>
          </a:prstGeom>
        </p:spPr>
        <p:txBody>
          <a:bodyPr/>
          <a:lstStyle>
            <a:lvl1pPr>
              <a:defRPr/>
            </a:lvl1pPr>
          </a:lstStyle>
          <a:p>
            <a:pPr algn="ctr">
              <a:defRPr/>
            </a:pPr>
            <a:r>
              <a:rPr lang="en-US" dirty="0"/>
              <a:t>Copyright © 2022 McGraw Hill. All rights reserved. No reproduction or distribution without the prior written consent of McGraw Hill.</a:t>
            </a:r>
          </a:p>
        </p:txBody>
      </p:sp>
      <p:sp>
        <p:nvSpPr>
          <p:cNvPr id="11" name="Slide Number Placeholder 4"/>
          <p:cNvSpPr>
            <a:spLocks noGrp="1"/>
          </p:cNvSpPr>
          <p:nvPr>
            <p:ph type="sldNum" sz="quarter" idx="11"/>
          </p:nvPr>
        </p:nvSpPr>
        <p:spPr>
          <a:xfrm>
            <a:off x="6553200" y="6248400"/>
            <a:ext cx="2133600" cy="457200"/>
          </a:xfrm>
          <a:prstGeom prst="rect">
            <a:avLst/>
          </a:prstGeom>
        </p:spPr>
        <p:txBody>
          <a:bodyPr/>
          <a:lstStyle>
            <a:lvl1pPr>
              <a:defRPr b="0">
                <a:latin typeface="+mn-lt"/>
              </a:defRPr>
            </a:lvl1pPr>
          </a:lstStyle>
          <a:p>
            <a:pPr>
              <a:defRPr/>
            </a:pPr>
            <a:r>
              <a:rPr lang="en-US" dirty="0"/>
              <a:t>1-</a:t>
            </a:r>
            <a:fld id="{791E7882-3CA6-4A8B-A6B6-5DBED60F7121}" type="slidenum">
              <a:rPr lang="en-US" smtClean="0"/>
              <a:pPr>
                <a:defRPr/>
              </a:pPr>
              <a:t>‹#›</a:t>
            </a:fld>
            <a:endParaRPr lang="en-US" dirty="0"/>
          </a:p>
        </p:txBody>
      </p:sp>
      <p:sp>
        <p:nvSpPr>
          <p:cNvPr id="12" name="Text Placeholder 8"/>
          <p:cNvSpPr>
            <a:spLocks noGrp="1"/>
          </p:cNvSpPr>
          <p:nvPr>
            <p:ph type="body" sz="quarter" idx="12" hasCustomPrompt="1"/>
          </p:nvPr>
        </p:nvSpPr>
        <p:spPr>
          <a:xfrm rot="5400000">
            <a:off x="7848600" y="647700"/>
            <a:ext cx="1676400" cy="533400"/>
          </a:xfrm>
        </p:spPr>
        <p:txBody>
          <a:bodyPr/>
          <a:lstStyle>
            <a:lvl1pPr marL="0" indent="0">
              <a:buNone/>
              <a:defRPr sz="2700" b="1">
                <a:solidFill>
                  <a:schemeClr val="bg2"/>
                </a:solidFill>
              </a:defRPr>
            </a:lvl1pPr>
          </a:lstStyle>
          <a:p>
            <a:pPr lvl="0"/>
            <a:r>
              <a:rPr lang="en-US" dirty="0"/>
              <a:t>LO</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762000"/>
          </a:xfrm>
        </p:spPr>
        <p:txBody>
          <a:bodyPr/>
          <a:lstStyle>
            <a:lvl1pPr>
              <a:defRPr sz="3600"/>
            </a:lvl1pPr>
          </a:lstStyle>
          <a:p>
            <a:r>
              <a:rPr lang="en-US" dirty="0"/>
              <a:t>Click to edit Master title style</a:t>
            </a:r>
          </a:p>
        </p:txBody>
      </p:sp>
      <p:sp>
        <p:nvSpPr>
          <p:cNvPr id="6" name="Footer Placeholder 3"/>
          <p:cNvSpPr>
            <a:spLocks noGrp="1"/>
          </p:cNvSpPr>
          <p:nvPr>
            <p:ph type="ftr" sz="quarter" idx="10"/>
          </p:nvPr>
        </p:nvSpPr>
        <p:spPr>
          <a:xfrm>
            <a:off x="1905000" y="6248400"/>
            <a:ext cx="4495800" cy="457200"/>
          </a:xfrm>
          <a:prstGeom prst="rect">
            <a:avLst/>
          </a:prstGeom>
        </p:spPr>
        <p:txBody>
          <a:bodyPr/>
          <a:lstStyle>
            <a:lvl1pPr>
              <a:defRPr/>
            </a:lvl1pPr>
          </a:lstStyle>
          <a:p>
            <a:pPr algn="ctr">
              <a:defRPr/>
            </a:pPr>
            <a:r>
              <a:rPr lang="en-US" dirty="0"/>
              <a:t>Copyright © 2022 McGraw Hill. All rights reserved. No reproduction or distribution without the prior written consent of McGraw Hill.</a:t>
            </a:r>
          </a:p>
        </p:txBody>
      </p:sp>
      <p:sp>
        <p:nvSpPr>
          <p:cNvPr id="7" name="Slide Number Placeholder 4"/>
          <p:cNvSpPr>
            <a:spLocks noGrp="1"/>
          </p:cNvSpPr>
          <p:nvPr>
            <p:ph type="sldNum" sz="quarter" idx="11"/>
          </p:nvPr>
        </p:nvSpPr>
        <p:spPr>
          <a:xfrm>
            <a:off x="6553200" y="6248400"/>
            <a:ext cx="2133600" cy="457200"/>
          </a:xfrm>
          <a:prstGeom prst="rect">
            <a:avLst/>
          </a:prstGeom>
        </p:spPr>
        <p:txBody>
          <a:bodyPr/>
          <a:lstStyle>
            <a:lvl1pPr>
              <a:defRPr b="0">
                <a:latin typeface="+mn-lt"/>
              </a:defRPr>
            </a:lvl1pPr>
          </a:lstStyle>
          <a:p>
            <a:pPr>
              <a:defRPr/>
            </a:pPr>
            <a:r>
              <a:rPr lang="en-US" dirty="0"/>
              <a:t>1-</a:t>
            </a:r>
            <a:fld id="{791E7882-3CA6-4A8B-A6B6-5DBED60F7121}" type="slidenum">
              <a:rPr lang="en-US" smtClean="0"/>
              <a:pPr>
                <a:defRPr/>
              </a:pPr>
              <a:t>‹#›</a:t>
            </a:fld>
            <a:endParaRPr lang="en-US" dirty="0"/>
          </a:p>
        </p:txBody>
      </p:sp>
      <p:sp>
        <p:nvSpPr>
          <p:cNvPr id="8" name="Text Placeholder 8"/>
          <p:cNvSpPr>
            <a:spLocks noGrp="1"/>
          </p:cNvSpPr>
          <p:nvPr>
            <p:ph type="body" sz="quarter" idx="12" hasCustomPrompt="1"/>
          </p:nvPr>
        </p:nvSpPr>
        <p:spPr>
          <a:xfrm rot="5400000">
            <a:off x="7848600" y="647700"/>
            <a:ext cx="1676400" cy="533400"/>
          </a:xfrm>
        </p:spPr>
        <p:txBody>
          <a:bodyPr/>
          <a:lstStyle>
            <a:lvl1pPr marL="0" indent="0">
              <a:buNone/>
              <a:defRPr sz="2700" b="1">
                <a:solidFill>
                  <a:schemeClr val="bg2"/>
                </a:solidFill>
              </a:defRPr>
            </a:lvl1pPr>
          </a:lstStyle>
          <a:p>
            <a:pPr lvl="0"/>
            <a:r>
              <a:rPr lang="en-US" dirty="0"/>
              <a:t>LO</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a:xfrm>
            <a:off x="1905000" y="6248400"/>
            <a:ext cx="4495800" cy="457200"/>
          </a:xfrm>
          <a:prstGeom prst="rect">
            <a:avLst/>
          </a:prstGeom>
        </p:spPr>
        <p:txBody>
          <a:bodyPr/>
          <a:lstStyle>
            <a:lvl1pPr>
              <a:defRPr/>
            </a:lvl1pPr>
          </a:lstStyle>
          <a:p>
            <a:pPr algn="ctr">
              <a:defRPr/>
            </a:pPr>
            <a:r>
              <a:rPr lang="en-US" dirty="0"/>
              <a:t>Copyright © 2022 McGraw Hill. All rights reserved. No reproduction or distribution without the prior written consent of McGraw Hill.</a:t>
            </a:r>
          </a:p>
        </p:txBody>
      </p:sp>
      <p:sp>
        <p:nvSpPr>
          <p:cNvPr id="6" name="Slide Number Placeholder 4"/>
          <p:cNvSpPr>
            <a:spLocks noGrp="1"/>
          </p:cNvSpPr>
          <p:nvPr>
            <p:ph type="sldNum" sz="quarter" idx="11"/>
          </p:nvPr>
        </p:nvSpPr>
        <p:spPr>
          <a:xfrm>
            <a:off x="6553200" y="6248400"/>
            <a:ext cx="2133600" cy="457200"/>
          </a:xfrm>
          <a:prstGeom prst="rect">
            <a:avLst/>
          </a:prstGeom>
        </p:spPr>
        <p:txBody>
          <a:bodyPr/>
          <a:lstStyle>
            <a:lvl1pPr>
              <a:defRPr b="0">
                <a:latin typeface="+mn-lt"/>
              </a:defRPr>
            </a:lvl1pPr>
          </a:lstStyle>
          <a:p>
            <a:pPr>
              <a:defRPr/>
            </a:pPr>
            <a:r>
              <a:rPr lang="en-US" dirty="0"/>
              <a:t>1-</a:t>
            </a:r>
            <a:fld id="{791E7882-3CA6-4A8B-A6B6-5DBED60F7121}" type="slidenum">
              <a:rPr lang="en-US" smtClean="0"/>
              <a:pPr>
                <a:defRPr/>
              </a:pPr>
              <a:t>‹#›</a:t>
            </a:fld>
            <a:endParaRPr lang="en-US" dirty="0"/>
          </a:p>
        </p:txBody>
      </p:sp>
      <p:sp>
        <p:nvSpPr>
          <p:cNvPr id="7" name="Text Placeholder 8"/>
          <p:cNvSpPr>
            <a:spLocks noGrp="1"/>
          </p:cNvSpPr>
          <p:nvPr>
            <p:ph type="body" sz="quarter" idx="12" hasCustomPrompt="1"/>
          </p:nvPr>
        </p:nvSpPr>
        <p:spPr>
          <a:xfrm rot="5400000">
            <a:off x="7848600" y="647700"/>
            <a:ext cx="1676400" cy="533400"/>
          </a:xfrm>
        </p:spPr>
        <p:txBody>
          <a:bodyPr/>
          <a:lstStyle>
            <a:lvl1pPr marL="0" indent="0">
              <a:buNone/>
              <a:defRPr sz="2700" b="1">
                <a:solidFill>
                  <a:schemeClr val="bg2"/>
                </a:solidFill>
              </a:defRPr>
            </a:lvl1pPr>
          </a:lstStyle>
          <a:p>
            <a:pPr lvl="0"/>
            <a:r>
              <a:rPr lang="en-US" dirty="0"/>
              <a:t>LO</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Footer Placeholder 3"/>
          <p:cNvSpPr>
            <a:spLocks noGrp="1"/>
          </p:cNvSpPr>
          <p:nvPr>
            <p:ph type="ftr" sz="quarter" idx="10"/>
          </p:nvPr>
        </p:nvSpPr>
        <p:spPr>
          <a:xfrm>
            <a:off x="1905000" y="6248400"/>
            <a:ext cx="4495800" cy="457200"/>
          </a:xfrm>
          <a:prstGeom prst="rect">
            <a:avLst/>
          </a:prstGeom>
        </p:spPr>
        <p:txBody>
          <a:bodyPr/>
          <a:lstStyle>
            <a:lvl1pPr>
              <a:defRPr/>
            </a:lvl1pPr>
          </a:lstStyle>
          <a:p>
            <a:pPr algn="ctr">
              <a:defRPr/>
            </a:pPr>
            <a:r>
              <a:rPr lang="en-US" dirty="0"/>
              <a:t>Copyright © 2022 McGraw Hill. All rights reserved. No reproduction or distribution without the prior written consent of McGraw Hill.</a:t>
            </a:r>
          </a:p>
        </p:txBody>
      </p:sp>
      <p:sp>
        <p:nvSpPr>
          <p:cNvPr id="9" name="Slide Number Placeholder 4"/>
          <p:cNvSpPr>
            <a:spLocks noGrp="1"/>
          </p:cNvSpPr>
          <p:nvPr>
            <p:ph type="sldNum" sz="quarter" idx="11"/>
          </p:nvPr>
        </p:nvSpPr>
        <p:spPr>
          <a:xfrm>
            <a:off x="6553200" y="6248400"/>
            <a:ext cx="2133600" cy="457200"/>
          </a:xfrm>
          <a:prstGeom prst="rect">
            <a:avLst/>
          </a:prstGeom>
        </p:spPr>
        <p:txBody>
          <a:bodyPr/>
          <a:lstStyle>
            <a:lvl1pPr>
              <a:defRPr b="0">
                <a:latin typeface="+mn-lt"/>
              </a:defRPr>
            </a:lvl1pPr>
          </a:lstStyle>
          <a:p>
            <a:pPr>
              <a:defRPr/>
            </a:pPr>
            <a:r>
              <a:rPr lang="en-US" dirty="0"/>
              <a:t>1-</a:t>
            </a:r>
            <a:fld id="{791E7882-3CA6-4A8B-A6B6-5DBED60F7121}" type="slidenum">
              <a:rPr lang="en-US" smtClean="0"/>
              <a:pPr>
                <a:defRPr/>
              </a:pPr>
              <a:t>‹#›</a:t>
            </a:fld>
            <a:endParaRPr lang="en-US" dirty="0"/>
          </a:p>
        </p:txBody>
      </p:sp>
      <p:sp>
        <p:nvSpPr>
          <p:cNvPr id="10" name="Text Placeholder 8"/>
          <p:cNvSpPr>
            <a:spLocks noGrp="1"/>
          </p:cNvSpPr>
          <p:nvPr>
            <p:ph type="body" sz="quarter" idx="12" hasCustomPrompt="1"/>
          </p:nvPr>
        </p:nvSpPr>
        <p:spPr>
          <a:xfrm rot="5400000">
            <a:off x="7848600" y="647700"/>
            <a:ext cx="1676400" cy="533400"/>
          </a:xfrm>
        </p:spPr>
        <p:txBody>
          <a:bodyPr/>
          <a:lstStyle>
            <a:lvl1pPr marL="0" indent="0">
              <a:buNone/>
              <a:defRPr sz="2700" b="1">
                <a:solidFill>
                  <a:schemeClr val="bg2"/>
                </a:solidFill>
              </a:defRPr>
            </a:lvl1pPr>
          </a:lstStyle>
          <a:p>
            <a:pPr lvl="0"/>
            <a:r>
              <a:rPr lang="en-US" dirty="0"/>
              <a:t>LO</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Footer Placeholder 3"/>
          <p:cNvSpPr>
            <a:spLocks noGrp="1"/>
          </p:cNvSpPr>
          <p:nvPr>
            <p:ph type="ftr" sz="quarter" idx="10"/>
          </p:nvPr>
        </p:nvSpPr>
        <p:spPr>
          <a:xfrm>
            <a:off x="1905000" y="6248400"/>
            <a:ext cx="4495800" cy="457200"/>
          </a:xfrm>
          <a:prstGeom prst="rect">
            <a:avLst/>
          </a:prstGeom>
        </p:spPr>
        <p:txBody>
          <a:bodyPr/>
          <a:lstStyle>
            <a:lvl1pPr>
              <a:defRPr/>
            </a:lvl1pPr>
          </a:lstStyle>
          <a:p>
            <a:pPr algn="ctr">
              <a:defRPr/>
            </a:pPr>
            <a:r>
              <a:rPr lang="en-US" dirty="0"/>
              <a:t>Copyright © 2022 McGraw Hill. All rights reserved. No reproduction or distribution without the prior written consent of McGraw Hill.</a:t>
            </a:r>
          </a:p>
        </p:txBody>
      </p:sp>
      <p:sp>
        <p:nvSpPr>
          <p:cNvPr id="9" name="Slide Number Placeholder 4"/>
          <p:cNvSpPr>
            <a:spLocks noGrp="1"/>
          </p:cNvSpPr>
          <p:nvPr>
            <p:ph type="sldNum" sz="quarter" idx="11"/>
          </p:nvPr>
        </p:nvSpPr>
        <p:spPr>
          <a:xfrm>
            <a:off x="6553200" y="6248400"/>
            <a:ext cx="2133600" cy="457200"/>
          </a:xfrm>
          <a:prstGeom prst="rect">
            <a:avLst/>
          </a:prstGeom>
        </p:spPr>
        <p:txBody>
          <a:bodyPr/>
          <a:lstStyle>
            <a:lvl1pPr>
              <a:defRPr b="0">
                <a:latin typeface="+mn-lt"/>
              </a:defRPr>
            </a:lvl1pPr>
          </a:lstStyle>
          <a:p>
            <a:pPr>
              <a:defRPr/>
            </a:pPr>
            <a:r>
              <a:rPr lang="en-US" dirty="0"/>
              <a:t>1-</a:t>
            </a:r>
            <a:fld id="{791E7882-3CA6-4A8B-A6B6-5DBED60F7121}" type="slidenum">
              <a:rPr lang="en-US" smtClean="0"/>
              <a:pPr>
                <a:defRPr/>
              </a:pPr>
              <a:t>‹#›</a:t>
            </a:fld>
            <a:endParaRPr lang="en-US" dirty="0"/>
          </a:p>
        </p:txBody>
      </p:sp>
      <p:sp>
        <p:nvSpPr>
          <p:cNvPr id="10" name="Text Placeholder 8"/>
          <p:cNvSpPr>
            <a:spLocks noGrp="1"/>
          </p:cNvSpPr>
          <p:nvPr>
            <p:ph type="body" sz="quarter" idx="12" hasCustomPrompt="1"/>
          </p:nvPr>
        </p:nvSpPr>
        <p:spPr>
          <a:xfrm rot="5400000">
            <a:off x="7848600" y="647700"/>
            <a:ext cx="1676400" cy="533400"/>
          </a:xfrm>
        </p:spPr>
        <p:txBody>
          <a:bodyPr/>
          <a:lstStyle>
            <a:lvl1pPr marL="0" indent="0">
              <a:buNone/>
              <a:defRPr sz="2700" b="1">
                <a:solidFill>
                  <a:schemeClr val="bg2"/>
                </a:solidFill>
              </a:defRPr>
            </a:lvl1pPr>
          </a:lstStyle>
          <a:p>
            <a:pPr lvl="0"/>
            <a:r>
              <a:rPr lang="en-US" dirty="0"/>
              <a:t>LO</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8" name="Group 4"/>
          <p:cNvGrpSpPr>
            <a:grpSpLocks/>
          </p:cNvGrpSpPr>
          <p:nvPr/>
        </p:nvGrpSpPr>
        <p:grpSpPr bwMode="auto">
          <a:xfrm>
            <a:off x="0" y="0"/>
            <a:ext cx="9144000" cy="546100"/>
            <a:chOff x="0" y="0"/>
            <a:chExt cx="5760" cy="344"/>
          </a:xfrm>
        </p:grpSpPr>
        <p:sp>
          <p:nvSpPr>
            <p:cNvPr id="72709" name="Rectangle 5"/>
            <p:cNvSpPr>
              <a:spLocks noChangeArrowheads="1"/>
            </p:cNvSpPr>
            <p:nvPr/>
          </p:nvSpPr>
          <p:spPr bwMode="auto">
            <a:xfrm>
              <a:off x="0" y="0"/>
              <a:ext cx="180" cy="336"/>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a:defRPr/>
              </a:pPr>
              <a:endParaRPr lang="en-US" sz="2400" dirty="0">
                <a:latin typeface="Times New Roman" charset="0"/>
              </a:endParaRPr>
            </a:p>
          </p:txBody>
        </p:sp>
        <p:sp>
          <p:nvSpPr>
            <p:cNvPr id="72710" name="Rectangle 6"/>
            <p:cNvSpPr>
              <a:spLocks noChangeArrowheads="1"/>
            </p:cNvSpPr>
            <p:nvPr/>
          </p:nvSpPr>
          <p:spPr bwMode="auto">
            <a:xfrm>
              <a:off x="260" y="85"/>
              <a:ext cx="5500" cy="173"/>
            </a:xfrm>
            <a:prstGeom prst="rect">
              <a:avLst/>
            </a:prstGeom>
            <a:gradFill rotWithShape="0">
              <a:gsLst>
                <a:gs pos="0">
                  <a:schemeClr val="bg2"/>
                </a:gs>
                <a:gs pos="100000">
                  <a:schemeClr val="bg1"/>
                </a:gs>
              </a:gsLst>
              <a:lin ang="0" scaled="1"/>
            </a:gradFill>
            <a:ln w="9525">
              <a:noFill/>
              <a:miter lim="800000"/>
              <a:headEnd/>
              <a:tailEnd/>
            </a:ln>
          </p:spPr>
          <p:txBody>
            <a:bodyPr/>
            <a:lstStyle/>
            <a:p>
              <a:pPr>
                <a:defRPr/>
              </a:pPr>
              <a:endParaRPr lang="en-US" sz="2400" dirty="0">
                <a:latin typeface="Times New Roman" charset="0"/>
              </a:endParaRPr>
            </a:p>
          </p:txBody>
        </p:sp>
        <p:sp>
          <p:nvSpPr>
            <p:cNvPr id="72711" name="Rectangle 7"/>
            <p:cNvSpPr>
              <a:spLocks noChangeArrowheads="1"/>
            </p:cNvSpPr>
            <p:nvPr/>
          </p:nvSpPr>
          <p:spPr bwMode="auto">
            <a:xfrm>
              <a:off x="258" y="85"/>
              <a:ext cx="87" cy="89"/>
            </a:xfrm>
            <a:prstGeom prst="rect">
              <a:avLst/>
            </a:prstGeom>
            <a:solidFill>
              <a:schemeClr val="folHlink"/>
            </a:solidFill>
            <a:ln w="9525">
              <a:noFill/>
              <a:miter lim="800000"/>
              <a:headEnd/>
              <a:tailEnd/>
            </a:ln>
          </p:spPr>
          <p:txBody>
            <a:bodyPr/>
            <a:lstStyle/>
            <a:p>
              <a:pPr>
                <a:defRPr/>
              </a:pPr>
              <a:endParaRPr lang="en-US" dirty="0">
                <a:solidFill>
                  <a:schemeClr val="hlink"/>
                </a:solidFill>
              </a:endParaRPr>
            </a:p>
          </p:txBody>
        </p:sp>
        <p:sp>
          <p:nvSpPr>
            <p:cNvPr id="72712" name="Rectangle 8"/>
            <p:cNvSpPr>
              <a:spLocks noChangeArrowheads="1"/>
            </p:cNvSpPr>
            <p:nvPr/>
          </p:nvSpPr>
          <p:spPr bwMode="auto">
            <a:xfrm>
              <a:off x="345" y="0"/>
              <a:ext cx="88" cy="87"/>
            </a:xfrm>
            <a:prstGeom prst="rect">
              <a:avLst/>
            </a:prstGeom>
            <a:solidFill>
              <a:schemeClr val="folHlink"/>
            </a:solidFill>
            <a:ln w="9525">
              <a:noFill/>
              <a:miter lim="800000"/>
              <a:headEnd/>
              <a:tailEnd/>
            </a:ln>
          </p:spPr>
          <p:txBody>
            <a:bodyPr/>
            <a:lstStyle/>
            <a:p>
              <a:pPr>
                <a:defRPr/>
              </a:pPr>
              <a:endParaRPr lang="en-US" dirty="0">
                <a:solidFill>
                  <a:schemeClr val="hlink"/>
                </a:solidFill>
              </a:endParaRPr>
            </a:p>
          </p:txBody>
        </p:sp>
        <p:sp>
          <p:nvSpPr>
            <p:cNvPr id="72713" name="Rectangle 9"/>
            <p:cNvSpPr>
              <a:spLocks noChangeArrowheads="1"/>
            </p:cNvSpPr>
            <p:nvPr/>
          </p:nvSpPr>
          <p:spPr bwMode="auto">
            <a:xfrm>
              <a:off x="345" y="85"/>
              <a:ext cx="88" cy="89"/>
            </a:xfrm>
            <a:prstGeom prst="rect">
              <a:avLst/>
            </a:prstGeom>
            <a:solidFill>
              <a:schemeClr val="accent2"/>
            </a:solidFill>
            <a:ln w="9525">
              <a:noFill/>
              <a:miter lim="800000"/>
              <a:headEnd/>
              <a:tailEnd/>
            </a:ln>
          </p:spPr>
          <p:txBody>
            <a:bodyPr/>
            <a:lstStyle/>
            <a:p>
              <a:pPr>
                <a:defRPr/>
              </a:pPr>
              <a:endParaRPr lang="en-US" dirty="0">
                <a:solidFill>
                  <a:schemeClr val="accent2"/>
                </a:solidFill>
              </a:endParaRPr>
            </a:p>
          </p:txBody>
        </p:sp>
        <p:sp>
          <p:nvSpPr>
            <p:cNvPr id="72714" name="Rectangle 10"/>
            <p:cNvSpPr>
              <a:spLocks noChangeArrowheads="1"/>
            </p:cNvSpPr>
            <p:nvPr/>
          </p:nvSpPr>
          <p:spPr bwMode="auto">
            <a:xfrm>
              <a:off x="173" y="173"/>
              <a:ext cx="86" cy="87"/>
            </a:xfrm>
            <a:prstGeom prst="rect">
              <a:avLst/>
            </a:prstGeom>
            <a:solidFill>
              <a:schemeClr val="folHlink"/>
            </a:solidFill>
            <a:ln w="9525">
              <a:noFill/>
              <a:miter lim="800000"/>
              <a:headEnd/>
              <a:tailEnd/>
            </a:ln>
          </p:spPr>
          <p:txBody>
            <a:bodyPr/>
            <a:lstStyle/>
            <a:p>
              <a:pPr>
                <a:defRPr/>
              </a:pPr>
              <a:endParaRPr lang="en-US" dirty="0">
                <a:solidFill>
                  <a:schemeClr val="hlink"/>
                </a:solidFill>
              </a:endParaRPr>
            </a:p>
          </p:txBody>
        </p:sp>
        <p:sp>
          <p:nvSpPr>
            <p:cNvPr id="72715" name="Rectangle 11"/>
            <p:cNvSpPr>
              <a:spLocks noChangeArrowheads="1"/>
            </p:cNvSpPr>
            <p:nvPr/>
          </p:nvSpPr>
          <p:spPr bwMode="auto">
            <a:xfrm>
              <a:off x="83" y="86"/>
              <a:ext cx="89" cy="87"/>
            </a:xfrm>
            <a:prstGeom prst="rect">
              <a:avLst/>
            </a:prstGeom>
            <a:solidFill>
              <a:schemeClr val="bg2"/>
            </a:solidFill>
            <a:ln w="9525">
              <a:noFill/>
              <a:miter lim="800000"/>
              <a:headEnd/>
              <a:tailEnd/>
            </a:ln>
          </p:spPr>
          <p:txBody>
            <a:bodyPr/>
            <a:lstStyle/>
            <a:p>
              <a:pPr>
                <a:defRPr/>
              </a:pPr>
              <a:endParaRPr lang="en-US" sz="2400" dirty="0">
                <a:latin typeface="Times New Roman" charset="0"/>
              </a:endParaRPr>
            </a:p>
          </p:txBody>
        </p:sp>
        <p:sp>
          <p:nvSpPr>
            <p:cNvPr id="72716" name="Rectangle 12"/>
            <p:cNvSpPr>
              <a:spLocks noChangeArrowheads="1"/>
            </p:cNvSpPr>
            <p:nvPr/>
          </p:nvSpPr>
          <p:spPr bwMode="auto">
            <a:xfrm>
              <a:off x="258" y="171"/>
              <a:ext cx="87" cy="87"/>
            </a:xfrm>
            <a:prstGeom prst="rect">
              <a:avLst/>
            </a:prstGeom>
            <a:solidFill>
              <a:schemeClr val="accent2"/>
            </a:solidFill>
            <a:ln w="9525">
              <a:noFill/>
              <a:miter lim="800000"/>
              <a:headEnd/>
              <a:tailEnd/>
            </a:ln>
          </p:spPr>
          <p:txBody>
            <a:bodyPr/>
            <a:lstStyle/>
            <a:p>
              <a:pPr>
                <a:defRPr/>
              </a:pPr>
              <a:endParaRPr lang="en-US" dirty="0">
                <a:solidFill>
                  <a:schemeClr val="accent2"/>
                </a:solidFill>
              </a:endParaRPr>
            </a:p>
          </p:txBody>
        </p:sp>
        <p:sp>
          <p:nvSpPr>
            <p:cNvPr id="72717" name="Rectangle 13"/>
            <p:cNvSpPr>
              <a:spLocks noChangeArrowheads="1"/>
            </p:cNvSpPr>
            <p:nvPr/>
          </p:nvSpPr>
          <p:spPr bwMode="auto">
            <a:xfrm>
              <a:off x="173" y="258"/>
              <a:ext cx="86" cy="86"/>
            </a:xfrm>
            <a:prstGeom prst="rect">
              <a:avLst/>
            </a:prstGeom>
            <a:solidFill>
              <a:schemeClr val="accent2"/>
            </a:solidFill>
            <a:ln w="9525">
              <a:noFill/>
              <a:miter lim="800000"/>
              <a:headEnd/>
              <a:tailEnd/>
            </a:ln>
          </p:spPr>
          <p:txBody>
            <a:bodyPr/>
            <a:lstStyle/>
            <a:p>
              <a:pPr>
                <a:defRPr/>
              </a:pPr>
              <a:endParaRPr lang="en-US" dirty="0">
                <a:solidFill>
                  <a:schemeClr val="accent2"/>
                </a:solidFill>
              </a:endParaRPr>
            </a:p>
          </p:txBody>
        </p:sp>
      </p:grpSp>
      <p:sp>
        <p:nvSpPr>
          <p:cNvPr id="1029" name="Rectangle 14"/>
          <p:cNvSpPr>
            <a:spLocks noGrp="1" noChangeArrowheads="1"/>
          </p:cNvSpPr>
          <p:nvPr>
            <p:ph type="title"/>
          </p:nvPr>
        </p:nvSpPr>
        <p:spPr bwMode="auto">
          <a:xfrm>
            <a:off x="457200" y="457200"/>
            <a:ext cx="8229600" cy="6096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a:t>Click to edit Master title style</a:t>
            </a:r>
          </a:p>
        </p:txBody>
      </p:sp>
      <p:sp>
        <p:nvSpPr>
          <p:cNvPr id="1030" name="Rectangle 15"/>
          <p:cNvSpPr>
            <a:spLocks noGrp="1" noChangeArrowheads="1"/>
          </p:cNvSpPr>
          <p:nvPr>
            <p:ph type="body" idx="1"/>
          </p:nvPr>
        </p:nvSpPr>
        <p:spPr bwMode="auto">
          <a:xfrm>
            <a:off x="457200" y="1371600"/>
            <a:ext cx="8229600" cy="4495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Footer Placeholder 3"/>
          <p:cNvSpPr>
            <a:spLocks noGrp="1"/>
          </p:cNvSpPr>
          <p:nvPr>
            <p:ph type="ftr" sz="quarter" idx="3"/>
          </p:nvPr>
        </p:nvSpPr>
        <p:spPr>
          <a:xfrm>
            <a:off x="1905000" y="6248400"/>
            <a:ext cx="4495800" cy="457200"/>
          </a:xfrm>
          <a:prstGeom prst="rect">
            <a:avLst/>
          </a:prstGeom>
        </p:spPr>
        <p:txBody>
          <a:bodyPr/>
          <a:lstStyle>
            <a:lvl1pPr>
              <a:defRPr sz="900"/>
            </a:lvl1pPr>
          </a:lstStyle>
          <a:p>
            <a:pPr algn="ctr">
              <a:defRPr/>
            </a:pPr>
            <a:r>
              <a:rPr lang="en-US" dirty="0"/>
              <a:t>Copyright © 2022 McGraw Hill. All rights reserved. No reproduction or distribution without the prior written consent of McGraw Hill.</a:t>
            </a:r>
          </a:p>
        </p:txBody>
      </p:sp>
      <p:sp>
        <p:nvSpPr>
          <p:cNvPr id="19" name="Slide Number Placeholder 4"/>
          <p:cNvSpPr>
            <a:spLocks noGrp="1"/>
          </p:cNvSpPr>
          <p:nvPr>
            <p:ph type="sldNum" sz="quarter" idx="4"/>
          </p:nvPr>
        </p:nvSpPr>
        <p:spPr>
          <a:xfrm>
            <a:off x="6553200" y="6248400"/>
            <a:ext cx="2133600" cy="457200"/>
          </a:xfrm>
          <a:prstGeom prst="rect">
            <a:avLst/>
          </a:prstGeom>
        </p:spPr>
        <p:txBody>
          <a:bodyPr/>
          <a:lstStyle>
            <a:lvl1pPr algn="r">
              <a:defRPr sz="1200" b="0">
                <a:latin typeface="+mn-lt"/>
              </a:defRPr>
            </a:lvl1pPr>
          </a:lstStyle>
          <a:p>
            <a:pPr>
              <a:defRPr/>
            </a:pPr>
            <a:r>
              <a:rPr lang="en-US" dirty="0"/>
              <a:t>1-</a:t>
            </a:r>
            <a:fld id="{791E7882-3CA6-4A8B-A6B6-5DBED60F7121}" type="slidenum">
              <a:rPr lang="en-US" smtClean="0"/>
              <a:pPr>
                <a:defRPr/>
              </a:pPr>
              <a:t>‹#›</a:t>
            </a:fld>
            <a:endParaRPr lang="en-US" dirty="0"/>
          </a:p>
        </p:txBody>
      </p:sp>
    </p:spTree>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25" r:id="rId6"/>
    <p:sldLayoutId id="2147483726" r:id="rId7"/>
    <p:sldLayoutId id="2147483727" r:id="rId8"/>
    <p:sldLayoutId id="2147483728" r:id="rId9"/>
    <p:sldLayoutId id="2147483729" r:id="rId10"/>
    <p:sldLayoutId id="2147483730" r:id="rId11"/>
  </p:sldLayoutIdLst>
  <p:hf hdr="0" dt="0"/>
  <p:txStyles>
    <p:titleStyle>
      <a:lvl1pPr algn="l" rtl="0" eaLnBrk="0" fontAlgn="base" hangingPunct="0">
        <a:spcBef>
          <a:spcPct val="0"/>
        </a:spcBef>
        <a:spcAft>
          <a:spcPct val="0"/>
        </a:spcAft>
        <a:defRPr sz="3600">
          <a:solidFill>
            <a:schemeClr val="bg2"/>
          </a:solidFill>
          <a:latin typeface="+mj-lt"/>
          <a:ea typeface="+mj-ea"/>
          <a:cs typeface="+mj-cs"/>
        </a:defRPr>
      </a:lvl1pPr>
      <a:lvl2pPr algn="l" rtl="0" eaLnBrk="0" fontAlgn="base" hangingPunct="0">
        <a:spcBef>
          <a:spcPct val="0"/>
        </a:spcBef>
        <a:spcAft>
          <a:spcPct val="0"/>
        </a:spcAft>
        <a:defRPr sz="4400">
          <a:solidFill>
            <a:schemeClr val="tx1"/>
          </a:solidFill>
          <a:latin typeface="Arial" charset="0"/>
        </a:defRPr>
      </a:lvl2pPr>
      <a:lvl3pPr algn="l" rtl="0" eaLnBrk="0" fontAlgn="base" hangingPunct="0">
        <a:spcBef>
          <a:spcPct val="0"/>
        </a:spcBef>
        <a:spcAft>
          <a:spcPct val="0"/>
        </a:spcAft>
        <a:defRPr sz="4400">
          <a:solidFill>
            <a:schemeClr val="tx1"/>
          </a:solidFill>
          <a:latin typeface="Arial" charset="0"/>
        </a:defRPr>
      </a:lvl3pPr>
      <a:lvl4pPr algn="l" rtl="0" eaLnBrk="0" fontAlgn="base" hangingPunct="0">
        <a:spcBef>
          <a:spcPct val="0"/>
        </a:spcBef>
        <a:spcAft>
          <a:spcPct val="0"/>
        </a:spcAft>
        <a:defRPr sz="4400">
          <a:solidFill>
            <a:schemeClr val="tx1"/>
          </a:solidFill>
          <a:latin typeface="Arial" charset="0"/>
        </a:defRPr>
      </a:lvl4pPr>
      <a:lvl5pPr algn="l" rtl="0" eaLnBrk="0" fontAlgn="base" hangingPunct="0">
        <a:spcBef>
          <a:spcPct val="0"/>
        </a:spcBef>
        <a:spcAft>
          <a:spcPct val="0"/>
        </a:spcAft>
        <a:defRPr sz="4400">
          <a:solidFill>
            <a:schemeClr val="tx1"/>
          </a:solidFill>
          <a:latin typeface="Arial" charset="0"/>
        </a:defRPr>
      </a:lvl5pPr>
      <a:lvl6pPr marL="457200" algn="l" rtl="0" fontAlgn="base">
        <a:spcBef>
          <a:spcPct val="0"/>
        </a:spcBef>
        <a:spcAft>
          <a:spcPct val="0"/>
        </a:spcAft>
        <a:defRPr sz="4400">
          <a:solidFill>
            <a:schemeClr val="tx1"/>
          </a:solidFill>
          <a:latin typeface="Arial" charset="0"/>
        </a:defRPr>
      </a:lvl6pPr>
      <a:lvl7pPr marL="914400" algn="l" rtl="0" fontAlgn="base">
        <a:spcBef>
          <a:spcPct val="0"/>
        </a:spcBef>
        <a:spcAft>
          <a:spcPct val="0"/>
        </a:spcAft>
        <a:defRPr sz="4400">
          <a:solidFill>
            <a:schemeClr val="tx1"/>
          </a:solidFill>
          <a:latin typeface="Arial" charset="0"/>
        </a:defRPr>
      </a:lvl7pPr>
      <a:lvl8pPr marL="1371600" algn="l" rtl="0" fontAlgn="base">
        <a:spcBef>
          <a:spcPct val="0"/>
        </a:spcBef>
        <a:spcAft>
          <a:spcPct val="0"/>
        </a:spcAft>
        <a:defRPr sz="4400">
          <a:solidFill>
            <a:schemeClr val="tx1"/>
          </a:solidFill>
          <a:latin typeface="Arial" charset="0"/>
        </a:defRPr>
      </a:lvl8pPr>
      <a:lvl9pPr marL="1828800" algn="l" rtl="0" fontAlgn="base">
        <a:spcBef>
          <a:spcPct val="0"/>
        </a:spcBef>
        <a:spcAft>
          <a:spcPct val="0"/>
        </a:spcAft>
        <a:defRPr sz="4400">
          <a:solidFill>
            <a:schemeClr val="tx1"/>
          </a:solidFill>
          <a:latin typeface="Arial" charset="0"/>
        </a:defRPr>
      </a:lvl9pPr>
    </p:titleStyle>
    <p:bodyStyle>
      <a:lvl1pPr marL="342900" indent="-342900" algn="l" rtl="0" eaLnBrk="0" fontAlgn="base" hangingPunct="0">
        <a:spcBef>
          <a:spcPct val="20000"/>
        </a:spcBef>
        <a:spcAft>
          <a:spcPct val="0"/>
        </a:spcAft>
        <a:buClr>
          <a:schemeClr val="bg2"/>
        </a:buClr>
        <a:buSzPct val="75000"/>
        <a:buFont typeface="Wingdings" pitchFamily="2" charset="2"/>
        <a:buChar char="n"/>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itchFamily="2" charset="2"/>
        <a:buChar char="¨"/>
        <a:defRPr sz="2000">
          <a:solidFill>
            <a:schemeClr val="tx1"/>
          </a:solidFill>
          <a:latin typeface="+mn-lt"/>
        </a:defRPr>
      </a:lvl2pPr>
      <a:lvl3pPr marL="1143000" indent="-228600" algn="l" rtl="0" eaLnBrk="0" fontAlgn="base" hangingPunct="0">
        <a:spcBef>
          <a:spcPct val="20000"/>
        </a:spcBef>
        <a:spcAft>
          <a:spcPct val="0"/>
        </a:spcAft>
        <a:buClr>
          <a:schemeClr val="bg2"/>
        </a:buClr>
        <a:buSzPct val="65000"/>
        <a:buFont typeface="Wingdings" pitchFamily="2" charset="2"/>
        <a:buChar char="n"/>
        <a:defRPr sz="2000">
          <a:solidFill>
            <a:schemeClr val="tx1"/>
          </a:solidFill>
          <a:latin typeface="+mn-lt"/>
        </a:defRPr>
      </a:lvl3pPr>
      <a:lvl4pPr marL="1600200" indent="-228600" algn="l" rtl="0" eaLnBrk="0" fontAlgn="base" hangingPunct="0">
        <a:spcBef>
          <a:spcPct val="20000"/>
        </a:spcBef>
        <a:spcAft>
          <a:spcPct val="0"/>
        </a:spcAft>
        <a:buClr>
          <a:schemeClr val="accent2"/>
        </a:buClr>
        <a:buSzPct val="70000"/>
        <a:buFont typeface="Wingdings" pitchFamily="2" charset="2"/>
        <a:buChar char="¨"/>
        <a:defRPr sz="2000">
          <a:solidFill>
            <a:schemeClr val="tx1"/>
          </a:solidFill>
          <a:latin typeface="+mn-lt"/>
        </a:defRPr>
      </a:lvl4pPr>
      <a:lvl5pPr marL="2057400" indent="-228600" algn="l" rtl="0" eaLnBrk="0" fontAlgn="base" hangingPunct="0">
        <a:spcBef>
          <a:spcPct val="20000"/>
        </a:spcBef>
        <a:spcAft>
          <a:spcPct val="0"/>
        </a:spcAft>
        <a:buClr>
          <a:schemeClr val="bg2"/>
        </a:buClr>
        <a:buFont typeface="Wingdings" pitchFamily="2" charset="2"/>
        <a:buChar char="§"/>
        <a:defRPr sz="2000">
          <a:solidFill>
            <a:schemeClr val="tx1"/>
          </a:solidFill>
          <a:latin typeface="+mn-lt"/>
        </a:defRPr>
      </a:lvl5pPr>
      <a:lvl6pPr marL="25146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6pPr>
      <a:lvl7pPr marL="29718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7pPr>
      <a:lvl8pPr marL="34290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8pPr>
      <a:lvl9pPr marL="38862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838200" y="1905000"/>
            <a:ext cx="7772400" cy="2286000"/>
          </a:xfrm>
        </p:spPr>
        <p:txBody>
          <a:bodyPr anchor="t"/>
          <a:lstStyle/>
          <a:p>
            <a:pPr algn="ctr" eaLnBrk="1" hangingPunct="1">
              <a:defRPr/>
            </a:pPr>
            <a:br>
              <a:rPr lang="en-US" sz="3200" dirty="0"/>
            </a:br>
            <a:r>
              <a:rPr lang="en-US" sz="3200" dirty="0"/>
              <a:t> </a:t>
            </a:r>
            <a:r>
              <a:rPr lang="en-US" dirty="0"/>
              <a:t>Chapter 13</a:t>
            </a:r>
            <a:br>
              <a:rPr lang="en-US" dirty="0"/>
            </a:br>
            <a:r>
              <a:rPr lang="en-US" dirty="0"/>
              <a:t>Multiple Regression</a:t>
            </a:r>
            <a:endParaRPr lang="en-US" dirty="0">
              <a:solidFill>
                <a:srgbClr val="0070C0"/>
              </a:solidFill>
            </a:endParaRPr>
          </a:p>
        </p:txBody>
      </p:sp>
      <p:sp>
        <p:nvSpPr>
          <p:cNvPr id="7" name="Rectangle 2"/>
          <p:cNvSpPr txBox="1">
            <a:spLocks noChangeArrowheads="1"/>
          </p:cNvSpPr>
          <p:nvPr/>
        </p:nvSpPr>
        <p:spPr bwMode="auto">
          <a:xfrm>
            <a:off x="1828800" y="6248400"/>
            <a:ext cx="54864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defPPr>
              <a:defRPr lang="en-US"/>
            </a:defPPr>
            <a:lvl1pPr algn="ctr" rtl="0" eaLnBrk="1" fontAlgn="base" hangingPunct="1">
              <a:spcBef>
                <a:spcPct val="0"/>
              </a:spcBef>
              <a:spcAft>
                <a:spcPct val="0"/>
              </a:spcAft>
              <a:defRPr sz="900"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r>
              <a:rPr lang="en-US" dirty="0"/>
              <a:t>Copyright © 2022 McGraw Hill. All rights reserved. No reproduction or distribution without the prior written consent of McGraw Hill.</a:t>
            </a:r>
          </a:p>
        </p:txBody>
      </p:sp>
      <p:sp>
        <p:nvSpPr>
          <p:cNvPr id="8" name="Slide Number Placeholder 2"/>
          <p:cNvSpPr txBox="1">
            <a:spLocks/>
          </p:cNvSpPr>
          <p:nvPr/>
        </p:nvSpPr>
        <p:spPr>
          <a:xfrm>
            <a:off x="6553200" y="6248400"/>
            <a:ext cx="2133600" cy="457200"/>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r">
              <a:defRPr/>
            </a:pPr>
            <a:endParaRPr lang="en-US" sz="1200" dirty="0"/>
          </a:p>
          <a:p>
            <a:pPr algn="r">
              <a:defRPr/>
            </a:pPr>
            <a:r>
              <a:rPr lang="en-US" sz="1200" dirty="0"/>
              <a:t>1-1</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 Test for Significance</a:t>
            </a:r>
          </a:p>
        </p:txBody>
      </p:sp>
      <p:sp>
        <p:nvSpPr>
          <p:cNvPr id="3" name="Content Placeholder 2"/>
          <p:cNvSpPr>
            <a:spLocks noGrp="1"/>
          </p:cNvSpPr>
          <p:nvPr>
            <p:ph idx="1"/>
          </p:nvPr>
        </p:nvSpPr>
        <p:spPr/>
        <p:txBody>
          <a:bodyPr/>
          <a:lstStyle/>
          <a:p>
            <a:r>
              <a:rPr lang="en-US" sz="2000" dirty="0"/>
              <a:t>When </a:t>
            </a:r>
            <a:r>
              <a:rPr lang="en-US" sz="2000" i="1" dirty="0" err="1"/>
              <a:t>F</a:t>
            </a:r>
            <a:r>
              <a:rPr lang="en-US" sz="2000" baseline="-25000" dirty="0" err="1"/>
              <a:t>calc</a:t>
            </a:r>
            <a:r>
              <a:rPr lang="en-US" sz="2000" dirty="0"/>
              <a:t> is close to 1, the values of </a:t>
            </a:r>
            <a:r>
              <a:rPr lang="en-US" sz="2000" i="1" dirty="0"/>
              <a:t>MSR </a:t>
            </a:r>
            <a:r>
              <a:rPr lang="en-US" sz="2000" dirty="0"/>
              <a:t>and </a:t>
            </a:r>
            <a:r>
              <a:rPr lang="en-US" sz="2000" i="1" dirty="0"/>
              <a:t>MSE </a:t>
            </a:r>
            <a:r>
              <a:rPr lang="en-US" sz="2000" dirty="0"/>
              <a:t>are close in magnitude. This suggests that </a:t>
            </a:r>
            <a:r>
              <a:rPr lang="en-US" sz="2000" i="1" dirty="0"/>
              <a:t>none </a:t>
            </a:r>
            <a:r>
              <a:rPr lang="en-US" sz="2000" dirty="0"/>
              <a:t>of the predictors provides a good predictive model for </a:t>
            </a:r>
            <a:r>
              <a:rPr lang="en-US" sz="2000" i="1" dirty="0"/>
              <a:t>Y </a:t>
            </a:r>
            <a:r>
              <a:rPr lang="en-US" sz="2000" dirty="0"/>
              <a:t>(i.e., all </a:t>
            </a:r>
            <a:r>
              <a:rPr lang="en-US" sz="2000" i="1" dirty="0"/>
              <a:t>β</a:t>
            </a:r>
            <a:r>
              <a:rPr lang="en-US" sz="2000" baseline="-25000" dirty="0"/>
              <a:t>j</a:t>
            </a:r>
            <a:r>
              <a:rPr lang="en-US" sz="2000" i="1" dirty="0"/>
              <a:t> </a:t>
            </a:r>
            <a:r>
              <a:rPr lang="en-US" sz="2000" dirty="0"/>
              <a:t>are equal to 0). </a:t>
            </a:r>
          </a:p>
          <a:p>
            <a:r>
              <a:rPr lang="en-US" sz="2000" dirty="0"/>
              <a:t>When the value of </a:t>
            </a:r>
            <a:r>
              <a:rPr lang="en-US" sz="2000" i="1" dirty="0"/>
              <a:t>MSR </a:t>
            </a:r>
            <a:r>
              <a:rPr lang="en-US" sz="2000" dirty="0"/>
              <a:t>is much greater than </a:t>
            </a:r>
            <a:r>
              <a:rPr lang="en-US" sz="2000" i="1" dirty="0"/>
              <a:t>MSE, </a:t>
            </a:r>
            <a:r>
              <a:rPr lang="en-US" sz="2000" dirty="0"/>
              <a:t>this suggests that at least one of the predictors in the regression model is significant (i.e., at least one </a:t>
            </a:r>
            <a:r>
              <a:rPr lang="en-US" sz="2000" i="1" dirty="0"/>
              <a:t>β</a:t>
            </a:r>
            <a:r>
              <a:rPr lang="en-US" sz="2000" baseline="-25000" dirty="0"/>
              <a:t>j</a:t>
            </a:r>
            <a:r>
              <a:rPr lang="en-US" sz="2000" i="1" dirty="0"/>
              <a:t> </a:t>
            </a:r>
            <a:r>
              <a:rPr lang="en-US" sz="2000" dirty="0"/>
              <a:t>is not equal to 0). </a:t>
            </a:r>
          </a:p>
        </p:txBody>
      </p:sp>
      <p:sp>
        <p:nvSpPr>
          <p:cNvPr id="4" name="Footer Placeholder 3"/>
          <p:cNvSpPr>
            <a:spLocks noGrp="1"/>
          </p:cNvSpPr>
          <p:nvPr>
            <p:ph type="ftr" sz="quarter" idx="10"/>
          </p:nvPr>
        </p:nvSpPr>
        <p:spPr/>
        <p:txBody>
          <a:bodyPr/>
          <a:lstStyle/>
          <a:p>
            <a:pPr algn="ctr">
              <a:defRPr/>
            </a:pPr>
            <a:r>
              <a:rPr lang="en-US" dirty="0"/>
              <a:t>Copyright © 2022 McGraw Hill. All rights reserved. No reproduction or distribution without the prior written consent of McGraw Hill.</a:t>
            </a:r>
          </a:p>
        </p:txBody>
      </p:sp>
      <p:sp>
        <p:nvSpPr>
          <p:cNvPr id="5" name="Slide Number Placeholder 4"/>
          <p:cNvSpPr>
            <a:spLocks noGrp="1"/>
          </p:cNvSpPr>
          <p:nvPr>
            <p:ph type="sldNum" sz="quarter" idx="11"/>
          </p:nvPr>
        </p:nvSpPr>
        <p:spPr/>
        <p:txBody>
          <a:bodyPr/>
          <a:lstStyle/>
          <a:p>
            <a:pPr>
              <a:defRPr/>
            </a:pPr>
            <a:r>
              <a:rPr lang="en-US"/>
              <a:t>1-</a:t>
            </a:r>
            <a:fld id="{791E7882-3CA6-4A8B-A6B6-5DBED60F7121}" type="slidenum">
              <a:rPr lang="en-US" smtClean="0"/>
              <a:pPr>
                <a:defRPr/>
              </a:pPr>
              <a:t>10</a:t>
            </a:fld>
            <a:endParaRPr lang="en-US" dirty="0"/>
          </a:p>
        </p:txBody>
      </p:sp>
      <p:sp>
        <p:nvSpPr>
          <p:cNvPr id="6" name="Text Placeholder 5"/>
          <p:cNvSpPr>
            <a:spLocks noGrp="1"/>
          </p:cNvSpPr>
          <p:nvPr>
            <p:ph type="body" sz="quarter" idx="12"/>
          </p:nvPr>
        </p:nvSpPr>
        <p:spPr/>
        <p:txBody>
          <a:bodyPr/>
          <a:lstStyle/>
          <a:p>
            <a:r>
              <a:rPr lang="en-US" dirty="0"/>
              <a:t>LO 13-2</a:t>
            </a:r>
          </a:p>
        </p:txBody>
      </p:sp>
      <p:pic>
        <p:nvPicPr>
          <p:cNvPr id="9" name="Picture 8"/>
          <p:cNvPicPr>
            <a:picLocks noChangeAspect="1"/>
          </p:cNvPicPr>
          <p:nvPr/>
        </p:nvPicPr>
        <p:blipFill>
          <a:blip r:embed="rId2"/>
          <a:stretch>
            <a:fillRect/>
          </a:stretch>
        </p:blipFill>
        <p:spPr>
          <a:xfrm>
            <a:off x="457200" y="3663696"/>
            <a:ext cx="8241675" cy="2419350"/>
          </a:xfrm>
          <a:prstGeom prst="rect">
            <a:avLst/>
          </a:prstGeom>
        </p:spPr>
      </p:pic>
    </p:spTree>
    <p:extLst>
      <p:ext uri="{BB962C8B-B14F-4D97-AF65-F5344CB8AC3E}">
        <p14:creationId xmlns:p14="http://schemas.microsoft.com/office/powerpoint/2010/main" val="8709275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Coefficient of Determination</a:t>
            </a:r>
          </a:p>
        </p:txBody>
      </p:sp>
      <p:sp>
        <p:nvSpPr>
          <p:cNvPr id="3" name="Content Placeholder 2"/>
          <p:cNvSpPr>
            <a:spLocks noGrp="1"/>
          </p:cNvSpPr>
          <p:nvPr>
            <p:ph idx="1"/>
          </p:nvPr>
        </p:nvSpPr>
        <p:spPr/>
        <p:txBody>
          <a:bodyPr/>
          <a:lstStyle/>
          <a:p>
            <a:r>
              <a:rPr lang="en-US" sz="2000" dirty="0"/>
              <a:t>The most common measure of overall fit is the </a:t>
            </a:r>
            <a:r>
              <a:rPr lang="en-US" sz="2000" b="1" dirty="0"/>
              <a:t>coefficient of determination </a:t>
            </a:r>
            <a:r>
              <a:rPr lang="en-US" sz="2000" dirty="0"/>
              <a:t>or </a:t>
            </a:r>
            <a:r>
              <a:rPr lang="en-US" sz="2000" b="1" i="1" dirty="0"/>
              <a:t>R</a:t>
            </a:r>
            <a:r>
              <a:rPr lang="en-US" sz="2000" b="1" baseline="30000" dirty="0"/>
              <a:t>2</a:t>
            </a:r>
            <a:r>
              <a:rPr lang="en-US" sz="2000" b="1" dirty="0"/>
              <a:t>, </a:t>
            </a:r>
            <a:r>
              <a:rPr lang="en-US" sz="2000" dirty="0"/>
              <a:t>which is based on the ANOVA table’s sums of squares. </a:t>
            </a:r>
          </a:p>
          <a:p>
            <a:r>
              <a:rPr lang="en-US" sz="2000" dirty="0"/>
              <a:t>It can be calculated in two ways </a:t>
            </a:r>
          </a:p>
          <a:p>
            <a:r>
              <a:rPr lang="en-US" sz="2000" dirty="0"/>
              <a:t>For example, see the home price data in the text:</a:t>
            </a:r>
          </a:p>
          <a:p>
            <a:endParaRPr lang="en-US" sz="2000" dirty="0"/>
          </a:p>
          <a:p>
            <a:endParaRPr lang="en-US" sz="2000" dirty="0"/>
          </a:p>
          <a:p>
            <a:endParaRPr lang="en-US" sz="2000" dirty="0"/>
          </a:p>
          <a:p>
            <a:endParaRPr lang="en-US" sz="2000" dirty="0"/>
          </a:p>
          <a:p>
            <a:endParaRPr lang="en-US" sz="2000" dirty="0"/>
          </a:p>
          <a:p>
            <a:endParaRPr lang="en-US" sz="2000" dirty="0"/>
          </a:p>
          <a:p>
            <a:r>
              <a:rPr lang="en-US" sz="2000" dirty="0"/>
              <a:t>For the home price data, the </a:t>
            </a:r>
            <a:r>
              <a:rPr lang="en-US" sz="2000" i="1" dirty="0"/>
              <a:t>R</a:t>
            </a:r>
            <a:r>
              <a:rPr lang="en-US" sz="2000" baseline="30000" dirty="0"/>
              <a:t>2</a:t>
            </a:r>
            <a:r>
              <a:rPr lang="en-US" sz="2000" dirty="0"/>
              <a:t> statistic indicates that 95.6 percent of the variation in selling price is “explained” by our three predictors. </a:t>
            </a:r>
          </a:p>
          <a:p>
            <a:endParaRPr lang="en-US" dirty="0"/>
          </a:p>
        </p:txBody>
      </p:sp>
      <p:sp>
        <p:nvSpPr>
          <p:cNvPr id="4" name="Footer Placeholder 3"/>
          <p:cNvSpPr>
            <a:spLocks noGrp="1"/>
          </p:cNvSpPr>
          <p:nvPr>
            <p:ph type="ftr" sz="quarter" idx="10"/>
          </p:nvPr>
        </p:nvSpPr>
        <p:spPr/>
        <p:txBody>
          <a:bodyPr/>
          <a:lstStyle/>
          <a:p>
            <a:pPr algn="ctr">
              <a:defRPr/>
            </a:pPr>
            <a:r>
              <a:rPr lang="en-US" dirty="0"/>
              <a:t>Copyright © 2022 McGraw Hill. All rights reserved. No reproduction or distribution without the prior written consent of McGraw Hill.</a:t>
            </a:r>
          </a:p>
        </p:txBody>
      </p:sp>
      <p:sp>
        <p:nvSpPr>
          <p:cNvPr id="5" name="Slide Number Placeholder 4"/>
          <p:cNvSpPr>
            <a:spLocks noGrp="1"/>
          </p:cNvSpPr>
          <p:nvPr>
            <p:ph type="sldNum" sz="quarter" idx="11"/>
          </p:nvPr>
        </p:nvSpPr>
        <p:spPr/>
        <p:txBody>
          <a:bodyPr/>
          <a:lstStyle/>
          <a:p>
            <a:pPr>
              <a:defRPr/>
            </a:pPr>
            <a:r>
              <a:rPr lang="en-US"/>
              <a:t>1-</a:t>
            </a:r>
            <a:fld id="{791E7882-3CA6-4A8B-A6B6-5DBED60F7121}" type="slidenum">
              <a:rPr lang="en-US" smtClean="0"/>
              <a:pPr>
                <a:defRPr/>
              </a:pPr>
              <a:t>11</a:t>
            </a:fld>
            <a:endParaRPr lang="en-US" dirty="0"/>
          </a:p>
        </p:txBody>
      </p:sp>
      <p:sp>
        <p:nvSpPr>
          <p:cNvPr id="6" name="Text Placeholder 5"/>
          <p:cNvSpPr>
            <a:spLocks noGrp="1"/>
          </p:cNvSpPr>
          <p:nvPr>
            <p:ph type="body" sz="quarter" idx="12"/>
          </p:nvPr>
        </p:nvSpPr>
        <p:spPr/>
        <p:txBody>
          <a:bodyPr/>
          <a:lstStyle/>
          <a:p>
            <a:r>
              <a:rPr lang="en-US" dirty="0"/>
              <a:t>LO 13-2</a:t>
            </a:r>
          </a:p>
        </p:txBody>
      </p:sp>
      <p:pic>
        <p:nvPicPr>
          <p:cNvPr id="7" name="Picture 6"/>
          <p:cNvPicPr>
            <a:picLocks noChangeAspect="1"/>
          </p:cNvPicPr>
          <p:nvPr/>
        </p:nvPicPr>
        <p:blipFill>
          <a:blip r:embed="rId2"/>
          <a:stretch>
            <a:fillRect/>
          </a:stretch>
        </p:blipFill>
        <p:spPr>
          <a:xfrm>
            <a:off x="1905000" y="3276600"/>
            <a:ext cx="5458968" cy="2031675"/>
          </a:xfrm>
          <a:prstGeom prst="rect">
            <a:avLst/>
          </a:prstGeom>
        </p:spPr>
      </p:pic>
    </p:spTree>
    <p:extLst>
      <p:ext uri="{BB962C8B-B14F-4D97-AF65-F5344CB8AC3E}">
        <p14:creationId xmlns:p14="http://schemas.microsoft.com/office/powerpoint/2010/main" val="40401102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Adjusted R</a:t>
            </a:r>
            <a:r>
              <a:rPr lang="en-US" baseline="30000" dirty="0"/>
              <a:t>2</a:t>
            </a:r>
          </a:p>
        </p:txBody>
      </p:sp>
      <p:sp>
        <p:nvSpPr>
          <p:cNvPr id="3" name="Content Placeholder 2"/>
          <p:cNvSpPr>
            <a:spLocks noGrp="1"/>
          </p:cNvSpPr>
          <p:nvPr>
            <p:ph idx="1"/>
          </p:nvPr>
        </p:nvSpPr>
        <p:spPr/>
        <p:txBody>
          <a:bodyPr/>
          <a:lstStyle/>
          <a:p>
            <a:r>
              <a:rPr lang="en-US" dirty="0"/>
              <a:t>In multiple regression, it is possible to raise the coefficient of determination </a:t>
            </a:r>
            <a:r>
              <a:rPr lang="en-US" i="1" dirty="0"/>
              <a:t>R</a:t>
            </a:r>
            <a:r>
              <a:rPr lang="en-US" dirty="0"/>
              <a:t>2 by including additional predictors. </a:t>
            </a:r>
          </a:p>
          <a:p>
            <a:r>
              <a:rPr lang="en-US" dirty="0"/>
              <a:t>An adjustment can be made to the </a:t>
            </a:r>
            <a:r>
              <a:rPr lang="en-US" i="1" dirty="0"/>
              <a:t>R</a:t>
            </a:r>
            <a:r>
              <a:rPr lang="en-US" dirty="0"/>
              <a:t>2 statistic to penalize the inclusion of useless predictors. </a:t>
            </a:r>
          </a:p>
          <a:p>
            <a:r>
              <a:rPr lang="en-US" dirty="0"/>
              <a:t>The </a:t>
            </a:r>
            <a:r>
              <a:rPr lang="en-US" b="1" dirty="0"/>
              <a:t>adjusted coefficient of determination </a:t>
            </a:r>
            <a:r>
              <a:rPr lang="en-US" dirty="0"/>
              <a:t>using </a:t>
            </a:r>
            <a:r>
              <a:rPr lang="en-US" i="1" dirty="0"/>
              <a:t>n </a:t>
            </a:r>
            <a:r>
              <a:rPr lang="en-US" dirty="0"/>
              <a:t>observations and </a:t>
            </a:r>
            <a:r>
              <a:rPr lang="en-US" i="1" dirty="0"/>
              <a:t>k </a:t>
            </a:r>
            <a:r>
              <a:rPr lang="en-US" dirty="0"/>
              <a:t>predictors is </a:t>
            </a:r>
          </a:p>
        </p:txBody>
      </p:sp>
      <p:sp>
        <p:nvSpPr>
          <p:cNvPr id="4" name="Footer Placeholder 3"/>
          <p:cNvSpPr>
            <a:spLocks noGrp="1"/>
          </p:cNvSpPr>
          <p:nvPr>
            <p:ph type="ftr" sz="quarter" idx="10"/>
          </p:nvPr>
        </p:nvSpPr>
        <p:spPr/>
        <p:txBody>
          <a:bodyPr/>
          <a:lstStyle/>
          <a:p>
            <a:pPr algn="ctr">
              <a:defRPr/>
            </a:pPr>
            <a:r>
              <a:rPr lang="en-US" dirty="0"/>
              <a:t>Copyright © 2022 McGraw Hill. All rights reserved. No reproduction or distribution without the prior written consent of McGraw Hill.</a:t>
            </a:r>
          </a:p>
        </p:txBody>
      </p:sp>
      <p:sp>
        <p:nvSpPr>
          <p:cNvPr id="5" name="Slide Number Placeholder 4"/>
          <p:cNvSpPr>
            <a:spLocks noGrp="1"/>
          </p:cNvSpPr>
          <p:nvPr>
            <p:ph type="sldNum" sz="quarter" idx="11"/>
          </p:nvPr>
        </p:nvSpPr>
        <p:spPr/>
        <p:txBody>
          <a:bodyPr/>
          <a:lstStyle/>
          <a:p>
            <a:pPr>
              <a:defRPr/>
            </a:pPr>
            <a:r>
              <a:rPr lang="en-US"/>
              <a:t>1-</a:t>
            </a:r>
            <a:fld id="{791E7882-3CA6-4A8B-A6B6-5DBED60F7121}" type="slidenum">
              <a:rPr lang="en-US" smtClean="0"/>
              <a:pPr>
                <a:defRPr/>
              </a:pPr>
              <a:t>12</a:t>
            </a:fld>
            <a:endParaRPr lang="en-US" dirty="0"/>
          </a:p>
        </p:txBody>
      </p:sp>
      <p:sp>
        <p:nvSpPr>
          <p:cNvPr id="6" name="Text Placeholder 5"/>
          <p:cNvSpPr>
            <a:spLocks noGrp="1"/>
          </p:cNvSpPr>
          <p:nvPr>
            <p:ph type="body" sz="quarter" idx="12"/>
          </p:nvPr>
        </p:nvSpPr>
        <p:spPr/>
        <p:txBody>
          <a:bodyPr/>
          <a:lstStyle/>
          <a:p>
            <a:r>
              <a:rPr lang="en-US" dirty="0"/>
              <a:t>LO 13-2</a:t>
            </a:r>
          </a:p>
        </p:txBody>
      </p:sp>
      <p:pic>
        <p:nvPicPr>
          <p:cNvPr id="7" name="Picture 6"/>
          <p:cNvPicPr>
            <a:picLocks noChangeAspect="1"/>
          </p:cNvPicPr>
          <p:nvPr/>
        </p:nvPicPr>
        <p:blipFill>
          <a:blip r:embed="rId2"/>
          <a:stretch>
            <a:fillRect/>
          </a:stretch>
        </p:blipFill>
        <p:spPr>
          <a:xfrm>
            <a:off x="2931319" y="4469018"/>
            <a:ext cx="3281362" cy="1081607"/>
          </a:xfrm>
          <a:prstGeom prst="rect">
            <a:avLst/>
          </a:prstGeom>
        </p:spPr>
      </p:pic>
    </p:spTree>
    <p:extLst>
      <p:ext uri="{BB962C8B-B14F-4D97-AF65-F5344CB8AC3E}">
        <p14:creationId xmlns:p14="http://schemas.microsoft.com/office/powerpoint/2010/main" val="19926088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Many Predictors?</a:t>
            </a:r>
          </a:p>
        </p:txBody>
      </p:sp>
      <p:sp>
        <p:nvSpPr>
          <p:cNvPr id="3" name="Content Placeholder 2"/>
          <p:cNvSpPr>
            <a:spLocks noGrp="1"/>
          </p:cNvSpPr>
          <p:nvPr>
            <p:ph idx="1"/>
          </p:nvPr>
        </p:nvSpPr>
        <p:spPr/>
        <p:txBody>
          <a:bodyPr/>
          <a:lstStyle/>
          <a:p>
            <a:r>
              <a:rPr lang="en-US" sz="2000" dirty="0"/>
              <a:t>One way to prevent overfitting the model is to limit the number of predictors based on the sample size. </a:t>
            </a:r>
          </a:p>
          <a:p>
            <a:r>
              <a:rPr lang="en-US" sz="2000" dirty="0"/>
              <a:t>A conservative rule (</a:t>
            </a:r>
            <a:r>
              <a:rPr lang="en-US" sz="2000" b="1" dirty="0"/>
              <a:t>Evans’ Rule</a:t>
            </a:r>
            <a:r>
              <a:rPr lang="en-US" sz="2000" dirty="0"/>
              <a:t>) suggests that </a:t>
            </a:r>
            <a:r>
              <a:rPr lang="en-US" sz="2000" i="1" dirty="0"/>
              <a:t>n</a:t>
            </a:r>
            <a:r>
              <a:rPr lang="en-US" sz="2000" dirty="0"/>
              <a:t>/</a:t>
            </a:r>
            <a:r>
              <a:rPr lang="en-US" sz="2000" i="1" dirty="0"/>
              <a:t>k </a:t>
            </a:r>
            <a:r>
              <a:rPr lang="en-US" sz="2000" dirty="0"/>
              <a:t>should be at least 10 (i.e., at least 10 observations per predictor). </a:t>
            </a:r>
          </a:p>
          <a:p>
            <a:r>
              <a:rPr lang="en-US" sz="2000" dirty="0"/>
              <a:t>A more relaxed rule (</a:t>
            </a:r>
            <a:r>
              <a:rPr lang="en-US" sz="2000" b="1" dirty="0" err="1"/>
              <a:t>Doane’s</a:t>
            </a:r>
            <a:r>
              <a:rPr lang="en-US" sz="2000" b="1" dirty="0"/>
              <a:t> Rule</a:t>
            </a:r>
            <a:r>
              <a:rPr lang="en-US" sz="2000" dirty="0"/>
              <a:t>) suggests that </a:t>
            </a:r>
            <a:r>
              <a:rPr lang="en-US" sz="2000" i="1" dirty="0"/>
              <a:t>n</a:t>
            </a:r>
            <a:r>
              <a:rPr lang="en-US" sz="2000" dirty="0"/>
              <a:t>/</a:t>
            </a:r>
            <a:r>
              <a:rPr lang="en-US" sz="2000" i="1" dirty="0"/>
              <a:t>k </a:t>
            </a:r>
            <a:r>
              <a:rPr lang="en-US" sz="2000" dirty="0"/>
              <a:t>be only at least 5 (i.e., at least 5 observations per predictor). </a:t>
            </a:r>
          </a:p>
          <a:p>
            <a:r>
              <a:rPr lang="en-US" sz="2000" dirty="0"/>
              <a:t>For the home price regression with </a:t>
            </a:r>
            <a:r>
              <a:rPr lang="en-US" sz="2000" i="1" dirty="0"/>
              <a:t>n </a:t>
            </a:r>
            <a:r>
              <a:rPr lang="en-US" sz="2000" dirty="0"/>
              <a:t>= 30 and </a:t>
            </a:r>
            <a:r>
              <a:rPr lang="en-US" sz="2000" i="1" dirty="0"/>
              <a:t>k </a:t>
            </a:r>
            <a:r>
              <a:rPr lang="en-US" sz="2000" dirty="0"/>
              <a:t>= 3 example, </a:t>
            </a:r>
            <a:br>
              <a:rPr lang="en-US" sz="2000" dirty="0"/>
            </a:br>
            <a:r>
              <a:rPr lang="en-US" sz="2000" i="1" dirty="0"/>
              <a:t>n</a:t>
            </a:r>
            <a:r>
              <a:rPr lang="en-US" sz="2000" dirty="0"/>
              <a:t>/</a:t>
            </a:r>
            <a:r>
              <a:rPr lang="en-US" sz="2000" i="1" dirty="0"/>
              <a:t>k </a:t>
            </a:r>
            <a:r>
              <a:rPr lang="en-US" sz="2000" dirty="0"/>
              <a:t>= 30/3 = 10, so either guideline is met. </a:t>
            </a:r>
          </a:p>
        </p:txBody>
      </p:sp>
      <p:sp>
        <p:nvSpPr>
          <p:cNvPr id="4" name="Footer Placeholder 3"/>
          <p:cNvSpPr>
            <a:spLocks noGrp="1"/>
          </p:cNvSpPr>
          <p:nvPr>
            <p:ph type="ftr" sz="quarter" idx="10"/>
          </p:nvPr>
        </p:nvSpPr>
        <p:spPr/>
        <p:txBody>
          <a:bodyPr/>
          <a:lstStyle/>
          <a:p>
            <a:pPr algn="ctr">
              <a:defRPr/>
            </a:pPr>
            <a:r>
              <a:rPr lang="en-US" dirty="0"/>
              <a:t>Copyright © 2022 McGraw Hill. All rights reserved. No reproduction or distribution without the prior written consent of McGraw Hill.</a:t>
            </a:r>
          </a:p>
        </p:txBody>
      </p:sp>
      <p:sp>
        <p:nvSpPr>
          <p:cNvPr id="5" name="Slide Number Placeholder 4"/>
          <p:cNvSpPr>
            <a:spLocks noGrp="1"/>
          </p:cNvSpPr>
          <p:nvPr>
            <p:ph type="sldNum" sz="quarter" idx="11"/>
          </p:nvPr>
        </p:nvSpPr>
        <p:spPr/>
        <p:txBody>
          <a:bodyPr/>
          <a:lstStyle/>
          <a:p>
            <a:pPr>
              <a:defRPr/>
            </a:pPr>
            <a:r>
              <a:rPr lang="en-US"/>
              <a:t>1-</a:t>
            </a:r>
            <a:fld id="{791E7882-3CA6-4A8B-A6B6-5DBED60F7121}" type="slidenum">
              <a:rPr lang="en-US" smtClean="0"/>
              <a:pPr>
                <a:defRPr/>
              </a:pPr>
              <a:t>13</a:t>
            </a:fld>
            <a:endParaRPr lang="en-US" dirty="0"/>
          </a:p>
        </p:txBody>
      </p:sp>
      <p:sp>
        <p:nvSpPr>
          <p:cNvPr id="6" name="Text Placeholder 5"/>
          <p:cNvSpPr>
            <a:spLocks noGrp="1"/>
          </p:cNvSpPr>
          <p:nvPr>
            <p:ph type="body" sz="quarter" idx="12"/>
          </p:nvPr>
        </p:nvSpPr>
        <p:spPr/>
        <p:txBody>
          <a:bodyPr/>
          <a:lstStyle/>
          <a:p>
            <a:r>
              <a:rPr lang="en-US" dirty="0"/>
              <a:t>LO 13-2</a:t>
            </a:r>
          </a:p>
        </p:txBody>
      </p:sp>
      <p:pic>
        <p:nvPicPr>
          <p:cNvPr id="7" name="Picture 6"/>
          <p:cNvPicPr>
            <a:picLocks noChangeAspect="1"/>
          </p:cNvPicPr>
          <p:nvPr/>
        </p:nvPicPr>
        <p:blipFill>
          <a:blip r:embed="rId2"/>
          <a:stretch>
            <a:fillRect/>
          </a:stretch>
        </p:blipFill>
        <p:spPr>
          <a:xfrm>
            <a:off x="701612" y="4572000"/>
            <a:ext cx="7681912" cy="874951"/>
          </a:xfrm>
          <a:prstGeom prst="rect">
            <a:avLst/>
          </a:prstGeom>
          <a:ln>
            <a:solidFill>
              <a:schemeClr val="tx1"/>
            </a:solidFill>
          </a:ln>
        </p:spPr>
      </p:pic>
    </p:spTree>
    <p:extLst>
      <p:ext uri="{BB962C8B-B14F-4D97-AF65-F5344CB8AC3E}">
        <p14:creationId xmlns:p14="http://schemas.microsoft.com/office/powerpoint/2010/main" val="15029586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Hypothesis Tests</a:t>
            </a:r>
          </a:p>
        </p:txBody>
      </p:sp>
      <p:sp>
        <p:nvSpPr>
          <p:cNvPr id="3" name="Content Placeholder 2"/>
          <p:cNvSpPr>
            <a:spLocks noGrp="1"/>
          </p:cNvSpPr>
          <p:nvPr>
            <p:ph idx="1"/>
          </p:nvPr>
        </p:nvSpPr>
        <p:spPr/>
        <p:txBody>
          <a:bodyPr/>
          <a:lstStyle/>
          <a:p>
            <a:r>
              <a:rPr lang="en-US" dirty="0"/>
              <a:t>Test each fitted coefficient to see whether it is significantly different from zero. </a:t>
            </a:r>
          </a:p>
          <a:p>
            <a:r>
              <a:rPr lang="en-US" dirty="0"/>
              <a:t>The hypothesis tests for predictor </a:t>
            </a:r>
            <a:r>
              <a:rPr lang="en-US" i="1" dirty="0" err="1"/>
              <a:t>X</a:t>
            </a:r>
            <a:r>
              <a:rPr lang="en-US" i="1" baseline="-25000" dirty="0" err="1"/>
              <a:t>j</a:t>
            </a:r>
            <a:r>
              <a:rPr lang="en-US" dirty="0"/>
              <a:t> are</a:t>
            </a:r>
          </a:p>
          <a:p>
            <a:endParaRPr lang="en-US" dirty="0"/>
          </a:p>
          <a:p>
            <a:endParaRPr lang="en-US" dirty="0"/>
          </a:p>
          <a:p>
            <a:endParaRPr lang="en-US" dirty="0"/>
          </a:p>
          <a:p>
            <a:r>
              <a:rPr lang="en-US" dirty="0"/>
              <a:t>If we cannot reject the hypothesis that a coefficient is zero, then the corresponding predictor does not significantly contribute to the prediction of </a:t>
            </a:r>
            <a:r>
              <a:rPr lang="en-US" i="1" dirty="0"/>
              <a:t>Y. </a:t>
            </a:r>
            <a:endParaRPr lang="en-US" dirty="0"/>
          </a:p>
          <a:p>
            <a:endParaRPr lang="en-US" dirty="0"/>
          </a:p>
        </p:txBody>
      </p:sp>
      <p:sp>
        <p:nvSpPr>
          <p:cNvPr id="4" name="Footer Placeholder 3"/>
          <p:cNvSpPr>
            <a:spLocks noGrp="1"/>
          </p:cNvSpPr>
          <p:nvPr>
            <p:ph type="ftr" sz="quarter" idx="10"/>
          </p:nvPr>
        </p:nvSpPr>
        <p:spPr/>
        <p:txBody>
          <a:bodyPr/>
          <a:lstStyle/>
          <a:p>
            <a:pPr algn="ctr">
              <a:defRPr/>
            </a:pPr>
            <a:r>
              <a:rPr lang="en-US" dirty="0"/>
              <a:t>Copyright © 2022 McGraw Hill. All rights reserved. No reproduction or distribution without the prior written consent of McGraw Hill.</a:t>
            </a:r>
          </a:p>
        </p:txBody>
      </p:sp>
      <p:sp>
        <p:nvSpPr>
          <p:cNvPr id="5" name="Slide Number Placeholder 4"/>
          <p:cNvSpPr>
            <a:spLocks noGrp="1"/>
          </p:cNvSpPr>
          <p:nvPr>
            <p:ph type="sldNum" sz="quarter" idx="11"/>
          </p:nvPr>
        </p:nvSpPr>
        <p:spPr/>
        <p:txBody>
          <a:bodyPr/>
          <a:lstStyle/>
          <a:p>
            <a:pPr>
              <a:defRPr/>
            </a:pPr>
            <a:r>
              <a:rPr lang="en-US"/>
              <a:t>1-</a:t>
            </a:r>
            <a:fld id="{791E7882-3CA6-4A8B-A6B6-5DBED60F7121}" type="slidenum">
              <a:rPr lang="en-US" smtClean="0"/>
              <a:pPr>
                <a:defRPr/>
              </a:pPr>
              <a:t>14</a:t>
            </a:fld>
            <a:endParaRPr lang="en-US" dirty="0"/>
          </a:p>
        </p:txBody>
      </p:sp>
      <p:sp>
        <p:nvSpPr>
          <p:cNvPr id="6" name="Text Placeholder 5"/>
          <p:cNvSpPr>
            <a:spLocks noGrp="1"/>
          </p:cNvSpPr>
          <p:nvPr>
            <p:ph type="body" sz="quarter" idx="12"/>
          </p:nvPr>
        </p:nvSpPr>
        <p:spPr/>
        <p:txBody>
          <a:bodyPr/>
          <a:lstStyle/>
          <a:p>
            <a:r>
              <a:rPr lang="en-US" dirty="0"/>
              <a:t>LO 13-3</a:t>
            </a:r>
          </a:p>
        </p:txBody>
      </p:sp>
      <p:pic>
        <p:nvPicPr>
          <p:cNvPr id="7" name="Picture 6"/>
          <p:cNvPicPr>
            <a:picLocks noChangeAspect="1"/>
          </p:cNvPicPr>
          <p:nvPr/>
        </p:nvPicPr>
        <p:blipFill>
          <a:blip r:embed="rId2"/>
          <a:stretch>
            <a:fillRect/>
          </a:stretch>
        </p:blipFill>
        <p:spPr>
          <a:xfrm>
            <a:off x="1676400" y="2819400"/>
            <a:ext cx="5786437" cy="1103382"/>
          </a:xfrm>
          <a:prstGeom prst="rect">
            <a:avLst/>
          </a:prstGeom>
        </p:spPr>
      </p:pic>
    </p:spTree>
    <p:extLst>
      <p:ext uri="{BB962C8B-B14F-4D97-AF65-F5344CB8AC3E}">
        <p14:creationId xmlns:p14="http://schemas.microsoft.com/office/powerpoint/2010/main" val="19421557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Statistic</a:t>
            </a:r>
          </a:p>
        </p:txBody>
      </p:sp>
      <p:sp>
        <p:nvSpPr>
          <p:cNvPr id="3" name="Content Placeholder 2"/>
          <p:cNvSpPr>
            <a:spLocks noGrp="1"/>
          </p:cNvSpPr>
          <p:nvPr>
            <p:ph idx="1"/>
          </p:nvPr>
        </p:nvSpPr>
        <p:spPr/>
        <p:txBody>
          <a:bodyPr/>
          <a:lstStyle/>
          <a:p>
            <a:r>
              <a:rPr lang="en-US" dirty="0"/>
              <a:t>The test statistic for coefficient of predictor </a:t>
            </a:r>
            <a:r>
              <a:rPr lang="en-US" i="1" dirty="0" err="1"/>
              <a:t>X</a:t>
            </a:r>
            <a:r>
              <a:rPr lang="en-US" i="1" baseline="-25000" dirty="0" err="1"/>
              <a:t>j</a:t>
            </a:r>
            <a:r>
              <a:rPr lang="en-US" dirty="0"/>
              <a:t> is</a:t>
            </a:r>
          </a:p>
          <a:p>
            <a:endParaRPr lang="en-US" dirty="0"/>
          </a:p>
          <a:p>
            <a:endParaRPr lang="en-US" dirty="0"/>
          </a:p>
          <a:p>
            <a:endParaRPr lang="en-US" dirty="0"/>
          </a:p>
          <a:p>
            <a:endParaRPr lang="en-US" dirty="0"/>
          </a:p>
          <a:p>
            <a:pPr>
              <a:buSzPct val="140000"/>
              <a:buFont typeface="Wingdings" panose="05000000000000000000" pitchFamily="2" charset="2"/>
              <a:buChar char="§"/>
              <a:defRPr/>
            </a:pPr>
            <a:r>
              <a:rPr lang="en-US" dirty="0">
                <a:effectLst>
                  <a:outerShdw blurRad="38100" dist="38100" dir="2700000" algn="tl">
                    <a:srgbClr val="FFFFFF"/>
                  </a:outerShdw>
                </a:effectLst>
              </a:rPr>
              <a:t>Find the critical value </a:t>
            </a:r>
            <a:r>
              <a:rPr lang="en-US" i="1" dirty="0">
                <a:effectLst>
                  <a:outerShdw blurRad="38100" dist="38100" dir="2700000" algn="tl">
                    <a:srgbClr val="FFFFFF"/>
                  </a:outerShdw>
                </a:effectLst>
              </a:rPr>
              <a:t>t</a:t>
            </a:r>
            <a:r>
              <a:rPr lang="en-US" baseline="-25000" dirty="0">
                <a:effectLst>
                  <a:outerShdw blurRad="38100" dist="38100" dir="2700000" algn="tl">
                    <a:srgbClr val="FFFFFF"/>
                  </a:outerShdw>
                </a:effectLst>
                <a:latin typeface="Symbol" pitchFamily="18" charset="2"/>
              </a:rPr>
              <a:t>a</a:t>
            </a:r>
            <a:r>
              <a:rPr lang="en-US" dirty="0">
                <a:effectLst>
                  <a:outerShdw blurRad="38100" dist="38100" dir="2700000" algn="tl">
                    <a:srgbClr val="FFFFFF"/>
                  </a:outerShdw>
                </a:effectLst>
              </a:rPr>
              <a:t> for a chosen level of significance </a:t>
            </a:r>
            <a:r>
              <a:rPr lang="en-US" dirty="0">
                <a:effectLst>
                  <a:outerShdw blurRad="38100" dist="38100" dir="2700000" algn="tl">
                    <a:srgbClr val="FFFFFF"/>
                  </a:outerShdw>
                </a:effectLst>
                <a:latin typeface="Symbol" pitchFamily="18" charset="2"/>
              </a:rPr>
              <a:t>a</a:t>
            </a:r>
            <a:r>
              <a:rPr lang="en-US" dirty="0">
                <a:effectLst>
                  <a:outerShdw blurRad="38100" dist="38100" dir="2700000" algn="tl">
                    <a:srgbClr val="FFFFFF"/>
                  </a:outerShdw>
                </a:effectLst>
              </a:rPr>
              <a:t> from Appendix D.</a:t>
            </a:r>
          </a:p>
          <a:p>
            <a:pPr>
              <a:buSzPct val="140000"/>
              <a:buFont typeface="Wingdings" panose="05000000000000000000" pitchFamily="2" charset="2"/>
              <a:buChar char="§"/>
              <a:defRPr/>
            </a:pPr>
            <a:r>
              <a:rPr lang="en-US" dirty="0">
                <a:effectLst>
                  <a:outerShdw blurRad="38100" dist="38100" dir="2700000" algn="tl">
                    <a:srgbClr val="FFFFFF"/>
                  </a:outerShdw>
                </a:effectLst>
              </a:rPr>
              <a:t>To reject </a:t>
            </a:r>
            <a:r>
              <a:rPr lang="en-US" i="1" dirty="0">
                <a:effectLst>
                  <a:outerShdw blurRad="38100" dist="38100" dir="2700000" algn="tl">
                    <a:srgbClr val="FFFFFF"/>
                  </a:outerShdw>
                </a:effectLst>
              </a:rPr>
              <a:t>H</a:t>
            </a:r>
            <a:r>
              <a:rPr lang="en-US" baseline="-25000" dirty="0">
                <a:effectLst>
                  <a:outerShdw blurRad="38100" dist="38100" dir="2700000" algn="tl">
                    <a:srgbClr val="FFFFFF"/>
                  </a:outerShdw>
                </a:effectLst>
              </a:rPr>
              <a:t>0</a:t>
            </a:r>
            <a:r>
              <a:rPr lang="en-US" dirty="0">
                <a:effectLst>
                  <a:outerShdw blurRad="38100" dist="38100" dir="2700000" algn="tl">
                    <a:srgbClr val="FFFFFF"/>
                  </a:outerShdw>
                </a:effectLst>
              </a:rPr>
              <a:t> we can compare </a:t>
            </a:r>
            <a:r>
              <a:rPr lang="en-US" dirty="0" err="1">
                <a:effectLst>
                  <a:outerShdw blurRad="38100" dist="38100" dir="2700000" algn="tl">
                    <a:srgbClr val="FFFFFF"/>
                  </a:outerShdw>
                </a:effectLst>
              </a:rPr>
              <a:t>t</a:t>
            </a:r>
            <a:r>
              <a:rPr lang="en-US" baseline="-25000" dirty="0" err="1">
                <a:effectLst>
                  <a:outerShdw blurRad="38100" dist="38100" dir="2700000" algn="tl">
                    <a:srgbClr val="FFFFFF"/>
                  </a:outerShdw>
                </a:effectLst>
              </a:rPr>
              <a:t>calc</a:t>
            </a:r>
            <a:r>
              <a:rPr lang="en-US" dirty="0">
                <a:effectLst>
                  <a:outerShdw blurRad="38100" dist="38100" dir="2700000" algn="tl">
                    <a:srgbClr val="FFFFFF"/>
                  </a:outerShdw>
                </a:effectLst>
              </a:rPr>
              <a:t> to </a:t>
            </a:r>
            <a:r>
              <a:rPr lang="en-US" i="1" dirty="0">
                <a:effectLst>
                  <a:outerShdw blurRad="38100" dist="38100" dir="2700000" algn="tl">
                    <a:srgbClr val="FFFFFF"/>
                  </a:outerShdw>
                </a:effectLst>
              </a:rPr>
              <a:t>t</a:t>
            </a:r>
            <a:r>
              <a:rPr lang="en-US" baseline="-25000" dirty="0">
                <a:effectLst>
                  <a:outerShdw blurRad="38100" dist="38100" dir="2700000" algn="tl">
                    <a:srgbClr val="FFFFFF"/>
                  </a:outerShdw>
                </a:effectLst>
                <a:latin typeface="Symbol" pitchFamily="18" charset="2"/>
              </a:rPr>
              <a:t>a</a:t>
            </a:r>
            <a:r>
              <a:rPr lang="en-US" dirty="0">
                <a:effectLst>
                  <a:outerShdw blurRad="38100" dist="38100" dir="2700000" algn="tl">
                    <a:srgbClr val="FFFFFF"/>
                  </a:outerShdw>
                </a:effectLst>
              </a:rPr>
              <a:t> for the different hypotheses or if </a:t>
            </a:r>
            <a:r>
              <a:rPr lang="en-US" i="1" dirty="0">
                <a:effectLst>
                  <a:outerShdw blurRad="38100" dist="38100" dir="2700000" algn="tl">
                    <a:srgbClr val="FFFFFF"/>
                  </a:outerShdw>
                </a:effectLst>
              </a:rPr>
              <a:t>p</a:t>
            </a:r>
            <a:r>
              <a:rPr lang="en-US" dirty="0">
                <a:effectLst>
                  <a:outerShdw blurRad="38100" dist="38100" dir="2700000" algn="tl">
                    <a:srgbClr val="FFFFFF"/>
                  </a:outerShdw>
                </a:effectLst>
              </a:rPr>
              <a:t>-value </a:t>
            </a:r>
            <a:r>
              <a:rPr lang="en-US" dirty="0">
                <a:effectLst>
                  <a:outerShdw blurRad="38100" dist="38100" dir="2700000" algn="tl">
                    <a:srgbClr val="FFFFFF"/>
                  </a:outerShdw>
                </a:effectLst>
                <a:sym typeface="Symbol"/>
              </a:rPr>
              <a:t></a:t>
            </a:r>
            <a:r>
              <a:rPr lang="en-US" dirty="0">
                <a:effectLst>
                  <a:outerShdw blurRad="38100" dist="38100" dir="2700000" algn="tl">
                    <a:srgbClr val="FFFFFF"/>
                  </a:outerShdw>
                </a:effectLst>
              </a:rPr>
              <a:t> </a:t>
            </a:r>
            <a:r>
              <a:rPr lang="en-US" dirty="0">
                <a:effectLst>
                  <a:outerShdw blurRad="38100" dist="38100" dir="2700000" algn="tl">
                    <a:srgbClr val="FFFFFF"/>
                  </a:outerShdw>
                </a:effectLst>
                <a:latin typeface="Symbol" pitchFamily="18" charset="2"/>
              </a:rPr>
              <a:t>a</a:t>
            </a:r>
            <a:r>
              <a:rPr lang="en-US" dirty="0">
                <a:effectLst>
                  <a:outerShdw blurRad="38100" dist="38100" dir="2700000" algn="tl">
                    <a:srgbClr val="FFFFFF"/>
                  </a:outerShdw>
                </a:effectLst>
              </a:rPr>
              <a:t>.</a:t>
            </a:r>
          </a:p>
        </p:txBody>
      </p:sp>
      <p:sp>
        <p:nvSpPr>
          <p:cNvPr id="4" name="Footer Placeholder 3"/>
          <p:cNvSpPr>
            <a:spLocks noGrp="1"/>
          </p:cNvSpPr>
          <p:nvPr>
            <p:ph type="ftr" sz="quarter" idx="10"/>
          </p:nvPr>
        </p:nvSpPr>
        <p:spPr/>
        <p:txBody>
          <a:bodyPr/>
          <a:lstStyle/>
          <a:p>
            <a:pPr algn="ctr">
              <a:defRPr/>
            </a:pPr>
            <a:r>
              <a:rPr lang="en-US" dirty="0"/>
              <a:t>Copyright © 2022 McGraw Hill. All rights reserved. No reproduction or distribution without the prior written consent of McGraw Hill.</a:t>
            </a:r>
          </a:p>
        </p:txBody>
      </p:sp>
      <p:sp>
        <p:nvSpPr>
          <p:cNvPr id="5" name="Slide Number Placeholder 4"/>
          <p:cNvSpPr>
            <a:spLocks noGrp="1"/>
          </p:cNvSpPr>
          <p:nvPr>
            <p:ph type="sldNum" sz="quarter" idx="11"/>
          </p:nvPr>
        </p:nvSpPr>
        <p:spPr/>
        <p:txBody>
          <a:bodyPr/>
          <a:lstStyle/>
          <a:p>
            <a:pPr>
              <a:defRPr/>
            </a:pPr>
            <a:r>
              <a:rPr lang="en-US"/>
              <a:t>1-</a:t>
            </a:r>
            <a:fld id="{791E7882-3CA6-4A8B-A6B6-5DBED60F7121}" type="slidenum">
              <a:rPr lang="en-US" smtClean="0"/>
              <a:pPr>
                <a:defRPr/>
              </a:pPr>
              <a:t>15</a:t>
            </a:fld>
            <a:endParaRPr lang="en-US" dirty="0"/>
          </a:p>
        </p:txBody>
      </p:sp>
      <p:sp>
        <p:nvSpPr>
          <p:cNvPr id="6" name="Text Placeholder 5"/>
          <p:cNvSpPr>
            <a:spLocks noGrp="1"/>
          </p:cNvSpPr>
          <p:nvPr>
            <p:ph type="body" sz="quarter" idx="12"/>
          </p:nvPr>
        </p:nvSpPr>
        <p:spPr/>
        <p:txBody>
          <a:bodyPr/>
          <a:lstStyle/>
          <a:p>
            <a:r>
              <a:rPr lang="en-US" dirty="0"/>
              <a:t>LO 13-3</a:t>
            </a:r>
          </a:p>
        </p:txBody>
      </p:sp>
      <p:pic>
        <p:nvPicPr>
          <p:cNvPr id="7" name="Picture 6"/>
          <p:cNvPicPr>
            <a:picLocks noChangeAspect="1"/>
          </p:cNvPicPr>
          <p:nvPr/>
        </p:nvPicPr>
        <p:blipFill>
          <a:blip r:embed="rId2"/>
          <a:stretch>
            <a:fillRect/>
          </a:stretch>
        </p:blipFill>
        <p:spPr>
          <a:xfrm>
            <a:off x="1757362" y="1981200"/>
            <a:ext cx="5629275" cy="1485315"/>
          </a:xfrm>
          <a:prstGeom prst="rect">
            <a:avLst/>
          </a:prstGeom>
        </p:spPr>
      </p:pic>
    </p:spTree>
    <p:extLst>
      <p:ext uri="{BB962C8B-B14F-4D97-AF65-F5344CB8AC3E}">
        <p14:creationId xmlns:p14="http://schemas.microsoft.com/office/powerpoint/2010/main" val="18793083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Statistic</a:t>
            </a:r>
          </a:p>
        </p:txBody>
      </p:sp>
      <p:sp>
        <p:nvSpPr>
          <p:cNvPr id="3" name="Content Placeholder 2"/>
          <p:cNvSpPr>
            <a:spLocks noGrp="1"/>
          </p:cNvSpPr>
          <p:nvPr>
            <p:ph idx="1"/>
          </p:nvPr>
        </p:nvSpPr>
        <p:spPr/>
        <p:txBody>
          <a:bodyPr/>
          <a:lstStyle/>
          <a:p>
            <a:r>
              <a:rPr lang="en-US" dirty="0"/>
              <a:t>To test for a zero coefficient, we could construct a confidence interval for the true coefficient </a:t>
            </a:r>
            <a:r>
              <a:rPr lang="en-US" i="1" dirty="0"/>
              <a:t>βj </a:t>
            </a:r>
            <a:r>
              <a:rPr lang="en-US" dirty="0"/>
              <a:t>and see whether the interval includes zero. </a:t>
            </a:r>
          </a:p>
          <a:p>
            <a:r>
              <a:rPr lang="en-US" dirty="0">
                <a:effectLst>
                  <a:outerShdw blurRad="38100" dist="38100" dir="2700000" algn="tl">
                    <a:srgbClr val="FFFFFF"/>
                  </a:outerShdw>
                </a:effectLst>
              </a:rPr>
              <a:t>The confidence interval for coefficient </a:t>
            </a:r>
            <a:r>
              <a:rPr lang="en-US" dirty="0" err="1">
                <a:effectLst>
                  <a:outerShdw blurRad="38100" dist="38100" dir="2700000" algn="tl">
                    <a:srgbClr val="FFFFFF"/>
                  </a:outerShdw>
                </a:effectLst>
                <a:latin typeface="Symbol" pitchFamily="18" charset="2"/>
              </a:rPr>
              <a:t>b</a:t>
            </a:r>
            <a:r>
              <a:rPr lang="en-US" i="1" baseline="-25000" dirty="0" err="1">
                <a:effectLst>
                  <a:outerShdw blurRad="38100" dist="38100" dir="2700000" algn="tl">
                    <a:srgbClr val="FFFFFF"/>
                  </a:outerShdw>
                </a:effectLst>
              </a:rPr>
              <a:t>j</a:t>
            </a:r>
            <a:r>
              <a:rPr lang="en-US" dirty="0">
                <a:effectLst>
                  <a:outerShdw blurRad="38100" dist="38100" dir="2700000" algn="tl">
                    <a:srgbClr val="FFFFFF"/>
                  </a:outerShdw>
                </a:effectLst>
              </a:rPr>
              <a:t> is</a:t>
            </a:r>
          </a:p>
          <a:p>
            <a:endParaRPr lang="en-US" dirty="0"/>
          </a:p>
        </p:txBody>
      </p:sp>
      <p:sp>
        <p:nvSpPr>
          <p:cNvPr id="4" name="Footer Placeholder 3"/>
          <p:cNvSpPr>
            <a:spLocks noGrp="1"/>
          </p:cNvSpPr>
          <p:nvPr>
            <p:ph type="ftr" sz="quarter" idx="10"/>
          </p:nvPr>
        </p:nvSpPr>
        <p:spPr/>
        <p:txBody>
          <a:bodyPr/>
          <a:lstStyle/>
          <a:p>
            <a:pPr algn="ctr">
              <a:defRPr/>
            </a:pPr>
            <a:r>
              <a:rPr lang="en-US" dirty="0"/>
              <a:t>Copyright © 2022 McGraw Hill. All rights reserved. No reproduction or distribution without the prior written consent of McGraw Hill.</a:t>
            </a:r>
          </a:p>
        </p:txBody>
      </p:sp>
      <p:sp>
        <p:nvSpPr>
          <p:cNvPr id="5" name="Slide Number Placeholder 4"/>
          <p:cNvSpPr>
            <a:spLocks noGrp="1"/>
          </p:cNvSpPr>
          <p:nvPr>
            <p:ph type="sldNum" sz="quarter" idx="11"/>
          </p:nvPr>
        </p:nvSpPr>
        <p:spPr/>
        <p:txBody>
          <a:bodyPr/>
          <a:lstStyle/>
          <a:p>
            <a:pPr>
              <a:defRPr/>
            </a:pPr>
            <a:r>
              <a:rPr lang="en-US"/>
              <a:t>1-</a:t>
            </a:r>
            <a:fld id="{791E7882-3CA6-4A8B-A6B6-5DBED60F7121}" type="slidenum">
              <a:rPr lang="en-US" smtClean="0"/>
              <a:pPr>
                <a:defRPr/>
              </a:pPr>
              <a:t>16</a:t>
            </a:fld>
            <a:endParaRPr lang="en-US" dirty="0"/>
          </a:p>
        </p:txBody>
      </p:sp>
      <p:sp>
        <p:nvSpPr>
          <p:cNvPr id="6" name="Text Placeholder 5"/>
          <p:cNvSpPr>
            <a:spLocks noGrp="1"/>
          </p:cNvSpPr>
          <p:nvPr>
            <p:ph type="body" sz="quarter" idx="12"/>
          </p:nvPr>
        </p:nvSpPr>
        <p:spPr/>
        <p:txBody>
          <a:bodyPr/>
          <a:lstStyle/>
          <a:p>
            <a:r>
              <a:rPr lang="en-US" dirty="0"/>
              <a:t>LO 13-3</a:t>
            </a:r>
          </a:p>
        </p:txBody>
      </p:sp>
      <p:pic>
        <p:nvPicPr>
          <p:cNvPr id="7" name="Picture 6"/>
          <p:cNvPicPr>
            <a:picLocks noChangeAspect="1"/>
          </p:cNvPicPr>
          <p:nvPr/>
        </p:nvPicPr>
        <p:blipFill>
          <a:blip r:embed="rId2"/>
          <a:stretch>
            <a:fillRect/>
          </a:stretch>
        </p:blipFill>
        <p:spPr>
          <a:xfrm>
            <a:off x="1447800" y="3124200"/>
            <a:ext cx="6215062" cy="442145"/>
          </a:xfrm>
          <a:prstGeom prst="rect">
            <a:avLst/>
          </a:prstGeom>
        </p:spPr>
      </p:pic>
      <p:pic>
        <p:nvPicPr>
          <p:cNvPr id="8" name="Picture 7"/>
          <p:cNvPicPr>
            <a:picLocks noChangeAspect="1"/>
          </p:cNvPicPr>
          <p:nvPr/>
        </p:nvPicPr>
        <p:blipFill>
          <a:blip r:embed="rId3"/>
          <a:stretch>
            <a:fillRect/>
          </a:stretch>
        </p:blipFill>
        <p:spPr>
          <a:xfrm>
            <a:off x="585787" y="4038600"/>
            <a:ext cx="7972425" cy="1542797"/>
          </a:xfrm>
          <a:prstGeom prst="rect">
            <a:avLst/>
          </a:prstGeom>
        </p:spPr>
      </p:pic>
    </p:spTree>
    <p:extLst>
      <p:ext uri="{BB962C8B-B14F-4D97-AF65-F5344CB8AC3E}">
        <p14:creationId xmlns:p14="http://schemas.microsoft.com/office/powerpoint/2010/main" val="24999037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Standard Error</a:t>
            </a:r>
          </a:p>
        </p:txBody>
      </p:sp>
      <p:sp>
        <p:nvSpPr>
          <p:cNvPr id="3" name="Content Placeholder 2"/>
          <p:cNvSpPr>
            <a:spLocks noGrp="1"/>
          </p:cNvSpPr>
          <p:nvPr>
            <p:ph idx="1"/>
          </p:nvPr>
        </p:nvSpPr>
        <p:spPr/>
        <p:txBody>
          <a:bodyPr/>
          <a:lstStyle/>
          <a:p>
            <a:r>
              <a:rPr lang="en-US" dirty="0"/>
              <a:t>Another important measure of fit is the </a:t>
            </a:r>
            <a:r>
              <a:rPr lang="en-US" b="1" dirty="0"/>
              <a:t>standard error (</a:t>
            </a:r>
            <a:r>
              <a:rPr lang="en-US" b="1" i="1" dirty="0"/>
              <a:t>s</a:t>
            </a:r>
            <a:r>
              <a:rPr lang="en-US" b="1" i="1" baseline="-25000" dirty="0"/>
              <a:t>e</a:t>
            </a:r>
            <a:r>
              <a:rPr lang="en-US" b="1" dirty="0"/>
              <a:t>) </a:t>
            </a:r>
            <a:r>
              <a:rPr lang="en-US" dirty="0"/>
              <a:t>of the regression, derived from the sum of squared residuals (</a:t>
            </a:r>
            <a:r>
              <a:rPr lang="en-US" i="1" dirty="0"/>
              <a:t>SSE</a:t>
            </a:r>
            <a:r>
              <a:rPr lang="en-US" dirty="0"/>
              <a:t>) for </a:t>
            </a:r>
            <a:r>
              <a:rPr lang="en-US" i="1" dirty="0"/>
              <a:t>n </a:t>
            </a:r>
            <a:r>
              <a:rPr lang="en-US" dirty="0"/>
              <a:t>observations and </a:t>
            </a:r>
            <a:r>
              <a:rPr lang="en-US" i="1" dirty="0"/>
              <a:t>k </a:t>
            </a:r>
            <a:r>
              <a:rPr lang="en-US" dirty="0"/>
              <a:t>predictors: </a:t>
            </a:r>
          </a:p>
          <a:p>
            <a:endParaRPr lang="en-US" dirty="0"/>
          </a:p>
          <a:p>
            <a:endParaRPr lang="en-US" dirty="0"/>
          </a:p>
          <a:p>
            <a:r>
              <a:rPr lang="en-US" dirty="0"/>
              <a:t>The standard error is measured in the same units as the response variable </a:t>
            </a:r>
            <a:r>
              <a:rPr lang="en-US" i="1" dirty="0"/>
              <a:t>Y </a:t>
            </a:r>
            <a:r>
              <a:rPr lang="en-US" dirty="0"/>
              <a:t>(dollars, square feet, etc.). </a:t>
            </a:r>
          </a:p>
          <a:p>
            <a:r>
              <a:rPr lang="en-US" dirty="0"/>
              <a:t>A smaller </a:t>
            </a:r>
            <a:r>
              <a:rPr lang="en-US" i="1" dirty="0"/>
              <a:t>s</a:t>
            </a:r>
            <a:r>
              <a:rPr lang="en-US" i="1" baseline="-25000" dirty="0"/>
              <a:t>e</a:t>
            </a:r>
            <a:r>
              <a:rPr lang="en-US" i="1" dirty="0"/>
              <a:t> </a:t>
            </a:r>
            <a:r>
              <a:rPr lang="en-US" dirty="0"/>
              <a:t>indicates a better fit. </a:t>
            </a:r>
          </a:p>
          <a:p>
            <a:r>
              <a:rPr lang="en-US" dirty="0"/>
              <a:t>If all predictions were perfect, then </a:t>
            </a:r>
            <a:r>
              <a:rPr lang="en-US" i="1" dirty="0"/>
              <a:t>s</a:t>
            </a:r>
            <a:r>
              <a:rPr lang="en-US" i="1" baseline="-25000" dirty="0"/>
              <a:t>e</a:t>
            </a:r>
            <a:r>
              <a:rPr lang="en-US" i="1" dirty="0"/>
              <a:t> </a:t>
            </a:r>
            <a:r>
              <a:rPr lang="en-US" dirty="0"/>
              <a:t>would be zero. </a:t>
            </a:r>
          </a:p>
        </p:txBody>
      </p:sp>
      <p:sp>
        <p:nvSpPr>
          <p:cNvPr id="4" name="Footer Placeholder 3"/>
          <p:cNvSpPr>
            <a:spLocks noGrp="1"/>
          </p:cNvSpPr>
          <p:nvPr>
            <p:ph type="ftr" sz="quarter" idx="10"/>
          </p:nvPr>
        </p:nvSpPr>
        <p:spPr/>
        <p:txBody>
          <a:bodyPr/>
          <a:lstStyle/>
          <a:p>
            <a:pPr algn="ctr">
              <a:defRPr/>
            </a:pPr>
            <a:r>
              <a:rPr lang="en-US" dirty="0"/>
              <a:t>Copyright © 2022 McGraw Hill. All rights reserved. No reproduction or distribution without the prior written consent of McGraw Hill.</a:t>
            </a:r>
          </a:p>
        </p:txBody>
      </p:sp>
      <p:sp>
        <p:nvSpPr>
          <p:cNvPr id="5" name="Slide Number Placeholder 4"/>
          <p:cNvSpPr>
            <a:spLocks noGrp="1"/>
          </p:cNvSpPr>
          <p:nvPr>
            <p:ph type="sldNum" sz="quarter" idx="11"/>
          </p:nvPr>
        </p:nvSpPr>
        <p:spPr/>
        <p:txBody>
          <a:bodyPr/>
          <a:lstStyle/>
          <a:p>
            <a:pPr>
              <a:defRPr/>
            </a:pPr>
            <a:r>
              <a:rPr lang="en-US"/>
              <a:t>1-</a:t>
            </a:r>
            <a:fld id="{791E7882-3CA6-4A8B-A6B6-5DBED60F7121}" type="slidenum">
              <a:rPr lang="en-US" smtClean="0"/>
              <a:pPr>
                <a:defRPr/>
              </a:pPr>
              <a:t>17</a:t>
            </a:fld>
            <a:endParaRPr lang="en-US" dirty="0"/>
          </a:p>
        </p:txBody>
      </p:sp>
      <p:sp>
        <p:nvSpPr>
          <p:cNvPr id="6" name="Text Placeholder 5"/>
          <p:cNvSpPr>
            <a:spLocks noGrp="1"/>
          </p:cNvSpPr>
          <p:nvPr>
            <p:ph type="body" sz="quarter" idx="12"/>
          </p:nvPr>
        </p:nvSpPr>
        <p:spPr/>
        <p:txBody>
          <a:bodyPr/>
          <a:lstStyle/>
          <a:p>
            <a:r>
              <a:rPr lang="en-US" dirty="0"/>
              <a:t>LO 13-3</a:t>
            </a:r>
          </a:p>
        </p:txBody>
      </p:sp>
      <p:pic>
        <p:nvPicPr>
          <p:cNvPr id="7" name="Picture 6"/>
          <p:cNvPicPr>
            <a:picLocks noChangeAspect="1"/>
          </p:cNvPicPr>
          <p:nvPr/>
        </p:nvPicPr>
        <p:blipFill>
          <a:blip r:embed="rId2"/>
          <a:stretch>
            <a:fillRect/>
          </a:stretch>
        </p:blipFill>
        <p:spPr>
          <a:xfrm>
            <a:off x="1752600" y="2667000"/>
            <a:ext cx="5693568" cy="832517"/>
          </a:xfrm>
          <a:prstGeom prst="rect">
            <a:avLst/>
          </a:prstGeom>
        </p:spPr>
      </p:pic>
    </p:spTree>
    <p:extLst>
      <p:ext uri="{BB962C8B-B14F-4D97-AF65-F5344CB8AC3E}">
        <p14:creationId xmlns:p14="http://schemas.microsoft.com/office/powerpoint/2010/main" val="667677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Confidence and Prediction Intervals for Y</a:t>
            </a:r>
          </a:p>
        </p:txBody>
      </p:sp>
      <p:sp>
        <p:nvSpPr>
          <p:cNvPr id="3" name="Content Placeholder 2"/>
          <p:cNvSpPr>
            <a:spLocks noGrp="1"/>
          </p:cNvSpPr>
          <p:nvPr>
            <p:ph idx="1"/>
          </p:nvPr>
        </p:nvSpPr>
        <p:spPr/>
        <p:txBody>
          <a:bodyPr/>
          <a:lstStyle/>
          <a:p>
            <a:r>
              <a:rPr lang="en-US" dirty="0"/>
              <a:t>The intervals are most accurate when </a:t>
            </a:r>
            <a:r>
              <a:rPr lang="en-US" i="1" dirty="0"/>
              <a:t>X</a:t>
            </a:r>
            <a:r>
              <a:rPr lang="en-US" baseline="-25000" dirty="0"/>
              <a:t>1</a:t>
            </a:r>
            <a:r>
              <a:rPr lang="en-US" dirty="0"/>
              <a:t>, </a:t>
            </a:r>
            <a:r>
              <a:rPr lang="en-US" i="1" dirty="0"/>
              <a:t>X</a:t>
            </a:r>
            <a:r>
              <a:rPr lang="en-US" baseline="-25000" dirty="0"/>
              <a:t>2</a:t>
            </a:r>
            <a:r>
              <a:rPr lang="en-US" dirty="0"/>
              <a:t>, . . . , </a:t>
            </a:r>
            <a:r>
              <a:rPr lang="en-US" i="1" dirty="0" err="1"/>
              <a:t>X</a:t>
            </a:r>
            <a:r>
              <a:rPr lang="en-US" baseline="-25000" dirty="0" err="1"/>
              <a:t>k</a:t>
            </a:r>
            <a:r>
              <a:rPr lang="en-US" i="1" dirty="0"/>
              <a:t> </a:t>
            </a:r>
            <a:r>
              <a:rPr lang="en-US" dirty="0"/>
              <a:t>are near their respective means (a reasonable case). </a:t>
            </a:r>
          </a:p>
          <a:p>
            <a:r>
              <a:rPr lang="en-US" dirty="0"/>
              <a:t>Although these approximate intervals somewhat understate the interval widths, they are helpful when you only need a general idea of the accuracy of your model’s predictions. </a:t>
            </a:r>
          </a:p>
        </p:txBody>
      </p:sp>
      <p:sp>
        <p:nvSpPr>
          <p:cNvPr id="4" name="Footer Placeholder 3"/>
          <p:cNvSpPr>
            <a:spLocks noGrp="1"/>
          </p:cNvSpPr>
          <p:nvPr>
            <p:ph type="ftr" sz="quarter" idx="10"/>
          </p:nvPr>
        </p:nvSpPr>
        <p:spPr/>
        <p:txBody>
          <a:bodyPr/>
          <a:lstStyle/>
          <a:p>
            <a:pPr algn="ctr">
              <a:defRPr/>
            </a:pPr>
            <a:r>
              <a:rPr lang="en-US" dirty="0"/>
              <a:t>Copyright © 2022 McGraw Hill. All rights reserved. No reproduction or distribution without the prior written consent of McGraw Hill.</a:t>
            </a:r>
          </a:p>
        </p:txBody>
      </p:sp>
      <p:sp>
        <p:nvSpPr>
          <p:cNvPr id="5" name="Slide Number Placeholder 4"/>
          <p:cNvSpPr>
            <a:spLocks noGrp="1"/>
          </p:cNvSpPr>
          <p:nvPr>
            <p:ph type="sldNum" sz="quarter" idx="11"/>
          </p:nvPr>
        </p:nvSpPr>
        <p:spPr/>
        <p:txBody>
          <a:bodyPr/>
          <a:lstStyle/>
          <a:p>
            <a:pPr>
              <a:defRPr/>
            </a:pPr>
            <a:r>
              <a:rPr lang="en-US"/>
              <a:t>1-</a:t>
            </a:r>
            <a:fld id="{791E7882-3CA6-4A8B-A6B6-5DBED60F7121}" type="slidenum">
              <a:rPr lang="en-US" smtClean="0"/>
              <a:pPr>
                <a:defRPr/>
              </a:pPr>
              <a:t>18</a:t>
            </a:fld>
            <a:endParaRPr lang="en-US" dirty="0"/>
          </a:p>
        </p:txBody>
      </p:sp>
      <p:sp>
        <p:nvSpPr>
          <p:cNvPr id="6" name="Text Placeholder 5"/>
          <p:cNvSpPr>
            <a:spLocks noGrp="1"/>
          </p:cNvSpPr>
          <p:nvPr>
            <p:ph type="body" sz="quarter" idx="12"/>
          </p:nvPr>
        </p:nvSpPr>
        <p:spPr/>
        <p:txBody>
          <a:bodyPr/>
          <a:lstStyle/>
          <a:p>
            <a:r>
              <a:rPr lang="en-US" dirty="0"/>
              <a:t>LO 13-3</a:t>
            </a:r>
          </a:p>
        </p:txBody>
      </p:sp>
      <p:pic>
        <p:nvPicPr>
          <p:cNvPr id="7" name="Picture 6"/>
          <p:cNvPicPr>
            <a:picLocks noChangeAspect="1"/>
          </p:cNvPicPr>
          <p:nvPr/>
        </p:nvPicPr>
        <p:blipFill>
          <a:blip r:embed="rId2"/>
          <a:stretch>
            <a:fillRect/>
          </a:stretch>
        </p:blipFill>
        <p:spPr>
          <a:xfrm>
            <a:off x="1143000" y="3962400"/>
            <a:ext cx="6858000" cy="1211690"/>
          </a:xfrm>
          <a:prstGeom prst="rect">
            <a:avLst/>
          </a:prstGeom>
        </p:spPr>
      </p:pic>
    </p:spTree>
    <p:extLst>
      <p:ext uri="{BB962C8B-B14F-4D97-AF65-F5344CB8AC3E}">
        <p14:creationId xmlns:p14="http://schemas.microsoft.com/office/powerpoint/2010/main" val="25637434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Confidence and Prediction Intervals for Y</a:t>
            </a:r>
          </a:p>
        </p:txBody>
      </p:sp>
      <p:sp>
        <p:nvSpPr>
          <p:cNvPr id="3" name="Content Placeholder 2"/>
          <p:cNvSpPr>
            <a:spLocks noGrp="1"/>
          </p:cNvSpPr>
          <p:nvPr>
            <p:ph idx="1"/>
          </p:nvPr>
        </p:nvSpPr>
        <p:spPr/>
        <p:txBody>
          <a:bodyPr/>
          <a:lstStyle/>
          <a:p>
            <a:r>
              <a:rPr lang="en-US" dirty="0"/>
              <a:t>The </a:t>
            </a:r>
            <a:r>
              <a:rPr lang="en-US" i="1" dirty="0"/>
              <a:t>t</a:t>
            </a:r>
            <a:r>
              <a:rPr lang="en-US" dirty="0"/>
              <a:t>-values for a 95 percent confidence level are typically near 2 (as long as </a:t>
            </a:r>
            <a:r>
              <a:rPr lang="en-US" i="1" dirty="0"/>
              <a:t>n </a:t>
            </a:r>
            <a:r>
              <a:rPr lang="en-US" dirty="0"/>
              <a:t>is not too small). </a:t>
            </a:r>
          </a:p>
          <a:p>
            <a:r>
              <a:rPr lang="en-US" dirty="0"/>
              <a:t>This suggests a quick interval, without using a </a:t>
            </a:r>
            <a:r>
              <a:rPr lang="en-US" i="1" dirty="0"/>
              <a:t>t </a:t>
            </a:r>
            <a:r>
              <a:rPr lang="en-US" dirty="0"/>
              <a:t>table: </a:t>
            </a:r>
          </a:p>
          <a:p>
            <a:endParaRPr lang="en-US" dirty="0"/>
          </a:p>
          <a:p>
            <a:endParaRPr lang="en-US" dirty="0"/>
          </a:p>
          <a:p>
            <a:endParaRPr lang="en-US" dirty="0"/>
          </a:p>
          <a:p>
            <a:r>
              <a:rPr lang="en-US" dirty="0"/>
              <a:t>These quick formulas are suitable only for rough calculations when you lack access to regression software or </a:t>
            </a:r>
            <a:r>
              <a:rPr lang="en-US" i="1" dirty="0"/>
              <a:t>t </a:t>
            </a:r>
            <a:r>
              <a:rPr lang="en-US" dirty="0"/>
              <a:t>tables. </a:t>
            </a:r>
          </a:p>
        </p:txBody>
      </p:sp>
      <p:sp>
        <p:nvSpPr>
          <p:cNvPr id="4" name="Footer Placeholder 3"/>
          <p:cNvSpPr>
            <a:spLocks noGrp="1"/>
          </p:cNvSpPr>
          <p:nvPr>
            <p:ph type="ftr" sz="quarter" idx="10"/>
          </p:nvPr>
        </p:nvSpPr>
        <p:spPr/>
        <p:txBody>
          <a:bodyPr/>
          <a:lstStyle/>
          <a:p>
            <a:pPr algn="ctr">
              <a:defRPr/>
            </a:pPr>
            <a:r>
              <a:rPr lang="en-US" dirty="0"/>
              <a:t>Copyright © 2022 McGraw Hill. All rights reserved. No reproduction or distribution without the prior written consent of McGraw Hill.</a:t>
            </a:r>
          </a:p>
        </p:txBody>
      </p:sp>
      <p:sp>
        <p:nvSpPr>
          <p:cNvPr id="5" name="Slide Number Placeholder 4"/>
          <p:cNvSpPr>
            <a:spLocks noGrp="1"/>
          </p:cNvSpPr>
          <p:nvPr>
            <p:ph type="sldNum" sz="quarter" idx="11"/>
          </p:nvPr>
        </p:nvSpPr>
        <p:spPr/>
        <p:txBody>
          <a:bodyPr/>
          <a:lstStyle/>
          <a:p>
            <a:pPr>
              <a:defRPr/>
            </a:pPr>
            <a:r>
              <a:rPr lang="en-US"/>
              <a:t>1-</a:t>
            </a:r>
            <a:fld id="{791E7882-3CA6-4A8B-A6B6-5DBED60F7121}" type="slidenum">
              <a:rPr lang="en-US" smtClean="0"/>
              <a:pPr>
                <a:defRPr/>
              </a:pPr>
              <a:t>19</a:t>
            </a:fld>
            <a:endParaRPr lang="en-US" dirty="0"/>
          </a:p>
        </p:txBody>
      </p:sp>
      <p:sp>
        <p:nvSpPr>
          <p:cNvPr id="6" name="Text Placeholder 5"/>
          <p:cNvSpPr>
            <a:spLocks noGrp="1"/>
          </p:cNvSpPr>
          <p:nvPr>
            <p:ph type="body" sz="quarter" idx="12"/>
          </p:nvPr>
        </p:nvSpPr>
        <p:spPr/>
        <p:txBody>
          <a:bodyPr/>
          <a:lstStyle/>
          <a:p>
            <a:r>
              <a:rPr lang="en-US" dirty="0"/>
              <a:t>LO 13-3</a:t>
            </a:r>
          </a:p>
        </p:txBody>
      </p:sp>
      <p:pic>
        <p:nvPicPr>
          <p:cNvPr id="8" name="Picture 7"/>
          <p:cNvPicPr>
            <a:picLocks noChangeAspect="1"/>
          </p:cNvPicPr>
          <p:nvPr/>
        </p:nvPicPr>
        <p:blipFill>
          <a:blip r:embed="rId2"/>
          <a:stretch>
            <a:fillRect/>
          </a:stretch>
        </p:blipFill>
        <p:spPr>
          <a:xfrm>
            <a:off x="1316831" y="2819400"/>
            <a:ext cx="6510337" cy="976147"/>
          </a:xfrm>
          <a:prstGeom prst="rect">
            <a:avLst/>
          </a:prstGeom>
        </p:spPr>
      </p:pic>
    </p:spTree>
    <p:extLst>
      <p:ext uri="{BB962C8B-B14F-4D97-AF65-F5344CB8AC3E}">
        <p14:creationId xmlns:p14="http://schemas.microsoft.com/office/powerpoint/2010/main" val="4395065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Chapter Learning Objectives</a:t>
            </a:r>
          </a:p>
        </p:txBody>
      </p:sp>
      <p:sp>
        <p:nvSpPr>
          <p:cNvPr id="3" name="Content Placeholder 2"/>
          <p:cNvSpPr>
            <a:spLocks noGrp="1"/>
          </p:cNvSpPr>
          <p:nvPr>
            <p:ph idx="1"/>
          </p:nvPr>
        </p:nvSpPr>
        <p:spPr>
          <a:xfrm>
            <a:off x="133350" y="1371600"/>
            <a:ext cx="8877300" cy="4419600"/>
          </a:xfrm>
        </p:spPr>
        <p:txBody>
          <a:bodyPr/>
          <a:lstStyle/>
          <a:p>
            <a:pPr marL="914400" indent="-914400" eaLnBrk="1" hangingPunct="1">
              <a:buSzPct val="150000"/>
              <a:buNone/>
              <a:defRPr/>
            </a:pPr>
            <a:r>
              <a:rPr lang="en-US" sz="1800" dirty="0">
                <a:solidFill>
                  <a:srgbClr val="FF9933"/>
                </a:solidFill>
              </a:rPr>
              <a:t>LO13-1:</a:t>
            </a:r>
            <a:r>
              <a:rPr lang="en-US" sz="1800" dirty="0">
                <a:solidFill>
                  <a:schemeClr val="accent1"/>
                </a:solidFill>
              </a:rPr>
              <a:t> </a:t>
            </a:r>
            <a:r>
              <a:rPr lang="en-US" sz="1800" dirty="0"/>
              <a:t>Use a fitted multiple regression equation to make predictions.</a:t>
            </a:r>
          </a:p>
          <a:p>
            <a:pPr marL="914400" indent="-914400" eaLnBrk="1" hangingPunct="1">
              <a:buNone/>
              <a:defRPr/>
            </a:pPr>
            <a:r>
              <a:rPr lang="en-US" sz="1800" dirty="0">
                <a:solidFill>
                  <a:srgbClr val="FF9933"/>
                </a:solidFill>
              </a:rPr>
              <a:t>LO13-2: </a:t>
            </a:r>
            <a:r>
              <a:rPr lang="en-US" sz="1800" dirty="0"/>
              <a:t>Use the ANOVA table to perform an </a:t>
            </a:r>
            <a:r>
              <a:rPr lang="en-US" sz="1800" i="1" dirty="0"/>
              <a:t>F</a:t>
            </a:r>
            <a:r>
              <a:rPr lang="en-US" sz="1800" dirty="0"/>
              <a:t> test for overall significance</a:t>
            </a:r>
            <a:r>
              <a:rPr lang="en-US" sz="1800" i="1" dirty="0"/>
              <a:t>.</a:t>
            </a:r>
          </a:p>
          <a:p>
            <a:pPr marL="914400" indent="-914400" eaLnBrk="1" hangingPunct="1">
              <a:buNone/>
              <a:defRPr/>
            </a:pPr>
            <a:r>
              <a:rPr lang="en-US" sz="1800" dirty="0">
                <a:solidFill>
                  <a:srgbClr val="FF9933"/>
                </a:solidFill>
              </a:rPr>
              <a:t>LO13-3: </a:t>
            </a:r>
            <a:r>
              <a:rPr lang="en-US" sz="1800" dirty="0"/>
              <a:t>Construct confidence intervals for coefficients and test predictors for significance.</a:t>
            </a:r>
          </a:p>
          <a:p>
            <a:pPr marL="914400" indent="-914400" eaLnBrk="1" hangingPunct="1">
              <a:buNone/>
              <a:defRPr/>
            </a:pPr>
            <a:r>
              <a:rPr lang="en-US" sz="1800" dirty="0">
                <a:solidFill>
                  <a:srgbClr val="FF9933"/>
                </a:solidFill>
              </a:rPr>
              <a:t>LO13-4:</a:t>
            </a:r>
            <a:r>
              <a:rPr lang="en-US" sz="1800" dirty="0">
                <a:solidFill>
                  <a:schemeClr val="accent1"/>
                </a:solidFill>
              </a:rPr>
              <a:t> </a:t>
            </a:r>
            <a:r>
              <a:rPr lang="en-US" sz="1800" dirty="0"/>
              <a:t>Calculate the standard error and construct approximate confidence and prediction intervals for </a:t>
            </a:r>
            <a:r>
              <a:rPr lang="en-US" sz="1800" i="1" dirty="0"/>
              <a:t>Y</a:t>
            </a:r>
            <a:r>
              <a:rPr lang="en-US" sz="1800" dirty="0"/>
              <a:t>.</a:t>
            </a:r>
          </a:p>
          <a:p>
            <a:pPr marL="1033463" indent="-1033463" eaLnBrk="1" hangingPunct="1">
              <a:buNone/>
              <a:defRPr/>
            </a:pPr>
            <a:r>
              <a:rPr lang="it-IT" sz="1800" dirty="0">
                <a:solidFill>
                  <a:srgbClr val="FF9933"/>
                </a:solidFill>
              </a:rPr>
              <a:t>LO13-5:</a:t>
            </a:r>
            <a:r>
              <a:rPr lang="it-IT" sz="1800" dirty="0">
                <a:solidFill>
                  <a:schemeClr val="accent1"/>
                </a:solidFill>
              </a:rPr>
              <a:t> </a:t>
            </a:r>
            <a:r>
              <a:rPr lang="it-IT" sz="1800" dirty="0"/>
              <a:t>Incorporate categorical variables into a multiple regression model.</a:t>
            </a:r>
          </a:p>
          <a:p>
            <a:pPr marL="1033463" indent="-1033463" eaLnBrk="1" hangingPunct="1">
              <a:buNone/>
              <a:defRPr/>
            </a:pPr>
            <a:r>
              <a:rPr lang="en-US" sz="1800" dirty="0">
                <a:solidFill>
                  <a:srgbClr val="FF9933"/>
                </a:solidFill>
              </a:rPr>
              <a:t>LO13-6:</a:t>
            </a:r>
            <a:r>
              <a:rPr lang="en-US" sz="1800" dirty="0">
                <a:solidFill>
                  <a:schemeClr val="accent1"/>
                </a:solidFill>
              </a:rPr>
              <a:t> </a:t>
            </a:r>
            <a:r>
              <a:rPr lang="en-US" sz="1800" dirty="0"/>
              <a:t>Perform basic tests for nonlinearity and interaction.</a:t>
            </a:r>
            <a:endParaRPr lang="en-US" sz="1800" i="1" dirty="0"/>
          </a:p>
          <a:p>
            <a:pPr marL="1033463" indent="-1033463" eaLnBrk="1" hangingPunct="1">
              <a:buSzPct val="150000"/>
              <a:buNone/>
              <a:tabLst>
                <a:tab pos="1428750" algn="l"/>
              </a:tabLst>
              <a:defRPr/>
            </a:pPr>
            <a:r>
              <a:rPr lang="en-US" sz="1800" dirty="0">
                <a:solidFill>
                  <a:srgbClr val="FF9933"/>
                </a:solidFill>
              </a:rPr>
              <a:t>LO13-7: </a:t>
            </a:r>
            <a:r>
              <a:rPr lang="en-US" sz="1800" dirty="0"/>
              <a:t>Detect </a:t>
            </a:r>
            <a:r>
              <a:rPr lang="en-US" sz="1800" dirty="0" err="1"/>
              <a:t>multicollinearity</a:t>
            </a:r>
            <a:r>
              <a:rPr lang="en-US" sz="1800" dirty="0"/>
              <a:t> and assess its effects.</a:t>
            </a:r>
            <a:endParaRPr lang="en-US" sz="1800" dirty="0">
              <a:solidFill>
                <a:srgbClr val="FF9933"/>
              </a:solidFill>
            </a:endParaRPr>
          </a:p>
          <a:p>
            <a:pPr marL="1033463" indent="-1033463" eaLnBrk="1" hangingPunct="1">
              <a:buNone/>
              <a:tabLst>
                <a:tab pos="1428750" algn="l"/>
              </a:tabLst>
              <a:defRPr/>
            </a:pPr>
            <a:r>
              <a:rPr lang="en-US" sz="1800" dirty="0">
                <a:solidFill>
                  <a:srgbClr val="FF9933"/>
                </a:solidFill>
              </a:rPr>
              <a:t>LO13-8: </a:t>
            </a:r>
            <a:r>
              <a:rPr lang="en-US" sz="1800" dirty="0"/>
              <a:t>Analyze residuals to check for violations of residual assumptions.</a:t>
            </a:r>
          </a:p>
          <a:p>
            <a:pPr marL="1033463" indent="-1033463" eaLnBrk="1" hangingPunct="1">
              <a:buNone/>
              <a:tabLst>
                <a:tab pos="1428750" algn="l"/>
              </a:tabLst>
              <a:defRPr/>
            </a:pPr>
            <a:r>
              <a:rPr lang="en-US" sz="1800" dirty="0">
                <a:solidFill>
                  <a:srgbClr val="FF9933"/>
                </a:solidFill>
              </a:rPr>
              <a:t>LO13-9: </a:t>
            </a:r>
            <a:r>
              <a:rPr lang="en-US" sz="1800" dirty="0"/>
              <a:t>Identify unusual residuals and tell when they are outliers.</a:t>
            </a:r>
            <a:endParaRPr lang="en-US" sz="1800" i="1" dirty="0"/>
          </a:p>
          <a:p>
            <a:pPr marL="1033463" indent="-1033463" eaLnBrk="1" hangingPunct="1">
              <a:buNone/>
              <a:tabLst>
                <a:tab pos="1428750" algn="l"/>
              </a:tabLst>
              <a:defRPr/>
            </a:pPr>
            <a:r>
              <a:rPr lang="en-US" sz="1800" dirty="0">
                <a:solidFill>
                  <a:srgbClr val="FF9933"/>
                </a:solidFill>
              </a:rPr>
              <a:t>LO13-10: </a:t>
            </a:r>
            <a:r>
              <a:rPr lang="en-US" sz="1800" dirty="0"/>
              <a:t>Identify high leverage observations and their possible causes. </a:t>
            </a:r>
          </a:p>
          <a:p>
            <a:pPr marL="1033463" indent="-1033463" eaLnBrk="1" hangingPunct="1">
              <a:buNone/>
              <a:tabLst>
                <a:tab pos="1428750" algn="l"/>
              </a:tabLst>
              <a:defRPr/>
            </a:pPr>
            <a:r>
              <a:rPr lang="en-US" sz="1800" dirty="0">
                <a:solidFill>
                  <a:srgbClr val="FF9933"/>
                </a:solidFill>
              </a:rPr>
              <a:t>LO13-11: </a:t>
            </a:r>
            <a:r>
              <a:rPr lang="en-US" sz="1800" dirty="0"/>
              <a:t>Explain the purpose of data conditioning and stepwise regression.</a:t>
            </a:r>
          </a:p>
          <a:p>
            <a:pPr marL="1033463" indent="-1033463" eaLnBrk="1" hangingPunct="1">
              <a:buNone/>
              <a:tabLst>
                <a:tab pos="1428750" algn="l"/>
              </a:tabLst>
              <a:defRPr/>
            </a:pPr>
            <a:r>
              <a:rPr lang="en-US" sz="1800" dirty="0">
                <a:solidFill>
                  <a:srgbClr val="FF9933"/>
                </a:solidFill>
              </a:rPr>
              <a:t>LO13-12: </a:t>
            </a:r>
            <a:r>
              <a:rPr lang="en-US" sz="1800" dirty="0"/>
              <a:t>Identify when logistic regression is appropriate and calculate predictions for a binary response variable.</a:t>
            </a:r>
          </a:p>
          <a:p>
            <a:endParaRPr lang="en-US" dirty="0"/>
          </a:p>
        </p:txBody>
      </p:sp>
      <p:sp>
        <p:nvSpPr>
          <p:cNvPr id="4" name="Footer Placeholder 3"/>
          <p:cNvSpPr>
            <a:spLocks noGrp="1"/>
          </p:cNvSpPr>
          <p:nvPr>
            <p:ph type="ftr" sz="quarter" idx="10"/>
          </p:nvPr>
        </p:nvSpPr>
        <p:spPr/>
        <p:txBody>
          <a:bodyPr/>
          <a:lstStyle/>
          <a:p>
            <a:pPr algn="ctr">
              <a:defRPr/>
            </a:pPr>
            <a:r>
              <a:rPr lang="en-US" dirty="0"/>
              <a:t>Copyright © 2022 McGraw Hill. All rights reserved. No reproduction or distribution without the prior written consent of McGraw Hill.</a:t>
            </a:r>
          </a:p>
        </p:txBody>
      </p:sp>
      <p:sp>
        <p:nvSpPr>
          <p:cNvPr id="5" name="Slide Number Placeholder 4"/>
          <p:cNvSpPr>
            <a:spLocks noGrp="1"/>
          </p:cNvSpPr>
          <p:nvPr>
            <p:ph type="sldNum" sz="quarter" idx="11"/>
          </p:nvPr>
        </p:nvSpPr>
        <p:spPr/>
        <p:txBody>
          <a:bodyPr/>
          <a:lstStyle/>
          <a:p>
            <a:pPr>
              <a:defRPr/>
            </a:pPr>
            <a:r>
              <a:rPr lang="en-US" dirty="0"/>
              <a:t>1-</a:t>
            </a:r>
            <a:fld id="{791E7882-3CA6-4A8B-A6B6-5DBED60F7121}" type="slidenum">
              <a:rPr lang="en-US" smtClean="0"/>
              <a:pPr>
                <a:defRPr/>
              </a:pPr>
              <a:t>2</a:t>
            </a:fld>
            <a:endParaRPr lang="en-US" dirty="0"/>
          </a:p>
        </p:txBody>
      </p:sp>
      <p:sp>
        <p:nvSpPr>
          <p:cNvPr id="6" name="Text Placeholder 5"/>
          <p:cNvSpPr>
            <a:spLocks noGrp="1"/>
          </p:cNvSpPr>
          <p:nvPr>
            <p:ph type="body" sz="quarter" idx="12"/>
          </p:nvPr>
        </p:nvSpPr>
        <p:spPr>
          <a:xfrm rot="5400000">
            <a:off x="7658100" y="838200"/>
            <a:ext cx="2057400" cy="533400"/>
          </a:xfrm>
        </p:spPr>
        <p:txBody>
          <a:bodyPr/>
          <a:lstStyle/>
          <a:p>
            <a:r>
              <a:rPr lang="en-US" dirty="0"/>
              <a:t>Chapter 13</a:t>
            </a:r>
          </a:p>
        </p:txBody>
      </p:sp>
    </p:spTree>
    <p:extLst>
      <p:ext uri="{BB962C8B-B14F-4D97-AF65-F5344CB8AC3E}">
        <p14:creationId xmlns:p14="http://schemas.microsoft.com/office/powerpoint/2010/main" val="31817185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Categorical Variables</a:t>
            </a:r>
          </a:p>
        </p:txBody>
      </p:sp>
      <p:sp>
        <p:nvSpPr>
          <p:cNvPr id="3" name="Content Placeholder 2"/>
          <p:cNvSpPr>
            <a:spLocks noGrp="1"/>
          </p:cNvSpPr>
          <p:nvPr>
            <p:ph idx="1"/>
          </p:nvPr>
        </p:nvSpPr>
        <p:spPr/>
        <p:txBody>
          <a:bodyPr/>
          <a:lstStyle/>
          <a:p>
            <a:r>
              <a:rPr lang="en-US" sz="2000" dirty="0"/>
              <a:t>We cannot directly include a </a:t>
            </a:r>
            <a:r>
              <a:rPr lang="en-US" sz="2000" b="1" dirty="0"/>
              <a:t>categorical variable </a:t>
            </a:r>
            <a:r>
              <a:rPr lang="en-US" sz="2000" dirty="0"/>
              <a:t>(qualitative data) as a predictor in a regression because regression requires </a:t>
            </a:r>
            <a:r>
              <a:rPr lang="en-US" sz="2000" i="1" dirty="0"/>
              <a:t>numerical </a:t>
            </a:r>
            <a:r>
              <a:rPr lang="en-US" sz="2000" dirty="0"/>
              <a:t>data (quantitative data). </a:t>
            </a:r>
          </a:p>
          <a:p>
            <a:r>
              <a:rPr lang="en-US" sz="2000" dirty="0"/>
              <a:t>But through simple data coding, we can convert categorical data into useful predictors. </a:t>
            </a:r>
          </a:p>
          <a:p>
            <a:r>
              <a:rPr lang="en-US" sz="2000" dirty="0"/>
              <a:t>By coding each category as a binary variable, we have created a </a:t>
            </a:r>
            <a:r>
              <a:rPr lang="en-US" sz="2000" b="1" dirty="0"/>
              <a:t>binary predictor</a:t>
            </a:r>
            <a:r>
              <a:rPr lang="en-US" sz="2000" dirty="0"/>
              <a:t>. </a:t>
            </a:r>
          </a:p>
        </p:txBody>
      </p:sp>
      <p:sp>
        <p:nvSpPr>
          <p:cNvPr id="4" name="Footer Placeholder 3"/>
          <p:cNvSpPr>
            <a:spLocks noGrp="1"/>
          </p:cNvSpPr>
          <p:nvPr>
            <p:ph type="ftr" sz="quarter" idx="10"/>
          </p:nvPr>
        </p:nvSpPr>
        <p:spPr/>
        <p:txBody>
          <a:bodyPr/>
          <a:lstStyle/>
          <a:p>
            <a:pPr algn="ctr">
              <a:defRPr/>
            </a:pPr>
            <a:r>
              <a:rPr lang="en-US" dirty="0"/>
              <a:t>Copyright © 2022 McGraw Hill. All rights reserved. No reproduction or distribution without the prior written consent of McGraw Hill.</a:t>
            </a:r>
          </a:p>
        </p:txBody>
      </p:sp>
      <p:sp>
        <p:nvSpPr>
          <p:cNvPr id="5" name="Slide Number Placeholder 4"/>
          <p:cNvSpPr>
            <a:spLocks noGrp="1"/>
          </p:cNvSpPr>
          <p:nvPr>
            <p:ph type="sldNum" sz="quarter" idx="11"/>
          </p:nvPr>
        </p:nvSpPr>
        <p:spPr/>
        <p:txBody>
          <a:bodyPr/>
          <a:lstStyle/>
          <a:p>
            <a:pPr>
              <a:defRPr/>
            </a:pPr>
            <a:r>
              <a:rPr lang="en-US"/>
              <a:t>1-</a:t>
            </a:r>
            <a:fld id="{791E7882-3CA6-4A8B-A6B6-5DBED60F7121}" type="slidenum">
              <a:rPr lang="en-US" smtClean="0"/>
              <a:pPr>
                <a:defRPr/>
              </a:pPr>
              <a:t>20</a:t>
            </a:fld>
            <a:endParaRPr lang="en-US" dirty="0"/>
          </a:p>
        </p:txBody>
      </p:sp>
      <p:sp>
        <p:nvSpPr>
          <p:cNvPr id="6" name="Text Placeholder 5"/>
          <p:cNvSpPr>
            <a:spLocks noGrp="1"/>
          </p:cNvSpPr>
          <p:nvPr>
            <p:ph type="body" sz="quarter" idx="12"/>
          </p:nvPr>
        </p:nvSpPr>
        <p:spPr/>
        <p:txBody>
          <a:bodyPr/>
          <a:lstStyle/>
          <a:p>
            <a:r>
              <a:rPr lang="en-US" dirty="0"/>
              <a:t>LO 13-5</a:t>
            </a:r>
          </a:p>
        </p:txBody>
      </p:sp>
      <p:pic>
        <p:nvPicPr>
          <p:cNvPr id="7" name="Picture 6"/>
          <p:cNvPicPr>
            <a:picLocks noChangeAspect="1"/>
          </p:cNvPicPr>
          <p:nvPr/>
        </p:nvPicPr>
        <p:blipFill>
          <a:blip r:embed="rId2"/>
          <a:stretch>
            <a:fillRect/>
          </a:stretch>
        </p:blipFill>
        <p:spPr>
          <a:xfrm>
            <a:off x="1343025" y="3771900"/>
            <a:ext cx="6457950" cy="2095500"/>
          </a:xfrm>
          <a:prstGeom prst="rect">
            <a:avLst/>
          </a:prstGeom>
        </p:spPr>
      </p:pic>
    </p:spTree>
    <p:extLst>
      <p:ext uri="{BB962C8B-B14F-4D97-AF65-F5344CB8AC3E}">
        <p14:creationId xmlns:p14="http://schemas.microsoft.com/office/powerpoint/2010/main" val="8713780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Categorical Variables</a:t>
            </a:r>
          </a:p>
        </p:txBody>
      </p:sp>
      <p:sp>
        <p:nvSpPr>
          <p:cNvPr id="3" name="Content Placeholder 2"/>
          <p:cNvSpPr>
            <a:spLocks noGrp="1"/>
          </p:cNvSpPr>
          <p:nvPr>
            <p:ph idx="1"/>
          </p:nvPr>
        </p:nvSpPr>
        <p:spPr/>
        <p:txBody>
          <a:bodyPr/>
          <a:lstStyle/>
          <a:p>
            <a:r>
              <a:rPr lang="en-US" dirty="0"/>
              <a:t>These variables are also called </a:t>
            </a:r>
            <a:r>
              <a:rPr lang="en-US" i="1" u="sng" dirty="0"/>
              <a:t>dummy</a:t>
            </a:r>
            <a:r>
              <a:rPr lang="en-US" i="1" dirty="0"/>
              <a:t>, </a:t>
            </a:r>
            <a:r>
              <a:rPr lang="en-US" i="1" u="sng" dirty="0"/>
              <a:t>dichotomous,</a:t>
            </a:r>
            <a:r>
              <a:rPr lang="en-US" b="1" dirty="0"/>
              <a:t> </a:t>
            </a:r>
            <a:r>
              <a:rPr lang="en-US" dirty="0"/>
              <a:t>or </a:t>
            </a:r>
            <a:r>
              <a:rPr lang="en-US" i="1" u="sng" dirty="0"/>
              <a:t>indicator </a:t>
            </a:r>
            <a:r>
              <a:rPr lang="en-US" u="sng" dirty="0"/>
              <a:t>variables</a:t>
            </a:r>
            <a:r>
              <a:rPr lang="en-US" dirty="0"/>
              <a:t>.</a:t>
            </a:r>
          </a:p>
          <a:p>
            <a:endParaRPr lang="en-US" dirty="0"/>
          </a:p>
          <a:p>
            <a:endParaRPr lang="en-US" dirty="0"/>
          </a:p>
          <a:p>
            <a:endParaRPr lang="en-US" dirty="0"/>
          </a:p>
          <a:p>
            <a:endParaRPr lang="en-US" dirty="0"/>
          </a:p>
          <a:p>
            <a:endParaRPr lang="en-US" dirty="0"/>
          </a:p>
          <a:p>
            <a:r>
              <a:rPr lang="en-US" dirty="0"/>
              <a:t>When testing in multiple regression, binary predictors require no special treatment. They are tested as any other predictor, using a </a:t>
            </a:r>
            <a:r>
              <a:rPr lang="en-US" i="1" dirty="0"/>
              <a:t>t</a:t>
            </a:r>
            <a:r>
              <a:rPr lang="en-US" dirty="0"/>
              <a:t> test.</a:t>
            </a:r>
          </a:p>
        </p:txBody>
      </p:sp>
      <p:sp>
        <p:nvSpPr>
          <p:cNvPr id="4" name="Footer Placeholder 3"/>
          <p:cNvSpPr>
            <a:spLocks noGrp="1"/>
          </p:cNvSpPr>
          <p:nvPr>
            <p:ph type="ftr" sz="quarter" idx="10"/>
          </p:nvPr>
        </p:nvSpPr>
        <p:spPr/>
        <p:txBody>
          <a:bodyPr/>
          <a:lstStyle/>
          <a:p>
            <a:pPr algn="ctr">
              <a:defRPr/>
            </a:pPr>
            <a:r>
              <a:rPr lang="en-US" dirty="0"/>
              <a:t>Copyright © 2022 McGraw Hill. All rights reserved. No reproduction or distribution without the prior written consent of McGraw Hill.</a:t>
            </a:r>
          </a:p>
        </p:txBody>
      </p:sp>
      <p:sp>
        <p:nvSpPr>
          <p:cNvPr id="5" name="Slide Number Placeholder 4"/>
          <p:cNvSpPr>
            <a:spLocks noGrp="1"/>
          </p:cNvSpPr>
          <p:nvPr>
            <p:ph type="sldNum" sz="quarter" idx="11"/>
          </p:nvPr>
        </p:nvSpPr>
        <p:spPr/>
        <p:txBody>
          <a:bodyPr/>
          <a:lstStyle/>
          <a:p>
            <a:pPr>
              <a:defRPr/>
            </a:pPr>
            <a:r>
              <a:rPr lang="en-US"/>
              <a:t>1-</a:t>
            </a:r>
            <a:fld id="{791E7882-3CA6-4A8B-A6B6-5DBED60F7121}" type="slidenum">
              <a:rPr lang="en-US" smtClean="0"/>
              <a:pPr>
                <a:defRPr/>
              </a:pPr>
              <a:t>21</a:t>
            </a:fld>
            <a:endParaRPr lang="en-US" dirty="0"/>
          </a:p>
        </p:txBody>
      </p:sp>
      <p:sp>
        <p:nvSpPr>
          <p:cNvPr id="6" name="Text Placeholder 5"/>
          <p:cNvSpPr>
            <a:spLocks noGrp="1"/>
          </p:cNvSpPr>
          <p:nvPr>
            <p:ph type="body" sz="quarter" idx="12"/>
          </p:nvPr>
        </p:nvSpPr>
        <p:spPr/>
        <p:txBody>
          <a:bodyPr/>
          <a:lstStyle/>
          <a:p>
            <a:r>
              <a:rPr lang="en-US" dirty="0"/>
              <a:t>LO 13-5</a:t>
            </a:r>
          </a:p>
        </p:txBody>
      </p:sp>
      <p:pic>
        <p:nvPicPr>
          <p:cNvPr id="8" name="Picture 7"/>
          <p:cNvPicPr>
            <a:picLocks noChangeAspect="1"/>
          </p:cNvPicPr>
          <p:nvPr/>
        </p:nvPicPr>
        <p:blipFill>
          <a:blip r:embed="rId2"/>
          <a:stretch>
            <a:fillRect/>
          </a:stretch>
        </p:blipFill>
        <p:spPr>
          <a:xfrm>
            <a:off x="735806" y="2590800"/>
            <a:ext cx="7672387" cy="1528454"/>
          </a:xfrm>
          <a:prstGeom prst="rect">
            <a:avLst/>
          </a:prstGeom>
        </p:spPr>
      </p:pic>
    </p:spTree>
    <p:extLst>
      <p:ext uri="{BB962C8B-B14F-4D97-AF65-F5344CB8AC3E}">
        <p14:creationId xmlns:p14="http://schemas.microsoft.com/office/powerpoint/2010/main" val="11036165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Effects of a Binary Predictor</a:t>
            </a:r>
          </a:p>
        </p:txBody>
      </p:sp>
      <p:sp>
        <p:nvSpPr>
          <p:cNvPr id="3" name="Content Placeholder 2"/>
          <p:cNvSpPr>
            <a:spLocks noGrp="1"/>
          </p:cNvSpPr>
          <p:nvPr>
            <p:ph idx="1"/>
          </p:nvPr>
        </p:nvSpPr>
        <p:spPr/>
        <p:txBody>
          <a:bodyPr/>
          <a:lstStyle/>
          <a:p>
            <a:r>
              <a:rPr lang="en-US" sz="2000" dirty="0"/>
              <a:t>A binary predictor is sometimes called a </a:t>
            </a:r>
            <a:r>
              <a:rPr lang="en-US" sz="2000" b="1" i="1" dirty="0">
                <a:solidFill>
                  <a:schemeClr val="tx1"/>
                </a:solidFill>
              </a:rPr>
              <a:t>shift variable</a:t>
            </a:r>
            <a:r>
              <a:rPr lang="en-US" sz="2000" b="1" dirty="0">
                <a:solidFill>
                  <a:schemeClr val="tx1"/>
                </a:solidFill>
              </a:rPr>
              <a:t> </a:t>
            </a:r>
            <a:r>
              <a:rPr lang="en-US" sz="2000" dirty="0"/>
              <a:t>because it shifts the regression plane up or down.</a:t>
            </a:r>
          </a:p>
          <a:p>
            <a:r>
              <a:rPr lang="en-US" sz="2000" dirty="0"/>
              <a:t>Suppose </a:t>
            </a:r>
            <a:r>
              <a:rPr lang="en-US" sz="2000" i="1" dirty="0"/>
              <a:t>X</a:t>
            </a:r>
            <a:r>
              <a:rPr lang="en-US" sz="2000" baseline="-25000" dirty="0"/>
              <a:t>1</a:t>
            </a:r>
            <a:r>
              <a:rPr lang="en-US" sz="2000" dirty="0"/>
              <a:t> is a binary predictor that can take on only the values of 0 or 1.</a:t>
            </a:r>
          </a:p>
          <a:p>
            <a:r>
              <a:rPr lang="en-US" sz="2000" dirty="0"/>
              <a:t>Its contribution to the regression is either </a:t>
            </a:r>
            <a:r>
              <a:rPr lang="en-US" sz="2000" i="1" dirty="0"/>
              <a:t>b</a:t>
            </a:r>
            <a:r>
              <a:rPr lang="en-US" sz="2000" baseline="-25000" dirty="0"/>
              <a:t>1</a:t>
            </a:r>
            <a:r>
              <a:rPr lang="en-US" sz="2000" dirty="0"/>
              <a:t> or nothing, resulting in an intercept of either </a:t>
            </a:r>
            <a:r>
              <a:rPr lang="en-US" sz="2000" i="1" dirty="0"/>
              <a:t>b</a:t>
            </a:r>
            <a:r>
              <a:rPr lang="en-US" sz="2000" baseline="-25000" dirty="0"/>
              <a:t>0</a:t>
            </a:r>
            <a:r>
              <a:rPr lang="en-US" sz="2000" dirty="0"/>
              <a:t> (when </a:t>
            </a:r>
            <a:r>
              <a:rPr lang="en-US" sz="2000" i="1" dirty="0"/>
              <a:t>X</a:t>
            </a:r>
            <a:r>
              <a:rPr lang="en-US" sz="2000" baseline="-25000" dirty="0"/>
              <a:t>1</a:t>
            </a:r>
            <a:r>
              <a:rPr lang="en-US" sz="2000" dirty="0"/>
              <a:t> = 0) or </a:t>
            </a:r>
            <a:r>
              <a:rPr lang="en-US" sz="2000" i="1" dirty="0"/>
              <a:t>b</a:t>
            </a:r>
            <a:r>
              <a:rPr lang="en-US" sz="2000" baseline="-25000" dirty="0"/>
              <a:t>0</a:t>
            </a:r>
            <a:r>
              <a:rPr lang="en-US" sz="2000" dirty="0"/>
              <a:t> + </a:t>
            </a:r>
            <a:r>
              <a:rPr lang="en-US" sz="2000" i="1" dirty="0"/>
              <a:t>b</a:t>
            </a:r>
            <a:r>
              <a:rPr lang="en-US" sz="2000" baseline="-25000" dirty="0"/>
              <a:t>1</a:t>
            </a:r>
            <a:r>
              <a:rPr lang="en-US" sz="2000" dirty="0"/>
              <a:t> (when </a:t>
            </a:r>
            <a:r>
              <a:rPr lang="en-US" sz="2000" i="1" dirty="0"/>
              <a:t>X</a:t>
            </a:r>
            <a:r>
              <a:rPr lang="en-US" sz="2000" baseline="-25000" dirty="0"/>
              <a:t>1</a:t>
            </a:r>
            <a:r>
              <a:rPr lang="en-US" sz="2000" dirty="0"/>
              <a:t> = 1).  </a:t>
            </a:r>
          </a:p>
          <a:p>
            <a:r>
              <a:rPr lang="en-US" sz="2000" dirty="0"/>
              <a:t> slope does not change, only the intercept is shifted.  For</a:t>
            </a:r>
            <a:br>
              <a:rPr lang="en-US" sz="2000" dirty="0"/>
            </a:br>
            <a:r>
              <a:rPr lang="en-US" sz="2000" dirty="0"/>
              <a:t>example:</a:t>
            </a:r>
          </a:p>
          <a:p>
            <a:endParaRPr lang="en-US" dirty="0"/>
          </a:p>
          <a:p>
            <a:endParaRPr lang="en-US" dirty="0"/>
          </a:p>
          <a:p>
            <a:endParaRPr lang="en-US" dirty="0"/>
          </a:p>
          <a:p>
            <a:endParaRPr lang="en-US" dirty="0"/>
          </a:p>
        </p:txBody>
      </p:sp>
      <p:sp>
        <p:nvSpPr>
          <p:cNvPr id="4" name="Footer Placeholder 3"/>
          <p:cNvSpPr>
            <a:spLocks noGrp="1"/>
          </p:cNvSpPr>
          <p:nvPr>
            <p:ph type="ftr" sz="quarter" idx="10"/>
          </p:nvPr>
        </p:nvSpPr>
        <p:spPr/>
        <p:txBody>
          <a:bodyPr/>
          <a:lstStyle/>
          <a:p>
            <a:pPr algn="ctr">
              <a:defRPr/>
            </a:pPr>
            <a:r>
              <a:rPr lang="en-US" dirty="0"/>
              <a:t>Copyright © 2022 McGraw Hill. All rights reserved. No reproduction or distribution without the prior written consent of McGraw Hill.</a:t>
            </a:r>
          </a:p>
        </p:txBody>
      </p:sp>
      <p:sp>
        <p:nvSpPr>
          <p:cNvPr id="5" name="Slide Number Placeholder 4"/>
          <p:cNvSpPr>
            <a:spLocks noGrp="1"/>
          </p:cNvSpPr>
          <p:nvPr>
            <p:ph type="sldNum" sz="quarter" idx="11"/>
          </p:nvPr>
        </p:nvSpPr>
        <p:spPr/>
        <p:txBody>
          <a:bodyPr/>
          <a:lstStyle/>
          <a:p>
            <a:pPr>
              <a:defRPr/>
            </a:pPr>
            <a:r>
              <a:rPr lang="en-US"/>
              <a:t>1-</a:t>
            </a:r>
            <a:fld id="{791E7882-3CA6-4A8B-A6B6-5DBED60F7121}" type="slidenum">
              <a:rPr lang="en-US" smtClean="0"/>
              <a:pPr>
                <a:defRPr/>
              </a:pPr>
              <a:t>22</a:t>
            </a:fld>
            <a:endParaRPr lang="en-US" dirty="0"/>
          </a:p>
        </p:txBody>
      </p:sp>
      <p:sp>
        <p:nvSpPr>
          <p:cNvPr id="6" name="Text Placeholder 5"/>
          <p:cNvSpPr>
            <a:spLocks noGrp="1"/>
          </p:cNvSpPr>
          <p:nvPr>
            <p:ph type="body" sz="quarter" idx="12"/>
          </p:nvPr>
        </p:nvSpPr>
        <p:spPr/>
        <p:txBody>
          <a:bodyPr/>
          <a:lstStyle/>
          <a:p>
            <a:r>
              <a:rPr lang="en-US" dirty="0"/>
              <a:t>LO 13-5</a:t>
            </a:r>
          </a:p>
        </p:txBody>
      </p:sp>
      <p:pic>
        <p:nvPicPr>
          <p:cNvPr id="7" name="Picture 6"/>
          <p:cNvPicPr>
            <a:picLocks noChangeAspect="1"/>
          </p:cNvPicPr>
          <p:nvPr/>
        </p:nvPicPr>
        <p:blipFill>
          <a:blip r:embed="rId2"/>
          <a:stretch>
            <a:fillRect/>
          </a:stretch>
        </p:blipFill>
        <p:spPr>
          <a:xfrm>
            <a:off x="2601468" y="4014593"/>
            <a:ext cx="3941064" cy="2043307"/>
          </a:xfrm>
          <a:prstGeom prst="rect">
            <a:avLst/>
          </a:prstGeom>
        </p:spPr>
      </p:pic>
    </p:spTree>
    <p:extLst>
      <p:ext uri="{BB962C8B-B14F-4D97-AF65-F5344CB8AC3E}">
        <p14:creationId xmlns:p14="http://schemas.microsoft.com/office/powerpoint/2010/main" val="40815649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More Than One Binary</a:t>
            </a:r>
          </a:p>
        </p:txBody>
      </p:sp>
      <p:sp>
        <p:nvSpPr>
          <p:cNvPr id="3" name="Content Placeholder 2"/>
          <p:cNvSpPr>
            <a:spLocks noGrp="1"/>
          </p:cNvSpPr>
          <p:nvPr>
            <p:ph idx="1"/>
          </p:nvPr>
        </p:nvSpPr>
        <p:spPr/>
        <p:txBody>
          <a:bodyPr/>
          <a:lstStyle/>
          <a:p>
            <a:r>
              <a:rPr lang="en-US" dirty="0"/>
              <a:t>More than one binary occurs when the number of categories to be coded exceeds two.</a:t>
            </a:r>
          </a:p>
          <a:p>
            <a:r>
              <a:rPr lang="en-US" dirty="0"/>
              <a:t>For example, for the variable GPA by class level, each category is a binary variable.</a:t>
            </a:r>
          </a:p>
        </p:txBody>
      </p:sp>
      <p:sp>
        <p:nvSpPr>
          <p:cNvPr id="4" name="Footer Placeholder 3"/>
          <p:cNvSpPr>
            <a:spLocks noGrp="1"/>
          </p:cNvSpPr>
          <p:nvPr>
            <p:ph type="ftr" sz="quarter" idx="10"/>
          </p:nvPr>
        </p:nvSpPr>
        <p:spPr/>
        <p:txBody>
          <a:bodyPr/>
          <a:lstStyle/>
          <a:p>
            <a:pPr algn="ctr">
              <a:defRPr/>
            </a:pPr>
            <a:r>
              <a:rPr lang="en-US" dirty="0"/>
              <a:t>Copyright © 2022 McGraw Hill. All rights reserved. No reproduction or distribution without the prior written consent of McGraw Hill.</a:t>
            </a:r>
          </a:p>
        </p:txBody>
      </p:sp>
      <p:sp>
        <p:nvSpPr>
          <p:cNvPr id="5" name="Slide Number Placeholder 4"/>
          <p:cNvSpPr>
            <a:spLocks noGrp="1"/>
          </p:cNvSpPr>
          <p:nvPr>
            <p:ph type="sldNum" sz="quarter" idx="11"/>
          </p:nvPr>
        </p:nvSpPr>
        <p:spPr/>
        <p:txBody>
          <a:bodyPr/>
          <a:lstStyle/>
          <a:p>
            <a:pPr>
              <a:defRPr/>
            </a:pPr>
            <a:r>
              <a:rPr lang="en-US"/>
              <a:t>1-</a:t>
            </a:r>
            <a:fld id="{791E7882-3CA6-4A8B-A6B6-5DBED60F7121}" type="slidenum">
              <a:rPr lang="en-US" smtClean="0"/>
              <a:pPr>
                <a:defRPr/>
              </a:pPr>
              <a:t>23</a:t>
            </a:fld>
            <a:endParaRPr lang="en-US" dirty="0"/>
          </a:p>
        </p:txBody>
      </p:sp>
      <p:sp>
        <p:nvSpPr>
          <p:cNvPr id="6" name="Text Placeholder 5"/>
          <p:cNvSpPr>
            <a:spLocks noGrp="1"/>
          </p:cNvSpPr>
          <p:nvPr>
            <p:ph type="body" sz="quarter" idx="12"/>
          </p:nvPr>
        </p:nvSpPr>
        <p:spPr/>
        <p:txBody>
          <a:bodyPr/>
          <a:lstStyle/>
          <a:p>
            <a:r>
              <a:rPr lang="en-US" dirty="0"/>
              <a:t>LO 13-5</a:t>
            </a:r>
          </a:p>
        </p:txBody>
      </p:sp>
      <p:graphicFrame>
        <p:nvGraphicFramePr>
          <p:cNvPr id="7" name="Table 6"/>
          <p:cNvGraphicFramePr>
            <a:graphicFrameLocks noGrp="1"/>
          </p:cNvGraphicFramePr>
          <p:nvPr>
            <p:extLst>
              <p:ext uri="{D42A27DB-BD31-4B8C-83A1-F6EECF244321}">
                <p14:modId xmlns:p14="http://schemas.microsoft.com/office/powerpoint/2010/main" val="308400605"/>
              </p:ext>
            </p:extLst>
          </p:nvPr>
        </p:nvGraphicFramePr>
        <p:xfrm>
          <a:off x="1295400" y="3352800"/>
          <a:ext cx="6553200" cy="2225040"/>
        </p:xfrm>
        <a:graphic>
          <a:graphicData uri="http://schemas.openxmlformats.org/drawingml/2006/table">
            <a:tbl>
              <a:tblPr firstRow="1" bandRow="1">
                <a:tableStyleId>{E8B1032C-EA38-4F05-BA0D-38AFFFC7BED3}</a:tableStyleId>
              </a:tblPr>
              <a:tblGrid>
                <a:gridCol w="6553200">
                  <a:extLst>
                    <a:ext uri="{9D8B030D-6E8A-4147-A177-3AD203B41FA5}">
                      <a16:colId xmlns:a16="http://schemas.microsoft.com/office/drawing/2014/main" val="3685848984"/>
                    </a:ext>
                  </a:extLst>
                </a:gridCol>
              </a:tblGrid>
              <a:tr h="370840">
                <a:tc>
                  <a:txBody>
                    <a:bodyPr/>
                    <a:lstStyle/>
                    <a:p>
                      <a:r>
                        <a:rPr lang="en-US" sz="1800" b="0" i="1" u="none" strike="noStrike" kern="1200" baseline="0" dirty="0">
                          <a:solidFill>
                            <a:schemeClr val="tx1"/>
                          </a:solidFill>
                          <a:latin typeface="+mn-lt"/>
                          <a:ea typeface="+mn-ea"/>
                          <a:cs typeface="+mn-cs"/>
                        </a:rPr>
                        <a:t>Freshman </a:t>
                      </a:r>
                      <a:r>
                        <a:rPr lang="en-US" sz="1800" b="0" i="0" u="none" strike="noStrike" kern="1200" baseline="0" dirty="0">
                          <a:solidFill>
                            <a:schemeClr val="tx1"/>
                          </a:solidFill>
                          <a:latin typeface="+mn-lt"/>
                          <a:ea typeface="+mn-ea"/>
                          <a:cs typeface="+mn-cs"/>
                        </a:rPr>
                        <a:t>= 1 if the student is a freshman, 0 otherwise </a:t>
                      </a:r>
                      <a:endParaRPr lang="en-US" dirty="0"/>
                    </a:p>
                  </a:txBody>
                  <a:tcPr/>
                </a:tc>
                <a:extLst>
                  <a:ext uri="{0D108BD9-81ED-4DB2-BD59-A6C34878D82A}">
                    <a16:rowId xmlns:a16="http://schemas.microsoft.com/office/drawing/2014/main" val="2902552194"/>
                  </a:ext>
                </a:extLst>
              </a:tr>
              <a:tr h="370840">
                <a:tc>
                  <a:txBody>
                    <a:bodyPr/>
                    <a:lstStyle/>
                    <a:p>
                      <a:r>
                        <a:rPr lang="en-US" sz="1800" b="0" i="1" u="none" strike="noStrike" kern="1200" baseline="0" dirty="0">
                          <a:solidFill>
                            <a:schemeClr val="tx1"/>
                          </a:solidFill>
                          <a:latin typeface="+mn-lt"/>
                          <a:ea typeface="+mn-ea"/>
                          <a:cs typeface="+mn-cs"/>
                        </a:rPr>
                        <a:t>Sophomore </a:t>
                      </a:r>
                      <a:r>
                        <a:rPr lang="en-US" sz="1800" b="0" i="0" u="none" strike="noStrike" kern="1200" baseline="0" dirty="0">
                          <a:solidFill>
                            <a:schemeClr val="tx1"/>
                          </a:solidFill>
                          <a:latin typeface="+mn-lt"/>
                          <a:ea typeface="+mn-ea"/>
                          <a:cs typeface="+mn-cs"/>
                        </a:rPr>
                        <a:t>= 1 if the student is a sophomore, 0 otherwise </a:t>
                      </a:r>
                      <a:endParaRPr lang="en-US" dirty="0"/>
                    </a:p>
                  </a:txBody>
                  <a:tcPr/>
                </a:tc>
                <a:extLst>
                  <a:ext uri="{0D108BD9-81ED-4DB2-BD59-A6C34878D82A}">
                    <a16:rowId xmlns:a16="http://schemas.microsoft.com/office/drawing/2014/main" val="1371162183"/>
                  </a:ext>
                </a:extLst>
              </a:tr>
              <a:tr h="370840">
                <a:tc>
                  <a:txBody>
                    <a:bodyPr/>
                    <a:lstStyle/>
                    <a:p>
                      <a:r>
                        <a:rPr lang="en-US" sz="1800" b="0" i="1" u="none" strike="noStrike" kern="1200" baseline="0" dirty="0">
                          <a:solidFill>
                            <a:schemeClr val="tx1"/>
                          </a:solidFill>
                          <a:latin typeface="+mn-lt"/>
                          <a:ea typeface="+mn-ea"/>
                          <a:cs typeface="+mn-cs"/>
                        </a:rPr>
                        <a:t>Junior </a:t>
                      </a:r>
                      <a:r>
                        <a:rPr lang="en-US" sz="1800" b="0" i="0" u="none" strike="noStrike" kern="1200" baseline="0" dirty="0">
                          <a:solidFill>
                            <a:schemeClr val="tx1"/>
                          </a:solidFill>
                          <a:latin typeface="+mn-lt"/>
                          <a:ea typeface="+mn-ea"/>
                          <a:cs typeface="+mn-cs"/>
                        </a:rPr>
                        <a:t>= 1 if the student is a junior, 0 otherwise </a:t>
                      </a:r>
                      <a:endParaRPr lang="en-US" dirty="0"/>
                    </a:p>
                  </a:txBody>
                  <a:tcPr/>
                </a:tc>
                <a:extLst>
                  <a:ext uri="{0D108BD9-81ED-4DB2-BD59-A6C34878D82A}">
                    <a16:rowId xmlns:a16="http://schemas.microsoft.com/office/drawing/2014/main" val="4019308095"/>
                  </a:ext>
                </a:extLst>
              </a:tr>
              <a:tr h="370840">
                <a:tc>
                  <a:txBody>
                    <a:bodyPr/>
                    <a:lstStyle/>
                    <a:p>
                      <a:r>
                        <a:rPr lang="en-US" sz="1800" b="0" i="1" u="none" strike="noStrike" kern="1200" baseline="0" dirty="0">
                          <a:solidFill>
                            <a:schemeClr val="tx1"/>
                          </a:solidFill>
                          <a:latin typeface="+mn-lt"/>
                          <a:ea typeface="+mn-ea"/>
                          <a:cs typeface="+mn-cs"/>
                        </a:rPr>
                        <a:t>Senior </a:t>
                      </a:r>
                      <a:r>
                        <a:rPr lang="en-US" sz="1800" b="0" i="0" u="none" strike="noStrike" kern="1200" baseline="0" dirty="0">
                          <a:solidFill>
                            <a:schemeClr val="tx1"/>
                          </a:solidFill>
                          <a:latin typeface="+mn-lt"/>
                          <a:ea typeface="+mn-ea"/>
                          <a:cs typeface="+mn-cs"/>
                        </a:rPr>
                        <a:t>= 1 if the student is a senior, 0 otherwise </a:t>
                      </a:r>
                      <a:endParaRPr lang="en-US" dirty="0"/>
                    </a:p>
                  </a:txBody>
                  <a:tcPr/>
                </a:tc>
                <a:extLst>
                  <a:ext uri="{0D108BD9-81ED-4DB2-BD59-A6C34878D82A}">
                    <a16:rowId xmlns:a16="http://schemas.microsoft.com/office/drawing/2014/main" val="1510911460"/>
                  </a:ext>
                </a:extLst>
              </a:tr>
              <a:tr h="370840">
                <a:tc>
                  <a:txBody>
                    <a:bodyPr/>
                    <a:lstStyle/>
                    <a:p>
                      <a:r>
                        <a:rPr lang="en-US" sz="1800" b="0" i="1" u="none" strike="noStrike" kern="1200" baseline="0" dirty="0">
                          <a:solidFill>
                            <a:schemeClr val="tx1"/>
                          </a:solidFill>
                          <a:latin typeface="+mn-lt"/>
                          <a:ea typeface="+mn-ea"/>
                          <a:cs typeface="+mn-cs"/>
                        </a:rPr>
                        <a:t>Master’s </a:t>
                      </a:r>
                      <a:r>
                        <a:rPr lang="en-US" sz="1800" b="0" i="0" u="none" strike="noStrike" kern="1200" baseline="0" dirty="0">
                          <a:solidFill>
                            <a:schemeClr val="tx1"/>
                          </a:solidFill>
                          <a:latin typeface="+mn-lt"/>
                          <a:ea typeface="+mn-ea"/>
                          <a:cs typeface="+mn-cs"/>
                        </a:rPr>
                        <a:t>= 1 if the student is a master’s candidate, 0 otherwise </a:t>
                      </a:r>
                      <a:endParaRPr lang="en-US" dirty="0"/>
                    </a:p>
                  </a:txBody>
                  <a:tcPr/>
                </a:tc>
                <a:extLst>
                  <a:ext uri="{0D108BD9-81ED-4DB2-BD59-A6C34878D82A}">
                    <a16:rowId xmlns:a16="http://schemas.microsoft.com/office/drawing/2014/main" val="3555510792"/>
                  </a:ext>
                </a:extLst>
              </a:tr>
              <a:tr h="370840">
                <a:tc>
                  <a:txBody>
                    <a:bodyPr/>
                    <a:lstStyle/>
                    <a:p>
                      <a:r>
                        <a:rPr lang="en-US" sz="1800" b="0" i="1" u="none" strike="noStrike" kern="1200" baseline="0" dirty="0">
                          <a:solidFill>
                            <a:schemeClr val="tx1"/>
                          </a:solidFill>
                          <a:latin typeface="+mn-lt"/>
                          <a:ea typeface="+mn-ea"/>
                          <a:cs typeface="+mn-cs"/>
                        </a:rPr>
                        <a:t>Doctoral </a:t>
                      </a:r>
                      <a:r>
                        <a:rPr lang="en-US" sz="1800" b="0" i="0" u="none" strike="noStrike" kern="1200" baseline="0" dirty="0">
                          <a:solidFill>
                            <a:schemeClr val="tx1"/>
                          </a:solidFill>
                          <a:latin typeface="+mn-lt"/>
                          <a:ea typeface="+mn-ea"/>
                          <a:cs typeface="+mn-cs"/>
                        </a:rPr>
                        <a:t>= 1 if the student is a PhD candidate, 0 otherwise </a:t>
                      </a:r>
                      <a:endParaRPr lang="en-US" dirty="0"/>
                    </a:p>
                  </a:txBody>
                  <a:tcPr/>
                </a:tc>
                <a:extLst>
                  <a:ext uri="{0D108BD9-81ED-4DB2-BD59-A6C34878D82A}">
                    <a16:rowId xmlns:a16="http://schemas.microsoft.com/office/drawing/2014/main" val="4045123557"/>
                  </a:ext>
                </a:extLst>
              </a:tr>
            </a:tbl>
          </a:graphicData>
        </a:graphic>
      </p:graphicFrame>
    </p:spTree>
    <p:extLst>
      <p:ext uri="{BB962C8B-B14F-4D97-AF65-F5344CB8AC3E}">
        <p14:creationId xmlns:p14="http://schemas.microsoft.com/office/powerpoint/2010/main" val="41883439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More Than One Binary</a:t>
            </a:r>
          </a:p>
        </p:txBody>
      </p:sp>
      <p:sp>
        <p:nvSpPr>
          <p:cNvPr id="3" name="Content Placeholder 2"/>
          <p:cNvSpPr>
            <a:spLocks noGrp="1"/>
          </p:cNvSpPr>
          <p:nvPr>
            <p:ph idx="1"/>
          </p:nvPr>
        </p:nvSpPr>
        <p:spPr/>
        <p:txBody>
          <a:bodyPr/>
          <a:lstStyle/>
          <a:p>
            <a:r>
              <a:rPr lang="en-US" sz="2000" dirty="0"/>
              <a:t>Because only one column can be 1 and the other columns must be 0, the following relation holds:</a:t>
            </a:r>
          </a:p>
          <a:p>
            <a:endParaRPr lang="en-US" dirty="0"/>
          </a:p>
          <a:p>
            <a:endParaRPr lang="en-US" dirty="0"/>
          </a:p>
          <a:p>
            <a:endParaRPr lang="en-US" dirty="0"/>
          </a:p>
          <a:p>
            <a:endParaRPr lang="en-US" dirty="0"/>
          </a:p>
          <a:p>
            <a:endParaRPr lang="en-US" dirty="0"/>
          </a:p>
          <a:p>
            <a:endParaRPr lang="en-US" dirty="0"/>
          </a:p>
          <a:p>
            <a:endParaRPr lang="en-US" dirty="0"/>
          </a:p>
          <a:p>
            <a:r>
              <a:rPr lang="en-US" sz="2000" dirty="0"/>
              <a:t>That Mary is a doctoral student can be inferred from the fact that 0 appears in all the other columns. Because Mary is </a:t>
            </a:r>
            <a:r>
              <a:rPr lang="en-US" sz="2000" i="1" dirty="0"/>
              <a:t>not </a:t>
            </a:r>
            <a:r>
              <a:rPr lang="en-US" sz="2000" dirty="0"/>
              <a:t>in any of the other five categories, she must be in the sixth category.</a:t>
            </a:r>
          </a:p>
        </p:txBody>
      </p:sp>
      <p:sp>
        <p:nvSpPr>
          <p:cNvPr id="4" name="Footer Placeholder 3"/>
          <p:cNvSpPr>
            <a:spLocks noGrp="1"/>
          </p:cNvSpPr>
          <p:nvPr>
            <p:ph type="ftr" sz="quarter" idx="10"/>
          </p:nvPr>
        </p:nvSpPr>
        <p:spPr/>
        <p:txBody>
          <a:bodyPr/>
          <a:lstStyle/>
          <a:p>
            <a:pPr algn="ctr">
              <a:defRPr/>
            </a:pPr>
            <a:r>
              <a:rPr lang="en-US" dirty="0"/>
              <a:t>Copyright © 2022 McGraw Hill. All rights reserved. No reproduction or distribution without the prior written consent of McGraw Hill.</a:t>
            </a:r>
          </a:p>
        </p:txBody>
      </p:sp>
      <p:sp>
        <p:nvSpPr>
          <p:cNvPr id="5" name="Slide Number Placeholder 4"/>
          <p:cNvSpPr>
            <a:spLocks noGrp="1"/>
          </p:cNvSpPr>
          <p:nvPr>
            <p:ph type="sldNum" sz="quarter" idx="11"/>
          </p:nvPr>
        </p:nvSpPr>
        <p:spPr/>
        <p:txBody>
          <a:bodyPr/>
          <a:lstStyle/>
          <a:p>
            <a:pPr>
              <a:defRPr/>
            </a:pPr>
            <a:r>
              <a:rPr lang="en-US"/>
              <a:t>1-</a:t>
            </a:r>
            <a:fld id="{791E7882-3CA6-4A8B-A6B6-5DBED60F7121}" type="slidenum">
              <a:rPr lang="en-US" smtClean="0"/>
              <a:pPr>
                <a:defRPr/>
              </a:pPr>
              <a:t>24</a:t>
            </a:fld>
            <a:endParaRPr lang="en-US" dirty="0"/>
          </a:p>
        </p:txBody>
      </p:sp>
      <p:sp>
        <p:nvSpPr>
          <p:cNvPr id="6" name="Text Placeholder 5"/>
          <p:cNvSpPr>
            <a:spLocks noGrp="1"/>
          </p:cNvSpPr>
          <p:nvPr>
            <p:ph type="body" sz="quarter" idx="12"/>
          </p:nvPr>
        </p:nvSpPr>
        <p:spPr/>
        <p:txBody>
          <a:bodyPr/>
          <a:lstStyle/>
          <a:p>
            <a:r>
              <a:rPr lang="en-US" dirty="0"/>
              <a:t>LO 13-5</a:t>
            </a:r>
          </a:p>
        </p:txBody>
      </p:sp>
      <p:pic>
        <p:nvPicPr>
          <p:cNvPr id="7" name="Picture 6"/>
          <p:cNvPicPr>
            <a:picLocks noChangeAspect="1"/>
          </p:cNvPicPr>
          <p:nvPr/>
        </p:nvPicPr>
        <p:blipFill>
          <a:blip r:embed="rId2"/>
          <a:stretch>
            <a:fillRect/>
          </a:stretch>
        </p:blipFill>
        <p:spPr>
          <a:xfrm>
            <a:off x="871537" y="2209800"/>
            <a:ext cx="7400925" cy="352425"/>
          </a:xfrm>
          <a:prstGeom prst="rect">
            <a:avLst/>
          </a:prstGeom>
        </p:spPr>
      </p:pic>
      <p:pic>
        <p:nvPicPr>
          <p:cNvPr id="8" name="Picture 7"/>
          <p:cNvPicPr>
            <a:picLocks noChangeAspect="1"/>
          </p:cNvPicPr>
          <p:nvPr/>
        </p:nvPicPr>
        <p:blipFill>
          <a:blip r:embed="rId3"/>
          <a:stretch>
            <a:fillRect/>
          </a:stretch>
        </p:blipFill>
        <p:spPr>
          <a:xfrm>
            <a:off x="1230202" y="2743200"/>
            <a:ext cx="6683594" cy="2266950"/>
          </a:xfrm>
          <a:prstGeom prst="rect">
            <a:avLst/>
          </a:prstGeom>
        </p:spPr>
      </p:pic>
    </p:spTree>
    <p:extLst>
      <p:ext uri="{BB962C8B-B14F-4D97-AF65-F5344CB8AC3E}">
        <p14:creationId xmlns:p14="http://schemas.microsoft.com/office/powerpoint/2010/main" val="19816761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What If I Forget to Exclude One Binary?</a:t>
            </a:r>
          </a:p>
        </p:txBody>
      </p:sp>
      <p:sp>
        <p:nvSpPr>
          <p:cNvPr id="3" name="Content Placeholder 2"/>
          <p:cNvSpPr>
            <a:spLocks noGrp="1"/>
          </p:cNvSpPr>
          <p:nvPr>
            <p:ph idx="1"/>
          </p:nvPr>
        </p:nvSpPr>
        <p:spPr/>
        <p:txBody>
          <a:bodyPr/>
          <a:lstStyle/>
          <a:p>
            <a:pPr>
              <a:buSzPct val="140000"/>
              <a:buFont typeface="Wingdings" panose="05000000000000000000" pitchFamily="2" charset="2"/>
              <a:buChar char="§"/>
            </a:pPr>
            <a:r>
              <a:rPr lang="en-US" dirty="0"/>
              <a:t>Including all binaries for all categories may introduce a serious problem of collinearity for the regression estimation. Collinearity occurs when there are redundant independent variables.</a:t>
            </a:r>
          </a:p>
          <a:p>
            <a:pPr>
              <a:buSzPct val="140000"/>
              <a:buFont typeface="Wingdings" panose="05000000000000000000" pitchFamily="2" charset="2"/>
              <a:buChar char="§"/>
            </a:pPr>
            <a:r>
              <a:rPr lang="en-US" dirty="0"/>
              <a:t>When the value of one independent variable can be determined from the values of other independent variables, one column in the </a:t>
            </a:r>
            <a:r>
              <a:rPr lang="en-US" i="1" dirty="0"/>
              <a:t>X</a:t>
            </a:r>
            <a:r>
              <a:rPr lang="en-US" dirty="0"/>
              <a:t> data matrix will be a perfect linear combination of the other column(s).</a:t>
            </a:r>
          </a:p>
          <a:p>
            <a:pPr>
              <a:buSzPct val="140000"/>
              <a:buFont typeface="Wingdings" panose="05000000000000000000" pitchFamily="2" charset="2"/>
              <a:buChar char="§"/>
            </a:pPr>
            <a:r>
              <a:rPr lang="en-US" dirty="0"/>
              <a:t>The least squares estimation would fail because the data matrix would be singular (i.e., would have no inverse).</a:t>
            </a:r>
          </a:p>
          <a:p>
            <a:endParaRPr lang="en-US" dirty="0"/>
          </a:p>
        </p:txBody>
      </p:sp>
      <p:sp>
        <p:nvSpPr>
          <p:cNvPr id="4" name="Footer Placeholder 3"/>
          <p:cNvSpPr>
            <a:spLocks noGrp="1"/>
          </p:cNvSpPr>
          <p:nvPr>
            <p:ph type="ftr" sz="quarter" idx="10"/>
          </p:nvPr>
        </p:nvSpPr>
        <p:spPr/>
        <p:txBody>
          <a:bodyPr/>
          <a:lstStyle/>
          <a:p>
            <a:pPr algn="ctr">
              <a:defRPr/>
            </a:pPr>
            <a:r>
              <a:rPr lang="en-US" dirty="0"/>
              <a:t>Copyright © 2022 McGraw Hill. All rights reserved. No reproduction or distribution without the prior written consent of McGraw Hill.</a:t>
            </a:r>
          </a:p>
        </p:txBody>
      </p:sp>
      <p:sp>
        <p:nvSpPr>
          <p:cNvPr id="5" name="Slide Number Placeholder 4"/>
          <p:cNvSpPr>
            <a:spLocks noGrp="1"/>
          </p:cNvSpPr>
          <p:nvPr>
            <p:ph type="sldNum" sz="quarter" idx="11"/>
          </p:nvPr>
        </p:nvSpPr>
        <p:spPr/>
        <p:txBody>
          <a:bodyPr/>
          <a:lstStyle/>
          <a:p>
            <a:pPr>
              <a:defRPr/>
            </a:pPr>
            <a:r>
              <a:rPr lang="en-US"/>
              <a:t>1-</a:t>
            </a:r>
            <a:fld id="{791E7882-3CA6-4A8B-A6B6-5DBED60F7121}" type="slidenum">
              <a:rPr lang="en-US" smtClean="0"/>
              <a:pPr>
                <a:defRPr/>
              </a:pPr>
              <a:t>25</a:t>
            </a:fld>
            <a:endParaRPr lang="en-US" dirty="0"/>
          </a:p>
        </p:txBody>
      </p:sp>
      <p:sp>
        <p:nvSpPr>
          <p:cNvPr id="6" name="Text Placeholder 5"/>
          <p:cNvSpPr>
            <a:spLocks noGrp="1"/>
          </p:cNvSpPr>
          <p:nvPr>
            <p:ph type="body" sz="quarter" idx="12"/>
          </p:nvPr>
        </p:nvSpPr>
        <p:spPr/>
        <p:txBody>
          <a:bodyPr/>
          <a:lstStyle/>
          <a:p>
            <a:r>
              <a:rPr lang="en-US" dirty="0"/>
              <a:t>LO 13-5</a:t>
            </a:r>
          </a:p>
        </p:txBody>
      </p:sp>
    </p:spTree>
    <p:extLst>
      <p:ext uri="{BB962C8B-B14F-4D97-AF65-F5344CB8AC3E}">
        <p14:creationId xmlns:p14="http://schemas.microsoft.com/office/powerpoint/2010/main" val="42637068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Tests for Nonlinearity</a:t>
            </a:r>
          </a:p>
        </p:txBody>
      </p:sp>
      <p:sp>
        <p:nvSpPr>
          <p:cNvPr id="3" name="Content Placeholder 2"/>
          <p:cNvSpPr>
            <a:spLocks noGrp="1"/>
          </p:cNvSpPr>
          <p:nvPr>
            <p:ph idx="1"/>
          </p:nvPr>
        </p:nvSpPr>
        <p:spPr/>
        <p:txBody>
          <a:bodyPr/>
          <a:lstStyle/>
          <a:p>
            <a:r>
              <a:rPr lang="en-US" sz="2000" dirty="0"/>
              <a:t>Sometimes the effect of a predictor is nonlinear. </a:t>
            </a:r>
          </a:p>
          <a:p>
            <a:r>
              <a:rPr lang="en-US" sz="2000" dirty="0"/>
              <a:t>In the example below shows the volume of lumber that can be milled compared to the radius of the trunk.</a:t>
            </a:r>
          </a:p>
          <a:p>
            <a:r>
              <a:rPr lang="en-US" sz="2000" dirty="0"/>
              <a:t>You’ll see that the quadratic model fits the data better than a linear model.</a:t>
            </a:r>
          </a:p>
        </p:txBody>
      </p:sp>
      <p:sp>
        <p:nvSpPr>
          <p:cNvPr id="4" name="Footer Placeholder 3"/>
          <p:cNvSpPr>
            <a:spLocks noGrp="1"/>
          </p:cNvSpPr>
          <p:nvPr>
            <p:ph type="ftr" sz="quarter" idx="10"/>
          </p:nvPr>
        </p:nvSpPr>
        <p:spPr/>
        <p:txBody>
          <a:bodyPr/>
          <a:lstStyle/>
          <a:p>
            <a:pPr algn="ctr">
              <a:defRPr/>
            </a:pPr>
            <a:r>
              <a:rPr lang="en-US" dirty="0"/>
              <a:t>Copyright © 2022 McGraw Hill. All rights reserved. No reproduction or distribution without the prior written consent of McGraw Hill.</a:t>
            </a:r>
          </a:p>
        </p:txBody>
      </p:sp>
      <p:sp>
        <p:nvSpPr>
          <p:cNvPr id="5" name="Slide Number Placeholder 4"/>
          <p:cNvSpPr>
            <a:spLocks noGrp="1"/>
          </p:cNvSpPr>
          <p:nvPr>
            <p:ph type="sldNum" sz="quarter" idx="11"/>
          </p:nvPr>
        </p:nvSpPr>
        <p:spPr/>
        <p:txBody>
          <a:bodyPr/>
          <a:lstStyle/>
          <a:p>
            <a:pPr>
              <a:defRPr/>
            </a:pPr>
            <a:r>
              <a:rPr lang="en-US"/>
              <a:t>1-</a:t>
            </a:r>
            <a:fld id="{791E7882-3CA6-4A8B-A6B6-5DBED60F7121}" type="slidenum">
              <a:rPr lang="en-US" smtClean="0"/>
              <a:pPr>
                <a:defRPr/>
              </a:pPr>
              <a:t>26</a:t>
            </a:fld>
            <a:endParaRPr lang="en-US" dirty="0"/>
          </a:p>
        </p:txBody>
      </p:sp>
      <p:sp>
        <p:nvSpPr>
          <p:cNvPr id="6" name="Text Placeholder 5"/>
          <p:cNvSpPr>
            <a:spLocks noGrp="1"/>
          </p:cNvSpPr>
          <p:nvPr>
            <p:ph type="body" sz="quarter" idx="12"/>
          </p:nvPr>
        </p:nvSpPr>
        <p:spPr/>
        <p:txBody>
          <a:bodyPr/>
          <a:lstStyle/>
          <a:p>
            <a:r>
              <a:rPr lang="en-US" dirty="0"/>
              <a:t>LO 13-6</a:t>
            </a:r>
          </a:p>
        </p:txBody>
      </p:sp>
      <p:pic>
        <p:nvPicPr>
          <p:cNvPr id="7" name="Picture 6"/>
          <p:cNvPicPr>
            <a:picLocks noChangeAspect="1"/>
          </p:cNvPicPr>
          <p:nvPr/>
        </p:nvPicPr>
        <p:blipFill>
          <a:blip r:embed="rId2"/>
          <a:stretch>
            <a:fillRect/>
          </a:stretch>
        </p:blipFill>
        <p:spPr>
          <a:xfrm>
            <a:off x="2613836" y="2951558"/>
            <a:ext cx="3916326" cy="2476500"/>
          </a:xfrm>
          <a:prstGeom prst="rect">
            <a:avLst/>
          </a:prstGeom>
        </p:spPr>
      </p:pic>
      <p:pic>
        <p:nvPicPr>
          <p:cNvPr id="8" name="Picture 7"/>
          <p:cNvPicPr>
            <a:picLocks noChangeAspect="1"/>
          </p:cNvPicPr>
          <p:nvPr/>
        </p:nvPicPr>
        <p:blipFill>
          <a:blip r:embed="rId3"/>
          <a:stretch>
            <a:fillRect/>
          </a:stretch>
        </p:blipFill>
        <p:spPr>
          <a:xfrm>
            <a:off x="935831" y="5428058"/>
            <a:ext cx="7272337" cy="648892"/>
          </a:xfrm>
          <a:prstGeom prst="rect">
            <a:avLst/>
          </a:prstGeom>
        </p:spPr>
      </p:pic>
    </p:spTree>
    <p:extLst>
      <p:ext uri="{BB962C8B-B14F-4D97-AF65-F5344CB8AC3E}">
        <p14:creationId xmlns:p14="http://schemas.microsoft.com/office/powerpoint/2010/main" val="6890535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Tests for Nonlinearity</a:t>
            </a:r>
          </a:p>
        </p:txBody>
      </p:sp>
      <p:sp>
        <p:nvSpPr>
          <p:cNvPr id="3" name="Content Placeholder 2"/>
          <p:cNvSpPr>
            <a:spLocks noGrp="1"/>
          </p:cNvSpPr>
          <p:nvPr>
            <p:ph idx="1"/>
          </p:nvPr>
        </p:nvSpPr>
        <p:spPr/>
        <p:txBody>
          <a:bodyPr/>
          <a:lstStyle/>
          <a:p>
            <a:r>
              <a:rPr lang="en-US" dirty="0"/>
              <a:t>To test for suspected nonlinearity of any </a:t>
            </a:r>
            <a:r>
              <a:rPr lang="en-US" i="1" dirty="0"/>
              <a:t>predictor, </a:t>
            </a:r>
            <a:r>
              <a:rPr lang="en-US" dirty="0"/>
              <a:t>we can include its square in the regression. For example, instead of </a:t>
            </a:r>
          </a:p>
          <a:p>
            <a:endParaRPr lang="en-US" dirty="0"/>
          </a:p>
          <a:p>
            <a:r>
              <a:rPr lang="en-US" dirty="0"/>
              <a:t>We would use</a:t>
            </a:r>
          </a:p>
          <a:p>
            <a:endParaRPr lang="en-US" dirty="0"/>
          </a:p>
          <a:p>
            <a:r>
              <a:rPr lang="en-US" dirty="0"/>
              <a:t>Squared predictors add model complexity and impose a cost of reduced degrees of freedom for significance tests (we lose 1 degree of freedom for each squared predictor), but the potential reward is a more appropriate model specification. </a:t>
            </a:r>
          </a:p>
        </p:txBody>
      </p:sp>
      <p:sp>
        <p:nvSpPr>
          <p:cNvPr id="4" name="Footer Placeholder 3"/>
          <p:cNvSpPr>
            <a:spLocks noGrp="1"/>
          </p:cNvSpPr>
          <p:nvPr>
            <p:ph type="ftr" sz="quarter" idx="10"/>
          </p:nvPr>
        </p:nvSpPr>
        <p:spPr/>
        <p:txBody>
          <a:bodyPr/>
          <a:lstStyle/>
          <a:p>
            <a:pPr algn="ctr">
              <a:defRPr/>
            </a:pPr>
            <a:r>
              <a:rPr lang="en-US" dirty="0"/>
              <a:t>Copyright © 2022 McGraw Hill. All rights reserved. No reproduction or distribution without the prior written consent of McGraw Hill.</a:t>
            </a:r>
          </a:p>
        </p:txBody>
      </p:sp>
      <p:sp>
        <p:nvSpPr>
          <p:cNvPr id="5" name="Slide Number Placeholder 4"/>
          <p:cNvSpPr>
            <a:spLocks noGrp="1"/>
          </p:cNvSpPr>
          <p:nvPr>
            <p:ph type="sldNum" sz="quarter" idx="11"/>
          </p:nvPr>
        </p:nvSpPr>
        <p:spPr/>
        <p:txBody>
          <a:bodyPr/>
          <a:lstStyle/>
          <a:p>
            <a:pPr>
              <a:defRPr/>
            </a:pPr>
            <a:r>
              <a:rPr lang="en-US"/>
              <a:t>1-</a:t>
            </a:r>
            <a:fld id="{791E7882-3CA6-4A8B-A6B6-5DBED60F7121}" type="slidenum">
              <a:rPr lang="en-US" smtClean="0"/>
              <a:pPr>
                <a:defRPr/>
              </a:pPr>
              <a:t>27</a:t>
            </a:fld>
            <a:endParaRPr lang="en-US" dirty="0"/>
          </a:p>
        </p:txBody>
      </p:sp>
      <p:sp>
        <p:nvSpPr>
          <p:cNvPr id="6" name="Text Placeholder 5"/>
          <p:cNvSpPr>
            <a:spLocks noGrp="1"/>
          </p:cNvSpPr>
          <p:nvPr>
            <p:ph type="body" sz="quarter" idx="12"/>
          </p:nvPr>
        </p:nvSpPr>
        <p:spPr/>
        <p:txBody>
          <a:bodyPr/>
          <a:lstStyle/>
          <a:p>
            <a:r>
              <a:rPr lang="en-US" dirty="0"/>
              <a:t>LO 13-6</a:t>
            </a:r>
          </a:p>
        </p:txBody>
      </p:sp>
      <p:pic>
        <p:nvPicPr>
          <p:cNvPr id="7" name="Picture 6"/>
          <p:cNvPicPr>
            <a:picLocks noChangeAspect="1"/>
          </p:cNvPicPr>
          <p:nvPr/>
        </p:nvPicPr>
        <p:blipFill>
          <a:blip r:embed="rId2"/>
          <a:stretch>
            <a:fillRect/>
          </a:stretch>
        </p:blipFill>
        <p:spPr>
          <a:xfrm>
            <a:off x="3224212" y="2667000"/>
            <a:ext cx="2695575" cy="381000"/>
          </a:xfrm>
          <a:prstGeom prst="rect">
            <a:avLst/>
          </a:prstGeom>
        </p:spPr>
      </p:pic>
      <p:pic>
        <p:nvPicPr>
          <p:cNvPr id="8" name="Picture 7"/>
          <p:cNvPicPr>
            <a:picLocks noChangeAspect="1"/>
          </p:cNvPicPr>
          <p:nvPr/>
        </p:nvPicPr>
        <p:blipFill>
          <a:blip r:embed="rId3"/>
          <a:stretch>
            <a:fillRect/>
          </a:stretch>
        </p:blipFill>
        <p:spPr>
          <a:xfrm>
            <a:off x="2514599" y="3505200"/>
            <a:ext cx="4114800" cy="419100"/>
          </a:xfrm>
          <a:prstGeom prst="rect">
            <a:avLst/>
          </a:prstGeom>
        </p:spPr>
      </p:pic>
    </p:spTree>
    <p:extLst>
      <p:ext uri="{BB962C8B-B14F-4D97-AF65-F5344CB8AC3E}">
        <p14:creationId xmlns:p14="http://schemas.microsoft.com/office/powerpoint/2010/main" val="28811040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Multiplicative Models</a:t>
            </a:r>
          </a:p>
        </p:txBody>
      </p:sp>
      <p:sp>
        <p:nvSpPr>
          <p:cNvPr id="3" name="Content Placeholder 2"/>
          <p:cNvSpPr>
            <a:spLocks noGrp="1"/>
          </p:cNvSpPr>
          <p:nvPr>
            <p:ph idx="1"/>
          </p:nvPr>
        </p:nvSpPr>
        <p:spPr/>
        <p:txBody>
          <a:bodyPr/>
          <a:lstStyle/>
          <a:p>
            <a:r>
              <a:rPr lang="en-US" dirty="0"/>
              <a:t>We can use linear regression to estimate </a:t>
            </a:r>
            <a:r>
              <a:rPr lang="en-US" i="1" dirty="0"/>
              <a:t>exponents </a:t>
            </a:r>
            <a:r>
              <a:rPr lang="en-US" dirty="0"/>
              <a:t>in a </a:t>
            </a:r>
            <a:r>
              <a:rPr lang="en-US" b="1" dirty="0"/>
              <a:t>multiplicative model </a:t>
            </a:r>
            <a:r>
              <a:rPr lang="en-US" dirty="0"/>
              <a:t>(as opposed to an additive model). The Cobb-Douglas model of production with </a:t>
            </a:r>
            <a:r>
              <a:rPr lang="en-US" i="1" dirty="0"/>
              <a:t>k </a:t>
            </a:r>
            <a:r>
              <a:rPr lang="en-US" dirty="0"/>
              <a:t>inputs </a:t>
            </a:r>
            <a:r>
              <a:rPr lang="en-US" i="1" dirty="0"/>
              <a:t>x</a:t>
            </a:r>
            <a:r>
              <a:rPr lang="en-US" dirty="0"/>
              <a:t>1, </a:t>
            </a:r>
            <a:r>
              <a:rPr lang="en-US" i="1" dirty="0"/>
              <a:t>x</a:t>
            </a:r>
            <a:r>
              <a:rPr lang="en-US" dirty="0"/>
              <a:t>2, . . ., </a:t>
            </a:r>
            <a:r>
              <a:rPr lang="en-US" i="1" dirty="0" err="1"/>
              <a:t>xk</a:t>
            </a:r>
            <a:r>
              <a:rPr lang="en-US" i="1" dirty="0"/>
              <a:t> </a:t>
            </a:r>
            <a:r>
              <a:rPr lang="en-US" dirty="0"/>
              <a:t>is an example: </a:t>
            </a:r>
          </a:p>
          <a:p>
            <a:endParaRPr lang="en-US" dirty="0"/>
          </a:p>
          <a:p>
            <a:r>
              <a:rPr lang="en-US" dirty="0"/>
              <a:t>Although the exponents in this model cannot be directly estimated using Excel, by taking logs of both sides, we obtain a transformed model that is now in a linear form. The coefficients of the log expression can be estimated using least squares: </a:t>
            </a:r>
          </a:p>
        </p:txBody>
      </p:sp>
      <p:sp>
        <p:nvSpPr>
          <p:cNvPr id="4" name="Footer Placeholder 3"/>
          <p:cNvSpPr>
            <a:spLocks noGrp="1"/>
          </p:cNvSpPr>
          <p:nvPr>
            <p:ph type="ftr" sz="quarter" idx="10"/>
          </p:nvPr>
        </p:nvSpPr>
        <p:spPr/>
        <p:txBody>
          <a:bodyPr/>
          <a:lstStyle/>
          <a:p>
            <a:pPr algn="ctr">
              <a:defRPr/>
            </a:pPr>
            <a:r>
              <a:rPr lang="en-US" dirty="0"/>
              <a:t>Copyright © 2022 McGraw Hill. All rights reserved. No reproduction or distribution without the prior written consent of McGraw Hill.</a:t>
            </a:r>
          </a:p>
        </p:txBody>
      </p:sp>
      <p:sp>
        <p:nvSpPr>
          <p:cNvPr id="5" name="Slide Number Placeholder 4"/>
          <p:cNvSpPr>
            <a:spLocks noGrp="1"/>
          </p:cNvSpPr>
          <p:nvPr>
            <p:ph type="sldNum" sz="quarter" idx="11"/>
          </p:nvPr>
        </p:nvSpPr>
        <p:spPr/>
        <p:txBody>
          <a:bodyPr/>
          <a:lstStyle/>
          <a:p>
            <a:pPr>
              <a:defRPr/>
            </a:pPr>
            <a:r>
              <a:rPr lang="en-US"/>
              <a:t>1-</a:t>
            </a:r>
            <a:fld id="{791E7882-3CA6-4A8B-A6B6-5DBED60F7121}" type="slidenum">
              <a:rPr lang="en-US" smtClean="0"/>
              <a:pPr>
                <a:defRPr/>
              </a:pPr>
              <a:t>28</a:t>
            </a:fld>
            <a:endParaRPr lang="en-US" dirty="0"/>
          </a:p>
        </p:txBody>
      </p:sp>
      <p:sp>
        <p:nvSpPr>
          <p:cNvPr id="6" name="Text Placeholder 5"/>
          <p:cNvSpPr>
            <a:spLocks noGrp="1"/>
          </p:cNvSpPr>
          <p:nvPr>
            <p:ph type="body" sz="quarter" idx="12"/>
          </p:nvPr>
        </p:nvSpPr>
        <p:spPr/>
        <p:txBody>
          <a:bodyPr/>
          <a:lstStyle/>
          <a:p>
            <a:r>
              <a:rPr lang="en-US" dirty="0"/>
              <a:t>LO 13-6</a:t>
            </a:r>
          </a:p>
        </p:txBody>
      </p:sp>
      <p:pic>
        <p:nvPicPr>
          <p:cNvPr id="7" name="Picture 6"/>
          <p:cNvPicPr>
            <a:picLocks noChangeAspect="1"/>
          </p:cNvPicPr>
          <p:nvPr/>
        </p:nvPicPr>
        <p:blipFill>
          <a:blip r:embed="rId2"/>
          <a:stretch>
            <a:fillRect/>
          </a:stretch>
        </p:blipFill>
        <p:spPr>
          <a:xfrm>
            <a:off x="3600450" y="3048000"/>
            <a:ext cx="1943100" cy="400050"/>
          </a:xfrm>
          <a:prstGeom prst="rect">
            <a:avLst/>
          </a:prstGeom>
        </p:spPr>
      </p:pic>
      <p:pic>
        <p:nvPicPr>
          <p:cNvPr id="8" name="Picture 7"/>
          <p:cNvPicPr>
            <a:picLocks noChangeAspect="1"/>
          </p:cNvPicPr>
          <p:nvPr/>
        </p:nvPicPr>
        <p:blipFill>
          <a:blip r:embed="rId3"/>
          <a:stretch>
            <a:fillRect/>
          </a:stretch>
        </p:blipFill>
        <p:spPr>
          <a:xfrm>
            <a:off x="1485900" y="5414963"/>
            <a:ext cx="6172200" cy="428625"/>
          </a:xfrm>
          <a:prstGeom prst="rect">
            <a:avLst/>
          </a:prstGeom>
        </p:spPr>
      </p:pic>
    </p:spTree>
    <p:extLst>
      <p:ext uri="{BB962C8B-B14F-4D97-AF65-F5344CB8AC3E}">
        <p14:creationId xmlns:p14="http://schemas.microsoft.com/office/powerpoint/2010/main" val="16743882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Tests for Interaction</a:t>
            </a:r>
          </a:p>
        </p:txBody>
      </p:sp>
      <p:sp>
        <p:nvSpPr>
          <p:cNvPr id="3" name="Content Placeholder 2"/>
          <p:cNvSpPr>
            <a:spLocks noGrp="1"/>
          </p:cNvSpPr>
          <p:nvPr>
            <p:ph idx="1"/>
          </p:nvPr>
        </p:nvSpPr>
        <p:spPr/>
        <p:txBody>
          <a:bodyPr/>
          <a:lstStyle/>
          <a:p>
            <a:r>
              <a:rPr lang="en-US" dirty="0"/>
              <a:t>We can test for </a:t>
            </a:r>
            <a:r>
              <a:rPr lang="en-US" b="1" dirty="0"/>
              <a:t>interaction </a:t>
            </a:r>
            <a:r>
              <a:rPr lang="en-US" dirty="0"/>
              <a:t>between two predictors by including their product in the regression. For example, we might hypothesize that </a:t>
            </a:r>
            <a:r>
              <a:rPr lang="en-US" i="1" dirty="0"/>
              <a:t>Y </a:t>
            </a:r>
            <a:r>
              <a:rPr lang="en-US" dirty="0"/>
              <a:t>depends on </a:t>
            </a:r>
            <a:r>
              <a:rPr lang="en-US" i="1" dirty="0"/>
              <a:t>X</a:t>
            </a:r>
            <a:r>
              <a:rPr lang="en-US" baseline="-25000" dirty="0"/>
              <a:t>1</a:t>
            </a:r>
            <a:r>
              <a:rPr lang="en-US" dirty="0"/>
              <a:t> and </a:t>
            </a:r>
            <a:r>
              <a:rPr lang="en-US" i="1" dirty="0"/>
              <a:t>X</a:t>
            </a:r>
            <a:r>
              <a:rPr lang="en-US" baseline="-25000" dirty="0"/>
              <a:t>2</a:t>
            </a:r>
            <a:r>
              <a:rPr lang="en-US" dirty="0"/>
              <a:t>, and </a:t>
            </a:r>
            <a:r>
              <a:rPr lang="en-US" i="1" dirty="0"/>
              <a:t>X</a:t>
            </a:r>
            <a:r>
              <a:rPr lang="en-US" baseline="-25000" dirty="0"/>
              <a:t>1</a:t>
            </a:r>
            <a:r>
              <a:rPr lang="en-US" i="1" dirty="0"/>
              <a:t>X</a:t>
            </a:r>
            <a:r>
              <a:rPr lang="en-US" baseline="-25000" dirty="0"/>
              <a:t>2</a:t>
            </a:r>
            <a:r>
              <a:rPr lang="en-US" dirty="0"/>
              <a:t>. To test for interaction, we estimate the model: </a:t>
            </a:r>
          </a:p>
          <a:p>
            <a:endParaRPr lang="en-US" dirty="0"/>
          </a:p>
          <a:p>
            <a:r>
              <a:rPr lang="en-US" dirty="0"/>
              <a:t>Interaction effects require careful interpretation and cost 1 degree of freedom per interaction. </a:t>
            </a:r>
          </a:p>
          <a:p>
            <a:r>
              <a:rPr lang="en-US" dirty="0"/>
              <a:t>However, if the interaction term improves the model specification, it is well worth the cost. </a:t>
            </a:r>
          </a:p>
        </p:txBody>
      </p:sp>
      <p:sp>
        <p:nvSpPr>
          <p:cNvPr id="4" name="Footer Placeholder 3"/>
          <p:cNvSpPr>
            <a:spLocks noGrp="1"/>
          </p:cNvSpPr>
          <p:nvPr>
            <p:ph type="ftr" sz="quarter" idx="10"/>
          </p:nvPr>
        </p:nvSpPr>
        <p:spPr/>
        <p:txBody>
          <a:bodyPr/>
          <a:lstStyle/>
          <a:p>
            <a:pPr algn="ctr">
              <a:defRPr/>
            </a:pPr>
            <a:r>
              <a:rPr lang="en-US" dirty="0"/>
              <a:t>Copyright © 2022 McGraw Hill. All rights reserved. No reproduction or distribution without the prior written consent of McGraw Hill.</a:t>
            </a:r>
          </a:p>
        </p:txBody>
      </p:sp>
      <p:sp>
        <p:nvSpPr>
          <p:cNvPr id="5" name="Slide Number Placeholder 4"/>
          <p:cNvSpPr>
            <a:spLocks noGrp="1"/>
          </p:cNvSpPr>
          <p:nvPr>
            <p:ph type="sldNum" sz="quarter" idx="11"/>
          </p:nvPr>
        </p:nvSpPr>
        <p:spPr/>
        <p:txBody>
          <a:bodyPr/>
          <a:lstStyle/>
          <a:p>
            <a:pPr>
              <a:defRPr/>
            </a:pPr>
            <a:r>
              <a:rPr lang="en-US"/>
              <a:t>1-</a:t>
            </a:r>
            <a:fld id="{791E7882-3CA6-4A8B-A6B6-5DBED60F7121}" type="slidenum">
              <a:rPr lang="en-US" smtClean="0"/>
              <a:pPr>
                <a:defRPr/>
              </a:pPr>
              <a:t>29</a:t>
            </a:fld>
            <a:endParaRPr lang="en-US" dirty="0"/>
          </a:p>
        </p:txBody>
      </p:sp>
      <p:sp>
        <p:nvSpPr>
          <p:cNvPr id="6" name="Text Placeholder 5"/>
          <p:cNvSpPr>
            <a:spLocks noGrp="1"/>
          </p:cNvSpPr>
          <p:nvPr>
            <p:ph type="body" sz="quarter" idx="12"/>
          </p:nvPr>
        </p:nvSpPr>
        <p:spPr/>
        <p:txBody>
          <a:bodyPr/>
          <a:lstStyle/>
          <a:p>
            <a:r>
              <a:rPr lang="en-US" dirty="0"/>
              <a:t>LO 13-6</a:t>
            </a:r>
          </a:p>
        </p:txBody>
      </p:sp>
      <p:pic>
        <p:nvPicPr>
          <p:cNvPr id="7" name="Picture 6"/>
          <p:cNvPicPr>
            <a:picLocks noChangeAspect="1"/>
          </p:cNvPicPr>
          <p:nvPr/>
        </p:nvPicPr>
        <p:blipFill>
          <a:blip r:embed="rId2"/>
          <a:stretch>
            <a:fillRect/>
          </a:stretch>
        </p:blipFill>
        <p:spPr>
          <a:xfrm>
            <a:off x="2790825" y="3048000"/>
            <a:ext cx="3562350" cy="457200"/>
          </a:xfrm>
          <a:prstGeom prst="rect">
            <a:avLst/>
          </a:prstGeom>
        </p:spPr>
      </p:pic>
    </p:spTree>
    <p:extLst>
      <p:ext uri="{BB962C8B-B14F-4D97-AF65-F5344CB8AC3E}">
        <p14:creationId xmlns:p14="http://schemas.microsoft.com/office/powerpoint/2010/main" val="4578715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Multiple Regression</a:t>
            </a:r>
          </a:p>
        </p:txBody>
      </p:sp>
      <p:sp>
        <p:nvSpPr>
          <p:cNvPr id="3" name="Content Placeholder 2"/>
          <p:cNvSpPr>
            <a:spLocks noGrp="1"/>
          </p:cNvSpPr>
          <p:nvPr>
            <p:ph idx="1"/>
          </p:nvPr>
        </p:nvSpPr>
        <p:spPr/>
        <p:txBody>
          <a:bodyPr/>
          <a:lstStyle/>
          <a:p>
            <a:r>
              <a:rPr lang="en-US" sz="2000" b="1" dirty="0"/>
              <a:t>Multiple regression </a:t>
            </a:r>
            <a:r>
              <a:rPr lang="en-US" sz="2000" dirty="0"/>
              <a:t>extends simple regression to include several independent variables (called </a:t>
            </a:r>
            <a:r>
              <a:rPr lang="en-US" sz="2000" i="1" dirty="0"/>
              <a:t>predictors </a:t>
            </a:r>
            <a:r>
              <a:rPr lang="en-US" sz="2000" dirty="0"/>
              <a:t>or </a:t>
            </a:r>
            <a:r>
              <a:rPr lang="en-US" sz="2000" i="1" dirty="0"/>
              <a:t>explanatory variables</a:t>
            </a:r>
            <a:r>
              <a:rPr lang="en-US" sz="2000" dirty="0"/>
              <a:t>). </a:t>
            </a:r>
          </a:p>
          <a:p>
            <a:r>
              <a:rPr lang="en-US" sz="2000" dirty="0"/>
              <a:t>Multiple regression is required when a single-predictor model does not adequately explain the variation in the dependent variable </a:t>
            </a:r>
            <a:r>
              <a:rPr lang="en-US" sz="2000" i="1" dirty="0"/>
              <a:t>Y </a:t>
            </a:r>
            <a:r>
              <a:rPr lang="en-US" sz="2000" dirty="0"/>
              <a:t>(the response variable). </a:t>
            </a:r>
          </a:p>
          <a:p>
            <a:r>
              <a:rPr lang="en-US" sz="2000" dirty="0"/>
              <a:t>Expanding the regression model to include additional predictors (</a:t>
            </a:r>
            <a:r>
              <a:rPr lang="en-US" sz="2000" i="1" dirty="0"/>
              <a:t>X</a:t>
            </a:r>
            <a:r>
              <a:rPr lang="en-US" sz="2000" dirty="0"/>
              <a:t>1, </a:t>
            </a:r>
            <a:r>
              <a:rPr lang="en-US" sz="2000" i="1" dirty="0"/>
              <a:t>X</a:t>
            </a:r>
            <a:r>
              <a:rPr lang="en-US" sz="2000" dirty="0"/>
              <a:t>2, </a:t>
            </a:r>
            <a:r>
              <a:rPr lang="en-US" sz="2000" i="1" dirty="0"/>
              <a:t>X</a:t>
            </a:r>
            <a:r>
              <a:rPr lang="en-US" sz="2000" dirty="0"/>
              <a:t>3, . . .) can help explain variation and improve predictions. </a:t>
            </a:r>
          </a:p>
        </p:txBody>
      </p:sp>
      <p:sp>
        <p:nvSpPr>
          <p:cNvPr id="4" name="Footer Placeholder 3"/>
          <p:cNvSpPr>
            <a:spLocks noGrp="1"/>
          </p:cNvSpPr>
          <p:nvPr>
            <p:ph type="ftr" sz="quarter" idx="10"/>
          </p:nvPr>
        </p:nvSpPr>
        <p:spPr/>
        <p:txBody>
          <a:bodyPr/>
          <a:lstStyle/>
          <a:p>
            <a:pPr algn="ctr">
              <a:defRPr/>
            </a:pPr>
            <a:r>
              <a:rPr lang="en-US" dirty="0"/>
              <a:t>Copyright © 2022 McGraw Hill. All rights reserved. No reproduction or distribution without the prior written consent of McGraw Hill.</a:t>
            </a:r>
          </a:p>
        </p:txBody>
      </p:sp>
      <p:sp>
        <p:nvSpPr>
          <p:cNvPr id="5" name="Slide Number Placeholder 4"/>
          <p:cNvSpPr>
            <a:spLocks noGrp="1"/>
          </p:cNvSpPr>
          <p:nvPr>
            <p:ph type="sldNum" sz="quarter" idx="11"/>
          </p:nvPr>
        </p:nvSpPr>
        <p:spPr/>
        <p:txBody>
          <a:bodyPr/>
          <a:lstStyle/>
          <a:p>
            <a:pPr>
              <a:defRPr/>
            </a:pPr>
            <a:r>
              <a:rPr lang="en-US"/>
              <a:t>1-</a:t>
            </a:r>
            <a:fld id="{791E7882-3CA6-4A8B-A6B6-5DBED60F7121}" type="slidenum">
              <a:rPr lang="en-US" smtClean="0"/>
              <a:pPr>
                <a:defRPr/>
              </a:pPr>
              <a:t>3</a:t>
            </a:fld>
            <a:endParaRPr lang="en-US" dirty="0"/>
          </a:p>
        </p:txBody>
      </p:sp>
      <p:sp>
        <p:nvSpPr>
          <p:cNvPr id="6" name="Text Placeholder 5"/>
          <p:cNvSpPr>
            <a:spLocks noGrp="1"/>
          </p:cNvSpPr>
          <p:nvPr>
            <p:ph type="body" sz="quarter" idx="12"/>
          </p:nvPr>
        </p:nvSpPr>
        <p:spPr/>
        <p:txBody>
          <a:bodyPr/>
          <a:lstStyle/>
          <a:p>
            <a:r>
              <a:rPr lang="en-US" dirty="0"/>
              <a:t>LO 13-1</a:t>
            </a:r>
          </a:p>
        </p:txBody>
      </p:sp>
      <p:pic>
        <p:nvPicPr>
          <p:cNvPr id="7" name="Picture 6"/>
          <p:cNvPicPr>
            <a:picLocks noChangeAspect="1"/>
          </p:cNvPicPr>
          <p:nvPr/>
        </p:nvPicPr>
        <p:blipFill>
          <a:blip r:embed="rId2"/>
          <a:stretch>
            <a:fillRect/>
          </a:stretch>
        </p:blipFill>
        <p:spPr>
          <a:xfrm>
            <a:off x="957262" y="4020262"/>
            <a:ext cx="7229475" cy="1874570"/>
          </a:xfrm>
          <a:prstGeom prst="rect">
            <a:avLst/>
          </a:prstGeom>
        </p:spPr>
      </p:pic>
    </p:spTree>
    <p:extLst>
      <p:ext uri="{BB962C8B-B14F-4D97-AF65-F5344CB8AC3E}">
        <p14:creationId xmlns:p14="http://schemas.microsoft.com/office/powerpoint/2010/main" val="193333391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Multicollinearity</a:t>
            </a:r>
            <a:endParaRPr lang="en-US" dirty="0"/>
          </a:p>
        </p:txBody>
      </p:sp>
      <p:sp>
        <p:nvSpPr>
          <p:cNvPr id="3" name="Content Placeholder 2"/>
          <p:cNvSpPr>
            <a:spLocks noGrp="1"/>
          </p:cNvSpPr>
          <p:nvPr>
            <p:ph idx="1"/>
          </p:nvPr>
        </p:nvSpPr>
        <p:spPr/>
        <p:txBody>
          <a:bodyPr/>
          <a:lstStyle/>
          <a:p>
            <a:r>
              <a:rPr lang="en-US" sz="2000" dirty="0"/>
              <a:t>When the independent variables </a:t>
            </a:r>
            <a:r>
              <a:rPr lang="en-US" sz="2000" i="1" dirty="0"/>
              <a:t>X</a:t>
            </a:r>
            <a:r>
              <a:rPr lang="en-US" sz="2000" baseline="-25000" dirty="0"/>
              <a:t>1</a:t>
            </a:r>
            <a:r>
              <a:rPr lang="en-US" sz="2000" dirty="0"/>
              <a:t>, </a:t>
            </a:r>
            <a:r>
              <a:rPr lang="en-US" sz="2000" i="1" dirty="0"/>
              <a:t>X</a:t>
            </a:r>
            <a:r>
              <a:rPr lang="en-US" sz="2000" baseline="-25000" dirty="0"/>
              <a:t>2</a:t>
            </a:r>
            <a:r>
              <a:rPr lang="en-US" sz="2000" dirty="0"/>
              <a:t>, . . ., </a:t>
            </a:r>
            <a:r>
              <a:rPr lang="en-US" sz="2000" i="1" dirty="0" err="1"/>
              <a:t>X</a:t>
            </a:r>
            <a:r>
              <a:rPr lang="en-US" sz="2000" baseline="-25000" dirty="0" err="1"/>
              <a:t>m</a:t>
            </a:r>
            <a:r>
              <a:rPr lang="en-US" sz="2000" i="1" dirty="0"/>
              <a:t> </a:t>
            </a:r>
            <a:r>
              <a:rPr lang="en-US" sz="2000" dirty="0"/>
              <a:t>are related to each other instead of being independent, we have a condition known as </a:t>
            </a:r>
            <a:r>
              <a:rPr lang="en-US" sz="2000" b="1" dirty="0" err="1"/>
              <a:t>multicollinearity</a:t>
            </a:r>
            <a:r>
              <a:rPr lang="en-US" sz="2000" dirty="0"/>
              <a:t>. </a:t>
            </a:r>
          </a:p>
          <a:p>
            <a:r>
              <a:rPr lang="en-US" sz="2000" dirty="0" err="1"/>
              <a:t>Multicollinearity</a:t>
            </a:r>
            <a:r>
              <a:rPr lang="en-US" sz="2000" dirty="0"/>
              <a:t> does not bias the least squares estimates or the predictions for </a:t>
            </a:r>
            <a:r>
              <a:rPr lang="en-US" sz="2000" i="1" dirty="0"/>
              <a:t>Y, </a:t>
            </a:r>
            <a:r>
              <a:rPr lang="en-US" sz="2000" dirty="0"/>
              <a:t>but it does induce </a:t>
            </a:r>
            <a:r>
              <a:rPr lang="en-US" sz="2000" i="1" dirty="0"/>
              <a:t>variance inflation. </a:t>
            </a:r>
          </a:p>
          <a:p>
            <a:r>
              <a:rPr lang="en-US" sz="2000" dirty="0"/>
              <a:t>When predictors are strongly </a:t>
            </a:r>
            <a:r>
              <a:rPr lang="en-US" sz="2000" dirty="0" err="1"/>
              <a:t>intercorrelated</a:t>
            </a:r>
            <a:r>
              <a:rPr lang="en-US" sz="2000" dirty="0"/>
              <a:t>, the variances of their estimated coefficients tend to become inflated, widening the confidence intervals for the true coefficients </a:t>
            </a:r>
            <a:r>
              <a:rPr lang="en-US" sz="2000" i="1" dirty="0"/>
              <a:t>β</a:t>
            </a:r>
            <a:r>
              <a:rPr lang="en-US" sz="2000" baseline="-25000" dirty="0"/>
              <a:t>1</a:t>
            </a:r>
            <a:r>
              <a:rPr lang="en-US" sz="2000" dirty="0"/>
              <a:t>, </a:t>
            </a:r>
            <a:r>
              <a:rPr lang="en-US" sz="2000" i="1" dirty="0"/>
              <a:t>β</a:t>
            </a:r>
            <a:r>
              <a:rPr lang="en-US" sz="2000" baseline="-25000" dirty="0"/>
              <a:t>2</a:t>
            </a:r>
            <a:r>
              <a:rPr lang="en-US" sz="2000" dirty="0"/>
              <a:t>, . . ., </a:t>
            </a:r>
            <a:r>
              <a:rPr lang="en-US" sz="2000" i="1" dirty="0"/>
              <a:t>β</a:t>
            </a:r>
            <a:r>
              <a:rPr lang="en-US" sz="2000" baseline="-25000" dirty="0"/>
              <a:t>k</a:t>
            </a:r>
            <a:r>
              <a:rPr lang="en-US" sz="2000" i="1" dirty="0"/>
              <a:t> </a:t>
            </a:r>
            <a:r>
              <a:rPr lang="en-US" sz="2000" dirty="0"/>
              <a:t>and making the </a:t>
            </a:r>
            <a:r>
              <a:rPr lang="en-US" sz="2000" i="1" dirty="0"/>
              <a:t>t </a:t>
            </a:r>
            <a:r>
              <a:rPr lang="en-US" sz="2000" dirty="0"/>
              <a:t>statistics less reliable. </a:t>
            </a:r>
          </a:p>
          <a:p>
            <a:r>
              <a:rPr lang="en-US" sz="2000" dirty="0"/>
              <a:t>It can thus be difficult to identify the separate contribution of each predictor to “explaining” the response variable, due to the entanglement of their roles. </a:t>
            </a:r>
          </a:p>
          <a:p>
            <a:r>
              <a:rPr lang="en-US" sz="2000" dirty="0"/>
              <a:t>There are several ways to investigate the degree of </a:t>
            </a:r>
            <a:r>
              <a:rPr lang="en-US" sz="2000" dirty="0" err="1"/>
              <a:t>multicolinearity</a:t>
            </a:r>
            <a:r>
              <a:rPr lang="en-US" sz="2000" dirty="0"/>
              <a:t> in the regression model.</a:t>
            </a:r>
          </a:p>
        </p:txBody>
      </p:sp>
      <p:sp>
        <p:nvSpPr>
          <p:cNvPr id="4" name="Footer Placeholder 3"/>
          <p:cNvSpPr>
            <a:spLocks noGrp="1"/>
          </p:cNvSpPr>
          <p:nvPr>
            <p:ph type="ftr" sz="quarter" idx="10"/>
          </p:nvPr>
        </p:nvSpPr>
        <p:spPr/>
        <p:txBody>
          <a:bodyPr/>
          <a:lstStyle/>
          <a:p>
            <a:pPr algn="ctr">
              <a:defRPr/>
            </a:pPr>
            <a:r>
              <a:rPr lang="en-US" dirty="0"/>
              <a:t>Copyright © 2022 McGraw Hill. All rights reserved. No reproduction or distribution without the prior written consent of McGraw Hill.</a:t>
            </a:r>
          </a:p>
        </p:txBody>
      </p:sp>
      <p:sp>
        <p:nvSpPr>
          <p:cNvPr id="5" name="Slide Number Placeholder 4"/>
          <p:cNvSpPr>
            <a:spLocks noGrp="1"/>
          </p:cNvSpPr>
          <p:nvPr>
            <p:ph type="sldNum" sz="quarter" idx="11"/>
          </p:nvPr>
        </p:nvSpPr>
        <p:spPr/>
        <p:txBody>
          <a:bodyPr/>
          <a:lstStyle/>
          <a:p>
            <a:pPr>
              <a:defRPr/>
            </a:pPr>
            <a:r>
              <a:rPr lang="en-US"/>
              <a:t>1-</a:t>
            </a:r>
            <a:fld id="{791E7882-3CA6-4A8B-A6B6-5DBED60F7121}" type="slidenum">
              <a:rPr lang="en-US" smtClean="0"/>
              <a:pPr>
                <a:defRPr/>
              </a:pPr>
              <a:t>30</a:t>
            </a:fld>
            <a:endParaRPr lang="en-US" dirty="0"/>
          </a:p>
        </p:txBody>
      </p:sp>
      <p:sp>
        <p:nvSpPr>
          <p:cNvPr id="6" name="Text Placeholder 5"/>
          <p:cNvSpPr>
            <a:spLocks noGrp="1"/>
          </p:cNvSpPr>
          <p:nvPr>
            <p:ph type="body" sz="quarter" idx="12"/>
          </p:nvPr>
        </p:nvSpPr>
        <p:spPr/>
        <p:txBody>
          <a:bodyPr/>
          <a:lstStyle/>
          <a:p>
            <a:r>
              <a:rPr lang="en-US" dirty="0"/>
              <a:t>LO 13-7</a:t>
            </a:r>
          </a:p>
        </p:txBody>
      </p:sp>
    </p:spTree>
    <p:extLst>
      <p:ext uri="{BB962C8B-B14F-4D97-AF65-F5344CB8AC3E}">
        <p14:creationId xmlns:p14="http://schemas.microsoft.com/office/powerpoint/2010/main" val="39727148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Correlation Matrix</a:t>
            </a:r>
          </a:p>
        </p:txBody>
      </p:sp>
      <p:sp>
        <p:nvSpPr>
          <p:cNvPr id="3" name="Content Placeholder 2"/>
          <p:cNvSpPr>
            <a:spLocks noGrp="1"/>
          </p:cNvSpPr>
          <p:nvPr>
            <p:ph idx="1"/>
          </p:nvPr>
        </p:nvSpPr>
        <p:spPr/>
        <p:txBody>
          <a:bodyPr/>
          <a:lstStyle/>
          <a:p>
            <a:r>
              <a:rPr lang="en-US" dirty="0"/>
              <a:t>To check whether two predictors are correlated (collinearity), we can inspect the </a:t>
            </a:r>
            <a:r>
              <a:rPr lang="en-US" b="1" dirty="0"/>
              <a:t>correlation matrix </a:t>
            </a:r>
            <a:r>
              <a:rPr lang="en-US" dirty="0"/>
              <a:t>for the predictors using Excel’s Data Analysis &gt; Correlation.</a:t>
            </a:r>
          </a:p>
          <a:p>
            <a:r>
              <a:rPr lang="en-US" dirty="0"/>
              <a:t>In this example, a </a:t>
            </a:r>
            <a:br>
              <a:rPr lang="en-US" dirty="0"/>
            </a:br>
            <a:r>
              <a:rPr lang="en-US" dirty="0"/>
              <a:t>majority of the </a:t>
            </a:r>
            <a:br>
              <a:rPr lang="en-US" dirty="0"/>
            </a:br>
            <a:r>
              <a:rPr lang="en-US" dirty="0"/>
              <a:t>predictors are </a:t>
            </a:r>
            <a:br>
              <a:rPr lang="en-US" dirty="0"/>
            </a:br>
            <a:r>
              <a:rPr lang="en-US" dirty="0"/>
              <a:t>significantly </a:t>
            </a:r>
            <a:br>
              <a:rPr lang="en-US" dirty="0"/>
            </a:br>
            <a:r>
              <a:rPr lang="en-US" dirty="0"/>
              <a:t>correlated, which </a:t>
            </a:r>
            <a:br>
              <a:rPr lang="en-US" dirty="0"/>
            </a:br>
            <a:r>
              <a:rPr lang="en-US" dirty="0"/>
              <a:t>is not an unusual </a:t>
            </a:r>
            <a:br>
              <a:rPr lang="en-US" dirty="0"/>
            </a:br>
            <a:r>
              <a:rPr lang="en-US" dirty="0"/>
              <a:t>situation in </a:t>
            </a:r>
            <a:br>
              <a:rPr lang="en-US" dirty="0"/>
            </a:br>
            <a:r>
              <a:rPr lang="en-US" dirty="0"/>
              <a:t>regression </a:t>
            </a:r>
            <a:br>
              <a:rPr lang="en-US" dirty="0"/>
            </a:br>
            <a:r>
              <a:rPr lang="en-US" dirty="0"/>
              <a:t>modeling.  </a:t>
            </a:r>
          </a:p>
        </p:txBody>
      </p:sp>
      <p:sp>
        <p:nvSpPr>
          <p:cNvPr id="4" name="Footer Placeholder 3"/>
          <p:cNvSpPr>
            <a:spLocks noGrp="1"/>
          </p:cNvSpPr>
          <p:nvPr>
            <p:ph type="ftr" sz="quarter" idx="10"/>
          </p:nvPr>
        </p:nvSpPr>
        <p:spPr/>
        <p:txBody>
          <a:bodyPr/>
          <a:lstStyle/>
          <a:p>
            <a:pPr algn="ctr">
              <a:defRPr/>
            </a:pPr>
            <a:r>
              <a:rPr lang="en-US" dirty="0"/>
              <a:t>Copyright © 2022 McGraw Hill. All rights reserved. No reproduction or distribution without the prior written consent of McGraw Hill.</a:t>
            </a:r>
          </a:p>
        </p:txBody>
      </p:sp>
      <p:sp>
        <p:nvSpPr>
          <p:cNvPr id="5" name="Slide Number Placeholder 4"/>
          <p:cNvSpPr>
            <a:spLocks noGrp="1"/>
          </p:cNvSpPr>
          <p:nvPr>
            <p:ph type="sldNum" sz="quarter" idx="11"/>
          </p:nvPr>
        </p:nvSpPr>
        <p:spPr/>
        <p:txBody>
          <a:bodyPr/>
          <a:lstStyle/>
          <a:p>
            <a:pPr>
              <a:defRPr/>
            </a:pPr>
            <a:r>
              <a:rPr lang="en-US"/>
              <a:t>1-</a:t>
            </a:r>
            <a:fld id="{791E7882-3CA6-4A8B-A6B6-5DBED60F7121}" type="slidenum">
              <a:rPr lang="en-US" smtClean="0"/>
              <a:pPr>
                <a:defRPr/>
              </a:pPr>
              <a:t>31</a:t>
            </a:fld>
            <a:endParaRPr lang="en-US" dirty="0"/>
          </a:p>
        </p:txBody>
      </p:sp>
      <p:sp>
        <p:nvSpPr>
          <p:cNvPr id="6" name="Text Placeholder 5"/>
          <p:cNvSpPr>
            <a:spLocks noGrp="1"/>
          </p:cNvSpPr>
          <p:nvPr>
            <p:ph type="body" sz="quarter" idx="12"/>
          </p:nvPr>
        </p:nvSpPr>
        <p:spPr/>
        <p:txBody>
          <a:bodyPr/>
          <a:lstStyle/>
          <a:p>
            <a:r>
              <a:rPr lang="en-US" dirty="0"/>
              <a:t>LO 13-7</a:t>
            </a:r>
          </a:p>
        </p:txBody>
      </p:sp>
      <p:pic>
        <p:nvPicPr>
          <p:cNvPr id="7" name="Picture 6"/>
          <p:cNvPicPr>
            <a:picLocks noChangeAspect="1"/>
          </p:cNvPicPr>
          <p:nvPr/>
        </p:nvPicPr>
        <p:blipFill>
          <a:blip r:embed="rId2"/>
          <a:stretch>
            <a:fillRect/>
          </a:stretch>
        </p:blipFill>
        <p:spPr>
          <a:xfrm>
            <a:off x="3520269" y="2819400"/>
            <a:ext cx="5433232" cy="2900362"/>
          </a:xfrm>
          <a:prstGeom prst="rect">
            <a:avLst/>
          </a:prstGeom>
        </p:spPr>
      </p:pic>
    </p:spTree>
    <p:extLst>
      <p:ext uri="{BB962C8B-B14F-4D97-AF65-F5344CB8AC3E}">
        <p14:creationId xmlns:p14="http://schemas.microsoft.com/office/powerpoint/2010/main" val="224300976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Variance Inflation Factor</a:t>
            </a:r>
          </a:p>
        </p:txBody>
      </p:sp>
      <p:sp>
        <p:nvSpPr>
          <p:cNvPr id="3" name="Content Placeholder 2"/>
          <p:cNvSpPr>
            <a:spLocks noGrp="1"/>
          </p:cNvSpPr>
          <p:nvPr>
            <p:ph idx="1"/>
          </p:nvPr>
        </p:nvSpPr>
        <p:spPr/>
        <p:txBody>
          <a:bodyPr/>
          <a:lstStyle/>
          <a:p>
            <a:r>
              <a:rPr lang="en-US" dirty="0"/>
              <a:t>The </a:t>
            </a:r>
            <a:r>
              <a:rPr lang="en-US" b="1" dirty="0"/>
              <a:t>variance inflation factor (VIF) </a:t>
            </a:r>
            <a:r>
              <a:rPr lang="en-US" dirty="0"/>
              <a:t>for each predictor provides a more comprehensive test. For a given predictor </a:t>
            </a:r>
            <a:r>
              <a:rPr lang="en-US" i="1" dirty="0" err="1"/>
              <a:t>Xj</a:t>
            </a:r>
            <a:r>
              <a:rPr lang="en-US" dirty="0"/>
              <a:t>, the VIF is defined as </a:t>
            </a:r>
          </a:p>
          <a:p>
            <a:endParaRPr lang="en-US" dirty="0"/>
          </a:p>
          <a:p>
            <a:endParaRPr lang="en-US" dirty="0"/>
          </a:p>
          <a:p>
            <a:r>
              <a:rPr lang="en-US" dirty="0"/>
              <a:t>where </a:t>
            </a:r>
            <a:r>
              <a:rPr lang="en-US" i="1" dirty="0"/>
              <a:t>R j </a:t>
            </a:r>
            <a:r>
              <a:rPr lang="en-US" dirty="0"/>
              <a:t>2 is the coefficient of determination when predictor </a:t>
            </a:r>
            <a:r>
              <a:rPr lang="en-US" i="1" dirty="0"/>
              <a:t>j </a:t>
            </a:r>
            <a:r>
              <a:rPr lang="en-US" dirty="0"/>
              <a:t>is regressed against </a:t>
            </a:r>
            <a:r>
              <a:rPr lang="en-US" i="1" dirty="0"/>
              <a:t>all </a:t>
            </a:r>
            <a:r>
              <a:rPr lang="en-US" dirty="0"/>
              <a:t>the other predictors (excluding </a:t>
            </a:r>
            <a:r>
              <a:rPr lang="en-US" i="1" dirty="0"/>
              <a:t>Y</a:t>
            </a:r>
            <a:r>
              <a:rPr lang="en-US" dirty="0"/>
              <a:t>). </a:t>
            </a:r>
          </a:p>
        </p:txBody>
      </p:sp>
      <p:sp>
        <p:nvSpPr>
          <p:cNvPr id="4" name="Footer Placeholder 3"/>
          <p:cNvSpPr>
            <a:spLocks noGrp="1"/>
          </p:cNvSpPr>
          <p:nvPr>
            <p:ph type="ftr" sz="quarter" idx="10"/>
          </p:nvPr>
        </p:nvSpPr>
        <p:spPr/>
        <p:txBody>
          <a:bodyPr/>
          <a:lstStyle/>
          <a:p>
            <a:pPr algn="ctr">
              <a:defRPr/>
            </a:pPr>
            <a:r>
              <a:rPr lang="en-US" dirty="0"/>
              <a:t>Copyright © 2022 McGraw Hill. All rights reserved. No reproduction or distribution without the prior written consent of McGraw Hill.</a:t>
            </a:r>
          </a:p>
        </p:txBody>
      </p:sp>
      <p:sp>
        <p:nvSpPr>
          <p:cNvPr id="5" name="Slide Number Placeholder 4"/>
          <p:cNvSpPr>
            <a:spLocks noGrp="1"/>
          </p:cNvSpPr>
          <p:nvPr>
            <p:ph type="sldNum" sz="quarter" idx="11"/>
          </p:nvPr>
        </p:nvSpPr>
        <p:spPr/>
        <p:txBody>
          <a:bodyPr/>
          <a:lstStyle/>
          <a:p>
            <a:pPr>
              <a:defRPr/>
            </a:pPr>
            <a:r>
              <a:rPr lang="en-US"/>
              <a:t>1-</a:t>
            </a:r>
            <a:fld id="{791E7882-3CA6-4A8B-A6B6-5DBED60F7121}" type="slidenum">
              <a:rPr lang="en-US" smtClean="0"/>
              <a:pPr>
                <a:defRPr/>
              </a:pPr>
              <a:t>32</a:t>
            </a:fld>
            <a:endParaRPr lang="en-US" dirty="0"/>
          </a:p>
        </p:txBody>
      </p:sp>
      <p:sp>
        <p:nvSpPr>
          <p:cNvPr id="6" name="Text Placeholder 5"/>
          <p:cNvSpPr>
            <a:spLocks noGrp="1"/>
          </p:cNvSpPr>
          <p:nvPr>
            <p:ph type="body" sz="quarter" idx="12"/>
          </p:nvPr>
        </p:nvSpPr>
        <p:spPr/>
        <p:txBody>
          <a:bodyPr/>
          <a:lstStyle/>
          <a:p>
            <a:r>
              <a:rPr lang="en-US" dirty="0"/>
              <a:t>LO 13-7</a:t>
            </a:r>
          </a:p>
        </p:txBody>
      </p:sp>
      <p:pic>
        <p:nvPicPr>
          <p:cNvPr id="7" name="Picture 6"/>
          <p:cNvPicPr>
            <a:picLocks noChangeAspect="1"/>
          </p:cNvPicPr>
          <p:nvPr/>
        </p:nvPicPr>
        <p:blipFill>
          <a:blip r:embed="rId2"/>
          <a:stretch>
            <a:fillRect/>
          </a:stretch>
        </p:blipFill>
        <p:spPr>
          <a:xfrm>
            <a:off x="3752850" y="2667000"/>
            <a:ext cx="1638300" cy="762000"/>
          </a:xfrm>
          <a:prstGeom prst="rect">
            <a:avLst/>
          </a:prstGeom>
        </p:spPr>
      </p:pic>
    </p:spTree>
    <p:extLst>
      <p:ext uri="{BB962C8B-B14F-4D97-AF65-F5344CB8AC3E}">
        <p14:creationId xmlns:p14="http://schemas.microsoft.com/office/powerpoint/2010/main" val="336818548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Variance Inflation Factor</a:t>
            </a:r>
          </a:p>
        </p:txBody>
      </p:sp>
      <p:sp>
        <p:nvSpPr>
          <p:cNvPr id="3" name="Content Placeholder 2"/>
          <p:cNvSpPr>
            <a:spLocks noGrp="1"/>
          </p:cNvSpPr>
          <p:nvPr>
            <p:ph idx="1"/>
          </p:nvPr>
        </p:nvSpPr>
        <p:spPr/>
        <p:txBody>
          <a:bodyPr/>
          <a:lstStyle/>
          <a:p>
            <a:r>
              <a:rPr lang="en-US" dirty="0"/>
              <a:t>If predictor </a:t>
            </a:r>
            <a:r>
              <a:rPr lang="en-US" i="1" dirty="0"/>
              <a:t>j </a:t>
            </a:r>
            <a:r>
              <a:rPr lang="en-US" dirty="0"/>
              <a:t>is unrelated to the other predictors, its </a:t>
            </a:r>
            <a:r>
              <a:rPr lang="en-US" i="1" dirty="0"/>
              <a:t>R</a:t>
            </a:r>
            <a:r>
              <a:rPr lang="en-US" i="1" baseline="-25000" dirty="0"/>
              <a:t>j</a:t>
            </a:r>
            <a:r>
              <a:rPr lang="en-US" baseline="30000" dirty="0"/>
              <a:t>2</a:t>
            </a:r>
            <a:r>
              <a:rPr lang="en-US" dirty="0"/>
              <a:t> will be 0 and its VIF will be 1 (an ideal situation that will rarely be seen with actual data). Some possible situations are </a:t>
            </a:r>
          </a:p>
        </p:txBody>
      </p:sp>
      <p:sp>
        <p:nvSpPr>
          <p:cNvPr id="4" name="Footer Placeholder 3"/>
          <p:cNvSpPr>
            <a:spLocks noGrp="1"/>
          </p:cNvSpPr>
          <p:nvPr>
            <p:ph type="ftr" sz="quarter" idx="10"/>
          </p:nvPr>
        </p:nvSpPr>
        <p:spPr/>
        <p:txBody>
          <a:bodyPr/>
          <a:lstStyle/>
          <a:p>
            <a:pPr algn="ctr">
              <a:defRPr/>
            </a:pPr>
            <a:r>
              <a:rPr lang="en-US" dirty="0"/>
              <a:t>Copyright © 2022 McGraw Hill. All rights reserved. No reproduction or distribution without the prior written consent of McGraw Hill.</a:t>
            </a:r>
          </a:p>
        </p:txBody>
      </p:sp>
      <p:sp>
        <p:nvSpPr>
          <p:cNvPr id="5" name="Slide Number Placeholder 4"/>
          <p:cNvSpPr>
            <a:spLocks noGrp="1"/>
          </p:cNvSpPr>
          <p:nvPr>
            <p:ph type="sldNum" sz="quarter" idx="11"/>
          </p:nvPr>
        </p:nvSpPr>
        <p:spPr/>
        <p:txBody>
          <a:bodyPr/>
          <a:lstStyle/>
          <a:p>
            <a:pPr>
              <a:defRPr/>
            </a:pPr>
            <a:r>
              <a:rPr lang="en-US"/>
              <a:t>1-</a:t>
            </a:r>
            <a:fld id="{791E7882-3CA6-4A8B-A6B6-5DBED60F7121}" type="slidenum">
              <a:rPr lang="en-US" smtClean="0"/>
              <a:pPr>
                <a:defRPr/>
              </a:pPr>
              <a:t>33</a:t>
            </a:fld>
            <a:endParaRPr lang="en-US" dirty="0"/>
          </a:p>
        </p:txBody>
      </p:sp>
      <p:sp>
        <p:nvSpPr>
          <p:cNvPr id="6" name="Text Placeholder 5"/>
          <p:cNvSpPr>
            <a:spLocks noGrp="1"/>
          </p:cNvSpPr>
          <p:nvPr>
            <p:ph type="body" sz="quarter" idx="12"/>
          </p:nvPr>
        </p:nvSpPr>
        <p:spPr/>
        <p:txBody>
          <a:bodyPr/>
          <a:lstStyle/>
          <a:p>
            <a:r>
              <a:rPr lang="en-US" dirty="0"/>
              <a:t>LO 13-7</a:t>
            </a:r>
          </a:p>
        </p:txBody>
      </p:sp>
      <p:pic>
        <p:nvPicPr>
          <p:cNvPr id="7" name="Picture 6"/>
          <p:cNvPicPr>
            <a:picLocks noChangeAspect="1"/>
          </p:cNvPicPr>
          <p:nvPr/>
        </p:nvPicPr>
        <p:blipFill>
          <a:blip r:embed="rId2"/>
          <a:stretch>
            <a:fillRect/>
          </a:stretch>
        </p:blipFill>
        <p:spPr>
          <a:xfrm>
            <a:off x="1154906" y="3124200"/>
            <a:ext cx="6834187" cy="2582102"/>
          </a:xfrm>
          <a:prstGeom prst="rect">
            <a:avLst/>
          </a:prstGeom>
        </p:spPr>
      </p:pic>
    </p:spTree>
    <p:extLst>
      <p:ext uri="{BB962C8B-B14F-4D97-AF65-F5344CB8AC3E}">
        <p14:creationId xmlns:p14="http://schemas.microsoft.com/office/powerpoint/2010/main" val="35674366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to Do about </a:t>
            </a:r>
            <a:r>
              <a:rPr lang="en-US" dirty="0" err="1"/>
              <a:t>Multicollinearity</a:t>
            </a:r>
            <a:r>
              <a:rPr lang="en-US" dirty="0"/>
              <a:t>?</a:t>
            </a:r>
          </a:p>
        </p:txBody>
      </p:sp>
      <p:sp>
        <p:nvSpPr>
          <p:cNvPr id="3" name="Content Placeholder 2"/>
          <p:cNvSpPr>
            <a:spLocks noGrp="1"/>
          </p:cNvSpPr>
          <p:nvPr>
            <p:ph idx="1"/>
          </p:nvPr>
        </p:nvSpPr>
        <p:spPr/>
        <p:txBody>
          <a:bodyPr/>
          <a:lstStyle/>
          <a:p>
            <a:pPr>
              <a:buSzPct val="140000"/>
              <a:buFont typeface="Wingdings" panose="05000000000000000000" pitchFamily="2" charset="2"/>
              <a:buChar char="§"/>
              <a:defRPr/>
            </a:pPr>
            <a:r>
              <a:rPr lang="en-US" dirty="0">
                <a:effectLst>
                  <a:outerShdw blurRad="38100" dist="38100" dir="2700000" algn="tl">
                    <a:srgbClr val="FFFFFF"/>
                  </a:outerShdw>
                </a:effectLst>
              </a:rPr>
              <a:t>There is no limit on the magnitude of the </a:t>
            </a:r>
            <a:r>
              <a:rPr lang="en-US" i="1" dirty="0">
                <a:effectLst>
                  <a:outerShdw blurRad="38100" dist="38100" dir="2700000" algn="tl">
                    <a:srgbClr val="FFFFFF"/>
                  </a:outerShdw>
                </a:effectLst>
              </a:rPr>
              <a:t>VIF</a:t>
            </a:r>
            <a:r>
              <a:rPr lang="en-US" dirty="0">
                <a:effectLst>
                  <a:outerShdw blurRad="38100" dist="38100" dir="2700000" algn="tl">
                    <a:srgbClr val="FFFFFF"/>
                  </a:outerShdw>
                </a:effectLst>
              </a:rPr>
              <a:t>.</a:t>
            </a:r>
          </a:p>
          <a:p>
            <a:pPr>
              <a:buSzPct val="140000"/>
              <a:buFont typeface="Wingdings" panose="05000000000000000000" pitchFamily="2" charset="2"/>
              <a:buChar char="§"/>
              <a:defRPr/>
            </a:pPr>
            <a:r>
              <a:rPr lang="en-US" dirty="0">
                <a:effectLst>
                  <a:outerShdw blurRad="38100" dist="38100" dir="2700000" algn="tl">
                    <a:srgbClr val="FFFFFF"/>
                  </a:outerShdw>
                </a:effectLst>
              </a:rPr>
              <a:t>A </a:t>
            </a:r>
            <a:r>
              <a:rPr lang="en-US" i="1" dirty="0">
                <a:effectLst>
                  <a:outerShdw blurRad="38100" dist="38100" dir="2700000" algn="tl">
                    <a:srgbClr val="FFFFFF"/>
                  </a:outerShdw>
                </a:effectLst>
              </a:rPr>
              <a:t>VIF</a:t>
            </a:r>
            <a:r>
              <a:rPr lang="en-US" dirty="0">
                <a:effectLst>
                  <a:outerShdw blurRad="38100" dist="38100" dir="2700000" algn="tl">
                    <a:srgbClr val="FFFFFF"/>
                  </a:outerShdw>
                </a:effectLst>
              </a:rPr>
              <a:t> of 10 says that the other predictors “explain” 90% of the variation in predictor </a:t>
            </a:r>
            <a:r>
              <a:rPr lang="en-US" i="1" dirty="0">
                <a:effectLst>
                  <a:outerShdw blurRad="38100" dist="38100" dir="2700000" algn="tl">
                    <a:srgbClr val="FFFFFF"/>
                  </a:outerShdw>
                </a:effectLst>
              </a:rPr>
              <a:t>j</a:t>
            </a:r>
            <a:r>
              <a:rPr lang="en-US" dirty="0">
                <a:effectLst>
                  <a:outerShdw blurRad="38100" dist="38100" dir="2700000" algn="tl">
                    <a:srgbClr val="FFFFFF"/>
                  </a:outerShdw>
                </a:effectLst>
              </a:rPr>
              <a:t>.</a:t>
            </a:r>
          </a:p>
          <a:p>
            <a:pPr>
              <a:buSzPct val="140000"/>
              <a:buFont typeface="Wingdings" panose="05000000000000000000" pitchFamily="2" charset="2"/>
              <a:buChar char="§"/>
              <a:defRPr/>
            </a:pPr>
            <a:r>
              <a:rPr lang="en-US" dirty="0">
                <a:effectLst>
                  <a:outerShdw blurRad="38100" dist="38100" dir="2700000" algn="tl">
                    <a:srgbClr val="FFFFFF"/>
                  </a:outerShdw>
                </a:effectLst>
              </a:rPr>
              <a:t>This indicates that predictor </a:t>
            </a:r>
            <a:r>
              <a:rPr lang="en-US" i="1" dirty="0">
                <a:effectLst>
                  <a:outerShdw blurRad="38100" dist="38100" dir="2700000" algn="tl">
                    <a:srgbClr val="FFFFFF"/>
                  </a:outerShdw>
                </a:effectLst>
              </a:rPr>
              <a:t>j</a:t>
            </a:r>
            <a:r>
              <a:rPr lang="en-US" dirty="0">
                <a:effectLst>
                  <a:outerShdw blurRad="38100" dist="38100" dir="2700000" algn="tl">
                    <a:srgbClr val="FFFFFF"/>
                  </a:outerShdw>
                </a:effectLst>
              </a:rPr>
              <a:t> is strongly related to the other predictors.</a:t>
            </a:r>
          </a:p>
          <a:p>
            <a:pPr>
              <a:buSzPct val="140000"/>
              <a:buFont typeface="Wingdings" panose="05000000000000000000" pitchFamily="2" charset="2"/>
              <a:buChar char="§"/>
              <a:defRPr/>
            </a:pPr>
            <a:r>
              <a:rPr lang="en-US" dirty="0">
                <a:effectLst>
                  <a:outerShdw blurRad="38100" dist="38100" dir="2700000" algn="tl">
                    <a:srgbClr val="FFFFFF"/>
                  </a:outerShdw>
                </a:effectLst>
              </a:rPr>
              <a:t>However, it is not necessarily indicative of instability in the least squares estimate.</a:t>
            </a:r>
          </a:p>
          <a:p>
            <a:pPr>
              <a:buSzPct val="140000"/>
              <a:buFont typeface="Wingdings" panose="05000000000000000000" pitchFamily="2" charset="2"/>
              <a:buChar char="§"/>
              <a:defRPr/>
            </a:pPr>
            <a:r>
              <a:rPr lang="en-US" dirty="0">
                <a:effectLst>
                  <a:outerShdw blurRad="38100" dist="38100" dir="2700000" algn="tl">
                    <a:srgbClr val="FFFFFF"/>
                  </a:outerShdw>
                </a:effectLst>
              </a:rPr>
              <a:t>A large </a:t>
            </a:r>
            <a:r>
              <a:rPr lang="en-US" i="1" dirty="0">
                <a:effectLst>
                  <a:outerShdw blurRad="38100" dist="38100" dir="2700000" algn="tl">
                    <a:srgbClr val="FFFFFF"/>
                  </a:outerShdw>
                </a:effectLst>
              </a:rPr>
              <a:t>VIF</a:t>
            </a:r>
            <a:r>
              <a:rPr lang="en-US" dirty="0">
                <a:effectLst>
                  <a:outerShdw blurRad="38100" dist="38100" dir="2700000" algn="tl">
                    <a:srgbClr val="FFFFFF"/>
                  </a:outerShdw>
                </a:effectLst>
              </a:rPr>
              <a:t> is a warning to consider whether predictor </a:t>
            </a:r>
            <a:r>
              <a:rPr lang="en-US" i="1" dirty="0">
                <a:effectLst>
                  <a:outerShdw blurRad="38100" dist="38100" dir="2700000" algn="tl">
                    <a:srgbClr val="FFFFFF"/>
                  </a:outerShdw>
                </a:effectLst>
              </a:rPr>
              <a:t>j</a:t>
            </a:r>
            <a:r>
              <a:rPr lang="en-US" dirty="0">
                <a:effectLst>
                  <a:outerShdw blurRad="38100" dist="38100" dir="2700000" algn="tl">
                    <a:srgbClr val="FFFFFF"/>
                  </a:outerShdw>
                </a:effectLst>
              </a:rPr>
              <a:t> really belongs to the model.</a:t>
            </a:r>
          </a:p>
          <a:p>
            <a:endParaRPr lang="en-US" dirty="0"/>
          </a:p>
        </p:txBody>
      </p:sp>
      <p:sp>
        <p:nvSpPr>
          <p:cNvPr id="4" name="Footer Placeholder 3"/>
          <p:cNvSpPr>
            <a:spLocks noGrp="1"/>
          </p:cNvSpPr>
          <p:nvPr>
            <p:ph type="ftr" sz="quarter" idx="10"/>
          </p:nvPr>
        </p:nvSpPr>
        <p:spPr/>
        <p:txBody>
          <a:bodyPr/>
          <a:lstStyle/>
          <a:p>
            <a:pPr algn="ctr">
              <a:defRPr/>
            </a:pPr>
            <a:r>
              <a:rPr lang="en-US" dirty="0"/>
              <a:t>Copyright © 2022 McGraw Hill. All rights reserved. No reproduction or distribution without the prior written consent of McGraw Hill.</a:t>
            </a:r>
          </a:p>
        </p:txBody>
      </p:sp>
      <p:sp>
        <p:nvSpPr>
          <p:cNvPr id="5" name="Slide Number Placeholder 4"/>
          <p:cNvSpPr>
            <a:spLocks noGrp="1"/>
          </p:cNvSpPr>
          <p:nvPr>
            <p:ph type="sldNum" sz="quarter" idx="11"/>
          </p:nvPr>
        </p:nvSpPr>
        <p:spPr/>
        <p:txBody>
          <a:bodyPr/>
          <a:lstStyle/>
          <a:p>
            <a:pPr>
              <a:defRPr/>
            </a:pPr>
            <a:r>
              <a:rPr lang="en-US"/>
              <a:t>1-</a:t>
            </a:r>
            <a:fld id="{791E7882-3CA6-4A8B-A6B6-5DBED60F7121}" type="slidenum">
              <a:rPr lang="en-US" smtClean="0"/>
              <a:pPr>
                <a:defRPr/>
              </a:pPr>
              <a:t>34</a:t>
            </a:fld>
            <a:endParaRPr lang="en-US" dirty="0"/>
          </a:p>
        </p:txBody>
      </p:sp>
      <p:sp>
        <p:nvSpPr>
          <p:cNvPr id="6" name="Text Placeholder 5"/>
          <p:cNvSpPr>
            <a:spLocks noGrp="1"/>
          </p:cNvSpPr>
          <p:nvPr>
            <p:ph type="body" sz="quarter" idx="12"/>
          </p:nvPr>
        </p:nvSpPr>
        <p:spPr/>
        <p:txBody>
          <a:bodyPr/>
          <a:lstStyle/>
          <a:p>
            <a:r>
              <a:rPr lang="en-US" dirty="0"/>
              <a:t>LO 13-7</a:t>
            </a:r>
          </a:p>
        </p:txBody>
      </p:sp>
    </p:spTree>
    <p:extLst>
      <p:ext uri="{BB962C8B-B14F-4D97-AF65-F5344CB8AC3E}">
        <p14:creationId xmlns:p14="http://schemas.microsoft.com/office/powerpoint/2010/main" val="353780356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Are Coefficients Stable?</a:t>
            </a:r>
          </a:p>
        </p:txBody>
      </p:sp>
      <p:sp>
        <p:nvSpPr>
          <p:cNvPr id="3" name="Content Placeholder 2"/>
          <p:cNvSpPr>
            <a:spLocks noGrp="1"/>
          </p:cNvSpPr>
          <p:nvPr>
            <p:ph idx="1"/>
          </p:nvPr>
        </p:nvSpPr>
        <p:spPr/>
        <p:txBody>
          <a:bodyPr/>
          <a:lstStyle/>
          <a:p>
            <a:r>
              <a:rPr lang="en-US" sz="2000" dirty="0">
                <a:effectLst>
                  <a:outerShdw blurRad="38100" dist="38100" dir="2700000" algn="tl">
                    <a:srgbClr val="FFFFFF"/>
                  </a:outerShdw>
                </a:effectLst>
              </a:rPr>
              <a:t>Evidence of instability is when </a:t>
            </a:r>
            <a:r>
              <a:rPr lang="en-US" sz="2000" i="1" dirty="0">
                <a:effectLst>
                  <a:outerShdw blurRad="38100" dist="38100" dir="2700000" algn="tl">
                    <a:srgbClr val="FFFFFF"/>
                  </a:outerShdw>
                </a:effectLst>
              </a:rPr>
              <a:t>X</a:t>
            </a:r>
            <a:r>
              <a:rPr lang="en-US" sz="2000" baseline="-25000" dirty="0">
                <a:effectLst>
                  <a:outerShdw blurRad="38100" dist="38100" dir="2700000" algn="tl">
                    <a:srgbClr val="FFFFFF"/>
                  </a:outerShdw>
                </a:effectLst>
              </a:rPr>
              <a:t>1</a:t>
            </a:r>
            <a:r>
              <a:rPr lang="en-US" sz="2000" dirty="0">
                <a:effectLst>
                  <a:outerShdw blurRad="38100" dist="38100" dir="2700000" algn="tl">
                    <a:srgbClr val="FFFFFF"/>
                  </a:outerShdw>
                </a:effectLst>
              </a:rPr>
              <a:t> and </a:t>
            </a:r>
            <a:r>
              <a:rPr lang="en-US" sz="2000" i="1" dirty="0">
                <a:effectLst>
                  <a:outerShdw blurRad="38100" dist="38100" dir="2700000" algn="tl">
                    <a:srgbClr val="FFFFFF"/>
                  </a:outerShdw>
                </a:effectLst>
              </a:rPr>
              <a:t>X</a:t>
            </a:r>
            <a:r>
              <a:rPr lang="en-US" sz="2000" baseline="-25000" dirty="0">
                <a:effectLst>
                  <a:outerShdw blurRad="38100" dist="38100" dir="2700000" algn="tl">
                    <a:srgbClr val="FFFFFF"/>
                  </a:outerShdw>
                </a:effectLst>
              </a:rPr>
              <a:t>2</a:t>
            </a:r>
            <a:r>
              <a:rPr lang="en-US" sz="2000" dirty="0">
                <a:effectLst>
                  <a:outerShdw blurRad="38100" dist="38100" dir="2700000" algn="tl">
                    <a:srgbClr val="FFFFFF"/>
                  </a:outerShdw>
                </a:effectLst>
              </a:rPr>
              <a:t> have a high pairwise correlation with </a:t>
            </a:r>
            <a:r>
              <a:rPr lang="en-US" sz="2000" i="1" dirty="0">
                <a:effectLst>
                  <a:outerShdw blurRad="38100" dist="38100" dir="2700000" algn="tl">
                    <a:srgbClr val="FFFFFF"/>
                  </a:outerShdw>
                </a:effectLst>
              </a:rPr>
              <a:t>Y</a:t>
            </a:r>
            <a:r>
              <a:rPr lang="en-US" sz="2000" dirty="0">
                <a:effectLst>
                  <a:outerShdw blurRad="38100" dist="38100" dir="2700000" algn="tl">
                    <a:srgbClr val="FFFFFF"/>
                  </a:outerShdw>
                </a:effectLst>
              </a:rPr>
              <a:t>, yet one or both predictors have insignificant </a:t>
            </a:r>
            <a:r>
              <a:rPr lang="en-US" sz="2000" i="1" dirty="0">
                <a:effectLst>
                  <a:outerShdw blurRad="38100" dist="38100" dir="2700000" algn="tl">
                    <a:srgbClr val="FFFFFF"/>
                  </a:outerShdw>
                </a:effectLst>
              </a:rPr>
              <a:t>t</a:t>
            </a:r>
            <a:r>
              <a:rPr lang="en-US" sz="2000" dirty="0">
                <a:effectLst>
                  <a:outerShdw blurRad="38100" dist="38100" dir="2700000" algn="tl">
                    <a:srgbClr val="FFFFFF"/>
                  </a:outerShdw>
                </a:effectLst>
              </a:rPr>
              <a:t> statistics in the fitted multiple regression, and/or if </a:t>
            </a:r>
            <a:r>
              <a:rPr lang="en-US" sz="2000" i="1" dirty="0">
                <a:effectLst>
                  <a:outerShdw blurRad="38100" dist="38100" dir="2700000" algn="tl">
                    <a:srgbClr val="FFFFFF"/>
                  </a:outerShdw>
                </a:effectLst>
              </a:rPr>
              <a:t>X</a:t>
            </a:r>
            <a:r>
              <a:rPr lang="en-US" sz="2000" baseline="-25000" dirty="0">
                <a:effectLst>
                  <a:outerShdw blurRad="38100" dist="38100" dir="2700000" algn="tl">
                    <a:srgbClr val="FFFFFF"/>
                  </a:outerShdw>
                </a:effectLst>
              </a:rPr>
              <a:t>1</a:t>
            </a:r>
            <a:r>
              <a:rPr lang="en-US" sz="2000" dirty="0">
                <a:effectLst>
                  <a:outerShdw blurRad="38100" dist="38100" dir="2700000" algn="tl">
                    <a:srgbClr val="FFFFFF"/>
                  </a:outerShdw>
                </a:effectLst>
              </a:rPr>
              <a:t> and </a:t>
            </a:r>
            <a:r>
              <a:rPr lang="en-US" sz="2000" i="1" dirty="0">
                <a:effectLst>
                  <a:outerShdw blurRad="38100" dist="38100" dir="2700000" algn="tl">
                    <a:srgbClr val="FFFFFF"/>
                  </a:outerShdw>
                </a:effectLst>
              </a:rPr>
              <a:t>X</a:t>
            </a:r>
            <a:r>
              <a:rPr lang="en-US" sz="2000" baseline="-25000" dirty="0">
                <a:effectLst>
                  <a:outerShdw blurRad="38100" dist="38100" dir="2700000" algn="tl">
                    <a:srgbClr val="FFFFFF"/>
                  </a:outerShdw>
                </a:effectLst>
              </a:rPr>
              <a:t>2</a:t>
            </a:r>
            <a:r>
              <a:rPr lang="en-US" sz="2000" dirty="0">
                <a:effectLst>
                  <a:outerShdw blurRad="38100" dist="38100" dir="2700000" algn="tl">
                    <a:srgbClr val="FFFFFF"/>
                  </a:outerShdw>
                </a:effectLst>
              </a:rPr>
              <a:t> are positively correlated with </a:t>
            </a:r>
            <a:r>
              <a:rPr lang="en-US" sz="2000" i="1" dirty="0">
                <a:effectLst>
                  <a:outerShdw blurRad="38100" dist="38100" dir="2700000" algn="tl">
                    <a:srgbClr val="FFFFFF"/>
                  </a:outerShdw>
                </a:effectLst>
              </a:rPr>
              <a:t>Y</a:t>
            </a:r>
            <a:r>
              <a:rPr lang="en-US" sz="2000" dirty="0">
                <a:effectLst>
                  <a:outerShdw blurRad="38100" dist="38100" dir="2700000" algn="tl">
                    <a:srgbClr val="FFFFFF"/>
                  </a:outerShdw>
                </a:effectLst>
              </a:rPr>
              <a:t>, yet one has a negative slope in the multiple regression.</a:t>
            </a:r>
          </a:p>
          <a:p>
            <a:r>
              <a:rPr lang="en-US" sz="2000" dirty="0"/>
              <a:t>As a general test, you can try dropping a collinear predictor from the regression and watch what happens to the fitted coefficients in the </a:t>
            </a:r>
            <a:r>
              <a:rPr lang="en-US" sz="2000" dirty="0" err="1"/>
              <a:t>reestimated</a:t>
            </a:r>
            <a:r>
              <a:rPr lang="en-US" sz="2000" dirty="0"/>
              <a:t> model. </a:t>
            </a:r>
          </a:p>
          <a:p>
            <a:r>
              <a:rPr lang="en-US" sz="2000" dirty="0"/>
              <a:t>If they do not change very much, </a:t>
            </a:r>
            <a:r>
              <a:rPr lang="en-US" sz="2000" dirty="0" err="1"/>
              <a:t>multicollinearity</a:t>
            </a:r>
            <a:r>
              <a:rPr lang="en-US" sz="2000" dirty="0"/>
              <a:t> was probably not a concern. </a:t>
            </a:r>
          </a:p>
          <a:p>
            <a:r>
              <a:rPr lang="en-US" sz="2000" dirty="0"/>
              <a:t>If dropping one collinear predictor causes sharp changes in one or more of the remaining coefficients in the model, then your </a:t>
            </a:r>
            <a:r>
              <a:rPr lang="en-US" sz="2000" dirty="0" err="1"/>
              <a:t>multicollinearity</a:t>
            </a:r>
            <a:r>
              <a:rPr lang="en-US" sz="2000" dirty="0"/>
              <a:t> may be causing instability. </a:t>
            </a:r>
          </a:p>
        </p:txBody>
      </p:sp>
      <p:sp>
        <p:nvSpPr>
          <p:cNvPr id="4" name="Footer Placeholder 3"/>
          <p:cNvSpPr>
            <a:spLocks noGrp="1"/>
          </p:cNvSpPr>
          <p:nvPr>
            <p:ph type="ftr" sz="quarter" idx="10"/>
          </p:nvPr>
        </p:nvSpPr>
        <p:spPr/>
        <p:txBody>
          <a:bodyPr/>
          <a:lstStyle/>
          <a:p>
            <a:pPr algn="ctr">
              <a:defRPr/>
            </a:pPr>
            <a:r>
              <a:rPr lang="en-US" dirty="0"/>
              <a:t>Copyright © 2022 McGraw Hill. All rights reserved. No reproduction or distribution without the prior written consent of McGraw Hill.</a:t>
            </a:r>
          </a:p>
        </p:txBody>
      </p:sp>
      <p:sp>
        <p:nvSpPr>
          <p:cNvPr id="5" name="Slide Number Placeholder 4"/>
          <p:cNvSpPr>
            <a:spLocks noGrp="1"/>
          </p:cNvSpPr>
          <p:nvPr>
            <p:ph type="sldNum" sz="quarter" idx="11"/>
          </p:nvPr>
        </p:nvSpPr>
        <p:spPr/>
        <p:txBody>
          <a:bodyPr/>
          <a:lstStyle/>
          <a:p>
            <a:pPr>
              <a:defRPr/>
            </a:pPr>
            <a:r>
              <a:rPr lang="en-US"/>
              <a:t>1-</a:t>
            </a:r>
            <a:fld id="{791E7882-3CA6-4A8B-A6B6-5DBED60F7121}" type="slidenum">
              <a:rPr lang="en-US" smtClean="0"/>
              <a:pPr>
                <a:defRPr/>
              </a:pPr>
              <a:t>35</a:t>
            </a:fld>
            <a:endParaRPr lang="en-US" dirty="0"/>
          </a:p>
        </p:txBody>
      </p:sp>
      <p:sp>
        <p:nvSpPr>
          <p:cNvPr id="6" name="Text Placeholder 5"/>
          <p:cNvSpPr>
            <a:spLocks noGrp="1"/>
          </p:cNvSpPr>
          <p:nvPr>
            <p:ph type="body" sz="quarter" idx="12"/>
          </p:nvPr>
        </p:nvSpPr>
        <p:spPr/>
        <p:txBody>
          <a:bodyPr/>
          <a:lstStyle/>
          <a:p>
            <a:r>
              <a:rPr lang="en-US" dirty="0"/>
              <a:t>LO 13-7</a:t>
            </a:r>
          </a:p>
        </p:txBody>
      </p:sp>
    </p:spTree>
    <p:extLst>
      <p:ext uri="{BB962C8B-B14F-4D97-AF65-F5344CB8AC3E}">
        <p14:creationId xmlns:p14="http://schemas.microsoft.com/office/powerpoint/2010/main" val="145511865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Regression Diagnostics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The least squares method makes several assumptions about the (unobservable) random errors </a:t>
                </a:r>
                <a14:m>
                  <m:oMath xmlns:m="http://schemas.openxmlformats.org/officeDocument/2006/math">
                    <m:r>
                      <a:rPr lang="en-US" i="1">
                        <a:latin typeface="Cambria Math" panose="02040503050406030204" pitchFamily="18" charset="0"/>
                        <a:ea typeface="Cambria Math" panose="02040503050406030204" pitchFamily="18" charset="0"/>
                      </a:rPr>
                      <m:t>𝜀</m:t>
                    </m:r>
                    <m:r>
                      <a:rPr lang="en-US" i="1" baseline="-25000">
                        <a:latin typeface="Cambria Math" panose="02040503050406030204" pitchFamily="18" charset="0"/>
                        <a:ea typeface="Cambria Math" panose="02040503050406030204" pitchFamily="18" charset="0"/>
                      </a:rPr>
                      <m:t>𝑗</m:t>
                    </m:r>
                  </m:oMath>
                </a14:m>
                <a:r>
                  <a:rPr lang="en-US" dirty="0"/>
                  <a:t>. Clues about these errors may be found in the residuals </a:t>
                </a:r>
                <a:r>
                  <a:rPr lang="en-US" i="1" dirty="0"/>
                  <a:t>ε</a:t>
                </a:r>
                <a:r>
                  <a:rPr lang="en-US" dirty="0"/>
                  <a:t>.</a:t>
                </a:r>
              </a:p>
              <a:p>
                <a:pPr lvl="1"/>
                <a:r>
                  <a:rPr lang="en-US" b="1" dirty="0"/>
                  <a:t>Assumption 1: </a:t>
                </a:r>
                <a:r>
                  <a:rPr lang="en-US" dirty="0"/>
                  <a:t>The errors are normally distributed. </a:t>
                </a:r>
              </a:p>
              <a:p>
                <a:pPr lvl="1"/>
                <a:r>
                  <a:rPr lang="en-US" b="1" dirty="0"/>
                  <a:t>Assumption 2: </a:t>
                </a:r>
                <a:r>
                  <a:rPr lang="en-US" dirty="0"/>
                  <a:t>The errors have constant variance (i.e., they are homoscedastic). </a:t>
                </a:r>
              </a:p>
              <a:p>
                <a:pPr lvl="1"/>
                <a:r>
                  <a:rPr lang="en-US" b="1" dirty="0"/>
                  <a:t>Assumption 3: </a:t>
                </a:r>
                <a:r>
                  <a:rPr lang="en-US" dirty="0"/>
                  <a:t>The errors are independent (i.e., they are </a:t>
                </a:r>
                <a:r>
                  <a:rPr lang="en-US" dirty="0" err="1"/>
                  <a:t>nonautocorrelated</a:t>
                </a:r>
                <a:r>
                  <a:rPr lang="en-US" dirty="0"/>
                  <a:t>). </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444" t="-966" r="-741"/>
                </a:stretch>
              </a:blipFill>
            </p:spPr>
            <p:txBody>
              <a:bodyPr/>
              <a:lstStyle/>
              <a:p>
                <a:r>
                  <a:rPr lang="en-US">
                    <a:noFill/>
                  </a:rPr>
                  <a:t> </a:t>
                </a:r>
              </a:p>
            </p:txBody>
          </p:sp>
        </mc:Fallback>
      </mc:AlternateContent>
      <p:sp>
        <p:nvSpPr>
          <p:cNvPr id="4" name="Footer Placeholder 3"/>
          <p:cNvSpPr>
            <a:spLocks noGrp="1"/>
          </p:cNvSpPr>
          <p:nvPr>
            <p:ph type="ftr" sz="quarter" idx="10"/>
          </p:nvPr>
        </p:nvSpPr>
        <p:spPr/>
        <p:txBody>
          <a:bodyPr/>
          <a:lstStyle/>
          <a:p>
            <a:pPr algn="ctr">
              <a:defRPr/>
            </a:pPr>
            <a:r>
              <a:rPr lang="en-US" dirty="0"/>
              <a:t>Copyright © 2022 McGraw Hill. All rights reserved. No reproduction or distribution without the prior written consent of McGraw Hill.</a:t>
            </a:r>
          </a:p>
        </p:txBody>
      </p:sp>
      <p:sp>
        <p:nvSpPr>
          <p:cNvPr id="5" name="Slide Number Placeholder 4"/>
          <p:cNvSpPr>
            <a:spLocks noGrp="1"/>
          </p:cNvSpPr>
          <p:nvPr>
            <p:ph type="sldNum" sz="quarter" idx="11"/>
          </p:nvPr>
        </p:nvSpPr>
        <p:spPr/>
        <p:txBody>
          <a:bodyPr/>
          <a:lstStyle/>
          <a:p>
            <a:pPr>
              <a:defRPr/>
            </a:pPr>
            <a:r>
              <a:rPr lang="en-US"/>
              <a:t>1-</a:t>
            </a:r>
            <a:fld id="{791E7882-3CA6-4A8B-A6B6-5DBED60F7121}" type="slidenum">
              <a:rPr lang="en-US" smtClean="0"/>
              <a:pPr>
                <a:defRPr/>
              </a:pPr>
              <a:t>36</a:t>
            </a:fld>
            <a:endParaRPr lang="en-US" dirty="0"/>
          </a:p>
        </p:txBody>
      </p:sp>
      <p:sp>
        <p:nvSpPr>
          <p:cNvPr id="6" name="Text Placeholder 5"/>
          <p:cNvSpPr>
            <a:spLocks noGrp="1"/>
          </p:cNvSpPr>
          <p:nvPr>
            <p:ph type="body" sz="quarter" idx="12"/>
          </p:nvPr>
        </p:nvSpPr>
        <p:spPr/>
        <p:txBody>
          <a:bodyPr/>
          <a:lstStyle/>
          <a:p>
            <a:r>
              <a:rPr lang="en-US" dirty="0"/>
              <a:t>LO 13-8</a:t>
            </a:r>
          </a:p>
        </p:txBody>
      </p:sp>
    </p:spTree>
    <p:extLst>
      <p:ext uri="{BB962C8B-B14F-4D97-AF65-F5344CB8AC3E}">
        <p14:creationId xmlns:p14="http://schemas.microsoft.com/office/powerpoint/2010/main" val="73691589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 Non-Normal Errors</a:t>
            </a:r>
          </a:p>
        </p:txBody>
      </p:sp>
      <p:sp>
        <p:nvSpPr>
          <p:cNvPr id="3" name="Content Placeholder 2"/>
          <p:cNvSpPr>
            <a:spLocks noGrp="1"/>
          </p:cNvSpPr>
          <p:nvPr>
            <p:ph idx="1"/>
          </p:nvPr>
        </p:nvSpPr>
        <p:spPr/>
        <p:txBody>
          <a:bodyPr/>
          <a:lstStyle/>
          <a:p>
            <a:r>
              <a:rPr lang="en-US" dirty="0"/>
              <a:t>The main ill consequence is that confidence intervals for the parameters may be unreliable because the normality assumption is used to construct them. </a:t>
            </a:r>
          </a:p>
          <a:p>
            <a:r>
              <a:rPr lang="en-US" dirty="0"/>
              <a:t>The hypotheses are</a:t>
            </a:r>
          </a:p>
          <a:p>
            <a:pPr lvl="1"/>
            <a:r>
              <a:rPr lang="en-US" i="1" dirty="0"/>
              <a:t>H</a:t>
            </a:r>
            <a:r>
              <a:rPr lang="en-US" baseline="-25000" dirty="0"/>
              <a:t>0</a:t>
            </a:r>
            <a:r>
              <a:rPr lang="en-US" dirty="0"/>
              <a:t>: Errors are normally distributed </a:t>
            </a:r>
          </a:p>
          <a:p>
            <a:pPr lvl="1"/>
            <a:r>
              <a:rPr lang="en-US" i="1" dirty="0"/>
              <a:t>H</a:t>
            </a:r>
            <a:r>
              <a:rPr lang="en-US" baseline="-25000" dirty="0"/>
              <a:t>1</a:t>
            </a:r>
            <a:r>
              <a:rPr lang="en-US" dirty="0"/>
              <a:t>: Errors are not normally distributed</a:t>
            </a:r>
          </a:p>
          <a:p>
            <a:pPr>
              <a:defRPr/>
            </a:pPr>
            <a:r>
              <a:rPr lang="en-US" dirty="0"/>
              <a:t>Create a histogram of residuals (plain or standardized) to visually reveal any outliers or serious asymmetry.</a:t>
            </a:r>
          </a:p>
          <a:p>
            <a:pPr>
              <a:defRPr/>
            </a:pPr>
            <a:r>
              <a:rPr lang="en-US" dirty="0"/>
              <a:t>The normal probability plot will also visually test for normality. </a:t>
            </a:r>
          </a:p>
        </p:txBody>
      </p:sp>
      <p:sp>
        <p:nvSpPr>
          <p:cNvPr id="4" name="Footer Placeholder 3"/>
          <p:cNvSpPr>
            <a:spLocks noGrp="1"/>
          </p:cNvSpPr>
          <p:nvPr>
            <p:ph type="ftr" sz="quarter" idx="10"/>
          </p:nvPr>
        </p:nvSpPr>
        <p:spPr/>
        <p:txBody>
          <a:bodyPr/>
          <a:lstStyle/>
          <a:p>
            <a:pPr algn="ctr">
              <a:defRPr/>
            </a:pPr>
            <a:r>
              <a:rPr lang="en-US" dirty="0"/>
              <a:t>Copyright © 2022 McGraw Hill. All rights reserved. No reproduction or distribution without the prior written consent of McGraw Hill.</a:t>
            </a:r>
          </a:p>
        </p:txBody>
      </p:sp>
      <p:sp>
        <p:nvSpPr>
          <p:cNvPr id="5" name="Slide Number Placeholder 4"/>
          <p:cNvSpPr>
            <a:spLocks noGrp="1"/>
          </p:cNvSpPr>
          <p:nvPr>
            <p:ph type="sldNum" sz="quarter" idx="11"/>
          </p:nvPr>
        </p:nvSpPr>
        <p:spPr/>
        <p:txBody>
          <a:bodyPr/>
          <a:lstStyle/>
          <a:p>
            <a:pPr>
              <a:defRPr/>
            </a:pPr>
            <a:r>
              <a:rPr lang="en-US"/>
              <a:t>1-</a:t>
            </a:r>
            <a:fld id="{791E7882-3CA6-4A8B-A6B6-5DBED60F7121}" type="slidenum">
              <a:rPr lang="en-US" smtClean="0"/>
              <a:pPr>
                <a:defRPr/>
              </a:pPr>
              <a:t>37</a:t>
            </a:fld>
            <a:endParaRPr lang="en-US" dirty="0"/>
          </a:p>
        </p:txBody>
      </p:sp>
      <p:sp>
        <p:nvSpPr>
          <p:cNvPr id="6" name="Text Placeholder 5"/>
          <p:cNvSpPr>
            <a:spLocks noGrp="1"/>
          </p:cNvSpPr>
          <p:nvPr>
            <p:ph type="body" sz="quarter" idx="12"/>
          </p:nvPr>
        </p:nvSpPr>
        <p:spPr/>
        <p:txBody>
          <a:bodyPr/>
          <a:lstStyle/>
          <a:p>
            <a:r>
              <a:rPr lang="en-US" dirty="0"/>
              <a:t>LO 13-8</a:t>
            </a:r>
          </a:p>
        </p:txBody>
      </p:sp>
    </p:spTree>
    <p:extLst>
      <p:ext uri="{BB962C8B-B14F-4D97-AF65-F5344CB8AC3E}">
        <p14:creationId xmlns:p14="http://schemas.microsoft.com/office/powerpoint/2010/main" val="295364149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685800"/>
          </a:xfrm>
        </p:spPr>
        <p:txBody>
          <a:bodyPr/>
          <a:lstStyle/>
          <a:p>
            <a:r>
              <a:rPr lang="en-US" sz="2800" dirty="0"/>
              <a:t>#2: </a:t>
            </a:r>
            <a:r>
              <a:rPr lang="en-US" sz="2800" dirty="0" err="1"/>
              <a:t>Nonconstant</a:t>
            </a:r>
            <a:r>
              <a:rPr lang="en-US" sz="2800" dirty="0"/>
              <a:t> Variance (Heteroscedasticity)</a:t>
            </a:r>
          </a:p>
        </p:txBody>
      </p:sp>
      <p:sp>
        <p:nvSpPr>
          <p:cNvPr id="3" name="Content Placeholder 2"/>
          <p:cNvSpPr>
            <a:spLocks noGrp="1"/>
          </p:cNvSpPr>
          <p:nvPr>
            <p:ph idx="1"/>
          </p:nvPr>
        </p:nvSpPr>
        <p:spPr/>
        <p:txBody>
          <a:bodyPr/>
          <a:lstStyle/>
          <a:p>
            <a:r>
              <a:rPr lang="en-US" sz="2000" dirty="0"/>
              <a:t>The regression should fit equally well for all values of </a:t>
            </a:r>
            <a:r>
              <a:rPr lang="en-US" sz="2000" i="1" dirty="0"/>
              <a:t>X </a:t>
            </a:r>
            <a:r>
              <a:rPr lang="en-US" sz="2000" dirty="0"/>
              <a:t>or </a:t>
            </a:r>
            <a:r>
              <a:rPr lang="en-US" sz="2000" i="1" dirty="0"/>
              <a:t>Y. </a:t>
            </a:r>
          </a:p>
          <a:p>
            <a:r>
              <a:rPr lang="en-US" sz="2000" dirty="0"/>
              <a:t>This desirable property is called </a:t>
            </a:r>
            <a:r>
              <a:rPr lang="en-US" sz="2000" b="1" dirty="0"/>
              <a:t>homoscedasticity</a:t>
            </a:r>
            <a:r>
              <a:rPr lang="en-US" sz="2000" dirty="0"/>
              <a:t>. If the error variance is constant, the errors are </a:t>
            </a:r>
            <a:r>
              <a:rPr lang="en-US" sz="2000" i="1" dirty="0"/>
              <a:t>homoscedastic. </a:t>
            </a:r>
          </a:p>
          <a:p>
            <a:r>
              <a:rPr lang="en-US" sz="2000" dirty="0"/>
              <a:t>If the error variance is </a:t>
            </a:r>
            <a:r>
              <a:rPr lang="en-US" sz="2000" dirty="0" err="1"/>
              <a:t>nonconstant</a:t>
            </a:r>
            <a:r>
              <a:rPr lang="en-US" sz="2000" dirty="0"/>
              <a:t>, we have </a:t>
            </a:r>
            <a:r>
              <a:rPr lang="en-US" sz="2000" b="1" dirty="0"/>
              <a:t>heteroscedasticity </a:t>
            </a:r>
            <a:r>
              <a:rPr lang="en-US" sz="2000" dirty="0"/>
              <a:t>and say that the errors are </a:t>
            </a:r>
            <a:r>
              <a:rPr lang="en-US" sz="2000" i="1" dirty="0"/>
              <a:t>heteroscedastic. </a:t>
            </a:r>
          </a:p>
          <a:p>
            <a:r>
              <a:rPr lang="en-US" sz="2000" dirty="0"/>
              <a:t>The hypotheses are </a:t>
            </a:r>
          </a:p>
          <a:p>
            <a:pPr lvl="1"/>
            <a:r>
              <a:rPr lang="en-US" sz="1600" i="1" dirty="0"/>
              <a:t>H</a:t>
            </a:r>
            <a:r>
              <a:rPr lang="en-US" sz="1600" baseline="-25000" dirty="0"/>
              <a:t>0</a:t>
            </a:r>
            <a:r>
              <a:rPr lang="en-US" sz="1600" dirty="0"/>
              <a:t>: Errors have constant variance (homoscedastic) </a:t>
            </a:r>
          </a:p>
          <a:p>
            <a:pPr lvl="1"/>
            <a:r>
              <a:rPr lang="en-US" sz="1600" i="1" dirty="0"/>
              <a:t>H</a:t>
            </a:r>
            <a:r>
              <a:rPr lang="en-US" sz="1600" baseline="-25000" dirty="0"/>
              <a:t>1</a:t>
            </a:r>
            <a:r>
              <a:rPr lang="en-US" sz="1600" dirty="0"/>
              <a:t>: Errors have </a:t>
            </a:r>
            <a:r>
              <a:rPr lang="en-US" sz="1600" dirty="0" err="1"/>
              <a:t>nonconstant</a:t>
            </a:r>
            <a:r>
              <a:rPr lang="en-US" sz="1600" dirty="0"/>
              <a:t> variance (heteroscedastic) </a:t>
            </a:r>
          </a:p>
          <a:p>
            <a:pPr>
              <a:defRPr/>
            </a:pPr>
            <a:r>
              <a:rPr lang="en-US" sz="2000" dirty="0"/>
              <a:t>Constant variance can be visually tested by examining scatter plots of the residuals against each predictor.</a:t>
            </a:r>
          </a:p>
          <a:p>
            <a:pPr>
              <a:defRPr/>
            </a:pPr>
            <a:r>
              <a:rPr lang="en-US" sz="2000" dirty="0"/>
              <a:t>Ideally there will be no pattern. </a:t>
            </a:r>
          </a:p>
          <a:p>
            <a:pPr>
              <a:defRPr/>
            </a:pPr>
            <a:r>
              <a:rPr lang="en-US" sz="2000" dirty="0"/>
              <a:t>Violation of the constant variance assumption is potentially serious.</a:t>
            </a:r>
          </a:p>
          <a:p>
            <a:endParaRPr lang="en-US" sz="2000" dirty="0"/>
          </a:p>
        </p:txBody>
      </p:sp>
      <p:sp>
        <p:nvSpPr>
          <p:cNvPr id="4" name="Footer Placeholder 3"/>
          <p:cNvSpPr>
            <a:spLocks noGrp="1"/>
          </p:cNvSpPr>
          <p:nvPr>
            <p:ph type="ftr" sz="quarter" idx="10"/>
          </p:nvPr>
        </p:nvSpPr>
        <p:spPr/>
        <p:txBody>
          <a:bodyPr/>
          <a:lstStyle/>
          <a:p>
            <a:pPr algn="ctr">
              <a:defRPr/>
            </a:pPr>
            <a:r>
              <a:rPr lang="en-US" dirty="0"/>
              <a:t>Copyright © 2022 McGraw Hill. All rights reserved. No reproduction or distribution without the prior written consent of McGraw Hill.</a:t>
            </a:r>
          </a:p>
        </p:txBody>
      </p:sp>
      <p:sp>
        <p:nvSpPr>
          <p:cNvPr id="5" name="Slide Number Placeholder 4"/>
          <p:cNvSpPr>
            <a:spLocks noGrp="1"/>
          </p:cNvSpPr>
          <p:nvPr>
            <p:ph type="sldNum" sz="quarter" idx="11"/>
          </p:nvPr>
        </p:nvSpPr>
        <p:spPr/>
        <p:txBody>
          <a:bodyPr/>
          <a:lstStyle/>
          <a:p>
            <a:pPr>
              <a:defRPr/>
            </a:pPr>
            <a:r>
              <a:rPr lang="en-US"/>
              <a:t>1-</a:t>
            </a:r>
            <a:fld id="{791E7882-3CA6-4A8B-A6B6-5DBED60F7121}" type="slidenum">
              <a:rPr lang="en-US" smtClean="0"/>
              <a:pPr>
                <a:defRPr/>
              </a:pPr>
              <a:t>38</a:t>
            </a:fld>
            <a:endParaRPr lang="en-US" dirty="0"/>
          </a:p>
        </p:txBody>
      </p:sp>
      <p:sp>
        <p:nvSpPr>
          <p:cNvPr id="6" name="Text Placeholder 5"/>
          <p:cNvSpPr>
            <a:spLocks noGrp="1"/>
          </p:cNvSpPr>
          <p:nvPr>
            <p:ph type="body" sz="quarter" idx="12"/>
          </p:nvPr>
        </p:nvSpPr>
        <p:spPr/>
        <p:txBody>
          <a:bodyPr/>
          <a:lstStyle/>
          <a:p>
            <a:r>
              <a:rPr lang="en-US" dirty="0"/>
              <a:t>LO 13-8</a:t>
            </a:r>
          </a:p>
        </p:txBody>
      </p:sp>
    </p:spTree>
    <p:extLst>
      <p:ext uri="{BB962C8B-B14F-4D97-AF65-F5344CB8AC3E}">
        <p14:creationId xmlns:p14="http://schemas.microsoft.com/office/powerpoint/2010/main" val="219636967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685800"/>
          </a:xfrm>
        </p:spPr>
        <p:txBody>
          <a:bodyPr/>
          <a:lstStyle/>
          <a:p>
            <a:r>
              <a:rPr lang="en-US" sz="2800" dirty="0"/>
              <a:t>#2: </a:t>
            </a:r>
            <a:r>
              <a:rPr lang="en-US" sz="2800" dirty="0" err="1"/>
              <a:t>Nonconstant</a:t>
            </a:r>
            <a:r>
              <a:rPr lang="en-US" sz="2800" dirty="0"/>
              <a:t> Variance (Heteroscedasticity)</a:t>
            </a:r>
          </a:p>
        </p:txBody>
      </p:sp>
      <p:sp>
        <p:nvSpPr>
          <p:cNvPr id="3" name="Content Placeholder 2"/>
          <p:cNvSpPr>
            <a:spLocks noGrp="1"/>
          </p:cNvSpPr>
          <p:nvPr>
            <p:ph idx="1"/>
          </p:nvPr>
        </p:nvSpPr>
        <p:spPr/>
        <p:txBody>
          <a:bodyPr/>
          <a:lstStyle/>
          <a:p>
            <a:r>
              <a:rPr lang="en-US" dirty="0">
                <a:latin typeface="stix"/>
              </a:rPr>
              <a:t>Although many patterns of non-constant variance might exist, the “fan-out” pattern of increasing variance is most common.</a:t>
            </a:r>
            <a:endParaRPr lang="en-US" dirty="0"/>
          </a:p>
          <a:p>
            <a:endParaRPr lang="en-US" sz="2000" dirty="0"/>
          </a:p>
        </p:txBody>
      </p:sp>
      <p:sp>
        <p:nvSpPr>
          <p:cNvPr id="4" name="Footer Placeholder 3"/>
          <p:cNvSpPr>
            <a:spLocks noGrp="1"/>
          </p:cNvSpPr>
          <p:nvPr>
            <p:ph type="ftr" sz="quarter" idx="10"/>
          </p:nvPr>
        </p:nvSpPr>
        <p:spPr/>
        <p:txBody>
          <a:bodyPr/>
          <a:lstStyle/>
          <a:p>
            <a:pPr algn="ctr">
              <a:defRPr/>
            </a:pPr>
            <a:r>
              <a:rPr lang="en-US" dirty="0"/>
              <a:t>Copyright © 2022 McGraw Hill. All rights reserved. No reproduction or distribution without the prior written consent of McGraw Hill.</a:t>
            </a:r>
          </a:p>
        </p:txBody>
      </p:sp>
      <p:sp>
        <p:nvSpPr>
          <p:cNvPr id="5" name="Slide Number Placeholder 4"/>
          <p:cNvSpPr>
            <a:spLocks noGrp="1"/>
          </p:cNvSpPr>
          <p:nvPr>
            <p:ph type="sldNum" sz="quarter" idx="11"/>
          </p:nvPr>
        </p:nvSpPr>
        <p:spPr/>
        <p:txBody>
          <a:bodyPr/>
          <a:lstStyle/>
          <a:p>
            <a:pPr>
              <a:defRPr/>
            </a:pPr>
            <a:r>
              <a:rPr lang="en-US"/>
              <a:t>1-</a:t>
            </a:r>
            <a:fld id="{791E7882-3CA6-4A8B-A6B6-5DBED60F7121}" type="slidenum">
              <a:rPr lang="en-US" smtClean="0"/>
              <a:pPr>
                <a:defRPr/>
              </a:pPr>
              <a:t>39</a:t>
            </a:fld>
            <a:endParaRPr lang="en-US" dirty="0"/>
          </a:p>
        </p:txBody>
      </p:sp>
      <p:sp>
        <p:nvSpPr>
          <p:cNvPr id="6" name="Text Placeholder 5"/>
          <p:cNvSpPr>
            <a:spLocks noGrp="1"/>
          </p:cNvSpPr>
          <p:nvPr>
            <p:ph type="body" sz="quarter" idx="12"/>
          </p:nvPr>
        </p:nvSpPr>
        <p:spPr/>
        <p:txBody>
          <a:bodyPr/>
          <a:lstStyle/>
          <a:p>
            <a:r>
              <a:rPr lang="en-US" dirty="0"/>
              <a:t>LO 13-8</a:t>
            </a:r>
          </a:p>
        </p:txBody>
      </p:sp>
      <p:pic>
        <p:nvPicPr>
          <p:cNvPr id="7" name="Picture 6"/>
          <p:cNvPicPr>
            <a:picLocks noChangeAspect="1"/>
          </p:cNvPicPr>
          <p:nvPr/>
        </p:nvPicPr>
        <p:blipFill>
          <a:blip r:embed="rId2"/>
          <a:stretch>
            <a:fillRect/>
          </a:stretch>
        </p:blipFill>
        <p:spPr>
          <a:xfrm>
            <a:off x="652227" y="2824163"/>
            <a:ext cx="7839546" cy="3233737"/>
          </a:xfrm>
          <a:prstGeom prst="rect">
            <a:avLst/>
          </a:prstGeom>
        </p:spPr>
      </p:pic>
    </p:spTree>
    <p:extLst>
      <p:ext uri="{BB962C8B-B14F-4D97-AF65-F5344CB8AC3E}">
        <p14:creationId xmlns:p14="http://schemas.microsoft.com/office/powerpoint/2010/main" val="40001060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Multiple Regression</a:t>
            </a:r>
          </a:p>
        </p:txBody>
      </p:sp>
      <p:sp>
        <p:nvSpPr>
          <p:cNvPr id="3" name="Content Placeholder 2"/>
          <p:cNvSpPr>
            <a:spLocks noGrp="1"/>
          </p:cNvSpPr>
          <p:nvPr>
            <p:ph idx="1"/>
          </p:nvPr>
        </p:nvSpPr>
        <p:spPr/>
        <p:txBody>
          <a:bodyPr/>
          <a:lstStyle/>
          <a:p>
            <a:r>
              <a:rPr lang="en-US" dirty="0"/>
              <a:t>The </a:t>
            </a:r>
            <a:r>
              <a:rPr lang="en-US" b="1" dirty="0"/>
              <a:t>response variable </a:t>
            </a:r>
            <a:r>
              <a:rPr lang="en-US" dirty="0"/>
              <a:t>(</a:t>
            </a:r>
            <a:r>
              <a:rPr lang="en-US" i="1" dirty="0"/>
              <a:t>Y</a:t>
            </a:r>
            <a:r>
              <a:rPr lang="en-US" dirty="0"/>
              <a:t>) is assumed to be related to the </a:t>
            </a:r>
            <a:r>
              <a:rPr lang="en-US" i="1" dirty="0"/>
              <a:t>k </a:t>
            </a:r>
            <a:r>
              <a:rPr lang="en-US" b="1" dirty="0"/>
              <a:t>predictors </a:t>
            </a:r>
            <a:r>
              <a:rPr lang="en-US" dirty="0"/>
              <a:t>(</a:t>
            </a:r>
            <a:r>
              <a:rPr lang="en-US" i="1" dirty="0"/>
              <a:t>X</a:t>
            </a:r>
            <a:r>
              <a:rPr lang="en-US" baseline="-25000" dirty="0"/>
              <a:t>1</a:t>
            </a:r>
            <a:r>
              <a:rPr lang="en-US" dirty="0"/>
              <a:t>, </a:t>
            </a:r>
            <a:r>
              <a:rPr lang="en-US" i="1" dirty="0"/>
              <a:t>X</a:t>
            </a:r>
            <a:r>
              <a:rPr lang="en-US" baseline="-25000" dirty="0"/>
              <a:t>2</a:t>
            </a:r>
            <a:r>
              <a:rPr lang="en-US" dirty="0"/>
              <a:t>, . . ., </a:t>
            </a:r>
            <a:r>
              <a:rPr lang="en-US" i="1" dirty="0" err="1"/>
              <a:t>X</a:t>
            </a:r>
            <a:r>
              <a:rPr lang="en-US" baseline="-25000" dirty="0" err="1"/>
              <a:t>k</a:t>
            </a:r>
            <a:r>
              <a:rPr lang="en-US" dirty="0"/>
              <a:t>) by a linear equation called the </a:t>
            </a:r>
            <a:r>
              <a:rPr lang="en-US" i="1" dirty="0"/>
              <a:t>population regression model: </a:t>
            </a:r>
          </a:p>
          <a:p>
            <a:endParaRPr lang="en-US" i="1" dirty="0"/>
          </a:p>
          <a:p>
            <a:r>
              <a:rPr lang="en-US" dirty="0"/>
              <a:t>A </a:t>
            </a:r>
            <a:r>
              <a:rPr lang="en-US" i="1" dirty="0"/>
              <a:t>random error ε </a:t>
            </a:r>
            <a:r>
              <a:rPr lang="en-US" dirty="0"/>
              <a:t>represents everything that is not part of the model. </a:t>
            </a:r>
          </a:p>
          <a:p>
            <a:r>
              <a:rPr lang="en-US" dirty="0"/>
              <a:t>The unknown regression coefficients </a:t>
            </a:r>
            <a:r>
              <a:rPr lang="en-US" i="1" dirty="0"/>
              <a:t>β</a:t>
            </a:r>
            <a:r>
              <a:rPr lang="en-US" baseline="-25000" dirty="0"/>
              <a:t>0</a:t>
            </a:r>
            <a:r>
              <a:rPr lang="en-US" dirty="0"/>
              <a:t>, </a:t>
            </a:r>
            <a:r>
              <a:rPr lang="en-US" i="1" dirty="0"/>
              <a:t>β</a:t>
            </a:r>
            <a:r>
              <a:rPr lang="en-US" baseline="-25000" dirty="0"/>
              <a:t>1</a:t>
            </a:r>
            <a:r>
              <a:rPr lang="en-US" dirty="0"/>
              <a:t>, </a:t>
            </a:r>
            <a:r>
              <a:rPr lang="en-US" i="1" dirty="0"/>
              <a:t>β</a:t>
            </a:r>
            <a:r>
              <a:rPr lang="en-US" baseline="-25000" dirty="0"/>
              <a:t>2</a:t>
            </a:r>
            <a:r>
              <a:rPr lang="en-US" dirty="0"/>
              <a:t>, . . . , </a:t>
            </a:r>
            <a:r>
              <a:rPr lang="en-US" i="1" dirty="0"/>
              <a:t>β</a:t>
            </a:r>
            <a:r>
              <a:rPr lang="en-US" baseline="-25000" dirty="0"/>
              <a:t>k</a:t>
            </a:r>
            <a:r>
              <a:rPr lang="en-US" i="1" dirty="0"/>
              <a:t> </a:t>
            </a:r>
            <a:r>
              <a:rPr lang="en-US" dirty="0"/>
              <a:t>are </a:t>
            </a:r>
            <a:r>
              <a:rPr lang="en-US" i="1" dirty="0"/>
              <a:t>parameters </a:t>
            </a:r>
            <a:r>
              <a:rPr lang="en-US" dirty="0"/>
              <a:t>and are denoted by Greek letters. </a:t>
            </a:r>
          </a:p>
          <a:p>
            <a:r>
              <a:rPr lang="en-US" dirty="0"/>
              <a:t>Each coefficient </a:t>
            </a:r>
            <a:r>
              <a:rPr lang="en-US" i="1" dirty="0"/>
              <a:t>β</a:t>
            </a:r>
            <a:r>
              <a:rPr lang="en-US" baseline="-25000" dirty="0"/>
              <a:t>j </a:t>
            </a:r>
            <a:r>
              <a:rPr lang="en-US" dirty="0"/>
              <a:t>shows the change in the expected value of </a:t>
            </a:r>
            <a:r>
              <a:rPr lang="en-US" i="1" dirty="0"/>
              <a:t>Y </a:t>
            </a:r>
            <a:r>
              <a:rPr lang="en-US" dirty="0"/>
              <a:t>for a unit change in </a:t>
            </a:r>
            <a:r>
              <a:rPr lang="en-US" i="1" dirty="0" err="1"/>
              <a:t>X</a:t>
            </a:r>
            <a:r>
              <a:rPr lang="en-US" baseline="-25000" dirty="0" err="1"/>
              <a:t>j</a:t>
            </a:r>
            <a:r>
              <a:rPr lang="en-US" baseline="-25000" dirty="0"/>
              <a:t> </a:t>
            </a:r>
            <a:r>
              <a:rPr lang="en-US" dirty="0"/>
              <a:t>while holding everything else constant (</a:t>
            </a:r>
            <a:r>
              <a:rPr lang="en-US" i="1" dirty="0"/>
              <a:t>ceteris paribus</a:t>
            </a:r>
            <a:r>
              <a:rPr lang="en-US" dirty="0"/>
              <a:t>). </a:t>
            </a:r>
          </a:p>
        </p:txBody>
      </p:sp>
      <p:sp>
        <p:nvSpPr>
          <p:cNvPr id="4" name="Footer Placeholder 3"/>
          <p:cNvSpPr>
            <a:spLocks noGrp="1"/>
          </p:cNvSpPr>
          <p:nvPr>
            <p:ph type="ftr" sz="quarter" idx="10"/>
          </p:nvPr>
        </p:nvSpPr>
        <p:spPr/>
        <p:txBody>
          <a:bodyPr/>
          <a:lstStyle/>
          <a:p>
            <a:pPr algn="ctr">
              <a:defRPr/>
            </a:pPr>
            <a:r>
              <a:rPr lang="en-US" dirty="0"/>
              <a:t>Copyright © 2022 McGraw Hill. All rights reserved. No reproduction or distribution without the prior written consent of McGraw Hill.</a:t>
            </a:r>
          </a:p>
        </p:txBody>
      </p:sp>
      <p:sp>
        <p:nvSpPr>
          <p:cNvPr id="5" name="Slide Number Placeholder 4"/>
          <p:cNvSpPr>
            <a:spLocks noGrp="1"/>
          </p:cNvSpPr>
          <p:nvPr>
            <p:ph type="sldNum" sz="quarter" idx="11"/>
          </p:nvPr>
        </p:nvSpPr>
        <p:spPr/>
        <p:txBody>
          <a:bodyPr/>
          <a:lstStyle/>
          <a:p>
            <a:pPr>
              <a:defRPr/>
            </a:pPr>
            <a:r>
              <a:rPr lang="en-US"/>
              <a:t>1-</a:t>
            </a:r>
            <a:fld id="{791E7882-3CA6-4A8B-A6B6-5DBED60F7121}" type="slidenum">
              <a:rPr lang="en-US" smtClean="0"/>
              <a:pPr>
                <a:defRPr/>
              </a:pPr>
              <a:t>4</a:t>
            </a:fld>
            <a:endParaRPr lang="en-US" dirty="0"/>
          </a:p>
        </p:txBody>
      </p:sp>
      <p:sp>
        <p:nvSpPr>
          <p:cNvPr id="6" name="Text Placeholder 5"/>
          <p:cNvSpPr>
            <a:spLocks noGrp="1"/>
          </p:cNvSpPr>
          <p:nvPr>
            <p:ph type="body" sz="quarter" idx="12"/>
          </p:nvPr>
        </p:nvSpPr>
        <p:spPr/>
        <p:txBody>
          <a:bodyPr/>
          <a:lstStyle/>
          <a:p>
            <a:r>
              <a:rPr lang="en-US" dirty="0"/>
              <a:t>LO 13-1</a:t>
            </a:r>
          </a:p>
        </p:txBody>
      </p:sp>
      <p:pic>
        <p:nvPicPr>
          <p:cNvPr id="7" name="Picture 6"/>
          <p:cNvPicPr>
            <a:picLocks noChangeAspect="1"/>
          </p:cNvPicPr>
          <p:nvPr/>
        </p:nvPicPr>
        <p:blipFill>
          <a:blip r:embed="rId2"/>
          <a:stretch>
            <a:fillRect/>
          </a:stretch>
        </p:blipFill>
        <p:spPr>
          <a:xfrm>
            <a:off x="2490788" y="2667000"/>
            <a:ext cx="4219575" cy="447675"/>
          </a:xfrm>
          <a:prstGeom prst="rect">
            <a:avLst/>
          </a:prstGeom>
        </p:spPr>
      </p:pic>
    </p:spTree>
    <p:extLst>
      <p:ext uri="{BB962C8B-B14F-4D97-AF65-F5344CB8AC3E}">
        <p14:creationId xmlns:p14="http://schemas.microsoft.com/office/powerpoint/2010/main" val="392489292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 Autocorrelation</a:t>
            </a:r>
          </a:p>
        </p:txBody>
      </p:sp>
      <p:sp>
        <p:nvSpPr>
          <p:cNvPr id="3" name="Content Placeholder 2"/>
          <p:cNvSpPr>
            <a:spLocks noGrp="1"/>
          </p:cNvSpPr>
          <p:nvPr>
            <p:ph idx="1"/>
          </p:nvPr>
        </p:nvSpPr>
        <p:spPr/>
        <p:txBody>
          <a:bodyPr/>
          <a:lstStyle/>
          <a:p>
            <a:r>
              <a:rPr lang="en-US" b="1" dirty="0"/>
              <a:t>Autocorrelation</a:t>
            </a:r>
            <a:r>
              <a:rPr lang="en-US" dirty="0"/>
              <a:t> is a pattern of </a:t>
            </a:r>
            <a:r>
              <a:rPr lang="en-US" dirty="0" err="1"/>
              <a:t>nonindependent</a:t>
            </a:r>
            <a:r>
              <a:rPr lang="en-US" dirty="0"/>
              <a:t> errors that violates the regression assumption that each error is independent of its predecessor. </a:t>
            </a:r>
          </a:p>
          <a:p>
            <a:r>
              <a:rPr lang="en-US" dirty="0"/>
              <a:t>This is a problem with time series data.</a:t>
            </a:r>
          </a:p>
          <a:p>
            <a:r>
              <a:rPr lang="en-US" dirty="0" err="1"/>
              <a:t>Autocorrelated</a:t>
            </a:r>
            <a:r>
              <a:rPr lang="en-US" dirty="0"/>
              <a:t> errors results in biased estimated variances which will result in narrow confidence intervals and large </a:t>
            </a:r>
            <a:r>
              <a:rPr lang="en-US" i="1" dirty="0"/>
              <a:t>t</a:t>
            </a:r>
            <a:r>
              <a:rPr lang="en-US" dirty="0"/>
              <a:t> statistics.</a:t>
            </a:r>
          </a:p>
          <a:p>
            <a:r>
              <a:rPr lang="en-US" dirty="0"/>
              <a:t>The hypotheses are</a:t>
            </a:r>
          </a:p>
          <a:p>
            <a:pPr lvl="1"/>
            <a:r>
              <a:rPr lang="en-US" i="1" dirty="0"/>
              <a:t>H</a:t>
            </a:r>
            <a:r>
              <a:rPr lang="en-US" baseline="-25000" dirty="0"/>
              <a:t>0</a:t>
            </a:r>
            <a:r>
              <a:rPr lang="en-US" dirty="0"/>
              <a:t>: Errors are </a:t>
            </a:r>
            <a:r>
              <a:rPr lang="en-US" dirty="0" err="1"/>
              <a:t>nonautocorrelated</a:t>
            </a:r>
            <a:r>
              <a:rPr lang="en-US" dirty="0"/>
              <a:t> </a:t>
            </a:r>
          </a:p>
          <a:p>
            <a:pPr lvl="1"/>
            <a:r>
              <a:rPr lang="en-US" i="1" dirty="0"/>
              <a:t>H</a:t>
            </a:r>
            <a:r>
              <a:rPr lang="en-US" baseline="-25000" dirty="0"/>
              <a:t>1</a:t>
            </a:r>
            <a:r>
              <a:rPr lang="en-US" dirty="0"/>
              <a:t>: Errors are </a:t>
            </a:r>
            <a:r>
              <a:rPr lang="en-US" dirty="0" err="1"/>
              <a:t>autocorrelated</a:t>
            </a:r>
            <a:r>
              <a:rPr lang="en-US" dirty="0"/>
              <a:t> </a:t>
            </a:r>
          </a:p>
        </p:txBody>
      </p:sp>
      <p:sp>
        <p:nvSpPr>
          <p:cNvPr id="4" name="Footer Placeholder 3"/>
          <p:cNvSpPr>
            <a:spLocks noGrp="1"/>
          </p:cNvSpPr>
          <p:nvPr>
            <p:ph type="ftr" sz="quarter" idx="10"/>
          </p:nvPr>
        </p:nvSpPr>
        <p:spPr/>
        <p:txBody>
          <a:bodyPr/>
          <a:lstStyle/>
          <a:p>
            <a:pPr algn="ctr">
              <a:defRPr/>
            </a:pPr>
            <a:r>
              <a:rPr lang="en-US" dirty="0"/>
              <a:t>Copyright © 2022 McGraw Hill. All rights reserved. No reproduction or distribution without the prior written consent of McGraw Hill.</a:t>
            </a:r>
          </a:p>
        </p:txBody>
      </p:sp>
      <p:sp>
        <p:nvSpPr>
          <p:cNvPr id="5" name="Slide Number Placeholder 4"/>
          <p:cNvSpPr>
            <a:spLocks noGrp="1"/>
          </p:cNvSpPr>
          <p:nvPr>
            <p:ph type="sldNum" sz="quarter" idx="11"/>
          </p:nvPr>
        </p:nvSpPr>
        <p:spPr/>
        <p:txBody>
          <a:bodyPr/>
          <a:lstStyle/>
          <a:p>
            <a:pPr>
              <a:defRPr/>
            </a:pPr>
            <a:r>
              <a:rPr lang="en-US"/>
              <a:t>1-</a:t>
            </a:r>
            <a:fld id="{791E7882-3CA6-4A8B-A6B6-5DBED60F7121}" type="slidenum">
              <a:rPr lang="en-US" smtClean="0"/>
              <a:pPr>
                <a:defRPr/>
              </a:pPr>
              <a:t>40</a:t>
            </a:fld>
            <a:endParaRPr lang="en-US" dirty="0"/>
          </a:p>
        </p:txBody>
      </p:sp>
      <p:sp>
        <p:nvSpPr>
          <p:cNvPr id="6" name="Text Placeholder 5"/>
          <p:cNvSpPr>
            <a:spLocks noGrp="1"/>
          </p:cNvSpPr>
          <p:nvPr>
            <p:ph type="body" sz="quarter" idx="12"/>
          </p:nvPr>
        </p:nvSpPr>
        <p:spPr/>
        <p:txBody>
          <a:bodyPr/>
          <a:lstStyle/>
          <a:p>
            <a:r>
              <a:rPr lang="en-US" dirty="0"/>
              <a:t>LO 13-8</a:t>
            </a:r>
          </a:p>
        </p:txBody>
      </p:sp>
    </p:spTree>
    <p:extLst>
      <p:ext uri="{BB962C8B-B14F-4D97-AF65-F5344CB8AC3E}">
        <p14:creationId xmlns:p14="http://schemas.microsoft.com/office/powerpoint/2010/main" val="305988072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 Autocorrelation</a:t>
            </a:r>
          </a:p>
        </p:txBody>
      </p:sp>
      <p:sp>
        <p:nvSpPr>
          <p:cNvPr id="3" name="Content Placeholder 2"/>
          <p:cNvSpPr>
            <a:spLocks noGrp="1"/>
          </p:cNvSpPr>
          <p:nvPr>
            <p:ph idx="1"/>
          </p:nvPr>
        </p:nvSpPr>
        <p:spPr/>
        <p:txBody>
          <a:bodyPr/>
          <a:lstStyle/>
          <a:p>
            <a:r>
              <a:rPr lang="en-US" sz="2000" dirty="0"/>
              <a:t>We will use the observable residuals </a:t>
            </a:r>
            <a:r>
              <a:rPr lang="en-US" sz="2000" i="1" dirty="0"/>
              <a:t>e</a:t>
            </a:r>
            <a:r>
              <a:rPr lang="en-US" sz="2000" baseline="-25000" dirty="0"/>
              <a:t>1</a:t>
            </a:r>
            <a:r>
              <a:rPr lang="en-US" sz="2000" dirty="0"/>
              <a:t>, </a:t>
            </a:r>
            <a:r>
              <a:rPr lang="en-US" sz="2000" i="1" dirty="0"/>
              <a:t>e</a:t>
            </a:r>
            <a:r>
              <a:rPr lang="en-US" sz="2000" baseline="-25000" dirty="0"/>
              <a:t>2</a:t>
            </a:r>
            <a:r>
              <a:rPr lang="en-US" sz="2000" i="1" dirty="0"/>
              <a:t>, …, </a:t>
            </a:r>
            <a:r>
              <a:rPr lang="en-US" sz="2000" dirty="0" err="1"/>
              <a:t>e</a:t>
            </a:r>
            <a:r>
              <a:rPr lang="en-US" sz="2000" i="1" baseline="-25000" dirty="0" err="1"/>
              <a:t>n</a:t>
            </a:r>
            <a:r>
              <a:rPr lang="en-US" sz="2000" dirty="0"/>
              <a:t> for evidence of autocorrelation and the Durbin-Watson test statistic </a:t>
            </a:r>
            <a:r>
              <a:rPr lang="en-US" sz="2000" i="1" dirty="0"/>
              <a:t>DW</a:t>
            </a:r>
            <a:r>
              <a:rPr lang="en-US" sz="2000" dirty="0"/>
              <a:t>:</a:t>
            </a:r>
          </a:p>
          <a:p>
            <a:endParaRPr lang="en-US" sz="2000" dirty="0"/>
          </a:p>
          <a:p>
            <a:endParaRPr lang="en-US" sz="2000" dirty="0"/>
          </a:p>
          <a:p>
            <a:endParaRPr lang="en-US" sz="2000" dirty="0"/>
          </a:p>
          <a:p>
            <a:pPr>
              <a:defRPr/>
            </a:pPr>
            <a:r>
              <a:rPr lang="en-US" sz="2000" dirty="0"/>
              <a:t>The DW statistic lies between 0 and 4.</a:t>
            </a:r>
          </a:p>
          <a:p>
            <a:pPr>
              <a:defRPr/>
            </a:pPr>
            <a:r>
              <a:rPr lang="en-US" sz="2000" dirty="0"/>
              <a:t>When H0 is true (no autocorrelation), the DW statistic will be near 2.</a:t>
            </a:r>
          </a:p>
          <a:p>
            <a:pPr>
              <a:defRPr/>
            </a:pPr>
            <a:r>
              <a:rPr lang="en-US" sz="2000" dirty="0"/>
              <a:t>A DW &lt; 2 suggests positive autocorrelation.</a:t>
            </a:r>
          </a:p>
          <a:p>
            <a:pPr>
              <a:defRPr/>
            </a:pPr>
            <a:r>
              <a:rPr lang="en-US" sz="2000" dirty="0"/>
              <a:t>A DW &gt; 2 suggests negative autocorrelation.</a:t>
            </a:r>
          </a:p>
          <a:p>
            <a:pPr>
              <a:defRPr/>
            </a:pPr>
            <a:r>
              <a:rPr lang="en-US" sz="2000" dirty="0"/>
              <a:t>Ignore the DW statistic for cross-sectional data.</a:t>
            </a:r>
          </a:p>
          <a:p>
            <a:endParaRPr lang="en-US" dirty="0"/>
          </a:p>
          <a:p>
            <a:endParaRPr lang="en-US" dirty="0"/>
          </a:p>
          <a:p>
            <a:endParaRPr lang="en-US" dirty="0"/>
          </a:p>
          <a:p>
            <a:endParaRPr lang="en-US" dirty="0"/>
          </a:p>
          <a:p>
            <a:endParaRPr lang="en-US" dirty="0"/>
          </a:p>
        </p:txBody>
      </p:sp>
      <p:sp>
        <p:nvSpPr>
          <p:cNvPr id="4" name="Footer Placeholder 3"/>
          <p:cNvSpPr>
            <a:spLocks noGrp="1"/>
          </p:cNvSpPr>
          <p:nvPr>
            <p:ph type="ftr" sz="quarter" idx="10"/>
          </p:nvPr>
        </p:nvSpPr>
        <p:spPr/>
        <p:txBody>
          <a:bodyPr/>
          <a:lstStyle/>
          <a:p>
            <a:pPr algn="ctr">
              <a:defRPr/>
            </a:pPr>
            <a:r>
              <a:rPr lang="en-US" dirty="0"/>
              <a:t>Copyright © 2022 McGraw Hill. All rights reserved. No reproduction or distribution without the prior written consent of McGraw Hill.</a:t>
            </a:r>
          </a:p>
        </p:txBody>
      </p:sp>
      <p:sp>
        <p:nvSpPr>
          <p:cNvPr id="5" name="Slide Number Placeholder 4"/>
          <p:cNvSpPr>
            <a:spLocks noGrp="1"/>
          </p:cNvSpPr>
          <p:nvPr>
            <p:ph type="sldNum" sz="quarter" idx="11"/>
          </p:nvPr>
        </p:nvSpPr>
        <p:spPr/>
        <p:txBody>
          <a:bodyPr/>
          <a:lstStyle/>
          <a:p>
            <a:pPr>
              <a:defRPr/>
            </a:pPr>
            <a:r>
              <a:rPr lang="en-US"/>
              <a:t>1-</a:t>
            </a:r>
            <a:fld id="{791E7882-3CA6-4A8B-A6B6-5DBED60F7121}" type="slidenum">
              <a:rPr lang="en-US" smtClean="0"/>
              <a:pPr>
                <a:defRPr/>
              </a:pPr>
              <a:t>41</a:t>
            </a:fld>
            <a:endParaRPr lang="en-US" dirty="0"/>
          </a:p>
        </p:txBody>
      </p:sp>
      <p:sp>
        <p:nvSpPr>
          <p:cNvPr id="6" name="Text Placeholder 5"/>
          <p:cNvSpPr>
            <a:spLocks noGrp="1"/>
          </p:cNvSpPr>
          <p:nvPr>
            <p:ph type="body" sz="quarter" idx="12"/>
          </p:nvPr>
        </p:nvSpPr>
        <p:spPr/>
        <p:txBody>
          <a:bodyPr/>
          <a:lstStyle/>
          <a:p>
            <a:r>
              <a:rPr lang="en-US" dirty="0"/>
              <a:t>LO 13-8</a:t>
            </a:r>
          </a:p>
        </p:txBody>
      </p:sp>
      <p:pic>
        <p:nvPicPr>
          <p:cNvPr id="7" name="Picture 6"/>
          <p:cNvPicPr>
            <a:picLocks noChangeAspect="1"/>
          </p:cNvPicPr>
          <p:nvPr/>
        </p:nvPicPr>
        <p:blipFill>
          <a:blip r:embed="rId2"/>
          <a:stretch>
            <a:fillRect/>
          </a:stretch>
        </p:blipFill>
        <p:spPr>
          <a:xfrm>
            <a:off x="2362200" y="2133600"/>
            <a:ext cx="4457700" cy="1049296"/>
          </a:xfrm>
          <a:prstGeom prst="rect">
            <a:avLst/>
          </a:prstGeom>
        </p:spPr>
      </p:pic>
    </p:spTree>
    <p:extLst>
      <p:ext uri="{BB962C8B-B14F-4D97-AF65-F5344CB8AC3E}">
        <p14:creationId xmlns:p14="http://schemas.microsoft.com/office/powerpoint/2010/main" val="382064056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Unusual Observations</a:t>
            </a:r>
          </a:p>
        </p:txBody>
      </p:sp>
      <p:sp>
        <p:nvSpPr>
          <p:cNvPr id="3" name="Content Placeholder 2"/>
          <p:cNvSpPr>
            <a:spLocks noGrp="1"/>
          </p:cNvSpPr>
          <p:nvPr>
            <p:ph idx="1"/>
          </p:nvPr>
        </p:nvSpPr>
        <p:spPr/>
        <p:txBody>
          <a:bodyPr/>
          <a:lstStyle/>
          <a:p>
            <a:r>
              <a:rPr lang="en-US" sz="2000" dirty="0"/>
              <a:t>An observation may be unusual for two reasons: </a:t>
            </a:r>
          </a:p>
          <a:p>
            <a:pPr marL="914400" lvl="1" indent="-457200">
              <a:buClr>
                <a:schemeClr val="bg2"/>
              </a:buClr>
              <a:buSzPct val="100000"/>
              <a:buFont typeface="+mj-lt"/>
              <a:buAutoNum type="arabicPeriod"/>
            </a:pPr>
            <a:r>
              <a:rPr lang="en-US" sz="1600" dirty="0"/>
              <a:t>because the fitted model’s prediction is poor (</a:t>
            </a:r>
            <a:r>
              <a:rPr lang="en-US" sz="1600" i="1" dirty="0"/>
              <a:t>unusual residuals</a:t>
            </a:r>
            <a:r>
              <a:rPr lang="en-US" sz="1600" dirty="0"/>
              <a:t>) or </a:t>
            </a:r>
          </a:p>
          <a:p>
            <a:pPr marL="914400" lvl="1" indent="-457200">
              <a:buClr>
                <a:schemeClr val="bg2"/>
              </a:buClr>
              <a:buSzPct val="100000"/>
              <a:buFont typeface="+mj-lt"/>
              <a:buAutoNum type="arabicPeriod"/>
            </a:pPr>
            <a:r>
              <a:rPr lang="en-US" sz="1600" dirty="0"/>
              <a:t>because one or more observations may be having a large influence on the regression estimates (</a:t>
            </a:r>
            <a:r>
              <a:rPr lang="en-US" sz="1600" i="1" dirty="0"/>
              <a:t>high leverage</a:t>
            </a:r>
            <a:r>
              <a:rPr lang="en-US" sz="1600" dirty="0"/>
              <a:t>). </a:t>
            </a:r>
          </a:p>
        </p:txBody>
      </p:sp>
      <p:sp>
        <p:nvSpPr>
          <p:cNvPr id="4" name="Footer Placeholder 3"/>
          <p:cNvSpPr>
            <a:spLocks noGrp="1"/>
          </p:cNvSpPr>
          <p:nvPr>
            <p:ph type="ftr" sz="quarter" idx="10"/>
          </p:nvPr>
        </p:nvSpPr>
        <p:spPr/>
        <p:txBody>
          <a:bodyPr/>
          <a:lstStyle/>
          <a:p>
            <a:pPr algn="ctr">
              <a:defRPr/>
            </a:pPr>
            <a:r>
              <a:rPr lang="en-US" dirty="0"/>
              <a:t>Copyright © 2022 McGraw Hill. All rights reserved. No reproduction or distribution without the prior written consent of McGraw Hill.</a:t>
            </a:r>
          </a:p>
        </p:txBody>
      </p:sp>
      <p:sp>
        <p:nvSpPr>
          <p:cNvPr id="5" name="Slide Number Placeholder 4"/>
          <p:cNvSpPr>
            <a:spLocks noGrp="1"/>
          </p:cNvSpPr>
          <p:nvPr>
            <p:ph type="sldNum" sz="quarter" idx="11"/>
          </p:nvPr>
        </p:nvSpPr>
        <p:spPr/>
        <p:txBody>
          <a:bodyPr/>
          <a:lstStyle/>
          <a:p>
            <a:pPr>
              <a:defRPr/>
            </a:pPr>
            <a:r>
              <a:rPr lang="en-US"/>
              <a:t>1-</a:t>
            </a:r>
            <a:fld id="{791E7882-3CA6-4A8B-A6B6-5DBED60F7121}" type="slidenum">
              <a:rPr lang="en-US" smtClean="0"/>
              <a:pPr>
                <a:defRPr/>
              </a:pPr>
              <a:t>42</a:t>
            </a:fld>
            <a:endParaRPr lang="en-US" dirty="0"/>
          </a:p>
        </p:txBody>
      </p:sp>
      <p:sp>
        <p:nvSpPr>
          <p:cNvPr id="6" name="Text Placeholder 5"/>
          <p:cNvSpPr>
            <a:spLocks noGrp="1"/>
          </p:cNvSpPr>
          <p:nvPr>
            <p:ph type="body" sz="quarter" idx="12"/>
          </p:nvPr>
        </p:nvSpPr>
        <p:spPr/>
        <p:txBody>
          <a:bodyPr/>
          <a:lstStyle/>
          <a:p>
            <a:r>
              <a:rPr lang="en-US" dirty="0"/>
              <a:t>LO 13-10</a:t>
            </a:r>
          </a:p>
        </p:txBody>
      </p:sp>
      <p:pic>
        <p:nvPicPr>
          <p:cNvPr id="7" name="Picture 6"/>
          <p:cNvPicPr>
            <a:picLocks noChangeAspect="1"/>
          </p:cNvPicPr>
          <p:nvPr/>
        </p:nvPicPr>
        <p:blipFill>
          <a:blip r:embed="rId2"/>
          <a:stretch>
            <a:fillRect/>
          </a:stretch>
        </p:blipFill>
        <p:spPr>
          <a:xfrm>
            <a:off x="944767" y="2848165"/>
            <a:ext cx="7254466" cy="1381125"/>
          </a:xfrm>
          <a:prstGeom prst="rect">
            <a:avLst/>
          </a:prstGeom>
        </p:spPr>
      </p:pic>
      <p:pic>
        <p:nvPicPr>
          <p:cNvPr id="8" name="Picture 7"/>
          <p:cNvPicPr>
            <a:picLocks noChangeAspect="1"/>
          </p:cNvPicPr>
          <p:nvPr/>
        </p:nvPicPr>
        <p:blipFill>
          <a:blip r:embed="rId3"/>
          <a:stretch>
            <a:fillRect/>
          </a:stretch>
        </p:blipFill>
        <p:spPr>
          <a:xfrm>
            <a:off x="1035537" y="4419790"/>
            <a:ext cx="7072926" cy="1828610"/>
          </a:xfrm>
          <a:prstGeom prst="rect">
            <a:avLst/>
          </a:prstGeom>
        </p:spPr>
      </p:pic>
    </p:spTree>
    <p:extLst>
      <p:ext uri="{BB962C8B-B14F-4D97-AF65-F5344CB8AC3E}">
        <p14:creationId xmlns:p14="http://schemas.microsoft.com/office/powerpoint/2010/main" val="225819705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Outliers</a:t>
            </a:r>
          </a:p>
        </p:txBody>
      </p:sp>
      <p:sp>
        <p:nvSpPr>
          <p:cNvPr id="3" name="Content Placeholder 2"/>
          <p:cNvSpPr>
            <a:spLocks noGrp="1"/>
          </p:cNvSpPr>
          <p:nvPr>
            <p:ph idx="1"/>
          </p:nvPr>
        </p:nvSpPr>
        <p:spPr/>
        <p:txBody>
          <a:bodyPr/>
          <a:lstStyle/>
          <a:p>
            <a:r>
              <a:rPr lang="en-US" dirty="0"/>
              <a:t>An outlier may be due to an error in recording the data. If so, the observation should be deleted. </a:t>
            </a:r>
          </a:p>
          <a:p>
            <a:r>
              <a:rPr lang="en-US" dirty="0"/>
              <a:t>But how can you tell? </a:t>
            </a:r>
          </a:p>
          <a:p>
            <a:r>
              <a:rPr lang="en-US" dirty="0"/>
              <a:t>Impossible or truly bizarre data values are apparent reasons to discard an observation. </a:t>
            </a:r>
          </a:p>
        </p:txBody>
      </p:sp>
      <p:sp>
        <p:nvSpPr>
          <p:cNvPr id="4" name="Footer Placeholder 3"/>
          <p:cNvSpPr>
            <a:spLocks noGrp="1"/>
          </p:cNvSpPr>
          <p:nvPr>
            <p:ph type="ftr" sz="quarter" idx="10"/>
          </p:nvPr>
        </p:nvSpPr>
        <p:spPr/>
        <p:txBody>
          <a:bodyPr/>
          <a:lstStyle/>
          <a:p>
            <a:pPr algn="ctr">
              <a:defRPr/>
            </a:pPr>
            <a:r>
              <a:rPr lang="en-US" dirty="0"/>
              <a:t>Copyright © 2022 McGraw Hill. All rights reserved. No reproduction or distribution without the prior written consent of McGraw Hill.</a:t>
            </a:r>
          </a:p>
        </p:txBody>
      </p:sp>
      <p:sp>
        <p:nvSpPr>
          <p:cNvPr id="5" name="Slide Number Placeholder 4"/>
          <p:cNvSpPr>
            <a:spLocks noGrp="1"/>
          </p:cNvSpPr>
          <p:nvPr>
            <p:ph type="sldNum" sz="quarter" idx="11"/>
          </p:nvPr>
        </p:nvSpPr>
        <p:spPr/>
        <p:txBody>
          <a:bodyPr/>
          <a:lstStyle/>
          <a:p>
            <a:pPr>
              <a:defRPr/>
            </a:pPr>
            <a:r>
              <a:rPr lang="en-US"/>
              <a:t>1-</a:t>
            </a:r>
            <a:fld id="{791E7882-3CA6-4A8B-A6B6-5DBED60F7121}" type="slidenum">
              <a:rPr lang="en-US" smtClean="0"/>
              <a:pPr>
                <a:defRPr/>
              </a:pPr>
              <a:t>43</a:t>
            </a:fld>
            <a:endParaRPr lang="en-US" dirty="0"/>
          </a:p>
        </p:txBody>
      </p:sp>
      <p:sp>
        <p:nvSpPr>
          <p:cNvPr id="6" name="Text Placeholder 5"/>
          <p:cNvSpPr>
            <a:spLocks noGrp="1"/>
          </p:cNvSpPr>
          <p:nvPr>
            <p:ph type="body" sz="quarter" idx="12"/>
          </p:nvPr>
        </p:nvSpPr>
        <p:spPr/>
        <p:txBody>
          <a:bodyPr/>
          <a:lstStyle/>
          <a:p>
            <a:r>
              <a:rPr lang="en-US" dirty="0"/>
              <a:t>LO 13-11</a:t>
            </a:r>
          </a:p>
        </p:txBody>
      </p:sp>
    </p:spTree>
    <p:extLst>
      <p:ext uri="{BB962C8B-B14F-4D97-AF65-F5344CB8AC3E}">
        <p14:creationId xmlns:p14="http://schemas.microsoft.com/office/powerpoint/2010/main" val="333628932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Missing Predictors</a:t>
            </a:r>
          </a:p>
        </p:txBody>
      </p:sp>
      <p:sp>
        <p:nvSpPr>
          <p:cNvPr id="3" name="Content Placeholder 2"/>
          <p:cNvSpPr>
            <a:spLocks noGrp="1"/>
          </p:cNvSpPr>
          <p:nvPr>
            <p:ph idx="1"/>
          </p:nvPr>
        </p:nvSpPr>
        <p:spPr/>
        <p:txBody>
          <a:bodyPr/>
          <a:lstStyle/>
          <a:p>
            <a:r>
              <a:rPr lang="en-US" dirty="0"/>
              <a:t>An outlier also may be an observation that has been influenced by an unspecified “lurking” variable that should have been controlled but wasn’t. </a:t>
            </a:r>
          </a:p>
          <a:p>
            <a:r>
              <a:rPr lang="en-US" dirty="0"/>
              <a:t>In this case, we should try to identify the lurking variable and formulate a multiple regression model that includes both predictors. </a:t>
            </a:r>
          </a:p>
          <a:p>
            <a:r>
              <a:rPr lang="en-US" dirty="0"/>
              <a:t>If there are unspecified “lurking” variables, our fitted regression model will not give accurate predictions. </a:t>
            </a:r>
          </a:p>
        </p:txBody>
      </p:sp>
      <p:sp>
        <p:nvSpPr>
          <p:cNvPr id="4" name="Footer Placeholder 3"/>
          <p:cNvSpPr>
            <a:spLocks noGrp="1"/>
          </p:cNvSpPr>
          <p:nvPr>
            <p:ph type="ftr" sz="quarter" idx="10"/>
          </p:nvPr>
        </p:nvSpPr>
        <p:spPr/>
        <p:txBody>
          <a:bodyPr/>
          <a:lstStyle/>
          <a:p>
            <a:pPr algn="ctr">
              <a:defRPr/>
            </a:pPr>
            <a:r>
              <a:rPr lang="en-US" dirty="0"/>
              <a:t>Copyright © 2022 McGraw Hill. All rights reserved. No reproduction or distribution without the prior written consent of McGraw Hill.</a:t>
            </a:r>
          </a:p>
        </p:txBody>
      </p:sp>
      <p:sp>
        <p:nvSpPr>
          <p:cNvPr id="5" name="Slide Number Placeholder 4"/>
          <p:cNvSpPr>
            <a:spLocks noGrp="1"/>
          </p:cNvSpPr>
          <p:nvPr>
            <p:ph type="sldNum" sz="quarter" idx="11"/>
          </p:nvPr>
        </p:nvSpPr>
        <p:spPr/>
        <p:txBody>
          <a:bodyPr/>
          <a:lstStyle/>
          <a:p>
            <a:pPr>
              <a:defRPr/>
            </a:pPr>
            <a:r>
              <a:rPr lang="en-US"/>
              <a:t>1-</a:t>
            </a:r>
            <a:fld id="{791E7882-3CA6-4A8B-A6B6-5DBED60F7121}" type="slidenum">
              <a:rPr lang="en-US" smtClean="0"/>
              <a:pPr>
                <a:defRPr/>
              </a:pPr>
              <a:t>44</a:t>
            </a:fld>
            <a:endParaRPr lang="en-US" dirty="0"/>
          </a:p>
        </p:txBody>
      </p:sp>
      <p:sp>
        <p:nvSpPr>
          <p:cNvPr id="6" name="Text Placeholder 5"/>
          <p:cNvSpPr>
            <a:spLocks noGrp="1"/>
          </p:cNvSpPr>
          <p:nvPr>
            <p:ph type="body" sz="quarter" idx="12"/>
          </p:nvPr>
        </p:nvSpPr>
        <p:spPr/>
        <p:txBody>
          <a:bodyPr/>
          <a:lstStyle/>
          <a:p>
            <a:r>
              <a:rPr lang="en-US" dirty="0"/>
              <a:t>LO 13-11</a:t>
            </a:r>
          </a:p>
        </p:txBody>
      </p:sp>
    </p:spTree>
    <p:extLst>
      <p:ext uri="{BB962C8B-B14F-4D97-AF65-F5344CB8AC3E}">
        <p14:creationId xmlns:p14="http://schemas.microsoft.com/office/powerpoint/2010/main" val="253937835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Ill-Conditioned Data</a:t>
            </a:r>
          </a:p>
        </p:txBody>
      </p:sp>
      <p:sp>
        <p:nvSpPr>
          <p:cNvPr id="3" name="Content Placeholder 2"/>
          <p:cNvSpPr>
            <a:spLocks noGrp="1"/>
          </p:cNvSpPr>
          <p:nvPr>
            <p:ph idx="1"/>
          </p:nvPr>
        </p:nvSpPr>
        <p:spPr/>
        <p:txBody>
          <a:bodyPr/>
          <a:lstStyle/>
          <a:p>
            <a:r>
              <a:rPr lang="en-US" dirty="0"/>
              <a:t>All variables in the regression should be of the same general order of magnitude (not too small, not too large). </a:t>
            </a:r>
          </a:p>
          <a:p>
            <a:r>
              <a:rPr lang="en-US" dirty="0"/>
              <a:t>If your coefficients come out in exponential notation (e.g., 7.3154 E+06), you probably should adjust the decimal point in one or more variables to a convenient magnitude, as long as you treat all the values in the same data column consistently. </a:t>
            </a:r>
          </a:p>
        </p:txBody>
      </p:sp>
      <p:sp>
        <p:nvSpPr>
          <p:cNvPr id="4" name="Footer Placeholder 3"/>
          <p:cNvSpPr>
            <a:spLocks noGrp="1"/>
          </p:cNvSpPr>
          <p:nvPr>
            <p:ph type="ftr" sz="quarter" idx="10"/>
          </p:nvPr>
        </p:nvSpPr>
        <p:spPr/>
        <p:txBody>
          <a:bodyPr/>
          <a:lstStyle/>
          <a:p>
            <a:pPr algn="ctr">
              <a:defRPr/>
            </a:pPr>
            <a:r>
              <a:rPr lang="en-US" dirty="0"/>
              <a:t>Copyright © 2022 McGraw Hill. All rights reserved. No reproduction or distribution without the prior written consent of McGraw Hill.</a:t>
            </a:r>
          </a:p>
        </p:txBody>
      </p:sp>
      <p:sp>
        <p:nvSpPr>
          <p:cNvPr id="5" name="Slide Number Placeholder 4"/>
          <p:cNvSpPr>
            <a:spLocks noGrp="1"/>
          </p:cNvSpPr>
          <p:nvPr>
            <p:ph type="sldNum" sz="quarter" idx="11"/>
          </p:nvPr>
        </p:nvSpPr>
        <p:spPr/>
        <p:txBody>
          <a:bodyPr/>
          <a:lstStyle/>
          <a:p>
            <a:pPr>
              <a:defRPr/>
            </a:pPr>
            <a:r>
              <a:rPr lang="en-US"/>
              <a:t>1-</a:t>
            </a:r>
            <a:fld id="{791E7882-3CA6-4A8B-A6B6-5DBED60F7121}" type="slidenum">
              <a:rPr lang="en-US" smtClean="0"/>
              <a:pPr>
                <a:defRPr/>
              </a:pPr>
              <a:t>45</a:t>
            </a:fld>
            <a:endParaRPr lang="en-US" dirty="0"/>
          </a:p>
        </p:txBody>
      </p:sp>
      <p:sp>
        <p:nvSpPr>
          <p:cNvPr id="6" name="Text Placeholder 5"/>
          <p:cNvSpPr>
            <a:spLocks noGrp="1"/>
          </p:cNvSpPr>
          <p:nvPr>
            <p:ph type="body" sz="quarter" idx="12"/>
          </p:nvPr>
        </p:nvSpPr>
        <p:spPr/>
        <p:txBody>
          <a:bodyPr/>
          <a:lstStyle/>
          <a:p>
            <a:r>
              <a:rPr lang="en-US" dirty="0"/>
              <a:t>LO 13-11</a:t>
            </a:r>
          </a:p>
        </p:txBody>
      </p:sp>
    </p:spTree>
    <p:extLst>
      <p:ext uri="{BB962C8B-B14F-4D97-AF65-F5344CB8AC3E}">
        <p14:creationId xmlns:p14="http://schemas.microsoft.com/office/powerpoint/2010/main" val="243721201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Significance in Large Samples</a:t>
            </a:r>
          </a:p>
        </p:txBody>
      </p:sp>
      <p:sp>
        <p:nvSpPr>
          <p:cNvPr id="3" name="Content Placeholder 2"/>
          <p:cNvSpPr>
            <a:spLocks noGrp="1"/>
          </p:cNvSpPr>
          <p:nvPr>
            <p:ph idx="1"/>
          </p:nvPr>
        </p:nvSpPr>
        <p:spPr/>
        <p:txBody>
          <a:bodyPr/>
          <a:lstStyle/>
          <a:p>
            <a:r>
              <a:rPr lang="en-US" i="1" dirty="0"/>
              <a:t>Statistical significance </a:t>
            </a:r>
            <a:r>
              <a:rPr lang="en-US" dirty="0"/>
              <a:t>may not imply </a:t>
            </a:r>
            <a:r>
              <a:rPr lang="en-US" i="1" dirty="0"/>
              <a:t>practical importance. </a:t>
            </a:r>
          </a:p>
          <a:p>
            <a:r>
              <a:rPr lang="en-US" dirty="0"/>
              <a:t>In a large sample, we can obtain very large </a:t>
            </a:r>
            <a:r>
              <a:rPr lang="en-US" i="1" dirty="0"/>
              <a:t>t </a:t>
            </a:r>
            <a:r>
              <a:rPr lang="en-US" dirty="0"/>
              <a:t>statistics with low </a:t>
            </a:r>
            <a:r>
              <a:rPr lang="en-US" i="1" dirty="0"/>
              <a:t>p</a:t>
            </a:r>
            <a:r>
              <a:rPr lang="en-US" dirty="0"/>
              <a:t>-values for our predictors when, in fact, their effect on </a:t>
            </a:r>
            <a:r>
              <a:rPr lang="en-US" i="1" dirty="0"/>
              <a:t>Y </a:t>
            </a:r>
            <a:r>
              <a:rPr lang="en-US" dirty="0"/>
              <a:t>is very slight. </a:t>
            </a:r>
          </a:p>
          <a:p>
            <a:r>
              <a:rPr lang="en-US" dirty="0"/>
              <a:t>There is an old saying in statistics that you can make anything significant if you get a large enough sample. </a:t>
            </a:r>
          </a:p>
        </p:txBody>
      </p:sp>
      <p:sp>
        <p:nvSpPr>
          <p:cNvPr id="4" name="Footer Placeholder 3"/>
          <p:cNvSpPr>
            <a:spLocks noGrp="1"/>
          </p:cNvSpPr>
          <p:nvPr>
            <p:ph type="ftr" sz="quarter" idx="10"/>
          </p:nvPr>
        </p:nvSpPr>
        <p:spPr/>
        <p:txBody>
          <a:bodyPr/>
          <a:lstStyle/>
          <a:p>
            <a:pPr algn="ctr">
              <a:defRPr/>
            </a:pPr>
            <a:r>
              <a:rPr lang="en-US" dirty="0"/>
              <a:t>Copyright © 2022 McGraw Hill. All rights reserved. No reproduction or distribution without the prior written consent of McGraw Hill.</a:t>
            </a:r>
          </a:p>
        </p:txBody>
      </p:sp>
      <p:sp>
        <p:nvSpPr>
          <p:cNvPr id="5" name="Slide Number Placeholder 4"/>
          <p:cNvSpPr>
            <a:spLocks noGrp="1"/>
          </p:cNvSpPr>
          <p:nvPr>
            <p:ph type="sldNum" sz="quarter" idx="11"/>
          </p:nvPr>
        </p:nvSpPr>
        <p:spPr/>
        <p:txBody>
          <a:bodyPr/>
          <a:lstStyle/>
          <a:p>
            <a:pPr>
              <a:defRPr/>
            </a:pPr>
            <a:r>
              <a:rPr lang="en-US"/>
              <a:t>1-</a:t>
            </a:r>
            <a:fld id="{791E7882-3CA6-4A8B-A6B6-5DBED60F7121}" type="slidenum">
              <a:rPr lang="en-US" smtClean="0"/>
              <a:pPr>
                <a:defRPr/>
              </a:pPr>
              <a:t>46</a:t>
            </a:fld>
            <a:endParaRPr lang="en-US" dirty="0"/>
          </a:p>
        </p:txBody>
      </p:sp>
      <p:sp>
        <p:nvSpPr>
          <p:cNvPr id="6" name="Text Placeholder 5"/>
          <p:cNvSpPr>
            <a:spLocks noGrp="1"/>
          </p:cNvSpPr>
          <p:nvPr>
            <p:ph type="body" sz="quarter" idx="12"/>
          </p:nvPr>
        </p:nvSpPr>
        <p:spPr/>
        <p:txBody>
          <a:bodyPr/>
          <a:lstStyle/>
          <a:p>
            <a:r>
              <a:rPr lang="en-US" dirty="0"/>
              <a:t>LO 13-11</a:t>
            </a:r>
          </a:p>
        </p:txBody>
      </p:sp>
    </p:spTree>
    <p:extLst>
      <p:ext uri="{BB962C8B-B14F-4D97-AF65-F5344CB8AC3E}">
        <p14:creationId xmlns:p14="http://schemas.microsoft.com/office/powerpoint/2010/main" val="40219639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 Specification Errors</a:t>
            </a:r>
          </a:p>
        </p:txBody>
      </p:sp>
      <p:sp>
        <p:nvSpPr>
          <p:cNvPr id="3" name="Content Placeholder 2"/>
          <p:cNvSpPr>
            <a:spLocks noGrp="1"/>
          </p:cNvSpPr>
          <p:nvPr>
            <p:ph idx="1"/>
          </p:nvPr>
        </p:nvSpPr>
        <p:spPr/>
        <p:txBody>
          <a:bodyPr/>
          <a:lstStyle/>
          <a:p>
            <a:r>
              <a:rPr lang="en-US" sz="2000" dirty="0"/>
              <a:t>If you estimate a linear model when actually a nonlinear model is required or when you omit a relevant predictor, then you have a </a:t>
            </a:r>
            <a:r>
              <a:rPr lang="en-US" sz="2000" i="1" dirty="0" err="1"/>
              <a:t>misspecified</a:t>
            </a:r>
            <a:r>
              <a:rPr lang="en-US" sz="2000" i="1" dirty="0"/>
              <a:t> model. </a:t>
            </a:r>
          </a:p>
          <a:p>
            <a:r>
              <a:rPr lang="en-US" sz="2000" dirty="0"/>
              <a:t>In order to detect misspecification you can </a:t>
            </a:r>
          </a:p>
          <a:p>
            <a:pPr lvl="1"/>
            <a:r>
              <a:rPr lang="en-US" sz="1600" dirty="0"/>
              <a:t>Plot the residuals against estimated </a:t>
            </a:r>
            <a:r>
              <a:rPr lang="en-US" sz="1600" i="1" dirty="0"/>
              <a:t>Y </a:t>
            </a:r>
            <a:r>
              <a:rPr lang="en-US" sz="1600" dirty="0"/>
              <a:t>(should be no discernable pattern). </a:t>
            </a:r>
          </a:p>
          <a:p>
            <a:pPr lvl="1"/>
            <a:r>
              <a:rPr lang="en-US" sz="1600" dirty="0"/>
              <a:t>Plot the residuals against actual </a:t>
            </a:r>
            <a:r>
              <a:rPr lang="en-US" sz="1600" i="1" dirty="0"/>
              <a:t>Y </a:t>
            </a:r>
            <a:r>
              <a:rPr lang="en-US" sz="1600" dirty="0"/>
              <a:t>(should be no discernable pattern). </a:t>
            </a:r>
          </a:p>
          <a:p>
            <a:pPr lvl="1"/>
            <a:r>
              <a:rPr lang="en-US" sz="1600" dirty="0"/>
              <a:t>Plot the fitted </a:t>
            </a:r>
            <a:r>
              <a:rPr lang="en-US" sz="1600" i="1" dirty="0"/>
              <a:t>Y </a:t>
            </a:r>
            <a:r>
              <a:rPr lang="en-US" sz="1600" dirty="0"/>
              <a:t>against the actual </a:t>
            </a:r>
            <a:r>
              <a:rPr lang="en-US" sz="1600" i="1" dirty="0"/>
              <a:t>Y </a:t>
            </a:r>
            <a:r>
              <a:rPr lang="en-US" sz="1600" dirty="0"/>
              <a:t>(should be a 45-degree line). </a:t>
            </a:r>
          </a:p>
          <a:p>
            <a:r>
              <a:rPr lang="en-US" sz="2000" dirty="0"/>
              <a:t>You can start by looking for a missing relevant predictor, seek a model with a better theoretical basis, or try transforming your variables </a:t>
            </a:r>
          </a:p>
        </p:txBody>
      </p:sp>
      <p:sp>
        <p:nvSpPr>
          <p:cNvPr id="4" name="Footer Placeholder 3"/>
          <p:cNvSpPr>
            <a:spLocks noGrp="1"/>
          </p:cNvSpPr>
          <p:nvPr>
            <p:ph type="ftr" sz="quarter" idx="10"/>
          </p:nvPr>
        </p:nvSpPr>
        <p:spPr/>
        <p:txBody>
          <a:bodyPr/>
          <a:lstStyle/>
          <a:p>
            <a:pPr algn="ctr">
              <a:defRPr/>
            </a:pPr>
            <a:r>
              <a:rPr lang="en-US" dirty="0"/>
              <a:t>Copyright © 2022 McGraw Hill. All rights reserved. No reproduction or distribution without the prior written consent of McGraw Hill.</a:t>
            </a:r>
          </a:p>
        </p:txBody>
      </p:sp>
      <p:sp>
        <p:nvSpPr>
          <p:cNvPr id="5" name="Slide Number Placeholder 4"/>
          <p:cNvSpPr>
            <a:spLocks noGrp="1"/>
          </p:cNvSpPr>
          <p:nvPr>
            <p:ph type="sldNum" sz="quarter" idx="11"/>
          </p:nvPr>
        </p:nvSpPr>
        <p:spPr/>
        <p:txBody>
          <a:bodyPr/>
          <a:lstStyle/>
          <a:p>
            <a:pPr>
              <a:defRPr/>
            </a:pPr>
            <a:r>
              <a:rPr lang="en-US"/>
              <a:t>1-</a:t>
            </a:r>
            <a:fld id="{791E7882-3CA6-4A8B-A6B6-5DBED60F7121}" type="slidenum">
              <a:rPr lang="en-US" smtClean="0"/>
              <a:pPr>
                <a:defRPr/>
              </a:pPr>
              <a:t>47</a:t>
            </a:fld>
            <a:endParaRPr lang="en-US" dirty="0"/>
          </a:p>
        </p:txBody>
      </p:sp>
      <p:sp>
        <p:nvSpPr>
          <p:cNvPr id="6" name="Text Placeholder 5"/>
          <p:cNvSpPr>
            <a:spLocks noGrp="1"/>
          </p:cNvSpPr>
          <p:nvPr>
            <p:ph type="body" sz="quarter" idx="12"/>
          </p:nvPr>
        </p:nvSpPr>
        <p:spPr/>
        <p:txBody>
          <a:bodyPr/>
          <a:lstStyle/>
          <a:p>
            <a:r>
              <a:rPr lang="en-US" dirty="0"/>
              <a:t>LO 13-11</a:t>
            </a:r>
          </a:p>
        </p:txBody>
      </p:sp>
    </p:spTree>
    <p:extLst>
      <p:ext uri="{BB962C8B-B14F-4D97-AF65-F5344CB8AC3E}">
        <p14:creationId xmlns:p14="http://schemas.microsoft.com/office/powerpoint/2010/main" val="416748579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Missing Data</a:t>
            </a:r>
          </a:p>
        </p:txBody>
      </p:sp>
      <p:sp>
        <p:nvSpPr>
          <p:cNvPr id="3" name="Content Placeholder 2"/>
          <p:cNvSpPr>
            <a:spLocks noGrp="1"/>
          </p:cNvSpPr>
          <p:nvPr>
            <p:ph idx="1"/>
          </p:nvPr>
        </p:nvSpPr>
        <p:spPr/>
        <p:txBody>
          <a:bodyPr/>
          <a:lstStyle/>
          <a:p>
            <a:r>
              <a:rPr lang="en-US" dirty="0"/>
              <a:t>If many values in a data column are missing, we might want to discard that variable. </a:t>
            </a:r>
          </a:p>
          <a:p>
            <a:r>
              <a:rPr lang="en-US" dirty="0"/>
              <a:t>If a </a:t>
            </a:r>
            <a:r>
              <a:rPr lang="en-US" i="1" dirty="0"/>
              <a:t>Y </a:t>
            </a:r>
            <a:r>
              <a:rPr lang="en-US" dirty="0"/>
              <a:t>data value is missing, we must discard the entire observation. </a:t>
            </a:r>
          </a:p>
          <a:p>
            <a:r>
              <a:rPr lang="en-US" dirty="0"/>
              <a:t>If any </a:t>
            </a:r>
            <a:r>
              <a:rPr lang="en-US" i="1" dirty="0"/>
              <a:t>X </a:t>
            </a:r>
            <a:r>
              <a:rPr lang="en-US" dirty="0"/>
              <a:t>data values are missing, the conservative action is to discard the entire observation. </a:t>
            </a:r>
          </a:p>
        </p:txBody>
      </p:sp>
      <p:sp>
        <p:nvSpPr>
          <p:cNvPr id="4" name="Footer Placeholder 3"/>
          <p:cNvSpPr>
            <a:spLocks noGrp="1"/>
          </p:cNvSpPr>
          <p:nvPr>
            <p:ph type="ftr" sz="quarter" idx="10"/>
          </p:nvPr>
        </p:nvSpPr>
        <p:spPr/>
        <p:txBody>
          <a:bodyPr/>
          <a:lstStyle/>
          <a:p>
            <a:pPr algn="ctr">
              <a:defRPr/>
            </a:pPr>
            <a:r>
              <a:rPr lang="en-US" dirty="0"/>
              <a:t>Copyright © 2022 McGraw Hill. All rights reserved. No reproduction or distribution without the prior written consent of McGraw Hill.</a:t>
            </a:r>
          </a:p>
        </p:txBody>
      </p:sp>
      <p:sp>
        <p:nvSpPr>
          <p:cNvPr id="5" name="Slide Number Placeholder 4"/>
          <p:cNvSpPr>
            <a:spLocks noGrp="1"/>
          </p:cNvSpPr>
          <p:nvPr>
            <p:ph type="sldNum" sz="quarter" idx="11"/>
          </p:nvPr>
        </p:nvSpPr>
        <p:spPr/>
        <p:txBody>
          <a:bodyPr/>
          <a:lstStyle/>
          <a:p>
            <a:pPr>
              <a:defRPr/>
            </a:pPr>
            <a:r>
              <a:rPr lang="en-US"/>
              <a:t>1-</a:t>
            </a:r>
            <a:fld id="{791E7882-3CA6-4A8B-A6B6-5DBED60F7121}" type="slidenum">
              <a:rPr lang="en-US" smtClean="0"/>
              <a:pPr>
                <a:defRPr/>
              </a:pPr>
              <a:t>48</a:t>
            </a:fld>
            <a:endParaRPr lang="en-US" dirty="0"/>
          </a:p>
        </p:txBody>
      </p:sp>
      <p:sp>
        <p:nvSpPr>
          <p:cNvPr id="6" name="Text Placeholder 5"/>
          <p:cNvSpPr>
            <a:spLocks noGrp="1"/>
          </p:cNvSpPr>
          <p:nvPr>
            <p:ph type="body" sz="quarter" idx="12"/>
          </p:nvPr>
        </p:nvSpPr>
        <p:spPr/>
        <p:txBody>
          <a:bodyPr/>
          <a:lstStyle/>
          <a:p>
            <a:r>
              <a:rPr lang="en-US" dirty="0"/>
              <a:t>LO 13-11</a:t>
            </a:r>
          </a:p>
        </p:txBody>
      </p:sp>
    </p:spTree>
    <p:extLst>
      <p:ext uri="{BB962C8B-B14F-4D97-AF65-F5344CB8AC3E}">
        <p14:creationId xmlns:p14="http://schemas.microsoft.com/office/powerpoint/2010/main" val="105069310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Stepwise and Best Subsets Regression </a:t>
            </a:r>
          </a:p>
        </p:txBody>
      </p:sp>
      <p:sp>
        <p:nvSpPr>
          <p:cNvPr id="3" name="Content Placeholder 2"/>
          <p:cNvSpPr>
            <a:spLocks noGrp="1"/>
          </p:cNvSpPr>
          <p:nvPr>
            <p:ph idx="1"/>
          </p:nvPr>
        </p:nvSpPr>
        <p:spPr/>
        <p:txBody>
          <a:bodyPr/>
          <a:lstStyle/>
          <a:p>
            <a:r>
              <a:rPr lang="en-US" sz="2000" b="1" dirty="0"/>
              <a:t>Stepwise regression </a:t>
            </a:r>
            <a:r>
              <a:rPr lang="en-US" sz="2000" dirty="0"/>
              <a:t>uses the power of the computer to fit the best model using 1, 2, 3, . . ., </a:t>
            </a:r>
            <a:r>
              <a:rPr lang="en-US" sz="2000" i="1" dirty="0"/>
              <a:t>k </a:t>
            </a:r>
            <a:r>
              <a:rPr lang="en-US" sz="2000" dirty="0"/>
              <a:t>predictors. </a:t>
            </a:r>
          </a:p>
          <a:p>
            <a:r>
              <a:rPr lang="en-US" sz="2000" dirty="0"/>
              <a:t>In </a:t>
            </a:r>
            <a:r>
              <a:rPr lang="en-US" sz="2000" i="1" dirty="0"/>
              <a:t>backward elimination, </a:t>
            </a:r>
            <a:r>
              <a:rPr lang="en-US" sz="2000" dirty="0"/>
              <a:t>we start with all predictors in the model, removing at each stage the predictor with the highest </a:t>
            </a:r>
            <a:r>
              <a:rPr lang="en-US" sz="2000" i="1" dirty="0"/>
              <a:t>p</a:t>
            </a:r>
            <a:r>
              <a:rPr lang="en-US" sz="2000" dirty="0"/>
              <a:t>-value greater than </a:t>
            </a:r>
            <a:r>
              <a:rPr lang="en-US" sz="2000" i="1" dirty="0"/>
              <a:t>α, </a:t>
            </a:r>
            <a:r>
              <a:rPr lang="en-US" sz="2000" dirty="0"/>
              <a:t>stopping when there are no more predictors with </a:t>
            </a:r>
            <a:r>
              <a:rPr lang="en-US" sz="2000" i="1" dirty="0"/>
              <a:t>p</a:t>
            </a:r>
            <a:r>
              <a:rPr lang="en-US" sz="2000" dirty="0"/>
              <a:t>-values greater than </a:t>
            </a:r>
            <a:r>
              <a:rPr lang="en-US" sz="2000" i="1" dirty="0"/>
              <a:t>α </a:t>
            </a:r>
            <a:r>
              <a:rPr lang="en-US" sz="2000" dirty="0"/>
              <a:t>to be removed. </a:t>
            </a:r>
          </a:p>
          <a:p>
            <a:r>
              <a:rPr lang="en-US" sz="2000" dirty="0"/>
              <a:t>In </a:t>
            </a:r>
            <a:r>
              <a:rPr lang="en-US" sz="2000" i="1" dirty="0"/>
              <a:t>forward selection, </a:t>
            </a:r>
            <a:r>
              <a:rPr lang="en-US" sz="2000" dirty="0"/>
              <a:t>we start with the single best predictor, adding at each stage the next best predictor in terms of increasing </a:t>
            </a:r>
            <a:r>
              <a:rPr lang="en-US" sz="2000" i="1" dirty="0"/>
              <a:t>R</a:t>
            </a:r>
            <a:r>
              <a:rPr lang="en-US" sz="2000" baseline="30000" dirty="0"/>
              <a:t>2</a:t>
            </a:r>
            <a:r>
              <a:rPr lang="en-US" sz="2000" dirty="0"/>
              <a:t>, until there are no more predictors with </a:t>
            </a:r>
            <a:r>
              <a:rPr lang="en-US" sz="2000" i="1" dirty="0"/>
              <a:t>p</a:t>
            </a:r>
            <a:r>
              <a:rPr lang="en-US" sz="2000" dirty="0"/>
              <a:t>-values less than </a:t>
            </a:r>
            <a:r>
              <a:rPr lang="en-US" sz="2000" i="1" dirty="0"/>
              <a:t>α </a:t>
            </a:r>
            <a:r>
              <a:rPr lang="en-US" sz="2000" dirty="0"/>
              <a:t>to be added to the model. </a:t>
            </a:r>
          </a:p>
          <a:p>
            <a:r>
              <a:rPr lang="en-US" sz="2000" dirty="0"/>
              <a:t>In </a:t>
            </a:r>
            <a:r>
              <a:rPr lang="en-US" sz="2000" i="1" dirty="0"/>
              <a:t>best subsets </a:t>
            </a:r>
            <a:r>
              <a:rPr lang="en-US" sz="2000" dirty="0"/>
              <a:t>regression, we try all possible combinations of predictors and then choose the best model for the number of predictors we feel are justified (e.g., by Evans’ Rule). </a:t>
            </a:r>
          </a:p>
        </p:txBody>
      </p:sp>
      <p:sp>
        <p:nvSpPr>
          <p:cNvPr id="4" name="Footer Placeholder 3"/>
          <p:cNvSpPr>
            <a:spLocks noGrp="1"/>
          </p:cNvSpPr>
          <p:nvPr>
            <p:ph type="ftr" sz="quarter" idx="10"/>
          </p:nvPr>
        </p:nvSpPr>
        <p:spPr/>
        <p:txBody>
          <a:bodyPr/>
          <a:lstStyle/>
          <a:p>
            <a:pPr algn="ctr">
              <a:defRPr/>
            </a:pPr>
            <a:r>
              <a:rPr lang="en-US" dirty="0"/>
              <a:t>Copyright © 2022 McGraw Hill. All rights reserved. No reproduction or distribution without the prior written consent of McGraw Hill.</a:t>
            </a:r>
          </a:p>
        </p:txBody>
      </p:sp>
      <p:sp>
        <p:nvSpPr>
          <p:cNvPr id="5" name="Slide Number Placeholder 4"/>
          <p:cNvSpPr>
            <a:spLocks noGrp="1"/>
          </p:cNvSpPr>
          <p:nvPr>
            <p:ph type="sldNum" sz="quarter" idx="11"/>
          </p:nvPr>
        </p:nvSpPr>
        <p:spPr/>
        <p:txBody>
          <a:bodyPr/>
          <a:lstStyle/>
          <a:p>
            <a:pPr>
              <a:defRPr/>
            </a:pPr>
            <a:r>
              <a:rPr lang="en-US"/>
              <a:t>1-</a:t>
            </a:r>
            <a:fld id="{791E7882-3CA6-4A8B-A6B6-5DBED60F7121}" type="slidenum">
              <a:rPr lang="en-US" smtClean="0"/>
              <a:pPr>
                <a:defRPr/>
              </a:pPr>
              <a:t>49</a:t>
            </a:fld>
            <a:endParaRPr lang="en-US" dirty="0"/>
          </a:p>
        </p:txBody>
      </p:sp>
      <p:sp>
        <p:nvSpPr>
          <p:cNvPr id="6" name="Text Placeholder 5"/>
          <p:cNvSpPr>
            <a:spLocks noGrp="1"/>
          </p:cNvSpPr>
          <p:nvPr>
            <p:ph type="body" sz="quarter" idx="12"/>
          </p:nvPr>
        </p:nvSpPr>
        <p:spPr/>
        <p:txBody>
          <a:bodyPr/>
          <a:lstStyle/>
          <a:p>
            <a:r>
              <a:rPr lang="en-US" dirty="0"/>
              <a:t>LO 13-11</a:t>
            </a:r>
          </a:p>
        </p:txBody>
      </p:sp>
    </p:spTree>
    <p:extLst>
      <p:ext uri="{BB962C8B-B14F-4D97-AF65-F5344CB8AC3E}">
        <p14:creationId xmlns:p14="http://schemas.microsoft.com/office/powerpoint/2010/main" val="24681847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Multiple Regression</a:t>
            </a:r>
          </a:p>
        </p:txBody>
      </p:sp>
      <p:sp>
        <p:nvSpPr>
          <p:cNvPr id="3" name="Content Placeholder 2"/>
          <p:cNvSpPr>
            <a:spLocks noGrp="1"/>
          </p:cNvSpPr>
          <p:nvPr>
            <p:ph idx="1"/>
          </p:nvPr>
        </p:nvSpPr>
        <p:spPr/>
        <p:txBody>
          <a:bodyPr/>
          <a:lstStyle/>
          <a:p>
            <a:r>
              <a:rPr lang="en-US" dirty="0"/>
              <a:t>The </a:t>
            </a:r>
            <a:r>
              <a:rPr lang="en-US" i="1" dirty="0"/>
              <a:t>sample estimates </a:t>
            </a:r>
            <a:r>
              <a:rPr lang="en-US" dirty="0"/>
              <a:t>of the regression coefficients are denoted by Roman letters </a:t>
            </a:r>
            <a:r>
              <a:rPr lang="en-US" i="1" dirty="0"/>
              <a:t>b</a:t>
            </a:r>
            <a:r>
              <a:rPr lang="en-US" baseline="-25000" dirty="0"/>
              <a:t>0</a:t>
            </a:r>
            <a:r>
              <a:rPr lang="en-US" dirty="0"/>
              <a:t>, </a:t>
            </a:r>
            <a:r>
              <a:rPr lang="en-US" i="1" dirty="0"/>
              <a:t>b</a:t>
            </a:r>
            <a:r>
              <a:rPr lang="en-US" baseline="-25000" dirty="0"/>
              <a:t>1</a:t>
            </a:r>
            <a:r>
              <a:rPr lang="en-US" dirty="0"/>
              <a:t>, </a:t>
            </a:r>
            <a:r>
              <a:rPr lang="en-US" i="1" dirty="0"/>
              <a:t>b</a:t>
            </a:r>
            <a:r>
              <a:rPr lang="en-US" baseline="-25000" dirty="0"/>
              <a:t>2</a:t>
            </a:r>
            <a:r>
              <a:rPr lang="en-US" dirty="0"/>
              <a:t>, . . . , </a:t>
            </a:r>
            <a:r>
              <a:rPr lang="en-US" i="1" dirty="0"/>
              <a:t>b</a:t>
            </a:r>
            <a:r>
              <a:rPr lang="en-US" baseline="-25000" dirty="0"/>
              <a:t>k</a:t>
            </a:r>
            <a:r>
              <a:rPr lang="en-US" dirty="0"/>
              <a:t>. </a:t>
            </a:r>
          </a:p>
          <a:p>
            <a:r>
              <a:rPr lang="en-US" dirty="0"/>
              <a:t>The </a:t>
            </a:r>
            <a:r>
              <a:rPr lang="en-US" i="1" dirty="0"/>
              <a:t>predicted </a:t>
            </a:r>
            <a:r>
              <a:rPr lang="en-US" dirty="0"/>
              <a:t>value of the response variable is denoted </a:t>
            </a:r>
            <a:r>
              <a:rPr lang="en-US" i="1" dirty="0"/>
              <a:t>ŷ </a:t>
            </a:r>
            <a:r>
              <a:rPr lang="en-US" dirty="0"/>
              <a:t>and is calculated by inserting the values of the predictors into the </a:t>
            </a:r>
            <a:r>
              <a:rPr lang="en-US" i="1" dirty="0"/>
              <a:t>estimated regression equation: </a:t>
            </a:r>
            <a:endParaRPr lang="en-US" dirty="0"/>
          </a:p>
        </p:txBody>
      </p:sp>
      <p:sp>
        <p:nvSpPr>
          <p:cNvPr id="4" name="Footer Placeholder 3"/>
          <p:cNvSpPr>
            <a:spLocks noGrp="1"/>
          </p:cNvSpPr>
          <p:nvPr>
            <p:ph type="ftr" sz="quarter" idx="10"/>
          </p:nvPr>
        </p:nvSpPr>
        <p:spPr/>
        <p:txBody>
          <a:bodyPr/>
          <a:lstStyle/>
          <a:p>
            <a:pPr algn="ctr">
              <a:defRPr/>
            </a:pPr>
            <a:r>
              <a:rPr lang="en-US" dirty="0"/>
              <a:t>Copyright © 2022 McGraw Hill. All rights reserved. No reproduction or distribution without the prior written consent of McGraw Hill.</a:t>
            </a:r>
          </a:p>
        </p:txBody>
      </p:sp>
      <p:sp>
        <p:nvSpPr>
          <p:cNvPr id="5" name="Slide Number Placeholder 4"/>
          <p:cNvSpPr>
            <a:spLocks noGrp="1"/>
          </p:cNvSpPr>
          <p:nvPr>
            <p:ph type="sldNum" sz="quarter" idx="11"/>
          </p:nvPr>
        </p:nvSpPr>
        <p:spPr/>
        <p:txBody>
          <a:bodyPr/>
          <a:lstStyle/>
          <a:p>
            <a:pPr>
              <a:defRPr/>
            </a:pPr>
            <a:r>
              <a:rPr lang="en-US"/>
              <a:t>1-</a:t>
            </a:r>
            <a:fld id="{791E7882-3CA6-4A8B-A6B6-5DBED60F7121}" type="slidenum">
              <a:rPr lang="en-US" smtClean="0"/>
              <a:pPr>
                <a:defRPr/>
              </a:pPr>
              <a:t>5</a:t>
            </a:fld>
            <a:endParaRPr lang="en-US" dirty="0"/>
          </a:p>
        </p:txBody>
      </p:sp>
      <p:sp>
        <p:nvSpPr>
          <p:cNvPr id="6" name="Text Placeholder 5"/>
          <p:cNvSpPr>
            <a:spLocks noGrp="1"/>
          </p:cNvSpPr>
          <p:nvPr>
            <p:ph type="body" sz="quarter" idx="12"/>
          </p:nvPr>
        </p:nvSpPr>
        <p:spPr/>
        <p:txBody>
          <a:bodyPr/>
          <a:lstStyle/>
          <a:p>
            <a:r>
              <a:rPr lang="en-US" dirty="0"/>
              <a:t>LO 13-1</a:t>
            </a:r>
          </a:p>
        </p:txBody>
      </p:sp>
      <p:pic>
        <p:nvPicPr>
          <p:cNvPr id="7" name="Picture 6"/>
          <p:cNvPicPr>
            <a:picLocks noChangeAspect="1"/>
          </p:cNvPicPr>
          <p:nvPr/>
        </p:nvPicPr>
        <p:blipFill>
          <a:blip r:embed="rId2"/>
          <a:stretch>
            <a:fillRect/>
          </a:stretch>
        </p:blipFill>
        <p:spPr>
          <a:xfrm>
            <a:off x="1414462" y="3581400"/>
            <a:ext cx="6315075" cy="495300"/>
          </a:xfrm>
          <a:prstGeom prst="rect">
            <a:avLst/>
          </a:prstGeom>
        </p:spPr>
      </p:pic>
    </p:spTree>
    <p:extLst>
      <p:ext uri="{BB962C8B-B14F-4D97-AF65-F5344CB8AC3E}">
        <p14:creationId xmlns:p14="http://schemas.microsoft.com/office/powerpoint/2010/main" val="262045406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Logistic Regression</a:t>
            </a:r>
          </a:p>
        </p:txBody>
      </p:sp>
      <p:sp>
        <p:nvSpPr>
          <p:cNvPr id="3" name="Content Placeholder 2"/>
          <p:cNvSpPr>
            <a:spLocks noGrp="1"/>
          </p:cNvSpPr>
          <p:nvPr>
            <p:ph idx="1"/>
          </p:nvPr>
        </p:nvSpPr>
        <p:spPr/>
        <p:txBody>
          <a:bodyPr/>
          <a:lstStyle/>
          <a:p>
            <a:r>
              <a:rPr lang="en-US" dirty="0"/>
              <a:t>Sometimes we need to predict something that has only two possible values (a binary </a:t>
            </a:r>
            <a:r>
              <a:rPr lang="en-US" i="1" dirty="0"/>
              <a:t>dependent </a:t>
            </a:r>
            <a:r>
              <a:rPr lang="en-US" dirty="0"/>
              <a:t>variable). </a:t>
            </a:r>
          </a:p>
          <a:p>
            <a:r>
              <a:rPr lang="en-US" dirty="0"/>
              <a:t>In Chapter 12 you saw </a:t>
            </a:r>
            <a:r>
              <a:rPr lang="en-US" b="1" dirty="0"/>
              <a:t>logistic regression </a:t>
            </a:r>
            <a:r>
              <a:rPr lang="en-US" dirty="0"/>
              <a:t>(sometimes called </a:t>
            </a:r>
            <a:r>
              <a:rPr lang="en-US" i="1" dirty="0"/>
              <a:t>logit</a:t>
            </a:r>
            <a:r>
              <a:rPr lang="en-US" dirty="0"/>
              <a:t>) with a single predictor. </a:t>
            </a:r>
          </a:p>
          <a:p>
            <a:r>
              <a:rPr lang="en-US" dirty="0"/>
              <a:t>Now we can extend this model to include multiple predictors </a:t>
            </a:r>
            <a:r>
              <a:rPr lang="en-US" i="1" dirty="0"/>
              <a:t>x</a:t>
            </a:r>
            <a:r>
              <a:rPr lang="en-US" baseline="-25000" dirty="0"/>
              <a:t>1</a:t>
            </a:r>
            <a:r>
              <a:rPr lang="en-US" dirty="0"/>
              <a:t>, </a:t>
            </a:r>
            <a:r>
              <a:rPr lang="en-US" i="1" dirty="0"/>
              <a:t>x</a:t>
            </a:r>
            <a:r>
              <a:rPr lang="en-US" baseline="-25000" dirty="0"/>
              <a:t>2</a:t>
            </a:r>
            <a:r>
              <a:rPr lang="en-US" dirty="0"/>
              <a:t>, . . ., </a:t>
            </a:r>
            <a:r>
              <a:rPr lang="en-US" i="1" dirty="0" err="1"/>
              <a:t>x</a:t>
            </a:r>
            <a:r>
              <a:rPr lang="en-US" baseline="-25000" dirty="0" err="1"/>
              <a:t>k</a:t>
            </a:r>
            <a:r>
              <a:rPr lang="en-US" dirty="0"/>
              <a:t>, which is more realistic in applied data analytics. </a:t>
            </a:r>
          </a:p>
        </p:txBody>
      </p:sp>
      <p:sp>
        <p:nvSpPr>
          <p:cNvPr id="4" name="Footer Placeholder 3"/>
          <p:cNvSpPr>
            <a:spLocks noGrp="1"/>
          </p:cNvSpPr>
          <p:nvPr>
            <p:ph type="ftr" sz="quarter" idx="10"/>
          </p:nvPr>
        </p:nvSpPr>
        <p:spPr/>
        <p:txBody>
          <a:bodyPr/>
          <a:lstStyle/>
          <a:p>
            <a:pPr algn="ctr">
              <a:defRPr/>
            </a:pPr>
            <a:r>
              <a:rPr lang="en-US" dirty="0"/>
              <a:t>Copyright © 2022 McGraw Hill. All rights reserved. No reproduction or distribution without the prior written consent of McGraw Hill.</a:t>
            </a:r>
          </a:p>
        </p:txBody>
      </p:sp>
      <p:sp>
        <p:nvSpPr>
          <p:cNvPr id="5" name="Slide Number Placeholder 4"/>
          <p:cNvSpPr>
            <a:spLocks noGrp="1"/>
          </p:cNvSpPr>
          <p:nvPr>
            <p:ph type="sldNum" sz="quarter" idx="11"/>
          </p:nvPr>
        </p:nvSpPr>
        <p:spPr/>
        <p:txBody>
          <a:bodyPr/>
          <a:lstStyle/>
          <a:p>
            <a:pPr>
              <a:defRPr/>
            </a:pPr>
            <a:r>
              <a:rPr lang="en-US"/>
              <a:t>1-</a:t>
            </a:r>
            <a:fld id="{791E7882-3CA6-4A8B-A6B6-5DBED60F7121}" type="slidenum">
              <a:rPr lang="en-US" smtClean="0"/>
              <a:pPr>
                <a:defRPr/>
              </a:pPr>
              <a:t>50</a:t>
            </a:fld>
            <a:endParaRPr lang="en-US" dirty="0"/>
          </a:p>
        </p:txBody>
      </p:sp>
      <p:sp>
        <p:nvSpPr>
          <p:cNvPr id="6" name="Text Placeholder 5"/>
          <p:cNvSpPr>
            <a:spLocks noGrp="1"/>
          </p:cNvSpPr>
          <p:nvPr>
            <p:ph type="body" sz="quarter" idx="12"/>
          </p:nvPr>
        </p:nvSpPr>
        <p:spPr/>
        <p:txBody>
          <a:bodyPr/>
          <a:lstStyle/>
          <a:p>
            <a:r>
              <a:rPr lang="en-US" dirty="0"/>
              <a:t>LO 13-12</a:t>
            </a:r>
          </a:p>
        </p:txBody>
      </p:sp>
    </p:spTree>
    <p:extLst>
      <p:ext uri="{BB962C8B-B14F-4D97-AF65-F5344CB8AC3E}">
        <p14:creationId xmlns:p14="http://schemas.microsoft.com/office/powerpoint/2010/main" val="340719607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Logistic Regression</a:t>
            </a:r>
          </a:p>
        </p:txBody>
      </p:sp>
      <p:sp>
        <p:nvSpPr>
          <p:cNvPr id="3" name="Content Placeholder 2"/>
          <p:cNvSpPr>
            <a:spLocks noGrp="1"/>
          </p:cNvSpPr>
          <p:nvPr>
            <p:ph idx="1"/>
          </p:nvPr>
        </p:nvSpPr>
        <p:spPr/>
        <p:txBody>
          <a:bodyPr/>
          <a:lstStyle/>
          <a:p>
            <a:r>
              <a:rPr lang="en-US" dirty="0"/>
              <a:t>The logistic regression equation resembles a simple logistic regression except that the exponent includes </a:t>
            </a:r>
            <a:r>
              <a:rPr lang="en-US" i="1" dirty="0"/>
              <a:t>k </a:t>
            </a:r>
            <a:r>
              <a:rPr lang="en-US" dirty="0"/>
              <a:t>predictors. </a:t>
            </a:r>
          </a:p>
          <a:p>
            <a:r>
              <a:rPr lang="en-US" dirty="0"/>
              <a:t>This fitted model predicts the </a:t>
            </a:r>
            <a:r>
              <a:rPr lang="en-US" i="1" dirty="0"/>
              <a:t>probability </a:t>
            </a:r>
            <a:r>
              <a:rPr lang="en-US" dirty="0"/>
              <a:t>that </a:t>
            </a:r>
            <a:r>
              <a:rPr lang="en-US" i="1" dirty="0"/>
              <a:t>Y </a:t>
            </a:r>
            <a:r>
              <a:rPr lang="en-US" dirty="0"/>
              <a:t>= 1 for specified values of the independent variables </a:t>
            </a:r>
            <a:r>
              <a:rPr lang="en-US" i="1" dirty="0"/>
              <a:t>x</a:t>
            </a:r>
            <a:r>
              <a:rPr lang="en-US" baseline="-25000" dirty="0"/>
              <a:t>1</a:t>
            </a:r>
            <a:r>
              <a:rPr lang="en-US" dirty="0"/>
              <a:t>, </a:t>
            </a:r>
            <a:r>
              <a:rPr lang="en-US" i="1" dirty="0"/>
              <a:t>x</a:t>
            </a:r>
            <a:r>
              <a:rPr lang="en-US" baseline="-25000" dirty="0"/>
              <a:t>2</a:t>
            </a:r>
            <a:r>
              <a:rPr lang="en-US" dirty="0"/>
              <a:t>, . . ., </a:t>
            </a:r>
            <a:r>
              <a:rPr lang="en-US" i="1" dirty="0" err="1"/>
              <a:t>x</a:t>
            </a:r>
            <a:r>
              <a:rPr lang="en-US" baseline="-25000" dirty="0" err="1"/>
              <a:t>k</a:t>
            </a:r>
            <a:r>
              <a:rPr lang="en-US" dirty="0"/>
              <a:t>. This </a:t>
            </a:r>
            <a:r>
              <a:rPr lang="en-US" i="1" dirty="0"/>
              <a:t>nonlinear </a:t>
            </a:r>
            <a:r>
              <a:rPr lang="en-US" dirty="0"/>
              <a:t>model form ensures predictions within the range 0 &lt; ^</a:t>
            </a:r>
            <a:r>
              <a:rPr lang="en-US" i="1" dirty="0"/>
              <a:t>y </a:t>
            </a:r>
            <a:r>
              <a:rPr lang="en-US" dirty="0"/>
              <a:t>&lt; 1. </a:t>
            </a:r>
          </a:p>
        </p:txBody>
      </p:sp>
      <p:sp>
        <p:nvSpPr>
          <p:cNvPr id="4" name="Footer Placeholder 3"/>
          <p:cNvSpPr>
            <a:spLocks noGrp="1"/>
          </p:cNvSpPr>
          <p:nvPr>
            <p:ph type="ftr" sz="quarter" idx="10"/>
          </p:nvPr>
        </p:nvSpPr>
        <p:spPr/>
        <p:txBody>
          <a:bodyPr/>
          <a:lstStyle/>
          <a:p>
            <a:pPr algn="ctr">
              <a:defRPr/>
            </a:pPr>
            <a:r>
              <a:rPr lang="en-US" dirty="0"/>
              <a:t>Copyright © 2022 McGraw Hill. All rights reserved. No reproduction or distribution without the prior written consent of McGraw Hill.</a:t>
            </a:r>
          </a:p>
        </p:txBody>
      </p:sp>
      <p:sp>
        <p:nvSpPr>
          <p:cNvPr id="5" name="Slide Number Placeholder 4"/>
          <p:cNvSpPr>
            <a:spLocks noGrp="1"/>
          </p:cNvSpPr>
          <p:nvPr>
            <p:ph type="sldNum" sz="quarter" idx="11"/>
          </p:nvPr>
        </p:nvSpPr>
        <p:spPr/>
        <p:txBody>
          <a:bodyPr/>
          <a:lstStyle/>
          <a:p>
            <a:pPr>
              <a:defRPr/>
            </a:pPr>
            <a:r>
              <a:rPr lang="en-US"/>
              <a:t>1-</a:t>
            </a:r>
            <a:fld id="{791E7882-3CA6-4A8B-A6B6-5DBED60F7121}" type="slidenum">
              <a:rPr lang="en-US" smtClean="0"/>
              <a:pPr>
                <a:defRPr/>
              </a:pPr>
              <a:t>51</a:t>
            </a:fld>
            <a:endParaRPr lang="en-US" dirty="0"/>
          </a:p>
        </p:txBody>
      </p:sp>
      <p:sp>
        <p:nvSpPr>
          <p:cNvPr id="6" name="Text Placeholder 5"/>
          <p:cNvSpPr>
            <a:spLocks noGrp="1"/>
          </p:cNvSpPr>
          <p:nvPr>
            <p:ph type="body" sz="quarter" idx="12"/>
          </p:nvPr>
        </p:nvSpPr>
        <p:spPr/>
        <p:txBody>
          <a:bodyPr/>
          <a:lstStyle/>
          <a:p>
            <a:r>
              <a:rPr lang="en-US" dirty="0"/>
              <a:t>LO 13-12</a:t>
            </a:r>
          </a:p>
        </p:txBody>
      </p:sp>
      <p:pic>
        <p:nvPicPr>
          <p:cNvPr id="7" name="Picture 6"/>
          <p:cNvPicPr>
            <a:picLocks noChangeAspect="1"/>
          </p:cNvPicPr>
          <p:nvPr/>
        </p:nvPicPr>
        <p:blipFill>
          <a:blip r:embed="rId2"/>
          <a:stretch>
            <a:fillRect/>
          </a:stretch>
        </p:blipFill>
        <p:spPr>
          <a:xfrm>
            <a:off x="762000" y="4495800"/>
            <a:ext cx="3000375" cy="828675"/>
          </a:xfrm>
          <a:prstGeom prst="rect">
            <a:avLst/>
          </a:prstGeom>
        </p:spPr>
      </p:pic>
      <p:pic>
        <p:nvPicPr>
          <p:cNvPr id="8" name="Picture 7"/>
          <p:cNvPicPr>
            <a:picLocks noChangeAspect="1"/>
          </p:cNvPicPr>
          <p:nvPr/>
        </p:nvPicPr>
        <p:blipFill>
          <a:blip r:embed="rId3"/>
          <a:stretch>
            <a:fillRect/>
          </a:stretch>
        </p:blipFill>
        <p:spPr>
          <a:xfrm>
            <a:off x="4718826" y="4000500"/>
            <a:ext cx="3967973" cy="2171700"/>
          </a:xfrm>
          <a:prstGeom prst="rect">
            <a:avLst/>
          </a:prstGeom>
        </p:spPr>
      </p:pic>
    </p:spTree>
    <p:extLst>
      <p:ext uri="{BB962C8B-B14F-4D97-AF65-F5344CB8AC3E}">
        <p14:creationId xmlns:p14="http://schemas.microsoft.com/office/powerpoint/2010/main" val="44733049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Estimating a Logistic Regression Model </a:t>
            </a:r>
          </a:p>
        </p:txBody>
      </p:sp>
      <p:sp>
        <p:nvSpPr>
          <p:cNvPr id="3" name="Content Placeholder 2"/>
          <p:cNvSpPr>
            <a:spLocks noGrp="1"/>
          </p:cNvSpPr>
          <p:nvPr>
            <p:ph idx="1"/>
          </p:nvPr>
        </p:nvSpPr>
        <p:spPr/>
        <p:txBody>
          <a:bodyPr/>
          <a:lstStyle/>
          <a:p>
            <a:r>
              <a:rPr lang="en-US" dirty="0">
                <a:latin typeface="stix"/>
              </a:rPr>
              <a:t>We use the method of </a:t>
            </a:r>
            <a:r>
              <a:rPr lang="en-US" b="1" dirty="0">
                <a:latin typeface="stix"/>
              </a:rPr>
              <a:t>maximum likelihood</a:t>
            </a:r>
            <a:r>
              <a:rPr lang="en-US" dirty="0">
                <a:latin typeface="stix"/>
              </a:rPr>
              <a:t> to choose the values of the regression parameters that will maximize the probability of obtaining the observed sample data. </a:t>
            </a:r>
          </a:p>
          <a:p>
            <a:r>
              <a:rPr lang="en-US" dirty="0">
                <a:latin typeface="stix"/>
              </a:rPr>
              <a:t>An iterative process is required because there is no simple formula for the parameter estimates </a:t>
            </a:r>
            <a:r>
              <a:rPr lang="en-US" i="1" dirty="0">
                <a:latin typeface="stix"/>
              </a:rPr>
              <a:t>b</a:t>
            </a:r>
            <a:r>
              <a:rPr lang="en-US" baseline="-25000" dirty="0">
                <a:latin typeface="stix"/>
              </a:rPr>
              <a:t>0</a:t>
            </a:r>
            <a:r>
              <a:rPr lang="en-US" dirty="0">
                <a:latin typeface="stix"/>
              </a:rPr>
              <a:t>, </a:t>
            </a:r>
            <a:r>
              <a:rPr lang="en-US" i="1" dirty="0">
                <a:latin typeface="stix"/>
              </a:rPr>
              <a:t>b</a:t>
            </a:r>
            <a:r>
              <a:rPr lang="en-US" baseline="-25000" dirty="0">
                <a:latin typeface="stix"/>
              </a:rPr>
              <a:t>1</a:t>
            </a:r>
            <a:r>
              <a:rPr lang="en-US" dirty="0">
                <a:latin typeface="stix"/>
              </a:rPr>
              <a:t>, . . . , </a:t>
            </a:r>
            <a:r>
              <a:rPr lang="en-US" i="1" dirty="0">
                <a:latin typeface="stix"/>
              </a:rPr>
              <a:t>b</a:t>
            </a:r>
            <a:r>
              <a:rPr lang="en-US" i="1" baseline="-25000" dirty="0">
                <a:latin typeface="inherit"/>
              </a:rPr>
              <a:t>k</a:t>
            </a:r>
            <a:r>
              <a:rPr lang="en-US" dirty="0">
                <a:latin typeface="stix"/>
              </a:rPr>
              <a:t>.</a:t>
            </a:r>
          </a:p>
          <a:p>
            <a:r>
              <a:rPr lang="en-US" dirty="0"/>
              <a:t>Because we cannot use Excel, specialized software is required. </a:t>
            </a:r>
          </a:p>
          <a:p>
            <a:endParaRPr lang="en-US" dirty="0">
              <a:latin typeface="stix"/>
            </a:endParaRPr>
          </a:p>
          <a:p>
            <a:endParaRPr lang="en-US" dirty="0"/>
          </a:p>
        </p:txBody>
      </p:sp>
      <p:sp>
        <p:nvSpPr>
          <p:cNvPr id="4" name="Footer Placeholder 3"/>
          <p:cNvSpPr>
            <a:spLocks noGrp="1"/>
          </p:cNvSpPr>
          <p:nvPr>
            <p:ph type="ftr" sz="quarter" idx="10"/>
          </p:nvPr>
        </p:nvSpPr>
        <p:spPr/>
        <p:txBody>
          <a:bodyPr/>
          <a:lstStyle/>
          <a:p>
            <a:pPr algn="ctr">
              <a:defRPr/>
            </a:pPr>
            <a:r>
              <a:rPr lang="en-US" dirty="0"/>
              <a:t>Copyright © 2022 McGraw Hill. All rights reserved. No reproduction or distribution without the prior written consent of McGraw Hill.</a:t>
            </a:r>
          </a:p>
        </p:txBody>
      </p:sp>
      <p:sp>
        <p:nvSpPr>
          <p:cNvPr id="5" name="Slide Number Placeholder 4"/>
          <p:cNvSpPr>
            <a:spLocks noGrp="1"/>
          </p:cNvSpPr>
          <p:nvPr>
            <p:ph type="sldNum" sz="quarter" idx="11"/>
          </p:nvPr>
        </p:nvSpPr>
        <p:spPr/>
        <p:txBody>
          <a:bodyPr/>
          <a:lstStyle/>
          <a:p>
            <a:pPr>
              <a:defRPr/>
            </a:pPr>
            <a:r>
              <a:rPr lang="en-US"/>
              <a:t>1-</a:t>
            </a:r>
            <a:fld id="{791E7882-3CA6-4A8B-A6B6-5DBED60F7121}" type="slidenum">
              <a:rPr lang="en-US" smtClean="0"/>
              <a:pPr>
                <a:defRPr/>
              </a:pPr>
              <a:t>52</a:t>
            </a:fld>
            <a:endParaRPr lang="en-US" dirty="0"/>
          </a:p>
        </p:txBody>
      </p:sp>
      <p:sp>
        <p:nvSpPr>
          <p:cNvPr id="6" name="Text Placeholder 5"/>
          <p:cNvSpPr>
            <a:spLocks noGrp="1"/>
          </p:cNvSpPr>
          <p:nvPr>
            <p:ph type="body" sz="quarter" idx="12"/>
          </p:nvPr>
        </p:nvSpPr>
        <p:spPr/>
        <p:txBody>
          <a:bodyPr/>
          <a:lstStyle/>
          <a:p>
            <a:r>
              <a:rPr lang="en-US" dirty="0"/>
              <a:t>LO 13-12</a:t>
            </a:r>
          </a:p>
        </p:txBody>
      </p:sp>
    </p:spTree>
    <p:extLst>
      <p:ext uri="{BB962C8B-B14F-4D97-AF65-F5344CB8AC3E}">
        <p14:creationId xmlns:p14="http://schemas.microsoft.com/office/powerpoint/2010/main" val="413908596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Estimating a Logistic Regression Model </a:t>
            </a:r>
          </a:p>
        </p:txBody>
      </p:sp>
      <p:sp>
        <p:nvSpPr>
          <p:cNvPr id="3" name="Content Placeholder 2"/>
          <p:cNvSpPr>
            <a:spLocks noGrp="1"/>
          </p:cNvSpPr>
          <p:nvPr>
            <p:ph idx="1"/>
          </p:nvPr>
        </p:nvSpPr>
        <p:spPr/>
        <p:txBody>
          <a:bodyPr/>
          <a:lstStyle/>
          <a:p>
            <a:r>
              <a:rPr lang="en-US" dirty="0"/>
              <a:t>As a minimum, we want at least 10 observations per predictor, and many experts recommend even more. </a:t>
            </a:r>
          </a:p>
          <a:p>
            <a:r>
              <a:rPr lang="en-US" dirty="0"/>
              <a:t>To achieve a parsimonious model, a common method is to start with the full model (all predictors included) and to use backward stepwise regression to eliminate the weakest predictors until further elimination would weaken the overall model (according to whatever criterion has been selected). </a:t>
            </a:r>
            <a:endParaRPr lang="en-US" dirty="0">
              <a:latin typeface="stix"/>
            </a:endParaRPr>
          </a:p>
          <a:p>
            <a:endParaRPr lang="en-US" dirty="0"/>
          </a:p>
        </p:txBody>
      </p:sp>
      <p:sp>
        <p:nvSpPr>
          <p:cNvPr id="4" name="Footer Placeholder 3"/>
          <p:cNvSpPr>
            <a:spLocks noGrp="1"/>
          </p:cNvSpPr>
          <p:nvPr>
            <p:ph type="ftr" sz="quarter" idx="10"/>
          </p:nvPr>
        </p:nvSpPr>
        <p:spPr/>
        <p:txBody>
          <a:bodyPr/>
          <a:lstStyle/>
          <a:p>
            <a:pPr algn="ctr">
              <a:defRPr/>
            </a:pPr>
            <a:r>
              <a:rPr lang="en-US" dirty="0"/>
              <a:t>Copyright © 2022 McGraw Hill. All rights reserved. No reproduction or distribution without the prior written consent of McGraw Hill.</a:t>
            </a:r>
          </a:p>
        </p:txBody>
      </p:sp>
      <p:sp>
        <p:nvSpPr>
          <p:cNvPr id="5" name="Slide Number Placeholder 4"/>
          <p:cNvSpPr>
            <a:spLocks noGrp="1"/>
          </p:cNvSpPr>
          <p:nvPr>
            <p:ph type="sldNum" sz="quarter" idx="11"/>
          </p:nvPr>
        </p:nvSpPr>
        <p:spPr/>
        <p:txBody>
          <a:bodyPr/>
          <a:lstStyle/>
          <a:p>
            <a:pPr>
              <a:defRPr/>
            </a:pPr>
            <a:r>
              <a:rPr lang="en-US"/>
              <a:t>1-</a:t>
            </a:r>
            <a:fld id="{791E7882-3CA6-4A8B-A6B6-5DBED60F7121}" type="slidenum">
              <a:rPr lang="en-US" smtClean="0"/>
              <a:pPr>
                <a:defRPr/>
              </a:pPr>
              <a:t>53</a:t>
            </a:fld>
            <a:endParaRPr lang="en-US" dirty="0"/>
          </a:p>
        </p:txBody>
      </p:sp>
      <p:sp>
        <p:nvSpPr>
          <p:cNvPr id="6" name="Text Placeholder 5"/>
          <p:cNvSpPr>
            <a:spLocks noGrp="1"/>
          </p:cNvSpPr>
          <p:nvPr>
            <p:ph type="body" sz="quarter" idx="12"/>
          </p:nvPr>
        </p:nvSpPr>
        <p:spPr/>
        <p:txBody>
          <a:bodyPr/>
          <a:lstStyle/>
          <a:p>
            <a:r>
              <a:rPr lang="en-US" dirty="0"/>
              <a:t>LO 13-12</a:t>
            </a:r>
          </a:p>
        </p:txBody>
      </p:sp>
    </p:spTree>
    <p:extLst>
      <p:ext uri="{BB962C8B-B14F-4D97-AF65-F5344CB8AC3E}">
        <p14:creationId xmlns:p14="http://schemas.microsoft.com/office/powerpoint/2010/main" val="327507798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Chapter 13</a:t>
            </a:r>
            <a:br>
              <a:rPr lang="en-US" dirty="0"/>
            </a:br>
            <a:r>
              <a:rPr lang="en-US" dirty="0"/>
              <a:t>Practice Problems</a:t>
            </a:r>
          </a:p>
        </p:txBody>
      </p:sp>
    </p:spTree>
    <p:extLst>
      <p:ext uri="{BB962C8B-B14F-4D97-AF65-F5344CB8AC3E}">
        <p14:creationId xmlns:p14="http://schemas.microsoft.com/office/powerpoint/2010/main" val="161049426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2"/>
                </a:solidFill>
              </a:rPr>
              <a:t>Question 2</a:t>
            </a:r>
          </a:p>
        </p:txBody>
      </p:sp>
      <p:sp>
        <p:nvSpPr>
          <p:cNvPr id="3" name="Content Placeholder 2"/>
          <p:cNvSpPr>
            <a:spLocks noGrp="1"/>
          </p:cNvSpPr>
          <p:nvPr>
            <p:ph idx="1"/>
          </p:nvPr>
        </p:nvSpPr>
        <p:spPr/>
        <p:txBody>
          <a:bodyPr/>
          <a:lstStyle/>
          <a:p>
            <a:pPr marL="0" indent="0">
              <a:buNone/>
            </a:pPr>
            <a:r>
              <a:rPr lang="en-US" sz="2000" dirty="0"/>
              <a:t>Observations are taken on sales of a certain mountain bike in 30 sporting goods stores. The regression model was </a:t>
            </a:r>
            <a:r>
              <a:rPr lang="en-US" sz="2000" i="1" dirty="0"/>
              <a:t>Y </a:t>
            </a:r>
            <a:r>
              <a:rPr lang="en-US" sz="2000" dirty="0"/>
              <a:t>= total sales (thousands of dollars), </a:t>
            </a:r>
          </a:p>
          <a:p>
            <a:pPr marL="0" indent="0">
              <a:buNone/>
            </a:pPr>
            <a:r>
              <a:rPr lang="en-US" sz="2000" i="1" dirty="0"/>
              <a:t>X</a:t>
            </a:r>
            <a:r>
              <a:rPr lang="en-US" sz="2000" dirty="0"/>
              <a:t>1 = display floor space (square meters), </a:t>
            </a:r>
            <a:br>
              <a:rPr lang="en-US" sz="2000" dirty="0"/>
            </a:br>
            <a:r>
              <a:rPr lang="en-US" sz="2000" i="1" dirty="0"/>
              <a:t>X</a:t>
            </a:r>
            <a:r>
              <a:rPr lang="en-US" sz="2000" dirty="0"/>
              <a:t>2 = competitors’ advertising expenditures (thousands of dollars), </a:t>
            </a:r>
            <a:br>
              <a:rPr lang="en-US" sz="2000" dirty="0"/>
            </a:br>
            <a:r>
              <a:rPr lang="en-US" sz="2000" i="1" dirty="0"/>
              <a:t>X</a:t>
            </a:r>
            <a:r>
              <a:rPr lang="en-US" sz="2000" dirty="0"/>
              <a:t>3 = advertised price (dollars per unit). </a:t>
            </a:r>
          </a:p>
          <a:p>
            <a:pPr marL="284163" indent="-284163">
              <a:buNone/>
            </a:pPr>
            <a:r>
              <a:rPr lang="en-US" sz="2000" dirty="0"/>
              <a:t>a. Write the fitted regression equation. </a:t>
            </a:r>
          </a:p>
          <a:p>
            <a:pPr marL="284163" indent="-284163">
              <a:buNone/>
            </a:pPr>
            <a:r>
              <a:rPr lang="en-US" sz="2000" dirty="0"/>
              <a:t>b. Interpret each coefficient. </a:t>
            </a:r>
          </a:p>
          <a:p>
            <a:pPr marL="284163" indent="-284163">
              <a:buNone/>
            </a:pPr>
            <a:r>
              <a:rPr lang="en-US" sz="2000" dirty="0"/>
              <a:t>c. Would the intercept seem to </a:t>
            </a:r>
            <a:br>
              <a:rPr lang="en-US" sz="2000" dirty="0"/>
            </a:br>
            <a:r>
              <a:rPr lang="en-US" sz="2000" dirty="0"/>
              <a:t>have meaning in this regression? </a:t>
            </a:r>
          </a:p>
          <a:p>
            <a:pPr marL="284163" indent="-284163">
              <a:buNone/>
            </a:pPr>
            <a:r>
              <a:rPr lang="en-US" sz="2000" dirty="0"/>
              <a:t>d. Make a prediction for </a:t>
            </a:r>
            <a:r>
              <a:rPr lang="en-US" sz="2000" i="1" dirty="0"/>
              <a:t>Sales </a:t>
            </a:r>
            <a:r>
              <a:rPr lang="en-US" sz="2000" dirty="0"/>
              <a:t>when </a:t>
            </a:r>
            <a:br>
              <a:rPr lang="en-US" sz="2000" dirty="0"/>
            </a:br>
            <a:r>
              <a:rPr lang="en-US" sz="2000" i="1" dirty="0" err="1"/>
              <a:t>FloorSpace</a:t>
            </a:r>
            <a:r>
              <a:rPr lang="en-US" sz="2000" i="1" dirty="0"/>
              <a:t> </a:t>
            </a:r>
            <a:r>
              <a:rPr lang="en-US" sz="2000" dirty="0"/>
              <a:t>= 80, </a:t>
            </a:r>
            <a:br>
              <a:rPr lang="en-US" sz="2000" dirty="0"/>
            </a:br>
            <a:r>
              <a:rPr lang="en-US" sz="2000" i="1" dirty="0" err="1"/>
              <a:t>CompetingAds</a:t>
            </a:r>
            <a:r>
              <a:rPr lang="en-US" sz="2000" i="1" dirty="0"/>
              <a:t> </a:t>
            </a:r>
            <a:r>
              <a:rPr lang="en-US" sz="2000" dirty="0"/>
              <a:t>= 100, </a:t>
            </a:r>
            <a:br>
              <a:rPr lang="en-US" sz="2000" dirty="0"/>
            </a:br>
            <a:r>
              <a:rPr lang="en-US" sz="2000" dirty="0"/>
              <a:t>and </a:t>
            </a:r>
            <a:r>
              <a:rPr lang="en-US" sz="2000" i="1" dirty="0"/>
              <a:t>Price </a:t>
            </a:r>
            <a:r>
              <a:rPr lang="en-US" sz="2000" dirty="0"/>
              <a:t>= 1,200.                                                      </a:t>
            </a:r>
            <a:r>
              <a:rPr lang="en-US" sz="2000" b="1" dirty="0"/>
              <a:t>*Bikes Data </a:t>
            </a:r>
            <a:endParaRPr lang="en-US" sz="2000" dirty="0"/>
          </a:p>
        </p:txBody>
      </p:sp>
      <p:sp>
        <p:nvSpPr>
          <p:cNvPr id="4" name="Footer Placeholder 3"/>
          <p:cNvSpPr>
            <a:spLocks noGrp="1"/>
          </p:cNvSpPr>
          <p:nvPr>
            <p:ph type="ftr" sz="quarter" idx="10"/>
          </p:nvPr>
        </p:nvSpPr>
        <p:spPr>
          <a:xfrm>
            <a:off x="1866900" y="6260592"/>
            <a:ext cx="5410200" cy="457200"/>
          </a:xfrm>
        </p:spPr>
        <p:txBody>
          <a:bodyPr/>
          <a:lstStyle/>
          <a:p>
            <a:pPr>
              <a:defRPr/>
            </a:pPr>
            <a:r>
              <a:rPr lang="en-US" dirty="0"/>
              <a:t>Copyright © 2022 McGraw Hill. All rights reserved. No reproduction or distribution without the prior written consent of McGraw Hill.</a:t>
            </a:r>
          </a:p>
        </p:txBody>
      </p:sp>
      <p:sp>
        <p:nvSpPr>
          <p:cNvPr id="5" name="Slide Number Placeholder 4"/>
          <p:cNvSpPr>
            <a:spLocks noGrp="1"/>
          </p:cNvSpPr>
          <p:nvPr>
            <p:ph type="sldNum" sz="quarter" idx="11"/>
          </p:nvPr>
        </p:nvSpPr>
        <p:spPr/>
        <p:txBody>
          <a:bodyPr/>
          <a:lstStyle/>
          <a:p>
            <a:pPr>
              <a:defRPr/>
            </a:pPr>
            <a:r>
              <a:rPr lang="en-US"/>
              <a:t>1-</a:t>
            </a:r>
            <a:fld id="{791E7882-3CA6-4A8B-A6B6-5DBED60F7121}" type="slidenum">
              <a:rPr lang="en-US" smtClean="0"/>
              <a:pPr>
                <a:defRPr/>
              </a:pPr>
              <a:t>55</a:t>
            </a:fld>
            <a:endParaRPr lang="en-US" dirty="0"/>
          </a:p>
        </p:txBody>
      </p:sp>
      <p:sp>
        <p:nvSpPr>
          <p:cNvPr id="6" name="Text Box 4"/>
          <p:cNvSpPr txBox="1">
            <a:spLocks noChangeArrowheads="1"/>
          </p:cNvSpPr>
          <p:nvPr/>
        </p:nvSpPr>
        <p:spPr bwMode="auto">
          <a:xfrm rot="5400000">
            <a:off x="7543799" y="885031"/>
            <a:ext cx="2286000" cy="515937"/>
          </a:xfrm>
          <a:prstGeom prst="rect">
            <a:avLst/>
          </a:prstGeom>
          <a:noFill/>
          <a:ln w="9525">
            <a:noFill/>
            <a:miter lim="800000"/>
            <a:headEnd/>
            <a:tailEnd/>
          </a:ln>
        </p:spPr>
        <p:txBody>
          <a:bodyPr lIns="103231" tIns="51616" rIns="103231" bIns="51616">
            <a:spAutoFit/>
          </a:bodyPr>
          <a:lstStyle/>
          <a:p>
            <a:pPr defTabSz="1031875" eaLnBrk="0" hangingPunct="0"/>
            <a:r>
              <a:rPr lang="en-US" sz="2700" b="1" dirty="0">
                <a:solidFill>
                  <a:schemeClr val="bg2"/>
                </a:solidFill>
              </a:rPr>
              <a:t>LO 13-1</a:t>
            </a:r>
          </a:p>
        </p:txBody>
      </p:sp>
      <p:pic>
        <p:nvPicPr>
          <p:cNvPr id="7" name="Picture 6"/>
          <p:cNvPicPr>
            <a:picLocks noChangeAspect="1"/>
          </p:cNvPicPr>
          <p:nvPr/>
        </p:nvPicPr>
        <p:blipFill>
          <a:blip r:embed="rId2"/>
          <a:stretch>
            <a:fillRect/>
          </a:stretch>
        </p:blipFill>
        <p:spPr>
          <a:xfrm>
            <a:off x="4724399" y="3733800"/>
            <a:ext cx="3974897" cy="1800225"/>
          </a:xfrm>
          <a:prstGeom prst="rect">
            <a:avLst/>
          </a:prstGeom>
        </p:spPr>
      </p:pic>
    </p:spTree>
    <p:extLst>
      <p:ext uri="{BB962C8B-B14F-4D97-AF65-F5344CB8AC3E}">
        <p14:creationId xmlns:p14="http://schemas.microsoft.com/office/powerpoint/2010/main" val="102979153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2"/>
                </a:solidFill>
              </a:rPr>
              <a:t>Question 6</a:t>
            </a:r>
          </a:p>
        </p:txBody>
      </p:sp>
      <p:sp>
        <p:nvSpPr>
          <p:cNvPr id="3" name="Content Placeholder 2"/>
          <p:cNvSpPr>
            <a:spLocks noGrp="1"/>
          </p:cNvSpPr>
          <p:nvPr>
            <p:ph idx="1"/>
          </p:nvPr>
        </p:nvSpPr>
        <p:spPr/>
        <p:txBody>
          <a:bodyPr/>
          <a:lstStyle/>
          <a:p>
            <a:pPr marL="0" indent="0">
              <a:buNone/>
            </a:pPr>
            <a:r>
              <a:rPr lang="en-US" sz="2000" dirty="0"/>
              <a:t>Refer to the ANOVA table below. </a:t>
            </a:r>
          </a:p>
          <a:p>
            <a:pPr marL="0" indent="0">
              <a:buNone/>
            </a:pPr>
            <a:r>
              <a:rPr lang="en-US" sz="2000" dirty="0"/>
              <a:t>a. State the degrees of freedom for the </a:t>
            </a:r>
            <a:r>
              <a:rPr lang="en-US" sz="2000" i="1" dirty="0"/>
              <a:t>F </a:t>
            </a:r>
            <a:r>
              <a:rPr lang="en-US" sz="2000" dirty="0"/>
              <a:t>test for overall significance. </a:t>
            </a:r>
          </a:p>
          <a:p>
            <a:pPr marL="0" indent="0">
              <a:buNone/>
            </a:pPr>
            <a:r>
              <a:rPr lang="en-US" sz="2000" dirty="0"/>
              <a:t>b. Use Appendix F to look up the critical value of </a:t>
            </a:r>
            <a:r>
              <a:rPr lang="en-US" sz="2000" i="1" dirty="0"/>
              <a:t>F </a:t>
            </a:r>
            <a:r>
              <a:rPr lang="en-US" sz="2000" dirty="0"/>
              <a:t>for </a:t>
            </a:r>
            <a:r>
              <a:rPr lang="en-US" sz="2000" i="1" dirty="0"/>
              <a:t>α </a:t>
            </a:r>
            <a:r>
              <a:rPr lang="en-US" sz="2000" dirty="0"/>
              <a:t>= .05. </a:t>
            </a:r>
          </a:p>
          <a:p>
            <a:pPr marL="0" indent="0">
              <a:buNone/>
            </a:pPr>
            <a:r>
              <a:rPr lang="en-US" sz="2000" dirty="0"/>
              <a:t>c. Calculate the </a:t>
            </a:r>
            <a:r>
              <a:rPr lang="en-US" sz="2000" i="1" dirty="0"/>
              <a:t>F </a:t>
            </a:r>
            <a:r>
              <a:rPr lang="en-US" sz="2000" dirty="0"/>
              <a:t>statistic. Is the regression significant overall? </a:t>
            </a:r>
          </a:p>
          <a:p>
            <a:pPr marL="0" indent="0">
              <a:buNone/>
            </a:pPr>
            <a:r>
              <a:rPr lang="en-US" sz="2000" dirty="0"/>
              <a:t>d. Calculate </a:t>
            </a:r>
            <a:r>
              <a:rPr lang="en-US" sz="2000" i="1" dirty="0"/>
              <a:t>R</a:t>
            </a:r>
            <a:r>
              <a:rPr lang="en-US" sz="2000" dirty="0"/>
              <a:t>2 and </a:t>
            </a:r>
            <a:r>
              <a:rPr lang="en-US" sz="2000" i="1" dirty="0"/>
              <a:t>R</a:t>
            </a:r>
            <a:r>
              <a:rPr lang="en-US" sz="2000" dirty="0"/>
              <a:t>a d j2, showing your formulas clearly. </a:t>
            </a:r>
          </a:p>
          <a:p>
            <a:pPr marL="0" indent="0">
              <a:buNone/>
            </a:pPr>
            <a:endParaRPr lang="en-US" sz="2000" b="1" dirty="0"/>
          </a:p>
          <a:p>
            <a:pPr marL="0" indent="0">
              <a:buNone/>
            </a:pPr>
            <a:r>
              <a:rPr lang="en-US" sz="2000" b="1" dirty="0"/>
              <a:t>*Bikes Data </a:t>
            </a:r>
            <a:endParaRPr lang="en-US" sz="2000" dirty="0"/>
          </a:p>
        </p:txBody>
      </p:sp>
      <p:sp>
        <p:nvSpPr>
          <p:cNvPr id="4" name="Footer Placeholder 3"/>
          <p:cNvSpPr>
            <a:spLocks noGrp="1"/>
          </p:cNvSpPr>
          <p:nvPr>
            <p:ph type="ftr" sz="quarter" idx="10"/>
          </p:nvPr>
        </p:nvSpPr>
        <p:spPr>
          <a:xfrm>
            <a:off x="1866900" y="6260592"/>
            <a:ext cx="5410200" cy="457200"/>
          </a:xfrm>
        </p:spPr>
        <p:txBody>
          <a:bodyPr/>
          <a:lstStyle/>
          <a:p>
            <a:pPr>
              <a:defRPr/>
            </a:pPr>
            <a:r>
              <a:rPr lang="en-US" dirty="0"/>
              <a:t>Copyright © 2022 McGraw Hill. All rights reserved. No reproduction or distribution without the prior written consent of McGraw Hill.</a:t>
            </a:r>
          </a:p>
        </p:txBody>
      </p:sp>
      <p:sp>
        <p:nvSpPr>
          <p:cNvPr id="5" name="Slide Number Placeholder 4"/>
          <p:cNvSpPr>
            <a:spLocks noGrp="1"/>
          </p:cNvSpPr>
          <p:nvPr>
            <p:ph type="sldNum" sz="quarter" idx="11"/>
          </p:nvPr>
        </p:nvSpPr>
        <p:spPr/>
        <p:txBody>
          <a:bodyPr/>
          <a:lstStyle/>
          <a:p>
            <a:pPr>
              <a:defRPr/>
            </a:pPr>
            <a:r>
              <a:rPr lang="en-US"/>
              <a:t>1-</a:t>
            </a:r>
            <a:fld id="{791E7882-3CA6-4A8B-A6B6-5DBED60F7121}" type="slidenum">
              <a:rPr lang="en-US" smtClean="0"/>
              <a:pPr>
                <a:defRPr/>
              </a:pPr>
              <a:t>56</a:t>
            </a:fld>
            <a:endParaRPr lang="en-US" dirty="0"/>
          </a:p>
        </p:txBody>
      </p:sp>
      <p:sp>
        <p:nvSpPr>
          <p:cNvPr id="6" name="Text Box 4"/>
          <p:cNvSpPr txBox="1">
            <a:spLocks noChangeArrowheads="1"/>
          </p:cNvSpPr>
          <p:nvPr/>
        </p:nvSpPr>
        <p:spPr bwMode="auto">
          <a:xfrm rot="5400000">
            <a:off x="7543799" y="885031"/>
            <a:ext cx="2286000" cy="515937"/>
          </a:xfrm>
          <a:prstGeom prst="rect">
            <a:avLst/>
          </a:prstGeom>
          <a:noFill/>
          <a:ln w="9525">
            <a:noFill/>
            <a:miter lim="800000"/>
            <a:headEnd/>
            <a:tailEnd/>
          </a:ln>
        </p:spPr>
        <p:txBody>
          <a:bodyPr lIns="103231" tIns="51616" rIns="103231" bIns="51616">
            <a:spAutoFit/>
          </a:bodyPr>
          <a:lstStyle/>
          <a:p>
            <a:pPr defTabSz="1031875" eaLnBrk="0" hangingPunct="0"/>
            <a:r>
              <a:rPr lang="en-US" sz="2700" b="1" dirty="0">
                <a:solidFill>
                  <a:schemeClr val="bg2"/>
                </a:solidFill>
              </a:rPr>
              <a:t>LO 13-2</a:t>
            </a:r>
          </a:p>
        </p:txBody>
      </p:sp>
      <p:pic>
        <p:nvPicPr>
          <p:cNvPr id="8" name="Picture 7"/>
          <p:cNvPicPr>
            <a:picLocks noChangeAspect="1"/>
          </p:cNvPicPr>
          <p:nvPr/>
        </p:nvPicPr>
        <p:blipFill>
          <a:blip r:embed="rId2"/>
          <a:stretch>
            <a:fillRect/>
          </a:stretch>
        </p:blipFill>
        <p:spPr>
          <a:xfrm>
            <a:off x="1035844" y="4292702"/>
            <a:ext cx="7072312" cy="1330215"/>
          </a:xfrm>
          <a:prstGeom prst="rect">
            <a:avLst/>
          </a:prstGeom>
        </p:spPr>
      </p:pic>
    </p:spTree>
    <p:extLst>
      <p:ext uri="{BB962C8B-B14F-4D97-AF65-F5344CB8AC3E}">
        <p14:creationId xmlns:p14="http://schemas.microsoft.com/office/powerpoint/2010/main" val="292334953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2"/>
                </a:solidFill>
              </a:rPr>
              <a:t>Question </a:t>
            </a:r>
            <a:r>
              <a:rPr lang="en-US" dirty="0"/>
              <a:t>10</a:t>
            </a:r>
            <a:endParaRPr lang="en-US" dirty="0">
              <a:solidFill>
                <a:schemeClr val="bg2"/>
              </a:solidFill>
            </a:endParaRPr>
          </a:p>
        </p:txBody>
      </p:sp>
      <p:sp>
        <p:nvSpPr>
          <p:cNvPr id="3" name="Content Placeholder 2"/>
          <p:cNvSpPr>
            <a:spLocks noGrp="1"/>
          </p:cNvSpPr>
          <p:nvPr>
            <p:ph idx="1"/>
          </p:nvPr>
        </p:nvSpPr>
        <p:spPr/>
        <p:txBody>
          <a:bodyPr/>
          <a:lstStyle/>
          <a:p>
            <a:pPr marL="0" indent="0">
              <a:buNone/>
            </a:pPr>
            <a:r>
              <a:rPr lang="en-US" sz="2000" dirty="0"/>
              <a:t>Observations are taken on sales of a certain mountain bike in 30 sporting goods stores. The regression model was </a:t>
            </a:r>
            <a:br>
              <a:rPr lang="en-US" sz="2000" dirty="0"/>
            </a:br>
            <a:r>
              <a:rPr lang="en-US" sz="2000" i="1" dirty="0"/>
              <a:t>Y </a:t>
            </a:r>
            <a:r>
              <a:rPr lang="en-US" sz="2000" dirty="0"/>
              <a:t>= total sales (thousands of dollars), </a:t>
            </a:r>
            <a:br>
              <a:rPr lang="en-US" sz="2000" dirty="0"/>
            </a:br>
            <a:r>
              <a:rPr lang="en-US" sz="2000" i="1" dirty="0"/>
              <a:t>X</a:t>
            </a:r>
            <a:r>
              <a:rPr lang="en-US" sz="2000" dirty="0"/>
              <a:t>1 = display floor space (square meters), </a:t>
            </a:r>
            <a:br>
              <a:rPr lang="en-US" sz="2000" dirty="0"/>
            </a:br>
            <a:r>
              <a:rPr lang="en-US" sz="2000" i="1" dirty="0"/>
              <a:t>X</a:t>
            </a:r>
            <a:r>
              <a:rPr lang="en-US" sz="2000" dirty="0"/>
              <a:t>2 = competitors’ advertising expenditures (thousands of dollars), </a:t>
            </a:r>
            <a:br>
              <a:rPr lang="en-US" sz="2000" dirty="0"/>
            </a:br>
            <a:r>
              <a:rPr lang="en-US" sz="2000" i="1" dirty="0"/>
              <a:t>X</a:t>
            </a:r>
            <a:r>
              <a:rPr lang="en-US" sz="2000" dirty="0"/>
              <a:t>3 = advertised price (dollars per unit). </a:t>
            </a:r>
          </a:p>
          <a:p>
            <a:pPr marL="284163" indent="-284163">
              <a:buNone/>
            </a:pPr>
            <a:r>
              <a:rPr lang="en-US" sz="2000" dirty="0"/>
              <a:t>a. Calculate the </a:t>
            </a:r>
            <a:r>
              <a:rPr lang="en-US" sz="2000" i="1" dirty="0"/>
              <a:t>t </a:t>
            </a:r>
            <a:r>
              <a:rPr lang="en-US" sz="2000" dirty="0"/>
              <a:t>statistic for each coefficient to test for </a:t>
            </a:r>
            <a:r>
              <a:rPr lang="en-US" sz="2000" i="1" dirty="0"/>
              <a:t>β </a:t>
            </a:r>
            <a:r>
              <a:rPr lang="en-US" sz="2000" dirty="0"/>
              <a:t>= 0. </a:t>
            </a:r>
          </a:p>
          <a:p>
            <a:pPr marL="284163" indent="-284163">
              <a:buNone/>
            </a:pPr>
            <a:r>
              <a:rPr lang="en-US" sz="2000" dirty="0"/>
              <a:t>b. Look up the critical value of Student’s </a:t>
            </a:r>
            <a:r>
              <a:rPr lang="en-US" sz="2000" i="1" dirty="0"/>
              <a:t>t </a:t>
            </a:r>
            <a:r>
              <a:rPr lang="en-US" sz="2000" dirty="0"/>
              <a:t>in Appendix D for a two-tailed test at </a:t>
            </a:r>
            <a:r>
              <a:rPr lang="en-US" sz="2000" i="1" dirty="0"/>
              <a:t>α </a:t>
            </a:r>
            <a:r>
              <a:rPr lang="en-US" sz="2000" dirty="0"/>
              <a:t>= .01. Which coefficients differ significantly from zero? </a:t>
            </a:r>
          </a:p>
          <a:p>
            <a:pPr marL="284163" indent="-284163">
              <a:buNone/>
            </a:pPr>
            <a:r>
              <a:rPr lang="en-US" sz="2000" dirty="0"/>
              <a:t>c. Use Excel to find the </a:t>
            </a:r>
            <a:br>
              <a:rPr lang="en-US" sz="2000" dirty="0"/>
            </a:br>
            <a:r>
              <a:rPr lang="en-US" sz="2000" i="1" dirty="0"/>
              <a:t>p</a:t>
            </a:r>
            <a:r>
              <a:rPr lang="en-US" sz="2000" dirty="0"/>
              <a:t>-value for each </a:t>
            </a:r>
            <a:br>
              <a:rPr lang="en-US" sz="2000" dirty="0"/>
            </a:br>
            <a:r>
              <a:rPr lang="en-US" sz="2000" dirty="0"/>
              <a:t>coefficient. </a:t>
            </a:r>
            <a:endParaRPr lang="en-US" sz="2000" b="1" dirty="0"/>
          </a:p>
          <a:p>
            <a:pPr marL="0" indent="0">
              <a:buNone/>
            </a:pPr>
            <a:endParaRPr lang="en-US" sz="2000" b="1" dirty="0"/>
          </a:p>
          <a:p>
            <a:pPr marL="0" indent="0">
              <a:buNone/>
            </a:pPr>
            <a:r>
              <a:rPr lang="en-US" sz="2000" b="1" dirty="0"/>
              <a:t>*Bikes Data </a:t>
            </a:r>
            <a:endParaRPr lang="en-US" sz="2000" dirty="0"/>
          </a:p>
        </p:txBody>
      </p:sp>
      <p:sp>
        <p:nvSpPr>
          <p:cNvPr id="4" name="Footer Placeholder 3"/>
          <p:cNvSpPr>
            <a:spLocks noGrp="1"/>
          </p:cNvSpPr>
          <p:nvPr>
            <p:ph type="ftr" sz="quarter" idx="10"/>
          </p:nvPr>
        </p:nvSpPr>
        <p:spPr>
          <a:xfrm>
            <a:off x="1866900" y="6260592"/>
            <a:ext cx="5410200" cy="457200"/>
          </a:xfrm>
        </p:spPr>
        <p:txBody>
          <a:bodyPr/>
          <a:lstStyle/>
          <a:p>
            <a:pPr>
              <a:defRPr/>
            </a:pPr>
            <a:r>
              <a:rPr lang="en-US" dirty="0"/>
              <a:t>Copyright © 2022 McGraw Hill. All rights reserved. No reproduction or distribution without the prior written consent of McGraw Hill.</a:t>
            </a:r>
          </a:p>
        </p:txBody>
      </p:sp>
      <p:sp>
        <p:nvSpPr>
          <p:cNvPr id="5" name="Slide Number Placeholder 4"/>
          <p:cNvSpPr>
            <a:spLocks noGrp="1"/>
          </p:cNvSpPr>
          <p:nvPr>
            <p:ph type="sldNum" sz="quarter" idx="11"/>
          </p:nvPr>
        </p:nvSpPr>
        <p:spPr/>
        <p:txBody>
          <a:bodyPr/>
          <a:lstStyle/>
          <a:p>
            <a:pPr>
              <a:defRPr/>
            </a:pPr>
            <a:r>
              <a:rPr lang="en-US"/>
              <a:t>1-</a:t>
            </a:r>
            <a:fld id="{791E7882-3CA6-4A8B-A6B6-5DBED60F7121}" type="slidenum">
              <a:rPr lang="en-US" smtClean="0"/>
              <a:pPr>
                <a:defRPr/>
              </a:pPr>
              <a:t>57</a:t>
            </a:fld>
            <a:endParaRPr lang="en-US" dirty="0"/>
          </a:p>
        </p:txBody>
      </p:sp>
      <p:sp>
        <p:nvSpPr>
          <p:cNvPr id="6" name="Text Box 4"/>
          <p:cNvSpPr txBox="1">
            <a:spLocks noChangeArrowheads="1"/>
          </p:cNvSpPr>
          <p:nvPr/>
        </p:nvSpPr>
        <p:spPr bwMode="auto">
          <a:xfrm rot="5400000">
            <a:off x="7543799" y="885031"/>
            <a:ext cx="2286000" cy="515937"/>
          </a:xfrm>
          <a:prstGeom prst="rect">
            <a:avLst/>
          </a:prstGeom>
          <a:noFill/>
          <a:ln w="9525">
            <a:noFill/>
            <a:miter lim="800000"/>
            <a:headEnd/>
            <a:tailEnd/>
          </a:ln>
        </p:spPr>
        <p:txBody>
          <a:bodyPr lIns="103231" tIns="51616" rIns="103231" bIns="51616">
            <a:spAutoFit/>
          </a:bodyPr>
          <a:lstStyle/>
          <a:p>
            <a:pPr defTabSz="1031875" eaLnBrk="0" hangingPunct="0"/>
            <a:r>
              <a:rPr lang="en-US" sz="2700" b="1" dirty="0">
                <a:solidFill>
                  <a:schemeClr val="bg2"/>
                </a:solidFill>
              </a:rPr>
              <a:t>LO 13-3</a:t>
            </a:r>
          </a:p>
        </p:txBody>
      </p:sp>
      <p:pic>
        <p:nvPicPr>
          <p:cNvPr id="7" name="Picture 6"/>
          <p:cNvPicPr>
            <a:picLocks noChangeAspect="1"/>
          </p:cNvPicPr>
          <p:nvPr/>
        </p:nvPicPr>
        <p:blipFill>
          <a:blip r:embed="rId2"/>
          <a:stretch>
            <a:fillRect/>
          </a:stretch>
        </p:blipFill>
        <p:spPr>
          <a:xfrm>
            <a:off x="3243833" y="4344704"/>
            <a:ext cx="5467350" cy="1719292"/>
          </a:xfrm>
          <a:prstGeom prst="rect">
            <a:avLst/>
          </a:prstGeom>
        </p:spPr>
      </p:pic>
    </p:spTree>
    <p:extLst>
      <p:ext uri="{BB962C8B-B14F-4D97-AF65-F5344CB8AC3E}">
        <p14:creationId xmlns:p14="http://schemas.microsoft.com/office/powerpoint/2010/main" val="37432180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2"/>
                </a:solidFill>
              </a:rPr>
              <a:t>Question </a:t>
            </a:r>
            <a:r>
              <a:rPr lang="en-US" dirty="0"/>
              <a:t>13</a:t>
            </a:r>
            <a:endParaRPr lang="en-US" dirty="0">
              <a:solidFill>
                <a:schemeClr val="bg2"/>
              </a:solidFill>
            </a:endParaRPr>
          </a:p>
        </p:txBody>
      </p:sp>
      <p:sp>
        <p:nvSpPr>
          <p:cNvPr id="3" name="Content Placeholder 2"/>
          <p:cNvSpPr>
            <a:spLocks noGrp="1"/>
          </p:cNvSpPr>
          <p:nvPr>
            <p:ph idx="1"/>
          </p:nvPr>
        </p:nvSpPr>
        <p:spPr/>
        <p:txBody>
          <a:bodyPr/>
          <a:lstStyle/>
          <a:p>
            <a:pPr marL="0" indent="0">
              <a:buNone/>
            </a:pPr>
            <a:r>
              <a:rPr lang="en-US" dirty="0"/>
              <a:t>A regression of accountants’ starting salaries in a large firm was estimated using 40 new hires and five predictors (college GPA, gender, score on CPA exam, years’ prior experience, size of graduating class). The standard error was $3,620. Find the approximate width of a 95 percent prediction interval for an employee’s salary, assuming that the predictor values for the individual are near the means of the sample predictors. </a:t>
            </a:r>
            <a:endParaRPr lang="en-US" sz="2000" dirty="0"/>
          </a:p>
        </p:txBody>
      </p:sp>
      <p:sp>
        <p:nvSpPr>
          <p:cNvPr id="4" name="Footer Placeholder 3"/>
          <p:cNvSpPr>
            <a:spLocks noGrp="1"/>
          </p:cNvSpPr>
          <p:nvPr>
            <p:ph type="ftr" sz="quarter" idx="10"/>
          </p:nvPr>
        </p:nvSpPr>
        <p:spPr>
          <a:xfrm>
            <a:off x="1866900" y="6260592"/>
            <a:ext cx="5410200" cy="457200"/>
          </a:xfrm>
        </p:spPr>
        <p:txBody>
          <a:bodyPr/>
          <a:lstStyle/>
          <a:p>
            <a:pPr>
              <a:defRPr/>
            </a:pPr>
            <a:r>
              <a:rPr lang="en-US" dirty="0"/>
              <a:t>Copyright © 2022 McGraw Hill. All rights reserved. No reproduction or distribution without the prior written consent of McGraw Hill.</a:t>
            </a:r>
          </a:p>
        </p:txBody>
      </p:sp>
      <p:sp>
        <p:nvSpPr>
          <p:cNvPr id="5" name="Slide Number Placeholder 4"/>
          <p:cNvSpPr>
            <a:spLocks noGrp="1"/>
          </p:cNvSpPr>
          <p:nvPr>
            <p:ph type="sldNum" sz="quarter" idx="11"/>
          </p:nvPr>
        </p:nvSpPr>
        <p:spPr/>
        <p:txBody>
          <a:bodyPr/>
          <a:lstStyle/>
          <a:p>
            <a:pPr>
              <a:defRPr/>
            </a:pPr>
            <a:r>
              <a:rPr lang="en-US"/>
              <a:t>1-</a:t>
            </a:r>
            <a:fld id="{791E7882-3CA6-4A8B-A6B6-5DBED60F7121}" type="slidenum">
              <a:rPr lang="en-US" smtClean="0"/>
              <a:pPr>
                <a:defRPr/>
              </a:pPr>
              <a:t>58</a:t>
            </a:fld>
            <a:endParaRPr lang="en-US" dirty="0"/>
          </a:p>
        </p:txBody>
      </p:sp>
      <p:sp>
        <p:nvSpPr>
          <p:cNvPr id="6" name="Text Box 4"/>
          <p:cNvSpPr txBox="1">
            <a:spLocks noChangeArrowheads="1"/>
          </p:cNvSpPr>
          <p:nvPr/>
        </p:nvSpPr>
        <p:spPr bwMode="auto">
          <a:xfrm rot="5400000">
            <a:off x="7543799" y="885031"/>
            <a:ext cx="2286000" cy="515937"/>
          </a:xfrm>
          <a:prstGeom prst="rect">
            <a:avLst/>
          </a:prstGeom>
          <a:noFill/>
          <a:ln w="9525">
            <a:noFill/>
            <a:miter lim="800000"/>
            <a:headEnd/>
            <a:tailEnd/>
          </a:ln>
        </p:spPr>
        <p:txBody>
          <a:bodyPr lIns="103231" tIns="51616" rIns="103231" bIns="51616">
            <a:spAutoFit/>
          </a:bodyPr>
          <a:lstStyle/>
          <a:p>
            <a:pPr defTabSz="1031875" eaLnBrk="0" hangingPunct="0"/>
            <a:r>
              <a:rPr lang="en-US" sz="2700" b="1" dirty="0">
                <a:solidFill>
                  <a:schemeClr val="bg2"/>
                </a:solidFill>
              </a:rPr>
              <a:t>LO 13-4</a:t>
            </a:r>
          </a:p>
        </p:txBody>
      </p:sp>
    </p:spTree>
    <p:extLst>
      <p:ext uri="{BB962C8B-B14F-4D97-AF65-F5344CB8AC3E}">
        <p14:creationId xmlns:p14="http://schemas.microsoft.com/office/powerpoint/2010/main" val="165785310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2"/>
                </a:solidFill>
              </a:rPr>
              <a:t>Question </a:t>
            </a:r>
            <a:r>
              <a:rPr lang="en-US" dirty="0"/>
              <a:t>16</a:t>
            </a:r>
            <a:endParaRPr lang="en-US" dirty="0">
              <a:solidFill>
                <a:schemeClr val="bg2"/>
              </a:solidFill>
            </a:endParaRPr>
          </a:p>
        </p:txBody>
      </p:sp>
      <p:sp>
        <p:nvSpPr>
          <p:cNvPr id="3" name="Content Placeholder 2"/>
          <p:cNvSpPr>
            <a:spLocks noGrp="1"/>
          </p:cNvSpPr>
          <p:nvPr>
            <p:ph idx="1"/>
          </p:nvPr>
        </p:nvSpPr>
        <p:spPr/>
        <p:txBody>
          <a:bodyPr/>
          <a:lstStyle/>
          <a:p>
            <a:pPr marL="0" indent="0">
              <a:buNone/>
            </a:pPr>
            <a:r>
              <a:rPr lang="en-US" dirty="0"/>
              <a:t>A regression model to predict the price of diamonds included the following predictor variables: the weight of the stone (in carats where 1 carat = 0.2 gram), the color rating (D, E, F, G, H, or I), and the clarity rating (IF, VVS1, VVS2, VS1, or VS2). </a:t>
            </a:r>
          </a:p>
          <a:p>
            <a:pPr marL="347663" indent="-347663">
              <a:buNone/>
            </a:pPr>
            <a:r>
              <a:rPr lang="en-US" dirty="0"/>
              <a:t>a. Identify the quantitative predictor variable(s). </a:t>
            </a:r>
          </a:p>
          <a:p>
            <a:pPr marL="347663" indent="-347663">
              <a:buNone/>
            </a:pPr>
            <a:r>
              <a:rPr lang="en-US" dirty="0"/>
              <a:t>b. How many indicator variables would be included in the model in order to prevent the least squares estimation from failing? </a:t>
            </a:r>
          </a:p>
          <a:p>
            <a:pPr marL="347663" indent="-347663">
              <a:buNone/>
            </a:pPr>
            <a:r>
              <a:rPr lang="en-US" dirty="0"/>
              <a:t>c. Write the proposed model form for predicting a diamond price. </a:t>
            </a:r>
            <a:endParaRPr lang="en-US" sz="2000" dirty="0"/>
          </a:p>
        </p:txBody>
      </p:sp>
      <p:sp>
        <p:nvSpPr>
          <p:cNvPr id="4" name="Footer Placeholder 3"/>
          <p:cNvSpPr>
            <a:spLocks noGrp="1"/>
          </p:cNvSpPr>
          <p:nvPr>
            <p:ph type="ftr" sz="quarter" idx="10"/>
          </p:nvPr>
        </p:nvSpPr>
        <p:spPr>
          <a:xfrm>
            <a:off x="1866900" y="6260592"/>
            <a:ext cx="5410200" cy="457200"/>
          </a:xfrm>
        </p:spPr>
        <p:txBody>
          <a:bodyPr/>
          <a:lstStyle/>
          <a:p>
            <a:pPr>
              <a:defRPr/>
            </a:pPr>
            <a:r>
              <a:rPr lang="en-US" dirty="0"/>
              <a:t>Copyright © 2022 McGraw Hill. All rights reserved. No reproduction or distribution without the prior written consent of McGraw Hill.</a:t>
            </a:r>
          </a:p>
        </p:txBody>
      </p:sp>
      <p:sp>
        <p:nvSpPr>
          <p:cNvPr id="5" name="Slide Number Placeholder 4"/>
          <p:cNvSpPr>
            <a:spLocks noGrp="1"/>
          </p:cNvSpPr>
          <p:nvPr>
            <p:ph type="sldNum" sz="quarter" idx="11"/>
          </p:nvPr>
        </p:nvSpPr>
        <p:spPr/>
        <p:txBody>
          <a:bodyPr/>
          <a:lstStyle/>
          <a:p>
            <a:pPr>
              <a:defRPr/>
            </a:pPr>
            <a:r>
              <a:rPr lang="en-US"/>
              <a:t>1-</a:t>
            </a:r>
            <a:fld id="{791E7882-3CA6-4A8B-A6B6-5DBED60F7121}" type="slidenum">
              <a:rPr lang="en-US" smtClean="0"/>
              <a:pPr>
                <a:defRPr/>
              </a:pPr>
              <a:t>59</a:t>
            </a:fld>
            <a:endParaRPr lang="en-US" dirty="0"/>
          </a:p>
        </p:txBody>
      </p:sp>
      <p:sp>
        <p:nvSpPr>
          <p:cNvPr id="6" name="Text Box 4"/>
          <p:cNvSpPr txBox="1">
            <a:spLocks noChangeArrowheads="1"/>
          </p:cNvSpPr>
          <p:nvPr/>
        </p:nvSpPr>
        <p:spPr bwMode="auto">
          <a:xfrm rot="5400000">
            <a:off x="7543799" y="885031"/>
            <a:ext cx="2286000" cy="515937"/>
          </a:xfrm>
          <a:prstGeom prst="rect">
            <a:avLst/>
          </a:prstGeom>
          <a:noFill/>
          <a:ln w="9525">
            <a:noFill/>
            <a:miter lim="800000"/>
            <a:headEnd/>
            <a:tailEnd/>
          </a:ln>
        </p:spPr>
        <p:txBody>
          <a:bodyPr lIns="103231" tIns="51616" rIns="103231" bIns="51616">
            <a:spAutoFit/>
          </a:bodyPr>
          <a:lstStyle/>
          <a:p>
            <a:pPr defTabSz="1031875" eaLnBrk="0" hangingPunct="0"/>
            <a:r>
              <a:rPr lang="en-US" sz="2700" b="1" dirty="0">
                <a:solidFill>
                  <a:schemeClr val="bg2"/>
                </a:solidFill>
              </a:rPr>
              <a:t>LO 13-5</a:t>
            </a:r>
          </a:p>
        </p:txBody>
      </p:sp>
    </p:spTree>
    <p:extLst>
      <p:ext uri="{BB962C8B-B14F-4D97-AF65-F5344CB8AC3E}">
        <p14:creationId xmlns:p14="http://schemas.microsoft.com/office/powerpoint/2010/main" val="25109149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Multiple Regression</a:t>
            </a:r>
          </a:p>
        </p:txBody>
      </p:sp>
      <p:sp>
        <p:nvSpPr>
          <p:cNvPr id="3" name="Content Placeholder 2"/>
          <p:cNvSpPr>
            <a:spLocks noGrp="1"/>
          </p:cNvSpPr>
          <p:nvPr>
            <p:ph idx="1"/>
          </p:nvPr>
        </p:nvSpPr>
        <p:spPr/>
        <p:txBody>
          <a:bodyPr/>
          <a:lstStyle/>
          <a:p>
            <a:r>
              <a:rPr lang="en-US" dirty="0"/>
              <a:t>In a simple regression (one predictor), the fitted regression is a </a:t>
            </a:r>
            <a:r>
              <a:rPr lang="en-US" i="1" dirty="0"/>
              <a:t>line, </a:t>
            </a:r>
            <a:r>
              <a:rPr lang="en-US" dirty="0"/>
              <a:t>while in multiple regression (e.g., two predictors), the fitted regression is a </a:t>
            </a:r>
            <a:r>
              <a:rPr lang="en-US" i="1" dirty="0"/>
              <a:t>surface </a:t>
            </a:r>
            <a:r>
              <a:rPr lang="en-US" dirty="0"/>
              <a:t>or </a:t>
            </a:r>
            <a:r>
              <a:rPr lang="en-US" i="1" dirty="0"/>
              <a:t>plane, </a:t>
            </a:r>
            <a:r>
              <a:rPr lang="en-US" dirty="0"/>
              <a:t>as illustrated. If there are more than two predictors, no diagram can be drawn because and the fitted regression is represented by a hyperplane.</a:t>
            </a:r>
          </a:p>
        </p:txBody>
      </p:sp>
      <p:sp>
        <p:nvSpPr>
          <p:cNvPr id="4" name="Footer Placeholder 3"/>
          <p:cNvSpPr>
            <a:spLocks noGrp="1"/>
          </p:cNvSpPr>
          <p:nvPr>
            <p:ph type="ftr" sz="quarter" idx="10"/>
          </p:nvPr>
        </p:nvSpPr>
        <p:spPr/>
        <p:txBody>
          <a:bodyPr/>
          <a:lstStyle/>
          <a:p>
            <a:pPr algn="ctr">
              <a:defRPr/>
            </a:pPr>
            <a:r>
              <a:rPr lang="en-US" dirty="0"/>
              <a:t>Copyright © 2022 McGraw Hill. All rights reserved. No reproduction or distribution without the prior written consent of McGraw Hill.</a:t>
            </a:r>
          </a:p>
        </p:txBody>
      </p:sp>
      <p:sp>
        <p:nvSpPr>
          <p:cNvPr id="5" name="Slide Number Placeholder 4"/>
          <p:cNvSpPr>
            <a:spLocks noGrp="1"/>
          </p:cNvSpPr>
          <p:nvPr>
            <p:ph type="sldNum" sz="quarter" idx="11"/>
          </p:nvPr>
        </p:nvSpPr>
        <p:spPr/>
        <p:txBody>
          <a:bodyPr/>
          <a:lstStyle/>
          <a:p>
            <a:pPr>
              <a:defRPr/>
            </a:pPr>
            <a:r>
              <a:rPr lang="en-US"/>
              <a:t>1-</a:t>
            </a:r>
            <a:fld id="{791E7882-3CA6-4A8B-A6B6-5DBED60F7121}" type="slidenum">
              <a:rPr lang="en-US" smtClean="0"/>
              <a:pPr>
                <a:defRPr/>
              </a:pPr>
              <a:t>6</a:t>
            </a:fld>
            <a:endParaRPr lang="en-US" dirty="0"/>
          </a:p>
        </p:txBody>
      </p:sp>
      <p:sp>
        <p:nvSpPr>
          <p:cNvPr id="6" name="Text Placeholder 5"/>
          <p:cNvSpPr>
            <a:spLocks noGrp="1"/>
          </p:cNvSpPr>
          <p:nvPr>
            <p:ph type="body" sz="quarter" idx="12"/>
          </p:nvPr>
        </p:nvSpPr>
        <p:spPr/>
        <p:txBody>
          <a:bodyPr/>
          <a:lstStyle/>
          <a:p>
            <a:r>
              <a:rPr lang="en-US" dirty="0"/>
              <a:t>LO 13-1</a:t>
            </a:r>
          </a:p>
        </p:txBody>
      </p:sp>
      <p:pic>
        <p:nvPicPr>
          <p:cNvPr id="7" name="Picture 6"/>
          <p:cNvPicPr>
            <a:picLocks noChangeAspect="1"/>
          </p:cNvPicPr>
          <p:nvPr/>
        </p:nvPicPr>
        <p:blipFill>
          <a:blip r:embed="rId2"/>
          <a:stretch>
            <a:fillRect/>
          </a:stretch>
        </p:blipFill>
        <p:spPr>
          <a:xfrm>
            <a:off x="1378196" y="3797957"/>
            <a:ext cx="6387608" cy="2374243"/>
          </a:xfrm>
          <a:prstGeom prst="rect">
            <a:avLst/>
          </a:prstGeom>
        </p:spPr>
      </p:pic>
    </p:spTree>
    <p:extLst>
      <p:ext uri="{BB962C8B-B14F-4D97-AF65-F5344CB8AC3E}">
        <p14:creationId xmlns:p14="http://schemas.microsoft.com/office/powerpoint/2010/main" val="388400029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2"/>
                </a:solidFill>
              </a:rPr>
              <a:t>Question </a:t>
            </a:r>
            <a:r>
              <a:rPr lang="en-US" dirty="0"/>
              <a:t>21</a:t>
            </a:r>
            <a:endParaRPr lang="en-US" dirty="0">
              <a:solidFill>
                <a:schemeClr val="bg2"/>
              </a:solidFill>
            </a:endParaRPr>
          </a:p>
        </p:txBody>
      </p:sp>
      <p:sp>
        <p:nvSpPr>
          <p:cNvPr id="3" name="Content Placeholder 2"/>
          <p:cNvSpPr>
            <a:spLocks noGrp="1"/>
          </p:cNvSpPr>
          <p:nvPr>
            <p:ph idx="1"/>
          </p:nvPr>
        </p:nvSpPr>
        <p:spPr/>
        <p:txBody>
          <a:bodyPr/>
          <a:lstStyle/>
          <a:p>
            <a:pPr marL="0" indent="0">
              <a:buNone/>
            </a:pPr>
            <a:r>
              <a:rPr lang="en-US" dirty="0"/>
              <a:t>Using the “Resort Guest Satisfaction Survey” data, construct a correlation matrix of the 11 independent variables. The response variable is </a:t>
            </a:r>
            <a:r>
              <a:rPr lang="en-US" i="1" dirty="0" err="1"/>
              <a:t>ovalue</a:t>
            </a:r>
            <a:r>
              <a:rPr lang="en-US" i="1" dirty="0"/>
              <a:t>. </a:t>
            </a:r>
          </a:p>
          <a:p>
            <a:pPr marL="347663" indent="-347663">
              <a:buNone/>
            </a:pPr>
            <a:r>
              <a:rPr lang="en-US" dirty="0"/>
              <a:t>a. Identify the four pairs of independent variables that have the highest pairwise correlation values. Do they show significant correlation? </a:t>
            </a:r>
          </a:p>
          <a:p>
            <a:pPr marL="347663" indent="-347663">
              <a:buNone/>
            </a:pPr>
            <a:r>
              <a:rPr lang="en-US" dirty="0"/>
              <a:t>b. Run the regression with all 11 predictor variables and calculate the VIF for each predictor. Use software such as </a:t>
            </a:r>
            <a:r>
              <a:rPr lang="en-US" dirty="0" err="1"/>
              <a:t>MegaStat</a:t>
            </a:r>
            <a:r>
              <a:rPr lang="en-US" dirty="0"/>
              <a:t> or Minitab. </a:t>
            </a:r>
          </a:p>
          <a:p>
            <a:pPr marL="347663" indent="-347663">
              <a:buNone/>
            </a:pPr>
            <a:r>
              <a:rPr lang="en-US" dirty="0"/>
              <a:t>c. Did you see any cause for concern based on the VIF values? Why or why not? </a:t>
            </a:r>
            <a:endParaRPr lang="en-US" sz="2000" dirty="0"/>
          </a:p>
        </p:txBody>
      </p:sp>
      <p:sp>
        <p:nvSpPr>
          <p:cNvPr id="4" name="Footer Placeholder 3"/>
          <p:cNvSpPr>
            <a:spLocks noGrp="1"/>
          </p:cNvSpPr>
          <p:nvPr>
            <p:ph type="ftr" sz="quarter" idx="10"/>
          </p:nvPr>
        </p:nvSpPr>
        <p:spPr>
          <a:xfrm>
            <a:off x="1866900" y="6260592"/>
            <a:ext cx="5410200" cy="457200"/>
          </a:xfrm>
        </p:spPr>
        <p:txBody>
          <a:bodyPr/>
          <a:lstStyle/>
          <a:p>
            <a:pPr>
              <a:defRPr/>
            </a:pPr>
            <a:r>
              <a:rPr lang="en-US" dirty="0"/>
              <a:t>Copyright © 2022 McGraw Hill. All rights reserved. No reproduction or distribution without the prior written consent of McGraw Hill.</a:t>
            </a:r>
          </a:p>
        </p:txBody>
      </p:sp>
      <p:sp>
        <p:nvSpPr>
          <p:cNvPr id="5" name="Slide Number Placeholder 4"/>
          <p:cNvSpPr>
            <a:spLocks noGrp="1"/>
          </p:cNvSpPr>
          <p:nvPr>
            <p:ph type="sldNum" sz="quarter" idx="11"/>
          </p:nvPr>
        </p:nvSpPr>
        <p:spPr/>
        <p:txBody>
          <a:bodyPr/>
          <a:lstStyle/>
          <a:p>
            <a:pPr>
              <a:defRPr/>
            </a:pPr>
            <a:r>
              <a:rPr lang="en-US"/>
              <a:t>1-</a:t>
            </a:r>
            <a:fld id="{791E7882-3CA6-4A8B-A6B6-5DBED60F7121}" type="slidenum">
              <a:rPr lang="en-US" smtClean="0"/>
              <a:pPr>
                <a:defRPr/>
              </a:pPr>
              <a:t>60</a:t>
            </a:fld>
            <a:endParaRPr lang="en-US" dirty="0"/>
          </a:p>
        </p:txBody>
      </p:sp>
      <p:sp>
        <p:nvSpPr>
          <p:cNvPr id="6" name="Text Box 4"/>
          <p:cNvSpPr txBox="1">
            <a:spLocks noChangeArrowheads="1"/>
          </p:cNvSpPr>
          <p:nvPr/>
        </p:nvSpPr>
        <p:spPr bwMode="auto">
          <a:xfrm rot="5400000">
            <a:off x="7543799" y="885031"/>
            <a:ext cx="2286000" cy="515937"/>
          </a:xfrm>
          <a:prstGeom prst="rect">
            <a:avLst/>
          </a:prstGeom>
          <a:noFill/>
          <a:ln w="9525">
            <a:noFill/>
            <a:miter lim="800000"/>
            <a:headEnd/>
            <a:tailEnd/>
          </a:ln>
        </p:spPr>
        <p:txBody>
          <a:bodyPr lIns="103231" tIns="51616" rIns="103231" bIns="51616">
            <a:spAutoFit/>
          </a:bodyPr>
          <a:lstStyle/>
          <a:p>
            <a:pPr defTabSz="1031875" eaLnBrk="0" hangingPunct="0"/>
            <a:r>
              <a:rPr lang="en-US" sz="2700" b="1" dirty="0">
                <a:solidFill>
                  <a:schemeClr val="bg2"/>
                </a:solidFill>
              </a:rPr>
              <a:t>LO 13-7</a:t>
            </a:r>
          </a:p>
        </p:txBody>
      </p:sp>
    </p:spTree>
    <p:extLst>
      <p:ext uri="{BB962C8B-B14F-4D97-AF65-F5344CB8AC3E}">
        <p14:creationId xmlns:p14="http://schemas.microsoft.com/office/powerpoint/2010/main" val="161906274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2"/>
                </a:solidFill>
              </a:rPr>
              <a:t>Question </a:t>
            </a:r>
            <a:r>
              <a:rPr lang="en-US" dirty="0"/>
              <a:t>23</a:t>
            </a:r>
            <a:endParaRPr lang="en-US" dirty="0">
              <a:solidFill>
                <a:schemeClr val="bg2"/>
              </a:solidFill>
            </a:endParaRPr>
          </a:p>
        </p:txBody>
      </p:sp>
      <p:sp>
        <p:nvSpPr>
          <p:cNvPr id="3" name="Content Placeholder 2"/>
          <p:cNvSpPr>
            <a:spLocks noGrp="1"/>
          </p:cNvSpPr>
          <p:nvPr>
            <p:ph idx="1"/>
          </p:nvPr>
        </p:nvSpPr>
        <p:spPr/>
        <p:txBody>
          <a:bodyPr/>
          <a:lstStyle/>
          <a:p>
            <a:pPr marL="0" indent="0">
              <a:buNone/>
            </a:pPr>
            <a:r>
              <a:rPr lang="en-US" dirty="0"/>
              <a:t>Which would be “high leverage” observations? </a:t>
            </a:r>
          </a:p>
          <a:p>
            <a:pPr marL="347663" indent="-347663">
              <a:buNone/>
            </a:pPr>
            <a:r>
              <a:rPr lang="en-US" dirty="0"/>
              <a:t>a. Leverage </a:t>
            </a:r>
            <a:r>
              <a:rPr lang="en-US" i="1" dirty="0"/>
              <a:t>hi </a:t>
            </a:r>
            <a:r>
              <a:rPr lang="en-US" dirty="0"/>
              <a:t>= .15 in a regression with 5 predictors and 72 observations. </a:t>
            </a:r>
          </a:p>
          <a:p>
            <a:pPr marL="347663" indent="-347663">
              <a:buNone/>
            </a:pPr>
            <a:r>
              <a:rPr lang="en-US" dirty="0"/>
              <a:t>b. Leverage </a:t>
            </a:r>
            <a:r>
              <a:rPr lang="en-US" i="1" dirty="0"/>
              <a:t>hi </a:t>
            </a:r>
            <a:r>
              <a:rPr lang="en-US" dirty="0"/>
              <a:t>= .18 in a regression with 4 predictors and 100 observations. </a:t>
            </a:r>
          </a:p>
          <a:p>
            <a:pPr marL="347663" indent="-347663">
              <a:buNone/>
            </a:pPr>
            <a:r>
              <a:rPr lang="en-US" dirty="0"/>
              <a:t>c. Leverage </a:t>
            </a:r>
            <a:r>
              <a:rPr lang="en-US" i="1" dirty="0"/>
              <a:t>hi </a:t>
            </a:r>
            <a:r>
              <a:rPr lang="en-US" dirty="0"/>
              <a:t>= .08 in a regression with 7 predictors and 240 observations. </a:t>
            </a:r>
            <a:endParaRPr lang="en-US" sz="2000" dirty="0"/>
          </a:p>
        </p:txBody>
      </p:sp>
      <p:sp>
        <p:nvSpPr>
          <p:cNvPr id="4" name="Footer Placeholder 3"/>
          <p:cNvSpPr>
            <a:spLocks noGrp="1"/>
          </p:cNvSpPr>
          <p:nvPr>
            <p:ph type="ftr" sz="quarter" idx="10"/>
          </p:nvPr>
        </p:nvSpPr>
        <p:spPr>
          <a:xfrm>
            <a:off x="1866900" y="6260592"/>
            <a:ext cx="5410200" cy="457200"/>
          </a:xfrm>
        </p:spPr>
        <p:txBody>
          <a:bodyPr/>
          <a:lstStyle/>
          <a:p>
            <a:pPr>
              <a:defRPr/>
            </a:pPr>
            <a:r>
              <a:rPr lang="en-US" dirty="0"/>
              <a:t>Copyright © 2022 McGraw Hill. All rights reserved. No reproduction or distribution without the prior written consent of McGraw Hill.</a:t>
            </a:r>
          </a:p>
        </p:txBody>
      </p:sp>
      <p:sp>
        <p:nvSpPr>
          <p:cNvPr id="5" name="Slide Number Placeholder 4"/>
          <p:cNvSpPr>
            <a:spLocks noGrp="1"/>
          </p:cNvSpPr>
          <p:nvPr>
            <p:ph type="sldNum" sz="quarter" idx="11"/>
          </p:nvPr>
        </p:nvSpPr>
        <p:spPr/>
        <p:txBody>
          <a:bodyPr/>
          <a:lstStyle/>
          <a:p>
            <a:pPr>
              <a:defRPr/>
            </a:pPr>
            <a:r>
              <a:rPr lang="en-US"/>
              <a:t>1-</a:t>
            </a:r>
            <a:fld id="{791E7882-3CA6-4A8B-A6B6-5DBED60F7121}" type="slidenum">
              <a:rPr lang="en-US" smtClean="0"/>
              <a:pPr>
                <a:defRPr/>
              </a:pPr>
              <a:t>61</a:t>
            </a:fld>
            <a:endParaRPr lang="en-US" dirty="0"/>
          </a:p>
        </p:txBody>
      </p:sp>
      <p:sp>
        <p:nvSpPr>
          <p:cNvPr id="6" name="Text Box 4"/>
          <p:cNvSpPr txBox="1">
            <a:spLocks noChangeArrowheads="1"/>
          </p:cNvSpPr>
          <p:nvPr/>
        </p:nvSpPr>
        <p:spPr bwMode="auto">
          <a:xfrm rot="5400000">
            <a:off x="7543799" y="885031"/>
            <a:ext cx="2286000" cy="515937"/>
          </a:xfrm>
          <a:prstGeom prst="rect">
            <a:avLst/>
          </a:prstGeom>
          <a:noFill/>
          <a:ln w="9525">
            <a:noFill/>
            <a:miter lim="800000"/>
            <a:headEnd/>
            <a:tailEnd/>
          </a:ln>
        </p:spPr>
        <p:txBody>
          <a:bodyPr lIns="103231" tIns="51616" rIns="103231" bIns="51616">
            <a:spAutoFit/>
          </a:bodyPr>
          <a:lstStyle/>
          <a:p>
            <a:pPr defTabSz="1031875" eaLnBrk="0" hangingPunct="0"/>
            <a:r>
              <a:rPr lang="en-US" sz="2700" b="1" dirty="0">
                <a:solidFill>
                  <a:schemeClr val="bg2"/>
                </a:solidFill>
              </a:rPr>
              <a:t>LO 13-10</a:t>
            </a:r>
          </a:p>
        </p:txBody>
      </p:sp>
    </p:spTree>
    <p:extLst>
      <p:ext uri="{BB962C8B-B14F-4D97-AF65-F5344CB8AC3E}">
        <p14:creationId xmlns:p14="http://schemas.microsoft.com/office/powerpoint/2010/main" val="185461526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Chapter 13</a:t>
            </a:r>
            <a:br>
              <a:rPr lang="en-US" dirty="0"/>
            </a:br>
            <a:r>
              <a:rPr lang="en-US" dirty="0"/>
              <a:t>Analytics in Action</a:t>
            </a: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55201772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pPr algn="ctr">
              <a:defRPr/>
            </a:pPr>
            <a:r>
              <a:rPr lang="en-US" dirty="0"/>
              <a:t>Copyright © 2022 McGraw Hill. All rights reserved. No reproduction or distribution without the prior written consent of McGraw Hill.</a:t>
            </a:r>
          </a:p>
        </p:txBody>
      </p:sp>
      <p:sp>
        <p:nvSpPr>
          <p:cNvPr id="3" name="Slide Number Placeholder 2"/>
          <p:cNvSpPr>
            <a:spLocks noGrp="1"/>
          </p:cNvSpPr>
          <p:nvPr>
            <p:ph type="sldNum" sz="quarter" idx="11"/>
          </p:nvPr>
        </p:nvSpPr>
        <p:spPr/>
        <p:txBody>
          <a:bodyPr/>
          <a:lstStyle/>
          <a:p>
            <a:pPr>
              <a:defRPr/>
            </a:pPr>
            <a:r>
              <a:rPr lang="en-US"/>
              <a:t>1-</a:t>
            </a:r>
            <a:fld id="{791E7882-3CA6-4A8B-A6B6-5DBED60F7121}" type="slidenum">
              <a:rPr lang="en-US" smtClean="0"/>
              <a:pPr>
                <a:defRPr/>
              </a:pPr>
              <a:t>63</a:t>
            </a:fld>
            <a:endParaRPr lang="en-US" dirty="0"/>
          </a:p>
        </p:txBody>
      </p:sp>
      <p:pic>
        <p:nvPicPr>
          <p:cNvPr id="5" name="Picture 4"/>
          <p:cNvPicPr>
            <a:picLocks noChangeAspect="1"/>
          </p:cNvPicPr>
          <p:nvPr/>
        </p:nvPicPr>
        <p:blipFill>
          <a:blip r:embed="rId2"/>
          <a:stretch>
            <a:fillRect/>
          </a:stretch>
        </p:blipFill>
        <p:spPr>
          <a:xfrm>
            <a:off x="762000" y="533400"/>
            <a:ext cx="7614652" cy="5510212"/>
          </a:xfrm>
          <a:prstGeom prst="rect">
            <a:avLst/>
          </a:prstGeom>
        </p:spPr>
      </p:pic>
    </p:spTree>
    <p:extLst>
      <p:ext uri="{BB962C8B-B14F-4D97-AF65-F5344CB8AC3E}">
        <p14:creationId xmlns:p14="http://schemas.microsoft.com/office/powerpoint/2010/main" val="33683359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Multiple Regression</a:t>
            </a:r>
          </a:p>
        </p:txBody>
      </p:sp>
      <p:sp>
        <p:nvSpPr>
          <p:cNvPr id="3" name="Content Placeholder 2"/>
          <p:cNvSpPr>
            <a:spLocks noGrp="1"/>
          </p:cNvSpPr>
          <p:nvPr>
            <p:ph idx="1"/>
          </p:nvPr>
        </p:nvSpPr>
        <p:spPr/>
        <p:txBody>
          <a:bodyPr/>
          <a:lstStyle/>
          <a:p>
            <a:r>
              <a:rPr lang="en-US" dirty="0"/>
              <a:t>To obtain a fitted regression, we need </a:t>
            </a:r>
            <a:r>
              <a:rPr lang="en-US" i="1" dirty="0"/>
              <a:t>n </a:t>
            </a:r>
            <a:r>
              <a:rPr lang="en-US" dirty="0"/>
              <a:t>observed values of the response variable </a:t>
            </a:r>
            <a:r>
              <a:rPr lang="en-US" i="1" dirty="0"/>
              <a:t>Y </a:t>
            </a:r>
            <a:r>
              <a:rPr lang="en-US" dirty="0"/>
              <a:t>and its proposed predictors </a:t>
            </a:r>
            <a:r>
              <a:rPr lang="en-US" i="1" dirty="0"/>
              <a:t>X</a:t>
            </a:r>
            <a:r>
              <a:rPr lang="en-US" baseline="-25000" dirty="0"/>
              <a:t>1</a:t>
            </a:r>
            <a:r>
              <a:rPr lang="en-US" dirty="0"/>
              <a:t>, </a:t>
            </a:r>
            <a:r>
              <a:rPr lang="en-US" i="1" dirty="0"/>
              <a:t>X</a:t>
            </a:r>
            <a:r>
              <a:rPr lang="en-US" baseline="-25000" dirty="0"/>
              <a:t>2</a:t>
            </a:r>
            <a:r>
              <a:rPr lang="en-US" dirty="0"/>
              <a:t>, . . . , </a:t>
            </a:r>
            <a:r>
              <a:rPr lang="en-US" i="1" dirty="0" err="1"/>
              <a:t>X</a:t>
            </a:r>
            <a:r>
              <a:rPr lang="en-US" baseline="-25000" dirty="0" err="1"/>
              <a:t>k</a:t>
            </a:r>
            <a:r>
              <a:rPr lang="en-US" dirty="0"/>
              <a:t>. A multivariate data set is a single column of </a:t>
            </a:r>
            <a:r>
              <a:rPr lang="en-US" i="1" dirty="0"/>
              <a:t>Y</a:t>
            </a:r>
            <a:r>
              <a:rPr lang="en-US" dirty="0"/>
              <a:t>-values and </a:t>
            </a:r>
            <a:r>
              <a:rPr lang="en-US" i="1" dirty="0"/>
              <a:t>k </a:t>
            </a:r>
            <a:r>
              <a:rPr lang="en-US" dirty="0"/>
              <a:t>columns of </a:t>
            </a:r>
            <a:r>
              <a:rPr lang="en-US" i="1" dirty="0"/>
              <a:t>X</a:t>
            </a:r>
            <a:r>
              <a:rPr lang="en-US" dirty="0"/>
              <a:t>-values.</a:t>
            </a:r>
          </a:p>
        </p:txBody>
      </p:sp>
      <p:sp>
        <p:nvSpPr>
          <p:cNvPr id="4" name="Footer Placeholder 3"/>
          <p:cNvSpPr>
            <a:spLocks noGrp="1"/>
          </p:cNvSpPr>
          <p:nvPr>
            <p:ph type="ftr" sz="quarter" idx="10"/>
          </p:nvPr>
        </p:nvSpPr>
        <p:spPr/>
        <p:txBody>
          <a:bodyPr/>
          <a:lstStyle/>
          <a:p>
            <a:pPr algn="ctr">
              <a:defRPr/>
            </a:pPr>
            <a:r>
              <a:rPr lang="en-US" dirty="0"/>
              <a:t>Copyright © 2022 McGraw Hill. All rights reserved. No reproduction or distribution without the prior written consent of McGraw Hill.</a:t>
            </a:r>
          </a:p>
        </p:txBody>
      </p:sp>
      <p:sp>
        <p:nvSpPr>
          <p:cNvPr id="5" name="Slide Number Placeholder 4"/>
          <p:cNvSpPr>
            <a:spLocks noGrp="1"/>
          </p:cNvSpPr>
          <p:nvPr>
            <p:ph type="sldNum" sz="quarter" idx="11"/>
          </p:nvPr>
        </p:nvSpPr>
        <p:spPr/>
        <p:txBody>
          <a:bodyPr/>
          <a:lstStyle/>
          <a:p>
            <a:pPr>
              <a:defRPr/>
            </a:pPr>
            <a:r>
              <a:rPr lang="en-US"/>
              <a:t>1-</a:t>
            </a:r>
            <a:fld id="{791E7882-3CA6-4A8B-A6B6-5DBED60F7121}" type="slidenum">
              <a:rPr lang="en-US" smtClean="0"/>
              <a:pPr>
                <a:defRPr/>
              </a:pPr>
              <a:t>7</a:t>
            </a:fld>
            <a:endParaRPr lang="en-US" dirty="0"/>
          </a:p>
        </p:txBody>
      </p:sp>
      <p:sp>
        <p:nvSpPr>
          <p:cNvPr id="6" name="Text Placeholder 5"/>
          <p:cNvSpPr>
            <a:spLocks noGrp="1"/>
          </p:cNvSpPr>
          <p:nvPr>
            <p:ph type="body" sz="quarter" idx="12"/>
          </p:nvPr>
        </p:nvSpPr>
        <p:spPr/>
        <p:txBody>
          <a:bodyPr/>
          <a:lstStyle/>
          <a:p>
            <a:r>
              <a:rPr lang="en-US" dirty="0"/>
              <a:t>LO 13-1</a:t>
            </a:r>
          </a:p>
        </p:txBody>
      </p:sp>
      <p:pic>
        <p:nvPicPr>
          <p:cNvPr id="7" name="Picture 6"/>
          <p:cNvPicPr>
            <a:picLocks noChangeAspect="1"/>
          </p:cNvPicPr>
          <p:nvPr/>
        </p:nvPicPr>
        <p:blipFill>
          <a:blip r:embed="rId2"/>
          <a:stretch>
            <a:fillRect/>
          </a:stretch>
        </p:blipFill>
        <p:spPr>
          <a:xfrm>
            <a:off x="2691010" y="3190875"/>
            <a:ext cx="3853046" cy="2828925"/>
          </a:xfrm>
          <a:prstGeom prst="rect">
            <a:avLst/>
          </a:prstGeom>
        </p:spPr>
      </p:pic>
    </p:spTree>
    <p:extLst>
      <p:ext uri="{BB962C8B-B14F-4D97-AF65-F5344CB8AC3E}">
        <p14:creationId xmlns:p14="http://schemas.microsoft.com/office/powerpoint/2010/main" val="18785766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Regression Modeling</a:t>
            </a:r>
          </a:p>
        </p:txBody>
      </p:sp>
      <p:sp>
        <p:nvSpPr>
          <p:cNvPr id="3" name="Content Placeholder 2"/>
          <p:cNvSpPr>
            <a:spLocks noGrp="1"/>
          </p:cNvSpPr>
          <p:nvPr>
            <p:ph idx="1"/>
          </p:nvPr>
        </p:nvSpPr>
        <p:spPr/>
        <p:txBody>
          <a:bodyPr/>
          <a:lstStyle/>
          <a:p>
            <a:r>
              <a:rPr lang="en-US" dirty="0"/>
              <a:t>Naturally, we want predictors that are significant in “explaining” the variation in </a:t>
            </a:r>
            <a:r>
              <a:rPr lang="en-US" i="1" dirty="0"/>
              <a:t>Y </a:t>
            </a:r>
            <a:r>
              <a:rPr lang="en-US" dirty="0"/>
              <a:t>(i.e., predictors that improve the “fit”). But we also prefer predictors that add new information rather than mirroring one another. </a:t>
            </a:r>
          </a:p>
          <a:p>
            <a:r>
              <a:rPr lang="en-US" dirty="0"/>
              <a:t>Four Criteria for Regression Assessment</a:t>
            </a:r>
          </a:p>
          <a:p>
            <a:pPr lvl="1"/>
            <a:r>
              <a:rPr lang="en-US" b="1" dirty="0"/>
              <a:t>Logic </a:t>
            </a:r>
            <a:r>
              <a:rPr lang="en-US" dirty="0"/>
              <a:t>Is there an a </a:t>
            </a:r>
            <a:r>
              <a:rPr lang="en-US" i="1" dirty="0"/>
              <a:t>priori </a:t>
            </a:r>
            <a:r>
              <a:rPr lang="en-US" dirty="0"/>
              <a:t>reason to expect a causal relationship between the predictors and the response variable? </a:t>
            </a:r>
          </a:p>
          <a:p>
            <a:pPr lvl="1"/>
            <a:r>
              <a:rPr lang="en-US" b="1" dirty="0"/>
              <a:t>Fit </a:t>
            </a:r>
            <a:r>
              <a:rPr lang="en-US" dirty="0"/>
              <a:t>Does the </a:t>
            </a:r>
            <a:r>
              <a:rPr lang="en-US" i="1" dirty="0"/>
              <a:t>overall </a:t>
            </a:r>
            <a:r>
              <a:rPr lang="en-US" dirty="0"/>
              <a:t>regression show a significant relationship between the predictors and the response variable? </a:t>
            </a:r>
          </a:p>
          <a:p>
            <a:pPr lvl="1"/>
            <a:r>
              <a:rPr lang="en-US" b="1" dirty="0"/>
              <a:t>Parsimony </a:t>
            </a:r>
            <a:r>
              <a:rPr lang="en-US" dirty="0"/>
              <a:t>Does </a:t>
            </a:r>
            <a:r>
              <a:rPr lang="en-US" i="1" dirty="0"/>
              <a:t>each predictor </a:t>
            </a:r>
            <a:r>
              <a:rPr lang="en-US" dirty="0"/>
              <a:t>contribute significantly to the explanation? Are some predictors not worth the trouble? </a:t>
            </a:r>
          </a:p>
          <a:p>
            <a:pPr lvl="1"/>
            <a:r>
              <a:rPr lang="en-US" b="1" dirty="0"/>
              <a:t>Stability </a:t>
            </a:r>
            <a:r>
              <a:rPr lang="en-US" dirty="0"/>
              <a:t>Are the predictors related to one another so strongly that regression estimates become erratic?</a:t>
            </a:r>
          </a:p>
        </p:txBody>
      </p:sp>
      <p:sp>
        <p:nvSpPr>
          <p:cNvPr id="4" name="Footer Placeholder 3"/>
          <p:cNvSpPr>
            <a:spLocks noGrp="1"/>
          </p:cNvSpPr>
          <p:nvPr>
            <p:ph type="ftr" sz="quarter" idx="10"/>
          </p:nvPr>
        </p:nvSpPr>
        <p:spPr/>
        <p:txBody>
          <a:bodyPr/>
          <a:lstStyle/>
          <a:p>
            <a:pPr algn="ctr">
              <a:defRPr/>
            </a:pPr>
            <a:r>
              <a:rPr lang="en-US" dirty="0"/>
              <a:t>Copyright © 2022 McGraw Hill. All rights reserved. No reproduction or distribution without the prior written consent of McGraw Hill.</a:t>
            </a:r>
          </a:p>
        </p:txBody>
      </p:sp>
      <p:sp>
        <p:nvSpPr>
          <p:cNvPr id="5" name="Slide Number Placeholder 4"/>
          <p:cNvSpPr>
            <a:spLocks noGrp="1"/>
          </p:cNvSpPr>
          <p:nvPr>
            <p:ph type="sldNum" sz="quarter" idx="11"/>
          </p:nvPr>
        </p:nvSpPr>
        <p:spPr/>
        <p:txBody>
          <a:bodyPr/>
          <a:lstStyle/>
          <a:p>
            <a:pPr>
              <a:defRPr/>
            </a:pPr>
            <a:r>
              <a:rPr lang="en-US"/>
              <a:t>1-</a:t>
            </a:r>
            <a:fld id="{791E7882-3CA6-4A8B-A6B6-5DBED60F7121}" type="slidenum">
              <a:rPr lang="en-US" smtClean="0"/>
              <a:pPr>
                <a:defRPr/>
              </a:pPr>
              <a:t>8</a:t>
            </a:fld>
            <a:endParaRPr lang="en-US" dirty="0"/>
          </a:p>
        </p:txBody>
      </p:sp>
      <p:sp>
        <p:nvSpPr>
          <p:cNvPr id="6" name="Text Placeholder 5"/>
          <p:cNvSpPr>
            <a:spLocks noGrp="1"/>
          </p:cNvSpPr>
          <p:nvPr>
            <p:ph type="body" sz="quarter" idx="12"/>
          </p:nvPr>
        </p:nvSpPr>
        <p:spPr/>
        <p:txBody>
          <a:bodyPr/>
          <a:lstStyle/>
          <a:p>
            <a:r>
              <a:rPr lang="en-US" dirty="0"/>
              <a:t>LO 13-1</a:t>
            </a:r>
          </a:p>
        </p:txBody>
      </p:sp>
    </p:spTree>
    <p:extLst>
      <p:ext uri="{BB962C8B-B14F-4D97-AF65-F5344CB8AC3E}">
        <p14:creationId xmlns:p14="http://schemas.microsoft.com/office/powerpoint/2010/main" val="7670255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 Test for Significance</a:t>
            </a:r>
          </a:p>
        </p:txBody>
      </p:sp>
      <p:sp>
        <p:nvSpPr>
          <p:cNvPr id="3" name="Content Placeholder 2"/>
          <p:cNvSpPr>
            <a:spLocks noGrp="1"/>
          </p:cNvSpPr>
          <p:nvPr>
            <p:ph idx="1"/>
          </p:nvPr>
        </p:nvSpPr>
        <p:spPr/>
        <p:txBody>
          <a:bodyPr/>
          <a:lstStyle/>
          <a:p>
            <a:r>
              <a:rPr lang="en-US" dirty="0"/>
              <a:t>For a regression with </a:t>
            </a:r>
            <a:r>
              <a:rPr lang="en-US" i="1" dirty="0"/>
              <a:t>k </a:t>
            </a:r>
            <a:r>
              <a:rPr lang="en-US" dirty="0"/>
              <a:t>predictors, the hypotheses to be tested are</a:t>
            </a:r>
          </a:p>
          <a:p>
            <a:endParaRPr lang="en-US" dirty="0"/>
          </a:p>
          <a:p>
            <a:endParaRPr lang="en-US" dirty="0"/>
          </a:p>
          <a:p>
            <a:r>
              <a:rPr lang="en-US" dirty="0"/>
              <a:t>The basis for the regression </a:t>
            </a:r>
            <a:r>
              <a:rPr lang="en-US" i="1" dirty="0"/>
              <a:t>F </a:t>
            </a:r>
            <a:r>
              <a:rPr lang="en-US" dirty="0"/>
              <a:t>test is the </a:t>
            </a:r>
            <a:r>
              <a:rPr lang="en-US" b="1" dirty="0"/>
              <a:t>ANOVA table.</a:t>
            </a:r>
          </a:p>
          <a:p>
            <a:r>
              <a:rPr lang="en-US" dirty="0"/>
              <a:t>The formula for the F test statistic is</a:t>
            </a:r>
          </a:p>
        </p:txBody>
      </p:sp>
      <p:sp>
        <p:nvSpPr>
          <p:cNvPr id="4" name="Footer Placeholder 3"/>
          <p:cNvSpPr>
            <a:spLocks noGrp="1"/>
          </p:cNvSpPr>
          <p:nvPr>
            <p:ph type="ftr" sz="quarter" idx="10"/>
          </p:nvPr>
        </p:nvSpPr>
        <p:spPr/>
        <p:txBody>
          <a:bodyPr/>
          <a:lstStyle/>
          <a:p>
            <a:pPr algn="ctr">
              <a:defRPr/>
            </a:pPr>
            <a:r>
              <a:rPr lang="en-US" dirty="0"/>
              <a:t>Copyright © 2022 McGraw Hill. All rights reserved. No reproduction or distribution without the prior written consent of McGraw Hill.</a:t>
            </a:r>
          </a:p>
        </p:txBody>
      </p:sp>
      <p:sp>
        <p:nvSpPr>
          <p:cNvPr id="5" name="Slide Number Placeholder 4"/>
          <p:cNvSpPr>
            <a:spLocks noGrp="1"/>
          </p:cNvSpPr>
          <p:nvPr>
            <p:ph type="sldNum" sz="quarter" idx="11"/>
          </p:nvPr>
        </p:nvSpPr>
        <p:spPr/>
        <p:txBody>
          <a:bodyPr/>
          <a:lstStyle/>
          <a:p>
            <a:pPr>
              <a:defRPr/>
            </a:pPr>
            <a:r>
              <a:rPr lang="en-US"/>
              <a:t>1-</a:t>
            </a:r>
            <a:fld id="{791E7882-3CA6-4A8B-A6B6-5DBED60F7121}" type="slidenum">
              <a:rPr lang="en-US" smtClean="0"/>
              <a:pPr>
                <a:defRPr/>
              </a:pPr>
              <a:t>9</a:t>
            </a:fld>
            <a:endParaRPr lang="en-US" dirty="0"/>
          </a:p>
        </p:txBody>
      </p:sp>
      <p:sp>
        <p:nvSpPr>
          <p:cNvPr id="6" name="Text Placeholder 5"/>
          <p:cNvSpPr>
            <a:spLocks noGrp="1"/>
          </p:cNvSpPr>
          <p:nvPr>
            <p:ph type="body" sz="quarter" idx="12"/>
          </p:nvPr>
        </p:nvSpPr>
        <p:spPr/>
        <p:txBody>
          <a:bodyPr/>
          <a:lstStyle/>
          <a:p>
            <a:r>
              <a:rPr lang="en-US" dirty="0"/>
              <a:t>LO 13-2</a:t>
            </a:r>
          </a:p>
        </p:txBody>
      </p:sp>
      <p:pic>
        <p:nvPicPr>
          <p:cNvPr id="7" name="Picture 6"/>
          <p:cNvPicPr>
            <a:picLocks noChangeAspect="1"/>
          </p:cNvPicPr>
          <p:nvPr/>
        </p:nvPicPr>
        <p:blipFill>
          <a:blip r:embed="rId2"/>
          <a:stretch>
            <a:fillRect/>
          </a:stretch>
        </p:blipFill>
        <p:spPr>
          <a:xfrm>
            <a:off x="914401" y="2315396"/>
            <a:ext cx="5562600" cy="656404"/>
          </a:xfrm>
          <a:prstGeom prst="rect">
            <a:avLst/>
          </a:prstGeom>
        </p:spPr>
      </p:pic>
      <p:pic>
        <p:nvPicPr>
          <p:cNvPr id="9" name="Picture 8"/>
          <p:cNvPicPr>
            <a:picLocks noChangeAspect="1"/>
          </p:cNvPicPr>
          <p:nvPr/>
        </p:nvPicPr>
        <p:blipFill>
          <a:blip r:embed="rId3"/>
          <a:stretch>
            <a:fillRect/>
          </a:stretch>
        </p:blipFill>
        <p:spPr>
          <a:xfrm>
            <a:off x="2438400" y="4191000"/>
            <a:ext cx="4267200" cy="1333500"/>
          </a:xfrm>
          <a:prstGeom prst="rect">
            <a:avLst/>
          </a:prstGeom>
        </p:spPr>
      </p:pic>
    </p:spTree>
    <p:extLst>
      <p:ext uri="{BB962C8B-B14F-4D97-AF65-F5344CB8AC3E}">
        <p14:creationId xmlns:p14="http://schemas.microsoft.com/office/powerpoint/2010/main" val="322739177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 val="55108a44a1d833aacc1233247ec67bfede9737d"/>
  <p:tag name="MMPROD_NEXTUNIQUEID" val="10009"/>
  <p:tag name="MMPROD_UIDATA" val="&lt;database version=&quot;7.0&quot;&gt;&lt;object type=&quot;1&quot; unique_id=&quot;10001&quot;&gt;&lt;object type=&quot;8&quot; unique_id=&quot;10002&quot;&gt;&lt;/object&gt;&lt;object type=&quot;2&quot; unique_id=&quot;10003&quot;&gt;&lt;object type=&quot;3&quot; unique_id=&quot;10004&quot;&gt;&lt;property id=&quot;20148&quot; value=&quot;5&quot;/&gt;&lt;property id=&quot;20300&quot; value=&quot;Slide 1 - &amp;quot;Applied Statistics in Business &amp;amp; Economics, 4th edition &amp;#x0D;&amp;#x0A;&amp;#x0D;&amp;#x0A; David P. Doane and Lori E. Seward&amp;#x0D;&amp;#x0A;&amp;quot;&quot;/&gt;&lt;property id=&quot;20307&quot; value=&quot;258&quot;/&gt;&lt;/object&gt;&lt;object type=&quot;3&quot; unique_id=&quot;10005&quot;&gt;&lt;property id=&quot;20148&quot; value=&quot;5&quot;/&gt;&lt;property id=&quot;20300&quot; value=&quot;Slide 2 - &amp;quot;Overview of Statistics&amp;quot;&quot;/&gt;&lt;property id=&quot;20307&quot; value=&quot;259&quot;/&gt;&lt;/object&gt;&lt;object type=&quot;3&quot; unique_id=&quot;10006&quot;&gt;&lt;property id=&quot;20148&quot; value=&quot;5&quot;/&gt;&lt;property id=&quot;20300&quot; value=&quot;Slide 3 - &amp;quot;Overview of Statistics&amp;quot;&quot;/&gt;&lt;property id=&quot;20307&quot; value=&quot;260&quot;/&gt;&lt;/object&gt;&lt;object type=&quot;3&quot; unique_id=&quot;10007&quot;&gt;&lt;property id=&quot;20148&quot; value=&quot;5&quot;/&gt;&lt;property id=&quot;20300&quot; value=&quot;Slide 4 - &amp;quot;   1.1  What is Statistics?&amp;quot;&quot;/&gt;&lt;property id=&quot;20307&quot; value=&quot;261&quot;/&gt;&lt;/object&gt;&lt;object type=&quot;3&quot; unique_id=&quot;10008&quot;&gt;&lt;property id=&quot;20148&quot; value=&quot;5&quot;/&gt;&lt;property id=&quot;20300&quot; value=&quot;Slide 5 - &amp;quot;1.1  What is Statistics?&amp;quot;&quot;/&gt;&lt;property id=&quot;20307&quot; value=&quot;262&quot;/&gt;&lt;/object&gt;&lt;object type=&quot;3&quot; unique_id=&quot;10009&quot;&gt;&lt;property id=&quot;20148&quot; value=&quot;5&quot;/&gt;&lt;property id=&quot;20300&quot; value=&quot;Slide 6 - &amp;quot;1.2  Why Study Statistics&amp;quot;&quot;/&gt;&lt;property id=&quot;20307&quot; value=&quot;263&quot;/&gt;&lt;/object&gt;&lt;object type=&quot;3&quot; unique_id=&quot;10010&quot;&gt;&lt;property id=&quot;20148&quot; value=&quot;5&quot;/&gt;&lt;property id=&quot;20300&quot; value=&quot;Slide 7 - &amp;quot;1.2  Why Study Statistics&amp;quot;&quot;/&gt;&lt;property id=&quot;20307&quot; value=&quot;264&quot;/&gt;&lt;/object&gt;&lt;object type=&quot;3&quot; unique_id=&quot;10011&quot;&gt;&lt;property id=&quot;20148&quot; value=&quot;5&quot;/&gt;&lt;property id=&quot;20300&quot; value=&quot;Slide 8 - &amp;quot;1.2  Why Study Statistics?&amp;quot;&quot;/&gt;&lt;property id=&quot;20307&quot; value=&quot;265&quot;/&gt;&lt;/object&gt;&lt;object type=&quot;3&quot; unique_id=&quot;10012&quot;&gt;&lt;property id=&quot;20148&quot; value=&quot;5&quot;/&gt;&lt;property id=&quot;20300&quot; value=&quot;Slide 9 - &amp;quot;1.2  Why Study Statistics?&amp;quot;&quot;/&gt;&lt;property id=&quot;20307&quot; value=&quot;266&quot;/&gt;&lt;/object&gt;&lt;object type=&quot;3&quot; unique_id=&quot;10013&quot;&gt;&lt;property id=&quot;20148&quot; value=&quot;5&quot;/&gt;&lt;property id=&quot;20300&quot; value=&quot;Slide 10 - &amp;quot;1.2  Why Study Statistics?&amp;quot;&quot;/&gt;&lt;property id=&quot;20307&quot; value=&quot;267&quot;/&gt;&lt;/object&gt;&lt;object type=&quot;3&quot; unique_id=&quot;10014&quot;&gt;&lt;property id=&quot;20148&quot; value=&quot;5&quot;/&gt;&lt;property id=&quot;20300&quot; value=&quot;Slide 11 - &amp;quot;1.3  Uses of Statistics?&amp;quot;&quot;/&gt;&lt;property id=&quot;20307&quot; value=&quot;268&quot;/&gt;&lt;/object&gt;&lt;object type=&quot;3&quot; unique_id=&quot;10015&quot;&gt;&lt;property id=&quot;20148&quot; value=&quot;5&quot;/&gt;&lt;property id=&quot;20300&quot; value=&quot;Slide 12 - &amp;quot;1.3  Uses of Statistics?&amp;quot;&quot;/&gt;&lt;property id=&quot;20307&quot; value=&quot;269&quot;/&gt;&lt;/object&gt;&lt;object type=&quot;3&quot; unique_id=&quot;10016&quot;&gt;&lt;property id=&quot;20148&quot; value=&quot;5&quot;/&gt;&lt;property id=&quot;20300&quot; value=&quot;Slide 13 - &amp;quot;1.3  Uses of Statistics?&amp;quot;&quot;/&gt;&lt;property id=&quot;20307&quot; value=&quot;270&quot;/&gt;&lt;/object&gt;&lt;object type=&quot;3&quot; unique_id=&quot;10017&quot;&gt;&lt;property id=&quot;20148&quot; value=&quot;5&quot;/&gt;&lt;property id=&quot;20300&quot; value=&quot;Slide 14 - &amp;quot;1.3  Uses of Statistics?&amp;quot;&quot;/&gt;&lt;property id=&quot;20307&quot; value=&quot;271&quot;/&gt;&lt;/object&gt;&lt;object type=&quot;3&quot; unique_id=&quot;10018&quot;&gt;&lt;property id=&quot;20148&quot; value=&quot;5&quot;/&gt;&lt;property id=&quot;20300&quot; value=&quot;Slide 15 - &amp;quot;1.3  Uses of Statistics?&amp;quot;&quot;/&gt;&lt;property id=&quot;20307&quot; value=&quot;272&quot;/&gt;&lt;/object&gt;&lt;object type=&quot;3&quot; unique_id=&quot;10019&quot;&gt;&lt;property id=&quot;20148&quot; value=&quot;5&quot;/&gt;&lt;property id=&quot;20300&quot; value=&quot;Slide 16 - &amp;quot;1.3  Uses of Statistics?&amp;quot;&quot;/&gt;&lt;property id=&quot;20307&quot; value=&quot;273&quot;/&gt;&lt;/object&gt;&lt;object type=&quot;3&quot; unique_id=&quot;10020&quot;&gt;&lt;property id=&quot;20148&quot; value=&quot;5&quot;/&gt;&lt;property id=&quot;20300&quot; value=&quot;Slide 17 - &amp;quot;1.4  Statistical Challenges&amp;quot;&quot;/&gt;&lt;property id=&quot;20307&quot; value=&quot;274&quot;/&gt;&lt;/object&gt;&lt;object type=&quot;3&quot; unique_id=&quot;10021&quot;&gt;&lt;property id=&quot;20148&quot; value=&quot;5&quot;/&gt;&lt;property id=&quot;20300&quot; value=&quot;Slide 18 - &amp;quot;1.4  Statistical Challenges&amp;quot;&quot;/&gt;&lt;property id=&quot;20307&quot; value=&quot;275&quot;/&gt;&lt;/object&gt;&lt;object type=&quot;3&quot; unique_id=&quot;10022&quot;&gt;&lt;property id=&quot;20148&quot; value=&quot;5&quot;/&gt;&lt;property id=&quot;20300&quot; value=&quot;Slide 19 - &amp;quot;1.4  Statistical Challenges&amp;quot;&quot;/&gt;&lt;property id=&quot;20307&quot; value=&quot;276&quot;/&gt;&lt;/object&gt;&lt;object type=&quot;3&quot; unique_id=&quot;10023&quot;&gt;&lt;property id=&quot;20148&quot; value=&quot;5&quot;/&gt;&lt;property id=&quot;20300&quot; value=&quot;Slide 20 - &amp;quot;1.4  Statistical Challenges&amp;quot;&quot;/&gt;&lt;property id=&quot;20307&quot; value=&quot;277&quot;/&gt;&lt;/object&gt;&lt;object type=&quot;3&quot; unique_id=&quot;10024&quot;&gt;&lt;property id=&quot;20148&quot; value=&quot;5&quot;/&gt;&lt;property id=&quot;20300&quot; value=&quot;Slide 21 - &amp;quot;1.4  Statistical Challenges&amp;quot;&quot;/&gt;&lt;property id=&quot;20307&quot; value=&quot;278&quot;/&gt;&lt;/object&gt;&lt;object type=&quot;3&quot; unique_id=&quot;10025&quot;&gt;&lt;property id=&quot;20148&quot; value=&quot;5&quot;/&gt;&lt;property id=&quot;20300&quot; value=&quot;Slide 22 - &amp;quot;1.4  Statistical Challenges&amp;quot;&quot;/&gt;&lt;property id=&quot;20307&quot; value=&quot;279&quot;/&gt;&lt;/object&gt;&lt;object type=&quot;3&quot; unique_id=&quot;10026&quot;&gt;&lt;property id=&quot;20148&quot; value=&quot;5&quot;/&gt;&lt;property id=&quot;20300&quot; value=&quot;Slide 23 - &amp;quot;1.4  Statistical Challenges&amp;quot;&quot;/&gt;&lt;property id=&quot;20307&quot; value=&quot;280&quot;/&gt;&lt;/object&gt;&lt;object type=&quot;3&quot; unique_id=&quot;10027&quot;&gt;&lt;property id=&quot;20148&quot; value=&quot;5&quot;/&gt;&lt;property id=&quot;20300&quot; value=&quot;Slide 24 - &amp;quot;1.4  Statistical Challenges&amp;quot;&quot;/&gt;&lt;property id=&quot;20307&quot; value=&quot;281&quot;/&gt;&lt;/object&gt;&lt;object type=&quot;3&quot; unique_id=&quot;10028&quot;&gt;&lt;property id=&quot;20148&quot; value=&quot;5&quot;/&gt;&lt;property id=&quot;20300&quot; value=&quot;Slide 25 - &amp;quot;1.4  Statistical Challenges&amp;quot;&quot;/&gt;&lt;property id=&quot;20307&quot; value=&quot;282&quot;/&gt;&lt;/object&gt;&lt;object type=&quot;3&quot; unique_id=&quot;10029&quot;&gt;&lt;property id=&quot;20148&quot; value=&quot;5&quot;/&gt;&lt;property id=&quot;20300&quot; value=&quot;Slide 26 - &amp;quot;1.4  Statistical Challenges&amp;quot;&quot;/&gt;&lt;property id=&quot;20307&quot; value=&quot;283&quot;/&gt;&lt;/object&gt;&lt;object type=&quot;3&quot; unique_id=&quot;10030&quot;&gt;&lt;property id=&quot;20148&quot; value=&quot;5&quot;/&gt;&lt;property id=&quot;20300&quot; value=&quot;Slide 27 - &amp;quot;1.4  Statistical Challenges&amp;quot;&quot;/&gt;&lt;property id=&quot;20307&quot; value=&quot;284&quot;/&gt;&lt;/object&gt;&lt;object type=&quot;3&quot; unique_id=&quot;10031&quot;&gt;&lt;property id=&quot;20148&quot; value=&quot;5&quot;/&gt;&lt;property id=&quot;20300&quot; value=&quot;Slide 28 - &amp;quot;1.5  Critical Thinking&amp;quot;&quot;/&gt;&lt;property id=&quot;20307&quot; value=&quot;285&quot;/&gt;&lt;/object&gt;&lt;object type=&quot;3&quot; unique_id=&quot;10032&quot;&gt;&lt;property id=&quot;20148&quot; value=&quot;5&quot;/&gt;&lt;property id=&quot;20300&quot; value=&quot;Slide 29 - &amp;quot;1.5  Critical Thinking&amp;quot;&quot;/&gt;&lt;property id=&quot;20307&quot; value=&quot;286&quot;/&gt;&lt;/object&gt;&lt;object type=&quot;3&quot; unique_id=&quot;10033&quot;&gt;&lt;property id=&quot;20148&quot; value=&quot;5&quot;/&gt;&lt;property id=&quot;20300&quot; value=&quot;Slide 30 - &amp;quot;1.5  Critical Thinking&amp;quot;&quot;/&gt;&lt;property id=&quot;20307&quot; value=&quot;287&quot;/&gt;&lt;/object&gt;&lt;object type=&quot;3&quot; unique_id=&quot;10034&quot;&gt;&lt;property id=&quot;20148&quot; value=&quot;5&quot;/&gt;&lt;property id=&quot;20300&quot; value=&quot;Slide 31 - &amp;quot;1.5  Critical Thinking&amp;quot;&quot;/&gt;&lt;property id=&quot;20307&quot; value=&quot;288&quot;/&gt;&lt;/object&gt;&lt;object type=&quot;3&quot; unique_id=&quot;10035&quot;&gt;&lt;property id=&quot;20148&quot; value=&quot;5&quot;/&gt;&lt;property id=&quot;20300&quot; value=&quot;Slide 32 - &amp;quot;1.5  Critical Thinking&amp;quot;&quot;/&gt;&lt;property id=&quot;20307&quot; value=&quot;289&quot;/&gt;&lt;/object&gt;&lt;object type=&quot;3&quot; unique_id=&quot;10036&quot;&gt;&lt;property id=&quot;20148&quot; value=&quot;5&quot;/&gt;&lt;property id=&quot;20300&quot; value=&quot;Slide 33 - &amp;quot;1.5  Critical Thinking&amp;quot;&quot;/&gt;&lt;property id=&quot;20307&quot; value=&quot;290&quot;/&gt;&lt;/object&gt;&lt;object type=&quot;3&quot; unique_id=&quot;10037&quot;&gt;&lt;property id=&quot;20148&quot; value=&quot;5&quot;/&gt;&lt;property id=&quot;20300&quot; value=&quot;Slide 34 - &amp;quot;1.5  Critical Thinking&amp;quot;&quot;/&gt;&lt;property id=&quot;20307&quot; value=&quot;291&quot;/&gt;&lt;/object&gt;&lt;/object&gt;&lt;/object&gt;&lt;/database&gt;"/>
  <p:tag name="SECTOMILLISECCONVERTED" val="1"/>
  <p:tag name="ISPRING_RESOURCE_PATHS_HASH_2" val="d770bf68537a72af5930b85485f5525eafc3a"/>
  <p:tag name="ISPRING_RESOURCE_PATHS_HASH_PRESENTER" val="d1c91fb631b910a98e862f74ccdf7de69c481589"/>
</p:tagLst>
</file>

<file path=ppt/theme/theme1.xml><?xml version="1.0" encoding="utf-8"?>
<a:theme xmlns:a="http://schemas.openxmlformats.org/drawingml/2006/main" name="Pixel">
  <a:themeElements>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fontScheme name="Pixe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Pixel</Template>
  <TotalTime>11270</TotalTime>
  <Words>6130</Words>
  <Application>Microsoft Office PowerPoint</Application>
  <PresentationFormat>On-screen Show (4:3)</PresentationFormat>
  <Paragraphs>507</Paragraphs>
  <Slides>63</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63</vt:i4>
      </vt:variant>
    </vt:vector>
  </HeadingPairs>
  <TitlesOfParts>
    <vt:vector size="72" baseType="lpstr">
      <vt:lpstr>Arial</vt:lpstr>
      <vt:lpstr>Calibri</vt:lpstr>
      <vt:lpstr>Cambria Math</vt:lpstr>
      <vt:lpstr>inherit</vt:lpstr>
      <vt:lpstr>stix</vt:lpstr>
      <vt:lpstr>Symbol</vt:lpstr>
      <vt:lpstr>Times New Roman</vt:lpstr>
      <vt:lpstr>Wingdings</vt:lpstr>
      <vt:lpstr>Pixel</vt:lpstr>
      <vt:lpstr>  Chapter 13 Multiple Regression</vt:lpstr>
      <vt:lpstr>Chapter Learning Objectives</vt:lpstr>
      <vt:lpstr>Multiple Regression</vt:lpstr>
      <vt:lpstr>Multiple Regression</vt:lpstr>
      <vt:lpstr>Multiple Regression</vt:lpstr>
      <vt:lpstr>Multiple Regression</vt:lpstr>
      <vt:lpstr>Multiple Regression</vt:lpstr>
      <vt:lpstr>Regression Modeling</vt:lpstr>
      <vt:lpstr>F Test for Significance</vt:lpstr>
      <vt:lpstr>F Test for Significance</vt:lpstr>
      <vt:lpstr>Coefficient of Determination</vt:lpstr>
      <vt:lpstr>Adjusted R2</vt:lpstr>
      <vt:lpstr>How Many Predictors?</vt:lpstr>
      <vt:lpstr>Hypothesis Tests</vt:lpstr>
      <vt:lpstr>Test Statistic</vt:lpstr>
      <vt:lpstr>Test Statistic</vt:lpstr>
      <vt:lpstr>Standard Error</vt:lpstr>
      <vt:lpstr>Confidence and Prediction Intervals for Y</vt:lpstr>
      <vt:lpstr>Confidence and Prediction Intervals for Y</vt:lpstr>
      <vt:lpstr>Categorical Variables</vt:lpstr>
      <vt:lpstr>Categorical Variables</vt:lpstr>
      <vt:lpstr>Effects of a Binary Predictor</vt:lpstr>
      <vt:lpstr>More Than One Binary</vt:lpstr>
      <vt:lpstr>More Than One Binary</vt:lpstr>
      <vt:lpstr>What If I Forget to Exclude One Binary?</vt:lpstr>
      <vt:lpstr>Tests for Nonlinearity</vt:lpstr>
      <vt:lpstr>Tests for Nonlinearity</vt:lpstr>
      <vt:lpstr>Multiplicative Models</vt:lpstr>
      <vt:lpstr>Tests for Interaction</vt:lpstr>
      <vt:lpstr>Multicollinearity</vt:lpstr>
      <vt:lpstr>Correlation Matrix</vt:lpstr>
      <vt:lpstr>Variance Inflation Factor</vt:lpstr>
      <vt:lpstr>Variance Inflation Factor</vt:lpstr>
      <vt:lpstr>What to Do about Multicollinearity?</vt:lpstr>
      <vt:lpstr>Are Coefficients Stable?</vt:lpstr>
      <vt:lpstr>Regression Diagnostics</vt:lpstr>
      <vt:lpstr>#1: Non-Normal Errors</vt:lpstr>
      <vt:lpstr>#2: Nonconstant Variance (Heteroscedasticity)</vt:lpstr>
      <vt:lpstr>#2: Nonconstant Variance (Heteroscedasticity)</vt:lpstr>
      <vt:lpstr>#3: Autocorrelation</vt:lpstr>
      <vt:lpstr>#3: Autocorrelation</vt:lpstr>
      <vt:lpstr>Unusual Observations</vt:lpstr>
      <vt:lpstr>Outliers</vt:lpstr>
      <vt:lpstr>Missing Predictors</vt:lpstr>
      <vt:lpstr>Ill-Conditioned Data</vt:lpstr>
      <vt:lpstr>Significance in Large Samples</vt:lpstr>
      <vt:lpstr>Model Specification Errors</vt:lpstr>
      <vt:lpstr>Missing Data</vt:lpstr>
      <vt:lpstr>Stepwise and Best Subsets Regression </vt:lpstr>
      <vt:lpstr>Logistic Regression</vt:lpstr>
      <vt:lpstr>Logistic Regression</vt:lpstr>
      <vt:lpstr>Estimating a Logistic Regression Model </vt:lpstr>
      <vt:lpstr>Estimating a Logistic Regression Model </vt:lpstr>
      <vt:lpstr>Chapter 13 Practice Problems</vt:lpstr>
      <vt:lpstr>Question 2</vt:lpstr>
      <vt:lpstr>Question 6</vt:lpstr>
      <vt:lpstr>Question 10</vt:lpstr>
      <vt:lpstr>Question 13</vt:lpstr>
      <vt:lpstr>Question 16</vt:lpstr>
      <vt:lpstr>Question 21</vt:lpstr>
      <vt:lpstr>Question 23</vt:lpstr>
      <vt:lpstr>Chapter 13 Analytics in Action</vt:lpstr>
      <vt:lpstr>PowerPoint Presentation</vt:lpstr>
    </vt:vector>
  </TitlesOfParts>
  <Company>The McGraw-Hill Companies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wanda_zeman</dc:creator>
  <cp:lastModifiedBy>Koch, Jamie</cp:lastModifiedBy>
  <cp:revision>309</cp:revision>
  <dcterms:created xsi:type="dcterms:W3CDTF">2011-08-11T13:30:00Z</dcterms:created>
  <dcterms:modified xsi:type="dcterms:W3CDTF">2021-01-20T20:28:51Z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1684910333</vt:i4>
  </property>
  <property fmtid="{D5CDD505-2E9C-101B-9397-08002B2CF9AE}" pid="3" name="_NewReviewCycle">
    <vt:lpwstr/>
  </property>
  <property fmtid="{D5CDD505-2E9C-101B-9397-08002B2CF9AE}" pid="4" name="_EmailSubject">
    <vt:lpwstr>Re: Doane 5th - Chapters 1 - 4</vt:lpwstr>
  </property>
  <property fmtid="{D5CDD505-2E9C-101B-9397-08002B2CF9AE}" pid="5" name="_AuthorEmail">
    <vt:lpwstr>l.jaisingh@moreheadstate.edu</vt:lpwstr>
  </property>
  <property fmtid="{D5CDD505-2E9C-101B-9397-08002B2CF9AE}" pid="6" name="_AuthorEmailDisplayName">
    <vt:lpwstr>Lloyd R. Jaisingh</vt:lpwstr>
  </property>
</Properties>
</file>