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Lst>
  <p:notesMasterIdLst>
    <p:notesMasterId r:id="rId64"/>
  </p:notesMasterIdLst>
  <p:handoutMasterIdLst>
    <p:handoutMasterId r:id="rId65"/>
  </p:handoutMasterIdLst>
  <p:sldIdLst>
    <p:sldId id="258" r:id="rId2"/>
    <p:sldId id="307" r:id="rId3"/>
    <p:sldId id="328"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363" r:id="rId32"/>
    <p:sldId id="356" r:id="rId33"/>
    <p:sldId id="357" r:id="rId34"/>
    <p:sldId id="358" r:id="rId35"/>
    <p:sldId id="359" r:id="rId36"/>
    <p:sldId id="360" r:id="rId37"/>
    <p:sldId id="361" r:id="rId38"/>
    <p:sldId id="362" r:id="rId39"/>
    <p:sldId id="365" r:id="rId40"/>
    <p:sldId id="366" r:id="rId41"/>
    <p:sldId id="367" r:id="rId42"/>
    <p:sldId id="368" r:id="rId43"/>
    <p:sldId id="369" r:id="rId44"/>
    <p:sldId id="373" r:id="rId45"/>
    <p:sldId id="370" r:id="rId46"/>
    <p:sldId id="371" r:id="rId47"/>
    <p:sldId id="372" r:id="rId48"/>
    <p:sldId id="374" r:id="rId49"/>
    <p:sldId id="378" r:id="rId50"/>
    <p:sldId id="375" r:id="rId51"/>
    <p:sldId id="379" r:id="rId52"/>
    <p:sldId id="376" r:id="rId53"/>
    <p:sldId id="377" r:id="rId54"/>
    <p:sldId id="380" r:id="rId55"/>
    <p:sldId id="381" r:id="rId56"/>
    <p:sldId id="302" r:id="rId57"/>
    <p:sldId id="303" r:id="rId58"/>
    <p:sldId id="382" r:id="rId59"/>
    <p:sldId id="383" r:id="rId60"/>
    <p:sldId id="384" r:id="rId61"/>
    <p:sldId id="306" r:id="rId62"/>
    <p:sldId id="364" r:id="rId63"/>
  </p:sldIdLst>
  <p:sldSz cx="9144000" cy="6858000" type="screen4x3"/>
  <p:notesSz cx="6858000" cy="9144000"/>
  <p:custDataLst>
    <p:tags r:id="rId66"/>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94590" autoAdjust="0"/>
  </p:normalViewPr>
  <p:slideViewPr>
    <p:cSldViewPr>
      <p:cViewPr varScale="1">
        <p:scale>
          <a:sx n="68" d="100"/>
          <a:sy n="68" d="100"/>
        </p:scale>
        <p:origin x="138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0" d="100"/>
          <a:sy n="100" d="100"/>
        </p:scale>
        <p:origin x="-55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3C23BD-BDED-9340-A8CD-9946CA775F4D}" type="datetimeFigureOut">
              <a:rPr lang="en-US" smtClean="0"/>
              <a:t>1/20/2021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5CC3EA-C73F-5744-B7C9-1E67C4E7EB3C}" type="slidenum">
              <a:rPr lang="en-US" smtClean="0"/>
              <a:t>‹#›</a:t>
            </a:fld>
            <a:endParaRPr lang="en-US"/>
          </a:p>
        </p:txBody>
      </p:sp>
    </p:spTree>
    <p:extLst>
      <p:ext uri="{BB962C8B-B14F-4D97-AF65-F5344CB8AC3E}">
        <p14:creationId xmlns:p14="http://schemas.microsoft.com/office/powerpoint/2010/main" val="12280850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vl1pPr>
          </a:lstStyle>
          <a:p>
            <a:pPr>
              <a:defRPr/>
            </a:pPr>
            <a:fld id="{3F0F0A45-116C-44C0-82EE-C345A1D4CE96}" type="datetimeFigureOut">
              <a:rPr lang="en-US"/>
              <a:pPr>
                <a:defRPr/>
              </a:pPr>
              <a:t>1/20/2021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0" hangingPunct="0">
              <a:defRPr sz="1200"/>
            </a:lvl1pPr>
          </a:lstStyle>
          <a:p>
            <a:pPr>
              <a:defRPr/>
            </a:pPr>
            <a:fld id="{1FB63878-32F0-434E-AD32-5BC1C3CA273A}" type="slidenum">
              <a:rPr lang="en-US"/>
              <a:pPr>
                <a:defRPr/>
              </a:pPr>
              <a:t>‹#›</a:t>
            </a:fld>
            <a:endParaRPr lang="en-US" dirty="0"/>
          </a:p>
        </p:txBody>
      </p:sp>
    </p:spTree>
    <p:extLst>
      <p:ext uri="{BB962C8B-B14F-4D97-AF65-F5344CB8AC3E}">
        <p14:creationId xmlns:p14="http://schemas.microsoft.com/office/powerpoint/2010/main" val="8132812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0647E88-6500-4909-9506-AA25755283B0}" type="slidenum">
              <a:rPr lang="en-US" smtClean="0"/>
              <a:pPr/>
              <a:t>1</a:t>
            </a:fld>
            <a:endParaRPr lang="en-US" dirty="0"/>
          </a:p>
        </p:txBody>
      </p:sp>
    </p:spTree>
    <p:extLst>
      <p:ext uri="{BB962C8B-B14F-4D97-AF65-F5344CB8AC3E}">
        <p14:creationId xmlns:p14="http://schemas.microsoft.com/office/powerpoint/2010/main" val="398960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dirty="0">
                <a:latin typeface="Times New Roman"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n-US" sz="2400" dirty="0">
                <a:latin typeface="Times New Roman"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n-US" sz="2400" dirty="0">
                  <a:latin typeface="Times New Roman"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n-US" sz="2400" dirty="0">
                  <a:latin typeface="Times New Roman"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n-US" sz="2400" dirty="0">
                  <a:latin typeface="Times New Roman"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n-US" sz="2400" dirty="0">
                  <a:latin typeface="Times New Roman"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n-US" sz="2400" dirty="0">
                  <a:latin typeface="Times New Roman"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n-US" sz="2400" dirty="0">
                  <a:latin typeface="Times New Roman"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n-US" sz="2400" dirty="0">
                  <a:latin typeface="Times New Roman"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n-US" sz="2400" dirty="0">
                  <a:latin typeface="Times New Roman"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n-US" sz="2400" dirty="0">
                  <a:latin typeface="Times New Roman"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n-US" sz="2400" dirty="0">
                  <a:latin typeface="Times New Roman" charset="0"/>
                </a:endParaRPr>
              </a:p>
            </p:txBody>
          </p:sp>
        </p:grpSp>
      </p:grpSp>
      <p:sp>
        <p:nvSpPr>
          <p:cNvPr id="7374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dirty="0"/>
              <a:t>Click to edit Master title style</a:t>
            </a:r>
          </a:p>
        </p:txBody>
      </p:sp>
      <p:sp>
        <p:nvSpPr>
          <p:cNvPr id="7374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8"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8"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lvl1pPr>
              <a:defRPr sz="3600"/>
            </a:lvl1pPr>
          </a:lstStyle>
          <a:p>
            <a:r>
              <a:rPr lang="en-US" dirty="0"/>
              <a:t>Click to edit Master title style</a:t>
            </a:r>
          </a:p>
        </p:txBody>
      </p:sp>
      <p:sp>
        <p:nvSpPr>
          <p:cNvPr id="3" name="Content Placeholder 2"/>
          <p:cNvSpPr>
            <a:spLocks noGrp="1"/>
          </p:cNvSpPr>
          <p:nvPr>
            <p:ph idx="1"/>
          </p:nvPr>
        </p:nvSpPr>
        <p:spPr>
          <a:xfrm>
            <a:off x="457200" y="1447800"/>
            <a:ext cx="8229600" cy="4419600"/>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a:xfrm>
            <a:off x="1905000" y="6248400"/>
            <a:ext cx="4495800" cy="457200"/>
          </a:xfrm>
          <a:prstGeom prst="rect">
            <a:avLst/>
          </a:prstGeom>
        </p:spPr>
        <p:txBody>
          <a:bodyPr/>
          <a:lstStyle>
            <a:lvl1pPr>
              <a:defRPr sz="900"/>
            </a:lvl1p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a:xfrm>
            <a:off x="6553200" y="6248400"/>
            <a:ext cx="2133600" cy="457200"/>
          </a:xfrm>
          <a:prstGeom prst="rect">
            <a:avLst/>
          </a:prstGeom>
        </p:spPr>
        <p:txBody>
          <a:bodyPr/>
          <a:lstStyle>
            <a:lvl1pPr algn="r">
              <a:defRPr sz="1200" b="0">
                <a:latin typeface="+mn-lt"/>
              </a:defRPr>
            </a:lvl1pPr>
          </a:lstStyle>
          <a:p>
            <a:pPr>
              <a:defRPr/>
            </a:pPr>
            <a:r>
              <a:rPr lang="en-US" dirty="0"/>
              <a:t>1-</a:t>
            </a:r>
            <a:fld id="{791E7882-3CA6-4A8B-A6B6-5DBED60F7121}" type="slidenum">
              <a:rPr lang="en-US" smtClean="0"/>
              <a:pPr>
                <a:defRPr/>
              </a:pPr>
              <a:t>‹#›</a:t>
            </a:fld>
            <a:endParaRPr lang="en-US" dirty="0"/>
          </a:p>
        </p:txBody>
      </p:sp>
      <p:sp>
        <p:nvSpPr>
          <p:cNvPr id="9"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7"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8"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lstStyle>
            <a:lvl1pPr>
              <a:defRPr sz="3600">
                <a:solidFill>
                  <a:schemeClr val="bg2"/>
                </a:solidFill>
              </a:defRPr>
            </a:lvl1pPr>
          </a:lstStyle>
          <a:p>
            <a:r>
              <a:rPr lang="en-US" dirty="0"/>
              <a:t>Click to edit Master title style</a:t>
            </a:r>
          </a:p>
        </p:txBody>
      </p:sp>
      <p:sp>
        <p:nvSpPr>
          <p:cNvPr id="3" name="Content Placeholder 2"/>
          <p:cNvSpPr>
            <a:spLocks noGrp="1"/>
          </p:cNvSpPr>
          <p:nvPr>
            <p:ph sz="half" idx="1"/>
          </p:nvPr>
        </p:nvSpPr>
        <p:spPr>
          <a:xfrm>
            <a:off x="457200" y="1447800"/>
            <a:ext cx="4038600" cy="4419600"/>
          </a:xfrm>
        </p:spPr>
        <p:txBody>
          <a:bodyPr/>
          <a:lstStyle>
            <a:lvl1pPr>
              <a:defRPr sz="2400">
                <a:solidFill>
                  <a:srgbClr val="002060"/>
                </a:solidFill>
              </a:defRPr>
            </a:lvl1pPr>
            <a:lvl2pPr>
              <a:defRPr sz="2400">
                <a:solidFill>
                  <a:srgbClr val="002060"/>
                </a:solidFill>
              </a:defRPr>
            </a:lvl2pPr>
            <a:lvl3pPr>
              <a:defRPr sz="2000">
                <a:solidFill>
                  <a:srgbClr val="002060"/>
                </a:solidFill>
              </a:defRPr>
            </a:lvl3pPr>
            <a:lvl4pPr>
              <a:defRPr sz="1800">
                <a:solidFill>
                  <a:srgbClr val="002060"/>
                </a:solidFill>
              </a:defRPr>
            </a:lvl4pPr>
            <a:lvl5pPr>
              <a:defRPr sz="1800">
                <a:solidFill>
                  <a:srgbClr val="00206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47800"/>
            <a:ext cx="4038600" cy="4419600"/>
          </a:xfrm>
        </p:spPr>
        <p:txBody>
          <a:bodyPr/>
          <a:lstStyle>
            <a:lvl1pPr>
              <a:defRPr sz="2400">
                <a:solidFill>
                  <a:srgbClr val="002060"/>
                </a:solidFill>
              </a:defRPr>
            </a:lvl1pPr>
            <a:lvl2pPr>
              <a:defRPr sz="2400">
                <a:solidFill>
                  <a:srgbClr val="002060"/>
                </a:solidFill>
              </a:defRPr>
            </a:lvl2pPr>
            <a:lvl3pPr>
              <a:defRPr sz="2000">
                <a:solidFill>
                  <a:srgbClr val="002060"/>
                </a:solidFill>
              </a:defRPr>
            </a:lvl3pPr>
            <a:lvl4pPr>
              <a:defRPr sz="1800">
                <a:solidFill>
                  <a:srgbClr val="002060"/>
                </a:solidFill>
              </a:defRPr>
            </a:lvl4pPr>
            <a:lvl5pPr>
              <a:defRPr sz="1800">
                <a:solidFill>
                  <a:srgbClr val="00206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9"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10"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11"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12"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lstStyle>
            <a:lvl1pPr>
              <a:defRPr sz="3600"/>
            </a:lvl1pPr>
          </a:lstStyle>
          <a:p>
            <a:r>
              <a:rPr lang="en-US" dirty="0"/>
              <a:t>Click to edit Master title style</a:t>
            </a:r>
          </a:p>
        </p:txBody>
      </p:sp>
      <p:sp>
        <p:nvSpPr>
          <p:cNvPr id="6"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7"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8"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6"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7"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9"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10"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9"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10"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8" name="Group 4"/>
          <p:cNvGrpSpPr>
            <a:grpSpLocks/>
          </p:cNvGrpSpPr>
          <p:nvPr/>
        </p:nvGrpSpPr>
        <p:grpSpPr bwMode="auto">
          <a:xfrm>
            <a:off x="0" y="0"/>
            <a:ext cx="9144000" cy="546100"/>
            <a:chOff x="0" y="0"/>
            <a:chExt cx="5760" cy="344"/>
          </a:xfrm>
        </p:grpSpPr>
        <p:sp>
          <p:nvSpPr>
            <p:cNvPr id="7270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dirty="0">
                <a:latin typeface="Times New Roman" charset="0"/>
              </a:endParaRPr>
            </a:p>
          </p:txBody>
        </p:sp>
        <p:sp>
          <p:nvSpPr>
            <p:cNvPr id="7271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dirty="0">
                <a:latin typeface="Times New Roman" charset="0"/>
              </a:endParaRPr>
            </a:p>
          </p:txBody>
        </p:sp>
        <p:sp>
          <p:nvSpPr>
            <p:cNvPr id="7271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dirty="0">
                <a:solidFill>
                  <a:schemeClr val="hlink"/>
                </a:solidFill>
              </a:endParaRPr>
            </a:p>
          </p:txBody>
        </p:sp>
        <p:sp>
          <p:nvSpPr>
            <p:cNvPr id="7271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dirty="0">
                <a:solidFill>
                  <a:schemeClr val="hlink"/>
                </a:solidFill>
              </a:endParaRPr>
            </a:p>
          </p:txBody>
        </p:sp>
        <p:sp>
          <p:nvSpPr>
            <p:cNvPr id="7271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dirty="0">
                <a:solidFill>
                  <a:schemeClr val="accent2"/>
                </a:solidFill>
              </a:endParaRPr>
            </a:p>
          </p:txBody>
        </p:sp>
        <p:sp>
          <p:nvSpPr>
            <p:cNvPr id="7271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dirty="0">
                <a:solidFill>
                  <a:schemeClr val="hlink"/>
                </a:solidFill>
              </a:endParaRPr>
            </a:p>
          </p:txBody>
        </p:sp>
        <p:sp>
          <p:nvSpPr>
            <p:cNvPr id="7271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dirty="0">
                <a:latin typeface="Times New Roman" charset="0"/>
              </a:endParaRPr>
            </a:p>
          </p:txBody>
        </p:sp>
        <p:sp>
          <p:nvSpPr>
            <p:cNvPr id="7271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dirty="0">
                <a:solidFill>
                  <a:schemeClr val="accent2"/>
                </a:solidFill>
              </a:endParaRPr>
            </a:p>
          </p:txBody>
        </p:sp>
        <p:sp>
          <p:nvSpPr>
            <p:cNvPr id="7271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dirty="0">
                <a:solidFill>
                  <a:schemeClr val="accent2"/>
                </a:solidFill>
              </a:endParaRPr>
            </a:p>
          </p:txBody>
        </p:sp>
      </p:grpSp>
      <p:sp>
        <p:nvSpPr>
          <p:cNvPr id="1029" name="Rectangle 14"/>
          <p:cNvSpPr>
            <a:spLocks noGrp="1" noChangeArrowheads="1"/>
          </p:cNvSpPr>
          <p:nvPr>
            <p:ph type="title"/>
          </p:nvPr>
        </p:nvSpPr>
        <p:spPr bwMode="auto">
          <a:xfrm>
            <a:off x="457200" y="457200"/>
            <a:ext cx="8229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30" name="Rectangle 1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3"/>
          <p:cNvSpPr>
            <a:spLocks noGrp="1"/>
          </p:cNvSpPr>
          <p:nvPr>
            <p:ph type="ftr" sz="quarter" idx="3"/>
          </p:nvPr>
        </p:nvSpPr>
        <p:spPr>
          <a:xfrm>
            <a:off x="1905000" y="6248400"/>
            <a:ext cx="4495800" cy="457200"/>
          </a:xfrm>
          <a:prstGeom prst="rect">
            <a:avLst/>
          </a:prstGeom>
        </p:spPr>
        <p:txBody>
          <a:bodyPr/>
          <a:lstStyle>
            <a:lvl1pPr>
              <a:defRPr sz="900"/>
            </a:lvl1pPr>
          </a:lstStyle>
          <a:p>
            <a:pPr algn="ctr">
              <a:defRPr/>
            </a:pPr>
            <a:r>
              <a:rPr lang="en-US" dirty="0"/>
              <a:t>Copyright © 2022 McGraw Hill. All rights reserved. No reproduction or distribution without the prior written consent of McGraw Hill.</a:t>
            </a:r>
          </a:p>
        </p:txBody>
      </p:sp>
      <p:sp>
        <p:nvSpPr>
          <p:cNvPr id="19" name="Slide Number Placeholder 4"/>
          <p:cNvSpPr>
            <a:spLocks noGrp="1"/>
          </p:cNvSpPr>
          <p:nvPr>
            <p:ph type="sldNum" sz="quarter" idx="4"/>
          </p:nvPr>
        </p:nvSpPr>
        <p:spPr>
          <a:xfrm>
            <a:off x="6553200" y="6248400"/>
            <a:ext cx="2133600" cy="457200"/>
          </a:xfrm>
          <a:prstGeom prst="rect">
            <a:avLst/>
          </a:prstGeom>
        </p:spPr>
        <p:txBody>
          <a:bodyPr/>
          <a:lstStyle>
            <a:lvl1pPr algn="r">
              <a:defRPr sz="1200" b="0">
                <a:latin typeface="+mn-lt"/>
              </a:defRPr>
            </a:lvl1pPr>
          </a:lstStyle>
          <a:p>
            <a:pPr>
              <a:defRPr/>
            </a:pPr>
            <a:r>
              <a:rPr lang="en-US" dirty="0"/>
              <a:t>1-</a:t>
            </a:r>
            <a:fld id="{791E7882-3CA6-4A8B-A6B6-5DBED60F7121}"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dt="0"/>
  <p:txStyles>
    <p:titleStyle>
      <a:lvl1pPr algn="l" rtl="0" eaLnBrk="0" fontAlgn="base" hangingPunct="0">
        <a:spcBef>
          <a:spcPct val="0"/>
        </a:spcBef>
        <a:spcAft>
          <a:spcPct val="0"/>
        </a:spcAft>
        <a:defRPr sz="3600">
          <a:solidFill>
            <a:schemeClr val="bg2"/>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38200" y="1905000"/>
            <a:ext cx="7772400" cy="2286000"/>
          </a:xfrm>
        </p:spPr>
        <p:txBody>
          <a:bodyPr anchor="t"/>
          <a:lstStyle/>
          <a:p>
            <a:pPr algn="ctr" eaLnBrk="1" hangingPunct="1">
              <a:defRPr/>
            </a:pPr>
            <a:br>
              <a:rPr lang="en-US" sz="3200" dirty="0"/>
            </a:br>
            <a:r>
              <a:rPr lang="en-US" sz="3200" dirty="0"/>
              <a:t> </a:t>
            </a:r>
            <a:r>
              <a:rPr lang="en-US" dirty="0"/>
              <a:t>Chapter 14</a:t>
            </a:r>
            <a:br>
              <a:rPr lang="en-US" dirty="0"/>
            </a:br>
            <a:r>
              <a:rPr lang="en-US" dirty="0"/>
              <a:t>Time-Series Analysis</a:t>
            </a:r>
            <a:endParaRPr lang="en-US" dirty="0">
              <a:solidFill>
                <a:srgbClr val="0070C0"/>
              </a:solidFill>
            </a:endParaRPr>
          </a:p>
        </p:txBody>
      </p:sp>
      <p:sp>
        <p:nvSpPr>
          <p:cNvPr id="7" name="Rectangle 2"/>
          <p:cNvSpPr txBox="1">
            <a:spLocks noChangeArrowheads="1"/>
          </p:cNvSpPr>
          <p:nvPr/>
        </p:nvSpPr>
        <p:spPr bwMode="auto">
          <a:xfrm>
            <a:off x="1828800" y="62484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ctr" rtl="0" eaLnBrk="1" fontAlgn="base" hangingPunct="1">
              <a:spcBef>
                <a:spcPct val="0"/>
              </a:spcBef>
              <a:spcAft>
                <a:spcPct val="0"/>
              </a:spcAft>
              <a:defRPr sz="9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Copyright © 2022 McGraw Hill. All rights reserved. No reproduction or distribution without the prior written consent of McGraw Hill.</a:t>
            </a:r>
          </a:p>
        </p:txBody>
      </p:sp>
      <p:sp>
        <p:nvSpPr>
          <p:cNvPr id="8" name="Slide Number Placeholder 2"/>
          <p:cNvSpPr txBox="1">
            <a:spLocks/>
          </p:cNvSpPr>
          <p:nvPr/>
        </p:nvSpPr>
        <p:spPr>
          <a:xfrm>
            <a:off x="6553200" y="6248400"/>
            <a:ext cx="21336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endParaRPr lang="en-US" sz="1200" dirty="0"/>
          </a:p>
          <a:p>
            <a:pPr algn="r">
              <a:defRPr/>
            </a:pPr>
            <a:r>
              <a:rPr lang="en-US" sz="1200" dirty="0"/>
              <a:t>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Trend</a:t>
            </a:r>
          </a:p>
        </p:txBody>
      </p:sp>
      <p:sp>
        <p:nvSpPr>
          <p:cNvPr id="3" name="Content Placeholder 2"/>
          <p:cNvSpPr>
            <a:spLocks noGrp="1"/>
          </p:cNvSpPr>
          <p:nvPr>
            <p:ph idx="1"/>
          </p:nvPr>
        </p:nvSpPr>
        <p:spPr/>
        <p:txBody>
          <a:bodyPr/>
          <a:lstStyle/>
          <a:p>
            <a:r>
              <a:rPr lang="en-US" b="1" dirty="0"/>
              <a:t>Trend </a:t>
            </a:r>
            <a:r>
              <a:rPr lang="en-US" dirty="0"/>
              <a:t>(</a:t>
            </a:r>
            <a:r>
              <a:rPr lang="en-US" i="1" dirty="0"/>
              <a:t>T</a:t>
            </a:r>
            <a:r>
              <a:rPr lang="en-US" dirty="0"/>
              <a:t>) is a general movement over all years </a:t>
            </a:r>
            <a:br>
              <a:rPr lang="en-US" dirty="0"/>
            </a:br>
            <a:r>
              <a:rPr lang="en-US" dirty="0"/>
              <a:t>(</a:t>
            </a:r>
            <a:r>
              <a:rPr lang="en-US" i="1" dirty="0"/>
              <a:t>t </a:t>
            </a:r>
            <a:r>
              <a:rPr lang="en-US" dirty="0"/>
              <a:t>= 1, 2, . . ., </a:t>
            </a:r>
            <a:r>
              <a:rPr lang="en-US" i="1" dirty="0"/>
              <a:t>n</a:t>
            </a:r>
            <a:r>
              <a:rPr lang="en-US" dirty="0"/>
              <a:t>). Change over a few years is not a trend. Some trends are steady and predictable. </a:t>
            </a:r>
          </a:p>
          <a:p>
            <a:r>
              <a:rPr lang="en-US" dirty="0"/>
              <a:t>A mathematical trend can be fitted to any data, but its predictive value depends on the situation.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10</a:t>
            </a:fld>
            <a:endParaRPr lang="en-US" dirty="0"/>
          </a:p>
        </p:txBody>
      </p:sp>
      <p:sp>
        <p:nvSpPr>
          <p:cNvPr id="6" name="Text Placeholder 5"/>
          <p:cNvSpPr>
            <a:spLocks noGrp="1"/>
          </p:cNvSpPr>
          <p:nvPr>
            <p:ph type="body" sz="quarter" idx="12"/>
          </p:nvPr>
        </p:nvSpPr>
        <p:spPr/>
        <p:txBody>
          <a:bodyPr/>
          <a:lstStyle/>
          <a:p>
            <a:r>
              <a:rPr lang="en-US" dirty="0"/>
              <a:t>LO 14-1</a:t>
            </a:r>
          </a:p>
        </p:txBody>
      </p:sp>
      <p:pic>
        <p:nvPicPr>
          <p:cNvPr id="7" name="Picture 6"/>
          <p:cNvPicPr>
            <a:picLocks noChangeAspect="1"/>
          </p:cNvPicPr>
          <p:nvPr/>
        </p:nvPicPr>
        <p:blipFill>
          <a:blip r:embed="rId2"/>
          <a:stretch>
            <a:fillRect/>
          </a:stretch>
        </p:blipFill>
        <p:spPr>
          <a:xfrm>
            <a:off x="1521619" y="3657600"/>
            <a:ext cx="6100762" cy="2375752"/>
          </a:xfrm>
          <a:prstGeom prst="rect">
            <a:avLst/>
          </a:prstGeom>
        </p:spPr>
      </p:pic>
    </p:spTree>
    <p:extLst>
      <p:ext uri="{BB962C8B-B14F-4D97-AF65-F5344CB8AC3E}">
        <p14:creationId xmlns:p14="http://schemas.microsoft.com/office/powerpoint/2010/main" val="4040110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Cycle</a:t>
            </a:r>
          </a:p>
        </p:txBody>
      </p:sp>
      <p:sp>
        <p:nvSpPr>
          <p:cNvPr id="3" name="Content Placeholder 2"/>
          <p:cNvSpPr>
            <a:spLocks noGrp="1"/>
          </p:cNvSpPr>
          <p:nvPr>
            <p:ph idx="1"/>
          </p:nvPr>
        </p:nvSpPr>
        <p:spPr/>
        <p:txBody>
          <a:bodyPr/>
          <a:lstStyle/>
          <a:p>
            <a:r>
              <a:rPr lang="en-US" b="1" dirty="0"/>
              <a:t>Cycle </a:t>
            </a:r>
            <a:r>
              <a:rPr lang="en-US" dirty="0"/>
              <a:t>(</a:t>
            </a:r>
            <a:r>
              <a:rPr lang="en-US" i="1" dirty="0"/>
              <a:t>C</a:t>
            </a:r>
            <a:r>
              <a:rPr lang="en-US" dirty="0"/>
              <a:t>) is a repetitive up-and-down movement around the trend that covers </a:t>
            </a:r>
            <a:r>
              <a:rPr lang="en-US" i="1" u="sng" dirty="0"/>
              <a:t>several years</a:t>
            </a:r>
            <a:r>
              <a:rPr lang="en-US" i="1" dirty="0"/>
              <a:t>. </a:t>
            </a:r>
          </a:p>
          <a:p>
            <a:r>
              <a:rPr lang="en-US" dirty="0"/>
              <a:t>For example, industry analysts have studied cycles for sales of new automobiles, new home construction, inventories, and business investment. </a:t>
            </a:r>
          </a:p>
          <a:p>
            <a:r>
              <a:rPr lang="en-US" dirty="0"/>
              <a:t>Although cycles are conceptually important, there is no general theory of cycles, and even those cycles that have been identified in specific industries have erratic timing and complex causes that defy generalization.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11</a:t>
            </a:fld>
            <a:endParaRPr lang="en-US" dirty="0"/>
          </a:p>
        </p:txBody>
      </p:sp>
      <p:sp>
        <p:nvSpPr>
          <p:cNvPr id="6" name="Text Placeholder 5"/>
          <p:cNvSpPr>
            <a:spLocks noGrp="1"/>
          </p:cNvSpPr>
          <p:nvPr>
            <p:ph type="body" sz="quarter" idx="12"/>
          </p:nvPr>
        </p:nvSpPr>
        <p:spPr/>
        <p:txBody>
          <a:bodyPr/>
          <a:lstStyle/>
          <a:p>
            <a:r>
              <a:rPr lang="en-US" dirty="0"/>
              <a:t>LO 14-1</a:t>
            </a:r>
          </a:p>
        </p:txBody>
      </p:sp>
    </p:spTree>
    <p:extLst>
      <p:ext uri="{BB962C8B-B14F-4D97-AF65-F5344CB8AC3E}">
        <p14:creationId xmlns:p14="http://schemas.microsoft.com/office/powerpoint/2010/main" val="2563743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Seasonal</a:t>
            </a:r>
          </a:p>
        </p:txBody>
      </p:sp>
      <p:sp>
        <p:nvSpPr>
          <p:cNvPr id="3" name="Content Placeholder 2"/>
          <p:cNvSpPr>
            <a:spLocks noGrp="1"/>
          </p:cNvSpPr>
          <p:nvPr>
            <p:ph idx="1"/>
          </p:nvPr>
        </p:nvSpPr>
        <p:spPr/>
        <p:txBody>
          <a:bodyPr/>
          <a:lstStyle/>
          <a:p>
            <a:r>
              <a:rPr lang="en-US" b="1" dirty="0"/>
              <a:t>Seasonal </a:t>
            </a:r>
            <a:r>
              <a:rPr lang="en-US" dirty="0"/>
              <a:t>(</a:t>
            </a:r>
            <a:r>
              <a:rPr lang="en-US" i="1" dirty="0"/>
              <a:t>S</a:t>
            </a:r>
            <a:r>
              <a:rPr lang="en-US" dirty="0"/>
              <a:t>) is a repetitive cyclical pattern </a:t>
            </a:r>
            <a:r>
              <a:rPr lang="en-US" i="1" dirty="0"/>
              <a:t>within a year.</a:t>
            </a:r>
            <a:r>
              <a:rPr lang="en-US" dirty="0"/>
              <a:t> </a:t>
            </a:r>
          </a:p>
          <a:p>
            <a:r>
              <a:rPr lang="en-US" dirty="0"/>
              <a:t>For example, many retail businesses experience strong sales during the fourth quarter because of Christmas. Automobile sales rise when new models are released. Peak demand for airline flights to Europe occurs during summer vacation travel.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12</a:t>
            </a:fld>
            <a:endParaRPr lang="en-US" dirty="0"/>
          </a:p>
        </p:txBody>
      </p:sp>
      <p:sp>
        <p:nvSpPr>
          <p:cNvPr id="6" name="Text Placeholder 5"/>
          <p:cNvSpPr>
            <a:spLocks noGrp="1"/>
          </p:cNvSpPr>
          <p:nvPr>
            <p:ph type="body" sz="quarter" idx="12"/>
          </p:nvPr>
        </p:nvSpPr>
        <p:spPr/>
        <p:txBody>
          <a:bodyPr/>
          <a:lstStyle/>
          <a:p>
            <a:r>
              <a:rPr lang="en-US" dirty="0"/>
              <a:t>LO 14-1</a:t>
            </a:r>
          </a:p>
        </p:txBody>
      </p:sp>
    </p:spTree>
    <p:extLst>
      <p:ext uri="{BB962C8B-B14F-4D97-AF65-F5344CB8AC3E}">
        <p14:creationId xmlns:p14="http://schemas.microsoft.com/office/powerpoint/2010/main" val="1564007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Irregular</a:t>
            </a:r>
          </a:p>
        </p:txBody>
      </p:sp>
      <p:sp>
        <p:nvSpPr>
          <p:cNvPr id="3" name="Content Placeholder 2"/>
          <p:cNvSpPr>
            <a:spLocks noGrp="1"/>
          </p:cNvSpPr>
          <p:nvPr>
            <p:ph idx="1"/>
          </p:nvPr>
        </p:nvSpPr>
        <p:spPr/>
        <p:txBody>
          <a:bodyPr/>
          <a:lstStyle/>
          <a:p>
            <a:r>
              <a:rPr lang="en-US" b="1" dirty="0"/>
              <a:t>Irregular </a:t>
            </a:r>
            <a:r>
              <a:rPr lang="en-US" dirty="0"/>
              <a:t>(</a:t>
            </a:r>
            <a:r>
              <a:rPr lang="en-US" i="1" dirty="0"/>
              <a:t>I</a:t>
            </a:r>
            <a:r>
              <a:rPr lang="en-US" dirty="0"/>
              <a:t>) is a random disturbance that follows no apparent pattern. It also is called the </a:t>
            </a:r>
            <a:r>
              <a:rPr lang="en-US" i="1" dirty="0"/>
              <a:t>error </a:t>
            </a:r>
            <a:r>
              <a:rPr lang="en-US" dirty="0"/>
              <a:t>component or </a:t>
            </a:r>
            <a:r>
              <a:rPr lang="en-US" i="1" dirty="0"/>
              <a:t>random noise </a:t>
            </a:r>
            <a:r>
              <a:rPr lang="en-US" dirty="0"/>
              <a:t>reflecting all factors other than trend, cycle, and seasonality. </a:t>
            </a:r>
          </a:p>
          <a:p>
            <a:r>
              <a:rPr lang="en-US" dirty="0"/>
              <a:t>For example, daily prices of many common stocks fluctuate greatly.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13</a:t>
            </a:fld>
            <a:endParaRPr lang="en-US" dirty="0"/>
          </a:p>
        </p:txBody>
      </p:sp>
      <p:sp>
        <p:nvSpPr>
          <p:cNvPr id="6" name="Text Placeholder 5"/>
          <p:cNvSpPr>
            <a:spLocks noGrp="1"/>
          </p:cNvSpPr>
          <p:nvPr>
            <p:ph type="body" sz="quarter" idx="12"/>
          </p:nvPr>
        </p:nvSpPr>
        <p:spPr/>
        <p:txBody>
          <a:bodyPr/>
          <a:lstStyle/>
          <a:p>
            <a:r>
              <a:rPr lang="en-US" dirty="0"/>
              <a:t>LO 14-1</a:t>
            </a:r>
          </a:p>
        </p:txBody>
      </p:sp>
    </p:spTree>
    <p:extLst>
      <p:ext uri="{BB962C8B-B14F-4D97-AF65-F5344CB8AC3E}">
        <p14:creationId xmlns:p14="http://schemas.microsoft.com/office/powerpoint/2010/main" val="99501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Trend Forecasting</a:t>
            </a:r>
          </a:p>
        </p:txBody>
      </p:sp>
      <p:sp>
        <p:nvSpPr>
          <p:cNvPr id="3" name="Content Placeholder 2"/>
          <p:cNvSpPr>
            <a:spLocks noGrp="1"/>
          </p:cNvSpPr>
          <p:nvPr>
            <p:ph idx="1"/>
          </p:nvPr>
        </p:nvSpPr>
        <p:spPr/>
        <p:txBody>
          <a:bodyPr/>
          <a:lstStyle/>
          <a:p>
            <a:r>
              <a:rPr lang="en-US" dirty="0"/>
              <a:t>There are many forecasting methods designed for specific situations. </a:t>
            </a:r>
          </a:p>
          <a:p>
            <a:r>
              <a:rPr lang="en-US" dirty="0"/>
              <a:t>Overview of forecasting:</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14</a:t>
            </a:fld>
            <a:endParaRPr lang="en-US" dirty="0"/>
          </a:p>
        </p:txBody>
      </p:sp>
      <p:sp>
        <p:nvSpPr>
          <p:cNvPr id="6" name="Text Placeholder 5"/>
          <p:cNvSpPr>
            <a:spLocks noGrp="1"/>
          </p:cNvSpPr>
          <p:nvPr>
            <p:ph type="body" sz="quarter" idx="12"/>
          </p:nvPr>
        </p:nvSpPr>
        <p:spPr/>
        <p:txBody>
          <a:bodyPr/>
          <a:lstStyle/>
          <a:p>
            <a:r>
              <a:rPr lang="en-US" dirty="0"/>
              <a:t>LO 14-2</a:t>
            </a:r>
          </a:p>
        </p:txBody>
      </p:sp>
      <p:pic>
        <p:nvPicPr>
          <p:cNvPr id="7" name="Picture 6"/>
          <p:cNvPicPr>
            <a:picLocks noChangeAspect="1"/>
          </p:cNvPicPr>
          <p:nvPr/>
        </p:nvPicPr>
        <p:blipFill>
          <a:blip r:embed="rId2"/>
          <a:stretch>
            <a:fillRect/>
          </a:stretch>
        </p:blipFill>
        <p:spPr>
          <a:xfrm>
            <a:off x="1133475" y="2800350"/>
            <a:ext cx="6877050" cy="3257550"/>
          </a:xfrm>
          <a:prstGeom prst="rect">
            <a:avLst/>
          </a:prstGeom>
        </p:spPr>
      </p:pic>
    </p:spTree>
    <p:extLst>
      <p:ext uri="{BB962C8B-B14F-4D97-AF65-F5344CB8AC3E}">
        <p14:creationId xmlns:p14="http://schemas.microsoft.com/office/powerpoint/2010/main" val="280835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Trend Models</a:t>
            </a:r>
          </a:p>
        </p:txBody>
      </p:sp>
      <p:sp>
        <p:nvSpPr>
          <p:cNvPr id="3" name="Content Placeholder 2"/>
          <p:cNvSpPr>
            <a:spLocks noGrp="1"/>
          </p:cNvSpPr>
          <p:nvPr>
            <p:ph idx="1"/>
          </p:nvPr>
        </p:nvSpPr>
        <p:spPr/>
        <p:txBody>
          <a:bodyPr/>
          <a:lstStyle/>
          <a:p>
            <a:r>
              <a:rPr lang="en-US" dirty="0"/>
              <a:t>There are many possible trend models, but three of them are especially useful in business: </a:t>
            </a:r>
          </a:p>
          <a:p>
            <a:endParaRPr lang="en-US" dirty="0"/>
          </a:p>
          <a:p>
            <a:endParaRPr lang="en-US" dirty="0"/>
          </a:p>
          <a:p>
            <a:endParaRPr lang="en-US" dirty="0"/>
          </a:p>
          <a:p>
            <a:endParaRPr lang="en-US" dirty="0"/>
          </a:p>
          <a:p>
            <a:r>
              <a:rPr lang="en-US" dirty="0"/>
              <a:t>All three models can be fitted by Excel</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15</a:t>
            </a:fld>
            <a:endParaRPr lang="en-US" dirty="0"/>
          </a:p>
        </p:txBody>
      </p:sp>
      <p:sp>
        <p:nvSpPr>
          <p:cNvPr id="6" name="Text Placeholder 5"/>
          <p:cNvSpPr>
            <a:spLocks noGrp="1"/>
          </p:cNvSpPr>
          <p:nvPr>
            <p:ph type="body" sz="quarter" idx="12"/>
          </p:nvPr>
        </p:nvSpPr>
        <p:spPr/>
        <p:txBody>
          <a:bodyPr/>
          <a:lstStyle/>
          <a:p>
            <a:r>
              <a:rPr lang="en-US" dirty="0"/>
              <a:t>LO 14-2</a:t>
            </a:r>
          </a:p>
        </p:txBody>
      </p:sp>
      <p:pic>
        <p:nvPicPr>
          <p:cNvPr id="7" name="Picture 6"/>
          <p:cNvPicPr>
            <a:picLocks noChangeAspect="1"/>
          </p:cNvPicPr>
          <p:nvPr/>
        </p:nvPicPr>
        <p:blipFill>
          <a:blip r:embed="rId2"/>
          <a:stretch>
            <a:fillRect/>
          </a:stretch>
        </p:blipFill>
        <p:spPr>
          <a:xfrm>
            <a:off x="1781175" y="2362200"/>
            <a:ext cx="5581650" cy="1447800"/>
          </a:xfrm>
          <a:prstGeom prst="rect">
            <a:avLst/>
          </a:prstGeom>
        </p:spPr>
      </p:pic>
    </p:spTree>
    <p:extLst>
      <p:ext uri="{BB962C8B-B14F-4D97-AF65-F5344CB8AC3E}">
        <p14:creationId xmlns:p14="http://schemas.microsoft.com/office/powerpoint/2010/main" val="4287033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Trend Model</a:t>
            </a:r>
          </a:p>
        </p:txBody>
      </p:sp>
      <p:sp>
        <p:nvSpPr>
          <p:cNvPr id="3" name="Content Placeholder 2"/>
          <p:cNvSpPr>
            <a:spLocks noGrp="1"/>
          </p:cNvSpPr>
          <p:nvPr>
            <p:ph idx="1"/>
          </p:nvPr>
        </p:nvSpPr>
        <p:spPr/>
        <p:txBody>
          <a:bodyPr/>
          <a:lstStyle/>
          <a:p>
            <a:r>
              <a:rPr lang="en-US" sz="2000" dirty="0"/>
              <a:t>The </a:t>
            </a:r>
            <a:r>
              <a:rPr lang="en-US" sz="2000" b="1" dirty="0"/>
              <a:t>linear trend </a:t>
            </a:r>
            <a:r>
              <a:rPr lang="en-US" sz="2000" dirty="0"/>
              <a:t>model has the form </a:t>
            </a:r>
            <a:r>
              <a:rPr lang="en-US" sz="2000" i="1" dirty="0" err="1"/>
              <a:t>y</a:t>
            </a:r>
            <a:r>
              <a:rPr lang="en-US" sz="2000" i="1" baseline="-25000" dirty="0" err="1"/>
              <a:t>t</a:t>
            </a:r>
            <a:r>
              <a:rPr lang="en-US" sz="2000" i="1" dirty="0"/>
              <a:t> </a:t>
            </a:r>
            <a:r>
              <a:rPr lang="en-US" sz="2000" dirty="0"/>
              <a:t>= </a:t>
            </a:r>
            <a:r>
              <a:rPr lang="en-US" sz="2000" i="1" dirty="0"/>
              <a:t>a </a:t>
            </a:r>
            <a:r>
              <a:rPr lang="en-US" sz="2000" dirty="0"/>
              <a:t>+ </a:t>
            </a:r>
            <a:r>
              <a:rPr lang="en-US" sz="2000" i="1" dirty="0" err="1"/>
              <a:t>bt.</a:t>
            </a:r>
            <a:r>
              <a:rPr lang="en-US" sz="2000" i="1" dirty="0"/>
              <a:t> </a:t>
            </a:r>
            <a:r>
              <a:rPr lang="en-US" sz="2000" dirty="0"/>
              <a:t>It is useful for a time series that grows or declines by the same amount (</a:t>
            </a:r>
            <a:r>
              <a:rPr lang="en-US" sz="2000" i="1" dirty="0"/>
              <a:t>b</a:t>
            </a:r>
            <a:r>
              <a:rPr lang="en-US" sz="2000" dirty="0"/>
              <a:t>) in each period.</a:t>
            </a:r>
          </a:p>
          <a:p>
            <a:r>
              <a:rPr lang="en-US" sz="2000" dirty="0"/>
              <a:t>It is generally preferred in business as a baseline forecasting model unless there are compelling reasons to consider a more complex model</a:t>
            </a:r>
            <a:r>
              <a:rPr lang="en-US" dirty="0"/>
              <a:t>.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16</a:t>
            </a:fld>
            <a:endParaRPr lang="en-US" dirty="0"/>
          </a:p>
        </p:txBody>
      </p:sp>
      <p:sp>
        <p:nvSpPr>
          <p:cNvPr id="6" name="Text Placeholder 5"/>
          <p:cNvSpPr>
            <a:spLocks noGrp="1"/>
          </p:cNvSpPr>
          <p:nvPr>
            <p:ph type="body" sz="quarter" idx="12"/>
          </p:nvPr>
        </p:nvSpPr>
        <p:spPr/>
        <p:txBody>
          <a:bodyPr/>
          <a:lstStyle/>
          <a:p>
            <a:r>
              <a:rPr lang="en-US" dirty="0"/>
              <a:t>LO 14-2</a:t>
            </a:r>
          </a:p>
        </p:txBody>
      </p:sp>
      <p:pic>
        <p:nvPicPr>
          <p:cNvPr id="7" name="Picture 6"/>
          <p:cNvPicPr>
            <a:picLocks noChangeAspect="1"/>
          </p:cNvPicPr>
          <p:nvPr/>
        </p:nvPicPr>
        <p:blipFill>
          <a:blip r:embed="rId2"/>
          <a:stretch>
            <a:fillRect/>
          </a:stretch>
        </p:blipFill>
        <p:spPr>
          <a:xfrm>
            <a:off x="1524000" y="3621733"/>
            <a:ext cx="6019800" cy="2236523"/>
          </a:xfrm>
          <a:prstGeom prst="rect">
            <a:avLst/>
          </a:prstGeom>
        </p:spPr>
      </p:pic>
    </p:spTree>
    <p:extLst>
      <p:ext uri="{BB962C8B-B14F-4D97-AF65-F5344CB8AC3E}">
        <p14:creationId xmlns:p14="http://schemas.microsoft.com/office/powerpoint/2010/main" val="426076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Linear Trend</a:t>
            </a:r>
          </a:p>
        </p:txBody>
      </p:sp>
      <p:sp>
        <p:nvSpPr>
          <p:cNvPr id="3" name="Content Placeholder 2"/>
          <p:cNvSpPr>
            <a:spLocks noGrp="1"/>
          </p:cNvSpPr>
          <p:nvPr>
            <p:ph idx="1"/>
          </p:nvPr>
        </p:nvSpPr>
        <p:spPr/>
        <p:txBody>
          <a:bodyPr/>
          <a:lstStyle/>
          <a:p>
            <a:r>
              <a:rPr lang="en-US" sz="2000" dirty="0"/>
              <a:t>Following the population “echo boom,” some U.S. states (especially in the Northeast and Midwest) began to see declines in the number of high school graduates. Concerned about its potential loss of traditional student populations aged 18–25, a Midwestern university wanted to extrapolate the recent trend in fall semester enrollments. The slope of Excel’s fitted </a:t>
            </a:r>
            <a:br>
              <a:rPr lang="en-US" sz="2000" dirty="0"/>
            </a:br>
            <a:r>
              <a:rPr lang="en-US" sz="2000" dirty="0"/>
              <a:t>trend, indicates that, on </a:t>
            </a:r>
            <a:br>
              <a:rPr lang="en-US" sz="2000" dirty="0"/>
            </a:br>
            <a:r>
              <a:rPr lang="en-US" sz="2000" dirty="0"/>
              <a:t>average, the university has </a:t>
            </a:r>
            <a:br>
              <a:rPr lang="en-US" sz="2000" dirty="0"/>
            </a:br>
            <a:r>
              <a:rPr lang="en-US" sz="2000" dirty="0"/>
              <a:t>lost 235 students per year.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17</a:t>
            </a:fld>
            <a:endParaRPr lang="en-US" dirty="0"/>
          </a:p>
        </p:txBody>
      </p:sp>
      <p:sp>
        <p:nvSpPr>
          <p:cNvPr id="6" name="Text Placeholder 5"/>
          <p:cNvSpPr>
            <a:spLocks noGrp="1"/>
          </p:cNvSpPr>
          <p:nvPr>
            <p:ph type="body" sz="quarter" idx="12"/>
          </p:nvPr>
        </p:nvSpPr>
        <p:spPr/>
        <p:txBody>
          <a:bodyPr/>
          <a:lstStyle/>
          <a:p>
            <a:r>
              <a:rPr lang="en-US" dirty="0"/>
              <a:t>LO 14-2</a:t>
            </a:r>
          </a:p>
        </p:txBody>
      </p:sp>
      <p:pic>
        <p:nvPicPr>
          <p:cNvPr id="7" name="Picture 6"/>
          <p:cNvPicPr>
            <a:picLocks noChangeAspect="1"/>
          </p:cNvPicPr>
          <p:nvPr/>
        </p:nvPicPr>
        <p:blipFill>
          <a:blip r:embed="rId2"/>
          <a:stretch>
            <a:fillRect/>
          </a:stretch>
        </p:blipFill>
        <p:spPr>
          <a:xfrm>
            <a:off x="4464152" y="3048000"/>
            <a:ext cx="3955948" cy="2709862"/>
          </a:xfrm>
          <a:prstGeom prst="rect">
            <a:avLst/>
          </a:prstGeom>
        </p:spPr>
      </p:pic>
    </p:spTree>
    <p:extLst>
      <p:ext uri="{BB962C8B-B14F-4D97-AF65-F5344CB8AC3E}">
        <p14:creationId xmlns:p14="http://schemas.microsoft.com/office/powerpoint/2010/main" val="590627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Trend Calculations</a:t>
            </a:r>
          </a:p>
        </p:txBody>
      </p:sp>
      <p:sp>
        <p:nvSpPr>
          <p:cNvPr id="3" name="Content Placeholder 2"/>
          <p:cNvSpPr>
            <a:spLocks noGrp="1"/>
          </p:cNvSpPr>
          <p:nvPr>
            <p:ph idx="1"/>
          </p:nvPr>
        </p:nvSpPr>
        <p:spPr/>
        <p:txBody>
          <a:bodyPr/>
          <a:lstStyle/>
          <a:p>
            <a:r>
              <a:rPr lang="en-US" dirty="0"/>
              <a:t>The linear trend is fitted in the usual way by using the ordinary least squares formulas.</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18</a:t>
            </a:fld>
            <a:endParaRPr lang="en-US" dirty="0"/>
          </a:p>
        </p:txBody>
      </p:sp>
      <p:sp>
        <p:nvSpPr>
          <p:cNvPr id="6" name="Text Placeholder 5"/>
          <p:cNvSpPr>
            <a:spLocks noGrp="1"/>
          </p:cNvSpPr>
          <p:nvPr>
            <p:ph type="body" sz="quarter" idx="12"/>
          </p:nvPr>
        </p:nvSpPr>
        <p:spPr/>
        <p:txBody>
          <a:bodyPr/>
          <a:lstStyle/>
          <a:p>
            <a:r>
              <a:rPr lang="en-US" dirty="0"/>
              <a:t>LO 14-2</a:t>
            </a:r>
          </a:p>
        </p:txBody>
      </p:sp>
      <p:pic>
        <p:nvPicPr>
          <p:cNvPr id="7" name="Picture 6"/>
          <p:cNvPicPr>
            <a:picLocks noChangeAspect="1"/>
          </p:cNvPicPr>
          <p:nvPr/>
        </p:nvPicPr>
        <p:blipFill>
          <a:blip r:embed="rId2"/>
          <a:stretch>
            <a:fillRect/>
          </a:stretch>
        </p:blipFill>
        <p:spPr>
          <a:xfrm>
            <a:off x="3276600" y="2376409"/>
            <a:ext cx="2557462" cy="843041"/>
          </a:xfrm>
          <a:prstGeom prst="rect">
            <a:avLst/>
          </a:prstGeom>
        </p:spPr>
      </p:pic>
      <p:pic>
        <p:nvPicPr>
          <p:cNvPr id="8" name="Picture 7"/>
          <p:cNvPicPr>
            <a:picLocks noChangeAspect="1"/>
          </p:cNvPicPr>
          <p:nvPr/>
        </p:nvPicPr>
        <p:blipFill>
          <a:blip r:embed="rId3"/>
          <a:stretch>
            <a:fillRect/>
          </a:stretch>
        </p:blipFill>
        <p:spPr>
          <a:xfrm>
            <a:off x="3276600" y="3322537"/>
            <a:ext cx="1828800" cy="296562"/>
          </a:xfrm>
          <a:prstGeom prst="rect">
            <a:avLst/>
          </a:prstGeom>
        </p:spPr>
      </p:pic>
      <p:pic>
        <p:nvPicPr>
          <p:cNvPr id="9" name="Picture 8"/>
          <p:cNvPicPr>
            <a:picLocks noChangeAspect="1"/>
          </p:cNvPicPr>
          <p:nvPr/>
        </p:nvPicPr>
        <p:blipFill>
          <a:blip r:embed="rId4"/>
          <a:stretch>
            <a:fillRect/>
          </a:stretch>
        </p:blipFill>
        <p:spPr>
          <a:xfrm>
            <a:off x="1066800" y="3976626"/>
            <a:ext cx="6930923" cy="2024341"/>
          </a:xfrm>
          <a:prstGeom prst="rect">
            <a:avLst/>
          </a:prstGeom>
        </p:spPr>
      </p:pic>
    </p:spTree>
    <p:extLst>
      <p:ext uri="{BB962C8B-B14F-4D97-AF65-F5344CB8AC3E}">
        <p14:creationId xmlns:p14="http://schemas.microsoft.com/office/powerpoint/2010/main" val="4145121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Forecasting a Linear Trend</a:t>
            </a:r>
          </a:p>
        </p:txBody>
      </p:sp>
      <p:sp>
        <p:nvSpPr>
          <p:cNvPr id="3" name="Content Placeholder 2"/>
          <p:cNvSpPr>
            <a:spLocks noGrp="1"/>
          </p:cNvSpPr>
          <p:nvPr>
            <p:ph idx="1"/>
          </p:nvPr>
        </p:nvSpPr>
        <p:spPr/>
        <p:txBody>
          <a:bodyPr/>
          <a:lstStyle/>
          <a:p>
            <a:r>
              <a:rPr lang="en-US" dirty="0"/>
              <a:t>We can make a forecast for any future year by using the fitted model </a:t>
            </a:r>
            <a:r>
              <a:rPr lang="en-US" i="1" dirty="0" err="1"/>
              <a:t>y</a:t>
            </a:r>
            <a:r>
              <a:rPr lang="en-US" i="1" baseline="-25000" dirty="0" err="1"/>
              <a:t>t</a:t>
            </a:r>
            <a:r>
              <a:rPr lang="en-US" i="1" dirty="0"/>
              <a:t> </a:t>
            </a:r>
            <a:r>
              <a:rPr lang="en-US" dirty="0"/>
              <a:t>= 22,860 − 235</a:t>
            </a:r>
            <a:r>
              <a:rPr lang="en-US" i="1" dirty="0"/>
              <a:t>t. </a:t>
            </a:r>
            <a:r>
              <a:rPr lang="en-US" dirty="0"/>
              <a:t>In the enrollment example, the fitted trend equation is based on only 5 years’ data, so we should be wary of extrapolating very far ahead: </a:t>
            </a:r>
          </a:p>
          <a:p>
            <a:pPr lvl="1"/>
            <a:r>
              <a:rPr lang="fr-FR" dirty="0"/>
              <a:t>For 2018 (</a:t>
            </a:r>
            <a:r>
              <a:rPr lang="fr-FR" i="1" dirty="0"/>
              <a:t>t </a:t>
            </a:r>
            <a:r>
              <a:rPr lang="fr-FR" dirty="0"/>
              <a:t>= 6): </a:t>
            </a:r>
            <a:r>
              <a:rPr lang="fr-FR" i="1" dirty="0"/>
              <a:t>y</a:t>
            </a:r>
            <a:r>
              <a:rPr lang="fr-FR" i="1" baseline="-25000" dirty="0"/>
              <a:t>6</a:t>
            </a:r>
            <a:r>
              <a:rPr lang="fr-FR" dirty="0"/>
              <a:t> = 22, 860 − 235(6) = 21, 450 </a:t>
            </a:r>
          </a:p>
          <a:p>
            <a:pPr lvl="1"/>
            <a:r>
              <a:rPr lang="fr-FR" dirty="0"/>
              <a:t>For 2019 (</a:t>
            </a:r>
            <a:r>
              <a:rPr lang="fr-FR" i="1" dirty="0"/>
              <a:t>t </a:t>
            </a:r>
            <a:r>
              <a:rPr lang="fr-FR" dirty="0"/>
              <a:t>= 7): </a:t>
            </a:r>
            <a:r>
              <a:rPr lang="fr-FR" i="1" dirty="0"/>
              <a:t>y</a:t>
            </a:r>
            <a:r>
              <a:rPr lang="fr-FR" i="1" baseline="-25000" dirty="0"/>
              <a:t>7</a:t>
            </a:r>
            <a:r>
              <a:rPr lang="fr-FR" dirty="0"/>
              <a:t> = 22, 860 − 235(7) = 21, 215 </a:t>
            </a:r>
          </a:p>
          <a:p>
            <a:pPr lvl="1"/>
            <a:r>
              <a:rPr lang="fr-FR" dirty="0"/>
              <a:t>For 2020 (</a:t>
            </a:r>
            <a:r>
              <a:rPr lang="fr-FR" i="1" dirty="0"/>
              <a:t>t </a:t>
            </a:r>
            <a:r>
              <a:rPr lang="fr-FR" dirty="0"/>
              <a:t>= 8): </a:t>
            </a:r>
            <a:r>
              <a:rPr lang="fr-FR" i="1" dirty="0"/>
              <a:t>y</a:t>
            </a:r>
            <a:r>
              <a:rPr lang="fr-FR" i="1" baseline="-25000" dirty="0"/>
              <a:t>8</a:t>
            </a:r>
            <a:r>
              <a:rPr lang="fr-FR" dirty="0"/>
              <a:t> = 22, 860 − 235(8) = 20, 980 </a:t>
            </a:r>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19</a:t>
            </a:fld>
            <a:endParaRPr lang="en-US" dirty="0"/>
          </a:p>
        </p:txBody>
      </p:sp>
      <p:sp>
        <p:nvSpPr>
          <p:cNvPr id="6" name="Text Placeholder 5"/>
          <p:cNvSpPr>
            <a:spLocks noGrp="1"/>
          </p:cNvSpPr>
          <p:nvPr>
            <p:ph type="body" sz="quarter" idx="12"/>
          </p:nvPr>
        </p:nvSpPr>
        <p:spPr/>
        <p:txBody>
          <a:bodyPr/>
          <a:lstStyle/>
          <a:p>
            <a:r>
              <a:rPr lang="en-US" dirty="0"/>
              <a:t>LO 14-2</a:t>
            </a:r>
          </a:p>
        </p:txBody>
      </p:sp>
    </p:spTree>
    <p:extLst>
      <p:ext uri="{BB962C8B-B14F-4D97-AF65-F5344CB8AC3E}">
        <p14:creationId xmlns:p14="http://schemas.microsoft.com/office/powerpoint/2010/main" val="1291653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Learning Objectives</a:t>
            </a:r>
          </a:p>
        </p:txBody>
      </p:sp>
      <p:sp>
        <p:nvSpPr>
          <p:cNvPr id="3" name="Content Placeholder 2"/>
          <p:cNvSpPr>
            <a:spLocks noGrp="1"/>
          </p:cNvSpPr>
          <p:nvPr>
            <p:ph idx="1"/>
          </p:nvPr>
        </p:nvSpPr>
        <p:spPr>
          <a:xfrm>
            <a:off x="190500" y="1600200"/>
            <a:ext cx="8877300" cy="4419600"/>
          </a:xfrm>
        </p:spPr>
        <p:txBody>
          <a:bodyPr/>
          <a:lstStyle/>
          <a:p>
            <a:pPr marL="0" indent="0" eaLnBrk="1" hangingPunct="1">
              <a:buNone/>
              <a:tabLst>
                <a:tab pos="1311275" algn="l"/>
              </a:tabLst>
              <a:defRPr/>
            </a:pPr>
            <a:r>
              <a:rPr lang="en-US" dirty="0">
                <a:solidFill>
                  <a:srgbClr val="FF9933"/>
                </a:solidFill>
              </a:rPr>
              <a:t>LO14-1:	</a:t>
            </a:r>
            <a:r>
              <a:rPr lang="en-US" sz="2000" dirty="0"/>
              <a:t>Define time-series data and its components.</a:t>
            </a:r>
          </a:p>
          <a:p>
            <a:pPr marL="0" indent="0" eaLnBrk="1" hangingPunct="1">
              <a:buNone/>
              <a:tabLst>
                <a:tab pos="1311275" algn="l"/>
              </a:tabLst>
              <a:defRPr/>
            </a:pPr>
            <a:r>
              <a:rPr lang="en-US" dirty="0">
                <a:solidFill>
                  <a:srgbClr val="FF9933"/>
                </a:solidFill>
              </a:rPr>
              <a:t>LO14-2:	</a:t>
            </a:r>
            <a:r>
              <a:rPr lang="en-US" sz="2000" dirty="0"/>
              <a:t>Interpret a linear, exponential, or quadratic trend model.</a:t>
            </a:r>
          </a:p>
          <a:p>
            <a:pPr marL="0" indent="0" eaLnBrk="1" hangingPunct="1">
              <a:buNone/>
              <a:tabLst>
                <a:tab pos="1311275" algn="l"/>
              </a:tabLst>
              <a:defRPr/>
            </a:pPr>
            <a:r>
              <a:rPr lang="en-US" dirty="0">
                <a:solidFill>
                  <a:srgbClr val="FF9933"/>
                </a:solidFill>
              </a:rPr>
              <a:t>LO14-3:	</a:t>
            </a:r>
            <a:r>
              <a:rPr lang="en-US" sz="2000" dirty="0"/>
              <a:t>Fit any common trend model and use it to make forecasts.</a:t>
            </a:r>
          </a:p>
          <a:p>
            <a:pPr marL="0" indent="0" eaLnBrk="1" hangingPunct="1">
              <a:buNone/>
              <a:tabLst>
                <a:tab pos="1311275" algn="l"/>
              </a:tabLst>
              <a:defRPr/>
            </a:pPr>
            <a:r>
              <a:rPr lang="en-US" dirty="0">
                <a:solidFill>
                  <a:srgbClr val="FF9933"/>
                </a:solidFill>
              </a:rPr>
              <a:t>LO14-4:	</a:t>
            </a:r>
            <a:r>
              <a:rPr lang="en-US" sz="2000" dirty="0"/>
              <a:t>Know the definitions of common fit measures.</a:t>
            </a:r>
          </a:p>
          <a:p>
            <a:pPr marL="0" indent="0" eaLnBrk="1" hangingPunct="1">
              <a:buNone/>
              <a:tabLst>
                <a:tab pos="1311275" algn="l"/>
              </a:tabLst>
              <a:defRPr/>
            </a:pPr>
            <a:r>
              <a:rPr lang="en-US" dirty="0">
                <a:solidFill>
                  <a:srgbClr val="FF9933"/>
                </a:solidFill>
              </a:rPr>
              <a:t>LO14-5:	</a:t>
            </a:r>
            <a:r>
              <a:rPr lang="en-US" sz="2000" dirty="0"/>
              <a:t>Interpret a moving average and use Excel to create it.</a:t>
            </a:r>
          </a:p>
          <a:p>
            <a:pPr marL="0" indent="0" eaLnBrk="1" hangingPunct="1">
              <a:buNone/>
              <a:tabLst>
                <a:tab pos="1311275" algn="l"/>
              </a:tabLst>
              <a:defRPr/>
            </a:pPr>
            <a:r>
              <a:rPr lang="en-US" dirty="0">
                <a:solidFill>
                  <a:srgbClr val="FF9933"/>
                </a:solidFill>
              </a:rPr>
              <a:t>LO14-6:	</a:t>
            </a:r>
            <a:r>
              <a:rPr lang="en-US" sz="2000" dirty="0"/>
              <a:t>Use exponential smoothing to forecast trendless data.</a:t>
            </a:r>
          </a:p>
          <a:p>
            <a:pPr marL="0" indent="0" eaLnBrk="1" hangingPunct="1">
              <a:buNone/>
              <a:tabLst>
                <a:tab pos="1311275" algn="l"/>
              </a:tabLst>
              <a:defRPr/>
            </a:pPr>
            <a:r>
              <a:rPr lang="en-US" dirty="0">
                <a:solidFill>
                  <a:srgbClr val="FF9933"/>
                </a:solidFill>
              </a:rPr>
              <a:t>LO14-7:	</a:t>
            </a:r>
            <a:r>
              <a:rPr lang="en-US" sz="2000" dirty="0"/>
              <a:t>Interpret seasonal factors and use them to make forecasts.</a:t>
            </a:r>
          </a:p>
          <a:p>
            <a:pPr marL="0" indent="0" eaLnBrk="1" hangingPunct="1">
              <a:buNone/>
              <a:tabLst>
                <a:tab pos="1311275" algn="l"/>
              </a:tabLst>
              <a:defRPr/>
            </a:pPr>
            <a:r>
              <a:rPr lang="en-US" dirty="0">
                <a:solidFill>
                  <a:srgbClr val="FF9933"/>
                </a:solidFill>
              </a:rPr>
              <a:t>LO14-8:	</a:t>
            </a:r>
            <a:r>
              <a:rPr lang="en-US" sz="2000" dirty="0"/>
              <a:t>Use regression with seasonal binaries to make forecasts.</a:t>
            </a:r>
            <a:endParaRPr lang="en-US" sz="2000" i="1" dirty="0"/>
          </a:p>
          <a:p>
            <a:pPr marL="0" indent="0" eaLnBrk="1" hangingPunct="1">
              <a:buNone/>
              <a:tabLst>
                <a:tab pos="1311275" algn="l"/>
              </a:tabLst>
              <a:defRPr/>
            </a:pPr>
            <a:r>
              <a:rPr lang="en-US" dirty="0">
                <a:solidFill>
                  <a:srgbClr val="FF9933"/>
                </a:solidFill>
              </a:rPr>
              <a:t>LO14-9:	</a:t>
            </a:r>
            <a:r>
              <a:rPr lang="en-US" sz="2000" dirty="0"/>
              <a:t>Interpret index numbers.</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dirty="0"/>
              <a:t>1-</a:t>
            </a:r>
            <a:fld id="{791E7882-3CA6-4A8B-A6B6-5DBED60F7121}" type="slidenum">
              <a:rPr lang="en-US" smtClean="0"/>
              <a:pPr>
                <a:defRPr/>
              </a:pPr>
              <a:t>2</a:t>
            </a:fld>
            <a:endParaRPr lang="en-US" dirty="0"/>
          </a:p>
        </p:txBody>
      </p:sp>
      <p:sp>
        <p:nvSpPr>
          <p:cNvPr id="6" name="Text Placeholder 5"/>
          <p:cNvSpPr>
            <a:spLocks noGrp="1"/>
          </p:cNvSpPr>
          <p:nvPr>
            <p:ph type="body" sz="quarter" idx="12"/>
          </p:nvPr>
        </p:nvSpPr>
        <p:spPr>
          <a:xfrm rot="5400000">
            <a:off x="7658100" y="838200"/>
            <a:ext cx="2057400" cy="533400"/>
          </a:xfrm>
        </p:spPr>
        <p:txBody>
          <a:bodyPr/>
          <a:lstStyle/>
          <a:p>
            <a:r>
              <a:rPr lang="en-US" dirty="0"/>
              <a:t>Chapter 14</a:t>
            </a:r>
          </a:p>
        </p:txBody>
      </p:sp>
    </p:spTree>
    <p:extLst>
      <p:ext uri="{BB962C8B-B14F-4D97-AF65-F5344CB8AC3E}">
        <p14:creationId xmlns:p14="http://schemas.microsoft.com/office/powerpoint/2010/main" val="318171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Trend: Calculating R</a:t>
            </a:r>
            <a:r>
              <a:rPr lang="en-US" baseline="30000" dirty="0"/>
              <a:t>2</a:t>
            </a:r>
          </a:p>
        </p:txBody>
      </p:sp>
      <p:sp>
        <p:nvSpPr>
          <p:cNvPr id="3" name="Content Placeholder 2"/>
          <p:cNvSpPr>
            <a:spLocks noGrp="1"/>
          </p:cNvSpPr>
          <p:nvPr>
            <p:ph idx="1"/>
          </p:nvPr>
        </p:nvSpPr>
        <p:spPr/>
        <p:txBody>
          <a:bodyPr/>
          <a:lstStyle/>
          <a:p>
            <a:r>
              <a:rPr lang="en-US" dirty="0"/>
              <a:t>R</a:t>
            </a:r>
            <a:r>
              <a:rPr lang="en-US" baseline="30000" dirty="0"/>
              <a:t>2</a:t>
            </a:r>
            <a:r>
              <a:rPr lang="en-US" dirty="0"/>
              <a:t> can be calculated as:</a:t>
            </a:r>
          </a:p>
          <a:p>
            <a:endParaRPr lang="en-US" dirty="0"/>
          </a:p>
          <a:p>
            <a:endParaRPr lang="en-US" dirty="0"/>
          </a:p>
          <a:p>
            <a:r>
              <a:rPr lang="en-US" dirty="0"/>
              <a:t>As </a:t>
            </a:r>
            <a:r>
              <a:rPr lang="en-US" i="1" dirty="0">
                <a:cs typeface="Arial" charset="0"/>
              </a:rPr>
              <a:t>R</a:t>
            </a:r>
            <a:r>
              <a:rPr lang="en-US" baseline="30000" dirty="0">
                <a:cs typeface="Arial" charset="0"/>
              </a:rPr>
              <a:t>2</a:t>
            </a:r>
            <a:r>
              <a:rPr lang="en-US" dirty="0">
                <a:cs typeface="Arial" charset="0"/>
              </a:rPr>
              <a:t> close to 1.0 would indicate a good fit to the </a:t>
            </a:r>
            <a:r>
              <a:rPr lang="en-US" i="1" dirty="0">
                <a:cs typeface="Arial" charset="0"/>
              </a:rPr>
              <a:t>past</a:t>
            </a:r>
            <a:r>
              <a:rPr lang="en-US" dirty="0">
                <a:cs typeface="Arial" charset="0"/>
              </a:rPr>
              <a:t> data.</a:t>
            </a:r>
          </a:p>
          <a:p>
            <a:r>
              <a:rPr lang="en-US" dirty="0"/>
              <a:t>However, a good fit to the past data does not guarantee good </a:t>
            </a:r>
            <a:r>
              <a:rPr lang="en-US" i="1" dirty="0"/>
              <a:t>future</a:t>
            </a:r>
            <a:r>
              <a:rPr lang="en-US" dirty="0"/>
              <a:t> forecasts, unless all things remain the same as for the fitted model. </a:t>
            </a:r>
            <a:endParaRPr lang="en-US" dirty="0">
              <a:cs typeface="Arial" charset="0"/>
            </a:endParaRPr>
          </a:p>
          <a:p>
            <a:endParaRPr lang="en-US" dirty="0">
              <a:cs typeface="Arial" charset="0"/>
            </a:endParaRP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20</a:t>
            </a:fld>
            <a:endParaRPr lang="en-US" dirty="0"/>
          </a:p>
        </p:txBody>
      </p:sp>
      <p:sp>
        <p:nvSpPr>
          <p:cNvPr id="6" name="Text Placeholder 5"/>
          <p:cNvSpPr>
            <a:spLocks noGrp="1"/>
          </p:cNvSpPr>
          <p:nvPr>
            <p:ph type="body" sz="quarter" idx="12"/>
          </p:nvPr>
        </p:nvSpPr>
        <p:spPr/>
        <p:txBody>
          <a:bodyPr/>
          <a:lstStyle/>
          <a:p>
            <a:r>
              <a:rPr lang="en-US" dirty="0"/>
              <a:t>LO 14-2</a:t>
            </a:r>
          </a:p>
        </p:txBody>
      </p:sp>
      <p:pic>
        <p:nvPicPr>
          <p:cNvPr id="7" name="Picture 6"/>
          <p:cNvPicPr>
            <a:picLocks noChangeAspect="1"/>
          </p:cNvPicPr>
          <p:nvPr/>
        </p:nvPicPr>
        <p:blipFill>
          <a:blip r:embed="rId2"/>
          <a:stretch>
            <a:fillRect/>
          </a:stretch>
        </p:blipFill>
        <p:spPr>
          <a:xfrm>
            <a:off x="2431256" y="1789176"/>
            <a:ext cx="4281487" cy="1022569"/>
          </a:xfrm>
          <a:prstGeom prst="rect">
            <a:avLst/>
          </a:prstGeom>
        </p:spPr>
      </p:pic>
    </p:spTree>
    <p:extLst>
      <p:ext uri="{BB962C8B-B14F-4D97-AF65-F5344CB8AC3E}">
        <p14:creationId xmlns:p14="http://schemas.microsoft.com/office/powerpoint/2010/main" val="2017937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Exponential Trend Model</a:t>
            </a:r>
          </a:p>
        </p:txBody>
      </p:sp>
      <p:sp>
        <p:nvSpPr>
          <p:cNvPr id="3" name="Content Placeholder 2"/>
          <p:cNvSpPr>
            <a:spLocks noGrp="1"/>
          </p:cNvSpPr>
          <p:nvPr>
            <p:ph idx="1"/>
          </p:nvPr>
        </p:nvSpPr>
        <p:spPr/>
        <p:txBody>
          <a:bodyPr/>
          <a:lstStyle/>
          <a:p>
            <a:r>
              <a:rPr lang="en-US" dirty="0"/>
              <a:t>The </a:t>
            </a:r>
            <a:r>
              <a:rPr lang="en-US" b="1" dirty="0"/>
              <a:t>exponential trend </a:t>
            </a:r>
            <a:r>
              <a:rPr lang="en-US" dirty="0"/>
              <a:t>model has the form </a:t>
            </a:r>
            <a:r>
              <a:rPr lang="en-US" i="1" dirty="0" err="1"/>
              <a:t>y</a:t>
            </a:r>
            <a:r>
              <a:rPr lang="en-US" i="1" baseline="-25000" dirty="0" err="1"/>
              <a:t>t</a:t>
            </a:r>
            <a:r>
              <a:rPr lang="en-US" dirty="0"/>
              <a:t> = </a:t>
            </a:r>
            <a:r>
              <a:rPr lang="en-US" i="1" dirty="0" err="1"/>
              <a:t>ae</a:t>
            </a:r>
            <a:r>
              <a:rPr lang="en-US" i="1" baseline="30000" dirty="0" err="1"/>
              <a:t>bt</a:t>
            </a:r>
            <a:r>
              <a:rPr lang="en-US" i="1" dirty="0"/>
              <a:t>.</a:t>
            </a:r>
          </a:p>
          <a:p>
            <a:r>
              <a:rPr lang="en-US" dirty="0"/>
              <a:t>It is useful for a time series that grows or declines at the same </a:t>
            </a:r>
            <a:r>
              <a:rPr lang="en-US" i="1" dirty="0"/>
              <a:t>rate </a:t>
            </a:r>
            <a:r>
              <a:rPr lang="en-US" dirty="0"/>
              <a:t>(</a:t>
            </a:r>
            <a:r>
              <a:rPr lang="en-US" i="1" dirty="0"/>
              <a:t>b</a:t>
            </a:r>
            <a:r>
              <a:rPr lang="en-US" dirty="0"/>
              <a:t>) in each period.</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21</a:t>
            </a:fld>
            <a:endParaRPr lang="en-US" dirty="0"/>
          </a:p>
        </p:txBody>
      </p:sp>
      <p:sp>
        <p:nvSpPr>
          <p:cNvPr id="6" name="Text Placeholder 5"/>
          <p:cNvSpPr>
            <a:spLocks noGrp="1"/>
          </p:cNvSpPr>
          <p:nvPr>
            <p:ph type="body" sz="quarter" idx="12"/>
          </p:nvPr>
        </p:nvSpPr>
        <p:spPr/>
        <p:txBody>
          <a:bodyPr/>
          <a:lstStyle/>
          <a:p>
            <a:r>
              <a:rPr lang="en-US" dirty="0"/>
              <a:t>LO 14-3</a:t>
            </a:r>
          </a:p>
        </p:txBody>
      </p:sp>
      <p:pic>
        <p:nvPicPr>
          <p:cNvPr id="7" name="Picture 6"/>
          <p:cNvPicPr>
            <a:picLocks noChangeAspect="1"/>
          </p:cNvPicPr>
          <p:nvPr/>
        </p:nvPicPr>
        <p:blipFill>
          <a:blip r:embed="rId2"/>
          <a:stretch>
            <a:fillRect/>
          </a:stretch>
        </p:blipFill>
        <p:spPr>
          <a:xfrm>
            <a:off x="1488281" y="3200400"/>
            <a:ext cx="6167437" cy="2365494"/>
          </a:xfrm>
          <a:prstGeom prst="rect">
            <a:avLst/>
          </a:prstGeom>
        </p:spPr>
      </p:pic>
    </p:spTree>
    <p:extLst>
      <p:ext uri="{BB962C8B-B14F-4D97-AF65-F5344CB8AC3E}">
        <p14:creationId xmlns:p14="http://schemas.microsoft.com/office/powerpoint/2010/main" val="3861350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the Exponential Model</a:t>
            </a:r>
          </a:p>
        </p:txBody>
      </p:sp>
      <p:sp>
        <p:nvSpPr>
          <p:cNvPr id="3" name="Content Placeholder 2"/>
          <p:cNvSpPr>
            <a:spLocks noGrp="1"/>
          </p:cNvSpPr>
          <p:nvPr>
            <p:ph idx="1"/>
          </p:nvPr>
        </p:nvSpPr>
        <p:spPr/>
        <p:txBody>
          <a:bodyPr/>
          <a:lstStyle/>
          <a:p>
            <a:pPr eaLnBrk="1" hangingPunct="1">
              <a:buSzPct val="140000"/>
              <a:buFont typeface="Wingdings" panose="05000000000000000000" pitchFamily="2" charset="2"/>
              <a:buChar char="§"/>
              <a:defRPr/>
            </a:pPr>
            <a:r>
              <a:rPr lang="en-US" sz="2000" dirty="0"/>
              <a:t>This model is often preferred for financial data or data that covers a longer period of time.</a:t>
            </a:r>
          </a:p>
          <a:p>
            <a:pPr eaLnBrk="1" hangingPunct="1">
              <a:buSzPct val="140000"/>
              <a:buFont typeface="Wingdings" panose="05000000000000000000" pitchFamily="2" charset="2"/>
              <a:buChar char="§"/>
              <a:defRPr/>
            </a:pPr>
            <a:r>
              <a:rPr lang="en-US" sz="2000" dirty="0"/>
              <a:t>You can compare two growth rates in two time series variables with dissimilar data units (i.e., a percent growth rate is </a:t>
            </a:r>
            <a:r>
              <a:rPr lang="en-US" sz="2000" i="1" dirty="0"/>
              <a:t>unit-free</a:t>
            </a:r>
            <a:r>
              <a:rPr lang="en-US" sz="2000" dirty="0"/>
              <a:t>).</a:t>
            </a:r>
          </a:p>
          <a:p>
            <a:pPr eaLnBrk="1" hangingPunct="1">
              <a:buSzPct val="140000"/>
              <a:buFont typeface="Wingdings" panose="05000000000000000000" pitchFamily="2" charset="2"/>
              <a:buChar char="§"/>
              <a:defRPr/>
            </a:pPr>
            <a:r>
              <a:rPr lang="en-US" sz="2000" dirty="0"/>
              <a:t>There may not be much difference between a linear and an exponential model when the growth rate is small and the data set covers only a few time periods.</a:t>
            </a:r>
          </a:p>
          <a:p>
            <a:pPr>
              <a:buSzPct val="140000"/>
              <a:buFont typeface="Wingdings" panose="05000000000000000000" pitchFamily="2" charset="2"/>
              <a:buChar char="§"/>
            </a:pPr>
            <a:r>
              <a:rPr lang="en-US" sz="2000" dirty="0"/>
              <a:t>The linear model (</a:t>
            </a:r>
            <a:r>
              <a:rPr lang="en-US" sz="2000" i="1" dirty="0" err="1"/>
              <a:t>y</a:t>
            </a:r>
            <a:r>
              <a:rPr lang="en-US" sz="2000" i="1" baseline="-25000" dirty="0" err="1"/>
              <a:t>t</a:t>
            </a:r>
            <a:r>
              <a:rPr lang="en-US" sz="2000" dirty="0"/>
              <a:t> = </a:t>
            </a:r>
            <a:r>
              <a:rPr lang="en-US" sz="2000" i="1" dirty="0"/>
              <a:t>a</a:t>
            </a:r>
            <a:r>
              <a:rPr lang="en-US" sz="2000" dirty="0"/>
              <a:t> + </a:t>
            </a:r>
            <a:r>
              <a:rPr lang="en-US" sz="2000" i="1" dirty="0" err="1"/>
              <a:t>bt</a:t>
            </a:r>
            <a:r>
              <a:rPr lang="en-US" sz="2000" dirty="0"/>
              <a:t>) </a:t>
            </a:r>
            <a:br>
              <a:rPr lang="en-US" sz="2000" dirty="0"/>
            </a:br>
            <a:r>
              <a:rPr lang="en-US" sz="2000" dirty="0"/>
              <a:t>and the exponential model </a:t>
            </a:r>
            <a:br>
              <a:rPr lang="en-US" sz="2000" dirty="0"/>
            </a:br>
            <a:r>
              <a:rPr lang="en-US" sz="2000" dirty="0"/>
              <a:t>(</a:t>
            </a:r>
            <a:r>
              <a:rPr lang="en-US" sz="2000" i="1" dirty="0" err="1"/>
              <a:t>y</a:t>
            </a:r>
            <a:r>
              <a:rPr lang="en-US" sz="2000" i="1" baseline="-25000" dirty="0" err="1"/>
              <a:t>t</a:t>
            </a:r>
            <a:r>
              <a:rPr lang="en-US" sz="2000" dirty="0"/>
              <a:t> = </a:t>
            </a:r>
            <a:r>
              <a:rPr lang="en-US" sz="2000" i="1" dirty="0" err="1"/>
              <a:t>ae</a:t>
            </a:r>
            <a:r>
              <a:rPr lang="en-US" sz="2000" i="1" baseline="30000" dirty="0" err="1"/>
              <a:t>bt</a:t>
            </a:r>
            <a:r>
              <a:rPr lang="en-US" sz="2000" dirty="0"/>
              <a:t>) are equally simple </a:t>
            </a:r>
            <a:br>
              <a:rPr lang="en-US" sz="2000" dirty="0"/>
            </a:br>
            <a:r>
              <a:rPr lang="en-US" sz="2000" dirty="0"/>
              <a:t>because they are two-parameter </a:t>
            </a:r>
            <a:br>
              <a:rPr lang="en-US" sz="2000" dirty="0"/>
            </a:br>
            <a:r>
              <a:rPr lang="en-US" sz="2000" dirty="0"/>
              <a:t>models and a log-transformed </a:t>
            </a:r>
            <a:br>
              <a:rPr lang="en-US" sz="2000" dirty="0"/>
            </a:br>
            <a:r>
              <a:rPr lang="en-US" sz="2000" dirty="0"/>
              <a:t>exponential model is actually </a:t>
            </a:r>
            <a:br>
              <a:rPr lang="en-US" sz="2000" dirty="0"/>
            </a:br>
            <a:r>
              <a:rPr lang="en-US" sz="2000" dirty="0"/>
              <a:t>linear.</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22</a:t>
            </a:fld>
            <a:endParaRPr lang="en-US" dirty="0"/>
          </a:p>
        </p:txBody>
      </p:sp>
      <p:sp>
        <p:nvSpPr>
          <p:cNvPr id="6" name="Text Placeholder 5"/>
          <p:cNvSpPr>
            <a:spLocks noGrp="1"/>
          </p:cNvSpPr>
          <p:nvPr>
            <p:ph type="body" sz="quarter" idx="12"/>
          </p:nvPr>
        </p:nvSpPr>
        <p:spPr/>
        <p:txBody>
          <a:bodyPr/>
          <a:lstStyle/>
          <a:p>
            <a:r>
              <a:rPr lang="en-US" dirty="0"/>
              <a:t>LO 14-3</a:t>
            </a:r>
          </a:p>
        </p:txBody>
      </p:sp>
      <p:pic>
        <p:nvPicPr>
          <p:cNvPr id="7" name="Picture 6"/>
          <p:cNvPicPr>
            <a:picLocks noChangeAspect="1"/>
          </p:cNvPicPr>
          <p:nvPr/>
        </p:nvPicPr>
        <p:blipFill>
          <a:blip r:embed="rId2"/>
          <a:stretch>
            <a:fillRect/>
          </a:stretch>
        </p:blipFill>
        <p:spPr>
          <a:xfrm>
            <a:off x="4639658" y="3553016"/>
            <a:ext cx="4180492" cy="2652712"/>
          </a:xfrm>
          <a:prstGeom prst="rect">
            <a:avLst/>
          </a:prstGeom>
        </p:spPr>
      </p:pic>
    </p:spTree>
    <p:extLst>
      <p:ext uri="{BB962C8B-B14F-4D97-AF65-F5344CB8AC3E}">
        <p14:creationId xmlns:p14="http://schemas.microsoft.com/office/powerpoint/2010/main" val="213696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Exponential Trend</a:t>
            </a:r>
          </a:p>
        </p:txBody>
      </p:sp>
      <p:sp>
        <p:nvSpPr>
          <p:cNvPr id="3" name="Content Placeholder 2"/>
          <p:cNvSpPr>
            <a:spLocks noGrp="1"/>
          </p:cNvSpPr>
          <p:nvPr>
            <p:ph idx="1"/>
          </p:nvPr>
        </p:nvSpPr>
        <p:spPr/>
        <p:txBody>
          <a:bodyPr/>
          <a:lstStyle/>
          <a:p>
            <a:r>
              <a:rPr lang="en-US" sz="2000" dirty="0"/>
              <a:t>Spending on Internet security in the United States has shown explosive growth. For example revenue growth for one web security company. Clearly, a linear trend (constant </a:t>
            </a:r>
            <a:r>
              <a:rPr lang="en-US" sz="2000" i="1" dirty="0"/>
              <a:t>dollar </a:t>
            </a:r>
            <a:r>
              <a:rPr lang="en-US" sz="2000" dirty="0"/>
              <a:t>growth) would be inadequate. It is more reasonable to assume a constant </a:t>
            </a:r>
            <a:r>
              <a:rPr lang="en-US" sz="2000" i="1" dirty="0"/>
              <a:t>percent </a:t>
            </a:r>
            <a:r>
              <a:rPr lang="en-US" sz="2000" dirty="0"/>
              <a:t>rate of growth and fit an exponential model. Excel’s fitted exponential trend is </a:t>
            </a:r>
            <a:r>
              <a:rPr lang="en-US" sz="2000" i="1" dirty="0" err="1"/>
              <a:t>y</a:t>
            </a:r>
            <a:r>
              <a:rPr lang="en-US" sz="2000" i="1" baseline="-25000" dirty="0" err="1"/>
              <a:t>t</a:t>
            </a:r>
            <a:r>
              <a:rPr lang="en-US" sz="2000" i="1" dirty="0"/>
              <a:t> </a:t>
            </a:r>
            <a:r>
              <a:rPr lang="en-US" sz="2000" dirty="0"/>
              <a:t>= 3.8197</a:t>
            </a:r>
            <a:r>
              <a:rPr lang="en-US" sz="2000" i="1" dirty="0"/>
              <a:t>e</a:t>
            </a:r>
            <a:r>
              <a:rPr lang="en-US" sz="2000" baseline="30000" dirty="0"/>
              <a:t>0.3894</a:t>
            </a:r>
            <a:r>
              <a:rPr lang="en-US" sz="2000" i="1" baseline="30000" dirty="0"/>
              <a:t>t</a:t>
            </a:r>
            <a:r>
              <a:rPr lang="en-US" sz="2000" dirty="0"/>
              <a:t>. The value of </a:t>
            </a:r>
            <a:r>
              <a:rPr lang="en-US" sz="2000" i="1" dirty="0"/>
              <a:t>b </a:t>
            </a:r>
            <a:r>
              <a:rPr lang="en-US" sz="2000" dirty="0"/>
              <a:t>in the exponential model </a:t>
            </a:r>
            <a:r>
              <a:rPr lang="en-US" sz="2000" i="1" dirty="0" err="1"/>
              <a:t>y</a:t>
            </a:r>
            <a:r>
              <a:rPr lang="en-US" sz="2000" i="1" baseline="-25000" dirty="0" err="1"/>
              <a:t>t</a:t>
            </a:r>
            <a:r>
              <a:rPr lang="en-US" sz="2000" i="1" dirty="0"/>
              <a:t> </a:t>
            </a:r>
            <a:r>
              <a:rPr lang="en-US" sz="2000" dirty="0"/>
              <a:t>= </a:t>
            </a:r>
            <a:r>
              <a:rPr lang="en-US" sz="2000" i="1" dirty="0" err="1"/>
              <a:t>ae</a:t>
            </a:r>
            <a:r>
              <a:rPr lang="en-US" sz="2000" baseline="30000" dirty="0" err="1"/>
              <a:t>bt</a:t>
            </a:r>
            <a:r>
              <a:rPr lang="en-US" sz="2000" i="1" dirty="0"/>
              <a:t> </a:t>
            </a:r>
            <a:r>
              <a:rPr lang="en-US" sz="2000" dirty="0"/>
              <a:t>is the continuously </a:t>
            </a:r>
            <a:br>
              <a:rPr lang="en-US" sz="2000" dirty="0"/>
            </a:br>
            <a:r>
              <a:rPr lang="en-US" sz="2000" dirty="0"/>
              <a:t>compounded growth rate, so we </a:t>
            </a:r>
            <a:br>
              <a:rPr lang="en-US" sz="2000" dirty="0"/>
            </a:br>
            <a:r>
              <a:rPr lang="en-US" sz="2000" dirty="0"/>
              <a:t>can say that </a:t>
            </a:r>
            <a:r>
              <a:rPr lang="en-US" sz="2000" dirty="0" err="1"/>
              <a:t>Dolon’s</a:t>
            </a:r>
            <a:r>
              <a:rPr lang="en-US" sz="2000" dirty="0"/>
              <a:t> revenue is </a:t>
            </a:r>
            <a:br>
              <a:rPr lang="en-US" sz="2000" dirty="0"/>
            </a:br>
            <a:r>
              <a:rPr lang="en-US" sz="2000" dirty="0"/>
              <a:t>growing at an astonishing rate </a:t>
            </a:r>
            <a:br>
              <a:rPr lang="en-US" sz="2000" dirty="0"/>
            </a:br>
            <a:r>
              <a:rPr lang="en-US" sz="2000" dirty="0"/>
              <a:t>of 38.94 percent per year.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dirty="0"/>
              <a:t>1-</a:t>
            </a:r>
            <a:fld id="{791E7882-3CA6-4A8B-A6B6-5DBED60F7121}" type="slidenum">
              <a:rPr lang="en-US" smtClean="0"/>
              <a:pPr>
                <a:defRPr/>
              </a:pPr>
              <a:t>23</a:t>
            </a:fld>
            <a:endParaRPr lang="en-US" dirty="0"/>
          </a:p>
        </p:txBody>
      </p:sp>
      <p:sp>
        <p:nvSpPr>
          <p:cNvPr id="6" name="Text Placeholder 5"/>
          <p:cNvSpPr>
            <a:spLocks noGrp="1"/>
          </p:cNvSpPr>
          <p:nvPr>
            <p:ph type="body" sz="quarter" idx="12"/>
          </p:nvPr>
        </p:nvSpPr>
        <p:spPr/>
        <p:txBody>
          <a:bodyPr/>
          <a:lstStyle/>
          <a:p>
            <a:r>
              <a:rPr lang="en-US" dirty="0"/>
              <a:t>LO 14-3</a:t>
            </a:r>
          </a:p>
        </p:txBody>
      </p:sp>
      <p:pic>
        <p:nvPicPr>
          <p:cNvPr id="7" name="Picture 6"/>
          <p:cNvPicPr>
            <a:picLocks noChangeAspect="1"/>
          </p:cNvPicPr>
          <p:nvPr/>
        </p:nvPicPr>
        <p:blipFill>
          <a:blip r:embed="rId2"/>
          <a:stretch>
            <a:fillRect/>
          </a:stretch>
        </p:blipFill>
        <p:spPr>
          <a:xfrm>
            <a:off x="4857414" y="3467100"/>
            <a:ext cx="3829386" cy="2705100"/>
          </a:xfrm>
          <a:prstGeom prst="rect">
            <a:avLst/>
          </a:prstGeom>
        </p:spPr>
      </p:pic>
    </p:spTree>
    <p:extLst>
      <p:ext uri="{BB962C8B-B14F-4D97-AF65-F5344CB8AC3E}">
        <p14:creationId xmlns:p14="http://schemas.microsoft.com/office/powerpoint/2010/main" val="1337764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Exponential Trend Calculations</a:t>
            </a:r>
          </a:p>
        </p:txBody>
      </p:sp>
      <p:sp>
        <p:nvSpPr>
          <p:cNvPr id="3" name="Content Placeholder 2"/>
          <p:cNvSpPr>
            <a:spLocks noGrp="1"/>
          </p:cNvSpPr>
          <p:nvPr>
            <p:ph idx="1"/>
          </p:nvPr>
        </p:nvSpPr>
        <p:spPr/>
        <p:txBody>
          <a:bodyPr/>
          <a:lstStyle/>
          <a:p>
            <a:r>
              <a:rPr lang="en-US" dirty="0"/>
              <a:t>Calculations of the exponential trend are done by using a transformed variable </a:t>
            </a:r>
            <a:r>
              <a:rPr lang="en-US" i="1" dirty="0" err="1"/>
              <a:t>z</a:t>
            </a:r>
            <a:r>
              <a:rPr lang="en-US" i="1" baseline="-25000" dirty="0" err="1"/>
              <a:t>t</a:t>
            </a:r>
            <a:r>
              <a:rPr lang="en-US" dirty="0"/>
              <a:t> = ln(</a:t>
            </a:r>
            <a:r>
              <a:rPr lang="en-US" i="1" dirty="0" err="1"/>
              <a:t>y</a:t>
            </a:r>
            <a:r>
              <a:rPr lang="en-US" i="1" baseline="-25000" dirty="0" err="1"/>
              <a:t>t</a:t>
            </a:r>
            <a:r>
              <a:rPr lang="en-US" dirty="0"/>
              <a:t>) to produce a linear equation so that the least squares formulas can be used.</a:t>
            </a:r>
          </a:p>
          <a:p>
            <a:endParaRPr lang="en-US" dirty="0"/>
          </a:p>
          <a:p>
            <a:endParaRPr lang="en-US" dirty="0"/>
          </a:p>
          <a:p>
            <a:endParaRPr lang="en-US" dirty="0"/>
          </a:p>
          <a:p>
            <a:endParaRPr lang="en-US" dirty="0"/>
          </a:p>
          <a:p>
            <a:r>
              <a:rPr lang="en-US" dirty="0"/>
              <a:t>Once the least squares calculations are completed, transform the intercept back to the original units by exponentiation to get the correct intercept.</a:t>
            </a:r>
          </a:p>
          <a:p>
            <a:endParaRPr lang="en-US" dirty="0"/>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24</a:t>
            </a:fld>
            <a:endParaRPr lang="en-US" dirty="0"/>
          </a:p>
        </p:txBody>
      </p:sp>
      <p:sp>
        <p:nvSpPr>
          <p:cNvPr id="6" name="Text Placeholder 5"/>
          <p:cNvSpPr>
            <a:spLocks noGrp="1"/>
          </p:cNvSpPr>
          <p:nvPr>
            <p:ph type="body" sz="quarter" idx="12"/>
          </p:nvPr>
        </p:nvSpPr>
        <p:spPr/>
        <p:txBody>
          <a:bodyPr/>
          <a:lstStyle/>
          <a:p>
            <a:r>
              <a:rPr lang="en-US" dirty="0"/>
              <a:t>LO 14-3</a:t>
            </a:r>
          </a:p>
        </p:txBody>
      </p:sp>
      <p:pic>
        <p:nvPicPr>
          <p:cNvPr id="7" name="Picture 6"/>
          <p:cNvPicPr>
            <a:picLocks noChangeAspect="1"/>
          </p:cNvPicPr>
          <p:nvPr/>
        </p:nvPicPr>
        <p:blipFill>
          <a:blip r:embed="rId2"/>
          <a:stretch>
            <a:fillRect/>
          </a:stretch>
        </p:blipFill>
        <p:spPr>
          <a:xfrm>
            <a:off x="3352800" y="2667000"/>
            <a:ext cx="2414587" cy="993292"/>
          </a:xfrm>
          <a:prstGeom prst="rect">
            <a:avLst/>
          </a:prstGeom>
        </p:spPr>
      </p:pic>
      <p:pic>
        <p:nvPicPr>
          <p:cNvPr id="8" name="Picture 7"/>
          <p:cNvPicPr>
            <a:picLocks noChangeAspect="1"/>
          </p:cNvPicPr>
          <p:nvPr/>
        </p:nvPicPr>
        <p:blipFill>
          <a:blip r:embed="rId3"/>
          <a:stretch>
            <a:fillRect/>
          </a:stretch>
        </p:blipFill>
        <p:spPr>
          <a:xfrm>
            <a:off x="3352800" y="3744493"/>
            <a:ext cx="2028825" cy="333375"/>
          </a:xfrm>
          <a:prstGeom prst="rect">
            <a:avLst/>
          </a:prstGeom>
        </p:spPr>
      </p:pic>
    </p:spTree>
    <p:extLst>
      <p:ext uri="{BB962C8B-B14F-4D97-AF65-F5344CB8AC3E}">
        <p14:creationId xmlns:p14="http://schemas.microsoft.com/office/powerpoint/2010/main" val="777022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Forecasting an Exponential Trend</a:t>
            </a:r>
          </a:p>
        </p:txBody>
      </p:sp>
      <p:sp>
        <p:nvSpPr>
          <p:cNvPr id="3" name="Content Placeholder 2"/>
          <p:cNvSpPr>
            <a:spLocks noGrp="1"/>
          </p:cNvSpPr>
          <p:nvPr>
            <p:ph idx="1"/>
          </p:nvPr>
        </p:nvSpPr>
        <p:spPr/>
        <p:txBody>
          <a:bodyPr/>
          <a:lstStyle/>
          <a:p>
            <a:r>
              <a:rPr lang="en-US" dirty="0"/>
              <a:t>We can make a forecast of debit card usage for any future year by using the fitted model:</a:t>
            </a:r>
          </a:p>
          <a:p>
            <a:pPr lvl="1"/>
            <a:r>
              <a:rPr lang="es-ES" dirty="0"/>
              <a:t>For 2018 (</a:t>
            </a:r>
            <a:r>
              <a:rPr lang="es-ES" i="1" dirty="0"/>
              <a:t>t </a:t>
            </a:r>
            <a:r>
              <a:rPr lang="es-ES" dirty="0"/>
              <a:t>= 11): </a:t>
            </a:r>
            <a:r>
              <a:rPr lang="es-ES" i="1" dirty="0"/>
              <a:t>y</a:t>
            </a:r>
            <a:r>
              <a:rPr lang="es-ES" baseline="-25000" dirty="0"/>
              <a:t>11</a:t>
            </a:r>
            <a:r>
              <a:rPr lang="es-ES" dirty="0"/>
              <a:t> = 3.8197</a:t>
            </a:r>
            <a:r>
              <a:rPr lang="es-ES" i="1" dirty="0"/>
              <a:t>e</a:t>
            </a:r>
            <a:r>
              <a:rPr lang="es-ES" baseline="30000" dirty="0"/>
              <a:t>0.38937(11) </a:t>
            </a:r>
            <a:r>
              <a:rPr lang="es-ES" dirty="0"/>
              <a:t>= 276.8 </a:t>
            </a:r>
          </a:p>
          <a:p>
            <a:pPr lvl="1"/>
            <a:r>
              <a:rPr lang="es-ES" dirty="0"/>
              <a:t>For 2019 (</a:t>
            </a:r>
            <a:r>
              <a:rPr lang="es-ES" i="1" dirty="0"/>
              <a:t>t </a:t>
            </a:r>
            <a:r>
              <a:rPr lang="es-ES" dirty="0"/>
              <a:t>= 12): </a:t>
            </a:r>
            <a:r>
              <a:rPr lang="es-ES" i="1" dirty="0"/>
              <a:t>y</a:t>
            </a:r>
            <a:r>
              <a:rPr lang="es-ES" baseline="-25000" dirty="0"/>
              <a:t>12</a:t>
            </a:r>
            <a:r>
              <a:rPr lang="es-ES" dirty="0"/>
              <a:t> = 3.8197</a:t>
            </a:r>
            <a:r>
              <a:rPr lang="es-ES" i="1" dirty="0"/>
              <a:t>e</a:t>
            </a:r>
            <a:r>
              <a:rPr lang="es-ES" baseline="30000" dirty="0"/>
              <a:t>0.38937(12) </a:t>
            </a:r>
            <a:r>
              <a:rPr lang="es-ES" dirty="0"/>
              <a:t>= 408.5 </a:t>
            </a:r>
          </a:p>
          <a:p>
            <a:pPr lvl="1"/>
            <a:r>
              <a:rPr lang="es-ES" dirty="0"/>
              <a:t>For 2020 (</a:t>
            </a:r>
            <a:r>
              <a:rPr lang="es-ES" i="1" dirty="0"/>
              <a:t>t </a:t>
            </a:r>
            <a:r>
              <a:rPr lang="es-ES" dirty="0"/>
              <a:t>= 13): </a:t>
            </a:r>
            <a:r>
              <a:rPr lang="es-ES" i="1" dirty="0"/>
              <a:t>y</a:t>
            </a:r>
            <a:r>
              <a:rPr lang="es-ES" baseline="-25000" dirty="0"/>
              <a:t>13</a:t>
            </a:r>
            <a:r>
              <a:rPr lang="es-ES" dirty="0"/>
              <a:t> = 3.8197</a:t>
            </a:r>
            <a:r>
              <a:rPr lang="es-ES" i="1" dirty="0"/>
              <a:t>e</a:t>
            </a:r>
            <a:r>
              <a:rPr lang="es-ES" baseline="30000" dirty="0"/>
              <a:t>0.38937(13) </a:t>
            </a:r>
            <a:r>
              <a:rPr lang="es-ES" dirty="0"/>
              <a:t>= 603.0 </a:t>
            </a:r>
            <a:r>
              <a:rPr lang="en-US" dirty="0"/>
              <a:t> </a:t>
            </a:r>
          </a:p>
          <a:p>
            <a:r>
              <a:rPr lang="en-US" dirty="0"/>
              <a:t>Can </a:t>
            </a:r>
            <a:r>
              <a:rPr lang="en-US" dirty="0" err="1"/>
              <a:t>Dolon’s</a:t>
            </a:r>
            <a:r>
              <a:rPr lang="en-US" dirty="0"/>
              <a:t> revenue actually continue to grow at a rate of 38.937 percent? It seems unlikely. Typically, when a new product is introduced, its growth rate at first is very strong but eventually slows down as the market becomes saturated and/or as competitors arise.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25</a:t>
            </a:fld>
            <a:endParaRPr lang="en-US" dirty="0"/>
          </a:p>
        </p:txBody>
      </p:sp>
      <p:sp>
        <p:nvSpPr>
          <p:cNvPr id="6" name="Text Placeholder 5"/>
          <p:cNvSpPr>
            <a:spLocks noGrp="1"/>
          </p:cNvSpPr>
          <p:nvPr>
            <p:ph type="body" sz="quarter" idx="12"/>
          </p:nvPr>
        </p:nvSpPr>
        <p:spPr/>
        <p:txBody>
          <a:bodyPr/>
          <a:lstStyle/>
          <a:p>
            <a:r>
              <a:rPr lang="en-US" dirty="0"/>
              <a:t>LO 14-3</a:t>
            </a:r>
          </a:p>
        </p:txBody>
      </p:sp>
    </p:spTree>
    <p:extLst>
      <p:ext uri="{BB962C8B-B14F-4D97-AF65-F5344CB8AC3E}">
        <p14:creationId xmlns:p14="http://schemas.microsoft.com/office/powerpoint/2010/main" val="924795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Quadratic Trend</a:t>
            </a:r>
          </a:p>
        </p:txBody>
      </p:sp>
      <p:sp>
        <p:nvSpPr>
          <p:cNvPr id="3" name="Content Placeholder 2"/>
          <p:cNvSpPr>
            <a:spLocks noGrp="1"/>
          </p:cNvSpPr>
          <p:nvPr>
            <p:ph idx="1"/>
          </p:nvPr>
        </p:nvSpPr>
        <p:spPr/>
        <p:txBody>
          <a:bodyPr/>
          <a:lstStyle/>
          <a:p>
            <a:pPr eaLnBrk="1" hangingPunct="1">
              <a:buSzPct val="140000"/>
              <a:buFont typeface="Wingdings" panose="05000000000000000000" pitchFamily="2" charset="2"/>
              <a:buChar char="§"/>
              <a:defRPr/>
            </a:pPr>
            <a:r>
              <a:rPr lang="en-US" dirty="0"/>
              <a:t>A </a:t>
            </a:r>
            <a:r>
              <a:rPr lang="en-US" b="1" dirty="0"/>
              <a:t>quadratic trend </a:t>
            </a:r>
            <a:r>
              <a:rPr lang="en-US" dirty="0"/>
              <a:t>model has the form </a:t>
            </a:r>
            <a:r>
              <a:rPr lang="en-US" i="1" dirty="0" err="1"/>
              <a:t>y</a:t>
            </a:r>
            <a:r>
              <a:rPr lang="en-US" i="1" baseline="-25000" dirty="0" err="1"/>
              <a:t>t</a:t>
            </a:r>
            <a:r>
              <a:rPr lang="en-US" dirty="0"/>
              <a:t> = </a:t>
            </a:r>
            <a:r>
              <a:rPr lang="en-US" i="1" dirty="0"/>
              <a:t>a</a:t>
            </a:r>
            <a:r>
              <a:rPr lang="en-US" dirty="0"/>
              <a:t> + </a:t>
            </a:r>
            <a:r>
              <a:rPr lang="en-US" i="1" dirty="0" err="1"/>
              <a:t>bt</a:t>
            </a:r>
            <a:r>
              <a:rPr lang="en-US" i="1" dirty="0"/>
              <a:t> </a:t>
            </a:r>
            <a:r>
              <a:rPr lang="en-US" dirty="0"/>
              <a:t>+ </a:t>
            </a:r>
            <a:r>
              <a:rPr lang="en-US" i="1" dirty="0"/>
              <a:t>ct</a:t>
            </a:r>
            <a:r>
              <a:rPr lang="en-US" i="1" baseline="30000" dirty="0"/>
              <a:t>2</a:t>
            </a:r>
            <a:r>
              <a:rPr lang="en-US" i="1" dirty="0"/>
              <a:t>.</a:t>
            </a:r>
            <a:endParaRPr lang="en-US" baseline="30000" dirty="0"/>
          </a:p>
          <a:p>
            <a:pPr eaLnBrk="1" hangingPunct="1">
              <a:buSzPct val="140000"/>
              <a:buFont typeface="Wingdings" panose="05000000000000000000" pitchFamily="2" charset="2"/>
              <a:buChar char="§"/>
              <a:defRPr/>
            </a:pPr>
            <a:r>
              <a:rPr lang="en-US" dirty="0"/>
              <a:t>If </a:t>
            </a:r>
            <a:r>
              <a:rPr lang="en-US" i="1" dirty="0"/>
              <a:t>c</a:t>
            </a:r>
            <a:r>
              <a:rPr lang="en-US" dirty="0"/>
              <a:t> = 0, then the quadratic model becomes a linear model (i.e., the linear model is a special case of the quadratic model).</a:t>
            </a:r>
          </a:p>
          <a:p>
            <a:pPr eaLnBrk="1" hangingPunct="1">
              <a:buSzPct val="140000"/>
              <a:buFont typeface="Wingdings" panose="05000000000000000000" pitchFamily="2" charset="2"/>
              <a:buChar char="§"/>
              <a:defRPr/>
            </a:pPr>
            <a:r>
              <a:rPr lang="en-US" dirty="0"/>
              <a:t>Fitting a quadratic model is a way of checking for nonlinearity.</a:t>
            </a:r>
          </a:p>
          <a:p>
            <a:pPr eaLnBrk="1" hangingPunct="1">
              <a:buSzPct val="140000"/>
              <a:buFont typeface="Wingdings" panose="05000000000000000000" pitchFamily="2" charset="2"/>
              <a:buChar char="§"/>
              <a:defRPr/>
            </a:pPr>
            <a:r>
              <a:rPr lang="en-US" dirty="0"/>
              <a:t>If </a:t>
            </a:r>
            <a:r>
              <a:rPr lang="en-US" i="1" dirty="0"/>
              <a:t>c</a:t>
            </a:r>
            <a:r>
              <a:rPr lang="en-US" dirty="0"/>
              <a:t> does not differ significantly from zero, then the linear model would suffice.</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26</a:t>
            </a:fld>
            <a:endParaRPr lang="en-US" dirty="0"/>
          </a:p>
        </p:txBody>
      </p:sp>
      <p:sp>
        <p:nvSpPr>
          <p:cNvPr id="6" name="Text Placeholder 5"/>
          <p:cNvSpPr>
            <a:spLocks noGrp="1"/>
          </p:cNvSpPr>
          <p:nvPr>
            <p:ph type="body" sz="quarter" idx="12"/>
          </p:nvPr>
        </p:nvSpPr>
        <p:spPr/>
        <p:txBody>
          <a:bodyPr/>
          <a:lstStyle/>
          <a:p>
            <a:r>
              <a:rPr lang="en-US" dirty="0"/>
              <a:t>LO 14-3</a:t>
            </a:r>
          </a:p>
        </p:txBody>
      </p:sp>
    </p:spTree>
    <p:extLst>
      <p:ext uri="{BB962C8B-B14F-4D97-AF65-F5344CB8AC3E}">
        <p14:creationId xmlns:p14="http://schemas.microsoft.com/office/powerpoint/2010/main" val="725607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Quadratic Trend</a:t>
            </a:r>
          </a:p>
        </p:txBody>
      </p:sp>
      <p:sp>
        <p:nvSpPr>
          <p:cNvPr id="3" name="Content Placeholder 2"/>
          <p:cNvSpPr>
            <a:spLocks noGrp="1"/>
          </p:cNvSpPr>
          <p:nvPr>
            <p:ph idx="1"/>
          </p:nvPr>
        </p:nvSpPr>
        <p:spPr>
          <a:xfrm>
            <a:off x="457200" y="1447800"/>
            <a:ext cx="2743200" cy="4419600"/>
          </a:xfrm>
        </p:spPr>
        <p:txBody>
          <a:bodyPr/>
          <a:lstStyle/>
          <a:p>
            <a:r>
              <a:rPr lang="en-US" dirty="0"/>
              <a:t>Depending on the values of </a:t>
            </a:r>
            <a:r>
              <a:rPr lang="en-US" i="1" dirty="0"/>
              <a:t>b</a:t>
            </a:r>
            <a:r>
              <a:rPr lang="en-US" dirty="0"/>
              <a:t> and </a:t>
            </a:r>
            <a:r>
              <a:rPr lang="en-US" i="1" dirty="0"/>
              <a:t>c</a:t>
            </a:r>
            <a:r>
              <a:rPr lang="en-US" dirty="0"/>
              <a:t>, the quadratic model can assume any of four shapes as shown.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27</a:t>
            </a:fld>
            <a:endParaRPr lang="en-US" dirty="0"/>
          </a:p>
        </p:txBody>
      </p:sp>
      <p:sp>
        <p:nvSpPr>
          <p:cNvPr id="6" name="Text Placeholder 5"/>
          <p:cNvSpPr>
            <a:spLocks noGrp="1"/>
          </p:cNvSpPr>
          <p:nvPr>
            <p:ph type="body" sz="quarter" idx="12"/>
          </p:nvPr>
        </p:nvSpPr>
        <p:spPr/>
        <p:txBody>
          <a:bodyPr/>
          <a:lstStyle/>
          <a:p>
            <a:r>
              <a:rPr lang="en-US" dirty="0"/>
              <a:t>LO 14-3</a:t>
            </a:r>
          </a:p>
        </p:txBody>
      </p:sp>
      <p:pic>
        <p:nvPicPr>
          <p:cNvPr id="7" name="Picture 6"/>
          <p:cNvPicPr>
            <a:picLocks noChangeAspect="1"/>
          </p:cNvPicPr>
          <p:nvPr/>
        </p:nvPicPr>
        <p:blipFill>
          <a:blip r:embed="rId2"/>
          <a:stretch>
            <a:fillRect/>
          </a:stretch>
        </p:blipFill>
        <p:spPr>
          <a:xfrm>
            <a:off x="3328539" y="1447800"/>
            <a:ext cx="5358261" cy="4305300"/>
          </a:xfrm>
          <a:prstGeom prst="rect">
            <a:avLst/>
          </a:prstGeom>
        </p:spPr>
      </p:pic>
    </p:spTree>
    <p:extLst>
      <p:ext uri="{BB962C8B-B14F-4D97-AF65-F5344CB8AC3E}">
        <p14:creationId xmlns:p14="http://schemas.microsoft.com/office/powerpoint/2010/main" val="2886322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Quadratic Trend</a:t>
            </a:r>
          </a:p>
        </p:txBody>
      </p:sp>
      <p:sp>
        <p:nvSpPr>
          <p:cNvPr id="3" name="Content Placeholder 2"/>
          <p:cNvSpPr>
            <a:spLocks noGrp="1"/>
          </p:cNvSpPr>
          <p:nvPr>
            <p:ph idx="1"/>
          </p:nvPr>
        </p:nvSpPr>
        <p:spPr/>
        <p:txBody>
          <a:bodyPr/>
          <a:lstStyle/>
          <a:p>
            <a:r>
              <a:rPr lang="en-US" dirty="0"/>
              <a:t>The number of hospital beds in the United States declined during the late 1990s, showed signs of leveling out, and then declined again. What trend would we choose if the objective is to make a realistic one-year forecast?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28</a:t>
            </a:fld>
            <a:endParaRPr lang="en-US" dirty="0"/>
          </a:p>
        </p:txBody>
      </p:sp>
      <p:sp>
        <p:nvSpPr>
          <p:cNvPr id="6" name="Text Placeholder 5"/>
          <p:cNvSpPr>
            <a:spLocks noGrp="1"/>
          </p:cNvSpPr>
          <p:nvPr>
            <p:ph type="body" sz="quarter" idx="12"/>
          </p:nvPr>
        </p:nvSpPr>
        <p:spPr/>
        <p:txBody>
          <a:bodyPr/>
          <a:lstStyle/>
          <a:p>
            <a:r>
              <a:rPr lang="en-US" dirty="0"/>
              <a:t>LO 14-3</a:t>
            </a:r>
          </a:p>
        </p:txBody>
      </p:sp>
      <p:pic>
        <p:nvPicPr>
          <p:cNvPr id="7" name="Picture 6"/>
          <p:cNvPicPr>
            <a:picLocks noChangeAspect="1"/>
          </p:cNvPicPr>
          <p:nvPr/>
        </p:nvPicPr>
        <p:blipFill>
          <a:blip r:embed="rId2"/>
          <a:stretch>
            <a:fillRect/>
          </a:stretch>
        </p:blipFill>
        <p:spPr>
          <a:xfrm>
            <a:off x="842728" y="3651504"/>
            <a:ext cx="7577372" cy="2209800"/>
          </a:xfrm>
          <a:prstGeom prst="rect">
            <a:avLst/>
          </a:prstGeom>
        </p:spPr>
      </p:pic>
    </p:spTree>
    <p:extLst>
      <p:ext uri="{BB962C8B-B14F-4D97-AF65-F5344CB8AC3E}">
        <p14:creationId xmlns:p14="http://schemas.microsoft.com/office/powerpoint/2010/main" val="27105214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Trend-Fitting Criteria</a:t>
            </a:r>
          </a:p>
        </p:txBody>
      </p:sp>
      <p:sp>
        <p:nvSpPr>
          <p:cNvPr id="3" name="Content Placeholder 2"/>
          <p:cNvSpPr>
            <a:spLocks noGrp="1"/>
          </p:cNvSpPr>
          <p:nvPr>
            <p:ph idx="1"/>
          </p:nvPr>
        </p:nvSpPr>
        <p:spPr/>
        <p:txBody>
          <a:bodyPr/>
          <a:lstStyle/>
          <a:p>
            <a:r>
              <a:rPr lang="en-US" dirty="0">
                <a:cs typeface="Arial" charset="0"/>
              </a:rPr>
              <a:t>Criteria for selecting a trend forecasting model:</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29</a:t>
            </a:fld>
            <a:endParaRPr lang="en-US" dirty="0"/>
          </a:p>
        </p:txBody>
      </p:sp>
      <p:sp>
        <p:nvSpPr>
          <p:cNvPr id="6" name="Text Placeholder 5"/>
          <p:cNvSpPr>
            <a:spLocks noGrp="1"/>
          </p:cNvSpPr>
          <p:nvPr>
            <p:ph type="body" sz="quarter" idx="12"/>
          </p:nvPr>
        </p:nvSpPr>
        <p:spPr/>
        <p:txBody>
          <a:bodyPr/>
          <a:lstStyle/>
          <a:p>
            <a:r>
              <a:rPr lang="en-US" dirty="0"/>
              <a:t>LO 14-3</a:t>
            </a:r>
          </a:p>
        </p:txBody>
      </p:sp>
      <p:graphicFrame>
        <p:nvGraphicFramePr>
          <p:cNvPr id="7" name="Table 6"/>
          <p:cNvGraphicFramePr>
            <a:graphicFrameLocks noGrp="1"/>
          </p:cNvGraphicFramePr>
          <p:nvPr>
            <p:extLst>
              <p:ext uri="{D42A27DB-BD31-4B8C-83A1-F6EECF244321}">
                <p14:modId xmlns:p14="http://schemas.microsoft.com/office/powerpoint/2010/main" val="453827808"/>
              </p:ext>
            </p:extLst>
          </p:nvPr>
        </p:nvGraphicFramePr>
        <p:xfrm>
          <a:off x="876300" y="2595880"/>
          <a:ext cx="7391400" cy="2123440"/>
        </p:xfrm>
        <a:graphic>
          <a:graphicData uri="http://schemas.openxmlformats.org/drawingml/2006/table">
            <a:tbl>
              <a:tblPr firstRow="1" bandRow="1">
                <a:tableStyleId>{93296810-A885-4BE3-A3E7-6D5BEEA58F35}</a:tableStyleId>
              </a:tblPr>
              <a:tblGrid>
                <a:gridCol w="2519796">
                  <a:extLst>
                    <a:ext uri="{9D8B030D-6E8A-4147-A177-3AD203B41FA5}">
                      <a16:colId xmlns:a16="http://schemas.microsoft.com/office/drawing/2014/main" val="20000"/>
                    </a:ext>
                  </a:extLst>
                </a:gridCol>
                <a:gridCol w="4871604">
                  <a:extLst>
                    <a:ext uri="{9D8B030D-6E8A-4147-A177-3AD203B41FA5}">
                      <a16:colId xmlns:a16="http://schemas.microsoft.com/office/drawing/2014/main" val="20001"/>
                    </a:ext>
                  </a:extLst>
                </a:gridCol>
              </a:tblGrid>
              <a:tr h="370840">
                <a:tc>
                  <a:txBody>
                    <a:bodyPr/>
                    <a:lstStyle/>
                    <a:p>
                      <a:r>
                        <a:rPr lang="en-US" dirty="0"/>
                        <a:t>Criterion</a:t>
                      </a:r>
                      <a:endParaRPr lang="en-US" dirty="0">
                        <a:solidFill>
                          <a:schemeClr val="tx1"/>
                        </a:solidFill>
                      </a:endParaRPr>
                    </a:p>
                  </a:txBody>
                  <a:tcPr/>
                </a:tc>
                <a:tc>
                  <a:txBody>
                    <a:bodyPr/>
                    <a:lstStyle/>
                    <a:p>
                      <a:r>
                        <a:rPr lang="en-US" dirty="0"/>
                        <a:t>Ask Yourself</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dirty="0"/>
                        <a:t>Occam's Razor</a:t>
                      </a:r>
                    </a:p>
                  </a:txBody>
                  <a:tcPr/>
                </a:tc>
                <a:tc>
                  <a:txBody>
                    <a:bodyPr/>
                    <a:lstStyle/>
                    <a:p>
                      <a:r>
                        <a:rPr lang="en-US" dirty="0"/>
                        <a:t>Would a</a:t>
                      </a:r>
                      <a:r>
                        <a:rPr lang="en-US" baseline="0" dirty="0"/>
                        <a:t> simpler model suffice?</a:t>
                      </a:r>
                      <a:endParaRPr lang="en-US" dirty="0"/>
                    </a:p>
                  </a:txBody>
                  <a:tcPr/>
                </a:tc>
                <a:extLst>
                  <a:ext uri="{0D108BD9-81ED-4DB2-BD59-A6C34878D82A}">
                    <a16:rowId xmlns:a16="http://schemas.microsoft.com/office/drawing/2014/main" val="10001"/>
                  </a:ext>
                </a:extLst>
              </a:tr>
              <a:tr h="370840">
                <a:tc>
                  <a:txBody>
                    <a:bodyPr/>
                    <a:lstStyle/>
                    <a:p>
                      <a:r>
                        <a:rPr lang="en-US" dirty="0"/>
                        <a:t>Overall fit</a:t>
                      </a:r>
                    </a:p>
                  </a:txBody>
                  <a:tcPr/>
                </a:tc>
                <a:tc>
                  <a:txBody>
                    <a:bodyPr/>
                    <a:lstStyle/>
                    <a:p>
                      <a:r>
                        <a:rPr lang="en-US" dirty="0"/>
                        <a:t>How does the trend</a:t>
                      </a:r>
                      <a:r>
                        <a:rPr lang="en-US" baseline="0" dirty="0"/>
                        <a:t> fit the past data?</a:t>
                      </a:r>
                      <a:endParaRPr lang="en-US" dirty="0"/>
                    </a:p>
                  </a:txBody>
                  <a:tcPr/>
                </a:tc>
                <a:extLst>
                  <a:ext uri="{0D108BD9-81ED-4DB2-BD59-A6C34878D82A}">
                    <a16:rowId xmlns:a16="http://schemas.microsoft.com/office/drawing/2014/main" val="10002"/>
                  </a:ext>
                </a:extLst>
              </a:tr>
              <a:tr h="370840">
                <a:tc>
                  <a:txBody>
                    <a:bodyPr/>
                    <a:lstStyle/>
                    <a:p>
                      <a:r>
                        <a:rPr lang="en-US" dirty="0"/>
                        <a:t>Believability</a:t>
                      </a:r>
                    </a:p>
                  </a:txBody>
                  <a:tcPr/>
                </a:tc>
                <a:tc>
                  <a:txBody>
                    <a:bodyPr/>
                    <a:lstStyle/>
                    <a:p>
                      <a:r>
                        <a:rPr lang="en-US" dirty="0"/>
                        <a:t>Does the extrapolated trend “look right"?</a:t>
                      </a:r>
                    </a:p>
                  </a:txBody>
                  <a:tcPr/>
                </a:tc>
                <a:extLst>
                  <a:ext uri="{0D108BD9-81ED-4DB2-BD59-A6C34878D82A}">
                    <a16:rowId xmlns:a16="http://schemas.microsoft.com/office/drawing/2014/main" val="10003"/>
                  </a:ext>
                </a:extLst>
              </a:tr>
              <a:tr h="370840">
                <a:tc>
                  <a:txBody>
                    <a:bodyPr/>
                    <a:lstStyle/>
                    <a:p>
                      <a:r>
                        <a:rPr lang="en-US" dirty="0"/>
                        <a:t>Fit</a:t>
                      </a:r>
                      <a:r>
                        <a:rPr lang="en-US" baseline="0" dirty="0"/>
                        <a:t> to recent data</a:t>
                      </a:r>
                      <a:endParaRPr lang="en-US" dirty="0"/>
                    </a:p>
                  </a:txBody>
                  <a:tcPr/>
                </a:tc>
                <a:tc>
                  <a:txBody>
                    <a:bodyPr/>
                    <a:lstStyle/>
                    <a:p>
                      <a:r>
                        <a:rPr lang="en-US" dirty="0"/>
                        <a:t>Does the fitted</a:t>
                      </a:r>
                      <a:r>
                        <a:rPr lang="en-US" baseline="0" dirty="0"/>
                        <a:t> trend match the last few data points?</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88519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Time-Series Data</a:t>
            </a:r>
          </a:p>
        </p:txBody>
      </p:sp>
      <p:sp>
        <p:nvSpPr>
          <p:cNvPr id="3" name="Content Placeholder 2"/>
          <p:cNvSpPr>
            <a:spLocks noGrp="1"/>
          </p:cNvSpPr>
          <p:nvPr>
            <p:ph idx="1"/>
          </p:nvPr>
        </p:nvSpPr>
        <p:spPr/>
        <p:txBody>
          <a:bodyPr/>
          <a:lstStyle/>
          <a:p>
            <a:r>
              <a:rPr lang="en-US" dirty="0"/>
              <a:t>A </a:t>
            </a:r>
            <a:r>
              <a:rPr lang="en-US" b="1" dirty="0"/>
              <a:t>time-series variable </a:t>
            </a:r>
            <a:r>
              <a:rPr lang="en-US" dirty="0"/>
              <a:t>(denoted </a:t>
            </a:r>
            <a:r>
              <a:rPr lang="en-US" i="1" dirty="0"/>
              <a:t>Y</a:t>
            </a:r>
            <a:r>
              <a:rPr lang="en-US" dirty="0"/>
              <a:t>) consists of data observed over </a:t>
            </a:r>
            <a:r>
              <a:rPr lang="en-US" i="1" dirty="0"/>
              <a:t>n </a:t>
            </a:r>
            <a:r>
              <a:rPr lang="en-US" dirty="0"/>
              <a:t>periods of time. </a:t>
            </a:r>
          </a:p>
          <a:p>
            <a:r>
              <a:rPr lang="en-US" dirty="0"/>
              <a:t>Businesses use time-series data:</a:t>
            </a:r>
          </a:p>
          <a:p>
            <a:pPr lvl="1"/>
            <a:r>
              <a:rPr lang="en-US" dirty="0"/>
              <a:t>To monitor a process to determine if it is stable</a:t>
            </a:r>
          </a:p>
          <a:p>
            <a:pPr lvl="1"/>
            <a:r>
              <a:rPr lang="en-US" dirty="0"/>
              <a:t>To predict the future (forecasting)</a:t>
            </a:r>
          </a:p>
          <a:p>
            <a:r>
              <a:rPr lang="en-US" dirty="0"/>
              <a:t>It is customary to plot time-series data either as a line graph or as a bar graph, with time on the horizontal </a:t>
            </a:r>
            <a:r>
              <a:rPr lang="en-US" i="1" dirty="0"/>
              <a:t>X</a:t>
            </a:r>
            <a:r>
              <a:rPr lang="en-US" dirty="0"/>
              <a:t>-axis and the variable of interest on the vertical </a:t>
            </a:r>
            <a:r>
              <a:rPr lang="en-US" i="1" dirty="0"/>
              <a:t>Y</a:t>
            </a:r>
            <a:r>
              <a:rPr lang="en-US" dirty="0"/>
              <a:t>-axis to reveal how the variable changes over time. </a:t>
            </a:r>
          </a:p>
          <a:p>
            <a:r>
              <a:rPr lang="en-US" dirty="0"/>
              <a:t>In a line graph, the </a:t>
            </a:r>
            <a:r>
              <a:rPr lang="en-US" i="1" dirty="0"/>
              <a:t>X-Y </a:t>
            </a:r>
            <a:r>
              <a:rPr lang="en-US" dirty="0"/>
              <a:t>data points are connected with line segments to make it easier to see fluctuations.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a:t>
            </a:fld>
            <a:endParaRPr lang="en-US" dirty="0"/>
          </a:p>
        </p:txBody>
      </p:sp>
      <p:sp>
        <p:nvSpPr>
          <p:cNvPr id="6" name="Text Placeholder 5"/>
          <p:cNvSpPr>
            <a:spLocks noGrp="1"/>
          </p:cNvSpPr>
          <p:nvPr>
            <p:ph type="body" sz="quarter" idx="12"/>
          </p:nvPr>
        </p:nvSpPr>
        <p:spPr/>
        <p:txBody>
          <a:bodyPr/>
          <a:lstStyle/>
          <a:p>
            <a:r>
              <a:rPr lang="en-US" dirty="0"/>
              <a:t>LO 14-1</a:t>
            </a:r>
          </a:p>
        </p:txBody>
      </p:sp>
    </p:spTree>
    <p:extLst>
      <p:ext uri="{BB962C8B-B14F-4D97-AF65-F5344CB8AC3E}">
        <p14:creationId xmlns:p14="http://schemas.microsoft.com/office/powerpoint/2010/main" val="1933333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Comparing Trends</a:t>
            </a:r>
          </a:p>
        </p:txBody>
      </p:sp>
      <p:sp>
        <p:nvSpPr>
          <p:cNvPr id="3" name="Content Placeholder 2"/>
          <p:cNvSpPr>
            <a:spLocks noGrp="1"/>
          </p:cNvSpPr>
          <p:nvPr>
            <p:ph idx="1"/>
          </p:nvPr>
        </p:nvSpPr>
        <p:spPr/>
        <p:txBody>
          <a:bodyPr/>
          <a:lstStyle/>
          <a:p>
            <a:r>
              <a:rPr lang="en-US" sz="2000" dirty="0"/>
              <a:t>You can usually increase the </a:t>
            </a:r>
            <a:r>
              <a:rPr lang="en-US" sz="2000" i="1" dirty="0"/>
              <a:t>R</a:t>
            </a:r>
            <a:r>
              <a:rPr lang="en-US" sz="2000" baseline="30000" dirty="0"/>
              <a:t>2</a:t>
            </a:r>
            <a:r>
              <a:rPr lang="en-US" sz="2000" dirty="0"/>
              <a:t> by choosing a more complex model. But if you are making a </a:t>
            </a:r>
            <a:r>
              <a:rPr lang="en-US" sz="2000" i="1" dirty="0"/>
              <a:t>forecast, </a:t>
            </a:r>
            <a:r>
              <a:rPr lang="en-US" sz="2000" dirty="0"/>
              <a:t>this is not the only relevant issue because </a:t>
            </a:r>
            <a:r>
              <a:rPr lang="en-US" sz="2000" i="1" dirty="0"/>
              <a:t>R</a:t>
            </a:r>
            <a:r>
              <a:rPr lang="en-US" sz="2000" baseline="30000" dirty="0"/>
              <a:t>2</a:t>
            </a:r>
            <a:r>
              <a:rPr lang="en-US" sz="2000" dirty="0"/>
              <a:t> measures the fit to the </a:t>
            </a:r>
            <a:r>
              <a:rPr lang="en-US" sz="2000" i="1" dirty="0"/>
              <a:t>past </a:t>
            </a:r>
            <a:r>
              <a:rPr lang="en-US" sz="2000" dirty="0"/>
              <a:t>data. The next slide shows four fitted trends using the same data, with three-period forecasts. For this data set, the linear model may be inadequate because its fit to recent periods is marginal (we prefer the simplest model </a:t>
            </a:r>
            <a:r>
              <a:rPr lang="en-US" sz="2000" i="1" dirty="0"/>
              <a:t>only if </a:t>
            </a:r>
            <a:r>
              <a:rPr lang="en-US" sz="2000" dirty="0"/>
              <a:t>it “does the job”). The cubic trend yields the highest </a:t>
            </a:r>
            <a:r>
              <a:rPr lang="en-US" sz="2000" i="1" dirty="0"/>
              <a:t>R</a:t>
            </a:r>
            <a:r>
              <a:rPr lang="en-US" sz="2000" baseline="30000" dirty="0"/>
              <a:t>2</a:t>
            </a:r>
            <a:r>
              <a:rPr lang="en-US" sz="2000" dirty="0"/>
              <a:t>, but the fitted equation is </a:t>
            </a:r>
            <a:r>
              <a:rPr lang="en-US" sz="2000" dirty="0" err="1"/>
              <a:t>nonintuitive</a:t>
            </a:r>
            <a:r>
              <a:rPr lang="en-US" sz="2000" dirty="0"/>
              <a:t> and would be hard to explain or defend. Also, its forecasts appear to be increasing too rapidly. In this example, the exponential model has the lowest </a:t>
            </a:r>
            <a:r>
              <a:rPr lang="en-US" sz="2000" i="1" dirty="0"/>
              <a:t>R</a:t>
            </a:r>
            <a:r>
              <a:rPr lang="en-US" sz="2000" baseline="30000" dirty="0"/>
              <a:t>2</a:t>
            </a:r>
            <a:r>
              <a:rPr lang="en-US" sz="2000" dirty="0"/>
              <a:t>, yet it matches the recent data fairly well and its forecasts appear credible when projected a few periods ahead.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dirty="0"/>
              <a:t>1-</a:t>
            </a:r>
            <a:fld id="{791E7882-3CA6-4A8B-A6B6-5DBED60F7121}" type="slidenum">
              <a:rPr lang="en-US" smtClean="0"/>
              <a:pPr>
                <a:defRPr/>
              </a:pPr>
              <a:t>30</a:t>
            </a:fld>
            <a:endParaRPr lang="en-US" dirty="0"/>
          </a:p>
        </p:txBody>
      </p:sp>
      <p:sp>
        <p:nvSpPr>
          <p:cNvPr id="6" name="Text Placeholder 5"/>
          <p:cNvSpPr>
            <a:spLocks noGrp="1"/>
          </p:cNvSpPr>
          <p:nvPr>
            <p:ph type="body" sz="quarter" idx="12"/>
          </p:nvPr>
        </p:nvSpPr>
        <p:spPr/>
        <p:txBody>
          <a:bodyPr/>
          <a:lstStyle/>
          <a:p>
            <a:r>
              <a:rPr lang="en-US" dirty="0"/>
              <a:t>LO 14-3</a:t>
            </a:r>
          </a:p>
        </p:txBody>
      </p:sp>
    </p:spTree>
    <p:extLst>
      <p:ext uri="{BB962C8B-B14F-4D97-AF65-F5344CB8AC3E}">
        <p14:creationId xmlns:p14="http://schemas.microsoft.com/office/powerpoint/2010/main" val="1126135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Comparing Trends</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dirty="0"/>
              <a:t>1-</a:t>
            </a:r>
            <a:fld id="{791E7882-3CA6-4A8B-A6B6-5DBED60F7121}" type="slidenum">
              <a:rPr lang="en-US" smtClean="0"/>
              <a:pPr>
                <a:defRPr/>
              </a:pPr>
              <a:t>31</a:t>
            </a:fld>
            <a:endParaRPr lang="en-US" dirty="0"/>
          </a:p>
        </p:txBody>
      </p:sp>
      <p:sp>
        <p:nvSpPr>
          <p:cNvPr id="6" name="Text Placeholder 5"/>
          <p:cNvSpPr>
            <a:spLocks noGrp="1"/>
          </p:cNvSpPr>
          <p:nvPr>
            <p:ph type="body" sz="quarter" idx="12"/>
          </p:nvPr>
        </p:nvSpPr>
        <p:spPr/>
        <p:txBody>
          <a:bodyPr/>
          <a:lstStyle/>
          <a:p>
            <a:r>
              <a:rPr lang="en-US" dirty="0"/>
              <a:t>LO 14-3</a:t>
            </a:r>
          </a:p>
        </p:txBody>
      </p:sp>
      <p:pic>
        <p:nvPicPr>
          <p:cNvPr id="8" name="Picture 7"/>
          <p:cNvPicPr>
            <a:picLocks noChangeAspect="1"/>
          </p:cNvPicPr>
          <p:nvPr/>
        </p:nvPicPr>
        <p:blipFill>
          <a:blip r:embed="rId2"/>
          <a:stretch>
            <a:fillRect/>
          </a:stretch>
        </p:blipFill>
        <p:spPr>
          <a:xfrm>
            <a:off x="1676400" y="1435608"/>
            <a:ext cx="6040416" cy="4584192"/>
          </a:xfrm>
          <a:prstGeom prst="rect">
            <a:avLst/>
          </a:prstGeom>
          <a:ln>
            <a:solidFill>
              <a:schemeClr val="tx1"/>
            </a:solidFill>
          </a:ln>
        </p:spPr>
      </p:pic>
    </p:spTree>
    <p:extLst>
      <p:ext uri="{BB962C8B-B14F-4D97-AF65-F5344CB8AC3E}">
        <p14:creationId xmlns:p14="http://schemas.microsoft.com/office/powerpoint/2010/main" val="2551064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Comparing Trends</a:t>
            </a:r>
          </a:p>
        </p:txBody>
      </p:sp>
      <p:sp>
        <p:nvSpPr>
          <p:cNvPr id="3" name="Content Placeholder 2"/>
          <p:cNvSpPr>
            <a:spLocks noGrp="1"/>
          </p:cNvSpPr>
          <p:nvPr>
            <p:ph idx="1"/>
          </p:nvPr>
        </p:nvSpPr>
        <p:spPr/>
        <p:txBody>
          <a:bodyPr/>
          <a:lstStyle/>
          <a:p>
            <a:r>
              <a:rPr lang="en-US" dirty="0"/>
              <a:t>Any trend model’s forecasts become less reliable as they are extrapolated farther into the future. </a:t>
            </a:r>
          </a:p>
          <a:p>
            <a:r>
              <a:rPr lang="en-US" dirty="0"/>
              <a:t>Consider the following three trend models:</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32</a:t>
            </a:fld>
            <a:endParaRPr lang="en-US" dirty="0"/>
          </a:p>
        </p:txBody>
      </p:sp>
      <p:sp>
        <p:nvSpPr>
          <p:cNvPr id="6" name="Text Placeholder 5"/>
          <p:cNvSpPr>
            <a:spLocks noGrp="1"/>
          </p:cNvSpPr>
          <p:nvPr>
            <p:ph type="body" sz="quarter" idx="12"/>
          </p:nvPr>
        </p:nvSpPr>
        <p:spPr/>
        <p:txBody>
          <a:bodyPr/>
          <a:lstStyle/>
          <a:p>
            <a:r>
              <a:rPr lang="en-US" dirty="0"/>
              <a:t>LO 14-3</a:t>
            </a:r>
          </a:p>
        </p:txBody>
      </p:sp>
      <p:pic>
        <p:nvPicPr>
          <p:cNvPr id="7" name="Picture 6"/>
          <p:cNvPicPr>
            <a:picLocks noChangeAspect="1"/>
          </p:cNvPicPr>
          <p:nvPr/>
        </p:nvPicPr>
        <p:blipFill>
          <a:blip r:embed="rId2"/>
          <a:stretch>
            <a:fillRect/>
          </a:stretch>
        </p:blipFill>
        <p:spPr>
          <a:xfrm>
            <a:off x="1693354" y="2866073"/>
            <a:ext cx="5757291" cy="3290887"/>
          </a:xfrm>
          <a:prstGeom prst="rect">
            <a:avLst/>
          </a:prstGeom>
        </p:spPr>
      </p:pic>
    </p:spTree>
    <p:extLst>
      <p:ext uri="{BB962C8B-B14F-4D97-AF65-F5344CB8AC3E}">
        <p14:creationId xmlns:p14="http://schemas.microsoft.com/office/powerpoint/2010/main" val="2889435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Measures of Fit</a:t>
            </a:r>
          </a:p>
        </p:txBody>
      </p:sp>
      <p:sp>
        <p:nvSpPr>
          <p:cNvPr id="3" name="Content Placeholder 2"/>
          <p:cNvSpPr>
            <a:spLocks noGrp="1"/>
          </p:cNvSpPr>
          <p:nvPr>
            <p:ph idx="1"/>
          </p:nvPr>
        </p:nvSpPr>
        <p:spPr/>
        <p:txBody>
          <a:bodyPr/>
          <a:lstStyle/>
          <a:p>
            <a:r>
              <a:rPr lang="en-US" sz="2000" dirty="0"/>
              <a:t>“Fit” refers to how well the estimated trend model matches the observed historical past data. Note a good fit is no guarantee of good forecasts.</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33</a:t>
            </a:fld>
            <a:endParaRPr lang="en-US" dirty="0"/>
          </a:p>
        </p:txBody>
      </p:sp>
      <p:sp>
        <p:nvSpPr>
          <p:cNvPr id="6" name="Text Placeholder 5"/>
          <p:cNvSpPr>
            <a:spLocks noGrp="1"/>
          </p:cNvSpPr>
          <p:nvPr>
            <p:ph type="body" sz="quarter" idx="12"/>
          </p:nvPr>
        </p:nvSpPr>
        <p:spPr/>
        <p:txBody>
          <a:bodyPr/>
          <a:lstStyle/>
          <a:p>
            <a:r>
              <a:rPr lang="en-US" dirty="0"/>
              <a:t>LO 14-4</a:t>
            </a:r>
          </a:p>
        </p:txBody>
      </p:sp>
      <p:pic>
        <p:nvPicPr>
          <p:cNvPr id="7" name="Picture 6"/>
          <p:cNvPicPr>
            <a:picLocks noChangeAspect="1"/>
          </p:cNvPicPr>
          <p:nvPr/>
        </p:nvPicPr>
        <p:blipFill>
          <a:blip r:embed="rId2"/>
          <a:stretch>
            <a:fillRect/>
          </a:stretch>
        </p:blipFill>
        <p:spPr>
          <a:xfrm>
            <a:off x="1012976" y="2507171"/>
            <a:ext cx="7118048" cy="3652837"/>
          </a:xfrm>
          <a:prstGeom prst="rect">
            <a:avLst/>
          </a:prstGeom>
        </p:spPr>
      </p:pic>
    </p:spTree>
    <p:extLst>
      <p:ext uri="{BB962C8B-B14F-4D97-AF65-F5344CB8AC3E}">
        <p14:creationId xmlns:p14="http://schemas.microsoft.com/office/powerpoint/2010/main" val="4140237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Interpretation</a:t>
            </a:r>
          </a:p>
        </p:txBody>
      </p:sp>
      <p:sp>
        <p:nvSpPr>
          <p:cNvPr id="3" name="Content Placeholder 2"/>
          <p:cNvSpPr>
            <a:spLocks noGrp="1"/>
          </p:cNvSpPr>
          <p:nvPr>
            <p:ph idx="1"/>
          </p:nvPr>
        </p:nvSpPr>
        <p:spPr/>
        <p:txBody>
          <a:bodyPr/>
          <a:lstStyle/>
          <a:p>
            <a:pPr eaLnBrk="1" hangingPunct="1">
              <a:buSzPct val="140000"/>
              <a:buFont typeface="Wingdings" panose="05000000000000000000" pitchFamily="2" charset="2"/>
              <a:buChar char="§"/>
              <a:defRPr/>
            </a:pPr>
            <a:r>
              <a:rPr lang="en-US" dirty="0"/>
              <a:t>These fit statistics are most useful in comparing different trend models for the same data.</a:t>
            </a:r>
          </a:p>
          <a:p>
            <a:pPr eaLnBrk="1" hangingPunct="1">
              <a:buSzPct val="140000"/>
              <a:buFont typeface="Wingdings" panose="05000000000000000000" pitchFamily="2" charset="2"/>
              <a:buChar char="§"/>
              <a:defRPr/>
            </a:pPr>
            <a:r>
              <a:rPr lang="en-US" dirty="0"/>
              <a:t>All the statistics (especially the </a:t>
            </a:r>
            <a:r>
              <a:rPr lang="en-US" i="1" dirty="0"/>
              <a:t>MSD</a:t>
            </a:r>
            <a:r>
              <a:rPr lang="en-US" dirty="0"/>
              <a:t>) are affected by unusual residuals.</a:t>
            </a:r>
          </a:p>
          <a:p>
            <a:pPr eaLnBrk="1" hangingPunct="1">
              <a:buSzPct val="140000"/>
              <a:buFont typeface="Wingdings" panose="05000000000000000000" pitchFamily="2" charset="2"/>
              <a:buChar char="§"/>
              <a:defRPr/>
            </a:pPr>
            <a:r>
              <a:rPr lang="en-US" dirty="0"/>
              <a:t>The standard error (</a:t>
            </a:r>
            <a:r>
              <a:rPr lang="en-US" i="1" dirty="0"/>
              <a:t>SE</a:t>
            </a:r>
            <a:r>
              <a:rPr lang="en-US" dirty="0"/>
              <a:t>) is useful if we want to make a prediction interval for a forecast.</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34</a:t>
            </a:fld>
            <a:endParaRPr lang="en-US" dirty="0"/>
          </a:p>
        </p:txBody>
      </p:sp>
      <p:sp>
        <p:nvSpPr>
          <p:cNvPr id="6" name="Text Placeholder 5"/>
          <p:cNvSpPr>
            <a:spLocks noGrp="1"/>
          </p:cNvSpPr>
          <p:nvPr>
            <p:ph type="body" sz="quarter" idx="12"/>
          </p:nvPr>
        </p:nvSpPr>
        <p:spPr/>
        <p:txBody>
          <a:bodyPr/>
          <a:lstStyle/>
          <a:p>
            <a:r>
              <a:rPr lang="en-US" dirty="0"/>
              <a:t>LO 14-4</a:t>
            </a:r>
          </a:p>
        </p:txBody>
      </p:sp>
      <p:pic>
        <p:nvPicPr>
          <p:cNvPr id="7" name="Picture 6"/>
          <p:cNvPicPr>
            <a:picLocks noChangeAspect="1"/>
          </p:cNvPicPr>
          <p:nvPr/>
        </p:nvPicPr>
        <p:blipFill>
          <a:blip r:embed="rId2"/>
          <a:stretch>
            <a:fillRect/>
          </a:stretch>
        </p:blipFill>
        <p:spPr>
          <a:xfrm>
            <a:off x="1304925" y="4191000"/>
            <a:ext cx="6534150" cy="1028700"/>
          </a:xfrm>
          <a:prstGeom prst="rect">
            <a:avLst/>
          </a:prstGeom>
          <a:ln>
            <a:solidFill>
              <a:schemeClr val="tx1"/>
            </a:solidFill>
          </a:ln>
        </p:spPr>
      </p:pic>
    </p:spTree>
    <p:extLst>
      <p:ext uri="{BB962C8B-B14F-4D97-AF65-F5344CB8AC3E}">
        <p14:creationId xmlns:p14="http://schemas.microsoft.com/office/powerpoint/2010/main" val="429204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Trailing Moving Average (TMA)</a:t>
            </a:r>
          </a:p>
        </p:txBody>
      </p:sp>
      <p:sp>
        <p:nvSpPr>
          <p:cNvPr id="3" name="Content Placeholder 2"/>
          <p:cNvSpPr>
            <a:spLocks noGrp="1"/>
          </p:cNvSpPr>
          <p:nvPr>
            <p:ph idx="1"/>
          </p:nvPr>
        </p:nvSpPr>
        <p:spPr/>
        <p:txBody>
          <a:bodyPr/>
          <a:lstStyle/>
          <a:p>
            <a:r>
              <a:rPr lang="en-US" dirty="0"/>
              <a:t>The simplest kind of moving average is the </a:t>
            </a:r>
            <a:r>
              <a:rPr lang="en-US" b="1" dirty="0"/>
              <a:t>trailing moving average </a:t>
            </a:r>
            <a:r>
              <a:rPr lang="en-US" dirty="0"/>
              <a:t>(</a:t>
            </a:r>
            <a:r>
              <a:rPr lang="en-US" i="1" dirty="0"/>
              <a:t>TMA</a:t>
            </a:r>
            <a:r>
              <a:rPr lang="en-US" dirty="0"/>
              <a:t>) over the last </a:t>
            </a:r>
            <a:r>
              <a:rPr lang="en-US" i="1" dirty="0"/>
              <a:t>m </a:t>
            </a:r>
            <a:r>
              <a:rPr lang="en-US" dirty="0"/>
              <a:t>periods. </a:t>
            </a:r>
          </a:p>
          <a:p>
            <a:endParaRPr lang="en-US" dirty="0"/>
          </a:p>
          <a:p>
            <a:endParaRPr lang="en-US" dirty="0"/>
          </a:p>
          <a:p>
            <a:r>
              <a:rPr lang="en-US" dirty="0"/>
              <a:t>The </a:t>
            </a:r>
            <a:r>
              <a:rPr lang="en-US" i="1" dirty="0"/>
              <a:t>TMA </a:t>
            </a:r>
            <a:r>
              <a:rPr lang="en-US" dirty="0"/>
              <a:t>smooths the past fluctuations in the time series, helping us see the pattern more clearly. </a:t>
            </a:r>
          </a:p>
          <a:p>
            <a:r>
              <a:rPr lang="en-US" dirty="0"/>
              <a:t>Choosing a larger m yields a “smoother” TMA but requires more data.</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35</a:t>
            </a:fld>
            <a:endParaRPr lang="en-US" dirty="0"/>
          </a:p>
        </p:txBody>
      </p:sp>
      <p:sp>
        <p:nvSpPr>
          <p:cNvPr id="6" name="Text Placeholder 5"/>
          <p:cNvSpPr>
            <a:spLocks noGrp="1"/>
          </p:cNvSpPr>
          <p:nvPr>
            <p:ph type="body" sz="quarter" idx="12"/>
          </p:nvPr>
        </p:nvSpPr>
        <p:spPr/>
        <p:txBody>
          <a:bodyPr/>
          <a:lstStyle/>
          <a:p>
            <a:r>
              <a:rPr lang="en-US" dirty="0"/>
              <a:t>LO 14-5</a:t>
            </a:r>
          </a:p>
        </p:txBody>
      </p:sp>
      <p:pic>
        <p:nvPicPr>
          <p:cNvPr id="7" name="Picture 6"/>
          <p:cNvPicPr>
            <a:picLocks noChangeAspect="1"/>
          </p:cNvPicPr>
          <p:nvPr/>
        </p:nvPicPr>
        <p:blipFill>
          <a:blip r:embed="rId2"/>
          <a:stretch>
            <a:fillRect/>
          </a:stretch>
        </p:blipFill>
        <p:spPr>
          <a:xfrm>
            <a:off x="1262062" y="2438400"/>
            <a:ext cx="6619875" cy="561975"/>
          </a:xfrm>
          <a:prstGeom prst="rect">
            <a:avLst/>
          </a:prstGeom>
        </p:spPr>
      </p:pic>
    </p:spTree>
    <p:extLst>
      <p:ext uri="{BB962C8B-B14F-4D97-AF65-F5344CB8AC3E}">
        <p14:creationId xmlns:p14="http://schemas.microsoft.com/office/powerpoint/2010/main" val="4005313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Centered Moving Average (CMA)</a:t>
            </a:r>
          </a:p>
        </p:txBody>
      </p:sp>
      <p:sp>
        <p:nvSpPr>
          <p:cNvPr id="3" name="Content Placeholder 2"/>
          <p:cNvSpPr>
            <a:spLocks noGrp="1"/>
          </p:cNvSpPr>
          <p:nvPr>
            <p:ph idx="1"/>
          </p:nvPr>
        </p:nvSpPr>
        <p:spPr/>
        <p:txBody>
          <a:bodyPr/>
          <a:lstStyle/>
          <a:p>
            <a:r>
              <a:rPr lang="en-US" sz="2000" i="1" dirty="0"/>
              <a:t>The CMA</a:t>
            </a:r>
            <a:r>
              <a:rPr lang="en-US" sz="2000" dirty="0"/>
              <a:t> smoothing method looks forward </a:t>
            </a:r>
            <a:r>
              <a:rPr lang="en-US" sz="2000" i="1" dirty="0"/>
              <a:t>and</a:t>
            </a:r>
            <a:r>
              <a:rPr lang="en-US" sz="2000" dirty="0"/>
              <a:t> backward in time to express the current “forecast” as a mean of the current observation </a:t>
            </a:r>
            <a:r>
              <a:rPr lang="en-US" sz="2000" i="1" dirty="0"/>
              <a:t>and </a:t>
            </a:r>
            <a:r>
              <a:rPr lang="en-US" sz="2000" dirty="0"/>
              <a:t>observations on either side of the current data.</a:t>
            </a:r>
          </a:p>
          <a:p>
            <a:r>
              <a:rPr lang="en-US" sz="2000" dirty="0"/>
              <a:t>For m = 3</a:t>
            </a:r>
          </a:p>
          <a:p>
            <a:endParaRPr lang="en-US" sz="2000" dirty="0"/>
          </a:p>
          <a:p>
            <a:endParaRPr lang="en-US" sz="2000" dirty="0"/>
          </a:p>
          <a:p>
            <a:pPr>
              <a:buSzPct val="140000"/>
              <a:buFont typeface="Wingdings" panose="05000000000000000000" pitchFamily="2" charset="2"/>
              <a:buChar char="§"/>
              <a:defRPr/>
            </a:pPr>
            <a:r>
              <a:rPr lang="en-US" sz="2000" dirty="0"/>
              <a:t>When </a:t>
            </a:r>
            <a:r>
              <a:rPr lang="en-US" sz="2000" i="1" dirty="0"/>
              <a:t>m</a:t>
            </a:r>
            <a:r>
              <a:rPr lang="en-US" sz="2000" dirty="0"/>
              <a:t> is odd (</a:t>
            </a:r>
            <a:r>
              <a:rPr lang="en-US" sz="2000" i="1" dirty="0"/>
              <a:t>m</a:t>
            </a:r>
            <a:r>
              <a:rPr lang="en-US" sz="2000" dirty="0"/>
              <a:t> = 3, 5, etc.), the </a:t>
            </a:r>
            <a:r>
              <a:rPr lang="en-US" sz="2000" i="1" dirty="0"/>
              <a:t>CMA</a:t>
            </a:r>
            <a:r>
              <a:rPr lang="en-US" sz="2000" dirty="0"/>
              <a:t> is easy to calculate.</a:t>
            </a:r>
          </a:p>
          <a:p>
            <a:pPr>
              <a:buSzPct val="140000"/>
              <a:buFont typeface="Wingdings" panose="05000000000000000000" pitchFamily="2" charset="2"/>
              <a:buChar char="§"/>
              <a:defRPr/>
            </a:pPr>
            <a:r>
              <a:rPr lang="en-US" sz="2000" dirty="0"/>
              <a:t>When </a:t>
            </a:r>
            <a:r>
              <a:rPr lang="en-US" sz="2000" i="1" dirty="0"/>
              <a:t>m</a:t>
            </a:r>
            <a:r>
              <a:rPr lang="en-US" sz="2000" dirty="0"/>
              <a:t> is even, the mean of an even number of data points would lie between two data points and would not be correctly centered.</a:t>
            </a:r>
          </a:p>
          <a:p>
            <a:pPr>
              <a:buSzPct val="140000"/>
              <a:buFont typeface="Wingdings" panose="05000000000000000000" pitchFamily="2" charset="2"/>
              <a:buChar char="§"/>
              <a:defRPr/>
            </a:pPr>
            <a:r>
              <a:rPr lang="en-US" sz="2000" dirty="0"/>
              <a:t>In this case, we would take a double moving average to get the resulting </a:t>
            </a:r>
            <a:r>
              <a:rPr lang="en-US" sz="2000" i="1" dirty="0"/>
              <a:t>CMA</a:t>
            </a:r>
            <a:r>
              <a:rPr lang="en-US" sz="2000" dirty="0"/>
              <a:t> centered properly.</a:t>
            </a:r>
          </a:p>
          <a:p>
            <a:endParaRPr lang="en-US" sz="2000" dirty="0"/>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36</a:t>
            </a:fld>
            <a:endParaRPr lang="en-US" dirty="0"/>
          </a:p>
        </p:txBody>
      </p:sp>
      <p:sp>
        <p:nvSpPr>
          <p:cNvPr id="6" name="Text Placeholder 5"/>
          <p:cNvSpPr>
            <a:spLocks noGrp="1"/>
          </p:cNvSpPr>
          <p:nvPr>
            <p:ph type="body" sz="quarter" idx="12"/>
          </p:nvPr>
        </p:nvSpPr>
        <p:spPr/>
        <p:txBody>
          <a:bodyPr/>
          <a:lstStyle/>
          <a:p>
            <a:r>
              <a:rPr lang="en-US" dirty="0"/>
              <a:t>LO 14-5</a:t>
            </a:r>
          </a:p>
        </p:txBody>
      </p:sp>
      <p:pic>
        <p:nvPicPr>
          <p:cNvPr id="7" name="Picture 6"/>
          <p:cNvPicPr>
            <a:picLocks noChangeAspect="1"/>
          </p:cNvPicPr>
          <p:nvPr/>
        </p:nvPicPr>
        <p:blipFill>
          <a:blip r:embed="rId2"/>
          <a:stretch>
            <a:fillRect/>
          </a:stretch>
        </p:blipFill>
        <p:spPr>
          <a:xfrm>
            <a:off x="1514475" y="2895600"/>
            <a:ext cx="6115050" cy="571500"/>
          </a:xfrm>
          <a:prstGeom prst="rect">
            <a:avLst/>
          </a:prstGeom>
        </p:spPr>
      </p:pic>
    </p:spTree>
    <p:extLst>
      <p:ext uri="{BB962C8B-B14F-4D97-AF65-F5344CB8AC3E}">
        <p14:creationId xmlns:p14="http://schemas.microsoft.com/office/powerpoint/2010/main" val="38997949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Excel for a TMA</a:t>
            </a:r>
          </a:p>
        </p:txBody>
      </p:sp>
      <p:sp>
        <p:nvSpPr>
          <p:cNvPr id="3" name="Content Placeholder 2"/>
          <p:cNvSpPr>
            <a:spLocks noGrp="1"/>
          </p:cNvSpPr>
          <p:nvPr>
            <p:ph idx="1"/>
          </p:nvPr>
        </p:nvSpPr>
        <p:spPr/>
        <p:txBody>
          <a:bodyPr/>
          <a:lstStyle/>
          <a:p>
            <a:r>
              <a:rPr lang="en-US" sz="2000" dirty="0"/>
              <a:t>Excel offers a </a:t>
            </a:r>
            <a:r>
              <a:rPr lang="en-US" sz="2000" i="1" dirty="0"/>
              <a:t>TMA </a:t>
            </a:r>
            <a:r>
              <a:rPr lang="en-US" sz="2000" dirty="0"/>
              <a:t>in its Add </a:t>
            </a:r>
            <a:r>
              <a:rPr lang="en-US" sz="2000" dirty="0" err="1"/>
              <a:t>Trendline</a:t>
            </a:r>
            <a:r>
              <a:rPr lang="en-US" sz="2000" dirty="0"/>
              <a:t> option when you click on a time-series line graph or bar chart. Its menus are displayed. The </a:t>
            </a:r>
            <a:r>
              <a:rPr lang="en-US" sz="2000" i="1" dirty="0"/>
              <a:t>TMA </a:t>
            </a:r>
            <a:r>
              <a:rPr lang="en-US" sz="2000" dirty="0"/>
              <a:t>is a conservative choice whenever you doubt that one of Excel’s five other trend models (linear, logarithmic, polynomial, power, exponential) would be appropriate. However, Excel does </a:t>
            </a:r>
            <a:r>
              <a:rPr lang="en-US" sz="2000" i="1" dirty="0"/>
              <a:t>not </a:t>
            </a:r>
            <a:r>
              <a:rPr lang="en-US" sz="2000" dirty="0"/>
              <a:t>give you the option of making any forecasts with its moving average model.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37</a:t>
            </a:fld>
            <a:endParaRPr lang="en-US" dirty="0"/>
          </a:p>
        </p:txBody>
      </p:sp>
      <p:sp>
        <p:nvSpPr>
          <p:cNvPr id="6" name="Text Placeholder 5"/>
          <p:cNvSpPr>
            <a:spLocks noGrp="1"/>
          </p:cNvSpPr>
          <p:nvPr>
            <p:ph type="body" sz="quarter" idx="12"/>
          </p:nvPr>
        </p:nvSpPr>
        <p:spPr/>
        <p:txBody>
          <a:bodyPr/>
          <a:lstStyle/>
          <a:p>
            <a:r>
              <a:rPr lang="en-US" dirty="0"/>
              <a:t>LO 14-5</a:t>
            </a:r>
          </a:p>
        </p:txBody>
      </p:sp>
      <p:pic>
        <p:nvPicPr>
          <p:cNvPr id="7" name="Picture 6"/>
          <p:cNvPicPr>
            <a:picLocks noChangeAspect="1"/>
          </p:cNvPicPr>
          <p:nvPr/>
        </p:nvPicPr>
        <p:blipFill>
          <a:blip r:embed="rId2"/>
          <a:stretch>
            <a:fillRect/>
          </a:stretch>
        </p:blipFill>
        <p:spPr>
          <a:xfrm>
            <a:off x="2193230" y="3556904"/>
            <a:ext cx="4757540" cy="2612248"/>
          </a:xfrm>
          <a:prstGeom prst="rect">
            <a:avLst/>
          </a:prstGeom>
        </p:spPr>
      </p:pic>
    </p:spTree>
    <p:extLst>
      <p:ext uri="{BB962C8B-B14F-4D97-AF65-F5344CB8AC3E}">
        <p14:creationId xmlns:p14="http://schemas.microsoft.com/office/powerpoint/2010/main" val="1252166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Exponential Smoothing</a:t>
            </a:r>
          </a:p>
        </p:txBody>
      </p:sp>
      <p:sp>
        <p:nvSpPr>
          <p:cNvPr id="3" name="Content Placeholder 2"/>
          <p:cNvSpPr>
            <a:spLocks noGrp="1"/>
          </p:cNvSpPr>
          <p:nvPr>
            <p:ph idx="1"/>
          </p:nvPr>
        </p:nvSpPr>
        <p:spPr/>
        <p:txBody>
          <a:bodyPr/>
          <a:lstStyle/>
          <a:p>
            <a:r>
              <a:rPr lang="en-US" dirty="0"/>
              <a:t>The </a:t>
            </a:r>
            <a:r>
              <a:rPr lang="en-US" b="1" dirty="0"/>
              <a:t>exponential smoothing </a:t>
            </a:r>
            <a:r>
              <a:rPr lang="en-US" dirty="0"/>
              <a:t>model is a special kind of moving average. </a:t>
            </a:r>
          </a:p>
          <a:p>
            <a:pPr>
              <a:defRPr/>
            </a:pPr>
            <a:r>
              <a:rPr lang="en-US" dirty="0"/>
              <a:t>Its one-period-ahead forecasting technique is utilized for data that has up-and-down movements but no consistent trend.</a:t>
            </a:r>
          </a:p>
          <a:p>
            <a:pPr>
              <a:defRPr/>
            </a:pPr>
            <a:r>
              <a:rPr lang="en-US" dirty="0"/>
              <a:t>The updating formula is:</a:t>
            </a:r>
          </a:p>
          <a:p>
            <a:pPr>
              <a:defRPr/>
            </a:pPr>
            <a:endParaRPr lang="en-US" dirty="0"/>
          </a:p>
          <a:p>
            <a:pPr>
              <a:defRPr/>
            </a:pPr>
            <a:r>
              <a:rPr lang="en-US" dirty="0"/>
              <a:t>Where</a:t>
            </a:r>
          </a:p>
          <a:p>
            <a:pPr lvl="1"/>
            <a:r>
              <a:rPr lang="en-US" i="1" dirty="0"/>
              <a:t>F</a:t>
            </a:r>
            <a:r>
              <a:rPr lang="en-US" i="1" baseline="-25000" dirty="0"/>
              <a:t>t</a:t>
            </a:r>
            <a:r>
              <a:rPr lang="en-US" baseline="-25000" dirty="0"/>
              <a:t>+</a:t>
            </a:r>
            <a:r>
              <a:rPr lang="en-US" i="1" baseline="-25000" dirty="0"/>
              <a:t>1</a:t>
            </a:r>
            <a:r>
              <a:rPr lang="en-US" i="1" dirty="0"/>
              <a:t> </a:t>
            </a:r>
            <a:r>
              <a:rPr lang="en-US" dirty="0"/>
              <a:t>= the forecast for the next period </a:t>
            </a:r>
          </a:p>
          <a:p>
            <a:pPr lvl="1"/>
            <a:r>
              <a:rPr lang="en-US" dirty="0"/>
              <a:t>α = the “smoothing constant” (0 ≤ α ≤ 1) </a:t>
            </a:r>
          </a:p>
          <a:p>
            <a:pPr lvl="1"/>
            <a:r>
              <a:rPr lang="en-US" i="1" dirty="0" err="1"/>
              <a:t>y</a:t>
            </a:r>
            <a:r>
              <a:rPr lang="en-US" i="1" baseline="-25000" dirty="0" err="1"/>
              <a:t>t</a:t>
            </a:r>
            <a:r>
              <a:rPr lang="en-US" i="1" dirty="0"/>
              <a:t> </a:t>
            </a:r>
            <a:r>
              <a:rPr lang="en-US" dirty="0"/>
              <a:t>= the actual data value in period </a:t>
            </a:r>
            <a:r>
              <a:rPr lang="en-US" i="1" dirty="0"/>
              <a:t>t </a:t>
            </a:r>
            <a:endParaRPr lang="en-US" dirty="0"/>
          </a:p>
          <a:p>
            <a:pPr lvl="1"/>
            <a:r>
              <a:rPr lang="en-US" i="1" dirty="0"/>
              <a:t>F</a:t>
            </a:r>
            <a:r>
              <a:rPr lang="en-US" i="1" baseline="-25000" dirty="0"/>
              <a:t>t</a:t>
            </a:r>
            <a:r>
              <a:rPr lang="en-US" i="1" dirty="0"/>
              <a:t> </a:t>
            </a:r>
            <a:r>
              <a:rPr lang="en-US" dirty="0"/>
              <a:t>= the previous forecast for period </a:t>
            </a:r>
            <a:r>
              <a:rPr lang="en-US" i="1" dirty="0"/>
              <a:t>t </a:t>
            </a:r>
            <a:endParaRPr lang="en-US" dirty="0"/>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38</a:t>
            </a:fld>
            <a:endParaRPr lang="en-US" dirty="0"/>
          </a:p>
        </p:txBody>
      </p:sp>
      <p:sp>
        <p:nvSpPr>
          <p:cNvPr id="6" name="Text Placeholder 5"/>
          <p:cNvSpPr>
            <a:spLocks noGrp="1"/>
          </p:cNvSpPr>
          <p:nvPr>
            <p:ph type="body" sz="quarter" idx="12"/>
          </p:nvPr>
        </p:nvSpPr>
        <p:spPr/>
        <p:txBody>
          <a:bodyPr/>
          <a:lstStyle/>
          <a:p>
            <a:r>
              <a:rPr lang="en-US" dirty="0"/>
              <a:t>LO 14-6</a:t>
            </a:r>
          </a:p>
        </p:txBody>
      </p:sp>
      <p:pic>
        <p:nvPicPr>
          <p:cNvPr id="7" name="Picture 6"/>
          <p:cNvPicPr>
            <a:picLocks noChangeAspect="1"/>
          </p:cNvPicPr>
          <p:nvPr/>
        </p:nvPicPr>
        <p:blipFill>
          <a:blip r:embed="rId2"/>
          <a:stretch>
            <a:fillRect/>
          </a:stretch>
        </p:blipFill>
        <p:spPr>
          <a:xfrm>
            <a:off x="2386012" y="3924300"/>
            <a:ext cx="4371975" cy="342900"/>
          </a:xfrm>
          <a:prstGeom prst="rect">
            <a:avLst/>
          </a:prstGeom>
        </p:spPr>
      </p:pic>
    </p:spTree>
    <p:extLst>
      <p:ext uri="{BB962C8B-B14F-4D97-AF65-F5344CB8AC3E}">
        <p14:creationId xmlns:p14="http://schemas.microsoft.com/office/powerpoint/2010/main" val="8582269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Smoothing Constant (</a:t>
            </a:r>
            <a:r>
              <a:rPr lang="en-US" dirty="0">
                <a:latin typeface="Book Antiqua" pitchFamily="18" charset="0"/>
                <a:sym typeface="Symbol"/>
              </a:rPr>
              <a:t>)</a:t>
            </a:r>
            <a:endParaRPr lang="en-US" dirty="0"/>
          </a:p>
        </p:txBody>
      </p:sp>
      <p:sp>
        <p:nvSpPr>
          <p:cNvPr id="3" name="Content Placeholder 2"/>
          <p:cNvSpPr>
            <a:spLocks noGrp="1"/>
          </p:cNvSpPr>
          <p:nvPr>
            <p:ph idx="1"/>
          </p:nvPr>
        </p:nvSpPr>
        <p:spPr/>
        <p:txBody>
          <a:bodyPr/>
          <a:lstStyle/>
          <a:p>
            <a:pPr eaLnBrk="1" hangingPunct="1">
              <a:buSzPct val="140000"/>
              <a:buFont typeface="Wingdings" panose="05000000000000000000" pitchFamily="2" charset="2"/>
              <a:buChar char="§"/>
            </a:pPr>
            <a:r>
              <a:rPr lang="en-US" dirty="0"/>
              <a:t>The next forecast </a:t>
            </a:r>
            <a:r>
              <a:rPr lang="en-US" i="1" dirty="0"/>
              <a:t>F</a:t>
            </a:r>
            <a:r>
              <a:rPr lang="en-US" i="1" baseline="-25000" dirty="0"/>
              <a:t>t</a:t>
            </a:r>
            <a:r>
              <a:rPr lang="en-US" baseline="-25000" dirty="0"/>
              <a:t>+1</a:t>
            </a:r>
            <a:r>
              <a:rPr lang="en-US" dirty="0"/>
              <a:t> is a weighted average of </a:t>
            </a:r>
            <a:r>
              <a:rPr lang="en-US" i="1" dirty="0" err="1"/>
              <a:t>y</a:t>
            </a:r>
            <a:r>
              <a:rPr lang="en-US" i="1" baseline="-25000" dirty="0" err="1"/>
              <a:t>t</a:t>
            </a:r>
            <a:r>
              <a:rPr lang="en-US" dirty="0"/>
              <a:t> (the current data) and </a:t>
            </a:r>
            <a:r>
              <a:rPr lang="en-US" i="1" dirty="0"/>
              <a:t>F</a:t>
            </a:r>
            <a:r>
              <a:rPr lang="en-US" i="1" baseline="-25000" dirty="0"/>
              <a:t>t</a:t>
            </a:r>
            <a:r>
              <a:rPr lang="en-US" baseline="-25000" dirty="0"/>
              <a:t> </a:t>
            </a:r>
            <a:r>
              <a:rPr lang="en-US" dirty="0"/>
              <a:t>(the previous forecast).</a:t>
            </a:r>
          </a:p>
          <a:p>
            <a:pPr eaLnBrk="1" hangingPunct="1">
              <a:buSzPct val="140000"/>
              <a:buFont typeface="Wingdings" panose="05000000000000000000" pitchFamily="2" charset="2"/>
              <a:buChar char="§"/>
            </a:pPr>
            <a:r>
              <a:rPr lang="en-US" dirty="0"/>
              <a:t>The value of </a:t>
            </a:r>
            <a:r>
              <a:rPr lang="en-US" dirty="0">
                <a:latin typeface="Book Antiqua" pitchFamily="18" charset="0"/>
                <a:sym typeface="Symbol" pitchFamily="18" charset="2"/>
              </a:rPr>
              <a:t></a:t>
            </a:r>
            <a:r>
              <a:rPr lang="en-US" dirty="0"/>
              <a:t> (the </a:t>
            </a:r>
            <a:r>
              <a:rPr lang="en-US" i="1" dirty="0"/>
              <a:t>smoothing constant</a:t>
            </a:r>
            <a:r>
              <a:rPr lang="en-US" dirty="0"/>
              <a:t>) is the weight given to the latest data.</a:t>
            </a:r>
          </a:p>
          <a:p>
            <a:pPr eaLnBrk="1" hangingPunct="1">
              <a:buSzPct val="140000"/>
              <a:buFont typeface="Wingdings" panose="05000000000000000000" pitchFamily="2" charset="2"/>
              <a:buChar char="§"/>
            </a:pPr>
            <a:r>
              <a:rPr lang="en-US" dirty="0"/>
              <a:t>A small value of </a:t>
            </a:r>
            <a:r>
              <a:rPr lang="en-US" dirty="0">
                <a:latin typeface="Book Antiqua" pitchFamily="18" charset="0"/>
                <a:sym typeface="Symbol" pitchFamily="18" charset="2"/>
              </a:rPr>
              <a:t></a:t>
            </a:r>
            <a:r>
              <a:rPr lang="en-US" dirty="0"/>
              <a:t> would give low weight to the most recent observation and heavy weight 1 − </a:t>
            </a:r>
            <a:r>
              <a:rPr lang="en-US" i="1" dirty="0"/>
              <a:t>α</a:t>
            </a:r>
            <a:r>
              <a:rPr lang="en-US" dirty="0"/>
              <a:t> to the previous forecast.</a:t>
            </a:r>
          </a:p>
          <a:p>
            <a:pPr eaLnBrk="1" hangingPunct="1">
              <a:buSzPct val="140000"/>
              <a:buFont typeface="Wingdings" panose="05000000000000000000" pitchFamily="2" charset="2"/>
              <a:buChar char="§"/>
            </a:pPr>
            <a:r>
              <a:rPr lang="en-US" dirty="0"/>
              <a:t>A large value of </a:t>
            </a:r>
            <a:r>
              <a:rPr lang="en-US" dirty="0">
                <a:latin typeface="Book Antiqua" pitchFamily="18" charset="0"/>
                <a:sym typeface="Symbol" pitchFamily="18" charset="2"/>
              </a:rPr>
              <a:t></a:t>
            </a:r>
            <a:r>
              <a:rPr lang="en-US" dirty="0"/>
              <a:t> would give heavy weight to the previous forecast.</a:t>
            </a:r>
          </a:p>
          <a:p>
            <a:pPr eaLnBrk="1" hangingPunct="1">
              <a:buSzPct val="140000"/>
              <a:buFont typeface="Wingdings" panose="05000000000000000000" pitchFamily="2" charset="2"/>
              <a:buChar char="§"/>
            </a:pPr>
            <a:r>
              <a:rPr lang="en-US" dirty="0"/>
              <a:t>The larger the value of </a:t>
            </a:r>
            <a:r>
              <a:rPr lang="en-US" dirty="0">
                <a:latin typeface="Book Antiqua" pitchFamily="18" charset="0"/>
                <a:sym typeface="Symbol" pitchFamily="18" charset="2"/>
              </a:rPr>
              <a:t></a:t>
            </a:r>
            <a:r>
              <a:rPr lang="en-US" dirty="0"/>
              <a:t>, the more quickly the forecasts adapt to recent data.</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39</a:t>
            </a:fld>
            <a:endParaRPr lang="en-US" dirty="0"/>
          </a:p>
        </p:txBody>
      </p:sp>
      <p:sp>
        <p:nvSpPr>
          <p:cNvPr id="6" name="Text Placeholder 5"/>
          <p:cNvSpPr>
            <a:spLocks noGrp="1"/>
          </p:cNvSpPr>
          <p:nvPr>
            <p:ph type="body" sz="quarter" idx="12"/>
          </p:nvPr>
        </p:nvSpPr>
        <p:spPr/>
        <p:txBody>
          <a:bodyPr/>
          <a:lstStyle/>
          <a:p>
            <a:r>
              <a:rPr lang="en-US" dirty="0"/>
              <a:t>LO 14-6</a:t>
            </a:r>
          </a:p>
        </p:txBody>
      </p:sp>
    </p:spTree>
    <p:extLst>
      <p:ext uri="{BB962C8B-B14F-4D97-AF65-F5344CB8AC3E}">
        <p14:creationId xmlns:p14="http://schemas.microsoft.com/office/powerpoint/2010/main" val="1046981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Time-Series Data</a:t>
            </a:r>
          </a:p>
        </p:txBody>
      </p:sp>
      <p:sp>
        <p:nvSpPr>
          <p:cNvPr id="3" name="Content Placeholder 2"/>
          <p:cNvSpPr>
            <a:spLocks noGrp="1"/>
          </p:cNvSpPr>
          <p:nvPr>
            <p:ph idx="1"/>
          </p:nvPr>
        </p:nvSpPr>
        <p:spPr/>
        <p:txBody>
          <a:bodyPr/>
          <a:lstStyle/>
          <a:p>
            <a:r>
              <a:rPr lang="en-US" dirty="0"/>
              <a:t>Fluctuations are easier to see on a line graph.</a:t>
            </a:r>
          </a:p>
          <a:p>
            <a:r>
              <a:rPr lang="en-US" dirty="0"/>
              <a:t>The following notation is used: </a:t>
            </a:r>
            <a:r>
              <a:rPr lang="en-US" i="1" dirty="0" err="1"/>
              <a:t>y</a:t>
            </a:r>
            <a:r>
              <a:rPr lang="en-US" i="1" baseline="-25000" dirty="0" err="1"/>
              <a:t>t</a:t>
            </a:r>
            <a:r>
              <a:rPr lang="en-US" dirty="0"/>
              <a:t> is the value of the time series in period </a:t>
            </a:r>
            <a:r>
              <a:rPr lang="en-US" i="1" dirty="0"/>
              <a:t>t (t</a:t>
            </a:r>
            <a:r>
              <a:rPr lang="en-US" dirty="0"/>
              <a:t> is an index denoting the time period </a:t>
            </a:r>
            <a:br>
              <a:rPr lang="en-US" dirty="0"/>
            </a:br>
            <a:r>
              <a:rPr lang="en-US" i="1" dirty="0"/>
              <a:t>t</a:t>
            </a:r>
            <a:r>
              <a:rPr lang="en-US" dirty="0"/>
              <a:t> = 1, 2, …, </a:t>
            </a:r>
            <a:r>
              <a:rPr lang="en-US" i="1" dirty="0"/>
              <a:t>n</a:t>
            </a:r>
            <a:r>
              <a:rPr lang="en-US" dirty="0"/>
              <a:t>); </a:t>
            </a:r>
            <a:r>
              <a:rPr lang="en-US" i="1" dirty="0"/>
              <a:t>n</a:t>
            </a:r>
            <a:r>
              <a:rPr lang="en-US" dirty="0"/>
              <a:t> is the number of time periods </a:t>
            </a:r>
            <a:br>
              <a:rPr lang="en-US" dirty="0"/>
            </a:br>
            <a:r>
              <a:rPr lang="en-US" i="1" dirty="0"/>
              <a:t>y</a:t>
            </a:r>
            <a:r>
              <a:rPr lang="en-US" baseline="-25000" dirty="0"/>
              <a:t>1</a:t>
            </a:r>
            <a:r>
              <a:rPr lang="en-US" dirty="0"/>
              <a:t>, </a:t>
            </a:r>
            <a:r>
              <a:rPr lang="en-US" i="1" dirty="0"/>
              <a:t>y</a:t>
            </a:r>
            <a:r>
              <a:rPr lang="en-US" baseline="-25000" dirty="0"/>
              <a:t>2</a:t>
            </a:r>
            <a:r>
              <a:rPr lang="en-US" dirty="0"/>
              <a:t>, …, </a:t>
            </a:r>
            <a:r>
              <a:rPr lang="en-US" i="1" dirty="0" err="1"/>
              <a:t>y</a:t>
            </a:r>
            <a:r>
              <a:rPr lang="en-US" i="1" baseline="-25000" dirty="0" err="1"/>
              <a:t>n</a:t>
            </a:r>
            <a:r>
              <a:rPr lang="en-US" dirty="0"/>
              <a:t> is the data set for analysis.</a:t>
            </a:r>
          </a:p>
          <a:p>
            <a:endParaRPr lang="en-US" dirty="0"/>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a:t>
            </a:fld>
            <a:endParaRPr lang="en-US" dirty="0"/>
          </a:p>
        </p:txBody>
      </p:sp>
      <p:sp>
        <p:nvSpPr>
          <p:cNvPr id="6" name="Text Placeholder 5"/>
          <p:cNvSpPr>
            <a:spLocks noGrp="1"/>
          </p:cNvSpPr>
          <p:nvPr>
            <p:ph type="body" sz="quarter" idx="12"/>
          </p:nvPr>
        </p:nvSpPr>
        <p:spPr/>
        <p:txBody>
          <a:bodyPr/>
          <a:lstStyle/>
          <a:p>
            <a:r>
              <a:rPr lang="en-US" dirty="0"/>
              <a:t>LO 14-1</a:t>
            </a:r>
          </a:p>
        </p:txBody>
      </p:sp>
      <p:pic>
        <p:nvPicPr>
          <p:cNvPr id="7" name="Picture 6"/>
          <p:cNvPicPr>
            <a:picLocks noChangeAspect="1"/>
          </p:cNvPicPr>
          <p:nvPr/>
        </p:nvPicPr>
        <p:blipFill>
          <a:blip r:embed="rId2"/>
          <a:stretch>
            <a:fillRect/>
          </a:stretch>
        </p:blipFill>
        <p:spPr>
          <a:xfrm>
            <a:off x="685800" y="3713754"/>
            <a:ext cx="3319463" cy="2159742"/>
          </a:xfrm>
          <a:prstGeom prst="rect">
            <a:avLst/>
          </a:prstGeom>
        </p:spPr>
      </p:pic>
      <p:pic>
        <p:nvPicPr>
          <p:cNvPr id="8" name="Picture 7"/>
          <p:cNvPicPr>
            <a:picLocks noChangeAspect="1"/>
          </p:cNvPicPr>
          <p:nvPr/>
        </p:nvPicPr>
        <p:blipFill>
          <a:blip r:embed="rId3"/>
          <a:stretch>
            <a:fillRect/>
          </a:stretch>
        </p:blipFill>
        <p:spPr>
          <a:xfrm>
            <a:off x="5021580" y="3713754"/>
            <a:ext cx="3429000" cy="2210053"/>
          </a:xfrm>
          <a:prstGeom prst="rect">
            <a:avLst/>
          </a:prstGeom>
        </p:spPr>
      </p:pic>
    </p:spTree>
    <p:extLst>
      <p:ext uri="{BB962C8B-B14F-4D97-AF65-F5344CB8AC3E}">
        <p14:creationId xmlns:p14="http://schemas.microsoft.com/office/powerpoint/2010/main" val="39248929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the Value of </a:t>
            </a:r>
            <a:r>
              <a:rPr lang="en-US" dirty="0">
                <a:latin typeface="Book Antiqua" pitchFamily="18" charset="0"/>
                <a:sym typeface="Symbol"/>
              </a:rPr>
              <a:t></a:t>
            </a:r>
            <a:endParaRPr lang="en-US" dirty="0"/>
          </a:p>
        </p:txBody>
      </p:sp>
      <p:sp>
        <p:nvSpPr>
          <p:cNvPr id="3" name="Content Placeholder 2"/>
          <p:cNvSpPr>
            <a:spLocks noGrp="1"/>
          </p:cNvSpPr>
          <p:nvPr>
            <p:ph idx="1"/>
          </p:nvPr>
        </p:nvSpPr>
        <p:spPr/>
        <p:txBody>
          <a:bodyPr/>
          <a:lstStyle/>
          <a:p>
            <a:r>
              <a:rPr lang="en-US" dirty="0">
                <a:sym typeface="Symbol" pitchFamily="18" charset="2"/>
              </a:rPr>
              <a:t>If </a:t>
            </a:r>
            <a:r>
              <a:rPr lang="en-US" dirty="0"/>
              <a:t> = 1, there is no smoothing at all, and the forecast for the next period is the same as the latest data point.</a:t>
            </a:r>
          </a:p>
          <a:p>
            <a:pPr eaLnBrk="1" hangingPunct="1">
              <a:buSzPct val="140000"/>
              <a:buFont typeface="Wingdings" panose="05000000000000000000" pitchFamily="2" charset="2"/>
              <a:buChar char="§"/>
            </a:pPr>
            <a:r>
              <a:rPr lang="en-US" dirty="0"/>
              <a:t>The effect of our choice of </a:t>
            </a:r>
            <a:r>
              <a:rPr lang="en-US" dirty="0">
                <a:latin typeface="Book Antiqua" pitchFamily="18" charset="0"/>
                <a:sym typeface="Symbol" pitchFamily="18" charset="2"/>
              </a:rPr>
              <a:t></a:t>
            </a:r>
            <a:r>
              <a:rPr lang="en-US" dirty="0"/>
              <a:t> on the forecast diminishes as time increases.</a:t>
            </a:r>
          </a:p>
          <a:p>
            <a:pPr eaLnBrk="1" hangingPunct="1">
              <a:buSzPct val="140000"/>
              <a:buFont typeface="Wingdings" panose="05000000000000000000" pitchFamily="2" charset="2"/>
              <a:buChar char="§"/>
            </a:pPr>
            <a:r>
              <a:rPr lang="en-US" dirty="0"/>
              <a:t>To see this, replace </a:t>
            </a:r>
            <a:r>
              <a:rPr lang="en-US" i="1" dirty="0"/>
              <a:t>F</a:t>
            </a:r>
            <a:r>
              <a:rPr lang="en-US" i="1" baseline="-25000" dirty="0"/>
              <a:t>t</a:t>
            </a:r>
            <a:r>
              <a:rPr lang="en-US" dirty="0"/>
              <a:t> with </a:t>
            </a:r>
            <a:r>
              <a:rPr lang="en-US" i="1" dirty="0"/>
              <a:t>F</a:t>
            </a:r>
            <a:r>
              <a:rPr lang="en-US" i="1" baseline="-25000" dirty="0"/>
              <a:t>t</a:t>
            </a:r>
            <a:r>
              <a:rPr lang="en-US" baseline="-25000" dirty="0"/>
              <a:t>-1</a:t>
            </a:r>
            <a:r>
              <a:rPr lang="en-US" dirty="0"/>
              <a:t> and repeat this type of substitution indefinitely to obtain:</a:t>
            </a:r>
          </a:p>
          <a:p>
            <a:pPr eaLnBrk="1" hangingPunct="1">
              <a:buSzPct val="140000"/>
              <a:buFont typeface="Wingdings" panose="05000000000000000000" pitchFamily="2" charset="2"/>
              <a:buChar char="§"/>
            </a:pPr>
            <a:endParaRPr lang="en-US" dirty="0"/>
          </a:p>
          <a:p>
            <a:pPr eaLnBrk="1" hangingPunct="1">
              <a:buSzPct val="140000"/>
              <a:buFont typeface="Wingdings" panose="05000000000000000000" pitchFamily="2" charset="2"/>
              <a:buChar char="§"/>
            </a:pPr>
            <a:endParaRPr lang="en-US" dirty="0"/>
          </a:p>
          <a:p>
            <a:pPr eaLnBrk="1" hangingPunct="1">
              <a:buSzPct val="140000"/>
              <a:buFont typeface="Wingdings" panose="05000000000000000000" pitchFamily="2" charset="2"/>
              <a:buChar char="§"/>
            </a:pPr>
            <a:r>
              <a:rPr lang="en-US" dirty="0"/>
              <a:t>The next forecast depends on all the prior data.</a:t>
            </a:r>
          </a:p>
          <a:p>
            <a:pPr eaLnBrk="1" hangingPunct="1">
              <a:buSzPct val="140000"/>
              <a:buFont typeface="Wingdings" panose="05000000000000000000" pitchFamily="2" charset="2"/>
              <a:buChar char="§"/>
            </a:pPr>
            <a:r>
              <a:rPr lang="en-US" dirty="0"/>
              <a:t>Note that </a:t>
            </a:r>
            <a:r>
              <a:rPr lang="en-US" i="1" dirty="0"/>
              <a:t>F</a:t>
            </a:r>
            <a:r>
              <a:rPr lang="en-US" i="1" baseline="-25000" dirty="0"/>
              <a:t>t</a:t>
            </a:r>
            <a:r>
              <a:rPr lang="en-US" baseline="-25000" dirty="0"/>
              <a:t>-1</a:t>
            </a:r>
            <a:r>
              <a:rPr lang="en-US" dirty="0"/>
              <a:t> depends on </a:t>
            </a:r>
            <a:r>
              <a:rPr lang="en-US" i="1" dirty="0"/>
              <a:t>F</a:t>
            </a:r>
            <a:r>
              <a:rPr lang="en-US" i="1" baseline="-25000" dirty="0"/>
              <a:t>t</a:t>
            </a:r>
            <a:r>
              <a:rPr lang="en-US" dirty="0"/>
              <a:t>, which in turn depends on </a:t>
            </a:r>
            <a:r>
              <a:rPr lang="en-US" i="1" dirty="0"/>
              <a:t>F</a:t>
            </a:r>
            <a:r>
              <a:rPr lang="en-US" i="1" baseline="-25000" dirty="0"/>
              <a:t>t</a:t>
            </a:r>
            <a:r>
              <a:rPr lang="en-US" baseline="-25000" dirty="0"/>
              <a:t>-1</a:t>
            </a:r>
            <a:r>
              <a:rPr lang="en-US" dirty="0"/>
              <a:t>, and so on all the way back to </a:t>
            </a:r>
            <a:r>
              <a:rPr lang="en-US" i="1" dirty="0"/>
              <a:t>F</a:t>
            </a:r>
            <a:r>
              <a:rPr lang="en-US" baseline="-25000" dirty="0"/>
              <a:t>1</a:t>
            </a:r>
            <a:r>
              <a:rPr lang="en-US" dirty="0"/>
              <a:t>.</a:t>
            </a:r>
          </a:p>
          <a:p>
            <a:endParaRPr lang="en-US" dirty="0"/>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40</a:t>
            </a:fld>
            <a:endParaRPr lang="en-US" dirty="0"/>
          </a:p>
        </p:txBody>
      </p:sp>
      <p:sp>
        <p:nvSpPr>
          <p:cNvPr id="6" name="Text Placeholder 5"/>
          <p:cNvSpPr>
            <a:spLocks noGrp="1"/>
          </p:cNvSpPr>
          <p:nvPr>
            <p:ph type="body" sz="quarter" idx="12"/>
          </p:nvPr>
        </p:nvSpPr>
        <p:spPr/>
        <p:txBody>
          <a:bodyPr/>
          <a:lstStyle/>
          <a:p>
            <a:r>
              <a:rPr lang="en-US" dirty="0"/>
              <a:t>LO 14-6</a:t>
            </a:r>
          </a:p>
        </p:txBody>
      </p:sp>
      <p:pic>
        <p:nvPicPr>
          <p:cNvPr id="7" name="Picture 6"/>
          <p:cNvPicPr>
            <a:picLocks noChangeAspect="1"/>
          </p:cNvPicPr>
          <p:nvPr/>
        </p:nvPicPr>
        <p:blipFill>
          <a:blip r:embed="rId2"/>
          <a:stretch>
            <a:fillRect/>
          </a:stretch>
        </p:blipFill>
        <p:spPr>
          <a:xfrm>
            <a:off x="1533525" y="4038600"/>
            <a:ext cx="6086475" cy="390525"/>
          </a:xfrm>
          <a:prstGeom prst="rect">
            <a:avLst/>
          </a:prstGeom>
        </p:spPr>
      </p:pic>
    </p:spTree>
    <p:extLst>
      <p:ext uri="{BB962C8B-B14F-4D97-AF65-F5344CB8AC3E}">
        <p14:creationId xmlns:p14="http://schemas.microsoft.com/office/powerpoint/2010/main" val="1565669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the Process</a:t>
            </a:r>
          </a:p>
        </p:txBody>
      </p:sp>
      <p:sp>
        <p:nvSpPr>
          <p:cNvPr id="3" name="Content Placeholder 2"/>
          <p:cNvSpPr>
            <a:spLocks noGrp="1"/>
          </p:cNvSpPr>
          <p:nvPr>
            <p:ph idx="1"/>
          </p:nvPr>
        </p:nvSpPr>
        <p:spPr/>
        <p:txBody>
          <a:bodyPr/>
          <a:lstStyle/>
          <a:p>
            <a:r>
              <a:rPr lang="en-US" dirty="0"/>
              <a:t>Where do we get the initial forecast </a:t>
            </a:r>
            <a:r>
              <a:rPr lang="en-US" i="1" dirty="0"/>
              <a:t>F</a:t>
            </a:r>
            <a:r>
              <a:rPr lang="en-US" baseline="-25000" dirty="0"/>
              <a:t>1</a:t>
            </a:r>
            <a:r>
              <a:rPr lang="en-US" dirty="0"/>
              <a:t> (i.e., how do we initialize the process)?</a:t>
            </a:r>
          </a:p>
          <a:p>
            <a:pPr lvl="1"/>
            <a:r>
              <a:rPr lang="en-US" dirty="0"/>
              <a:t>Method A</a:t>
            </a:r>
          </a:p>
          <a:p>
            <a:pPr lvl="2"/>
            <a:r>
              <a:rPr lang="en-US" dirty="0"/>
              <a:t>Use the first data value</a:t>
            </a:r>
          </a:p>
          <a:p>
            <a:pPr lvl="2"/>
            <a:r>
              <a:rPr lang="en-US" dirty="0"/>
              <a:t>Set </a:t>
            </a:r>
            <a:r>
              <a:rPr lang="en-US" i="1" dirty="0"/>
              <a:t>F</a:t>
            </a:r>
            <a:r>
              <a:rPr lang="en-US" baseline="-25000" dirty="0"/>
              <a:t>1</a:t>
            </a:r>
            <a:r>
              <a:rPr lang="en-US" dirty="0"/>
              <a:t> = </a:t>
            </a:r>
            <a:r>
              <a:rPr lang="en-US" i="1" dirty="0"/>
              <a:t>y</a:t>
            </a:r>
            <a:r>
              <a:rPr lang="en-US" baseline="-25000" dirty="0"/>
              <a:t>1</a:t>
            </a:r>
          </a:p>
          <a:p>
            <a:pPr lvl="2"/>
            <a:r>
              <a:rPr lang="en-US" dirty="0"/>
              <a:t>Although simple, if </a:t>
            </a:r>
            <a:r>
              <a:rPr lang="en-US" i="1" dirty="0"/>
              <a:t>y</a:t>
            </a:r>
            <a:r>
              <a:rPr lang="en-US" baseline="-25000" dirty="0"/>
              <a:t>1</a:t>
            </a:r>
            <a:r>
              <a:rPr lang="en-US" dirty="0"/>
              <a:t> is unusual, it could take a few iterations for the forecasts to stabilize.</a:t>
            </a:r>
          </a:p>
          <a:p>
            <a:pPr lvl="1"/>
            <a:r>
              <a:rPr lang="en-US" dirty="0"/>
              <a:t>Method B</a:t>
            </a:r>
          </a:p>
          <a:p>
            <a:pPr lvl="2"/>
            <a:r>
              <a:rPr lang="en-US" dirty="0"/>
              <a:t>Average the first 6 data values</a:t>
            </a:r>
          </a:p>
          <a:p>
            <a:pPr lvl="2"/>
            <a:r>
              <a:rPr lang="en-US" dirty="0"/>
              <a:t>Set F</a:t>
            </a:r>
            <a:r>
              <a:rPr lang="en-US" baseline="-25000" dirty="0"/>
              <a:t>1</a:t>
            </a:r>
            <a:r>
              <a:rPr lang="en-US" dirty="0"/>
              <a:t> = (</a:t>
            </a:r>
            <a:r>
              <a:rPr lang="en-US" i="1" dirty="0"/>
              <a:t>y</a:t>
            </a:r>
            <a:r>
              <a:rPr lang="en-US" baseline="-25000" dirty="0"/>
              <a:t>1</a:t>
            </a:r>
            <a:r>
              <a:rPr lang="en-US" dirty="0"/>
              <a:t> + </a:t>
            </a:r>
            <a:r>
              <a:rPr lang="en-US" i="1" dirty="0"/>
              <a:t>y</a:t>
            </a:r>
            <a:r>
              <a:rPr lang="en-US" baseline="-25000" dirty="0"/>
              <a:t>2</a:t>
            </a:r>
            <a:r>
              <a:rPr lang="en-US" dirty="0"/>
              <a:t> + </a:t>
            </a:r>
            <a:r>
              <a:rPr lang="en-US" i="1" dirty="0"/>
              <a:t>y</a:t>
            </a:r>
            <a:r>
              <a:rPr lang="en-US" baseline="-25000" dirty="0"/>
              <a:t>3</a:t>
            </a:r>
            <a:r>
              <a:rPr lang="en-US" dirty="0"/>
              <a:t> + </a:t>
            </a:r>
            <a:r>
              <a:rPr lang="en-US" i="1" dirty="0"/>
              <a:t>y</a:t>
            </a:r>
            <a:r>
              <a:rPr lang="en-US" baseline="-25000" dirty="0"/>
              <a:t>4</a:t>
            </a:r>
            <a:r>
              <a:rPr lang="en-US" dirty="0"/>
              <a:t> + </a:t>
            </a:r>
            <a:r>
              <a:rPr lang="en-US" i="1" dirty="0"/>
              <a:t>y</a:t>
            </a:r>
            <a:r>
              <a:rPr lang="en-US" baseline="-25000" dirty="0"/>
              <a:t>5</a:t>
            </a:r>
            <a:r>
              <a:rPr lang="en-US" dirty="0"/>
              <a:t> + </a:t>
            </a:r>
            <a:r>
              <a:rPr lang="en-US" i="1" dirty="0"/>
              <a:t>y</a:t>
            </a:r>
            <a:r>
              <a:rPr lang="en-US" baseline="-25000" dirty="0"/>
              <a:t>6</a:t>
            </a:r>
            <a:r>
              <a:rPr lang="en-US" dirty="0"/>
              <a:t>)/6</a:t>
            </a:r>
          </a:p>
          <a:p>
            <a:pPr lvl="2"/>
            <a:r>
              <a:rPr lang="en-US" dirty="0"/>
              <a:t>This method consumes more data and is still vulnerable to unusual </a:t>
            </a:r>
            <a:r>
              <a:rPr lang="en-US" i="1" dirty="0"/>
              <a:t>y</a:t>
            </a:r>
            <a:r>
              <a:rPr lang="en-US" dirty="0"/>
              <a:t>-values.</a:t>
            </a:r>
          </a:p>
          <a:p>
            <a:pPr lvl="2"/>
            <a:endParaRPr lang="en-US" dirty="0"/>
          </a:p>
          <a:p>
            <a:pPr lvl="2"/>
            <a:endParaRPr lang="en-US" dirty="0"/>
          </a:p>
          <a:p>
            <a:pPr lvl="2"/>
            <a:endParaRPr lang="en-US" dirty="0"/>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41</a:t>
            </a:fld>
            <a:endParaRPr lang="en-US" dirty="0"/>
          </a:p>
        </p:txBody>
      </p:sp>
      <p:sp>
        <p:nvSpPr>
          <p:cNvPr id="6" name="Text Placeholder 5"/>
          <p:cNvSpPr>
            <a:spLocks noGrp="1"/>
          </p:cNvSpPr>
          <p:nvPr>
            <p:ph type="body" sz="quarter" idx="12"/>
          </p:nvPr>
        </p:nvSpPr>
        <p:spPr/>
        <p:txBody>
          <a:bodyPr/>
          <a:lstStyle/>
          <a:p>
            <a:r>
              <a:rPr lang="en-US" dirty="0"/>
              <a:t>LO 14-6</a:t>
            </a:r>
          </a:p>
        </p:txBody>
      </p:sp>
    </p:spTree>
    <p:extLst>
      <p:ext uri="{BB962C8B-B14F-4D97-AF65-F5344CB8AC3E}">
        <p14:creationId xmlns:p14="http://schemas.microsoft.com/office/powerpoint/2010/main" val="28169751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Smoothing with Trend and Seasonality</a:t>
            </a:r>
          </a:p>
        </p:txBody>
      </p:sp>
      <p:sp>
        <p:nvSpPr>
          <p:cNvPr id="3" name="Content Placeholder 2"/>
          <p:cNvSpPr>
            <a:spLocks noGrp="1"/>
          </p:cNvSpPr>
          <p:nvPr>
            <p:ph idx="1"/>
          </p:nvPr>
        </p:nvSpPr>
        <p:spPr/>
        <p:txBody>
          <a:bodyPr/>
          <a:lstStyle/>
          <a:p>
            <a:pPr>
              <a:defRPr/>
            </a:pPr>
            <a:r>
              <a:rPr lang="en-US" dirty="0"/>
              <a:t>Single exponential smoothing is for trendless data.</a:t>
            </a:r>
          </a:p>
          <a:p>
            <a:pPr>
              <a:defRPr/>
            </a:pPr>
            <a:r>
              <a:rPr lang="en-US" dirty="0"/>
              <a:t>For data with a trend, use Holt’s method with two smoothing constants (one for trend and one for level).</a:t>
            </a:r>
          </a:p>
          <a:p>
            <a:pPr>
              <a:defRPr/>
            </a:pPr>
            <a:r>
              <a:rPr lang="en-US" dirty="0"/>
              <a:t>For data with both trend and seasonality, use Winters’s method with three smoothing constants (for trend, level, and seasonality).</a:t>
            </a:r>
          </a:p>
          <a:p>
            <a:pPr>
              <a:defRPr/>
            </a:pPr>
            <a:r>
              <a:rPr lang="en-US" dirty="0"/>
              <a:t>These topics are usually reserved for a class in forecasting, so they will not be explained here.</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42</a:t>
            </a:fld>
            <a:endParaRPr lang="en-US" dirty="0"/>
          </a:p>
        </p:txBody>
      </p:sp>
      <p:sp>
        <p:nvSpPr>
          <p:cNvPr id="6" name="Text Placeholder 5"/>
          <p:cNvSpPr>
            <a:spLocks noGrp="1"/>
          </p:cNvSpPr>
          <p:nvPr>
            <p:ph type="body" sz="quarter" idx="12"/>
          </p:nvPr>
        </p:nvSpPr>
        <p:spPr/>
        <p:txBody>
          <a:bodyPr/>
          <a:lstStyle/>
          <a:p>
            <a:r>
              <a:rPr lang="en-US" dirty="0"/>
              <a:t>LO 14-6</a:t>
            </a:r>
          </a:p>
        </p:txBody>
      </p:sp>
    </p:spTree>
    <p:extLst>
      <p:ext uri="{BB962C8B-B14F-4D97-AF65-F5344CB8AC3E}">
        <p14:creationId xmlns:p14="http://schemas.microsoft.com/office/powerpoint/2010/main" val="3480563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Seasonality</a:t>
            </a:r>
          </a:p>
        </p:txBody>
      </p:sp>
      <p:sp>
        <p:nvSpPr>
          <p:cNvPr id="3" name="Content Placeholder 2"/>
          <p:cNvSpPr>
            <a:spLocks noGrp="1"/>
          </p:cNvSpPr>
          <p:nvPr>
            <p:ph idx="1"/>
          </p:nvPr>
        </p:nvSpPr>
        <p:spPr/>
        <p:txBody>
          <a:bodyPr/>
          <a:lstStyle/>
          <a:p>
            <a:r>
              <a:rPr lang="en-US" dirty="0"/>
              <a:t>When the data periodicity is monthly or quarterly, we should calculate a seasonal index and use it to </a:t>
            </a:r>
            <a:r>
              <a:rPr lang="en-US" b="1" dirty="0" err="1"/>
              <a:t>deseasonalize</a:t>
            </a:r>
            <a:r>
              <a:rPr lang="en-US" b="1" dirty="0"/>
              <a:t> </a:t>
            </a:r>
            <a:r>
              <a:rPr lang="en-US" dirty="0"/>
              <a:t>the data (annual data have no seasonality). </a:t>
            </a:r>
          </a:p>
          <a:p>
            <a:r>
              <a:rPr lang="en-US" dirty="0"/>
              <a:t>This process is called </a:t>
            </a:r>
            <a:r>
              <a:rPr lang="en-US" b="1" dirty="0"/>
              <a:t>decomposition </a:t>
            </a:r>
            <a:r>
              <a:rPr lang="en-US" dirty="0"/>
              <a:t>of a time series. </a:t>
            </a:r>
          </a:p>
          <a:p>
            <a:pPr>
              <a:defRPr/>
            </a:pPr>
            <a:r>
              <a:rPr lang="en-US" dirty="0"/>
              <a:t>The seasonal indexes must sum to 12 for monthly data or to 4 for quarterly data.</a:t>
            </a:r>
          </a:p>
          <a:p>
            <a:pPr>
              <a:defRPr/>
            </a:pPr>
            <a:r>
              <a:rPr lang="en-US" dirty="0"/>
              <a:t>The following steps are used to </a:t>
            </a:r>
            <a:r>
              <a:rPr lang="en-US" dirty="0" err="1"/>
              <a:t>deseasonalize</a:t>
            </a:r>
            <a:r>
              <a:rPr lang="en-US" dirty="0"/>
              <a:t> data for time-series observations: (refer to the next slide).</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43</a:t>
            </a:fld>
            <a:endParaRPr lang="en-US" dirty="0"/>
          </a:p>
        </p:txBody>
      </p:sp>
      <p:sp>
        <p:nvSpPr>
          <p:cNvPr id="6" name="Text Placeholder 5"/>
          <p:cNvSpPr>
            <a:spLocks noGrp="1"/>
          </p:cNvSpPr>
          <p:nvPr>
            <p:ph type="body" sz="quarter" idx="12"/>
          </p:nvPr>
        </p:nvSpPr>
        <p:spPr/>
        <p:txBody>
          <a:bodyPr/>
          <a:lstStyle/>
          <a:p>
            <a:r>
              <a:rPr lang="en-US" dirty="0"/>
              <a:t>LO 14-7</a:t>
            </a:r>
          </a:p>
        </p:txBody>
      </p:sp>
    </p:spTree>
    <p:extLst>
      <p:ext uri="{BB962C8B-B14F-4D97-AF65-F5344CB8AC3E}">
        <p14:creationId xmlns:p14="http://schemas.microsoft.com/office/powerpoint/2010/main" val="2216951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Seasonality</a:t>
            </a:r>
          </a:p>
        </p:txBody>
      </p:sp>
      <p:sp>
        <p:nvSpPr>
          <p:cNvPr id="3" name="Content Placeholder 2"/>
          <p:cNvSpPr>
            <a:spLocks noGrp="1"/>
          </p:cNvSpPr>
          <p:nvPr>
            <p:ph idx="1"/>
          </p:nvPr>
        </p:nvSpPr>
        <p:spPr/>
        <p:txBody>
          <a:bodyPr/>
          <a:lstStyle/>
          <a:p>
            <a:pPr>
              <a:defRPr/>
            </a:pPr>
            <a:r>
              <a:rPr lang="en-US" dirty="0"/>
              <a:t>The following steps are used to </a:t>
            </a:r>
            <a:r>
              <a:rPr lang="en-US" dirty="0" err="1"/>
              <a:t>deseasonalize</a:t>
            </a:r>
            <a:r>
              <a:rPr lang="en-US" dirty="0"/>
              <a:t> data for time-series observations:</a:t>
            </a:r>
          </a:p>
          <a:p>
            <a:pPr lvl="1"/>
            <a:r>
              <a:rPr lang="en-US" dirty="0"/>
              <a:t>Step 1: Calculate a centered moving average (</a:t>
            </a:r>
            <a:r>
              <a:rPr lang="en-US" i="1" dirty="0"/>
              <a:t>CMA</a:t>
            </a:r>
            <a:r>
              <a:rPr lang="en-US" dirty="0"/>
              <a:t>) for each </a:t>
            </a:r>
            <a:br>
              <a:rPr lang="en-US" dirty="0"/>
            </a:br>
            <a:r>
              <a:rPr lang="en-US" dirty="0"/>
              <a:t>             month (quarter). </a:t>
            </a:r>
          </a:p>
          <a:p>
            <a:pPr lvl="1"/>
            <a:r>
              <a:rPr lang="en-US" dirty="0"/>
              <a:t>Step 2: Divide each observed </a:t>
            </a:r>
            <a:r>
              <a:rPr lang="en-US" i="1" dirty="0" err="1"/>
              <a:t>y</a:t>
            </a:r>
            <a:r>
              <a:rPr lang="en-US" i="1" baseline="-25000" dirty="0" err="1"/>
              <a:t>t</a:t>
            </a:r>
            <a:r>
              <a:rPr lang="en-US" i="1" dirty="0"/>
              <a:t> </a:t>
            </a:r>
            <a:r>
              <a:rPr lang="en-US" dirty="0"/>
              <a:t>value by the </a:t>
            </a:r>
            <a:r>
              <a:rPr lang="en-US" i="1" dirty="0"/>
              <a:t>CMA </a:t>
            </a:r>
            <a:r>
              <a:rPr lang="en-US" dirty="0"/>
              <a:t>to obtain </a:t>
            </a:r>
            <a:br>
              <a:rPr lang="en-US" dirty="0"/>
            </a:br>
            <a:r>
              <a:rPr lang="en-US" dirty="0"/>
              <a:t>             seasonal ratios. </a:t>
            </a:r>
          </a:p>
          <a:p>
            <a:pPr lvl="1"/>
            <a:r>
              <a:rPr lang="en-US" dirty="0"/>
              <a:t>Step 3: Average the seasonal ratios by month (quarter) to get </a:t>
            </a:r>
            <a:br>
              <a:rPr lang="en-US" dirty="0"/>
            </a:br>
            <a:r>
              <a:rPr lang="en-US" dirty="0"/>
              <a:t>            raw seasonal indexes. </a:t>
            </a:r>
          </a:p>
          <a:p>
            <a:pPr lvl="1"/>
            <a:r>
              <a:rPr lang="en-US" dirty="0"/>
              <a:t>Step 4: Adjust the raw seasonal indexes so they sum to 12 </a:t>
            </a:r>
            <a:br>
              <a:rPr lang="en-US" dirty="0"/>
            </a:br>
            <a:r>
              <a:rPr lang="en-US" dirty="0"/>
              <a:t>            (monthly) or 4 (quarterly). </a:t>
            </a:r>
          </a:p>
          <a:p>
            <a:pPr lvl="1"/>
            <a:r>
              <a:rPr lang="en-US" dirty="0"/>
              <a:t>Step 5: Divide each </a:t>
            </a:r>
            <a:r>
              <a:rPr lang="en-US" i="1" dirty="0" err="1"/>
              <a:t>y</a:t>
            </a:r>
            <a:r>
              <a:rPr lang="en-US" i="1" baseline="-25000" dirty="0" err="1"/>
              <a:t>t</a:t>
            </a:r>
            <a:r>
              <a:rPr lang="en-US" i="1" dirty="0"/>
              <a:t> </a:t>
            </a:r>
            <a:r>
              <a:rPr lang="en-US" dirty="0"/>
              <a:t>by its seasonal index to get </a:t>
            </a:r>
            <a:br>
              <a:rPr lang="en-US" dirty="0"/>
            </a:br>
            <a:r>
              <a:rPr lang="en-US" dirty="0"/>
              <a:t>             </a:t>
            </a:r>
            <a:r>
              <a:rPr lang="en-US" dirty="0" err="1"/>
              <a:t>deseasonalized</a:t>
            </a:r>
            <a:r>
              <a:rPr lang="en-US" dirty="0"/>
              <a:t> data.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44</a:t>
            </a:fld>
            <a:endParaRPr lang="en-US" dirty="0"/>
          </a:p>
        </p:txBody>
      </p:sp>
      <p:sp>
        <p:nvSpPr>
          <p:cNvPr id="6" name="Text Placeholder 5"/>
          <p:cNvSpPr>
            <a:spLocks noGrp="1"/>
          </p:cNvSpPr>
          <p:nvPr>
            <p:ph type="body" sz="quarter" idx="12"/>
          </p:nvPr>
        </p:nvSpPr>
        <p:spPr/>
        <p:txBody>
          <a:bodyPr/>
          <a:lstStyle/>
          <a:p>
            <a:r>
              <a:rPr lang="en-US" dirty="0"/>
              <a:t>LO 14-7</a:t>
            </a:r>
          </a:p>
        </p:txBody>
      </p:sp>
    </p:spTree>
    <p:extLst>
      <p:ext uri="{BB962C8B-B14F-4D97-AF65-F5344CB8AC3E}">
        <p14:creationId xmlns:p14="http://schemas.microsoft.com/office/powerpoint/2010/main" val="3368222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Seasonal Forecasts Using Binary Predictors</a:t>
            </a:r>
          </a:p>
        </p:txBody>
      </p:sp>
      <p:sp>
        <p:nvSpPr>
          <p:cNvPr id="3" name="Content Placeholder 2"/>
          <p:cNvSpPr>
            <a:spLocks noGrp="1"/>
          </p:cNvSpPr>
          <p:nvPr>
            <p:ph idx="1"/>
          </p:nvPr>
        </p:nvSpPr>
        <p:spPr/>
        <p:txBody>
          <a:bodyPr/>
          <a:lstStyle/>
          <a:p>
            <a:pPr>
              <a:defRPr/>
            </a:pPr>
            <a:r>
              <a:rPr lang="en-US" dirty="0"/>
              <a:t>Another way to address seasonality is to estimate a regression model using seasonal binaries as predictors. </a:t>
            </a:r>
          </a:p>
          <a:p>
            <a:pPr>
              <a:defRPr/>
            </a:pPr>
            <a:r>
              <a:rPr lang="en-US" dirty="0"/>
              <a:t>For quarterly data, for example, we will have four binaries (i.e., four quarters).</a:t>
            </a:r>
          </a:p>
          <a:p>
            <a:pPr>
              <a:defRPr/>
            </a:pPr>
            <a:r>
              <a:rPr lang="en-US" dirty="0"/>
              <a:t>One must be excluded to prevent perfect </a:t>
            </a:r>
            <a:r>
              <a:rPr lang="en-US" dirty="0" err="1"/>
              <a:t>multicollinearity</a:t>
            </a:r>
            <a:r>
              <a:rPr lang="en-US" dirty="0"/>
              <a:t>. Arbitrarily, we exclude the fourth quarter binary Qtr4 (it will be a portion of the intercept when Qtr1 = 0 and Qtr2 = 0 and Qtr3 = 0).</a:t>
            </a:r>
          </a:p>
          <a:p>
            <a:pPr>
              <a:defRPr/>
            </a:pPr>
            <a:endParaRPr lang="en-US" dirty="0"/>
          </a:p>
          <a:p>
            <a:pPr>
              <a:defRPr/>
            </a:pPr>
            <a:r>
              <a:rPr lang="en-US" dirty="0"/>
              <a:t>See text for examples</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45</a:t>
            </a:fld>
            <a:endParaRPr lang="en-US" dirty="0"/>
          </a:p>
        </p:txBody>
      </p:sp>
      <p:sp>
        <p:nvSpPr>
          <p:cNvPr id="6" name="Text Placeholder 5"/>
          <p:cNvSpPr>
            <a:spLocks noGrp="1"/>
          </p:cNvSpPr>
          <p:nvPr>
            <p:ph type="body" sz="quarter" idx="12"/>
          </p:nvPr>
        </p:nvSpPr>
        <p:spPr/>
        <p:txBody>
          <a:bodyPr/>
          <a:lstStyle/>
          <a:p>
            <a:r>
              <a:rPr lang="en-US" dirty="0"/>
              <a:t>LO 14-8</a:t>
            </a:r>
          </a:p>
        </p:txBody>
      </p:sp>
    </p:spTree>
    <p:extLst>
      <p:ext uri="{BB962C8B-B14F-4D97-AF65-F5344CB8AC3E}">
        <p14:creationId xmlns:p14="http://schemas.microsoft.com/office/powerpoint/2010/main" val="3550791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Numbers</a:t>
            </a:r>
          </a:p>
        </p:txBody>
      </p:sp>
      <p:sp>
        <p:nvSpPr>
          <p:cNvPr id="3" name="Content Placeholder 2"/>
          <p:cNvSpPr>
            <a:spLocks noGrp="1"/>
          </p:cNvSpPr>
          <p:nvPr>
            <p:ph idx="1"/>
          </p:nvPr>
        </p:nvSpPr>
        <p:spPr/>
        <p:txBody>
          <a:bodyPr/>
          <a:lstStyle/>
          <a:p>
            <a:pPr>
              <a:defRPr/>
            </a:pPr>
            <a:r>
              <a:rPr lang="en-US" dirty="0"/>
              <a:t>A simple way to measure changes over time is to convert time-series data into index numbers.</a:t>
            </a:r>
          </a:p>
          <a:p>
            <a:pPr>
              <a:defRPr/>
            </a:pPr>
            <a:r>
              <a:rPr lang="en-US" dirty="0"/>
              <a:t>The idea is to create an index that starts at 100 in a base period.</a:t>
            </a:r>
          </a:p>
          <a:p>
            <a:pPr>
              <a:defRPr/>
            </a:pPr>
            <a:r>
              <a:rPr lang="en-US" dirty="0"/>
              <a:t>Indexes are most often used for financial data (e.g., prices, wages, costs) but can be used with any numerical data (e.g., number of units sold, warranty claims, computer spam) .</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46</a:t>
            </a:fld>
            <a:endParaRPr lang="en-US" dirty="0"/>
          </a:p>
        </p:txBody>
      </p:sp>
      <p:sp>
        <p:nvSpPr>
          <p:cNvPr id="6" name="Text Placeholder 5"/>
          <p:cNvSpPr>
            <a:spLocks noGrp="1"/>
          </p:cNvSpPr>
          <p:nvPr>
            <p:ph type="body" sz="quarter" idx="12"/>
          </p:nvPr>
        </p:nvSpPr>
        <p:spPr/>
        <p:txBody>
          <a:bodyPr/>
          <a:lstStyle/>
          <a:p>
            <a:r>
              <a:rPr lang="en-US" dirty="0"/>
              <a:t>LO 14-9</a:t>
            </a:r>
          </a:p>
        </p:txBody>
      </p:sp>
    </p:spTree>
    <p:extLst>
      <p:ext uri="{BB962C8B-B14F-4D97-AF65-F5344CB8AC3E}">
        <p14:creationId xmlns:p14="http://schemas.microsoft.com/office/powerpoint/2010/main" val="29670843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Indexes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a:t>To convert a time series y</a:t>
                </a:r>
                <a:r>
                  <a:rPr lang="en-US" sz="2000" baseline="-25000" dirty="0"/>
                  <a:t>1</a:t>
                </a:r>
                <a:r>
                  <a:rPr lang="en-US" sz="2000" dirty="0"/>
                  <a:t>, y</a:t>
                </a:r>
                <a:r>
                  <a:rPr lang="en-US" sz="2000" baseline="-25000" dirty="0"/>
                  <a:t>2</a:t>
                </a:r>
                <a:r>
                  <a:rPr lang="en-US" sz="2000" dirty="0"/>
                  <a:t>, . . .</a:t>
                </a:r>
                <a:r>
                  <a:rPr lang="en-US" sz="2000" dirty="0" err="1"/>
                  <a:t>y</a:t>
                </a:r>
                <a:r>
                  <a:rPr lang="en-US" sz="2000" baseline="-25000" dirty="0" err="1"/>
                  <a:t>n</a:t>
                </a:r>
                <a:r>
                  <a:rPr lang="en-US" sz="2000" dirty="0"/>
                  <a:t> into a </a:t>
                </a:r>
                <a:r>
                  <a:rPr lang="en-US" sz="2000" i="1" u="sng" dirty="0"/>
                  <a:t>relative index</a:t>
                </a:r>
                <a:r>
                  <a:rPr lang="en-US" sz="2000" dirty="0"/>
                  <a:t>, divide each data value </a:t>
                </a:r>
                <a:r>
                  <a:rPr lang="en-US" sz="2000" dirty="0" err="1"/>
                  <a:t>y</a:t>
                </a:r>
                <a:r>
                  <a:rPr lang="en-US" sz="2000" baseline="-25000" dirty="0" err="1"/>
                  <a:t>t</a:t>
                </a:r>
                <a:r>
                  <a:rPr lang="en-US" sz="2000" dirty="0"/>
                  <a:t> by the data value </a:t>
                </a:r>
                <a:r>
                  <a:rPr lang="en-US" sz="2000" dirty="0" err="1"/>
                  <a:t>y</a:t>
                </a:r>
                <a:r>
                  <a:rPr lang="en-US" sz="2000" baseline="-25000" dirty="0" err="1"/>
                  <a:t>I</a:t>
                </a:r>
                <a:r>
                  <a:rPr lang="en-US" sz="2000" dirty="0"/>
                  <a:t> in a base period and multiply by 100.</a:t>
                </a:r>
              </a:p>
              <a:p>
                <a:r>
                  <a:rPr lang="en-US" sz="2000" dirty="0"/>
                  <a:t>The relative index for </a:t>
                </a:r>
                <a:r>
                  <a:rPr lang="en-US" sz="2000" i="1" dirty="0"/>
                  <a:t>I</a:t>
                </a:r>
                <a:r>
                  <a:rPr lang="en-US" sz="2000" i="1" baseline="-25000" dirty="0"/>
                  <a:t>t</a:t>
                </a:r>
                <a:r>
                  <a:rPr lang="en-US" sz="2000" dirty="0"/>
                  <a:t> for period </a:t>
                </a:r>
                <a:r>
                  <a:rPr lang="en-US" sz="2000" i="1" dirty="0"/>
                  <a:t>t</a:t>
                </a:r>
                <a:r>
                  <a:rPr lang="en-US" sz="2000" dirty="0"/>
                  <a:t> is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𝐼</m:t>
                        </m:r>
                      </m:e>
                      <m:sub>
                        <m:r>
                          <a:rPr lang="en-US" sz="2000" i="1">
                            <a:latin typeface="Cambria Math"/>
                          </a:rPr>
                          <m:t>𝑡</m:t>
                        </m:r>
                      </m:sub>
                    </m:sSub>
                    <m:r>
                      <a:rPr lang="en-US" sz="2000" i="1">
                        <a:latin typeface="Cambria Math"/>
                      </a:rPr>
                      <m:t>=100</m:t>
                    </m:r>
                    <m:r>
                      <a:rPr lang="en-US" sz="2000" i="1">
                        <a:latin typeface="Cambria Math"/>
                        <a:ea typeface="Cambria Math"/>
                      </a:rPr>
                      <m:t>×</m:t>
                    </m:r>
                    <m:f>
                      <m:fPr>
                        <m:ctrlPr>
                          <a:rPr lang="en-US" sz="2000" i="1">
                            <a:latin typeface="Cambria Math" panose="02040503050406030204" pitchFamily="18" charset="0"/>
                            <a:ea typeface="Cambria Math"/>
                          </a:rPr>
                        </m:ctrlPr>
                      </m:fPr>
                      <m:num>
                        <m:sSub>
                          <m:sSubPr>
                            <m:ctrlPr>
                              <a:rPr lang="en-US" sz="2000" i="1">
                                <a:latin typeface="Cambria Math" panose="02040503050406030204" pitchFamily="18" charset="0"/>
                                <a:ea typeface="Cambria Math"/>
                              </a:rPr>
                            </m:ctrlPr>
                          </m:sSubPr>
                          <m:e>
                            <m:r>
                              <a:rPr lang="en-US" sz="2000" i="1">
                                <a:latin typeface="Cambria Math"/>
                                <a:ea typeface="Cambria Math"/>
                              </a:rPr>
                              <m:t>𝑦</m:t>
                            </m:r>
                          </m:e>
                          <m:sub>
                            <m:r>
                              <a:rPr lang="en-US" sz="2000" i="1">
                                <a:latin typeface="Cambria Math"/>
                                <a:ea typeface="Cambria Math"/>
                              </a:rPr>
                              <m:t>𝑡</m:t>
                            </m:r>
                          </m:sub>
                        </m:sSub>
                      </m:num>
                      <m:den>
                        <m:sSub>
                          <m:sSubPr>
                            <m:ctrlPr>
                              <a:rPr lang="en-US" sz="2000" i="1">
                                <a:latin typeface="Cambria Math" panose="02040503050406030204" pitchFamily="18" charset="0"/>
                                <a:ea typeface="Cambria Math"/>
                              </a:rPr>
                            </m:ctrlPr>
                          </m:sSubPr>
                          <m:e>
                            <m:r>
                              <a:rPr lang="en-US" sz="2000" i="1">
                                <a:latin typeface="Cambria Math"/>
                                <a:ea typeface="Cambria Math"/>
                              </a:rPr>
                              <m:t>𝑦</m:t>
                            </m:r>
                          </m:e>
                          <m:sub>
                            <m:r>
                              <a:rPr lang="en-US" sz="2000" i="1">
                                <a:latin typeface="Cambria Math"/>
                                <a:ea typeface="Cambria Math"/>
                              </a:rPr>
                              <m:t>1</m:t>
                            </m:r>
                          </m:sub>
                        </m:sSub>
                      </m:den>
                    </m:f>
                  </m:oMath>
                </a14:m>
                <a:r>
                  <a:rPr lang="en-US" sz="2000" dirty="0"/>
                  <a:t>.</a:t>
                </a:r>
              </a:p>
              <a:p>
                <a:r>
                  <a:rPr lang="en-US" sz="2000" dirty="0"/>
                  <a:t>The index in the base period is always </a:t>
                </a:r>
                <a:r>
                  <a:rPr lang="en-US" sz="2000" i="1" dirty="0"/>
                  <a:t>I</a:t>
                </a:r>
                <a:r>
                  <a:rPr lang="en-US" sz="2000" baseline="-25000" dirty="0"/>
                  <a:t>1</a:t>
                </a:r>
                <a:r>
                  <a:rPr lang="en-US" sz="2000" dirty="0"/>
                  <a:t> = 100, so the index </a:t>
                </a:r>
                <a:r>
                  <a:rPr lang="en-US" sz="2000" i="1" dirty="0"/>
                  <a:t>I</a:t>
                </a:r>
                <a:r>
                  <a:rPr lang="en-US" sz="2000" baseline="-25000" dirty="0"/>
                  <a:t>1</a:t>
                </a:r>
                <a:r>
                  <a:rPr lang="en-US" sz="2000" dirty="0"/>
                  <a:t>, </a:t>
                </a:r>
                <a:r>
                  <a:rPr lang="en-US" sz="2000" i="1" dirty="0"/>
                  <a:t>I</a:t>
                </a:r>
                <a:r>
                  <a:rPr lang="en-US" sz="2000" baseline="-25000" dirty="0"/>
                  <a:t>2</a:t>
                </a:r>
                <a:r>
                  <a:rPr lang="en-US" sz="2000" dirty="0"/>
                  <a:t>, . . . , </a:t>
                </a:r>
                <a:r>
                  <a:rPr lang="en-US" sz="2000" i="1" dirty="0"/>
                  <a:t>I</a:t>
                </a:r>
                <a:r>
                  <a:rPr lang="en-US" sz="2000" baseline="-25000" dirty="0"/>
                  <a:t>n</a:t>
                </a:r>
                <a:r>
                  <a:rPr lang="en-US" sz="2000" dirty="0"/>
                  <a:t> makes it easy to see </a:t>
                </a:r>
                <a:r>
                  <a:rPr lang="en-US" sz="2000" i="1" dirty="0"/>
                  <a:t>relative changes </a:t>
                </a:r>
                <a:r>
                  <a:rPr lang="en-US" sz="2000" dirty="0"/>
                  <a:t>in the data, regardless of the original data units. </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22" t="-690" r="-815"/>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47</a:t>
            </a:fld>
            <a:endParaRPr lang="en-US" dirty="0"/>
          </a:p>
        </p:txBody>
      </p:sp>
      <p:sp>
        <p:nvSpPr>
          <p:cNvPr id="6" name="Text Placeholder 5"/>
          <p:cNvSpPr>
            <a:spLocks noGrp="1"/>
          </p:cNvSpPr>
          <p:nvPr>
            <p:ph type="body" sz="quarter" idx="12"/>
          </p:nvPr>
        </p:nvSpPr>
        <p:spPr/>
        <p:txBody>
          <a:bodyPr/>
          <a:lstStyle/>
          <a:p>
            <a:r>
              <a:rPr lang="en-US" dirty="0"/>
              <a:t>LO 14-9</a:t>
            </a:r>
          </a:p>
        </p:txBody>
      </p:sp>
      <p:pic>
        <p:nvPicPr>
          <p:cNvPr id="7" name="Picture 6"/>
          <p:cNvPicPr>
            <a:picLocks noChangeAspect="1"/>
          </p:cNvPicPr>
          <p:nvPr/>
        </p:nvPicPr>
        <p:blipFill>
          <a:blip r:embed="rId3"/>
          <a:stretch>
            <a:fillRect/>
          </a:stretch>
        </p:blipFill>
        <p:spPr>
          <a:xfrm>
            <a:off x="1905000" y="3974233"/>
            <a:ext cx="5257800" cy="2213207"/>
          </a:xfrm>
          <a:prstGeom prst="rect">
            <a:avLst/>
          </a:prstGeom>
        </p:spPr>
      </p:pic>
    </p:spTree>
    <p:extLst>
      <p:ext uri="{BB962C8B-B14F-4D97-AF65-F5344CB8AC3E}">
        <p14:creationId xmlns:p14="http://schemas.microsoft.com/office/powerpoint/2010/main" val="39197309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Weighted Indexes</a:t>
            </a:r>
          </a:p>
        </p:txBody>
      </p:sp>
      <p:sp>
        <p:nvSpPr>
          <p:cNvPr id="3" name="Content Placeholder 2"/>
          <p:cNvSpPr>
            <a:spLocks noGrp="1"/>
          </p:cNvSpPr>
          <p:nvPr>
            <p:ph idx="1"/>
          </p:nvPr>
        </p:nvSpPr>
        <p:spPr/>
        <p:txBody>
          <a:bodyPr/>
          <a:lstStyle/>
          <a:p>
            <a:r>
              <a:rPr lang="en-US" sz="2000" dirty="0"/>
              <a:t>A different calculation is required for a </a:t>
            </a:r>
            <a:r>
              <a:rPr lang="en-US" sz="2000" b="1" dirty="0"/>
              <a:t>weighted index </a:t>
            </a:r>
            <a:r>
              <a:rPr lang="en-US" sz="2000" dirty="0"/>
              <a:t>such as the Consumer Price Index for all urban consumers (CPI-U). </a:t>
            </a:r>
          </a:p>
          <a:p>
            <a:r>
              <a:rPr lang="en-US" sz="2000" dirty="0"/>
              <a:t>The CPI-U is a measure of the relative prices paid by urban consumers for a market basket of goods and services, based on prices of hundreds of goods and services in eight major groups. </a:t>
            </a:r>
          </a:p>
          <a:p>
            <a:r>
              <a:rPr lang="en-US" sz="2000" dirty="0"/>
              <a:t>The goal is to make the CPI-U representative of the prices paid for all goods and services purchased by all urban consumers. </a:t>
            </a:r>
          </a:p>
          <a:p>
            <a:r>
              <a:rPr lang="en-US" sz="2000" dirty="0"/>
              <a:t>This requires assigning weights to each consumer good or service to reflect its importance relative to all the other goods and services in the market basket (e.g., housing gets a higher weight because it is a larger proportion of total spending). </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48</a:t>
            </a:fld>
            <a:endParaRPr lang="en-US" dirty="0"/>
          </a:p>
        </p:txBody>
      </p:sp>
      <p:sp>
        <p:nvSpPr>
          <p:cNvPr id="6" name="Text Placeholder 5"/>
          <p:cNvSpPr>
            <a:spLocks noGrp="1"/>
          </p:cNvSpPr>
          <p:nvPr>
            <p:ph type="body" sz="quarter" idx="12"/>
          </p:nvPr>
        </p:nvSpPr>
        <p:spPr/>
        <p:txBody>
          <a:bodyPr/>
          <a:lstStyle/>
          <a:p>
            <a:r>
              <a:rPr lang="en-US" dirty="0"/>
              <a:t>LO 14-9</a:t>
            </a:r>
          </a:p>
        </p:txBody>
      </p:sp>
    </p:spTree>
    <p:extLst>
      <p:ext uri="{BB962C8B-B14F-4D97-AF65-F5344CB8AC3E}">
        <p14:creationId xmlns:p14="http://schemas.microsoft.com/office/powerpoint/2010/main" val="3506858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Weighted Indexes</a:t>
            </a:r>
          </a:p>
        </p:txBody>
      </p:sp>
      <p:sp>
        <p:nvSpPr>
          <p:cNvPr id="3" name="Content Placeholder 2"/>
          <p:cNvSpPr>
            <a:spLocks noGrp="1"/>
          </p:cNvSpPr>
          <p:nvPr>
            <p:ph idx="1"/>
          </p:nvPr>
        </p:nvSpPr>
        <p:spPr/>
        <p:txBody>
          <a:bodyPr/>
          <a:lstStyle/>
          <a:p>
            <a:r>
              <a:rPr lang="en-US" sz="2000" dirty="0"/>
              <a:t>The basic formula for a simple weighted price index:</a:t>
            </a:r>
          </a:p>
          <a:p>
            <a:endParaRPr lang="en-US" sz="2000" dirty="0"/>
          </a:p>
          <a:p>
            <a:endParaRPr lang="en-US" sz="2000" dirty="0"/>
          </a:p>
          <a:p>
            <a:endParaRPr lang="en-US" sz="2000" dirty="0"/>
          </a:p>
          <a:p>
            <a:r>
              <a:rPr lang="en-US" sz="2000" dirty="0"/>
              <a:t>Where</a:t>
            </a:r>
          </a:p>
          <a:p>
            <a:pPr lvl="1"/>
            <a:r>
              <a:rPr lang="en-US" i="1" dirty="0"/>
              <a:t>I</a:t>
            </a:r>
            <a:r>
              <a:rPr lang="en-US" i="1" baseline="-25000" dirty="0"/>
              <a:t>t</a:t>
            </a:r>
            <a:r>
              <a:rPr lang="en-US" i="1" dirty="0"/>
              <a:t> </a:t>
            </a:r>
            <a:r>
              <a:rPr lang="en-US" dirty="0"/>
              <a:t>= weighted index for period </a:t>
            </a:r>
            <a:r>
              <a:rPr lang="en-US" i="1" dirty="0"/>
              <a:t>t </a:t>
            </a:r>
            <a:r>
              <a:rPr lang="en-US" dirty="0"/>
              <a:t>(</a:t>
            </a:r>
            <a:r>
              <a:rPr lang="en-US" i="1" dirty="0"/>
              <a:t>t </a:t>
            </a:r>
            <a:r>
              <a:rPr lang="en-US" dirty="0"/>
              <a:t>= 1, 2, . . . , </a:t>
            </a:r>
            <a:r>
              <a:rPr lang="en-US" i="1" dirty="0"/>
              <a:t>n</a:t>
            </a:r>
            <a:r>
              <a:rPr lang="en-US" dirty="0"/>
              <a:t>) </a:t>
            </a:r>
          </a:p>
          <a:p>
            <a:pPr lvl="1"/>
            <a:r>
              <a:rPr lang="en-US" i="1" dirty="0"/>
              <a:t>p</a:t>
            </a:r>
            <a:r>
              <a:rPr lang="en-US" i="1" baseline="-25000" dirty="0"/>
              <a:t>it</a:t>
            </a:r>
            <a:r>
              <a:rPr lang="en-US" sz="400" i="1" baseline="-25000" dirty="0"/>
              <a:t>   </a:t>
            </a:r>
            <a:r>
              <a:rPr lang="en-US" dirty="0"/>
              <a:t>= price of good </a:t>
            </a:r>
            <a:r>
              <a:rPr lang="en-US" i="1" dirty="0" err="1"/>
              <a:t>i</a:t>
            </a:r>
            <a:r>
              <a:rPr lang="en-US" i="1" dirty="0"/>
              <a:t> </a:t>
            </a:r>
            <a:r>
              <a:rPr lang="en-US" dirty="0"/>
              <a:t>in period </a:t>
            </a:r>
            <a:r>
              <a:rPr lang="en-US" i="1" dirty="0"/>
              <a:t>t </a:t>
            </a:r>
            <a:r>
              <a:rPr lang="en-US" dirty="0"/>
              <a:t>(</a:t>
            </a:r>
            <a:r>
              <a:rPr lang="en-US" i="1" dirty="0" err="1"/>
              <a:t>i</a:t>
            </a:r>
            <a:r>
              <a:rPr lang="en-US" i="1" dirty="0"/>
              <a:t> </a:t>
            </a:r>
            <a:r>
              <a:rPr lang="en-US" dirty="0"/>
              <a:t>= 1, 2, . . . , </a:t>
            </a:r>
            <a:r>
              <a:rPr lang="en-US" i="1" dirty="0"/>
              <a:t>m; t </a:t>
            </a:r>
            <a:r>
              <a:rPr lang="en-US" dirty="0"/>
              <a:t>= 1, 2, . . . , </a:t>
            </a:r>
            <a:r>
              <a:rPr lang="en-US" i="1" dirty="0"/>
              <a:t>n</a:t>
            </a:r>
            <a:r>
              <a:rPr lang="en-US" dirty="0"/>
              <a:t>) </a:t>
            </a:r>
          </a:p>
          <a:p>
            <a:pPr lvl="1"/>
            <a:r>
              <a:rPr lang="en-US" i="1" dirty="0"/>
              <a:t>q</a:t>
            </a:r>
            <a:r>
              <a:rPr lang="en-US" i="1" baseline="-25000" dirty="0"/>
              <a:t>i</a:t>
            </a:r>
            <a:r>
              <a:rPr lang="en-US" i="1" dirty="0"/>
              <a:t> </a:t>
            </a:r>
            <a:r>
              <a:rPr lang="en-US" dirty="0"/>
              <a:t>= weight assigned to good </a:t>
            </a:r>
            <a:r>
              <a:rPr lang="en-US" i="1" dirty="0" err="1"/>
              <a:t>i</a:t>
            </a:r>
            <a:r>
              <a:rPr lang="en-US" i="1" dirty="0"/>
              <a:t> </a:t>
            </a:r>
            <a:r>
              <a:rPr lang="en-US" dirty="0"/>
              <a:t>(</a:t>
            </a:r>
            <a:r>
              <a:rPr lang="en-US" i="1" dirty="0" err="1"/>
              <a:t>i</a:t>
            </a:r>
            <a:r>
              <a:rPr lang="en-US" i="1" dirty="0"/>
              <a:t> </a:t>
            </a:r>
            <a:r>
              <a:rPr lang="en-US" dirty="0"/>
              <a:t>= 1, 2, . . . </a:t>
            </a:r>
            <a:r>
              <a:rPr lang="en-US" i="1" dirty="0"/>
              <a:t>m</a:t>
            </a:r>
            <a:r>
              <a:rPr lang="en-US" dirty="0"/>
              <a:t>) </a:t>
            </a:r>
          </a:p>
          <a:p>
            <a:r>
              <a:rPr lang="en-US" sz="2000" dirty="0"/>
              <a:t>numerator is the cost of buying a given market basket of goods and services at today’s prices (period t) relative to the cost of the same market basket in the base period (period 1). </a:t>
            </a:r>
          </a:p>
          <a:p>
            <a:r>
              <a:rPr lang="en-US" sz="2000" dirty="0"/>
              <a:t>The weight qi represents the relative quantity of the item in the consumer's budget. </a:t>
            </a:r>
          </a:p>
          <a:p>
            <a:endParaRPr lang="en-US" sz="4400" dirty="0"/>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49</a:t>
            </a:fld>
            <a:endParaRPr lang="en-US" dirty="0"/>
          </a:p>
        </p:txBody>
      </p:sp>
      <p:sp>
        <p:nvSpPr>
          <p:cNvPr id="6" name="Text Placeholder 5"/>
          <p:cNvSpPr>
            <a:spLocks noGrp="1"/>
          </p:cNvSpPr>
          <p:nvPr>
            <p:ph type="body" sz="quarter" idx="12"/>
          </p:nvPr>
        </p:nvSpPr>
        <p:spPr/>
        <p:txBody>
          <a:bodyPr/>
          <a:lstStyle/>
          <a:p>
            <a:r>
              <a:rPr lang="en-US" dirty="0"/>
              <a:t>LO 14-9</a:t>
            </a:r>
          </a:p>
        </p:txBody>
      </p:sp>
      <p:pic>
        <p:nvPicPr>
          <p:cNvPr id="7" name="Picture 6"/>
          <p:cNvPicPr>
            <a:picLocks noChangeAspect="1"/>
          </p:cNvPicPr>
          <p:nvPr/>
        </p:nvPicPr>
        <p:blipFill>
          <a:blip r:embed="rId2"/>
          <a:stretch>
            <a:fillRect/>
          </a:stretch>
        </p:blipFill>
        <p:spPr>
          <a:xfrm>
            <a:off x="2438400" y="1905000"/>
            <a:ext cx="4186237" cy="1018476"/>
          </a:xfrm>
          <a:prstGeom prst="rect">
            <a:avLst/>
          </a:prstGeom>
        </p:spPr>
      </p:pic>
    </p:spTree>
    <p:extLst>
      <p:ext uri="{BB962C8B-B14F-4D97-AF65-F5344CB8AC3E}">
        <p14:creationId xmlns:p14="http://schemas.microsoft.com/office/powerpoint/2010/main" val="2322544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Time-Series Data</a:t>
            </a:r>
          </a:p>
        </p:txBody>
      </p:sp>
      <p:sp>
        <p:nvSpPr>
          <p:cNvPr id="3" name="Content Placeholder 2"/>
          <p:cNvSpPr>
            <a:spLocks noGrp="1"/>
          </p:cNvSpPr>
          <p:nvPr>
            <p:ph idx="1"/>
          </p:nvPr>
        </p:nvSpPr>
        <p:spPr/>
        <p:txBody>
          <a:bodyPr/>
          <a:lstStyle/>
          <a:p>
            <a:pPr>
              <a:defRPr/>
            </a:pPr>
            <a:r>
              <a:rPr lang="en-US" dirty="0"/>
              <a:t>Time-series data may be measured at a point in time.  </a:t>
            </a:r>
          </a:p>
          <a:p>
            <a:pPr>
              <a:defRPr/>
            </a:pPr>
            <a:r>
              <a:rPr lang="en-US" dirty="0"/>
              <a:t>For example, prime rate of interest is measured at a particular point in time.</a:t>
            </a:r>
          </a:p>
          <a:p>
            <a:pPr>
              <a:defRPr/>
            </a:pPr>
            <a:r>
              <a:rPr lang="en-US" dirty="0"/>
              <a:t>Time-series data may also be measured over an interval of time.</a:t>
            </a:r>
          </a:p>
          <a:p>
            <a:pPr>
              <a:defRPr/>
            </a:pPr>
            <a:r>
              <a:rPr lang="en-US" dirty="0"/>
              <a:t>For example, Gross Domestic Product (GDP) is a flow of goods and services measured over an interval of time.</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a:t>
            </a:fld>
            <a:endParaRPr lang="en-US" dirty="0"/>
          </a:p>
        </p:txBody>
      </p:sp>
      <p:sp>
        <p:nvSpPr>
          <p:cNvPr id="6" name="Text Placeholder 5"/>
          <p:cNvSpPr>
            <a:spLocks noGrp="1"/>
          </p:cNvSpPr>
          <p:nvPr>
            <p:ph type="body" sz="quarter" idx="12"/>
          </p:nvPr>
        </p:nvSpPr>
        <p:spPr/>
        <p:txBody>
          <a:bodyPr/>
          <a:lstStyle/>
          <a:p>
            <a:r>
              <a:rPr lang="en-US" dirty="0"/>
              <a:t>LO 14-1</a:t>
            </a:r>
          </a:p>
        </p:txBody>
      </p:sp>
    </p:spTree>
    <p:extLst>
      <p:ext uri="{BB962C8B-B14F-4D97-AF65-F5344CB8AC3E}">
        <p14:creationId xmlns:p14="http://schemas.microsoft.com/office/powerpoint/2010/main" val="26204540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Index Numbers</a:t>
            </a:r>
          </a:p>
        </p:txBody>
      </p:sp>
      <p:sp>
        <p:nvSpPr>
          <p:cNvPr id="3" name="Content Placeholder 2"/>
          <p:cNvSpPr>
            <a:spLocks noGrp="1"/>
          </p:cNvSpPr>
          <p:nvPr>
            <p:ph idx="1"/>
          </p:nvPr>
        </p:nvSpPr>
        <p:spPr/>
        <p:txBody>
          <a:bodyPr/>
          <a:lstStyle/>
          <a:p>
            <a:r>
              <a:rPr lang="en-US" sz="2000" dirty="0"/>
              <a:t>The CPI affects nearly all Americans because it is used to adjust things like retirement benefits, food stamps, school lunch benefits, alimony, and tax brackets. </a:t>
            </a:r>
          </a:p>
          <a:p>
            <a:r>
              <a:rPr lang="en-US" sz="2000" dirty="0"/>
              <a:t>The CPI-U could be compared with an index of salary growth for workers, or to measure current-dollar salaries in “real dollars.” </a:t>
            </a:r>
          </a:p>
          <a:p>
            <a:r>
              <a:rPr lang="en-US" sz="2000" dirty="0"/>
              <a:t>The most widely used CPI-U uses 1982–84 as a reference. That is, the Bureau of Labor Statistics sets the CPI-U (the average price level) for the years 1982, 1983, and 1984 equal to 100, and then measures changes in relation to that figure. </a:t>
            </a:r>
          </a:p>
          <a:p>
            <a:r>
              <a:rPr lang="en-US" sz="2000" dirty="0"/>
              <a:t>The CPI is based on the buying habits of the “average” consumer, so it may not be a perfect reflection of anyone’s individual price experience.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50</a:t>
            </a:fld>
            <a:endParaRPr lang="en-US" dirty="0"/>
          </a:p>
        </p:txBody>
      </p:sp>
      <p:sp>
        <p:nvSpPr>
          <p:cNvPr id="6" name="Text Placeholder 5"/>
          <p:cNvSpPr>
            <a:spLocks noGrp="1"/>
          </p:cNvSpPr>
          <p:nvPr>
            <p:ph type="body" sz="quarter" idx="12"/>
          </p:nvPr>
        </p:nvSpPr>
        <p:spPr/>
        <p:txBody>
          <a:bodyPr/>
          <a:lstStyle/>
          <a:p>
            <a:r>
              <a:rPr lang="en-US" dirty="0"/>
              <a:t>LO 14-9</a:t>
            </a:r>
          </a:p>
        </p:txBody>
      </p:sp>
    </p:spTree>
    <p:extLst>
      <p:ext uri="{BB962C8B-B14F-4D97-AF65-F5344CB8AC3E}">
        <p14:creationId xmlns:p14="http://schemas.microsoft.com/office/powerpoint/2010/main" val="18206756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Index Numbers</a:t>
            </a:r>
          </a:p>
        </p:txBody>
      </p:sp>
      <p:sp>
        <p:nvSpPr>
          <p:cNvPr id="3" name="Content Placeholder 2"/>
          <p:cNvSpPr>
            <a:spLocks noGrp="1"/>
          </p:cNvSpPr>
          <p:nvPr>
            <p:ph idx="1"/>
          </p:nvPr>
        </p:nvSpPr>
        <p:spPr/>
        <p:txBody>
          <a:bodyPr/>
          <a:lstStyle/>
          <a:p>
            <a:r>
              <a:rPr lang="en-US" dirty="0"/>
              <a:t>The Dow Jones Industrial Average (DJIA), have their own unique methodologies. </a:t>
            </a:r>
          </a:p>
          <a:p>
            <a:r>
              <a:rPr lang="en-US" dirty="0"/>
              <a:t>Originally a simple arithmetic mean of stock prices, the DJIA now is the sum of the 30 stock prices divided by a “divisor” to compensate for stock splits and other changes over time. </a:t>
            </a:r>
          </a:p>
          <a:p>
            <a:r>
              <a:rPr lang="en-US" dirty="0"/>
              <a:t>The divisor is revised periodically. Because high-priced stocks comprise a larger proportion of the sum, the DJIA is more strongly affected by changes in high-priced stocks. </a:t>
            </a:r>
            <a:endParaRPr lang="en-US" sz="2000"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51</a:t>
            </a:fld>
            <a:endParaRPr lang="en-US" dirty="0"/>
          </a:p>
        </p:txBody>
      </p:sp>
      <p:sp>
        <p:nvSpPr>
          <p:cNvPr id="6" name="Text Placeholder 5"/>
          <p:cNvSpPr>
            <a:spLocks noGrp="1"/>
          </p:cNvSpPr>
          <p:nvPr>
            <p:ph type="body" sz="quarter" idx="12"/>
          </p:nvPr>
        </p:nvSpPr>
        <p:spPr/>
        <p:txBody>
          <a:bodyPr/>
          <a:lstStyle/>
          <a:p>
            <a:r>
              <a:rPr lang="en-US" dirty="0"/>
              <a:t>LO 14-9</a:t>
            </a:r>
          </a:p>
        </p:txBody>
      </p:sp>
    </p:spTree>
    <p:extLst>
      <p:ext uri="{BB962C8B-B14F-4D97-AF65-F5344CB8AC3E}">
        <p14:creationId xmlns:p14="http://schemas.microsoft.com/office/powerpoint/2010/main" val="2534659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Forecasting</a:t>
            </a:r>
          </a:p>
        </p:txBody>
      </p:sp>
      <p:sp>
        <p:nvSpPr>
          <p:cNvPr id="3" name="Content Placeholder 2"/>
          <p:cNvSpPr>
            <a:spLocks noGrp="1"/>
          </p:cNvSpPr>
          <p:nvPr>
            <p:ph idx="1"/>
          </p:nvPr>
        </p:nvSpPr>
        <p:spPr/>
        <p:txBody>
          <a:bodyPr/>
          <a:lstStyle/>
          <a:p>
            <a:pPr>
              <a:defRPr/>
            </a:pPr>
            <a:r>
              <a:rPr lang="en-US" dirty="0"/>
              <a:t>Forecasting resembles planning.</a:t>
            </a:r>
          </a:p>
          <a:p>
            <a:pPr>
              <a:defRPr/>
            </a:pPr>
            <a:r>
              <a:rPr lang="en-US" b="1" dirty="0"/>
              <a:t>Forecasting</a:t>
            </a:r>
            <a:r>
              <a:rPr lang="en-US" dirty="0"/>
              <a:t> is an analytical way to describe a “what-if” situation in the future.</a:t>
            </a:r>
          </a:p>
          <a:p>
            <a:pPr>
              <a:defRPr/>
            </a:pPr>
            <a:r>
              <a:rPr lang="en-US" b="1" dirty="0"/>
              <a:t>Planning</a:t>
            </a:r>
            <a:r>
              <a:rPr lang="en-US" dirty="0"/>
              <a:t> is the organization’s attempt to determine a set of actions it will take under each foreseeable contingency.</a:t>
            </a:r>
          </a:p>
          <a:p>
            <a:pPr>
              <a:defRPr/>
            </a:pPr>
            <a:r>
              <a:rPr lang="en-US" dirty="0"/>
              <a:t>Forecasts tend to be self-defeating because they trigger homeostatic (state of equilibrium) organizational responses.</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52</a:t>
            </a:fld>
            <a:endParaRPr lang="en-US" dirty="0"/>
          </a:p>
        </p:txBody>
      </p:sp>
      <p:sp>
        <p:nvSpPr>
          <p:cNvPr id="6" name="Text Placeholder 5"/>
          <p:cNvSpPr>
            <a:spLocks noGrp="1"/>
          </p:cNvSpPr>
          <p:nvPr>
            <p:ph type="body" sz="quarter" idx="12"/>
          </p:nvPr>
        </p:nvSpPr>
        <p:spPr/>
        <p:txBody>
          <a:bodyPr/>
          <a:lstStyle/>
          <a:p>
            <a:r>
              <a:rPr lang="en-US" dirty="0"/>
              <a:t>LO 14-9</a:t>
            </a:r>
          </a:p>
        </p:txBody>
      </p:sp>
    </p:spTree>
    <p:extLst>
      <p:ext uri="{BB962C8B-B14F-4D97-AF65-F5344CB8AC3E}">
        <p14:creationId xmlns:p14="http://schemas.microsoft.com/office/powerpoint/2010/main" val="9620381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Aspects of Forecasting</a:t>
            </a:r>
          </a:p>
        </p:txBody>
      </p:sp>
      <p:sp>
        <p:nvSpPr>
          <p:cNvPr id="3" name="Content Placeholder 2"/>
          <p:cNvSpPr>
            <a:spLocks noGrp="1"/>
          </p:cNvSpPr>
          <p:nvPr>
            <p:ph idx="1"/>
          </p:nvPr>
        </p:nvSpPr>
        <p:spPr/>
        <p:txBody>
          <a:bodyPr/>
          <a:lstStyle/>
          <a:p>
            <a:pPr>
              <a:defRPr/>
            </a:pPr>
            <a:r>
              <a:rPr lang="en-US" dirty="0"/>
              <a:t>Forecasts can facilitate organization communication.</a:t>
            </a:r>
          </a:p>
          <a:p>
            <a:pPr>
              <a:defRPr/>
            </a:pPr>
            <a:r>
              <a:rPr lang="en-US" dirty="0"/>
              <a:t>A quantitative forecast helps make assumptions explicit.</a:t>
            </a:r>
          </a:p>
          <a:p>
            <a:pPr>
              <a:defRPr/>
            </a:pPr>
            <a:r>
              <a:rPr lang="en-US" dirty="0"/>
              <a:t>Forecasts focus the dialogue and can make it more productive.</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53</a:t>
            </a:fld>
            <a:endParaRPr lang="en-US" dirty="0"/>
          </a:p>
        </p:txBody>
      </p:sp>
      <p:sp>
        <p:nvSpPr>
          <p:cNvPr id="6" name="Text Placeholder 5"/>
          <p:cNvSpPr>
            <a:spLocks noGrp="1"/>
          </p:cNvSpPr>
          <p:nvPr>
            <p:ph type="body" sz="quarter" idx="12"/>
          </p:nvPr>
        </p:nvSpPr>
        <p:spPr/>
        <p:txBody>
          <a:bodyPr/>
          <a:lstStyle/>
          <a:p>
            <a:r>
              <a:rPr lang="en-US" dirty="0"/>
              <a:t>LO 14-9</a:t>
            </a:r>
          </a:p>
        </p:txBody>
      </p:sp>
    </p:spTree>
    <p:extLst>
      <p:ext uri="{BB962C8B-B14F-4D97-AF65-F5344CB8AC3E}">
        <p14:creationId xmlns:p14="http://schemas.microsoft.com/office/powerpoint/2010/main" val="19515934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Forecasts Are Always Wrong</a:t>
            </a:r>
          </a:p>
        </p:txBody>
      </p:sp>
      <p:sp>
        <p:nvSpPr>
          <p:cNvPr id="3" name="Content Placeholder 2"/>
          <p:cNvSpPr>
            <a:spLocks noGrp="1"/>
          </p:cNvSpPr>
          <p:nvPr>
            <p:ph idx="1"/>
          </p:nvPr>
        </p:nvSpPr>
        <p:spPr/>
        <p:txBody>
          <a:bodyPr/>
          <a:lstStyle/>
          <a:p>
            <a:pPr>
              <a:defRPr/>
            </a:pPr>
            <a:r>
              <a:rPr lang="en-US" dirty="0"/>
              <a:t>A forecast is never precise. There is always some error.</a:t>
            </a:r>
          </a:p>
          <a:p>
            <a:pPr>
              <a:defRPr/>
            </a:pPr>
            <a:r>
              <a:rPr lang="en-US" dirty="0"/>
              <a:t>Use the error measure to track forecast error.</a:t>
            </a:r>
          </a:p>
          <a:p>
            <a:pPr>
              <a:defRPr/>
            </a:pPr>
            <a:r>
              <a:rPr lang="en-US" dirty="0"/>
              <a:t>The </a:t>
            </a:r>
            <a:r>
              <a:rPr lang="en-US" b="1" dirty="0"/>
              <a:t>Box-Jenkins method </a:t>
            </a:r>
            <a:r>
              <a:rPr lang="en-US" dirty="0"/>
              <a:t>uses several different types of time series modeling techniques that fall into a class called </a:t>
            </a:r>
            <a:r>
              <a:rPr lang="en-US" b="1" dirty="0"/>
              <a:t>ARIMA</a:t>
            </a:r>
            <a:r>
              <a:rPr lang="en-US" dirty="0"/>
              <a:t> (Autoregressive Integrated Moving Average) models.</a:t>
            </a:r>
          </a:p>
          <a:p>
            <a:pPr>
              <a:defRPr/>
            </a:pPr>
            <a:r>
              <a:rPr lang="en-US" b="1" dirty="0"/>
              <a:t>AR</a:t>
            </a:r>
            <a:r>
              <a:rPr lang="en-US" dirty="0"/>
              <a:t> (autoregressive) models take advantage of the dependency that might exist between values in the time series.</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54</a:t>
            </a:fld>
            <a:endParaRPr lang="en-US" dirty="0"/>
          </a:p>
        </p:txBody>
      </p:sp>
      <p:sp>
        <p:nvSpPr>
          <p:cNvPr id="6" name="Text Placeholder 5"/>
          <p:cNvSpPr>
            <a:spLocks noGrp="1"/>
          </p:cNvSpPr>
          <p:nvPr>
            <p:ph type="body" sz="quarter" idx="12"/>
          </p:nvPr>
        </p:nvSpPr>
        <p:spPr/>
        <p:txBody>
          <a:bodyPr/>
          <a:lstStyle/>
          <a:p>
            <a:r>
              <a:rPr lang="en-US" dirty="0"/>
              <a:t>LO 14-9</a:t>
            </a:r>
          </a:p>
        </p:txBody>
      </p:sp>
    </p:spTree>
    <p:extLst>
      <p:ext uri="{BB962C8B-B14F-4D97-AF65-F5344CB8AC3E}">
        <p14:creationId xmlns:p14="http://schemas.microsoft.com/office/powerpoint/2010/main" val="37484137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Forecasts Are Always Wrong </a:t>
            </a:r>
          </a:p>
        </p:txBody>
      </p:sp>
      <p:sp>
        <p:nvSpPr>
          <p:cNvPr id="3" name="Content Placeholder 2"/>
          <p:cNvSpPr>
            <a:spLocks noGrp="1"/>
          </p:cNvSpPr>
          <p:nvPr>
            <p:ph idx="1"/>
          </p:nvPr>
        </p:nvSpPr>
        <p:spPr/>
        <p:txBody>
          <a:bodyPr/>
          <a:lstStyle/>
          <a:p>
            <a:pPr>
              <a:defRPr/>
            </a:pPr>
            <a:r>
              <a:rPr lang="en-US" dirty="0"/>
              <a:t>To ensure good forecast outcomes </a:t>
            </a:r>
          </a:p>
          <a:p>
            <a:pPr lvl="1">
              <a:defRPr/>
            </a:pPr>
            <a:r>
              <a:rPr lang="en-US" dirty="0"/>
              <a:t>Maintain up-to-date databases of relevant data.</a:t>
            </a:r>
          </a:p>
          <a:p>
            <a:pPr lvl="1">
              <a:defRPr/>
            </a:pPr>
            <a:r>
              <a:rPr lang="en-US" dirty="0"/>
              <a:t>Allow sufficient lead time to analyze the data.</a:t>
            </a:r>
          </a:p>
          <a:p>
            <a:pPr lvl="1">
              <a:defRPr/>
            </a:pPr>
            <a:r>
              <a:rPr lang="en-US" dirty="0"/>
              <a:t>State several alternative forecasts or scenarios.</a:t>
            </a:r>
          </a:p>
          <a:p>
            <a:pPr lvl="1">
              <a:defRPr/>
            </a:pPr>
            <a:r>
              <a:rPr lang="en-US" dirty="0"/>
              <a:t>Track forecast errors over time.</a:t>
            </a:r>
          </a:p>
          <a:p>
            <a:pPr lvl="1">
              <a:defRPr/>
            </a:pPr>
            <a:r>
              <a:rPr lang="en-US" dirty="0"/>
              <a:t>State your assumptions and qualifications.</a:t>
            </a:r>
          </a:p>
          <a:p>
            <a:pPr lvl="1">
              <a:defRPr/>
            </a:pPr>
            <a:r>
              <a:rPr lang="en-US" dirty="0"/>
              <a:t>Bear in mind the purpose of the forecasts.</a:t>
            </a:r>
          </a:p>
          <a:p>
            <a:pPr lvl="1">
              <a:defRPr/>
            </a:pPr>
            <a:r>
              <a:rPr lang="en-US" dirty="0"/>
              <a:t>Consider the time horizon for the decision.</a:t>
            </a:r>
          </a:p>
          <a:p>
            <a:pPr lvl="1">
              <a:defRPr/>
            </a:pPr>
            <a:r>
              <a:rPr lang="en-US" dirty="0"/>
              <a:t>Don’t underestimate the power of a good graph.</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55</a:t>
            </a:fld>
            <a:endParaRPr lang="en-US" dirty="0"/>
          </a:p>
        </p:txBody>
      </p:sp>
      <p:sp>
        <p:nvSpPr>
          <p:cNvPr id="6" name="Text Placeholder 5"/>
          <p:cNvSpPr>
            <a:spLocks noGrp="1"/>
          </p:cNvSpPr>
          <p:nvPr>
            <p:ph type="body" sz="quarter" idx="12"/>
          </p:nvPr>
        </p:nvSpPr>
        <p:spPr/>
        <p:txBody>
          <a:bodyPr/>
          <a:lstStyle/>
          <a:p>
            <a:r>
              <a:rPr lang="en-US" dirty="0"/>
              <a:t>LO 14-9</a:t>
            </a:r>
          </a:p>
        </p:txBody>
      </p:sp>
    </p:spTree>
    <p:extLst>
      <p:ext uri="{BB962C8B-B14F-4D97-AF65-F5344CB8AC3E}">
        <p14:creationId xmlns:p14="http://schemas.microsoft.com/office/powerpoint/2010/main" val="4862321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14</a:t>
            </a:r>
            <a:br>
              <a:rPr lang="en-US" dirty="0"/>
            </a:br>
            <a:r>
              <a:rPr lang="en-US" dirty="0"/>
              <a:t>Practice Problems</a:t>
            </a:r>
          </a:p>
        </p:txBody>
      </p:sp>
    </p:spTree>
    <p:extLst>
      <p:ext uri="{BB962C8B-B14F-4D97-AF65-F5344CB8AC3E}">
        <p14:creationId xmlns:p14="http://schemas.microsoft.com/office/powerpoint/2010/main" val="16104942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1</a:t>
            </a:r>
          </a:p>
        </p:txBody>
      </p:sp>
      <p:sp>
        <p:nvSpPr>
          <p:cNvPr id="3" name="Content Placeholder 2"/>
          <p:cNvSpPr>
            <a:spLocks noGrp="1"/>
          </p:cNvSpPr>
          <p:nvPr>
            <p:ph idx="1"/>
          </p:nvPr>
        </p:nvSpPr>
        <p:spPr/>
        <p:txBody>
          <a:bodyPr/>
          <a:lstStyle/>
          <a:p>
            <a:pPr marL="0" indent="0">
              <a:buNone/>
            </a:pPr>
            <a:r>
              <a:rPr lang="en-US" sz="2000" dirty="0"/>
              <a:t>In 2009, US Airways Flight 1549 made a successful emergency landing in the Hudson River, after striking birds shortly after takeoff. Are bird strikes an increasing threat to planes? </a:t>
            </a:r>
          </a:p>
          <a:p>
            <a:pPr marL="0" indent="0">
              <a:buNone/>
            </a:pPr>
            <a:r>
              <a:rPr lang="en-US" sz="2000" dirty="0"/>
              <a:t>a. Make an Excel graph of the data on bird strikes. </a:t>
            </a:r>
          </a:p>
          <a:p>
            <a:pPr marL="0" indent="0">
              <a:buNone/>
            </a:pPr>
            <a:r>
              <a:rPr lang="en-US" sz="2000" dirty="0"/>
              <a:t>b. Discuss the underlying causes that might explain the trend. </a:t>
            </a:r>
          </a:p>
          <a:p>
            <a:pPr marL="0" indent="0">
              <a:buNone/>
            </a:pPr>
            <a:r>
              <a:rPr lang="en-US" sz="2000" dirty="0"/>
              <a:t>c. Fit three trends (linear, quadratic, and exponential) to the time series. </a:t>
            </a:r>
          </a:p>
          <a:p>
            <a:pPr marL="0" indent="0">
              <a:buNone/>
            </a:pPr>
            <a:r>
              <a:rPr lang="en-US" sz="2000" dirty="0"/>
              <a:t>d. Use </a:t>
            </a:r>
            <a:r>
              <a:rPr lang="en-US" sz="2000" i="1" dirty="0"/>
              <a:t>each </a:t>
            </a:r>
            <a:r>
              <a:rPr lang="en-US" sz="2000" dirty="0"/>
              <a:t>of the three fitted trend equations to make numerical forecasts for the next three years. How much difference does the choice of model make? Which forecasts do you trust the most, and why? </a:t>
            </a:r>
          </a:p>
          <a:p>
            <a:pPr marL="0" indent="0">
              <a:buNone/>
            </a:pPr>
            <a:r>
              <a:rPr lang="en-US" sz="2000" b="1" dirty="0" err="1"/>
              <a:t>BirdStrikes</a:t>
            </a:r>
            <a:r>
              <a:rPr lang="en-US" sz="2000" b="1" dirty="0"/>
              <a:t> File</a:t>
            </a:r>
            <a:endParaRPr lang="en-US" sz="2000" dirty="0"/>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57</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14-3</a:t>
            </a:r>
          </a:p>
        </p:txBody>
      </p:sp>
      <p:pic>
        <p:nvPicPr>
          <p:cNvPr id="7" name="Picture 6"/>
          <p:cNvPicPr>
            <a:picLocks noChangeAspect="1"/>
          </p:cNvPicPr>
          <p:nvPr/>
        </p:nvPicPr>
        <p:blipFill>
          <a:blip r:embed="rId2"/>
          <a:stretch>
            <a:fillRect/>
          </a:stretch>
        </p:blipFill>
        <p:spPr>
          <a:xfrm>
            <a:off x="2924174" y="4468568"/>
            <a:ext cx="5762625" cy="1779832"/>
          </a:xfrm>
          <a:prstGeom prst="rect">
            <a:avLst/>
          </a:prstGeom>
        </p:spPr>
      </p:pic>
    </p:spTree>
    <p:extLst>
      <p:ext uri="{BB962C8B-B14F-4D97-AF65-F5344CB8AC3E}">
        <p14:creationId xmlns:p14="http://schemas.microsoft.com/office/powerpoint/2010/main" val="1029791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6</a:t>
            </a:r>
            <a:endParaRPr lang="en-US" dirty="0">
              <a:solidFill>
                <a:schemeClr val="bg2"/>
              </a:solidFill>
            </a:endParaRPr>
          </a:p>
        </p:txBody>
      </p:sp>
      <p:sp>
        <p:nvSpPr>
          <p:cNvPr id="3" name="Content Placeholder 2"/>
          <p:cNvSpPr>
            <a:spLocks noGrp="1"/>
          </p:cNvSpPr>
          <p:nvPr>
            <p:ph idx="1"/>
          </p:nvPr>
        </p:nvSpPr>
        <p:spPr/>
        <p:txBody>
          <a:bodyPr/>
          <a:lstStyle/>
          <a:p>
            <a:pPr marL="284163" indent="-284163">
              <a:buNone/>
            </a:pPr>
            <a:r>
              <a:rPr lang="en-US" sz="2000" dirty="0"/>
              <a:t>a. Make an Excel line graph of the exchange rate data (only first 3 and last 3 days are shown). Describe the pattern. </a:t>
            </a:r>
          </a:p>
          <a:p>
            <a:pPr marL="284163" indent="-284163">
              <a:buNone/>
            </a:pPr>
            <a:r>
              <a:rPr lang="en-US" sz="2000" dirty="0"/>
              <a:t>b. Click on the data and choose Add </a:t>
            </a:r>
            <a:r>
              <a:rPr lang="en-US" sz="2000" dirty="0" err="1"/>
              <a:t>Trendline</a:t>
            </a:r>
            <a:r>
              <a:rPr lang="en-US" sz="2000" dirty="0"/>
              <a:t> &gt; Moving Average. Describe the effect of increasing </a:t>
            </a:r>
            <a:r>
              <a:rPr lang="en-US" sz="2000" i="1" dirty="0"/>
              <a:t>m </a:t>
            </a:r>
            <a:r>
              <a:rPr lang="en-US" sz="2000" dirty="0"/>
              <a:t>(e.g., </a:t>
            </a:r>
            <a:r>
              <a:rPr lang="en-US" sz="2000" i="1" dirty="0"/>
              <a:t>m </a:t>
            </a:r>
            <a:r>
              <a:rPr lang="en-US" sz="2000" dirty="0"/>
              <a:t>= 2, 4, 6, etc.). Include a copy of each graph with your answer. </a:t>
            </a:r>
          </a:p>
          <a:p>
            <a:pPr marL="284163" indent="-284163">
              <a:buNone/>
            </a:pPr>
            <a:r>
              <a:rPr lang="en-US" sz="2000" dirty="0"/>
              <a:t>c. Discuss how this moving average might help a currency speculator. </a:t>
            </a:r>
          </a:p>
          <a:p>
            <a:pPr marL="0" indent="0">
              <a:buNone/>
            </a:pPr>
            <a:r>
              <a:rPr lang="en-US" sz="2000" b="1" dirty="0" err="1"/>
              <a:t>DollarEuro</a:t>
            </a:r>
            <a:r>
              <a:rPr lang="en-US" sz="2000" b="1" dirty="0"/>
              <a:t> File</a:t>
            </a:r>
            <a:endParaRPr lang="en-US" sz="2000" dirty="0"/>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58</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14-5</a:t>
            </a:r>
          </a:p>
        </p:txBody>
      </p:sp>
      <p:pic>
        <p:nvPicPr>
          <p:cNvPr id="8" name="Picture 7"/>
          <p:cNvPicPr>
            <a:picLocks noChangeAspect="1"/>
          </p:cNvPicPr>
          <p:nvPr/>
        </p:nvPicPr>
        <p:blipFill>
          <a:blip r:embed="rId2"/>
          <a:stretch>
            <a:fillRect/>
          </a:stretch>
        </p:blipFill>
        <p:spPr>
          <a:xfrm>
            <a:off x="576659" y="4082796"/>
            <a:ext cx="8239125" cy="1752600"/>
          </a:xfrm>
          <a:prstGeom prst="rect">
            <a:avLst/>
          </a:prstGeom>
        </p:spPr>
      </p:pic>
    </p:spTree>
    <p:extLst>
      <p:ext uri="{BB962C8B-B14F-4D97-AF65-F5344CB8AC3E}">
        <p14:creationId xmlns:p14="http://schemas.microsoft.com/office/powerpoint/2010/main" val="4592085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7</a:t>
            </a:r>
            <a:endParaRPr lang="en-US" dirty="0">
              <a:solidFill>
                <a:schemeClr val="bg2"/>
              </a:solidFill>
            </a:endParaRPr>
          </a:p>
        </p:txBody>
      </p:sp>
      <p:sp>
        <p:nvSpPr>
          <p:cNvPr id="3" name="Content Placeholder 2"/>
          <p:cNvSpPr>
            <a:spLocks noGrp="1"/>
          </p:cNvSpPr>
          <p:nvPr>
            <p:ph idx="1"/>
          </p:nvPr>
        </p:nvSpPr>
        <p:spPr/>
        <p:txBody>
          <a:bodyPr/>
          <a:lstStyle/>
          <a:p>
            <a:pPr marL="284163" indent="-284163">
              <a:buNone/>
            </a:pPr>
            <a:r>
              <a:rPr lang="en-US" sz="2000" dirty="0"/>
              <a:t>a. Make an Excel line graph of the following bond yield data (only the first and last three data values are shown). Describe the pattern. Is there a consistent trend? </a:t>
            </a:r>
          </a:p>
          <a:p>
            <a:pPr marL="284163" indent="-284163">
              <a:buNone/>
            </a:pPr>
            <a:r>
              <a:rPr lang="en-US" sz="2000" dirty="0"/>
              <a:t>b. Perform exponential smoothing with α = .20. Use both methods </a:t>
            </a:r>
            <a:r>
              <a:rPr lang="en-US" sz="2000" i="1" dirty="0"/>
              <a:t>A </a:t>
            </a:r>
            <a:r>
              <a:rPr lang="en-US" sz="2000" dirty="0"/>
              <a:t>and </a:t>
            </a:r>
            <a:r>
              <a:rPr lang="en-US" sz="2000" i="1" dirty="0"/>
              <a:t>B </a:t>
            </a:r>
            <a:r>
              <a:rPr lang="en-US" sz="2000" dirty="0"/>
              <a:t>to initialize the forecast. Record the statistics of fit. </a:t>
            </a:r>
          </a:p>
          <a:p>
            <a:pPr marL="284163" indent="-284163">
              <a:buNone/>
            </a:pPr>
            <a:r>
              <a:rPr lang="en-US" sz="2000" dirty="0"/>
              <a:t>c. Do the smoothing again with α = .10 and then with α = .30, recording the statistics of fit. </a:t>
            </a:r>
          </a:p>
          <a:p>
            <a:pPr marL="284163" indent="-284163">
              <a:buNone/>
            </a:pPr>
            <a:r>
              <a:rPr lang="en-US" sz="2000" dirty="0"/>
              <a:t>d. Compare the statistics of fit for the three values of α. </a:t>
            </a:r>
          </a:p>
          <a:p>
            <a:pPr marL="284163" indent="-284163">
              <a:buNone/>
            </a:pPr>
            <a:r>
              <a:rPr lang="en-US" sz="2000" dirty="0"/>
              <a:t>e. Make a one-period forecast (i.e., </a:t>
            </a:r>
            <a:r>
              <a:rPr lang="en-US" sz="2000" i="1" dirty="0"/>
              <a:t>t </a:t>
            </a:r>
            <a:r>
              <a:rPr lang="en-US" sz="2000" dirty="0"/>
              <a:t>= 53) using each of the three α values. How did α affect your forecasts?         </a:t>
            </a:r>
            <a:r>
              <a:rPr lang="en-US" sz="2000" b="1" dirty="0" err="1"/>
              <a:t>BondYield</a:t>
            </a:r>
            <a:r>
              <a:rPr lang="en-US" sz="2000" b="1" dirty="0"/>
              <a:t> File</a:t>
            </a:r>
            <a:endParaRPr lang="en-US" sz="2000" dirty="0"/>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59</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14-6</a:t>
            </a:r>
          </a:p>
        </p:txBody>
      </p:sp>
      <p:pic>
        <p:nvPicPr>
          <p:cNvPr id="7" name="Picture 6"/>
          <p:cNvPicPr>
            <a:picLocks noChangeAspect="1"/>
          </p:cNvPicPr>
          <p:nvPr/>
        </p:nvPicPr>
        <p:blipFill>
          <a:blip r:embed="rId2"/>
          <a:stretch>
            <a:fillRect/>
          </a:stretch>
        </p:blipFill>
        <p:spPr>
          <a:xfrm>
            <a:off x="517397" y="4825746"/>
            <a:ext cx="8172450" cy="1257300"/>
          </a:xfrm>
          <a:prstGeom prst="rect">
            <a:avLst/>
          </a:prstGeom>
        </p:spPr>
      </p:pic>
    </p:spTree>
    <p:extLst>
      <p:ext uri="{BB962C8B-B14F-4D97-AF65-F5344CB8AC3E}">
        <p14:creationId xmlns:p14="http://schemas.microsoft.com/office/powerpoint/2010/main" val="359166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Periodicity</a:t>
            </a:r>
          </a:p>
        </p:txBody>
      </p:sp>
      <p:sp>
        <p:nvSpPr>
          <p:cNvPr id="3" name="Content Placeholder 2"/>
          <p:cNvSpPr>
            <a:spLocks noGrp="1"/>
          </p:cNvSpPr>
          <p:nvPr>
            <p:ph idx="1"/>
          </p:nvPr>
        </p:nvSpPr>
        <p:spPr/>
        <p:txBody>
          <a:bodyPr/>
          <a:lstStyle/>
          <a:p>
            <a:r>
              <a:rPr lang="en-US" dirty="0"/>
              <a:t>The </a:t>
            </a:r>
            <a:r>
              <a:rPr lang="en-US" b="1" dirty="0"/>
              <a:t>periodicity </a:t>
            </a:r>
            <a:r>
              <a:rPr lang="en-US" dirty="0"/>
              <a:t>is the time interval over which data are collected (decade, year, quarter, month, week, day, hour). </a:t>
            </a:r>
          </a:p>
          <a:p>
            <a:r>
              <a:rPr lang="en-US" dirty="0"/>
              <a:t>Firms typically report profits by quarter but pension liabilities only at year’s end. </a:t>
            </a:r>
          </a:p>
          <a:p>
            <a:r>
              <a:rPr lang="en-US" dirty="0"/>
              <a:t>Any periodicity is possible, but the principles of time-series modeling can be understood with three common data types: </a:t>
            </a:r>
          </a:p>
          <a:p>
            <a:pPr lvl="1"/>
            <a:r>
              <a:rPr lang="en-US" dirty="0"/>
              <a:t>Annual data (1 observation per year) </a:t>
            </a:r>
          </a:p>
          <a:p>
            <a:pPr lvl="1"/>
            <a:r>
              <a:rPr lang="en-US" dirty="0"/>
              <a:t>Quarterly data (4 observations per year) </a:t>
            </a:r>
          </a:p>
          <a:p>
            <a:pPr lvl="1"/>
            <a:r>
              <a:rPr lang="en-US" dirty="0"/>
              <a:t>Monthly data (12 observations per year)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a:t>
            </a:fld>
            <a:endParaRPr lang="en-US" dirty="0"/>
          </a:p>
        </p:txBody>
      </p:sp>
      <p:sp>
        <p:nvSpPr>
          <p:cNvPr id="6" name="Text Placeholder 5"/>
          <p:cNvSpPr>
            <a:spLocks noGrp="1"/>
          </p:cNvSpPr>
          <p:nvPr>
            <p:ph type="body" sz="quarter" idx="12"/>
          </p:nvPr>
        </p:nvSpPr>
        <p:spPr/>
        <p:txBody>
          <a:bodyPr/>
          <a:lstStyle/>
          <a:p>
            <a:r>
              <a:rPr lang="en-US" dirty="0"/>
              <a:t>LO 14-1</a:t>
            </a:r>
          </a:p>
        </p:txBody>
      </p:sp>
    </p:spTree>
    <p:extLst>
      <p:ext uri="{BB962C8B-B14F-4D97-AF65-F5344CB8AC3E}">
        <p14:creationId xmlns:p14="http://schemas.microsoft.com/office/powerpoint/2010/main" val="38840002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8</a:t>
            </a:r>
            <a:endParaRPr lang="en-US" dirty="0">
              <a:solidFill>
                <a:schemeClr val="bg2"/>
              </a:solidFill>
            </a:endParaRPr>
          </a:p>
        </p:txBody>
      </p:sp>
      <p:sp>
        <p:nvSpPr>
          <p:cNvPr id="3" name="Content Placeholder 2"/>
          <p:cNvSpPr>
            <a:spLocks noGrp="1"/>
          </p:cNvSpPr>
          <p:nvPr>
            <p:ph idx="1"/>
          </p:nvPr>
        </p:nvSpPr>
        <p:spPr/>
        <p:txBody>
          <a:bodyPr/>
          <a:lstStyle/>
          <a:p>
            <a:pPr marL="284163" indent="-284163">
              <a:buNone/>
            </a:pPr>
            <a:r>
              <a:rPr lang="en-US" sz="2000" dirty="0"/>
              <a:t>a. Plot the PepsiCo data. Is there a trend? </a:t>
            </a:r>
          </a:p>
          <a:p>
            <a:pPr marL="284163" indent="-284163">
              <a:buNone/>
            </a:pPr>
            <a:r>
              <a:rPr lang="en-US" sz="2000" dirty="0"/>
              <a:t>b. Do you see evidence of seasonality? </a:t>
            </a:r>
          </a:p>
          <a:p>
            <a:pPr marL="284163" indent="-284163">
              <a:buNone/>
            </a:pPr>
            <a:r>
              <a:rPr lang="en-US" sz="2000" dirty="0"/>
              <a:t>c. Use software of your choice (e.g., </a:t>
            </a:r>
            <a:r>
              <a:rPr lang="en-US" sz="2000" dirty="0" err="1"/>
              <a:t>MegaStat</a:t>
            </a:r>
            <a:r>
              <a:rPr lang="en-US" sz="2000" dirty="0"/>
              <a:t>, Minitab, or R) to </a:t>
            </a:r>
            <a:r>
              <a:rPr lang="en-US" sz="2000" dirty="0" err="1"/>
              <a:t>deseasonalize</a:t>
            </a:r>
            <a:r>
              <a:rPr lang="en-US" sz="2000" dirty="0"/>
              <a:t> the data and calculate quarterly seasonal indexes. </a:t>
            </a:r>
          </a:p>
          <a:p>
            <a:pPr marL="284163" indent="-284163">
              <a:buNone/>
            </a:pPr>
            <a:r>
              <a:rPr lang="en-US" sz="2000" dirty="0"/>
              <a:t>d. If there is seasonality, suggest possible reasons. </a:t>
            </a:r>
          </a:p>
          <a:p>
            <a:pPr marL="284163" indent="-284163">
              <a:buNone/>
            </a:pPr>
            <a:r>
              <a:rPr lang="en-US" sz="2000" dirty="0"/>
              <a:t>e. Perform a regression using seasonal binaries. Interpret the results. </a:t>
            </a:r>
            <a:r>
              <a:rPr lang="en-US" sz="2000" b="1" dirty="0"/>
              <a:t>PepsiCo File</a:t>
            </a:r>
            <a:endParaRPr lang="en-US" sz="2000" dirty="0"/>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60</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14-7, 8</a:t>
            </a:r>
          </a:p>
        </p:txBody>
      </p:sp>
      <p:pic>
        <p:nvPicPr>
          <p:cNvPr id="8" name="Picture 7"/>
          <p:cNvPicPr>
            <a:picLocks noChangeAspect="1"/>
          </p:cNvPicPr>
          <p:nvPr/>
        </p:nvPicPr>
        <p:blipFill>
          <a:blip r:embed="rId2"/>
          <a:stretch>
            <a:fillRect/>
          </a:stretch>
        </p:blipFill>
        <p:spPr>
          <a:xfrm>
            <a:off x="1307108" y="4075385"/>
            <a:ext cx="6529784" cy="1976419"/>
          </a:xfrm>
          <a:prstGeom prst="rect">
            <a:avLst/>
          </a:prstGeom>
        </p:spPr>
      </p:pic>
    </p:spTree>
    <p:extLst>
      <p:ext uri="{BB962C8B-B14F-4D97-AF65-F5344CB8AC3E}">
        <p14:creationId xmlns:p14="http://schemas.microsoft.com/office/powerpoint/2010/main" val="203329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14</a:t>
            </a:r>
            <a:br>
              <a:rPr lang="en-US" dirty="0"/>
            </a:br>
            <a:r>
              <a:rPr lang="en-US" dirty="0"/>
              <a:t>Analytics in Action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520177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3" name="Slide Number Placeholder 2"/>
          <p:cNvSpPr>
            <a:spLocks noGrp="1"/>
          </p:cNvSpPr>
          <p:nvPr>
            <p:ph type="sldNum" sz="quarter" idx="11"/>
          </p:nvPr>
        </p:nvSpPr>
        <p:spPr/>
        <p:txBody>
          <a:bodyPr/>
          <a:lstStyle/>
          <a:p>
            <a:pPr>
              <a:defRPr/>
            </a:pPr>
            <a:r>
              <a:rPr lang="en-US"/>
              <a:t>1-</a:t>
            </a:r>
            <a:fld id="{791E7882-3CA6-4A8B-A6B6-5DBED60F7121}" type="slidenum">
              <a:rPr lang="en-US" smtClean="0"/>
              <a:pPr>
                <a:defRPr/>
              </a:pPr>
              <a:t>62</a:t>
            </a:fld>
            <a:endParaRPr lang="en-US" dirty="0"/>
          </a:p>
        </p:txBody>
      </p:sp>
      <p:grpSp>
        <p:nvGrpSpPr>
          <p:cNvPr id="7" name="Group 6"/>
          <p:cNvGrpSpPr/>
          <p:nvPr/>
        </p:nvGrpSpPr>
        <p:grpSpPr>
          <a:xfrm>
            <a:off x="609600" y="76200"/>
            <a:ext cx="7696200" cy="6477000"/>
            <a:chOff x="381000" y="-76200"/>
            <a:chExt cx="8763000" cy="7534275"/>
          </a:xfrm>
        </p:grpSpPr>
        <p:pic>
          <p:nvPicPr>
            <p:cNvPr id="5" name="Picture 4"/>
            <p:cNvPicPr>
              <a:picLocks noChangeAspect="1"/>
            </p:cNvPicPr>
            <p:nvPr/>
          </p:nvPicPr>
          <p:blipFill>
            <a:blip r:embed="rId2"/>
            <a:stretch>
              <a:fillRect/>
            </a:stretch>
          </p:blipFill>
          <p:spPr>
            <a:xfrm>
              <a:off x="400050" y="-76200"/>
              <a:ext cx="8743950" cy="4953000"/>
            </a:xfrm>
            <a:prstGeom prst="rect">
              <a:avLst/>
            </a:prstGeom>
          </p:spPr>
        </p:pic>
        <p:pic>
          <p:nvPicPr>
            <p:cNvPr id="6" name="Picture 5"/>
            <p:cNvPicPr>
              <a:picLocks noChangeAspect="1"/>
            </p:cNvPicPr>
            <p:nvPr/>
          </p:nvPicPr>
          <p:blipFill>
            <a:blip r:embed="rId3"/>
            <a:stretch>
              <a:fillRect/>
            </a:stretch>
          </p:blipFill>
          <p:spPr>
            <a:xfrm>
              <a:off x="381000" y="4876800"/>
              <a:ext cx="8763000" cy="2581275"/>
            </a:xfrm>
            <a:prstGeom prst="rect">
              <a:avLst/>
            </a:prstGeom>
          </p:spPr>
        </p:pic>
      </p:grpSp>
    </p:spTree>
    <p:extLst>
      <p:ext uri="{BB962C8B-B14F-4D97-AF65-F5344CB8AC3E}">
        <p14:creationId xmlns:p14="http://schemas.microsoft.com/office/powerpoint/2010/main" val="38673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Time-Series Components</a:t>
            </a:r>
          </a:p>
        </p:txBody>
      </p:sp>
      <p:sp>
        <p:nvSpPr>
          <p:cNvPr id="3" name="Content Placeholder 2"/>
          <p:cNvSpPr>
            <a:spLocks noGrp="1"/>
          </p:cNvSpPr>
          <p:nvPr>
            <p:ph idx="1"/>
          </p:nvPr>
        </p:nvSpPr>
        <p:spPr/>
        <p:txBody>
          <a:bodyPr/>
          <a:lstStyle/>
          <a:p>
            <a:r>
              <a:rPr lang="en-US" dirty="0"/>
              <a:t>Time-series </a:t>
            </a:r>
            <a:r>
              <a:rPr lang="en-US" i="1" dirty="0"/>
              <a:t>decomposition </a:t>
            </a:r>
            <a:r>
              <a:rPr lang="en-US" dirty="0"/>
              <a:t>seeks to separate a time-series </a:t>
            </a:r>
            <a:r>
              <a:rPr lang="en-US" i="1" dirty="0"/>
              <a:t>Y </a:t>
            </a:r>
            <a:r>
              <a:rPr lang="en-US" dirty="0"/>
              <a:t>into four components: </a:t>
            </a:r>
          </a:p>
          <a:p>
            <a:pPr lvl="1"/>
            <a:r>
              <a:rPr lang="en-US" dirty="0"/>
              <a:t>trend (</a:t>
            </a:r>
            <a:r>
              <a:rPr lang="en-US" i="1" dirty="0"/>
              <a:t>T</a:t>
            </a:r>
            <a:r>
              <a:rPr lang="en-US" dirty="0"/>
              <a:t>) </a:t>
            </a:r>
          </a:p>
          <a:p>
            <a:pPr lvl="1"/>
            <a:r>
              <a:rPr lang="en-US" dirty="0"/>
              <a:t>cycle (</a:t>
            </a:r>
            <a:r>
              <a:rPr lang="en-US" i="1" dirty="0"/>
              <a:t>C</a:t>
            </a:r>
            <a:r>
              <a:rPr lang="en-US" dirty="0"/>
              <a:t>)</a:t>
            </a:r>
          </a:p>
          <a:p>
            <a:pPr lvl="1"/>
            <a:r>
              <a:rPr lang="en-US" dirty="0"/>
              <a:t>seasonal (</a:t>
            </a:r>
            <a:r>
              <a:rPr lang="en-US" i="1" dirty="0"/>
              <a:t>S</a:t>
            </a:r>
            <a:r>
              <a:rPr lang="en-US" dirty="0"/>
              <a:t>)</a:t>
            </a:r>
          </a:p>
          <a:p>
            <a:pPr lvl="1"/>
            <a:r>
              <a:rPr lang="en-US" dirty="0"/>
              <a:t>irregular (</a:t>
            </a:r>
            <a:r>
              <a:rPr lang="en-US" i="1" dirty="0"/>
              <a:t>I</a:t>
            </a:r>
            <a:r>
              <a:rPr lang="en-US" dirty="0"/>
              <a:t>) </a:t>
            </a:r>
          </a:p>
          <a:p>
            <a:r>
              <a:rPr lang="en-US" dirty="0"/>
              <a:t>These components are assumed to follow either an </a:t>
            </a:r>
            <a:r>
              <a:rPr lang="en-US" b="1" dirty="0"/>
              <a:t>additive model </a:t>
            </a:r>
            <a:r>
              <a:rPr lang="en-US" dirty="0"/>
              <a:t>or a </a:t>
            </a:r>
            <a:r>
              <a:rPr lang="en-US" b="1" dirty="0"/>
              <a:t>multiplicative model </a:t>
            </a:r>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7</a:t>
            </a:fld>
            <a:endParaRPr lang="en-US" dirty="0"/>
          </a:p>
        </p:txBody>
      </p:sp>
      <p:sp>
        <p:nvSpPr>
          <p:cNvPr id="6" name="Text Placeholder 5"/>
          <p:cNvSpPr>
            <a:spLocks noGrp="1"/>
          </p:cNvSpPr>
          <p:nvPr>
            <p:ph type="body" sz="quarter" idx="12"/>
          </p:nvPr>
        </p:nvSpPr>
        <p:spPr/>
        <p:txBody>
          <a:bodyPr/>
          <a:lstStyle/>
          <a:p>
            <a:r>
              <a:rPr lang="en-US" dirty="0"/>
              <a:t>LO 14-1</a:t>
            </a:r>
          </a:p>
        </p:txBody>
      </p:sp>
    </p:spTree>
    <p:extLst>
      <p:ext uri="{BB962C8B-B14F-4D97-AF65-F5344CB8AC3E}">
        <p14:creationId xmlns:p14="http://schemas.microsoft.com/office/powerpoint/2010/main" val="187857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Time-Series Components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8</a:t>
            </a:fld>
            <a:endParaRPr lang="en-US" dirty="0"/>
          </a:p>
        </p:txBody>
      </p:sp>
      <p:sp>
        <p:nvSpPr>
          <p:cNvPr id="6" name="Text Placeholder 5"/>
          <p:cNvSpPr>
            <a:spLocks noGrp="1"/>
          </p:cNvSpPr>
          <p:nvPr>
            <p:ph type="body" sz="quarter" idx="12"/>
          </p:nvPr>
        </p:nvSpPr>
        <p:spPr/>
        <p:txBody>
          <a:bodyPr/>
          <a:lstStyle/>
          <a:p>
            <a:r>
              <a:rPr lang="en-US" dirty="0"/>
              <a:t>LO 14-1</a:t>
            </a:r>
          </a:p>
        </p:txBody>
      </p:sp>
      <p:pic>
        <p:nvPicPr>
          <p:cNvPr id="7" name="Picture 6"/>
          <p:cNvPicPr>
            <a:picLocks noChangeAspect="1"/>
          </p:cNvPicPr>
          <p:nvPr/>
        </p:nvPicPr>
        <p:blipFill>
          <a:blip r:embed="rId2"/>
          <a:stretch>
            <a:fillRect/>
          </a:stretch>
        </p:blipFill>
        <p:spPr>
          <a:xfrm>
            <a:off x="1364456" y="1264257"/>
            <a:ext cx="6415087" cy="4786686"/>
          </a:xfrm>
          <a:prstGeom prst="rect">
            <a:avLst/>
          </a:prstGeom>
        </p:spPr>
      </p:pic>
    </p:spTree>
    <p:extLst>
      <p:ext uri="{BB962C8B-B14F-4D97-AF65-F5344CB8AC3E}">
        <p14:creationId xmlns:p14="http://schemas.microsoft.com/office/powerpoint/2010/main" val="767025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Time-Series Components </a:t>
            </a:r>
          </a:p>
        </p:txBody>
      </p:sp>
      <p:sp>
        <p:nvSpPr>
          <p:cNvPr id="3" name="Content Placeholder 2"/>
          <p:cNvSpPr>
            <a:spLocks noGrp="1"/>
          </p:cNvSpPr>
          <p:nvPr>
            <p:ph idx="1"/>
          </p:nvPr>
        </p:nvSpPr>
        <p:spPr>
          <a:xfrm>
            <a:off x="457200" y="4267200"/>
            <a:ext cx="8229600" cy="1600200"/>
          </a:xfrm>
        </p:spPr>
        <p:txBody>
          <a:bodyPr/>
          <a:lstStyle/>
          <a:p>
            <a:r>
              <a:rPr lang="en-US" sz="2000" dirty="0"/>
              <a:t>The additive form is attractive for its simplicity, but the multiplicative model is often more useful for forecasting financial data, particularly when the data vary over a range of magnitudes.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9</a:t>
            </a:fld>
            <a:endParaRPr lang="en-US" dirty="0"/>
          </a:p>
        </p:txBody>
      </p:sp>
      <p:sp>
        <p:nvSpPr>
          <p:cNvPr id="6" name="Text Placeholder 5"/>
          <p:cNvSpPr>
            <a:spLocks noGrp="1"/>
          </p:cNvSpPr>
          <p:nvPr>
            <p:ph type="body" sz="quarter" idx="12"/>
          </p:nvPr>
        </p:nvSpPr>
        <p:spPr/>
        <p:txBody>
          <a:bodyPr/>
          <a:lstStyle/>
          <a:p>
            <a:r>
              <a:rPr lang="en-US" dirty="0"/>
              <a:t>LO 14-1</a:t>
            </a:r>
          </a:p>
        </p:txBody>
      </p:sp>
      <p:pic>
        <p:nvPicPr>
          <p:cNvPr id="7" name="Picture 6"/>
          <p:cNvPicPr>
            <a:picLocks noChangeAspect="1"/>
          </p:cNvPicPr>
          <p:nvPr/>
        </p:nvPicPr>
        <p:blipFill>
          <a:blip r:embed="rId2"/>
          <a:stretch>
            <a:fillRect/>
          </a:stretch>
        </p:blipFill>
        <p:spPr>
          <a:xfrm>
            <a:off x="812006" y="1676400"/>
            <a:ext cx="7519988" cy="2362726"/>
          </a:xfrm>
          <a:prstGeom prst="rect">
            <a:avLst/>
          </a:prstGeom>
        </p:spPr>
      </p:pic>
    </p:spTree>
    <p:extLst>
      <p:ext uri="{BB962C8B-B14F-4D97-AF65-F5344CB8AC3E}">
        <p14:creationId xmlns:p14="http://schemas.microsoft.com/office/powerpoint/2010/main" val="32273917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55108a44a1d833aacc1233247ec67bfede9737d"/>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pplied Statistics in Business &amp;amp; Economics, 4th edition &amp;#x0D;&amp;#x0A;&amp;#x0D;&amp;#x0A; David P. Doane and Lori E. Seward&amp;#x0D;&amp;#x0A;&amp;quot;&quot;/&gt;&lt;property id=&quot;20307&quot; value=&quot;258&quot;/&gt;&lt;/object&gt;&lt;object type=&quot;3&quot; unique_id=&quot;10005&quot;&gt;&lt;property id=&quot;20148&quot; value=&quot;5&quot;/&gt;&lt;property id=&quot;20300&quot; value=&quot;Slide 2 - &amp;quot;Overview of Statistics&amp;quot;&quot;/&gt;&lt;property id=&quot;20307&quot; value=&quot;259&quot;/&gt;&lt;/object&gt;&lt;object type=&quot;3&quot; unique_id=&quot;10006&quot;&gt;&lt;property id=&quot;20148&quot; value=&quot;5&quot;/&gt;&lt;property id=&quot;20300&quot; value=&quot;Slide 3 - &amp;quot;Overview of Statistics&amp;quot;&quot;/&gt;&lt;property id=&quot;20307&quot; value=&quot;260&quot;/&gt;&lt;/object&gt;&lt;object type=&quot;3&quot; unique_id=&quot;10007&quot;&gt;&lt;property id=&quot;20148&quot; value=&quot;5&quot;/&gt;&lt;property id=&quot;20300&quot; value=&quot;Slide 4 - &amp;quot;   1.1  What is Statistics?&amp;quot;&quot;/&gt;&lt;property id=&quot;20307&quot; value=&quot;261&quot;/&gt;&lt;/object&gt;&lt;object type=&quot;3&quot; unique_id=&quot;10008&quot;&gt;&lt;property id=&quot;20148&quot; value=&quot;5&quot;/&gt;&lt;property id=&quot;20300&quot; value=&quot;Slide 5 - &amp;quot;1.1  What is Statistics?&amp;quot;&quot;/&gt;&lt;property id=&quot;20307&quot; value=&quot;262&quot;/&gt;&lt;/object&gt;&lt;object type=&quot;3&quot; unique_id=&quot;10009&quot;&gt;&lt;property id=&quot;20148&quot; value=&quot;5&quot;/&gt;&lt;property id=&quot;20300&quot; value=&quot;Slide 6 - &amp;quot;1.2  Why Study Statistics&amp;quot;&quot;/&gt;&lt;property id=&quot;20307&quot; value=&quot;263&quot;/&gt;&lt;/object&gt;&lt;object type=&quot;3&quot; unique_id=&quot;10010&quot;&gt;&lt;property id=&quot;20148&quot; value=&quot;5&quot;/&gt;&lt;property id=&quot;20300&quot; value=&quot;Slide 7 - &amp;quot;1.2  Why Study Statistics&amp;quot;&quot;/&gt;&lt;property id=&quot;20307&quot; value=&quot;264&quot;/&gt;&lt;/object&gt;&lt;object type=&quot;3&quot; unique_id=&quot;10011&quot;&gt;&lt;property id=&quot;20148&quot; value=&quot;5&quot;/&gt;&lt;property id=&quot;20300&quot; value=&quot;Slide 8 - &amp;quot;1.2  Why Study Statistics?&amp;quot;&quot;/&gt;&lt;property id=&quot;20307&quot; value=&quot;265&quot;/&gt;&lt;/object&gt;&lt;object type=&quot;3&quot; unique_id=&quot;10012&quot;&gt;&lt;property id=&quot;20148&quot; value=&quot;5&quot;/&gt;&lt;property id=&quot;20300&quot; value=&quot;Slide 9 - &amp;quot;1.2  Why Study Statistics?&amp;quot;&quot;/&gt;&lt;property id=&quot;20307&quot; value=&quot;266&quot;/&gt;&lt;/object&gt;&lt;object type=&quot;3&quot; unique_id=&quot;10013&quot;&gt;&lt;property id=&quot;20148&quot; value=&quot;5&quot;/&gt;&lt;property id=&quot;20300&quot; value=&quot;Slide 10 - &amp;quot;1.2  Why Study Statistics?&amp;quot;&quot;/&gt;&lt;property id=&quot;20307&quot; value=&quot;267&quot;/&gt;&lt;/object&gt;&lt;object type=&quot;3&quot; unique_id=&quot;10014&quot;&gt;&lt;property id=&quot;20148&quot; value=&quot;5&quot;/&gt;&lt;property id=&quot;20300&quot; value=&quot;Slide 11 - &amp;quot;1.3  Uses of Statistics?&amp;quot;&quot;/&gt;&lt;property id=&quot;20307&quot; value=&quot;268&quot;/&gt;&lt;/object&gt;&lt;object type=&quot;3&quot; unique_id=&quot;10015&quot;&gt;&lt;property id=&quot;20148&quot; value=&quot;5&quot;/&gt;&lt;property id=&quot;20300&quot; value=&quot;Slide 12 - &amp;quot;1.3  Uses of Statistics?&amp;quot;&quot;/&gt;&lt;property id=&quot;20307&quot; value=&quot;269&quot;/&gt;&lt;/object&gt;&lt;object type=&quot;3&quot; unique_id=&quot;10016&quot;&gt;&lt;property id=&quot;20148&quot; value=&quot;5&quot;/&gt;&lt;property id=&quot;20300&quot; value=&quot;Slide 13 - &amp;quot;1.3  Uses of Statistics?&amp;quot;&quot;/&gt;&lt;property id=&quot;20307&quot; value=&quot;270&quot;/&gt;&lt;/object&gt;&lt;object type=&quot;3&quot; unique_id=&quot;10017&quot;&gt;&lt;property id=&quot;20148&quot; value=&quot;5&quot;/&gt;&lt;property id=&quot;20300&quot; value=&quot;Slide 14 - &amp;quot;1.3  Uses of Statistics?&amp;quot;&quot;/&gt;&lt;property id=&quot;20307&quot; value=&quot;271&quot;/&gt;&lt;/object&gt;&lt;object type=&quot;3&quot; unique_id=&quot;10018&quot;&gt;&lt;property id=&quot;20148&quot; value=&quot;5&quot;/&gt;&lt;property id=&quot;20300&quot; value=&quot;Slide 15 - &amp;quot;1.3  Uses of Statistics?&amp;quot;&quot;/&gt;&lt;property id=&quot;20307&quot; value=&quot;272&quot;/&gt;&lt;/object&gt;&lt;object type=&quot;3&quot; unique_id=&quot;10019&quot;&gt;&lt;property id=&quot;20148&quot; value=&quot;5&quot;/&gt;&lt;property id=&quot;20300&quot; value=&quot;Slide 16 - &amp;quot;1.3  Uses of Statistics?&amp;quot;&quot;/&gt;&lt;property id=&quot;20307&quot; value=&quot;273&quot;/&gt;&lt;/object&gt;&lt;object type=&quot;3&quot; unique_id=&quot;10020&quot;&gt;&lt;property id=&quot;20148&quot; value=&quot;5&quot;/&gt;&lt;property id=&quot;20300&quot; value=&quot;Slide 17 - &amp;quot;1.4  Statistical Challenges&amp;quot;&quot;/&gt;&lt;property id=&quot;20307&quot; value=&quot;274&quot;/&gt;&lt;/object&gt;&lt;object type=&quot;3&quot; unique_id=&quot;10021&quot;&gt;&lt;property id=&quot;20148&quot; value=&quot;5&quot;/&gt;&lt;property id=&quot;20300&quot; value=&quot;Slide 18 - &amp;quot;1.4  Statistical Challenges&amp;quot;&quot;/&gt;&lt;property id=&quot;20307&quot; value=&quot;275&quot;/&gt;&lt;/object&gt;&lt;object type=&quot;3&quot; unique_id=&quot;10022&quot;&gt;&lt;property id=&quot;20148&quot; value=&quot;5&quot;/&gt;&lt;property id=&quot;20300&quot; value=&quot;Slide 19 - &amp;quot;1.4  Statistical Challenges&amp;quot;&quot;/&gt;&lt;property id=&quot;20307&quot; value=&quot;276&quot;/&gt;&lt;/object&gt;&lt;object type=&quot;3&quot; unique_id=&quot;10023&quot;&gt;&lt;property id=&quot;20148&quot; value=&quot;5&quot;/&gt;&lt;property id=&quot;20300&quot; value=&quot;Slide 20 - &amp;quot;1.4  Statistical Challenges&amp;quot;&quot;/&gt;&lt;property id=&quot;20307&quot; value=&quot;277&quot;/&gt;&lt;/object&gt;&lt;object type=&quot;3&quot; unique_id=&quot;10024&quot;&gt;&lt;property id=&quot;20148&quot; value=&quot;5&quot;/&gt;&lt;property id=&quot;20300&quot; value=&quot;Slide 21 - &amp;quot;1.4  Statistical Challenges&amp;quot;&quot;/&gt;&lt;property id=&quot;20307&quot; value=&quot;278&quot;/&gt;&lt;/object&gt;&lt;object type=&quot;3&quot; unique_id=&quot;10025&quot;&gt;&lt;property id=&quot;20148&quot; value=&quot;5&quot;/&gt;&lt;property id=&quot;20300&quot; value=&quot;Slide 22 - &amp;quot;1.4  Statistical Challenges&amp;quot;&quot;/&gt;&lt;property id=&quot;20307&quot; value=&quot;279&quot;/&gt;&lt;/object&gt;&lt;object type=&quot;3&quot; unique_id=&quot;10026&quot;&gt;&lt;property id=&quot;20148&quot; value=&quot;5&quot;/&gt;&lt;property id=&quot;20300&quot; value=&quot;Slide 23 - &amp;quot;1.4  Statistical Challenges&amp;quot;&quot;/&gt;&lt;property id=&quot;20307&quot; value=&quot;280&quot;/&gt;&lt;/object&gt;&lt;object type=&quot;3&quot; unique_id=&quot;10027&quot;&gt;&lt;property id=&quot;20148&quot; value=&quot;5&quot;/&gt;&lt;property id=&quot;20300&quot; value=&quot;Slide 24 - &amp;quot;1.4  Statistical Challenges&amp;quot;&quot;/&gt;&lt;property id=&quot;20307&quot; value=&quot;281&quot;/&gt;&lt;/object&gt;&lt;object type=&quot;3&quot; unique_id=&quot;10028&quot;&gt;&lt;property id=&quot;20148&quot; value=&quot;5&quot;/&gt;&lt;property id=&quot;20300&quot; value=&quot;Slide 25 - &amp;quot;1.4  Statistical Challenges&amp;quot;&quot;/&gt;&lt;property id=&quot;20307&quot; value=&quot;282&quot;/&gt;&lt;/object&gt;&lt;object type=&quot;3&quot; unique_id=&quot;10029&quot;&gt;&lt;property id=&quot;20148&quot; value=&quot;5&quot;/&gt;&lt;property id=&quot;20300&quot; value=&quot;Slide 26 - &amp;quot;1.4  Statistical Challenges&amp;quot;&quot;/&gt;&lt;property id=&quot;20307&quot; value=&quot;283&quot;/&gt;&lt;/object&gt;&lt;object type=&quot;3&quot; unique_id=&quot;10030&quot;&gt;&lt;property id=&quot;20148&quot; value=&quot;5&quot;/&gt;&lt;property id=&quot;20300&quot; value=&quot;Slide 27 - &amp;quot;1.4  Statistical Challenges&amp;quot;&quot;/&gt;&lt;property id=&quot;20307&quot; value=&quot;284&quot;/&gt;&lt;/object&gt;&lt;object type=&quot;3&quot; unique_id=&quot;10031&quot;&gt;&lt;property id=&quot;20148&quot; value=&quot;5&quot;/&gt;&lt;property id=&quot;20300&quot; value=&quot;Slide 28 - &amp;quot;1.5  Critical Thinking&amp;quot;&quot;/&gt;&lt;property id=&quot;20307&quot; value=&quot;285&quot;/&gt;&lt;/object&gt;&lt;object type=&quot;3&quot; unique_id=&quot;10032&quot;&gt;&lt;property id=&quot;20148&quot; value=&quot;5&quot;/&gt;&lt;property id=&quot;20300&quot; value=&quot;Slide 29 - &amp;quot;1.5  Critical Thinking&amp;quot;&quot;/&gt;&lt;property id=&quot;20307&quot; value=&quot;286&quot;/&gt;&lt;/object&gt;&lt;object type=&quot;3&quot; unique_id=&quot;10033&quot;&gt;&lt;property id=&quot;20148&quot; value=&quot;5&quot;/&gt;&lt;property id=&quot;20300&quot; value=&quot;Slide 30 - &amp;quot;1.5  Critical Thinking&amp;quot;&quot;/&gt;&lt;property id=&quot;20307&quot; value=&quot;287&quot;/&gt;&lt;/object&gt;&lt;object type=&quot;3&quot; unique_id=&quot;10034&quot;&gt;&lt;property id=&quot;20148&quot; value=&quot;5&quot;/&gt;&lt;property id=&quot;20300&quot; value=&quot;Slide 31 - &amp;quot;1.5  Critical Thinking&amp;quot;&quot;/&gt;&lt;property id=&quot;20307&quot; value=&quot;288&quot;/&gt;&lt;/object&gt;&lt;object type=&quot;3&quot; unique_id=&quot;10035&quot;&gt;&lt;property id=&quot;20148&quot; value=&quot;5&quot;/&gt;&lt;property id=&quot;20300&quot; value=&quot;Slide 32 - &amp;quot;1.5  Critical Thinking&amp;quot;&quot;/&gt;&lt;property id=&quot;20307&quot; value=&quot;289&quot;/&gt;&lt;/object&gt;&lt;object type=&quot;3&quot; unique_id=&quot;10036&quot;&gt;&lt;property id=&quot;20148&quot; value=&quot;5&quot;/&gt;&lt;property id=&quot;20300&quot; value=&quot;Slide 33 - &amp;quot;1.5  Critical Thinking&amp;quot;&quot;/&gt;&lt;property id=&quot;20307&quot; value=&quot;290&quot;/&gt;&lt;/object&gt;&lt;object type=&quot;3&quot; unique_id=&quot;10037&quot;&gt;&lt;property id=&quot;20148&quot; value=&quot;5&quot;/&gt;&lt;property id=&quot;20300&quot; value=&quot;Slide 34 - &amp;quot;1.5  Critical Thinking&amp;quot;&quot;/&gt;&lt;property id=&quot;20307&quot; value=&quot;291&quot;/&gt;&lt;/object&gt;&lt;/object&gt;&lt;/object&gt;&lt;/database&gt;"/>
  <p:tag name="SECTOMILLISECCONVERTED" val="1"/>
  <p:tag name="ISPRING_RESOURCE_PATHS_HASH_2" val="d770bf68537a72af5930b85485f5525eafc3a"/>
  <p:tag name="ISPRING_RESOURCE_PATHS_HASH_PRESENTER" val="d1c91fb631b910a98e862f74ccdf7de69c481589"/>
</p:tagLst>
</file>

<file path=ppt/theme/theme1.xml><?xml version="1.0" encoding="utf-8"?>
<a:theme xmlns:a="http://schemas.openxmlformats.org/drawingml/2006/main" name="Pixel">
  <a:themeElements>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Pixel</Template>
  <TotalTime>5581</TotalTime>
  <Words>5915</Words>
  <Application>Microsoft Office PowerPoint</Application>
  <PresentationFormat>On-screen Show (4:3)</PresentationFormat>
  <Paragraphs>478</Paragraphs>
  <Slides>62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Book Antiqua</vt:lpstr>
      <vt:lpstr>Calibri</vt:lpstr>
      <vt:lpstr>Cambria Math</vt:lpstr>
      <vt:lpstr>Times New Roman</vt:lpstr>
      <vt:lpstr>Wingdings</vt:lpstr>
      <vt:lpstr>Pixel</vt:lpstr>
      <vt:lpstr>  Chapter 14 Time-Series Analysis</vt:lpstr>
      <vt:lpstr>Chapter Learning Objectives</vt:lpstr>
      <vt:lpstr>Time-Series Data</vt:lpstr>
      <vt:lpstr>Time-Series Data</vt:lpstr>
      <vt:lpstr>Time-Series Data</vt:lpstr>
      <vt:lpstr>Periodicity</vt:lpstr>
      <vt:lpstr>Time-Series Components</vt:lpstr>
      <vt:lpstr>Time-Series Components </vt:lpstr>
      <vt:lpstr>Time-Series Components </vt:lpstr>
      <vt:lpstr>Trend</vt:lpstr>
      <vt:lpstr>Cycle</vt:lpstr>
      <vt:lpstr>Seasonal</vt:lpstr>
      <vt:lpstr>Irregular</vt:lpstr>
      <vt:lpstr>Trend Forecasting</vt:lpstr>
      <vt:lpstr>Three Trend Models</vt:lpstr>
      <vt:lpstr>Linear Trend Model</vt:lpstr>
      <vt:lpstr>Illustration: Linear Trend</vt:lpstr>
      <vt:lpstr>Linear Trend Calculations</vt:lpstr>
      <vt:lpstr>Forecasting a Linear Trend</vt:lpstr>
      <vt:lpstr>Linear Trend: Calculating R2</vt:lpstr>
      <vt:lpstr>Exponential Trend Model</vt:lpstr>
      <vt:lpstr>When to Use the Exponential Model</vt:lpstr>
      <vt:lpstr>Illustration: Exponential Trend</vt:lpstr>
      <vt:lpstr>Exponential Trend Calculations</vt:lpstr>
      <vt:lpstr>Forecasting an Exponential Trend</vt:lpstr>
      <vt:lpstr>Quadratic Trend</vt:lpstr>
      <vt:lpstr>Quadratic Trend</vt:lpstr>
      <vt:lpstr>Illustration: Quadratic Trend</vt:lpstr>
      <vt:lpstr>Trend-Fitting Criteria</vt:lpstr>
      <vt:lpstr>Example: Comparing Trends</vt:lpstr>
      <vt:lpstr>Example: Comparing Trends</vt:lpstr>
      <vt:lpstr>Example: Comparing Trends</vt:lpstr>
      <vt:lpstr>Five Measures of Fit</vt:lpstr>
      <vt:lpstr>Interpretation</vt:lpstr>
      <vt:lpstr>Trailing Moving Average (TMA)</vt:lpstr>
      <vt:lpstr>Centered Moving Average (CMA)</vt:lpstr>
      <vt:lpstr>Using Excel for a TMA</vt:lpstr>
      <vt:lpstr>Exponential Smoothing</vt:lpstr>
      <vt:lpstr>Smoothing Constant ()</vt:lpstr>
      <vt:lpstr>Choosing the Value of </vt:lpstr>
      <vt:lpstr>Initializing the Process</vt:lpstr>
      <vt:lpstr>Smoothing with Trend and Seasonality</vt:lpstr>
      <vt:lpstr>Seasonality</vt:lpstr>
      <vt:lpstr>Seasonality</vt:lpstr>
      <vt:lpstr>Seasonal Forecasts Using Binary Predictors</vt:lpstr>
      <vt:lpstr>Index Numbers</vt:lpstr>
      <vt:lpstr>Relative Indexes</vt:lpstr>
      <vt:lpstr>Weighted Indexes</vt:lpstr>
      <vt:lpstr>Weighted Indexes</vt:lpstr>
      <vt:lpstr>Importance of Index Numbers</vt:lpstr>
      <vt:lpstr>Importance of Index Numbers</vt:lpstr>
      <vt:lpstr>Role of Forecasting</vt:lpstr>
      <vt:lpstr>Behavioral Aspects of Forecasting</vt:lpstr>
      <vt:lpstr>Forecasts Are Always Wrong</vt:lpstr>
      <vt:lpstr>Forecasts Are Always Wrong </vt:lpstr>
      <vt:lpstr>Chapter 14 Practice Problems</vt:lpstr>
      <vt:lpstr>Question 1</vt:lpstr>
      <vt:lpstr>Question 6</vt:lpstr>
      <vt:lpstr>Question 7</vt:lpstr>
      <vt:lpstr>Question 8</vt:lpstr>
      <vt:lpstr>Chapter 14 Analytics in Action</vt:lpstr>
      <vt:lpstr>PowerPoint Presentation</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wanda_zeman</dc:creator>
  <cp:lastModifiedBy>Koch, Jamie</cp:lastModifiedBy>
  <cp:revision>307</cp:revision>
  <dcterms:created xsi:type="dcterms:W3CDTF">2011-08-11T13:30:00Z</dcterms:created>
  <dcterms:modified xsi:type="dcterms:W3CDTF">2021-01-20T20:28:53Z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1684910333</vt:i4>
  </property>
  <property fmtid="{D5CDD505-2E9C-101B-9397-08002B2CF9AE}" pid="3" name="_NewReviewCycle">
    <vt:lpwstr/>
  </property>
  <property fmtid="{D5CDD505-2E9C-101B-9397-08002B2CF9AE}" pid="4" name="_EmailSubject">
    <vt:lpwstr>Re: Doane 5th - Chapters 1 - 4</vt:lpwstr>
  </property>
  <property fmtid="{D5CDD505-2E9C-101B-9397-08002B2CF9AE}" pid="5" name="_AuthorEmail">
    <vt:lpwstr>l.jaisingh@moreheadstate.edu</vt:lpwstr>
  </property>
  <property fmtid="{D5CDD505-2E9C-101B-9397-08002B2CF9AE}" pid="6" name="_AuthorEmailDisplayName">
    <vt:lpwstr>Lloyd R. Jaisingh</vt:lpwstr>
  </property>
</Properties>
</file>