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60"/>
  </p:notesMasterIdLst>
  <p:handoutMasterIdLst>
    <p:handoutMasterId r:id="rId61"/>
  </p:handoutMasterIdLst>
  <p:sldIdLst>
    <p:sldId id="258" r:id="rId2"/>
    <p:sldId id="30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59" r:id="rId24"/>
    <p:sldId id="360" r:id="rId25"/>
    <p:sldId id="361" r:id="rId26"/>
    <p:sldId id="362" r:id="rId27"/>
    <p:sldId id="348" r:id="rId28"/>
    <p:sldId id="349" r:id="rId29"/>
    <p:sldId id="350" r:id="rId30"/>
    <p:sldId id="351" r:id="rId31"/>
    <p:sldId id="352" r:id="rId32"/>
    <p:sldId id="353" r:id="rId33"/>
    <p:sldId id="363" r:id="rId34"/>
    <p:sldId id="354" r:id="rId35"/>
    <p:sldId id="364" r:id="rId36"/>
    <p:sldId id="365" r:id="rId37"/>
    <p:sldId id="355" r:id="rId38"/>
    <p:sldId id="372" r:id="rId39"/>
    <p:sldId id="356" r:id="rId40"/>
    <p:sldId id="373" r:id="rId41"/>
    <p:sldId id="374" r:id="rId42"/>
    <p:sldId id="375" r:id="rId43"/>
    <p:sldId id="366" r:id="rId44"/>
    <p:sldId id="376" r:id="rId45"/>
    <p:sldId id="377" r:id="rId46"/>
    <p:sldId id="378" r:id="rId47"/>
    <p:sldId id="379" r:id="rId48"/>
    <p:sldId id="380" r:id="rId49"/>
    <p:sldId id="367" r:id="rId50"/>
    <p:sldId id="381" r:id="rId51"/>
    <p:sldId id="382" r:id="rId52"/>
    <p:sldId id="302" r:id="rId53"/>
    <p:sldId id="303" r:id="rId54"/>
    <p:sldId id="383" r:id="rId55"/>
    <p:sldId id="384" r:id="rId56"/>
    <p:sldId id="385" r:id="rId57"/>
    <p:sldId id="306" r:id="rId58"/>
    <p:sldId id="358" r:id="rId59"/>
  </p:sldIdLst>
  <p:sldSz cx="9144000" cy="6858000" type="screen4x3"/>
  <p:notesSz cx="6858000" cy="9144000"/>
  <p:custDataLst>
    <p:tags r:id="rId6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590" autoAdjust="0"/>
  </p:normalViewPr>
  <p:slideViewPr>
    <p:cSldViewPr>
      <p:cViewPr varScale="1">
        <p:scale>
          <a:sx n="68" d="100"/>
          <a:sy n="68"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55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C23BD-BDED-9340-A8CD-9946CA775F4D}" type="datetimeFigureOut">
              <a:rPr lang="en-US" smtClean="0"/>
              <a:t>1/20/2021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5CC3EA-C73F-5744-B7C9-1E67C4E7EB3C}" type="slidenum">
              <a:rPr lang="en-US" smtClean="0"/>
              <a:t>‹#›</a:t>
            </a:fld>
            <a:endParaRPr lang="en-US"/>
          </a:p>
        </p:txBody>
      </p:sp>
    </p:spTree>
    <p:extLst>
      <p:ext uri="{BB962C8B-B14F-4D97-AF65-F5344CB8AC3E}">
        <p14:creationId xmlns:p14="http://schemas.microsoft.com/office/powerpoint/2010/main" val="1228085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3F0F0A45-116C-44C0-82EE-C345A1D4CE96}" type="datetimeFigureOut">
              <a:rPr lang="en-US"/>
              <a:pPr>
                <a:defRPr/>
              </a:pPr>
              <a:t>1/20/2021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1FB63878-32F0-434E-AD32-5BC1C3CA273A}" type="slidenum">
              <a:rPr lang="en-US"/>
              <a:pPr>
                <a:defRPr/>
              </a:pPr>
              <a:t>‹#›</a:t>
            </a:fld>
            <a:endParaRPr lang="en-US" dirty="0"/>
          </a:p>
        </p:txBody>
      </p:sp>
    </p:spTree>
    <p:extLst>
      <p:ext uri="{BB962C8B-B14F-4D97-AF65-F5344CB8AC3E}">
        <p14:creationId xmlns:p14="http://schemas.microsoft.com/office/powerpoint/2010/main" val="8132812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647E88-6500-4909-9506-AA25755283B0}" type="slidenum">
              <a:rPr lang="en-US" smtClean="0"/>
              <a:pPr/>
              <a:t>1</a:t>
            </a:fld>
            <a:endParaRPr lang="en-US" dirty="0"/>
          </a:p>
        </p:txBody>
      </p:sp>
    </p:spTree>
    <p:extLst>
      <p:ext uri="{BB962C8B-B14F-4D97-AF65-F5344CB8AC3E}">
        <p14:creationId xmlns:p14="http://schemas.microsoft.com/office/powerpoint/2010/main" val="398960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grpSp>
      </p:grpSp>
      <p:sp>
        <p:nvSpPr>
          <p:cNvPr id="737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dirty="0"/>
              <a:t>Click to edit Master title style</a:t>
            </a:r>
          </a:p>
        </p:txBody>
      </p:sp>
      <p:sp>
        <p:nvSpPr>
          <p:cNvPr id="737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447800"/>
            <a:ext cx="8229600" cy="44196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
        <p:nvSpPr>
          <p:cNvPr id="9"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lvl1pPr>
              <a:defRPr sz="3600">
                <a:solidFill>
                  <a:schemeClr val="bg2"/>
                </a:solidFill>
              </a:defRPr>
            </a:lvl1pPr>
          </a:lstStyle>
          <a:p>
            <a:r>
              <a:rPr lang="en-US" dirty="0"/>
              <a:t>Click to edit Master title style</a:t>
            </a:r>
          </a:p>
        </p:txBody>
      </p:sp>
      <p:sp>
        <p:nvSpPr>
          <p:cNvPr id="3" name="Content Placeholder 2"/>
          <p:cNvSpPr>
            <a:spLocks noGrp="1"/>
          </p:cNvSpPr>
          <p:nvPr>
            <p:ph sz="half" idx="1"/>
          </p:nvPr>
        </p:nvSpPr>
        <p:spPr>
          <a:xfrm>
            <a:off x="457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11"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2"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lvl1pPr>
              <a:defRPr sz="3600"/>
            </a:lvl1pPr>
          </a:lstStyle>
          <a:p>
            <a:r>
              <a:rPr lang="en-US" dirty="0"/>
              <a:t>Click to edit Master title style</a:t>
            </a:r>
          </a:p>
        </p:txBody>
      </p:sp>
      <p:sp>
        <p:nvSpPr>
          <p:cNvPr id="6"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7"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8"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6"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7"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7270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7271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dirty="0">
                <a:latin typeface="Times New Roman" charset="0"/>
              </a:endParaRPr>
            </a:p>
          </p:txBody>
        </p:sp>
        <p:sp>
          <p:nvSpPr>
            <p:cNvPr id="7271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7271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grpSp>
      <p:sp>
        <p:nvSpPr>
          <p:cNvPr id="1029" name="Rectangle 14"/>
          <p:cNvSpPr>
            <a:spLocks noGrp="1" noChangeArrowheads="1"/>
          </p:cNvSpPr>
          <p:nvPr>
            <p:ph type="title"/>
          </p:nvPr>
        </p:nvSpPr>
        <p:spPr bwMode="auto">
          <a:xfrm>
            <a:off x="457200" y="4572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30" name="Rectangle 1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3"/>
          <p:cNvSpPr>
            <a:spLocks noGrp="1"/>
          </p:cNvSpPr>
          <p:nvPr>
            <p:ph type="ftr" sz="quarter" idx="3"/>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19" name="Slide Number Placeholder 4"/>
          <p:cNvSpPr>
            <a:spLocks noGrp="1"/>
          </p:cNvSpPr>
          <p:nvPr>
            <p:ph type="sldNum" sz="quarter" idx="4"/>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l" rtl="0" eaLnBrk="0" fontAlgn="base" hangingPunct="0">
        <a:spcBef>
          <a:spcPct val="0"/>
        </a:spcBef>
        <a:spcAft>
          <a:spcPct val="0"/>
        </a:spcAft>
        <a:defRPr sz="3600">
          <a:solidFill>
            <a:schemeClr val="bg2"/>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1905000"/>
            <a:ext cx="7772400" cy="2286000"/>
          </a:xfrm>
        </p:spPr>
        <p:txBody>
          <a:bodyPr anchor="t"/>
          <a:lstStyle/>
          <a:p>
            <a:pPr algn="ctr" eaLnBrk="1" hangingPunct="1">
              <a:defRPr/>
            </a:pPr>
            <a:br>
              <a:rPr lang="en-US" sz="3200" dirty="0"/>
            </a:br>
            <a:r>
              <a:rPr lang="en-US" sz="3200" dirty="0"/>
              <a:t> </a:t>
            </a:r>
            <a:r>
              <a:rPr lang="en-US" dirty="0"/>
              <a:t>Chapter 15</a:t>
            </a:r>
            <a:br>
              <a:rPr lang="en-US" dirty="0"/>
            </a:br>
            <a:r>
              <a:rPr lang="en-US" dirty="0"/>
              <a:t>Chi-Squared Tests </a:t>
            </a:r>
            <a:endParaRPr lang="en-US" dirty="0">
              <a:solidFill>
                <a:srgbClr val="0070C0"/>
              </a:solidFill>
            </a:endParaRPr>
          </a:p>
        </p:txBody>
      </p:sp>
      <p:sp>
        <p:nvSpPr>
          <p:cNvPr id="7" name="Rectangle 2"/>
          <p:cNvSpPr txBox="1">
            <a:spLocks noChangeArrowheads="1"/>
          </p:cNvSpPr>
          <p:nvPr/>
        </p:nvSpPr>
        <p:spPr bwMode="auto">
          <a:xfrm>
            <a:off x="18288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9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Copyright © 2022 McGraw Hill. All rights reserved. No reproduction or distribution without the prior written consent of McGraw Hill.</a:t>
            </a:r>
          </a:p>
        </p:txBody>
      </p:sp>
      <p:sp>
        <p:nvSpPr>
          <p:cNvPr id="8" name="Slide Number Placeholder 2"/>
          <p:cNvSpPr txBox="1">
            <a:spLocks/>
          </p:cNvSpPr>
          <p:nvPr/>
        </p:nvSpPr>
        <p:spPr>
          <a:xfrm>
            <a:off x="6553200" y="6248400"/>
            <a:ext cx="21336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endParaRPr lang="en-US" sz="1200" dirty="0"/>
          </a:p>
          <a:p>
            <a:pPr algn="r">
              <a:defRPr/>
            </a:pPr>
            <a:r>
              <a:rPr lang="en-US" sz="1200" dirty="0"/>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Frequencies</a:t>
            </a:r>
          </a:p>
        </p:txBody>
      </p:sp>
      <p:sp>
        <p:nvSpPr>
          <p:cNvPr id="3" name="Content Placeholder 2"/>
          <p:cNvSpPr>
            <a:spLocks noGrp="1"/>
          </p:cNvSpPr>
          <p:nvPr>
            <p:ph idx="1"/>
          </p:nvPr>
        </p:nvSpPr>
        <p:spPr/>
        <p:txBody>
          <a:bodyPr/>
          <a:lstStyle/>
          <a:p>
            <a:r>
              <a:rPr lang="en-US" dirty="0"/>
              <a:t>Assuming that </a:t>
            </a:r>
            <a:r>
              <a:rPr lang="en-US" i="1" dirty="0"/>
              <a:t>H</a:t>
            </a:r>
            <a:r>
              <a:rPr lang="en-US" baseline="-25000" dirty="0"/>
              <a:t>0</a:t>
            </a:r>
            <a:r>
              <a:rPr lang="en-US" dirty="0"/>
              <a:t> is true, the expected frequency of row </a:t>
            </a:r>
            <a:r>
              <a:rPr lang="en-US" i="1" dirty="0"/>
              <a:t>j</a:t>
            </a:r>
            <a:r>
              <a:rPr lang="en-US" dirty="0"/>
              <a:t> and column </a:t>
            </a:r>
            <a:r>
              <a:rPr lang="en-US" i="1" dirty="0"/>
              <a:t>k</a:t>
            </a:r>
            <a:r>
              <a:rPr lang="en-US" dirty="0"/>
              <a:t> is:</a:t>
            </a:r>
          </a:p>
          <a:p>
            <a:endParaRPr lang="en-US" dirty="0"/>
          </a:p>
          <a:p>
            <a:r>
              <a:rPr lang="en-US" dirty="0"/>
              <a:t>Where</a:t>
            </a:r>
          </a:p>
          <a:p>
            <a:pPr lvl="1"/>
            <a:r>
              <a:rPr lang="en-US" i="1" dirty="0" err="1"/>
              <a:t>R</a:t>
            </a:r>
            <a:r>
              <a:rPr lang="en-US" i="1" baseline="-25000" dirty="0" err="1"/>
              <a:t>j</a:t>
            </a:r>
            <a:r>
              <a:rPr lang="en-US" dirty="0"/>
              <a:t> = total for row </a:t>
            </a:r>
            <a:r>
              <a:rPr lang="en-US" i="1" dirty="0"/>
              <a:t>j</a:t>
            </a:r>
            <a:r>
              <a:rPr lang="en-US" dirty="0"/>
              <a:t> (</a:t>
            </a:r>
            <a:r>
              <a:rPr lang="en-US" i="1" dirty="0"/>
              <a:t>j</a:t>
            </a:r>
            <a:r>
              <a:rPr lang="en-US" dirty="0"/>
              <a:t> = 1, 2, …, </a:t>
            </a:r>
            <a:r>
              <a:rPr lang="en-US" i="1" dirty="0"/>
              <a:t>r</a:t>
            </a:r>
            <a:r>
              <a:rPr lang="en-US" dirty="0"/>
              <a:t>)</a:t>
            </a:r>
          </a:p>
          <a:p>
            <a:pPr lvl="1"/>
            <a:r>
              <a:rPr lang="en-US" i="1" dirty="0" err="1"/>
              <a:t>C</a:t>
            </a:r>
            <a:r>
              <a:rPr lang="en-US" i="1" baseline="-25000" dirty="0" err="1"/>
              <a:t>k</a:t>
            </a:r>
            <a:r>
              <a:rPr lang="en-US" dirty="0"/>
              <a:t> = total for column </a:t>
            </a:r>
            <a:r>
              <a:rPr lang="en-US" i="1" dirty="0"/>
              <a:t>k</a:t>
            </a:r>
            <a:r>
              <a:rPr lang="en-US" dirty="0"/>
              <a:t> (</a:t>
            </a:r>
            <a:r>
              <a:rPr lang="en-US" i="1" dirty="0"/>
              <a:t>k</a:t>
            </a:r>
            <a:r>
              <a:rPr lang="en-US" dirty="0"/>
              <a:t> = 1, 2, …, </a:t>
            </a:r>
            <a:r>
              <a:rPr lang="en-US" i="1" dirty="0"/>
              <a:t>c</a:t>
            </a:r>
            <a:r>
              <a:rPr lang="en-US" dirty="0"/>
              <a:t>)</a:t>
            </a:r>
          </a:p>
          <a:p>
            <a:pPr lvl="1"/>
            <a:r>
              <a:rPr lang="en-US" i="1" dirty="0"/>
              <a:t>n</a:t>
            </a:r>
            <a:r>
              <a:rPr lang="en-US" dirty="0"/>
              <a:t> = sample size</a:t>
            </a:r>
          </a:p>
          <a:p>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10</a:t>
            </a:fld>
            <a:endParaRPr lang="en-US" dirty="0"/>
          </a:p>
        </p:txBody>
      </p:sp>
      <p:sp>
        <p:nvSpPr>
          <p:cNvPr id="6" name="Text Placeholder 5"/>
          <p:cNvSpPr>
            <a:spLocks noGrp="1"/>
          </p:cNvSpPr>
          <p:nvPr>
            <p:ph type="body" sz="quarter" idx="12"/>
          </p:nvPr>
        </p:nvSpPr>
        <p:spPr/>
        <p:txBody>
          <a:bodyPr/>
          <a:lstStyle/>
          <a:p>
            <a:r>
              <a:rPr lang="en-US" dirty="0"/>
              <a:t>LO 15-2</a:t>
            </a:r>
          </a:p>
        </p:txBody>
      </p:sp>
      <p:pic>
        <p:nvPicPr>
          <p:cNvPr id="7" name="Picture 6"/>
          <p:cNvPicPr>
            <a:picLocks noChangeAspect="1"/>
          </p:cNvPicPr>
          <p:nvPr/>
        </p:nvPicPr>
        <p:blipFill>
          <a:blip r:embed="rId2"/>
          <a:stretch>
            <a:fillRect/>
          </a:stretch>
        </p:blipFill>
        <p:spPr>
          <a:xfrm>
            <a:off x="1447800" y="2362200"/>
            <a:ext cx="6248400" cy="409575"/>
          </a:xfrm>
          <a:prstGeom prst="rect">
            <a:avLst/>
          </a:prstGeom>
        </p:spPr>
      </p:pic>
    </p:spTree>
    <p:extLst>
      <p:ext uri="{BB962C8B-B14F-4D97-AF65-F5344CB8AC3E}">
        <p14:creationId xmlns:p14="http://schemas.microsoft.com/office/powerpoint/2010/main" val="404011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Hypotheses</a:t>
            </a:r>
          </a:p>
        </p:txBody>
      </p:sp>
      <p:sp>
        <p:nvSpPr>
          <p:cNvPr id="3" name="Content Placeholder 2"/>
          <p:cNvSpPr>
            <a:spLocks noGrp="1"/>
          </p:cNvSpPr>
          <p:nvPr>
            <p:ph idx="1"/>
          </p:nvPr>
        </p:nvSpPr>
        <p:spPr/>
        <p:txBody>
          <a:bodyPr/>
          <a:lstStyle/>
          <a:p>
            <a:r>
              <a:rPr lang="en-US" dirty="0"/>
              <a:t>Step 1: State the Hypotheses</a:t>
            </a:r>
          </a:p>
          <a:p>
            <a:pPr lvl="1"/>
            <a:r>
              <a:rPr lang="en-US" i="1" dirty="0"/>
              <a:t>H</a:t>
            </a:r>
            <a:r>
              <a:rPr lang="en-US" baseline="-25000" dirty="0"/>
              <a:t>0</a:t>
            </a:r>
            <a:r>
              <a:rPr lang="en-US" dirty="0"/>
              <a:t>: Privacy disclaimer location is independent of website nationality </a:t>
            </a:r>
          </a:p>
          <a:p>
            <a:pPr lvl="1"/>
            <a:r>
              <a:rPr lang="en-US" i="1" dirty="0"/>
              <a:t>H</a:t>
            </a:r>
            <a:r>
              <a:rPr lang="en-US" baseline="-25000" dirty="0"/>
              <a:t>1</a:t>
            </a:r>
            <a:r>
              <a:rPr lang="en-US" dirty="0"/>
              <a:t>: Privacy disclaimer location is dependent on website nationality </a:t>
            </a:r>
          </a:p>
          <a:p>
            <a:endParaRPr lang="en-US" dirty="0"/>
          </a:p>
          <a:p>
            <a:r>
              <a:rPr lang="en-US" dirty="0"/>
              <a:t>Step 2: Specify the Decision Rule</a:t>
            </a:r>
          </a:p>
          <a:p>
            <a:pPr lvl="1"/>
            <a:r>
              <a:rPr lang="en-US" dirty="0"/>
              <a:t>Calculate </a:t>
            </a:r>
            <a:r>
              <a:rPr lang="en-US" i="1" dirty="0" err="1"/>
              <a:t>df</a:t>
            </a:r>
            <a:r>
              <a:rPr lang="en-US" dirty="0"/>
              <a:t> = (</a:t>
            </a:r>
            <a:r>
              <a:rPr lang="en-US" i="1" dirty="0"/>
              <a:t>r</a:t>
            </a:r>
            <a:r>
              <a:rPr lang="en-US" dirty="0"/>
              <a:t> – 1)(</a:t>
            </a:r>
            <a:r>
              <a:rPr lang="en-US" i="1" dirty="0"/>
              <a:t>c</a:t>
            </a:r>
            <a:r>
              <a:rPr lang="en-US" dirty="0"/>
              <a:t> – 1) </a:t>
            </a:r>
          </a:p>
          <a:p>
            <a:pPr lvl="1"/>
            <a:r>
              <a:rPr lang="en-US" sz="2000" dirty="0"/>
              <a:t>For a given </a:t>
            </a:r>
            <a:r>
              <a:rPr lang="en-US" sz="2000" dirty="0">
                <a:latin typeface="Symbol" pitchFamily="18" charset="2"/>
              </a:rPr>
              <a:t>a</a:t>
            </a:r>
            <a:r>
              <a:rPr lang="en-US" sz="2000" dirty="0"/>
              <a:t>, look up the right-tail critical value (</a:t>
            </a:r>
            <a:r>
              <a:rPr lang="en-US" sz="2000" dirty="0">
                <a:latin typeface="Symbol" pitchFamily="18" charset="2"/>
              </a:rPr>
              <a:t>c</a:t>
            </a:r>
            <a:r>
              <a:rPr lang="en-US" sz="2000" baseline="30000" dirty="0"/>
              <a:t>2</a:t>
            </a:r>
            <a:r>
              <a:rPr lang="en-US" sz="2000" baseline="-25000" dirty="0"/>
              <a:t>R</a:t>
            </a:r>
            <a:r>
              <a:rPr lang="en-US" sz="2000" dirty="0"/>
              <a:t>) from Appendix E or by using Excel.</a:t>
            </a:r>
          </a:p>
          <a:p>
            <a:pPr lvl="1"/>
            <a:r>
              <a:rPr lang="en-US" dirty="0"/>
              <a:t>Reject </a:t>
            </a:r>
            <a:r>
              <a:rPr lang="en-US" i="1" dirty="0"/>
              <a:t>H</a:t>
            </a:r>
            <a:r>
              <a:rPr lang="en-US" baseline="-25000" dirty="0"/>
              <a:t>0</a:t>
            </a:r>
            <a:r>
              <a:rPr lang="en-US" dirty="0"/>
              <a:t> if test statistic &gt; </a:t>
            </a:r>
            <a:r>
              <a:rPr lang="en-US" dirty="0">
                <a:latin typeface="Symbol" pitchFamily="18" charset="2"/>
              </a:rPr>
              <a:t>c</a:t>
            </a:r>
            <a:r>
              <a:rPr lang="en-US" baseline="30000" dirty="0"/>
              <a:t>2</a:t>
            </a:r>
            <a:r>
              <a:rPr lang="en-US" baseline="-25000" dirty="0"/>
              <a:t>R</a:t>
            </a:r>
            <a:r>
              <a:rPr lang="en-US" dirty="0"/>
              <a:t>.</a:t>
            </a:r>
          </a:p>
          <a:p>
            <a:pPr lvl="1"/>
            <a:endParaRPr lang="en-US" dirty="0"/>
          </a:p>
          <a:p>
            <a:pPr lvl="1"/>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11</a:t>
            </a:fld>
            <a:endParaRPr lang="en-US" dirty="0"/>
          </a:p>
        </p:txBody>
      </p:sp>
      <p:sp>
        <p:nvSpPr>
          <p:cNvPr id="6" name="Text Placeholder 5"/>
          <p:cNvSpPr>
            <a:spLocks noGrp="1"/>
          </p:cNvSpPr>
          <p:nvPr>
            <p:ph type="body" sz="quarter" idx="12"/>
          </p:nvPr>
        </p:nvSpPr>
        <p:spPr/>
        <p:txBody>
          <a:bodyPr/>
          <a:lstStyle/>
          <a:p>
            <a:r>
              <a:rPr lang="en-US" dirty="0"/>
              <a:t>LO 15*3</a:t>
            </a:r>
          </a:p>
        </p:txBody>
      </p:sp>
    </p:spTree>
    <p:extLst>
      <p:ext uri="{BB962C8B-B14F-4D97-AF65-F5344CB8AC3E}">
        <p14:creationId xmlns:p14="http://schemas.microsoft.com/office/powerpoint/2010/main" val="256374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Hypothesis</a:t>
            </a:r>
          </a:p>
        </p:txBody>
      </p:sp>
      <p:sp>
        <p:nvSpPr>
          <p:cNvPr id="3" name="Content Placeholder 2"/>
          <p:cNvSpPr>
            <a:spLocks noGrp="1"/>
          </p:cNvSpPr>
          <p:nvPr>
            <p:ph idx="1"/>
          </p:nvPr>
        </p:nvSpPr>
        <p:spPr/>
        <p:txBody>
          <a:bodyPr/>
          <a:lstStyle/>
          <a:p>
            <a:r>
              <a:rPr lang="en-US" dirty="0"/>
              <a:t>For example, for </a:t>
            </a:r>
            <a:r>
              <a:rPr lang="en-US" i="1" dirty="0" err="1"/>
              <a:t>df</a:t>
            </a:r>
            <a:r>
              <a:rPr lang="en-US" i="1" dirty="0"/>
              <a:t> </a:t>
            </a:r>
            <a:r>
              <a:rPr lang="en-US" dirty="0"/>
              <a:t>= 6 and </a:t>
            </a:r>
            <a:r>
              <a:rPr lang="en-US" dirty="0">
                <a:latin typeface="Symbol" pitchFamily="18" charset="2"/>
              </a:rPr>
              <a:t>a</a:t>
            </a:r>
            <a:r>
              <a:rPr lang="en-US" dirty="0"/>
              <a:t> = .05, </a:t>
            </a:r>
            <a:r>
              <a:rPr lang="en-US" dirty="0">
                <a:latin typeface="Symbol" pitchFamily="18" charset="2"/>
              </a:rPr>
              <a:t>c</a:t>
            </a:r>
            <a:r>
              <a:rPr lang="en-US" baseline="30000" dirty="0"/>
              <a:t>2</a:t>
            </a:r>
            <a:r>
              <a:rPr lang="en-US" baseline="-25000" dirty="0"/>
              <a:t>.05</a:t>
            </a:r>
            <a:r>
              <a:rPr lang="en-US" dirty="0"/>
              <a:t> = 12.59.</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12</a:t>
            </a:fld>
            <a:endParaRPr lang="en-US" dirty="0"/>
          </a:p>
        </p:txBody>
      </p:sp>
      <p:sp>
        <p:nvSpPr>
          <p:cNvPr id="6" name="Text Placeholder 5"/>
          <p:cNvSpPr>
            <a:spLocks noGrp="1"/>
          </p:cNvSpPr>
          <p:nvPr>
            <p:ph type="body" sz="quarter" idx="12"/>
          </p:nvPr>
        </p:nvSpPr>
        <p:spPr/>
        <p:txBody>
          <a:bodyPr/>
          <a:lstStyle/>
          <a:p>
            <a:r>
              <a:rPr lang="en-US" dirty="0"/>
              <a:t>LO 15-3</a:t>
            </a:r>
          </a:p>
        </p:txBody>
      </p:sp>
      <p:pic>
        <p:nvPicPr>
          <p:cNvPr id="7" name="Picture 6"/>
          <p:cNvPicPr>
            <a:picLocks noChangeAspect="1"/>
          </p:cNvPicPr>
          <p:nvPr/>
        </p:nvPicPr>
        <p:blipFill>
          <a:blip r:embed="rId2"/>
          <a:stretch>
            <a:fillRect/>
          </a:stretch>
        </p:blipFill>
        <p:spPr>
          <a:xfrm>
            <a:off x="1023478" y="2005013"/>
            <a:ext cx="7097044" cy="3862387"/>
          </a:xfrm>
          <a:prstGeom prst="rect">
            <a:avLst/>
          </a:prstGeom>
        </p:spPr>
      </p:pic>
    </p:spTree>
    <p:extLst>
      <p:ext uri="{BB962C8B-B14F-4D97-AF65-F5344CB8AC3E}">
        <p14:creationId xmlns:p14="http://schemas.microsoft.com/office/powerpoint/2010/main" val="160109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Hypothesis</a:t>
            </a:r>
          </a:p>
        </p:txBody>
      </p:sp>
      <p:sp>
        <p:nvSpPr>
          <p:cNvPr id="3" name="Content Placeholder 2"/>
          <p:cNvSpPr>
            <a:spLocks noGrp="1"/>
          </p:cNvSpPr>
          <p:nvPr>
            <p:ph idx="1"/>
          </p:nvPr>
        </p:nvSpPr>
        <p:spPr/>
        <p:txBody>
          <a:bodyPr/>
          <a:lstStyle/>
          <a:p>
            <a:r>
              <a:rPr lang="en-US" dirty="0"/>
              <a:t>For </a:t>
            </a:r>
            <a:r>
              <a:rPr lang="en-US" i="1" dirty="0"/>
              <a:t>α </a:t>
            </a:r>
            <a:r>
              <a:rPr lang="en-US" dirty="0"/>
              <a:t>= .05 in this right-tailed test, the decision rule is </a:t>
            </a:r>
          </a:p>
          <a:p>
            <a:pPr lvl="1"/>
            <a:r>
              <a:rPr lang="en-US" dirty="0"/>
              <a:t>Reject </a:t>
            </a:r>
            <a:r>
              <a:rPr lang="en-US" i="1" dirty="0"/>
              <a:t>H</a:t>
            </a:r>
            <a:r>
              <a:rPr lang="en-US" baseline="-25000" dirty="0"/>
              <a:t>0</a:t>
            </a:r>
            <a:r>
              <a:rPr lang="en-US" dirty="0"/>
              <a:t> if </a:t>
            </a:r>
            <a:r>
              <a:rPr lang="en-US" i="1" dirty="0"/>
              <a:t>χ</a:t>
            </a:r>
            <a:r>
              <a:rPr lang="en-US" i="1" baseline="30000" dirty="0"/>
              <a:t>2</a:t>
            </a:r>
            <a:r>
              <a:rPr lang="en-US" baseline="-25000" dirty="0"/>
              <a:t>calc</a:t>
            </a:r>
            <a:r>
              <a:rPr lang="en-US" dirty="0"/>
              <a:t> &gt; 12.59 </a:t>
            </a:r>
          </a:p>
          <a:p>
            <a:pPr lvl="1"/>
            <a:r>
              <a:rPr lang="en-US" dirty="0"/>
              <a:t>Otherwise, do not reject </a:t>
            </a:r>
            <a:r>
              <a:rPr lang="en-US" i="1" dirty="0"/>
              <a:t>H</a:t>
            </a:r>
            <a:r>
              <a:rPr lang="en-US" baseline="-25000" dirty="0"/>
              <a:t>0</a:t>
            </a:r>
            <a:r>
              <a:rPr lang="en-US"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13</a:t>
            </a:fld>
            <a:endParaRPr lang="en-US" dirty="0"/>
          </a:p>
        </p:txBody>
      </p:sp>
      <p:sp>
        <p:nvSpPr>
          <p:cNvPr id="6" name="Text Placeholder 5"/>
          <p:cNvSpPr>
            <a:spLocks noGrp="1"/>
          </p:cNvSpPr>
          <p:nvPr>
            <p:ph type="body" sz="quarter" idx="12"/>
          </p:nvPr>
        </p:nvSpPr>
        <p:spPr/>
        <p:txBody>
          <a:bodyPr/>
          <a:lstStyle/>
          <a:p>
            <a:r>
              <a:rPr lang="en-US" dirty="0"/>
              <a:t>LO 15-3</a:t>
            </a:r>
          </a:p>
        </p:txBody>
      </p:sp>
      <p:pic>
        <p:nvPicPr>
          <p:cNvPr id="7" name="Picture 6"/>
          <p:cNvPicPr>
            <a:picLocks noChangeAspect="1"/>
          </p:cNvPicPr>
          <p:nvPr/>
        </p:nvPicPr>
        <p:blipFill>
          <a:blip r:embed="rId2"/>
          <a:stretch>
            <a:fillRect/>
          </a:stretch>
        </p:blipFill>
        <p:spPr>
          <a:xfrm>
            <a:off x="2133600" y="2971800"/>
            <a:ext cx="4759429" cy="2795587"/>
          </a:xfrm>
          <a:prstGeom prst="rect">
            <a:avLst/>
          </a:prstGeom>
        </p:spPr>
      </p:pic>
    </p:spTree>
    <p:extLst>
      <p:ext uri="{BB962C8B-B14F-4D97-AF65-F5344CB8AC3E}">
        <p14:creationId xmlns:p14="http://schemas.microsoft.com/office/powerpoint/2010/main" val="344499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Hypothesis</a:t>
            </a:r>
          </a:p>
        </p:txBody>
      </p:sp>
      <p:sp>
        <p:nvSpPr>
          <p:cNvPr id="3" name="Content Placeholder 2"/>
          <p:cNvSpPr>
            <a:spLocks noGrp="1"/>
          </p:cNvSpPr>
          <p:nvPr>
            <p:ph idx="1"/>
          </p:nvPr>
        </p:nvSpPr>
        <p:spPr/>
        <p:txBody>
          <a:bodyPr/>
          <a:lstStyle/>
          <a:p>
            <a:r>
              <a:rPr lang="en-US" dirty="0"/>
              <a:t>Step 3: Calculate the Test Statistic</a:t>
            </a:r>
          </a:p>
          <a:p>
            <a:pPr lvl="1"/>
            <a:r>
              <a:rPr lang="en-US" dirty="0"/>
              <a:t>The expected frequency in row </a:t>
            </a:r>
            <a:r>
              <a:rPr lang="en-US" i="1" dirty="0"/>
              <a:t>j </a:t>
            </a:r>
            <a:r>
              <a:rPr lang="en-US" dirty="0"/>
              <a:t>and column </a:t>
            </a:r>
            <a:r>
              <a:rPr lang="en-US" i="1" dirty="0"/>
              <a:t>k </a:t>
            </a:r>
            <a:r>
              <a:rPr lang="en-US" dirty="0"/>
              <a:t>is </a:t>
            </a:r>
            <a:r>
              <a:rPr lang="en-US" i="1" dirty="0" err="1"/>
              <a:t>e</a:t>
            </a:r>
            <a:r>
              <a:rPr lang="en-US" i="1" baseline="-25000" dirty="0" err="1"/>
              <a:t>jk</a:t>
            </a:r>
            <a:r>
              <a:rPr lang="en-US" i="1" dirty="0"/>
              <a:t> </a:t>
            </a:r>
            <a:r>
              <a:rPr lang="en-US" dirty="0"/>
              <a:t>= </a:t>
            </a:r>
            <a:r>
              <a:rPr lang="en-US" i="1" dirty="0" err="1"/>
              <a:t>R</a:t>
            </a:r>
            <a:r>
              <a:rPr lang="en-US" i="1" baseline="-25000" dirty="0" err="1"/>
              <a:t>j</a:t>
            </a:r>
            <a:r>
              <a:rPr lang="en-US" i="1" dirty="0" err="1"/>
              <a:t>C</a:t>
            </a:r>
            <a:r>
              <a:rPr lang="en-US" i="1" baseline="-25000" dirty="0" err="1"/>
              <a:t>k</a:t>
            </a:r>
            <a:r>
              <a:rPr lang="en-US" i="1" dirty="0"/>
              <a:t> </a:t>
            </a:r>
            <a:r>
              <a:rPr lang="en-US" dirty="0"/>
              <a:t>⁄</a:t>
            </a:r>
            <a:r>
              <a:rPr lang="en-US" i="1" dirty="0"/>
              <a:t>n.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14</a:t>
            </a:fld>
            <a:endParaRPr lang="en-US" dirty="0"/>
          </a:p>
        </p:txBody>
      </p:sp>
      <p:sp>
        <p:nvSpPr>
          <p:cNvPr id="6" name="Text Placeholder 5"/>
          <p:cNvSpPr>
            <a:spLocks noGrp="1"/>
          </p:cNvSpPr>
          <p:nvPr>
            <p:ph type="body" sz="quarter" idx="12"/>
          </p:nvPr>
        </p:nvSpPr>
        <p:spPr/>
        <p:txBody>
          <a:bodyPr/>
          <a:lstStyle/>
          <a:p>
            <a:r>
              <a:rPr lang="en-US" dirty="0"/>
              <a:t>LO 15-3</a:t>
            </a:r>
          </a:p>
        </p:txBody>
      </p:sp>
      <p:pic>
        <p:nvPicPr>
          <p:cNvPr id="7" name="Picture 6"/>
          <p:cNvPicPr>
            <a:picLocks noChangeAspect="1"/>
          </p:cNvPicPr>
          <p:nvPr/>
        </p:nvPicPr>
        <p:blipFill>
          <a:blip r:embed="rId2"/>
          <a:stretch>
            <a:fillRect/>
          </a:stretch>
        </p:blipFill>
        <p:spPr>
          <a:xfrm>
            <a:off x="1102879" y="2352558"/>
            <a:ext cx="6938242" cy="3819642"/>
          </a:xfrm>
          <a:prstGeom prst="rect">
            <a:avLst/>
          </a:prstGeom>
        </p:spPr>
      </p:pic>
    </p:spTree>
    <p:extLst>
      <p:ext uri="{BB962C8B-B14F-4D97-AF65-F5344CB8AC3E}">
        <p14:creationId xmlns:p14="http://schemas.microsoft.com/office/powerpoint/2010/main" val="1848692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Hypothesis</a:t>
            </a:r>
          </a:p>
        </p:txBody>
      </p:sp>
      <p:sp>
        <p:nvSpPr>
          <p:cNvPr id="3" name="Content Placeholder 2"/>
          <p:cNvSpPr>
            <a:spLocks noGrp="1"/>
          </p:cNvSpPr>
          <p:nvPr>
            <p:ph idx="1"/>
          </p:nvPr>
        </p:nvSpPr>
        <p:spPr/>
        <p:txBody>
          <a:bodyPr/>
          <a:lstStyle/>
          <a:p>
            <a:r>
              <a:rPr lang="en-US" sz="2000" dirty="0"/>
              <a:t>The chi-square test statistic is</a:t>
            </a:r>
          </a:p>
          <a:p>
            <a:endParaRPr lang="en-US" sz="2000" dirty="0"/>
          </a:p>
          <a:p>
            <a:endParaRPr lang="en-US" sz="2000" dirty="0"/>
          </a:p>
          <a:p>
            <a:endParaRPr lang="en-US" sz="2000" dirty="0"/>
          </a:p>
          <a:p>
            <a:r>
              <a:rPr lang="en-US" sz="2000" dirty="0"/>
              <a:t>Step 4: Make the Decision</a:t>
            </a:r>
          </a:p>
          <a:p>
            <a:pPr lvl="1"/>
            <a:r>
              <a:rPr lang="en-US" sz="1600" dirty="0"/>
              <a:t>Because the test statistic </a:t>
            </a:r>
            <a:r>
              <a:rPr lang="en-US" sz="1600" i="1" dirty="0"/>
              <a:t>χ</a:t>
            </a:r>
            <a:r>
              <a:rPr lang="en-US" sz="1600" i="1" baseline="30000" dirty="0"/>
              <a:t>2</a:t>
            </a:r>
            <a:r>
              <a:rPr lang="en-US" sz="1600" baseline="-25000" dirty="0"/>
              <a:t>calc</a:t>
            </a:r>
            <a:r>
              <a:rPr lang="en-US" sz="1600" dirty="0"/>
              <a:t> = 17.54 exceeds 12.59, we conclude that the observed differences between expected and observed frequencies differ significantly at </a:t>
            </a:r>
            <a:r>
              <a:rPr lang="en-US" sz="1600" i="1" dirty="0"/>
              <a:t>α </a:t>
            </a:r>
            <a:r>
              <a:rPr lang="en-US" sz="1600" dirty="0"/>
              <a:t>= .05. The </a:t>
            </a:r>
            <a:r>
              <a:rPr lang="en-US" sz="1600" i="1" dirty="0"/>
              <a:t>p</a:t>
            </a:r>
            <a:r>
              <a:rPr lang="en-US" sz="1600" dirty="0"/>
              <a:t>-value (.0075) indicates that </a:t>
            </a:r>
            <a:r>
              <a:rPr lang="en-US" sz="1600" i="1" dirty="0"/>
              <a:t>H</a:t>
            </a:r>
            <a:r>
              <a:rPr lang="en-US" sz="1600" baseline="-25000" dirty="0"/>
              <a:t>0</a:t>
            </a:r>
            <a:r>
              <a:rPr lang="en-US" sz="1600" i="1" dirty="0"/>
              <a:t> </a:t>
            </a:r>
            <a:r>
              <a:rPr lang="en-US" sz="1600" dirty="0"/>
              <a:t>should be rejected at </a:t>
            </a:r>
            <a:r>
              <a:rPr lang="en-US" sz="1600" i="1" dirty="0"/>
              <a:t>α </a:t>
            </a:r>
            <a:r>
              <a:rPr lang="en-US" sz="1600" dirty="0"/>
              <a:t>= .05.  </a:t>
            </a:r>
          </a:p>
          <a:p>
            <a:r>
              <a:rPr lang="en-US" sz="2000" dirty="0"/>
              <a:t>Step 5: Take Action</a:t>
            </a:r>
          </a:p>
          <a:p>
            <a:pPr lvl="1"/>
            <a:r>
              <a:rPr lang="en-US" sz="1600" dirty="0"/>
              <a:t>These results suggest that in the United States, the privacy disclaimer placement is more evenly distributed between various website pages when compared to France and the United Kingdom.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15</a:t>
            </a:fld>
            <a:endParaRPr lang="en-US" dirty="0"/>
          </a:p>
        </p:txBody>
      </p:sp>
      <p:sp>
        <p:nvSpPr>
          <p:cNvPr id="6" name="Text Placeholder 5"/>
          <p:cNvSpPr>
            <a:spLocks noGrp="1"/>
          </p:cNvSpPr>
          <p:nvPr>
            <p:ph type="body" sz="quarter" idx="12"/>
          </p:nvPr>
        </p:nvSpPr>
        <p:spPr/>
        <p:txBody>
          <a:bodyPr/>
          <a:lstStyle/>
          <a:p>
            <a:r>
              <a:rPr lang="en-US" dirty="0"/>
              <a:t>LO 15-3</a:t>
            </a:r>
          </a:p>
        </p:txBody>
      </p:sp>
      <p:pic>
        <p:nvPicPr>
          <p:cNvPr id="7" name="Picture 6"/>
          <p:cNvPicPr>
            <a:picLocks noChangeAspect="1"/>
          </p:cNvPicPr>
          <p:nvPr/>
        </p:nvPicPr>
        <p:blipFill>
          <a:blip r:embed="rId2"/>
          <a:stretch>
            <a:fillRect/>
          </a:stretch>
        </p:blipFill>
        <p:spPr>
          <a:xfrm>
            <a:off x="1828800" y="1905000"/>
            <a:ext cx="5438775" cy="924748"/>
          </a:xfrm>
          <a:prstGeom prst="rect">
            <a:avLst/>
          </a:prstGeom>
        </p:spPr>
      </p:pic>
    </p:spTree>
    <p:extLst>
      <p:ext uri="{BB962C8B-B14F-4D97-AF65-F5344CB8AC3E}">
        <p14:creationId xmlns:p14="http://schemas.microsoft.com/office/powerpoint/2010/main" val="2158202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of Two Proportions</a:t>
            </a:r>
          </a:p>
        </p:txBody>
      </p:sp>
      <p:sp>
        <p:nvSpPr>
          <p:cNvPr id="3" name="Content Placeholder 2"/>
          <p:cNvSpPr>
            <a:spLocks noGrp="1"/>
          </p:cNvSpPr>
          <p:nvPr>
            <p:ph idx="1"/>
          </p:nvPr>
        </p:nvSpPr>
        <p:spPr/>
        <p:txBody>
          <a:bodyPr/>
          <a:lstStyle/>
          <a:p>
            <a:r>
              <a:rPr lang="en-US" dirty="0"/>
              <a:t>For a 2 × 2 contingency table, the chi-square test is equivalent to a two-tailed </a:t>
            </a:r>
            <a:r>
              <a:rPr lang="en-US" i="1" dirty="0"/>
              <a:t>z </a:t>
            </a:r>
            <a:r>
              <a:rPr lang="en-US" dirty="0"/>
              <a:t>test for two proportions, if the samples are large enough to ensure normality. </a:t>
            </a:r>
          </a:p>
          <a:p>
            <a:r>
              <a:rPr lang="en-US" dirty="0"/>
              <a:t>The hypotheses are:</a:t>
            </a:r>
          </a:p>
          <a:p>
            <a:pPr lvl="1"/>
            <a:r>
              <a:rPr lang="en-US" i="1" dirty="0"/>
              <a:t>H</a:t>
            </a:r>
            <a:r>
              <a:rPr lang="en-US" i="1" baseline="-25000" dirty="0"/>
              <a:t>0</a:t>
            </a:r>
            <a:r>
              <a:rPr lang="en-US" dirty="0"/>
              <a:t>: </a:t>
            </a:r>
            <a:r>
              <a:rPr lang="el-GR" i="1" dirty="0"/>
              <a:t>π</a:t>
            </a:r>
            <a:r>
              <a:rPr lang="en-US" i="1" baseline="-25000" dirty="0"/>
              <a:t>1</a:t>
            </a:r>
            <a:r>
              <a:rPr lang="el-GR" sz="400" dirty="0"/>
              <a:t> </a:t>
            </a:r>
            <a:r>
              <a:rPr lang="el-GR" dirty="0"/>
              <a:t>− </a:t>
            </a:r>
            <a:r>
              <a:rPr lang="el-GR" i="1" dirty="0"/>
              <a:t>π</a:t>
            </a:r>
            <a:r>
              <a:rPr lang="en-US" i="1" baseline="-25000" dirty="0"/>
              <a:t>2</a:t>
            </a:r>
            <a:r>
              <a:rPr lang="el-GR" sz="400" dirty="0"/>
              <a:t> </a:t>
            </a:r>
            <a:r>
              <a:rPr lang="el-GR" dirty="0"/>
              <a:t>= 0 </a:t>
            </a:r>
          </a:p>
          <a:p>
            <a:pPr lvl="1"/>
            <a:r>
              <a:rPr lang="en-US" i="1" dirty="0"/>
              <a:t>H</a:t>
            </a:r>
            <a:r>
              <a:rPr lang="en-US" i="1" baseline="-25000" dirty="0"/>
              <a:t>1</a:t>
            </a:r>
            <a:r>
              <a:rPr lang="en-US" dirty="0"/>
              <a:t>: </a:t>
            </a:r>
            <a:r>
              <a:rPr lang="el-GR" i="1" dirty="0"/>
              <a:t>π</a:t>
            </a:r>
            <a:r>
              <a:rPr lang="en-US" i="1" baseline="-25000" dirty="0"/>
              <a:t>1</a:t>
            </a:r>
            <a:r>
              <a:rPr lang="el-GR" sz="400" dirty="0"/>
              <a:t> </a:t>
            </a:r>
            <a:r>
              <a:rPr lang="el-GR" dirty="0"/>
              <a:t>− </a:t>
            </a:r>
            <a:r>
              <a:rPr lang="el-GR" i="1" dirty="0"/>
              <a:t>π</a:t>
            </a:r>
            <a:r>
              <a:rPr lang="en-US" i="1" baseline="-25000" dirty="0"/>
              <a:t>2</a:t>
            </a:r>
            <a:r>
              <a:rPr lang="el-GR" sz="400" dirty="0"/>
              <a:t> </a:t>
            </a:r>
            <a:r>
              <a:rPr lang="el-GR" dirty="0"/>
              <a:t>≠ 0 </a:t>
            </a:r>
            <a:endParaRPr lang="en-US" dirty="0"/>
          </a:p>
          <a:p>
            <a:r>
              <a:rPr lang="en-US" dirty="0"/>
              <a:t>The z test statistic is:</a:t>
            </a:r>
          </a:p>
          <a:p>
            <a:endParaRPr lang="en-US" dirty="0"/>
          </a:p>
          <a:p>
            <a:r>
              <a:rPr lang="en-US" dirty="0"/>
              <a:t>Where the pooled proportion is:</a:t>
            </a:r>
          </a:p>
          <a:p>
            <a:endParaRPr lang="en-US" dirty="0"/>
          </a:p>
          <a:p>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16</a:t>
            </a:fld>
            <a:endParaRPr lang="en-US" dirty="0"/>
          </a:p>
        </p:txBody>
      </p:sp>
      <p:sp>
        <p:nvSpPr>
          <p:cNvPr id="6" name="Text Placeholder 5"/>
          <p:cNvSpPr>
            <a:spLocks noGrp="1"/>
          </p:cNvSpPr>
          <p:nvPr>
            <p:ph type="body" sz="quarter" idx="12"/>
          </p:nvPr>
        </p:nvSpPr>
        <p:spPr/>
        <p:txBody>
          <a:bodyPr/>
          <a:lstStyle/>
          <a:p>
            <a:r>
              <a:rPr lang="en-US" dirty="0"/>
              <a:t>LO 15-3</a:t>
            </a:r>
          </a:p>
        </p:txBody>
      </p:sp>
      <p:pic>
        <p:nvPicPr>
          <p:cNvPr id="7" name="Picture 6"/>
          <p:cNvPicPr>
            <a:picLocks noChangeAspect="1"/>
          </p:cNvPicPr>
          <p:nvPr/>
        </p:nvPicPr>
        <p:blipFill>
          <a:blip r:embed="rId2"/>
          <a:stretch>
            <a:fillRect/>
          </a:stretch>
        </p:blipFill>
        <p:spPr>
          <a:xfrm>
            <a:off x="4571999" y="3581400"/>
            <a:ext cx="2906785" cy="1070404"/>
          </a:xfrm>
          <a:prstGeom prst="rect">
            <a:avLst/>
          </a:prstGeom>
        </p:spPr>
      </p:pic>
      <p:grpSp>
        <p:nvGrpSpPr>
          <p:cNvPr id="10" name="Group 9"/>
          <p:cNvGrpSpPr/>
          <p:nvPr/>
        </p:nvGrpSpPr>
        <p:grpSpPr>
          <a:xfrm>
            <a:off x="4876800" y="5181600"/>
            <a:ext cx="2462022" cy="352425"/>
            <a:chOff x="3810000" y="3248025"/>
            <a:chExt cx="2462022" cy="352425"/>
          </a:xfrm>
        </p:grpSpPr>
        <p:pic>
          <p:nvPicPr>
            <p:cNvPr id="8" name="Picture 7"/>
            <p:cNvPicPr>
              <a:picLocks noChangeAspect="1"/>
            </p:cNvPicPr>
            <p:nvPr/>
          </p:nvPicPr>
          <p:blipFill>
            <a:blip r:embed="rId3"/>
            <a:stretch>
              <a:fillRect/>
            </a:stretch>
          </p:blipFill>
          <p:spPr>
            <a:xfrm>
              <a:off x="3810000" y="3257550"/>
              <a:ext cx="1524000" cy="342900"/>
            </a:xfrm>
            <a:prstGeom prst="rect">
              <a:avLst/>
            </a:prstGeom>
          </p:spPr>
        </p:pic>
        <p:pic>
          <p:nvPicPr>
            <p:cNvPr id="9" name="Picture 8"/>
            <p:cNvPicPr>
              <a:picLocks noChangeAspect="1"/>
            </p:cNvPicPr>
            <p:nvPr/>
          </p:nvPicPr>
          <p:blipFill>
            <a:blip r:embed="rId4"/>
            <a:stretch>
              <a:fillRect/>
            </a:stretch>
          </p:blipFill>
          <p:spPr>
            <a:xfrm>
              <a:off x="5300472" y="3248025"/>
              <a:ext cx="971550" cy="352425"/>
            </a:xfrm>
            <a:prstGeom prst="rect">
              <a:avLst/>
            </a:prstGeom>
          </p:spPr>
        </p:pic>
      </p:grpSp>
    </p:spTree>
    <p:extLst>
      <p:ext uri="{BB962C8B-B14F-4D97-AF65-F5344CB8AC3E}">
        <p14:creationId xmlns:p14="http://schemas.microsoft.com/office/powerpoint/2010/main" val="67942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Expected Frequencies</a:t>
            </a:r>
          </a:p>
        </p:txBody>
      </p:sp>
      <p:sp>
        <p:nvSpPr>
          <p:cNvPr id="3" name="Content Placeholder 2"/>
          <p:cNvSpPr>
            <a:spLocks noGrp="1"/>
          </p:cNvSpPr>
          <p:nvPr>
            <p:ph idx="1"/>
          </p:nvPr>
        </p:nvSpPr>
        <p:spPr/>
        <p:txBody>
          <a:bodyPr/>
          <a:lstStyle/>
          <a:p>
            <a:r>
              <a:rPr lang="en-US" dirty="0"/>
              <a:t>The chi-square test is unreliable if the </a:t>
            </a:r>
            <a:r>
              <a:rPr lang="en-US" i="1" dirty="0"/>
              <a:t>expected </a:t>
            </a:r>
            <a:r>
              <a:rPr lang="en-US" dirty="0"/>
              <a:t>frequencies are too small. </a:t>
            </a:r>
          </a:p>
          <a:p>
            <a:r>
              <a:rPr lang="en-US" dirty="0"/>
              <a:t>A commonly used rule of thumb known as </a:t>
            </a:r>
            <a:r>
              <a:rPr lang="en-US" b="1" dirty="0"/>
              <a:t>Cochran’s Rule </a:t>
            </a:r>
            <a:r>
              <a:rPr lang="en-US" dirty="0"/>
              <a:t>requires that </a:t>
            </a:r>
            <a:r>
              <a:rPr lang="en-US" i="1" dirty="0" err="1"/>
              <a:t>e</a:t>
            </a:r>
            <a:r>
              <a:rPr lang="en-US" i="1" baseline="-25000" dirty="0" err="1"/>
              <a:t>jk</a:t>
            </a:r>
            <a:r>
              <a:rPr lang="en-US" i="1" dirty="0"/>
              <a:t> </a:t>
            </a:r>
            <a:r>
              <a:rPr lang="en-US" dirty="0"/>
              <a:t>&gt; 5 for all cells. </a:t>
            </a:r>
          </a:p>
          <a:p>
            <a:r>
              <a:rPr lang="en-US" dirty="0"/>
              <a:t>Another rule of thumb says that up to 20 percent of the cells may have </a:t>
            </a:r>
            <a:r>
              <a:rPr lang="en-US" i="1" dirty="0" err="1"/>
              <a:t>e</a:t>
            </a:r>
            <a:r>
              <a:rPr lang="en-US" i="1" baseline="-25000" dirty="0" err="1"/>
              <a:t>jk</a:t>
            </a:r>
            <a:r>
              <a:rPr lang="en-US" i="1" dirty="0"/>
              <a:t> </a:t>
            </a:r>
            <a:r>
              <a:rPr lang="en-US" dirty="0"/>
              <a:t>&lt; 5. </a:t>
            </a:r>
          </a:p>
          <a:p>
            <a:r>
              <a:rPr lang="en-US" dirty="0">
                <a:cs typeface="Arial" charset="0"/>
              </a:rPr>
              <a:t>Most agree that a chi-square test is infeasible if </a:t>
            </a:r>
            <a:r>
              <a:rPr lang="en-US" i="1" dirty="0" err="1">
                <a:cs typeface="Arial" charset="0"/>
              </a:rPr>
              <a:t>e</a:t>
            </a:r>
            <a:r>
              <a:rPr lang="en-US" i="1" baseline="-25000" dirty="0" err="1">
                <a:cs typeface="Arial" charset="0"/>
              </a:rPr>
              <a:t>jk</a:t>
            </a:r>
            <a:r>
              <a:rPr lang="en-US" dirty="0">
                <a:cs typeface="Arial" charset="0"/>
              </a:rPr>
              <a:t> &lt; 1 in any cell.</a:t>
            </a:r>
          </a:p>
          <a:p>
            <a:r>
              <a:rPr lang="en-US" dirty="0">
                <a:cs typeface="Arial" charset="0"/>
              </a:rPr>
              <a:t>If this happens, try combining adjacent rows or columns to enlarge the expected frequencies.</a:t>
            </a:r>
          </a:p>
          <a:p>
            <a:endParaRPr lang="en-US" dirty="0">
              <a:cs typeface="Arial" charset="0"/>
            </a:endParaRP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17</a:t>
            </a:fld>
            <a:endParaRPr lang="en-US" dirty="0"/>
          </a:p>
        </p:txBody>
      </p:sp>
      <p:sp>
        <p:nvSpPr>
          <p:cNvPr id="6" name="Text Placeholder 5"/>
          <p:cNvSpPr>
            <a:spLocks noGrp="1"/>
          </p:cNvSpPr>
          <p:nvPr>
            <p:ph type="body" sz="quarter" idx="12"/>
          </p:nvPr>
        </p:nvSpPr>
        <p:spPr/>
        <p:txBody>
          <a:bodyPr/>
          <a:lstStyle/>
          <a:p>
            <a:r>
              <a:rPr lang="en-US" dirty="0"/>
              <a:t>LO 15-3</a:t>
            </a:r>
          </a:p>
        </p:txBody>
      </p:sp>
    </p:spTree>
    <p:extLst>
      <p:ext uri="{BB962C8B-B14F-4D97-AF65-F5344CB8AC3E}">
        <p14:creationId xmlns:p14="http://schemas.microsoft.com/office/powerpoint/2010/main" val="376016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Cross-Tabulating Raw data</a:t>
            </a:r>
          </a:p>
        </p:txBody>
      </p:sp>
      <p:sp>
        <p:nvSpPr>
          <p:cNvPr id="3" name="Content Placeholder 2"/>
          <p:cNvSpPr>
            <a:spLocks noGrp="1"/>
          </p:cNvSpPr>
          <p:nvPr>
            <p:ph idx="1"/>
          </p:nvPr>
        </p:nvSpPr>
        <p:spPr/>
        <p:txBody>
          <a:bodyPr/>
          <a:lstStyle/>
          <a:p>
            <a:r>
              <a:rPr lang="en-US" sz="2000" dirty="0"/>
              <a:t>Chi-square tests for independence are quite flexible. Although most often used with nominal data such as gender (male, female), we also can analyze quantitative variables (such as salary) by coding them into categories (e.g., under $25,000; $25,000 to $50,000; $50,000 and over). </a:t>
            </a:r>
          </a:p>
          <a:p>
            <a:r>
              <a:rPr lang="en-US" sz="2000" dirty="0"/>
              <a:t>For example, the variables </a:t>
            </a:r>
            <a:br>
              <a:rPr lang="en-US" sz="2000" dirty="0"/>
            </a:br>
            <a:r>
              <a:rPr lang="en-US" sz="2000" dirty="0"/>
              <a:t>Infant Deaths per 1,000 </a:t>
            </a:r>
            <a:br>
              <a:rPr lang="en-US" sz="2000" dirty="0"/>
            </a:br>
            <a:r>
              <a:rPr lang="en-US" sz="2000" dirty="0"/>
              <a:t>and Doctors per 100,000 </a:t>
            </a:r>
            <a:br>
              <a:rPr lang="en-US" sz="2000" dirty="0"/>
            </a:br>
            <a:r>
              <a:rPr lang="en-US" sz="2000" dirty="0"/>
              <a:t>can each be coded into </a:t>
            </a:r>
            <a:br>
              <a:rPr lang="en-US" sz="2000" dirty="0"/>
            </a:br>
            <a:r>
              <a:rPr lang="en-US" sz="2000" dirty="0"/>
              <a:t>various categories.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18</a:t>
            </a:fld>
            <a:endParaRPr lang="en-US" dirty="0"/>
          </a:p>
        </p:txBody>
      </p:sp>
      <p:sp>
        <p:nvSpPr>
          <p:cNvPr id="6" name="Text Placeholder 5"/>
          <p:cNvSpPr>
            <a:spLocks noGrp="1"/>
          </p:cNvSpPr>
          <p:nvPr>
            <p:ph type="body" sz="quarter" idx="12"/>
          </p:nvPr>
        </p:nvSpPr>
        <p:spPr/>
        <p:txBody>
          <a:bodyPr/>
          <a:lstStyle/>
          <a:p>
            <a:r>
              <a:rPr lang="en-US" dirty="0"/>
              <a:t>LO 15-3</a:t>
            </a:r>
          </a:p>
        </p:txBody>
      </p:sp>
      <p:pic>
        <p:nvPicPr>
          <p:cNvPr id="7" name="Picture 6"/>
          <p:cNvPicPr>
            <a:picLocks noChangeAspect="1"/>
          </p:cNvPicPr>
          <p:nvPr/>
        </p:nvPicPr>
        <p:blipFill>
          <a:blip r:embed="rId2"/>
          <a:stretch>
            <a:fillRect/>
          </a:stretch>
        </p:blipFill>
        <p:spPr>
          <a:xfrm>
            <a:off x="3962400" y="3047999"/>
            <a:ext cx="4951476" cy="2837757"/>
          </a:xfrm>
          <a:prstGeom prst="rect">
            <a:avLst/>
          </a:prstGeom>
          <a:ln>
            <a:solidFill>
              <a:schemeClr val="tx1"/>
            </a:solidFill>
          </a:ln>
        </p:spPr>
      </p:pic>
    </p:spTree>
    <p:extLst>
      <p:ext uri="{BB962C8B-B14F-4D97-AF65-F5344CB8AC3E}">
        <p14:creationId xmlns:p14="http://schemas.microsoft.com/office/powerpoint/2010/main" val="209166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Why Do a Chi-Square Test on Numerical Data?</a:t>
            </a:r>
          </a:p>
        </p:txBody>
      </p:sp>
      <p:sp>
        <p:nvSpPr>
          <p:cNvPr id="3" name="Content Placeholder 2"/>
          <p:cNvSpPr>
            <a:spLocks noGrp="1"/>
          </p:cNvSpPr>
          <p:nvPr>
            <p:ph idx="1"/>
          </p:nvPr>
        </p:nvSpPr>
        <p:spPr>
          <a:xfrm>
            <a:off x="457200" y="1524000"/>
            <a:ext cx="8229600" cy="4343400"/>
          </a:xfrm>
        </p:spPr>
        <p:txBody>
          <a:bodyPr/>
          <a:lstStyle/>
          <a:p>
            <a:pPr>
              <a:defRPr/>
            </a:pPr>
            <a:r>
              <a:rPr lang="en-US" dirty="0"/>
              <a:t>The researcher may believe there’s a relationship between X and Y, but doesn’t want to make an assumption on its form (linear, quadratic etc.) as required by regression.</a:t>
            </a:r>
          </a:p>
          <a:p>
            <a:pPr>
              <a:defRPr/>
            </a:pPr>
            <a:r>
              <a:rPr lang="en-US" dirty="0"/>
              <a:t>There are outliers or anomalies that prevent us from assuming that the data came from a normal population. Unlike correlation and regression, the chi-square test does not require any normality assumptions.</a:t>
            </a:r>
          </a:p>
          <a:p>
            <a:pPr>
              <a:defRPr/>
            </a:pPr>
            <a:r>
              <a:rPr lang="en-US" dirty="0"/>
              <a:t>The researcher has numerical data for one variable but not the other. A chi-square test can be used if we convert the numerical variable into categories.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19</a:t>
            </a:fld>
            <a:endParaRPr lang="en-US" dirty="0"/>
          </a:p>
        </p:txBody>
      </p:sp>
      <p:sp>
        <p:nvSpPr>
          <p:cNvPr id="6" name="Text Placeholder 5"/>
          <p:cNvSpPr>
            <a:spLocks noGrp="1"/>
          </p:cNvSpPr>
          <p:nvPr>
            <p:ph type="body" sz="quarter" idx="12"/>
          </p:nvPr>
        </p:nvSpPr>
        <p:spPr/>
        <p:txBody>
          <a:bodyPr/>
          <a:lstStyle/>
          <a:p>
            <a:r>
              <a:rPr lang="en-US" dirty="0"/>
              <a:t>LO 15-3</a:t>
            </a:r>
          </a:p>
        </p:txBody>
      </p:sp>
    </p:spTree>
    <p:extLst>
      <p:ext uri="{BB962C8B-B14F-4D97-AF65-F5344CB8AC3E}">
        <p14:creationId xmlns:p14="http://schemas.microsoft.com/office/powerpoint/2010/main" val="29614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Learning Objectives</a:t>
            </a:r>
          </a:p>
        </p:txBody>
      </p:sp>
      <p:sp>
        <p:nvSpPr>
          <p:cNvPr id="3" name="Content Placeholder 2"/>
          <p:cNvSpPr>
            <a:spLocks noGrp="1"/>
          </p:cNvSpPr>
          <p:nvPr>
            <p:ph idx="1"/>
          </p:nvPr>
        </p:nvSpPr>
        <p:spPr>
          <a:xfrm>
            <a:off x="190500" y="1981200"/>
            <a:ext cx="8877300" cy="4038600"/>
          </a:xfrm>
        </p:spPr>
        <p:txBody>
          <a:bodyPr/>
          <a:lstStyle/>
          <a:p>
            <a:pPr marL="0" indent="0" eaLnBrk="1" hangingPunct="1">
              <a:buNone/>
              <a:defRPr/>
            </a:pPr>
            <a:r>
              <a:rPr lang="en-US" sz="2000" dirty="0">
                <a:solidFill>
                  <a:srgbClr val="FF9933"/>
                </a:solidFill>
              </a:rPr>
              <a:t>LO15-1: </a:t>
            </a:r>
            <a:r>
              <a:rPr lang="en-US" sz="2000" dirty="0"/>
              <a:t>Recognize a contingency table and understand how it is created.</a:t>
            </a:r>
          </a:p>
          <a:p>
            <a:pPr marL="0" indent="0" eaLnBrk="1" hangingPunct="1">
              <a:buNone/>
              <a:defRPr/>
            </a:pPr>
            <a:r>
              <a:rPr lang="en-US" sz="2000" dirty="0">
                <a:solidFill>
                  <a:srgbClr val="FF9933"/>
                </a:solidFill>
              </a:rPr>
              <a:t>LO15-2:</a:t>
            </a:r>
            <a:r>
              <a:rPr lang="en-US" sz="2000" dirty="0">
                <a:solidFill>
                  <a:schemeClr val="accent1"/>
                </a:solidFill>
              </a:rPr>
              <a:t> </a:t>
            </a:r>
            <a:r>
              <a:rPr lang="en-US" sz="2000" dirty="0"/>
              <a:t>Find degrees of freedom and use the chi-square table of critical      	 values.</a:t>
            </a:r>
            <a:endParaRPr lang="en-US" sz="2000" i="1" dirty="0"/>
          </a:p>
          <a:p>
            <a:pPr marL="0" indent="0" eaLnBrk="1" hangingPunct="1">
              <a:buNone/>
              <a:defRPr/>
            </a:pPr>
            <a:r>
              <a:rPr lang="en-US" sz="2000" dirty="0">
                <a:solidFill>
                  <a:srgbClr val="FF9933"/>
                </a:solidFill>
              </a:rPr>
              <a:t>LO15-3:</a:t>
            </a:r>
            <a:r>
              <a:rPr lang="en-US" sz="2000" dirty="0">
                <a:solidFill>
                  <a:schemeClr val="accent1"/>
                </a:solidFill>
              </a:rPr>
              <a:t> </a:t>
            </a:r>
            <a:r>
              <a:rPr lang="en-US" sz="2000" dirty="0"/>
              <a:t>Perform a chi-square test for independence on a contingency     </a:t>
            </a:r>
          </a:p>
          <a:p>
            <a:pPr marL="0" indent="0" eaLnBrk="1" hangingPunct="1">
              <a:buNone/>
              <a:defRPr/>
            </a:pPr>
            <a:r>
              <a:rPr lang="en-US" sz="2000" dirty="0"/>
              <a:t>               table.</a:t>
            </a:r>
          </a:p>
          <a:p>
            <a:pPr marL="0" indent="0" eaLnBrk="1" hangingPunct="1">
              <a:buNone/>
              <a:defRPr/>
            </a:pPr>
            <a:r>
              <a:rPr lang="en-US" sz="2000" dirty="0">
                <a:solidFill>
                  <a:srgbClr val="FF9933"/>
                </a:solidFill>
              </a:rPr>
              <a:t>LO15-4:</a:t>
            </a:r>
            <a:r>
              <a:rPr lang="en-US" sz="2000" dirty="0">
                <a:solidFill>
                  <a:schemeClr val="accent1"/>
                </a:solidFill>
              </a:rPr>
              <a:t> </a:t>
            </a:r>
            <a:r>
              <a:rPr lang="en-US" sz="2000" dirty="0"/>
              <a:t>Perform a goodness-of-fit (GOF) test for a multinomial distribution.</a:t>
            </a:r>
          </a:p>
          <a:p>
            <a:pPr marL="0" indent="0" eaLnBrk="1" hangingPunct="1">
              <a:buNone/>
              <a:defRPr/>
            </a:pPr>
            <a:r>
              <a:rPr lang="it-IT" sz="2000" dirty="0">
                <a:solidFill>
                  <a:srgbClr val="FF9933"/>
                </a:solidFill>
              </a:rPr>
              <a:t>LO15-5:</a:t>
            </a:r>
            <a:r>
              <a:rPr lang="it-IT" sz="2000" dirty="0">
                <a:solidFill>
                  <a:schemeClr val="accent1"/>
                </a:solidFill>
              </a:rPr>
              <a:t> </a:t>
            </a:r>
            <a:r>
              <a:rPr lang="en-US" sz="2000" dirty="0"/>
              <a:t>Perform a GOF test for a uniform distribution.</a:t>
            </a:r>
          </a:p>
          <a:p>
            <a:pPr marL="0" indent="0" eaLnBrk="1" hangingPunct="1">
              <a:buNone/>
              <a:defRPr/>
            </a:pPr>
            <a:r>
              <a:rPr lang="it-IT" sz="2000" dirty="0">
                <a:solidFill>
                  <a:srgbClr val="FF9933"/>
                </a:solidFill>
              </a:rPr>
              <a:t>LO15-6:</a:t>
            </a:r>
            <a:r>
              <a:rPr lang="it-IT" sz="2000" dirty="0">
                <a:solidFill>
                  <a:schemeClr val="accent1"/>
                </a:solidFill>
              </a:rPr>
              <a:t> </a:t>
            </a:r>
            <a:r>
              <a:rPr lang="en-US" sz="2000" dirty="0"/>
              <a:t>Explain the GOF test for a Poisson distribution.</a:t>
            </a:r>
            <a:endParaRPr lang="it-IT" sz="2000" dirty="0"/>
          </a:p>
          <a:p>
            <a:pPr marL="0" indent="0" eaLnBrk="1" hangingPunct="1">
              <a:buNone/>
              <a:defRPr/>
            </a:pPr>
            <a:r>
              <a:rPr lang="en-US" sz="2000" dirty="0">
                <a:solidFill>
                  <a:srgbClr val="FF9933"/>
                </a:solidFill>
              </a:rPr>
              <a:t>LO15-7: </a:t>
            </a:r>
            <a:r>
              <a:rPr lang="en-US" sz="2000" dirty="0"/>
              <a:t>Explain the chi-square GOF test for normality.</a:t>
            </a:r>
          </a:p>
          <a:p>
            <a:pPr marL="0" indent="0" eaLnBrk="1" hangingPunct="1">
              <a:buNone/>
              <a:defRPr/>
            </a:pPr>
            <a:r>
              <a:rPr lang="en-US" sz="2000" dirty="0">
                <a:solidFill>
                  <a:srgbClr val="FF9933"/>
                </a:solidFill>
              </a:rPr>
              <a:t>LO15-8: </a:t>
            </a:r>
            <a:r>
              <a:rPr lang="en-US" sz="2000" dirty="0"/>
              <a:t>Interpret ECDF tests and know their advantages.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dirty="0"/>
              <a:t>1-</a:t>
            </a:r>
            <a:fld id="{791E7882-3CA6-4A8B-A6B6-5DBED60F7121}" type="slidenum">
              <a:rPr lang="en-US" smtClean="0"/>
              <a:pPr>
                <a:defRPr/>
              </a:pPr>
              <a:t>2</a:t>
            </a:fld>
            <a:endParaRPr lang="en-US" dirty="0"/>
          </a:p>
        </p:txBody>
      </p:sp>
      <p:sp>
        <p:nvSpPr>
          <p:cNvPr id="6" name="Text Placeholder 5"/>
          <p:cNvSpPr>
            <a:spLocks noGrp="1"/>
          </p:cNvSpPr>
          <p:nvPr>
            <p:ph type="body" sz="quarter" idx="12"/>
          </p:nvPr>
        </p:nvSpPr>
        <p:spPr>
          <a:xfrm rot="5400000">
            <a:off x="7658100" y="838200"/>
            <a:ext cx="2057400" cy="533400"/>
          </a:xfrm>
        </p:spPr>
        <p:txBody>
          <a:bodyPr/>
          <a:lstStyle/>
          <a:p>
            <a:r>
              <a:rPr lang="en-US" dirty="0"/>
              <a:t>Chapter 15</a:t>
            </a:r>
          </a:p>
        </p:txBody>
      </p:sp>
    </p:spTree>
    <p:extLst>
      <p:ext uri="{BB962C8B-B14F-4D97-AF65-F5344CB8AC3E}">
        <p14:creationId xmlns:p14="http://schemas.microsoft.com/office/powerpoint/2010/main" val="318171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3-Way Tables and Higher</a:t>
            </a:r>
          </a:p>
        </p:txBody>
      </p:sp>
      <p:sp>
        <p:nvSpPr>
          <p:cNvPr id="3" name="Content Placeholder 2"/>
          <p:cNvSpPr>
            <a:spLocks noGrp="1"/>
          </p:cNvSpPr>
          <p:nvPr>
            <p:ph idx="1"/>
          </p:nvPr>
        </p:nvSpPr>
        <p:spPr/>
        <p:txBody>
          <a:bodyPr/>
          <a:lstStyle/>
          <a:p>
            <a:pPr>
              <a:lnSpc>
                <a:spcPct val="80000"/>
              </a:lnSpc>
              <a:defRPr/>
            </a:pPr>
            <a:r>
              <a:rPr lang="en-US" dirty="0"/>
              <a:t>More than two variables can be compared using contingency tables.</a:t>
            </a:r>
          </a:p>
          <a:p>
            <a:pPr>
              <a:lnSpc>
                <a:spcPct val="80000"/>
              </a:lnSpc>
              <a:defRPr/>
            </a:pPr>
            <a:r>
              <a:rPr lang="en-US" dirty="0"/>
              <a:t>However, it is difficult to visualize a higher order table.</a:t>
            </a:r>
          </a:p>
          <a:p>
            <a:pPr>
              <a:lnSpc>
                <a:spcPct val="80000"/>
              </a:lnSpc>
              <a:defRPr/>
            </a:pPr>
            <a:r>
              <a:rPr lang="en-US" dirty="0"/>
              <a:t>For example, you could visualize a cube as a stack of tiled 2-way contingency tables.</a:t>
            </a:r>
          </a:p>
          <a:p>
            <a:pPr>
              <a:lnSpc>
                <a:spcPct val="80000"/>
              </a:lnSpc>
              <a:defRPr/>
            </a:pPr>
            <a:r>
              <a:rPr lang="en-US" dirty="0"/>
              <a:t>Major computer packages permit 3-way tables.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20</a:t>
            </a:fld>
            <a:endParaRPr lang="en-US" dirty="0"/>
          </a:p>
        </p:txBody>
      </p:sp>
      <p:sp>
        <p:nvSpPr>
          <p:cNvPr id="6" name="Text Placeholder 5"/>
          <p:cNvSpPr>
            <a:spLocks noGrp="1"/>
          </p:cNvSpPr>
          <p:nvPr>
            <p:ph type="body" sz="quarter" idx="12"/>
          </p:nvPr>
        </p:nvSpPr>
        <p:spPr/>
        <p:txBody>
          <a:bodyPr/>
          <a:lstStyle/>
          <a:p>
            <a:r>
              <a:rPr lang="en-US" dirty="0"/>
              <a:t>LO 15-3</a:t>
            </a:r>
          </a:p>
        </p:txBody>
      </p:sp>
    </p:spTree>
    <p:extLst>
      <p:ext uri="{BB962C8B-B14F-4D97-AF65-F5344CB8AC3E}">
        <p14:creationId xmlns:p14="http://schemas.microsoft.com/office/powerpoint/2010/main" val="3541914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Goodness of Fit Tests</a:t>
            </a:r>
          </a:p>
        </p:txBody>
      </p:sp>
      <p:sp>
        <p:nvSpPr>
          <p:cNvPr id="3" name="Content Placeholder 2"/>
          <p:cNvSpPr>
            <a:spLocks noGrp="1"/>
          </p:cNvSpPr>
          <p:nvPr>
            <p:ph idx="1"/>
          </p:nvPr>
        </p:nvSpPr>
        <p:spPr/>
        <p:txBody>
          <a:bodyPr/>
          <a:lstStyle/>
          <a:p>
            <a:r>
              <a:rPr lang="en-US" dirty="0"/>
              <a:t>A </a:t>
            </a:r>
            <a:r>
              <a:rPr lang="en-US" b="1" dirty="0"/>
              <a:t>goodness-of-fit test </a:t>
            </a:r>
            <a:r>
              <a:rPr lang="en-US" dirty="0"/>
              <a:t>(or GOF test) is used to help you decide whether your sample resembles a particular kind of population. </a:t>
            </a:r>
          </a:p>
          <a:p>
            <a:r>
              <a:rPr lang="en-US" dirty="0"/>
              <a:t>The chi-square test can be used to compare sample frequencies with any probability distribution. </a:t>
            </a:r>
          </a:p>
          <a:p>
            <a:r>
              <a:rPr lang="en-US" dirty="0"/>
              <a:t>A </a:t>
            </a:r>
            <a:r>
              <a:rPr lang="en-US" b="1" dirty="0"/>
              <a:t>multinomial distribution </a:t>
            </a:r>
            <a:r>
              <a:rPr lang="en-US" dirty="0"/>
              <a:t>is defined by any k probabilities </a:t>
            </a:r>
            <a:r>
              <a:rPr lang="en-US" i="1" dirty="0"/>
              <a:t>π</a:t>
            </a:r>
            <a:r>
              <a:rPr lang="en-US" baseline="-25000" dirty="0"/>
              <a:t>1</a:t>
            </a:r>
            <a:r>
              <a:rPr lang="en-US" dirty="0"/>
              <a:t>, </a:t>
            </a:r>
            <a:r>
              <a:rPr lang="en-US" i="1" dirty="0"/>
              <a:t>π</a:t>
            </a:r>
            <a:r>
              <a:rPr lang="en-US" baseline="-25000" dirty="0"/>
              <a:t>2</a:t>
            </a:r>
            <a:r>
              <a:rPr lang="en-US" dirty="0"/>
              <a:t>, . . . , </a:t>
            </a:r>
            <a:r>
              <a:rPr lang="en-US" i="1" dirty="0"/>
              <a:t>π</a:t>
            </a:r>
            <a:r>
              <a:rPr lang="en-US" baseline="-25000" dirty="0"/>
              <a:t>k</a:t>
            </a:r>
            <a:r>
              <a:rPr lang="en-US" dirty="0"/>
              <a:t> that sum to one. </a:t>
            </a:r>
          </a:p>
          <a:p>
            <a:r>
              <a:rPr lang="en-US" dirty="0"/>
              <a:t>You can apply this same technique for the three familiar distributions we have already studied (uniform, Poisson, and normal).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21</a:t>
            </a:fld>
            <a:endParaRPr lang="en-US" dirty="0"/>
          </a:p>
        </p:txBody>
      </p:sp>
      <p:sp>
        <p:nvSpPr>
          <p:cNvPr id="6" name="Text Placeholder 5"/>
          <p:cNvSpPr>
            <a:spLocks noGrp="1"/>
          </p:cNvSpPr>
          <p:nvPr>
            <p:ph type="body" sz="quarter" idx="12"/>
          </p:nvPr>
        </p:nvSpPr>
        <p:spPr/>
        <p:txBody>
          <a:bodyPr/>
          <a:lstStyle/>
          <a:p>
            <a:r>
              <a:rPr lang="en-US" dirty="0"/>
              <a:t>LO 15-4</a:t>
            </a:r>
          </a:p>
        </p:txBody>
      </p:sp>
    </p:spTree>
    <p:extLst>
      <p:ext uri="{BB962C8B-B14F-4D97-AF65-F5344CB8AC3E}">
        <p14:creationId xmlns:p14="http://schemas.microsoft.com/office/powerpoint/2010/main" val="408001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Multinomial GOF Tests: M&amp;M Colors</a:t>
            </a:r>
          </a:p>
        </p:txBody>
      </p:sp>
      <p:sp>
        <p:nvSpPr>
          <p:cNvPr id="3" name="Content Placeholder 2"/>
          <p:cNvSpPr>
            <a:spLocks noGrp="1"/>
          </p:cNvSpPr>
          <p:nvPr>
            <p:ph idx="1"/>
          </p:nvPr>
        </p:nvSpPr>
        <p:spPr/>
        <p:txBody>
          <a:bodyPr/>
          <a:lstStyle/>
          <a:p>
            <a:r>
              <a:rPr lang="en-US" dirty="0"/>
              <a:t>According to the “official” M&amp;M website, the distribution of M&amp;M colors is </a:t>
            </a:r>
          </a:p>
          <a:p>
            <a:endParaRPr lang="en-US" dirty="0"/>
          </a:p>
          <a:p>
            <a:endParaRPr lang="en-US" dirty="0"/>
          </a:p>
          <a:p>
            <a:r>
              <a:rPr lang="en-US" dirty="0"/>
              <a:t>But do bags of M&amp;Ms shipped to retailers actually follow this distribution? </a:t>
            </a:r>
          </a:p>
          <a:p>
            <a:r>
              <a:rPr lang="en-US" dirty="0"/>
              <a:t>We will use a sample of four bags of candy and conduct a chi-square GOF test. </a:t>
            </a:r>
          </a:p>
          <a:p>
            <a:r>
              <a:rPr lang="en-US" dirty="0"/>
              <a:t>We will assume the distribution is the same as stated on the website </a:t>
            </a:r>
            <a:r>
              <a:rPr lang="en-US" i="1" dirty="0"/>
              <a:t>unless the sample shows us otherwise.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22</a:t>
            </a:fld>
            <a:endParaRPr lang="en-US" dirty="0"/>
          </a:p>
        </p:txBody>
      </p:sp>
      <p:sp>
        <p:nvSpPr>
          <p:cNvPr id="6" name="Text Placeholder 5"/>
          <p:cNvSpPr>
            <a:spLocks noGrp="1"/>
          </p:cNvSpPr>
          <p:nvPr>
            <p:ph type="body" sz="quarter" idx="12"/>
          </p:nvPr>
        </p:nvSpPr>
        <p:spPr/>
        <p:txBody>
          <a:bodyPr/>
          <a:lstStyle/>
          <a:p>
            <a:r>
              <a:rPr lang="en-US" dirty="0"/>
              <a:t>LO 15-4</a:t>
            </a:r>
          </a:p>
        </p:txBody>
      </p:sp>
      <p:pic>
        <p:nvPicPr>
          <p:cNvPr id="7" name="Picture 6"/>
          <p:cNvPicPr>
            <a:picLocks noChangeAspect="1"/>
          </p:cNvPicPr>
          <p:nvPr/>
        </p:nvPicPr>
        <p:blipFill>
          <a:blip r:embed="rId2"/>
          <a:stretch>
            <a:fillRect/>
          </a:stretch>
        </p:blipFill>
        <p:spPr>
          <a:xfrm>
            <a:off x="1905000" y="2362200"/>
            <a:ext cx="5457825" cy="714375"/>
          </a:xfrm>
          <a:prstGeom prst="rect">
            <a:avLst/>
          </a:prstGeom>
        </p:spPr>
      </p:pic>
    </p:spTree>
    <p:extLst>
      <p:ext uri="{BB962C8B-B14F-4D97-AF65-F5344CB8AC3E}">
        <p14:creationId xmlns:p14="http://schemas.microsoft.com/office/powerpoint/2010/main" val="1342848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Multinomial GOF Tests: M&amp;M Colors</a:t>
            </a:r>
          </a:p>
        </p:txBody>
      </p:sp>
      <p:sp>
        <p:nvSpPr>
          <p:cNvPr id="3" name="Content Placeholder 2"/>
          <p:cNvSpPr>
            <a:spLocks noGrp="1"/>
          </p:cNvSpPr>
          <p:nvPr>
            <p:ph idx="1"/>
          </p:nvPr>
        </p:nvSpPr>
        <p:spPr/>
        <p:txBody>
          <a:bodyPr/>
          <a:lstStyle/>
          <a:p>
            <a:r>
              <a:rPr lang="en-US" dirty="0"/>
              <a:t>The hypotheses are:</a:t>
            </a:r>
          </a:p>
          <a:p>
            <a:pPr lvl="1"/>
            <a:r>
              <a:rPr lang="en-US" i="1" dirty="0"/>
              <a:t>H</a:t>
            </a:r>
            <a:r>
              <a:rPr lang="en-US" i="1" baseline="-25000" dirty="0"/>
              <a:t>0</a:t>
            </a:r>
            <a:r>
              <a:rPr lang="en-US" dirty="0"/>
              <a:t>: </a:t>
            </a:r>
            <a:r>
              <a:rPr lang="el-GR" i="1" dirty="0"/>
              <a:t>π</a:t>
            </a:r>
            <a:r>
              <a:rPr lang="en-US" i="1" baseline="-25000" dirty="0"/>
              <a:t>brown</a:t>
            </a:r>
            <a:r>
              <a:rPr lang="en-US" sz="400" dirty="0"/>
              <a:t> </a:t>
            </a:r>
            <a:r>
              <a:rPr lang="en-US" dirty="0"/>
              <a:t>= .13, </a:t>
            </a:r>
            <a:r>
              <a:rPr lang="el-GR" i="1" dirty="0"/>
              <a:t>π</a:t>
            </a:r>
            <a:r>
              <a:rPr lang="en-US" i="1" baseline="-25000" dirty="0"/>
              <a:t>red</a:t>
            </a:r>
            <a:r>
              <a:rPr lang="en-US" sz="400" dirty="0"/>
              <a:t> </a:t>
            </a:r>
            <a:r>
              <a:rPr lang="en-US" dirty="0"/>
              <a:t>= .13, </a:t>
            </a:r>
            <a:r>
              <a:rPr lang="el-GR" i="1" dirty="0"/>
              <a:t>π</a:t>
            </a:r>
            <a:r>
              <a:rPr lang="en-US" i="1" baseline="-25000" dirty="0"/>
              <a:t>blue</a:t>
            </a:r>
            <a:r>
              <a:rPr lang="en-US" sz="400" dirty="0"/>
              <a:t> </a:t>
            </a:r>
            <a:r>
              <a:rPr lang="en-US" dirty="0"/>
              <a:t>= .24, </a:t>
            </a:r>
            <a:r>
              <a:rPr lang="el-GR" i="1" dirty="0"/>
              <a:t>π</a:t>
            </a:r>
            <a:r>
              <a:rPr lang="en-US" i="1" baseline="-25000" dirty="0"/>
              <a:t>orange</a:t>
            </a:r>
            <a:r>
              <a:rPr lang="en-US" sz="400" dirty="0"/>
              <a:t> </a:t>
            </a:r>
            <a:r>
              <a:rPr lang="en-US" dirty="0"/>
              <a:t>= .20, </a:t>
            </a:r>
            <a:r>
              <a:rPr lang="el-GR" i="1" dirty="0"/>
              <a:t>π</a:t>
            </a:r>
            <a:r>
              <a:rPr lang="en-US" i="1" baseline="-25000" dirty="0"/>
              <a:t>yellow</a:t>
            </a:r>
            <a:r>
              <a:rPr lang="en-US" sz="400" dirty="0"/>
              <a:t> </a:t>
            </a:r>
            <a:r>
              <a:rPr lang="en-US" dirty="0"/>
              <a:t>= .16,           </a:t>
            </a:r>
            <a:br>
              <a:rPr lang="en-US" dirty="0"/>
            </a:br>
            <a:r>
              <a:rPr lang="en-US" dirty="0"/>
              <a:t>      </a:t>
            </a:r>
            <a:r>
              <a:rPr lang="el-GR" i="1" dirty="0"/>
              <a:t>π</a:t>
            </a:r>
            <a:r>
              <a:rPr lang="en-US" i="1" baseline="-25000" dirty="0"/>
              <a:t>green</a:t>
            </a:r>
            <a:r>
              <a:rPr lang="en-US" sz="400" dirty="0"/>
              <a:t> </a:t>
            </a:r>
            <a:r>
              <a:rPr lang="en-US" dirty="0"/>
              <a:t>= .14 </a:t>
            </a:r>
          </a:p>
          <a:p>
            <a:pPr lvl="1"/>
            <a:r>
              <a:rPr lang="en-US" i="1" dirty="0"/>
              <a:t>H1</a:t>
            </a:r>
            <a:r>
              <a:rPr lang="en-US" dirty="0"/>
              <a:t>: At least one of the </a:t>
            </a:r>
            <a:r>
              <a:rPr lang="en-US" i="1" dirty="0"/>
              <a:t>π</a:t>
            </a:r>
            <a:r>
              <a:rPr lang="en-US" dirty="0"/>
              <a:t>’s differs from the hypothesized value </a:t>
            </a:r>
          </a:p>
          <a:p>
            <a:r>
              <a:rPr lang="en-US" dirty="0"/>
              <a:t>To test these hypotheses, statistics students opened four bags of M&amp;Ms (</a:t>
            </a:r>
            <a:r>
              <a:rPr lang="en-US" i="1" dirty="0"/>
              <a:t>n </a:t>
            </a:r>
            <a:r>
              <a:rPr lang="en-US" dirty="0"/>
              <a:t>= 220 pieces) and counted the number of each color, with the results shown on the next slide. </a:t>
            </a:r>
          </a:p>
          <a:p>
            <a:r>
              <a:rPr lang="en-US" dirty="0"/>
              <a:t>We assign an index to each of the six colors </a:t>
            </a:r>
            <a:br>
              <a:rPr lang="en-US" dirty="0"/>
            </a:br>
            <a:r>
              <a:rPr lang="en-US" dirty="0"/>
              <a:t>( </a:t>
            </a:r>
            <a:r>
              <a:rPr lang="en-US" i="1" dirty="0"/>
              <a:t>j </a:t>
            </a:r>
            <a:r>
              <a:rPr lang="en-US" dirty="0"/>
              <a:t>= 1, 2, . . . , 6) and define </a:t>
            </a:r>
          </a:p>
          <a:p>
            <a:pPr lvl="1"/>
            <a:r>
              <a:rPr lang="en-US" i="1" dirty="0"/>
              <a:t>f</a:t>
            </a:r>
            <a:r>
              <a:rPr lang="en-US" i="1" baseline="-25000" dirty="0"/>
              <a:t>j</a:t>
            </a:r>
            <a:r>
              <a:rPr lang="en-US" i="1" dirty="0"/>
              <a:t> </a:t>
            </a:r>
            <a:r>
              <a:rPr lang="en-US" dirty="0"/>
              <a:t>= the actual frequency of M&amp;Ms of color </a:t>
            </a:r>
            <a:r>
              <a:rPr lang="en-US" i="1" dirty="0"/>
              <a:t>j </a:t>
            </a:r>
            <a:endParaRPr lang="en-US" dirty="0"/>
          </a:p>
          <a:p>
            <a:pPr lvl="1"/>
            <a:r>
              <a:rPr lang="en-US" i="1" dirty="0" err="1"/>
              <a:t>e</a:t>
            </a:r>
            <a:r>
              <a:rPr lang="en-US" i="1" baseline="-25000" dirty="0" err="1"/>
              <a:t>j</a:t>
            </a:r>
            <a:r>
              <a:rPr lang="en-US" i="1" dirty="0"/>
              <a:t> </a:t>
            </a:r>
            <a:r>
              <a:rPr lang="en-US" dirty="0"/>
              <a:t>= the expected frequency of M&amp;Ms of color </a:t>
            </a:r>
            <a:r>
              <a:rPr lang="en-US" i="1" dirty="0"/>
              <a:t>j </a:t>
            </a:r>
            <a:r>
              <a:rPr lang="en-US" dirty="0"/>
              <a:t>assuming that </a:t>
            </a:r>
            <a:br>
              <a:rPr lang="en-US" dirty="0"/>
            </a:br>
            <a:r>
              <a:rPr lang="en-US" dirty="0"/>
              <a:t>       </a:t>
            </a:r>
            <a:r>
              <a:rPr lang="en-US" i="1" dirty="0"/>
              <a:t>H</a:t>
            </a:r>
            <a:r>
              <a:rPr lang="en-US" i="1" baseline="-25000" dirty="0"/>
              <a:t>0</a:t>
            </a:r>
            <a:r>
              <a:rPr lang="en-US" dirty="0"/>
              <a:t> is true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23</a:t>
            </a:fld>
            <a:endParaRPr lang="en-US" dirty="0"/>
          </a:p>
        </p:txBody>
      </p:sp>
      <p:sp>
        <p:nvSpPr>
          <p:cNvPr id="6" name="Text Placeholder 5"/>
          <p:cNvSpPr>
            <a:spLocks noGrp="1"/>
          </p:cNvSpPr>
          <p:nvPr>
            <p:ph type="body" sz="quarter" idx="12"/>
          </p:nvPr>
        </p:nvSpPr>
        <p:spPr/>
        <p:txBody>
          <a:bodyPr/>
          <a:lstStyle/>
          <a:p>
            <a:r>
              <a:rPr lang="en-US" dirty="0"/>
              <a:t>LO 15-4</a:t>
            </a:r>
          </a:p>
        </p:txBody>
      </p:sp>
    </p:spTree>
    <p:extLst>
      <p:ext uri="{BB962C8B-B14F-4D97-AF65-F5344CB8AC3E}">
        <p14:creationId xmlns:p14="http://schemas.microsoft.com/office/powerpoint/2010/main" val="837791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Multinomial GOF Tests: M&amp;M Colors</a:t>
            </a:r>
          </a:p>
        </p:txBody>
      </p:sp>
      <p:sp>
        <p:nvSpPr>
          <p:cNvPr id="3" name="Content Placeholder 2"/>
          <p:cNvSpPr>
            <a:spLocks noGrp="1"/>
          </p:cNvSpPr>
          <p:nvPr>
            <p:ph idx="1"/>
          </p:nvPr>
        </p:nvSpPr>
        <p:spPr/>
        <p:txBody>
          <a:bodyPr/>
          <a:lstStyle/>
          <a:p>
            <a:r>
              <a:rPr lang="en-US" sz="2000" dirty="0"/>
              <a:t>Each expected frequency (</a:t>
            </a:r>
            <a:r>
              <a:rPr lang="en-US" sz="2000" i="1" dirty="0" err="1"/>
              <a:t>e</a:t>
            </a:r>
            <a:r>
              <a:rPr lang="en-US" sz="2000" i="1" baseline="-25000" dirty="0" err="1"/>
              <a:t>j</a:t>
            </a:r>
            <a:r>
              <a:rPr lang="en-US" sz="2000" dirty="0"/>
              <a:t>) is calculated by multiplying the sample size (</a:t>
            </a:r>
            <a:r>
              <a:rPr lang="en-US" sz="2000" i="1" dirty="0"/>
              <a:t>n</a:t>
            </a:r>
            <a:r>
              <a:rPr lang="en-US" sz="2000" dirty="0"/>
              <a:t>) by the hypothesized proportion (</a:t>
            </a:r>
            <a:r>
              <a:rPr lang="en-US" sz="2000" i="1" dirty="0"/>
              <a:t>π</a:t>
            </a:r>
            <a:r>
              <a:rPr lang="en-US" sz="2000" i="1" baseline="-25000" dirty="0"/>
              <a:t>j</a:t>
            </a:r>
            <a:r>
              <a:rPr lang="en-US" sz="2000" dirty="0"/>
              <a:t>). We can now calculate a chi-square test statistic that compares the actual and expected frequencies: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24</a:t>
            </a:fld>
            <a:endParaRPr lang="en-US" dirty="0"/>
          </a:p>
        </p:txBody>
      </p:sp>
      <p:sp>
        <p:nvSpPr>
          <p:cNvPr id="6" name="Text Placeholder 5"/>
          <p:cNvSpPr>
            <a:spLocks noGrp="1"/>
          </p:cNvSpPr>
          <p:nvPr>
            <p:ph type="body" sz="quarter" idx="12"/>
          </p:nvPr>
        </p:nvSpPr>
        <p:spPr/>
        <p:txBody>
          <a:bodyPr/>
          <a:lstStyle/>
          <a:p>
            <a:r>
              <a:rPr lang="en-US" dirty="0"/>
              <a:t>LO 15-4</a:t>
            </a:r>
          </a:p>
        </p:txBody>
      </p:sp>
      <p:pic>
        <p:nvPicPr>
          <p:cNvPr id="7" name="Picture 6"/>
          <p:cNvPicPr>
            <a:picLocks noChangeAspect="1"/>
          </p:cNvPicPr>
          <p:nvPr/>
        </p:nvPicPr>
        <p:blipFill>
          <a:blip r:embed="rId2"/>
          <a:stretch>
            <a:fillRect/>
          </a:stretch>
        </p:blipFill>
        <p:spPr>
          <a:xfrm>
            <a:off x="3495675" y="2457450"/>
            <a:ext cx="2152650" cy="704850"/>
          </a:xfrm>
          <a:prstGeom prst="rect">
            <a:avLst/>
          </a:prstGeom>
        </p:spPr>
      </p:pic>
      <p:pic>
        <p:nvPicPr>
          <p:cNvPr id="8" name="Picture 7"/>
          <p:cNvPicPr>
            <a:picLocks noChangeAspect="1"/>
          </p:cNvPicPr>
          <p:nvPr/>
        </p:nvPicPr>
        <p:blipFill>
          <a:blip r:embed="rId3"/>
          <a:stretch>
            <a:fillRect/>
          </a:stretch>
        </p:blipFill>
        <p:spPr>
          <a:xfrm>
            <a:off x="619125" y="3352800"/>
            <a:ext cx="7905750" cy="2722920"/>
          </a:xfrm>
          <a:prstGeom prst="rect">
            <a:avLst/>
          </a:prstGeom>
        </p:spPr>
      </p:pic>
    </p:spTree>
    <p:extLst>
      <p:ext uri="{BB962C8B-B14F-4D97-AF65-F5344CB8AC3E}">
        <p14:creationId xmlns:p14="http://schemas.microsoft.com/office/powerpoint/2010/main" val="3313764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Multinomial GOF Tests: M&amp;M Colors</a:t>
            </a:r>
          </a:p>
        </p:txBody>
      </p:sp>
      <p:sp>
        <p:nvSpPr>
          <p:cNvPr id="3" name="Content Placeholder 2"/>
          <p:cNvSpPr>
            <a:spLocks noGrp="1"/>
          </p:cNvSpPr>
          <p:nvPr>
            <p:ph idx="1"/>
          </p:nvPr>
        </p:nvSpPr>
        <p:spPr/>
        <p:txBody>
          <a:bodyPr/>
          <a:lstStyle/>
          <a:p>
            <a:r>
              <a:rPr lang="en-US" sz="2000" dirty="0"/>
              <a:t>We will reject </a:t>
            </a:r>
            <a:r>
              <a:rPr lang="en-US" sz="2000" i="1" dirty="0"/>
              <a:t>H</a:t>
            </a:r>
            <a:r>
              <a:rPr lang="en-US" sz="2000" dirty="0"/>
              <a:t>0 if the test statistic exceeds the chi-square critical value chosen from Appendix E. For any GOF test, the rule for degrees of freedom is </a:t>
            </a:r>
          </a:p>
          <a:p>
            <a:endParaRPr lang="en-US" sz="2000" dirty="0"/>
          </a:p>
          <a:p>
            <a:r>
              <a:rPr lang="en-US" sz="2000" dirty="0"/>
              <a:t>where </a:t>
            </a:r>
            <a:r>
              <a:rPr lang="en-US" sz="2000" i="1" dirty="0"/>
              <a:t>c </a:t>
            </a:r>
            <a:r>
              <a:rPr lang="en-US" sz="2000" dirty="0"/>
              <a:t>is the number of classes used in the test and </a:t>
            </a:r>
            <a:r>
              <a:rPr lang="en-US" sz="2000" i="1" dirty="0"/>
              <a:t>m </a:t>
            </a:r>
            <a:r>
              <a:rPr lang="en-US" sz="2000" dirty="0"/>
              <a:t>is the number of parameters estimated. </a:t>
            </a:r>
          </a:p>
          <a:p>
            <a:r>
              <a:rPr lang="en-US" sz="2000" dirty="0"/>
              <a:t>No parameters were estimated (</a:t>
            </a:r>
            <a:r>
              <a:rPr lang="en-US" sz="2000" i="1" dirty="0"/>
              <a:t>m </a:t>
            </a:r>
            <a:r>
              <a:rPr lang="en-US" sz="2000" dirty="0"/>
              <a:t>= 0) and we have six classes </a:t>
            </a:r>
            <a:br>
              <a:rPr lang="en-US" sz="2000" dirty="0"/>
            </a:br>
            <a:r>
              <a:rPr lang="en-US" sz="2000" dirty="0"/>
              <a:t>(</a:t>
            </a:r>
            <a:r>
              <a:rPr lang="en-US" sz="2000" i="1" dirty="0"/>
              <a:t>c </a:t>
            </a:r>
            <a:r>
              <a:rPr lang="en-US" sz="2000" dirty="0"/>
              <a:t>= 6), so degrees of freedom are</a:t>
            </a:r>
          </a:p>
          <a:p>
            <a:endParaRPr lang="en-US" sz="2000" dirty="0"/>
          </a:p>
          <a:p>
            <a:r>
              <a:rPr lang="en-US" sz="2000" dirty="0"/>
              <a:t>From Appendix E, the critical value of chi-square for </a:t>
            </a:r>
            <a:r>
              <a:rPr lang="en-US" sz="2000" i="1" dirty="0"/>
              <a:t>α </a:t>
            </a:r>
            <a:r>
              <a:rPr lang="en-US" sz="2000" dirty="0"/>
              <a:t>= .01 </a:t>
            </a:r>
            <a:br>
              <a:rPr lang="en-US" sz="2000" dirty="0"/>
            </a:br>
            <a:r>
              <a:rPr lang="en-US" sz="2000" dirty="0"/>
              <a:t>is </a:t>
            </a:r>
            <a:r>
              <a:rPr lang="en-US" sz="2000" i="1" dirty="0"/>
              <a:t>χ</a:t>
            </a:r>
            <a:r>
              <a:rPr lang="en-US" sz="2000" i="1" baseline="30000" dirty="0"/>
              <a:t>2</a:t>
            </a:r>
            <a:r>
              <a:rPr lang="en-US" sz="2000" baseline="-25000" dirty="0"/>
              <a:t>.01</a:t>
            </a:r>
            <a:r>
              <a:rPr lang="en-US" sz="2000" dirty="0"/>
              <a:t> = 15.09. </a:t>
            </a:r>
          </a:p>
          <a:p>
            <a:r>
              <a:rPr lang="en-US" sz="2000" dirty="0"/>
              <a:t>Because the test statistic </a:t>
            </a:r>
            <a:r>
              <a:rPr lang="en-US" sz="2000" i="1" dirty="0"/>
              <a:t>χ</a:t>
            </a:r>
            <a:r>
              <a:rPr lang="en-US" sz="2000" i="1" baseline="30000" dirty="0"/>
              <a:t>2</a:t>
            </a:r>
            <a:r>
              <a:rPr lang="en-US" sz="2000" baseline="-25000" dirty="0"/>
              <a:t>calc</a:t>
            </a:r>
            <a:r>
              <a:rPr lang="en-US" sz="2000" dirty="0"/>
              <a:t> = 7.5955 is smaller than the critical value, we cannot reject the hypothesis that the M&amp;M’s color distribution is as stated on the M&amp;M website.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25</a:t>
            </a:fld>
            <a:endParaRPr lang="en-US" dirty="0"/>
          </a:p>
        </p:txBody>
      </p:sp>
      <p:sp>
        <p:nvSpPr>
          <p:cNvPr id="6" name="Text Placeholder 5"/>
          <p:cNvSpPr>
            <a:spLocks noGrp="1"/>
          </p:cNvSpPr>
          <p:nvPr>
            <p:ph type="body" sz="quarter" idx="12"/>
          </p:nvPr>
        </p:nvSpPr>
        <p:spPr/>
        <p:txBody>
          <a:bodyPr/>
          <a:lstStyle/>
          <a:p>
            <a:r>
              <a:rPr lang="en-US" dirty="0"/>
              <a:t>LO 15-4</a:t>
            </a:r>
          </a:p>
        </p:txBody>
      </p:sp>
      <p:pic>
        <p:nvPicPr>
          <p:cNvPr id="9" name="Picture 8"/>
          <p:cNvPicPr>
            <a:picLocks noChangeAspect="1"/>
          </p:cNvPicPr>
          <p:nvPr/>
        </p:nvPicPr>
        <p:blipFill>
          <a:blip r:embed="rId2"/>
          <a:stretch>
            <a:fillRect/>
          </a:stretch>
        </p:blipFill>
        <p:spPr>
          <a:xfrm>
            <a:off x="3671887" y="2362200"/>
            <a:ext cx="1800225" cy="390525"/>
          </a:xfrm>
          <a:prstGeom prst="rect">
            <a:avLst/>
          </a:prstGeom>
        </p:spPr>
      </p:pic>
      <p:pic>
        <p:nvPicPr>
          <p:cNvPr id="10" name="Picture 9"/>
          <p:cNvPicPr>
            <a:picLocks noChangeAspect="1"/>
          </p:cNvPicPr>
          <p:nvPr/>
        </p:nvPicPr>
        <p:blipFill>
          <a:blip r:embed="rId3"/>
          <a:stretch>
            <a:fillRect/>
          </a:stretch>
        </p:blipFill>
        <p:spPr>
          <a:xfrm>
            <a:off x="2824161" y="4114800"/>
            <a:ext cx="3495675" cy="428625"/>
          </a:xfrm>
          <a:prstGeom prst="rect">
            <a:avLst/>
          </a:prstGeom>
        </p:spPr>
      </p:pic>
    </p:spTree>
    <p:extLst>
      <p:ext uri="{BB962C8B-B14F-4D97-AF65-F5344CB8AC3E}">
        <p14:creationId xmlns:p14="http://schemas.microsoft.com/office/powerpoint/2010/main" val="131821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Multinomial GOF Tests</a:t>
            </a:r>
          </a:p>
        </p:txBody>
      </p:sp>
      <p:sp>
        <p:nvSpPr>
          <p:cNvPr id="3" name="Content Placeholder 2"/>
          <p:cNvSpPr>
            <a:spLocks noGrp="1"/>
          </p:cNvSpPr>
          <p:nvPr>
            <p:ph idx="1"/>
          </p:nvPr>
        </p:nvSpPr>
        <p:spPr/>
        <p:txBody>
          <a:bodyPr/>
          <a:lstStyle/>
          <a:p>
            <a:pPr>
              <a:defRPr/>
            </a:pPr>
            <a:r>
              <a:rPr lang="en-US" dirty="0"/>
              <a:t>If the proposed distribution gives a good fit to the sample, the test statistic will be near zero.</a:t>
            </a:r>
          </a:p>
          <a:p>
            <a:pPr>
              <a:defRPr/>
            </a:pPr>
            <a:r>
              <a:rPr lang="en-US" dirty="0"/>
              <a:t>The test statistic follows the chi-square distribution with </a:t>
            </a:r>
            <a:br>
              <a:rPr lang="en-US" dirty="0"/>
            </a:br>
            <a:r>
              <a:rPr lang="en-US" dirty="0"/>
              <a:t>c – m – 1 degrees of freedom </a:t>
            </a:r>
            <a:r>
              <a:rPr lang="en-US" dirty="0" err="1"/>
              <a:t>df</a:t>
            </a:r>
            <a:r>
              <a:rPr lang="en-US" dirty="0"/>
              <a:t> = c – m – 1.</a:t>
            </a:r>
          </a:p>
          <a:p>
            <a:pPr>
              <a:defRPr/>
            </a:pPr>
            <a:r>
              <a:rPr lang="en-US" dirty="0"/>
              <a:t>where c is the number of classes (bins) used in the test and m is the number of parameters estimated.</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26</a:t>
            </a:fld>
            <a:endParaRPr lang="en-US" dirty="0"/>
          </a:p>
        </p:txBody>
      </p:sp>
      <p:sp>
        <p:nvSpPr>
          <p:cNvPr id="6" name="Text Placeholder 5"/>
          <p:cNvSpPr>
            <a:spLocks noGrp="1"/>
          </p:cNvSpPr>
          <p:nvPr>
            <p:ph type="body" sz="quarter" idx="12"/>
          </p:nvPr>
        </p:nvSpPr>
        <p:spPr/>
        <p:txBody>
          <a:bodyPr/>
          <a:lstStyle/>
          <a:p>
            <a:r>
              <a:rPr lang="en-US" dirty="0"/>
              <a:t>LO 15-4</a:t>
            </a:r>
          </a:p>
        </p:txBody>
      </p:sp>
    </p:spTree>
    <p:extLst>
      <p:ext uri="{BB962C8B-B14F-4D97-AF65-F5344CB8AC3E}">
        <p14:creationId xmlns:p14="http://schemas.microsoft.com/office/powerpoint/2010/main" val="2362607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GOF Tests for Other Distributions</a:t>
            </a:r>
          </a:p>
        </p:txBody>
      </p:sp>
      <p:sp>
        <p:nvSpPr>
          <p:cNvPr id="3" name="Content Placeholder 2"/>
          <p:cNvSpPr>
            <a:spLocks noGrp="1"/>
          </p:cNvSpPr>
          <p:nvPr>
            <p:ph idx="1"/>
          </p:nvPr>
        </p:nvSpPr>
        <p:spPr/>
        <p:txBody>
          <a:bodyPr/>
          <a:lstStyle/>
          <a:p>
            <a:r>
              <a:rPr lang="en-US" sz="2000" dirty="0"/>
              <a:t>We also can use the chi-square GOF test to compare a sample of data with a familiar distribution such as the uniform, Poisson, or normal. </a:t>
            </a:r>
          </a:p>
          <a:p>
            <a:r>
              <a:rPr lang="en-US" sz="2000" dirty="0"/>
              <a:t>We would state the hypotheses as below: </a:t>
            </a:r>
          </a:p>
          <a:p>
            <a:pPr lvl="1"/>
            <a:r>
              <a:rPr lang="en-US" sz="1600" i="1" dirty="0"/>
              <a:t>H</a:t>
            </a:r>
            <a:r>
              <a:rPr lang="en-US" sz="1600" baseline="-25000" dirty="0"/>
              <a:t>0</a:t>
            </a:r>
            <a:r>
              <a:rPr lang="en-US" sz="1600" dirty="0"/>
              <a:t>: The population follows a _____ distribution. </a:t>
            </a:r>
          </a:p>
          <a:p>
            <a:pPr lvl="1"/>
            <a:r>
              <a:rPr lang="en-US" sz="1600" i="1" dirty="0"/>
              <a:t>H</a:t>
            </a:r>
            <a:r>
              <a:rPr lang="en-US" sz="1600" baseline="-25000" dirty="0"/>
              <a:t>1</a:t>
            </a:r>
            <a:r>
              <a:rPr lang="en-US" sz="1600" dirty="0"/>
              <a:t>: The population doesn’t follow a _____ distribution. </a:t>
            </a:r>
          </a:p>
          <a:p>
            <a:r>
              <a:rPr lang="en-US" sz="2000" dirty="0"/>
              <a:t>The blank may contain the name of any theoretical distribution.</a:t>
            </a:r>
          </a:p>
          <a:p>
            <a:r>
              <a:rPr lang="en-US" sz="2000" dirty="0"/>
              <a:t>In a GOF test, if we use sample data to </a:t>
            </a:r>
            <a:r>
              <a:rPr lang="en-US" sz="2000" i="1" dirty="0"/>
              <a:t>estimate</a:t>
            </a:r>
            <a:r>
              <a:rPr lang="en-US" sz="2000" dirty="0"/>
              <a:t> the distribution’s parameters, then our degrees of freedom would be as follows:</a:t>
            </a:r>
          </a:p>
          <a:p>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27</a:t>
            </a:fld>
            <a:endParaRPr lang="en-US" dirty="0"/>
          </a:p>
        </p:txBody>
      </p:sp>
      <p:sp>
        <p:nvSpPr>
          <p:cNvPr id="6" name="Text Placeholder 5"/>
          <p:cNvSpPr>
            <a:spLocks noGrp="1"/>
          </p:cNvSpPr>
          <p:nvPr>
            <p:ph type="body" sz="quarter" idx="12"/>
          </p:nvPr>
        </p:nvSpPr>
        <p:spPr/>
        <p:txBody>
          <a:bodyPr/>
          <a:lstStyle/>
          <a:p>
            <a:r>
              <a:rPr lang="en-US" dirty="0"/>
              <a:t>LO 15-4</a:t>
            </a:r>
          </a:p>
        </p:txBody>
      </p:sp>
      <p:pic>
        <p:nvPicPr>
          <p:cNvPr id="7" name="Picture 6"/>
          <p:cNvPicPr>
            <a:picLocks noChangeAspect="1"/>
          </p:cNvPicPr>
          <p:nvPr/>
        </p:nvPicPr>
        <p:blipFill>
          <a:blip r:embed="rId2"/>
          <a:stretch>
            <a:fillRect/>
          </a:stretch>
        </p:blipFill>
        <p:spPr>
          <a:xfrm>
            <a:off x="914400" y="4572000"/>
            <a:ext cx="7646121" cy="1130222"/>
          </a:xfrm>
          <a:prstGeom prst="rect">
            <a:avLst/>
          </a:prstGeom>
        </p:spPr>
      </p:pic>
    </p:spTree>
    <p:extLst>
      <p:ext uri="{BB962C8B-B14F-4D97-AF65-F5344CB8AC3E}">
        <p14:creationId xmlns:p14="http://schemas.microsoft.com/office/powerpoint/2010/main" val="2497440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Data-Generating Situations</a:t>
            </a:r>
          </a:p>
        </p:txBody>
      </p:sp>
      <p:sp>
        <p:nvSpPr>
          <p:cNvPr id="3" name="Content Placeholder 2"/>
          <p:cNvSpPr>
            <a:spLocks noGrp="1"/>
          </p:cNvSpPr>
          <p:nvPr>
            <p:ph idx="1"/>
          </p:nvPr>
        </p:nvSpPr>
        <p:spPr/>
        <p:txBody>
          <a:bodyPr/>
          <a:lstStyle/>
          <a:p>
            <a:r>
              <a:rPr lang="en-US" sz="2000" dirty="0"/>
              <a:t>Instead of “fishing” for a good-fitting model, visualize </a:t>
            </a:r>
            <a:r>
              <a:rPr lang="en-US" sz="2000" i="1" dirty="0"/>
              <a:t>a priori</a:t>
            </a:r>
            <a:r>
              <a:rPr lang="en-US" sz="2000" dirty="0"/>
              <a:t> the characteristics of the underlying </a:t>
            </a:r>
            <a:r>
              <a:rPr lang="en-US" sz="2000" i="1" dirty="0"/>
              <a:t>data-generating process</a:t>
            </a:r>
            <a:r>
              <a:rPr lang="en-US" sz="2000" dirty="0"/>
              <a:t>. </a:t>
            </a:r>
          </a:p>
          <a:p>
            <a:r>
              <a:rPr lang="en-US" sz="2000" dirty="0"/>
              <a:t>The proposed model should be both logical and empirically apt. </a:t>
            </a:r>
          </a:p>
          <a:p>
            <a:r>
              <a:rPr lang="en-US" sz="2000" dirty="0"/>
              <a:t>The most common GOF test is for the normal distribution because so many parametric tests assume normality, and that assumption must be tested. Also, the normal distribution may be used as a benchmark for any mound-shaped data that have centrality and tapering tails, as long as you have reason to believe that a constant mean and variance would be reasonable (e.g., weights of circulated dimes). </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28</a:t>
            </a:fld>
            <a:endParaRPr lang="en-US" dirty="0"/>
          </a:p>
        </p:txBody>
      </p:sp>
      <p:sp>
        <p:nvSpPr>
          <p:cNvPr id="6" name="Text Placeholder 5"/>
          <p:cNvSpPr>
            <a:spLocks noGrp="1"/>
          </p:cNvSpPr>
          <p:nvPr>
            <p:ph type="body" sz="quarter" idx="12"/>
          </p:nvPr>
        </p:nvSpPr>
        <p:spPr/>
        <p:txBody>
          <a:bodyPr/>
          <a:lstStyle/>
          <a:p>
            <a:r>
              <a:rPr lang="en-US" dirty="0"/>
              <a:t>LO 15-4</a:t>
            </a:r>
          </a:p>
        </p:txBody>
      </p:sp>
    </p:spTree>
    <p:extLst>
      <p:ext uri="{BB962C8B-B14F-4D97-AF65-F5344CB8AC3E}">
        <p14:creationId xmlns:p14="http://schemas.microsoft.com/office/powerpoint/2010/main" val="459376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Mixtures: A Problem</a:t>
            </a:r>
          </a:p>
        </p:txBody>
      </p:sp>
      <p:sp>
        <p:nvSpPr>
          <p:cNvPr id="3" name="Content Placeholder 2"/>
          <p:cNvSpPr>
            <a:spLocks noGrp="1"/>
          </p:cNvSpPr>
          <p:nvPr>
            <p:ph idx="1"/>
          </p:nvPr>
        </p:nvSpPr>
        <p:spPr/>
        <p:txBody>
          <a:bodyPr/>
          <a:lstStyle/>
          <a:p>
            <a:r>
              <a:rPr lang="en-US" dirty="0"/>
              <a:t>Your sample may not resemble any known distribution. One common problem is </a:t>
            </a:r>
            <a:r>
              <a:rPr lang="en-US" i="1" dirty="0"/>
              <a:t>mixtures. </a:t>
            </a:r>
            <a:r>
              <a:rPr lang="en-US" dirty="0"/>
              <a:t>A sample may have been created by more than one data-generating process superimposed on top of another. </a:t>
            </a:r>
          </a:p>
          <a:p>
            <a:r>
              <a:rPr lang="en-US" dirty="0"/>
              <a:t>For example, adult heights of either sex would follow a normal distribution, but a combined sample of both genders will be bimodal, and its mean and standard deviation may be unrepresentative of either sex.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29</a:t>
            </a:fld>
            <a:endParaRPr lang="en-US" dirty="0"/>
          </a:p>
        </p:txBody>
      </p:sp>
      <p:sp>
        <p:nvSpPr>
          <p:cNvPr id="6" name="Text Placeholder 5"/>
          <p:cNvSpPr>
            <a:spLocks noGrp="1"/>
          </p:cNvSpPr>
          <p:nvPr>
            <p:ph type="body" sz="quarter" idx="12"/>
          </p:nvPr>
        </p:nvSpPr>
        <p:spPr/>
        <p:txBody>
          <a:bodyPr/>
          <a:lstStyle/>
          <a:p>
            <a:r>
              <a:rPr lang="en-US" dirty="0"/>
              <a:t>LO 15-4</a:t>
            </a:r>
          </a:p>
        </p:txBody>
      </p:sp>
    </p:spTree>
    <p:extLst>
      <p:ext uri="{BB962C8B-B14F-4D97-AF65-F5344CB8AC3E}">
        <p14:creationId xmlns:p14="http://schemas.microsoft.com/office/powerpoint/2010/main" val="420887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Chi-Squared Tests for Independence</a:t>
            </a:r>
          </a:p>
        </p:txBody>
      </p:sp>
      <p:sp>
        <p:nvSpPr>
          <p:cNvPr id="3" name="Content Placeholder 2"/>
          <p:cNvSpPr>
            <a:spLocks noGrp="1"/>
          </p:cNvSpPr>
          <p:nvPr>
            <p:ph idx="1"/>
          </p:nvPr>
        </p:nvSpPr>
        <p:spPr/>
        <p:txBody>
          <a:bodyPr/>
          <a:lstStyle/>
          <a:p>
            <a:r>
              <a:rPr lang="en-US" sz="2000" dirty="0"/>
              <a:t>Not all information pertaining to business can be summarized numerically. </a:t>
            </a:r>
          </a:p>
          <a:p>
            <a:r>
              <a:rPr lang="en-US" sz="2000" dirty="0"/>
              <a:t>We are often interested in answers to questions such as: Do employees in different age groups choose different types of health plans? Do consumers prefer red, yellow, or blue package lettering on our bread bags? Does the name of our new lawn mower influence how we perceive the quality? </a:t>
            </a:r>
          </a:p>
          <a:p>
            <a:r>
              <a:rPr lang="en-US" sz="2000" dirty="0"/>
              <a:t>Answers to questions such as these are not measurements on a numerical scale. Rather, the variables that we are interested in learning about may be </a:t>
            </a:r>
            <a:r>
              <a:rPr lang="en-US" sz="2000" i="1" dirty="0"/>
              <a:t>categorical </a:t>
            </a:r>
            <a:r>
              <a:rPr lang="en-US" sz="2000" dirty="0"/>
              <a:t>or </a:t>
            </a:r>
            <a:r>
              <a:rPr lang="en-US" sz="2000" i="1" dirty="0"/>
              <a:t>ordinal. </a:t>
            </a:r>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a:t>
            </a:fld>
            <a:endParaRPr lang="en-US" dirty="0"/>
          </a:p>
        </p:txBody>
      </p:sp>
      <p:sp>
        <p:nvSpPr>
          <p:cNvPr id="6" name="Text Placeholder 5"/>
          <p:cNvSpPr>
            <a:spLocks noGrp="1"/>
          </p:cNvSpPr>
          <p:nvPr>
            <p:ph type="body" sz="quarter" idx="12"/>
          </p:nvPr>
        </p:nvSpPr>
        <p:spPr>
          <a:xfrm rot="5400000">
            <a:off x="7696200" y="800100"/>
            <a:ext cx="1981200" cy="533400"/>
          </a:xfrm>
        </p:spPr>
        <p:txBody>
          <a:bodyPr/>
          <a:lstStyle/>
          <a:p>
            <a:r>
              <a:rPr lang="en-US" dirty="0"/>
              <a:t>Chapter 15</a:t>
            </a:r>
          </a:p>
        </p:txBody>
      </p:sp>
    </p:spTree>
    <p:extLst>
      <p:ext uri="{BB962C8B-B14F-4D97-AF65-F5344CB8AC3E}">
        <p14:creationId xmlns:p14="http://schemas.microsoft.com/office/powerpoint/2010/main" val="1933333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Eyeball Tests</a:t>
            </a:r>
          </a:p>
        </p:txBody>
      </p:sp>
      <p:sp>
        <p:nvSpPr>
          <p:cNvPr id="3" name="Content Placeholder 2"/>
          <p:cNvSpPr>
            <a:spLocks noGrp="1"/>
          </p:cNvSpPr>
          <p:nvPr>
            <p:ph idx="1"/>
          </p:nvPr>
        </p:nvSpPr>
        <p:spPr/>
        <p:txBody>
          <a:bodyPr/>
          <a:lstStyle/>
          <a:p>
            <a:r>
              <a:rPr lang="en-US" sz="2000" dirty="0"/>
              <a:t>A simple “eyeball” inspection of the histogram or dot plot may suffice to rule out a hypothesized population. </a:t>
            </a:r>
          </a:p>
          <a:p>
            <a:r>
              <a:rPr lang="en-US" sz="2000" dirty="0"/>
              <a:t>For example, if the sample is strongly bimodal or skewed or if outliers are present, we would anticipate a poor fit to a normal distribution. The shape of the histogram can give you a rough idea whether a normal distribution is a likely candidate for a good fit. </a:t>
            </a:r>
          </a:p>
          <a:p>
            <a:r>
              <a:rPr lang="en-US" sz="2000" dirty="0"/>
              <a:t>You can be fairly sure that a formal test will agree with what your common sense tells you, as long as the sample size is not too small. </a:t>
            </a:r>
          </a:p>
          <a:p>
            <a:r>
              <a:rPr lang="en-US" sz="2000" dirty="0"/>
              <a:t>A limitation of eyeball tests is that we are sometimes unduly impressed by a small departure from the hypothesized distribution, when actually it is within chance.</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30</a:t>
            </a:fld>
            <a:endParaRPr lang="en-US" dirty="0"/>
          </a:p>
        </p:txBody>
      </p:sp>
      <p:sp>
        <p:nvSpPr>
          <p:cNvPr id="6" name="Text Placeholder 5"/>
          <p:cNvSpPr>
            <a:spLocks noGrp="1"/>
          </p:cNvSpPr>
          <p:nvPr>
            <p:ph type="body" sz="quarter" idx="12"/>
          </p:nvPr>
        </p:nvSpPr>
        <p:spPr/>
        <p:txBody>
          <a:bodyPr/>
          <a:lstStyle/>
          <a:p>
            <a:r>
              <a:rPr lang="en-US" dirty="0"/>
              <a:t>LO 15-4</a:t>
            </a:r>
          </a:p>
        </p:txBody>
      </p:sp>
    </p:spTree>
    <p:extLst>
      <p:ext uri="{BB962C8B-B14F-4D97-AF65-F5344CB8AC3E}">
        <p14:creationId xmlns:p14="http://schemas.microsoft.com/office/powerpoint/2010/main" val="2848931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a:t>
            </a:r>
            <a:r>
              <a:rPr lang="en-US" dirty="0" err="1"/>
              <a:t>Goodnss</a:t>
            </a:r>
            <a:r>
              <a:rPr lang="en-US" dirty="0"/>
              <a:t>-of-Fit-Test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a:t>
                </a:r>
                <a:r>
                  <a:rPr lang="en-US" b="1" dirty="0"/>
                  <a:t>uniform </a:t>
                </a:r>
                <a:r>
                  <a:rPr lang="en-US" dirty="0"/>
                  <a:t>goodness-of-fit test is a special case of the multinomial in which every value has the same chance of occurrence. </a:t>
                </a:r>
              </a:p>
              <a:p>
                <a:r>
                  <a:rPr lang="en-US" dirty="0"/>
                  <a:t>The chi-square test for a uniform distribution is a generalization of the test for equality of two proportions. </a:t>
                </a:r>
              </a:p>
              <a:p>
                <a:r>
                  <a:rPr lang="en-US" dirty="0"/>
                  <a:t>The hypotheses are </a:t>
                </a:r>
              </a:p>
              <a:p>
                <a:pPr lvl="1"/>
                <a:r>
                  <a:rPr lang="en-US" i="1" dirty="0"/>
                  <a:t>H</a:t>
                </a:r>
                <a:r>
                  <a:rPr lang="en-US" baseline="-25000" dirty="0"/>
                  <a:t>0</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baseline="-25000" dirty="0"/>
                  <a:t>1</a:t>
                </a:r>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baseline="-25000" dirty="0"/>
                  <a:t>2</a:t>
                </a:r>
                <a:r>
                  <a:rPr lang="en-US" dirty="0"/>
                  <a:t> = …,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i="1" baseline="-25000" dirty="0"/>
                  <a:t>c</a:t>
                </a:r>
                <a:r>
                  <a:rPr lang="en-US" dirty="0"/>
                  <a:t> = 1/</a:t>
                </a:r>
                <a:r>
                  <a:rPr lang="en-US" i="1" dirty="0"/>
                  <a:t>c</a:t>
                </a:r>
                <a:endParaRPr lang="en-US" dirty="0"/>
              </a:p>
              <a:p>
                <a:pPr lvl="1"/>
                <a:r>
                  <a:rPr lang="en-US" i="1" dirty="0"/>
                  <a:t>H</a:t>
                </a:r>
                <a:r>
                  <a:rPr lang="en-US" baseline="-25000" dirty="0"/>
                  <a:t>1</a:t>
                </a:r>
                <a:r>
                  <a:rPr lang="en-US" dirty="0"/>
                  <a:t>: Not all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i="1" baseline="-25000" dirty="0"/>
                  <a:t>j</a:t>
                </a:r>
                <a:r>
                  <a:rPr lang="en-US" dirty="0"/>
                  <a:t> are equal</a:t>
                </a:r>
              </a:p>
              <a:p>
                <a:r>
                  <a:rPr lang="en-US" dirty="0"/>
                  <a:t>Evidence against </a:t>
                </a:r>
                <a:r>
                  <a:rPr lang="en-US" i="1" dirty="0"/>
                  <a:t>H</a:t>
                </a:r>
                <a:r>
                  <a:rPr lang="en-US" baseline="-25000" dirty="0"/>
                  <a:t>0</a:t>
                </a:r>
                <a:r>
                  <a:rPr lang="en-US" dirty="0"/>
                  <a:t> would consist of sample frequencies that were not the same for all categories.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r="-207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31</a:t>
            </a:fld>
            <a:endParaRPr lang="en-US" dirty="0"/>
          </a:p>
        </p:txBody>
      </p:sp>
      <p:sp>
        <p:nvSpPr>
          <p:cNvPr id="6" name="Text Placeholder 5"/>
          <p:cNvSpPr>
            <a:spLocks noGrp="1"/>
          </p:cNvSpPr>
          <p:nvPr>
            <p:ph type="body" sz="quarter" idx="12"/>
          </p:nvPr>
        </p:nvSpPr>
        <p:spPr/>
        <p:txBody>
          <a:bodyPr/>
          <a:lstStyle/>
          <a:p>
            <a:r>
              <a:rPr lang="en-US" dirty="0"/>
              <a:t>LO 15-5</a:t>
            </a:r>
          </a:p>
        </p:txBody>
      </p:sp>
    </p:spTree>
    <p:extLst>
      <p:ext uri="{BB962C8B-B14F-4D97-AF65-F5344CB8AC3E}">
        <p14:creationId xmlns:p14="http://schemas.microsoft.com/office/powerpoint/2010/main" val="703802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GOF Test: Grouped Data</a:t>
            </a:r>
          </a:p>
        </p:txBody>
      </p:sp>
      <p:sp>
        <p:nvSpPr>
          <p:cNvPr id="3" name="Content Placeholder 2"/>
          <p:cNvSpPr>
            <a:spLocks noGrp="1"/>
          </p:cNvSpPr>
          <p:nvPr>
            <p:ph idx="1"/>
          </p:nvPr>
        </p:nvSpPr>
        <p:spPr/>
        <p:txBody>
          <a:bodyPr/>
          <a:lstStyle/>
          <a:p>
            <a:r>
              <a:rPr lang="en-US" dirty="0"/>
              <a:t>The test is easiest if data are already tabulated into groups, which saves us the effort of defining the groups. </a:t>
            </a:r>
          </a:p>
          <a:p>
            <a:r>
              <a:rPr lang="en-US" dirty="0"/>
              <a:t>For example, one year, a certain state had 756 traffic fatalities. The table on the next slide suggests that fatalities are not uniformly distributed by day of week, being higher on weekends. </a:t>
            </a:r>
          </a:p>
          <a:p>
            <a:r>
              <a:rPr lang="en-US" dirty="0"/>
              <a:t>Can we reject the hypothesis of a uniform distribution, say, at </a:t>
            </a:r>
            <a:r>
              <a:rPr lang="en-US" i="1" dirty="0"/>
              <a:t>α </a:t>
            </a:r>
            <a:r>
              <a:rPr lang="en-US" dirty="0"/>
              <a:t>= .005? </a:t>
            </a:r>
          </a:p>
          <a:p>
            <a:r>
              <a:rPr lang="en-US" dirty="0"/>
              <a:t>The hypotheses are </a:t>
            </a:r>
          </a:p>
          <a:p>
            <a:pPr lvl="1"/>
            <a:r>
              <a:rPr lang="en-US" i="1" dirty="0"/>
              <a:t>H</a:t>
            </a:r>
            <a:r>
              <a:rPr lang="en-US" baseline="-25000" dirty="0"/>
              <a:t>0</a:t>
            </a:r>
            <a:r>
              <a:rPr lang="en-US" dirty="0"/>
              <a:t>: Traffic fatalities are uniformly distributed by day of the week </a:t>
            </a:r>
          </a:p>
          <a:p>
            <a:pPr lvl="1"/>
            <a:r>
              <a:rPr lang="en-US" i="1" dirty="0"/>
              <a:t>H</a:t>
            </a:r>
            <a:r>
              <a:rPr lang="en-US" baseline="-25000" dirty="0"/>
              <a:t>1</a:t>
            </a:r>
            <a:r>
              <a:rPr lang="en-US" dirty="0"/>
              <a:t>: Traffic fatalities are not uniformly distributed by day of the </a:t>
            </a:r>
            <a:br>
              <a:rPr lang="en-US" dirty="0"/>
            </a:br>
            <a:r>
              <a:rPr lang="en-US" dirty="0"/>
              <a:t>       week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32</a:t>
            </a:fld>
            <a:endParaRPr lang="en-US" dirty="0"/>
          </a:p>
        </p:txBody>
      </p:sp>
      <p:sp>
        <p:nvSpPr>
          <p:cNvPr id="6" name="Text Placeholder 5"/>
          <p:cNvSpPr>
            <a:spLocks noGrp="1"/>
          </p:cNvSpPr>
          <p:nvPr>
            <p:ph type="body" sz="quarter" idx="12"/>
          </p:nvPr>
        </p:nvSpPr>
        <p:spPr/>
        <p:txBody>
          <a:bodyPr/>
          <a:lstStyle/>
          <a:p>
            <a:r>
              <a:rPr lang="en-US" dirty="0"/>
              <a:t>LO 15-5</a:t>
            </a:r>
          </a:p>
        </p:txBody>
      </p:sp>
    </p:spTree>
    <p:extLst>
      <p:ext uri="{BB962C8B-B14F-4D97-AF65-F5344CB8AC3E}">
        <p14:creationId xmlns:p14="http://schemas.microsoft.com/office/powerpoint/2010/main" val="2402995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GOF Test: Grouped Data</a:t>
            </a:r>
          </a:p>
        </p:txBody>
      </p:sp>
      <p:pic>
        <p:nvPicPr>
          <p:cNvPr id="7" name="Content Placeholder 6"/>
          <p:cNvPicPr>
            <a:picLocks noGrp="1" noChangeAspect="1"/>
          </p:cNvPicPr>
          <p:nvPr>
            <p:ph idx="1"/>
          </p:nvPr>
        </p:nvPicPr>
        <p:blipFill>
          <a:blip r:embed="rId2"/>
          <a:stretch>
            <a:fillRect/>
          </a:stretch>
        </p:blipFill>
        <p:spPr>
          <a:xfrm>
            <a:off x="2104644" y="1325491"/>
            <a:ext cx="6324600" cy="2149618"/>
          </a:xfrm>
          <a:prstGeom prst="rect">
            <a:avLst/>
          </a:prstGeom>
        </p:spPr>
      </p:pic>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33</a:t>
            </a:fld>
            <a:endParaRPr lang="en-US" dirty="0"/>
          </a:p>
        </p:txBody>
      </p:sp>
      <p:sp>
        <p:nvSpPr>
          <p:cNvPr id="6" name="Text Placeholder 5"/>
          <p:cNvSpPr>
            <a:spLocks noGrp="1"/>
          </p:cNvSpPr>
          <p:nvPr>
            <p:ph type="body" sz="quarter" idx="12"/>
          </p:nvPr>
        </p:nvSpPr>
        <p:spPr/>
        <p:txBody>
          <a:bodyPr/>
          <a:lstStyle/>
          <a:p>
            <a:r>
              <a:rPr lang="en-US" dirty="0"/>
              <a:t>LO 15-5</a:t>
            </a:r>
          </a:p>
        </p:txBody>
      </p:sp>
      <p:sp>
        <p:nvSpPr>
          <p:cNvPr id="8" name="Content Placeholder 2"/>
          <p:cNvSpPr txBox="1">
            <a:spLocks/>
          </p:cNvSpPr>
          <p:nvPr/>
        </p:nvSpPr>
        <p:spPr bwMode="auto">
          <a:xfrm>
            <a:off x="457200" y="36576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2060"/>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rgbClr val="002060"/>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rgbClr val="002060"/>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rgbClr val="002060"/>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rgbClr val="002060"/>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r>
              <a:rPr lang="en-US" sz="2000" dirty="0"/>
              <a:t>Under </a:t>
            </a:r>
            <a:r>
              <a:rPr lang="en-US" sz="2000" i="1" dirty="0"/>
              <a:t>H</a:t>
            </a:r>
            <a:r>
              <a:rPr lang="en-US" sz="2000" baseline="-25000" dirty="0"/>
              <a:t>0</a:t>
            </a:r>
            <a:r>
              <a:rPr lang="en-US" sz="2000" dirty="0"/>
              <a:t> the expected frequency for each weekday is </a:t>
            </a:r>
            <a:br>
              <a:rPr lang="en-US" sz="2000" dirty="0"/>
            </a:br>
            <a:r>
              <a:rPr lang="en-US" sz="2000" i="1" dirty="0" err="1"/>
              <a:t>e</a:t>
            </a:r>
            <a:r>
              <a:rPr lang="en-US" sz="2000" i="1" baseline="-25000" dirty="0" err="1"/>
              <a:t>j</a:t>
            </a:r>
            <a:r>
              <a:rPr lang="en-US" sz="2000" i="1" dirty="0"/>
              <a:t> </a:t>
            </a:r>
            <a:r>
              <a:rPr lang="en-US" sz="2000" dirty="0"/>
              <a:t>= </a:t>
            </a:r>
            <a:r>
              <a:rPr lang="en-US" sz="2000" i="1" dirty="0"/>
              <a:t>n</a:t>
            </a:r>
            <a:r>
              <a:rPr lang="en-US" sz="2000" dirty="0"/>
              <a:t>/</a:t>
            </a:r>
            <a:r>
              <a:rPr lang="en-US" sz="2000" i="1" dirty="0"/>
              <a:t>c </a:t>
            </a:r>
            <a:r>
              <a:rPr lang="en-US" sz="2000" dirty="0"/>
              <a:t>= 756/7 = 108. </a:t>
            </a:r>
          </a:p>
          <a:p>
            <a:r>
              <a:rPr lang="en-US" sz="2000" dirty="0"/>
              <a:t>The chi-square test will have </a:t>
            </a:r>
            <a:r>
              <a:rPr lang="en-US" sz="2000" i="1" dirty="0" err="1"/>
              <a:t>d.f.</a:t>
            </a:r>
            <a:r>
              <a:rPr lang="en-US" sz="2000" i="1" dirty="0"/>
              <a:t> </a:t>
            </a:r>
            <a:r>
              <a:rPr lang="en-US" sz="2000" dirty="0"/>
              <a:t>= </a:t>
            </a:r>
            <a:r>
              <a:rPr lang="en-US" sz="2000" i="1" dirty="0"/>
              <a:t>c </a:t>
            </a:r>
            <a:r>
              <a:rPr lang="en-US" sz="2000" dirty="0"/>
              <a:t>− </a:t>
            </a:r>
            <a:r>
              <a:rPr lang="en-US" sz="2000" i="1" dirty="0"/>
              <a:t>m </a:t>
            </a:r>
            <a:r>
              <a:rPr lang="en-US" sz="2000" dirty="0"/>
              <a:t>− 1 = 7 − 0 − 1 = 6 degrees of freedom giving a critical value of </a:t>
            </a:r>
            <a:r>
              <a:rPr lang="el-GR" sz="2000" i="1" dirty="0"/>
              <a:t>χ</a:t>
            </a:r>
            <a:r>
              <a:rPr lang="en-US" sz="2000" i="1" baseline="30000" dirty="0"/>
              <a:t>2</a:t>
            </a:r>
            <a:r>
              <a:rPr lang="el-GR" sz="2000" baseline="-25000" dirty="0"/>
              <a:t>.01</a:t>
            </a:r>
            <a:r>
              <a:rPr lang="el-GR" sz="2000" dirty="0"/>
              <a:t> = 16.81 </a:t>
            </a:r>
            <a:endParaRPr lang="en-US" sz="2000" dirty="0"/>
          </a:p>
          <a:p>
            <a:r>
              <a:rPr lang="en-US" sz="2000" dirty="0"/>
              <a:t>The hypothesis of a rectangular or uniform population can be rejected. </a:t>
            </a:r>
            <a:endParaRPr lang="en-US" sz="2000" kern="0" dirty="0"/>
          </a:p>
        </p:txBody>
      </p:sp>
      <p:pic>
        <p:nvPicPr>
          <p:cNvPr id="9" name="Picture 8"/>
          <p:cNvPicPr>
            <a:picLocks noChangeAspect="1"/>
          </p:cNvPicPr>
          <p:nvPr/>
        </p:nvPicPr>
        <p:blipFill>
          <a:blip r:embed="rId3"/>
          <a:stretch>
            <a:fillRect/>
          </a:stretch>
        </p:blipFill>
        <p:spPr>
          <a:xfrm>
            <a:off x="288545" y="1671353"/>
            <a:ext cx="1816099" cy="681037"/>
          </a:xfrm>
          <a:prstGeom prst="rect">
            <a:avLst/>
          </a:prstGeom>
        </p:spPr>
      </p:pic>
    </p:spTree>
    <p:extLst>
      <p:ext uri="{BB962C8B-B14F-4D97-AF65-F5344CB8AC3E}">
        <p14:creationId xmlns:p14="http://schemas.microsoft.com/office/powerpoint/2010/main" val="4103951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GOF Test: Raw Data</a:t>
            </a:r>
          </a:p>
        </p:txBody>
      </p:sp>
      <p:sp>
        <p:nvSpPr>
          <p:cNvPr id="3" name="Content Placeholder 2"/>
          <p:cNvSpPr>
            <a:spLocks noGrp="1"/>
          </p:cNvSpPr>
          <p:nvPr>
            <p:ph idx="1"/>
          </p:nvPr>
        </p:nvSpPr>
        <p:spPr/>
        <p:txBody>
          <a:bodyPr/>
          <a:lstStyle/>
          <a:p>
            <a:r>
              <a:rPr lang="en-US" dirty="0"/>
              <a:t>When we are using raw data, we must form </a:t>
            </a:r>
            <a:r>
              <a:rPr lang="en-US" i="1" dirty="0"/>
              <a:t>c </a:t>
            </a:r>
            <a:r>
              <a:rPr lang="en-US" dirty="0"/>
              <a:t>bins of equal width and create our own frequency distribution. </a:t>
            </a:r>
          </a:p>
          <a:p>
            <a:r>
              <a:rPr lang="en-US" dirty="0"/>
              <a:t>For example, suppose an auditor is checking the fairness of a state’s “Daily 3” lottery. Table on the next slide shows winning three-digit lottery numbers for 100 consecutive days. </a:t>
            </a:r>
          </a:p>
          <a:p>
            <a:r>
              <a:rPr lang="en-US" dirty="0"/>
              <a:t>All numbers from 000 to 999 are supposed to be equally likely, so the auditor is testing these hypotheses: </a:t>
            </a:r>
          </a:p>
          <a:p>
            <a:pPr lvl="1"/>
            <a:r>
              <a:rPr lang="en-US" i="1" dirty="0"/>
              <a:t>H</a:t>
            </a:r>
            <a:r>
              <a:rPr lang="en-US" baseline="-25000" dirty="0"/>
              <a:t>0</a:t>
            </a:r>
            <a:r>
              <a:rPr lang="en-US" dirty="0"/>
              <a:t>: Lottery numbers are uniformly distributed </a:t>
            </a:r>
          </a:p>
          <a:p>
            <a:pPr lvl="1"/>
            <a:r>
              <a:rPr lang="en-US" i="1" dirty="0"/>
              <a:t>H</a:t>
            </a:r>
            <a:r>
              <a:rPr lang="en-US" baseline="-25000" dirty="0"/>
              <a:t>1</a:t>
            </a:r>
            <a:r>
              <a:rPr lang="en-US" dirty="0"/>
              <a:t>: Lottery numbers are not uniformly distributed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34</a:t>
            </a:fld>
            <a:endParaRPr lang="en-US" dirty="0"/>
          </a:p>
        </p:txBody>
      </p:sp>
      <p:sp>
        <p:nvSpPr>
          <p:cNvPr id="6" name="Text Placeholder 5"/>
          <p:cNvSpPr>
            <a:spLocks noGrp="1"/>
          </p:cNvSpPr>
          <p:nvPr>
            <p:ph type="body" sz="quarter" idx="12"/>
          </p:nvPr>
        </p:nvSpPr>
        <p:spPr/>
        <p:txBody>
          <a:bodyPr/>
          <a:lstStyle/>
          <a:p>
            <a:r>
              <a:rPr lang="en-US" dirty="0"/>
              <a:t>LO 15-5</a:t>
            </a:r>
          </a:p>
        </p:txBody>
      </p:sp>
    </p:spTree>
    <p:extLst>
      <p:ext uri="{BB962C8B-B14F-4D97-AF65-F5344CB8AC3E}">
        <p14:creationId xmlns:p14="http://schemas.microsoft.com/office/powerpoint/2010/main" val="588487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GOF Test: Raw Data</a:t>
            </a:r>
          </a:p>
        </p:txBody>
      </p:sp>
      <p:sp>
        <p:nvSpPr>
          <p:cNvPr id="3" name="Content Placeholder 2"/>
          <p:cNvSpPr>
            <a:spLocks noGrp="1"/>
          </p:cNvSpPr>
          <p:nvPr>
            <p:ph idx="1"/>
          </p:nvPr>
        </p:nvSpPr>
        <p:spPr>
          <a:xfrm>
            <a:off x="457200" y="3770163"/>
            <a:ext cx="8229600" cy="2097236"/>
          </a:xfrm>
        </p:spPr>
        <p:txBody>
          <a:bodyPr/>
          <a:lstStyle/>
          <a:p>
            <a:r>
              <a:rPr lang="en-US" sz="2000" dirty="0"/>
              <a:t>Step 1 Divide the range into 10 bins of equal width. </a:t>
            </a:r>
          </a:p>
          <a:p>
            <a:r>
              <a:rPr lang="en-US" sz="2000" dirty="0"/>
              <a:t>Step 2 Calculate the observed frequency </a:t>
            </a:r>
            <a:r>
              <a:rPr lang="en-US" sz="2000" i="1" dirty="0"/>
              <a:t>fj </a:t>
            </a:r>
            <a:r>
              <a:rPr lang="en-US" sz="2000" dirty="0"/>
              <a:t>for each bin. </a:t>
            </a:r>
          </a:p>
          <a:p>
            <a:r>
              <a:rPr lang="en-US" sz="2000" dirty="0"/>
              <a:t>Step 3 Define </a:t>
            </a:r>
            <a:r>
              <a:rPr lang="en-US" sz="2000" i="1" dirty="0" err="1"/>
              <a:t>ej</a:t>
            </a:r>
            <a:r>
              <a:rPr lang="en-US" sz="2000" i="1" dirty="0"/>
              <a:t> </a:t>
            </a:r>
            <a:r>
              <a:rPr lang="en-US" sz="2000" dirty="0"/>
              <a:t>= </a:t>
            </a:r>
            <a:r>
              <a:rPr lang="en-US" sz="2000" i="1" dirty="0"/>
              <a:t>n</a:t>
            </a:r>
            <a:r>
              <a:rPr lang="en-US" sz="2000" dirty="0"/>
              <a:t>/</a:t>
            </a:r>
            <a:r>
              <a:rPr lang="en-US" sz="2000" i="1" dirty="0"/>
              <a:t>c </a:t>
            </a:r>
            <a:r>
              <a:rPr lang="en-US" sz="2000" dirty="0"/>
              <a:t>= 100/10 = 10. </a:t>
            </a:r>
          </a:p>
          <a:p>
            <a:r>
              <a:rPr lang="en-US" sz="2000" dirty="0"/>
              <a:t>Step 4 Perform the chi-square calculations.</a:t>
            </a:r>
          </a:p>
          <a:p>
            <a:r>
              <a:rPr lang="en-US" sz="2000" dirty="0"/>
              <a:t>Step 5 Make the decision.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35</a:t>
            </a:fld>
            <a:endParaRPr lang="en-US" dirty="0"/>
          </a:p>
        </p:txBody>
      </p:sp>
      <p:sp>
        <p:nvSpPr>
          <p:cNvPr id="6" name="Text Placeholder 5"/>
          <p:cNvSpPr>
            <a:spLocks noGrp="1"/>
          </p:cNvSpPr>
          <p:nvPr>
            <p:ph type="body" sz="quarter" idx="12"/>
          </p:nvPr>
        </p:nvSpPr>
        <p:spPr/>
        <p:txBody>
          <a:bodyPr/>
          <a:lstStyle/>
          <a:p>
            <a:r>
              <a:rPr lang="en-US" dirty="0"/>
              <a:t>LO 15-5</a:t>
            </a:r>
          </a:p>
        </p:txBody>
      </p:sp>
      <p:pic>
        <p:nvPicPr>
          <p:cNvPr id="7" name="Picture 6"/>
          <p:cNvPicPr>
            <a:picLocks noChangeAspect="1"/>
          </p:cNvPicPr>
          <p:nvPr/>
        </p:nvPicPr>
        <p:blipFill>
          <a:blip r:embed="rId2"/>
          <a:stretch>
            <a:fillRect/>
          </a:stretch>
        </p:blipFill>
        <p:spPr>
          <a:xfrm>
            <a:off x="2297668" y="1295400"/>
            <a:ext cx="6122432" cy="2205037"/>
          </a:xfrm>
          <a:prstGeom prst="rect">
            <a:avLst/>
          </a:prstGeom>
        </p:spPr>
      </p:pic>
      <p:pic>
        <p:nvPicPr>
          <p:cNvPr id="8" name="Picture 7"/>
          <p:cNvPicPr>
            <a:picLocks noChangeAspect="1"/>
          </p:cNvPicPr>
          <p:nvPr/>
        </p:nvPicPr>
        <p:blipFill>
          <a:blip r:embed="rId3"/>
          <a:stretch>
            <a:fillRect/>
          </a:stretch>
        </p:blipFill>
        <p:spPr>
          <a:xfrm>
            <a:off x="202168" y="1565126"/>
            <a:ext cx="2095500" cy="658383"/>
          </a:xfrm>
          <a:prstGeom prst="rect">
            <a:avLst/>
          </a:prstGeom>
        </p:spPr>
      </p:pic>
    </p:spTree>
    <p:extLst>
      <p:ext uri="{BB962C8B-B14F-4D97-AF65-F5344CB8AC3E}">
        <p14:creationId xmlns:p14="http://schemas.microsoft.com/office/powerpoint/2010/main" val="4206206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GOF Test: Raw Data</a:t>
            </a:r>
          </a:p>
        </p:txBody>
      </p:sp>
      <p:sp>
        <p:nvSpPr>
          <p:cNvPr id="3" name="Content Placeholder 2"/>
          <p:cNvSpPr>
            <a:spLocks noGrp="1"/>
          </p:cNvSpPr>
          <p:nvPr>
            <p:ph idx="1"/>
          </p:nvPr>
        </p:nvSpPr>
        <p:spPr>
          <a:xfrm>
            <a:off x="457200" y="3770163"/>
            <a:ext cx="8229600" cy="2097236"/>
          </a:xfrm>
        </p:spPr>
        <p:txBody>
          <a:bodyPr/>
          <a:lstStyle/>
          <a:p>
            <a:r>
              <a:rPr lang="en-US" sz="2000" dirty="0"/>
              <a:t>Degrees of freedom equal </a:t>
            </a:r>
            <a:r>
              <a:rPr lang="en-US" sz="2000" i="1" dirty="0"/>
              <a:t>c </a:t>
            </a:r>
            <a:r>
              <a:rPr lang="en-US" sz="2000" dirty="0"/>
              <a:t>− </a:t>
            </a:r>
            <a:r>
              <a:rPr lang="en-US" sz="2000" i="1" dirty="0"/>
              <a:t>m </a:t>
            </a:r>
            <a:r>
              <a:rPr lang="en-US" sz="2000" dirty="0"/>
              <a:t>− 1 = 10 − 0 − 1 = 9 giving us a critical value of </a:t>
            </a:r>
            <a:r>
              <a:rPr lang="el-GR" sz="2000" i="1" dirty="0"/>
              <a:t>χ</a:t>
            </a:r>
            <a:r>
              <a:rPr lang="en-US" sz="2000" i="1" baseline="30000" dirty="0"/>
              <a:t>2</a:t>
            </a:r>
            <a:r>
              <a:rPr lang="el-GR" sz="2000" baseline="-25000" dirty="0"/>
              <a:t>.10</a:t>
            </a:r>
            <a:r>
              <a:rPr lang="el-GR" sz="2000" dirty="0"/>
              <a:t> = 14.684. </a:t>
            </a:r>
            <a:endParaRPr lang="en-US" sz="2000" dirty="0"/>
          </a:p>
          <a:p>
            <a:r>
              <a:rPr lang="en-US" sz="2000" dirty="0"/>
              <a:t>Because the test statistic is 8.400, the hypothesis of a uniform distribution cannot be rejected.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36</a:t>
            </a:fld>
            <a:endParaRPr lang="en-US" dirty="0"/>
          </a:p>
        </p:txBody>
      </p:sp>
      <p:sp>
        <p:nvSpPr>
          <p:cNvPr id="6" name="Text Placeholder 5"/>
          <p:cNvSpPr>
            <a:spLocks noGrp="1"/>
          </p:cNvSpPr>
          <p:nvPr>
            <p:ph type="body" sz="quarter" idx="12"/>
          </p:nvPr>
        </p:nvSpPr>
        <p:spPr/>
        <p:txBody>
          <a:bodyPr/>
          <a:lstStyle/>
          <a:p>
            <a:r>
              <a:rPr lang="en-US" dirty="0"/>
              <a:t>LO 15-5</a:t>
            </a:r>
          </a:p>
        </p:txBody>
      </p:sp>
      <p:pic>
        <p:nvPicPr>
          <p:cNvPr id="9" name="Picture 8"/>
          <p:cNvPicPr>
            <a:picLocks noChangeAspect="1"/>
          </p:cNvPicPr>
          <p:nvPr/>
        </p:nvPicPr>
        <p:blipFill>
          <a:blip r:embed="rId2"/>
          <a:stretch>
            <a:fillRect/>
          </a:stretch>
        </p:blipFill>
        <p:spPr>
          <a:xfrm>
            <a:off x="1969343" y="1231171"/>
            <a:ext cx="5205314" cy="2348491"/>
          </a:xfrm>
          <a:prstGeom prst="rect">
            <a:avLst/>
          </a:prstGeom>
        </p:spPr>
      </p:pic>
    </p:spTree>
    <p:extLst>
      <p:ext uri="{BB962C8B-B14F-4D97-AF65-F5344CB8AC3E}">
        <p14:creationId xmlns:p14="http://schemas.microsoft.com/office/powerpoint/2010/main" val="139591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GOF Test</a:t>
            </a:r>
          </a:p>
        </p:txBody>
      </p:sp>
      <p:sp>
        <p:nvSpPr>
          <p:cNvPr id="3" name="Content Placeholder 2"/>
          <p:cNvSpPr>
            <a:spLocks noGrp="1"/>
          </p:cNvSpPr>
          <p:nvPr>
            <p:ph idx="1"/>
          </p:nvPr>
        </p:nvSpPr>
        <p:spPr/>
        <p:txBody>
          <a:bodyPr/>
          <a:lstStyle/>
          <a:p>
            <a:r>
              <a:rPr lang="en-US" dirty="0"/>
              <a:t>In a </a:t>
            </a:r>
            <a:r>
              <a:rPr lang="en-US" b="1" dirty="0"/>
              <a:t>Poisson distribution model</a:t>
            </a:r>
            <a:r>
              <a:rPr lang="en-US" dirty="0"/>
              <a:t>, </a:t>
            </a:r>
            <a:r>
              <a:rPr lang="en-US" i="1" dirty="0"/>
              <a:t>X </a:t>
            </a:r>
            <a:r>
              <a:rPr lang="en-US" dirty="0"/>
              <a:t>represents the number of events per unit of time or space. </a:t>
            </a:r>
          </a:p>
          <a:p>
            <a:r>
              <a:rPr lang="en-US" i="1" dirty="0"/>
              <a:t>X </a:t>
            </a:r>
            <a:r>
              <a:rPr lang="en-US" dirty="0"/>
              <a:t>is a discrete nonnegative random variable with integer values (0, 1, 2, . . .). </a:t>
            </a:r>
          </a:p>
          <a:p>
            <a:r>
              <a:rPr lang="en-US" dirty="0"/>
              <a:t>Event arrivals must be independent of one another. </a:t>
            </a:r>
          </a:p>
          <a:p>
            <a:r>
              <a:rPr lang="en-US" dirty="0"/>
              <a:t>Events that tend to fit this definition might include customer arrivals per minute at an ATM, calls per minute at Ticketmaster, or alarms per hour at a fire station. In such cases, the mean arrival rate would vary by time of day, day of the week, and so 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37</a:t>
            </a:fld>
            <a:endParaRPr lang="en-US" dirty="0"/>
          </a:p>
        </p:txBody>
      </p:sp>
      <p:sp>
        <p:nvSpPr>
          <p:cNvPr id="6" name="Text Placeholder 5"/>
          <p:cNvSpPr>
            <a:spLocks noGrp="1"/>
          </p:cNvSpPr>
          <p:nvPr>
            <p:ph type="body" sz="quarter" idx="12"/>
          </p:nvPr>
        </p:nvSpPr>
        <p:spPr/>
        <p:txBody>
          <a:bodyPr/>
          <a:lstStyle/>
          <a:p>
            <a:r>
              <a:rPr lang="en-US" dirty="0"/>
              <a:t>LO 15-6</a:t>
            </a:r>
          </a:p>
        </p:txBody>
      </p:sp>
    </p:spTree>
    <p:extLst>
      <p:ext uri="{BB962C8B-B14F-4D97-AF65-F5344CB8AC3E}">
        <p14:creationId xmlns:p14="http://schemas.microsoft.com/office/powerpoint/2010/main" val="3544669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GOF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A Poisson model is completely described by its one parameter, the mean </a:t>
                </a:r>
                <a:r>
                  <a:rPr lang="en-US" sz="2000" i="1" dirty="0"/>
                  <a:t>λ</a:t>
                </a:r>
                <a:r>
                  <a:rPr lang="en-US" sz="2000" dirty="0"/>
                  <a:t>. </a:t>
                </a:r>
              </a:p>
              <a:p>
                <a:r>
                  <a:rPr lang="en-US" sz="2000" dirty="0"/>
                  <a:t>Assuming that </a:t>
                </a:r>
                <a:r>
                  <a:rPr lang="en-US" sz="2000" i="1" dirty="0"/>
                  <a:t>λ </a:t>
                </a:r>
                <a:r>
                  <a:rPr lang="en-US" sz="2000" dirty="0"/>
                  <a:t>is unknown and must be estimated from the sample, the initial steps are </a:t>
                </a:r>
              </a:p>
              <a:p>
                <a:pPr lvl="1"/>
                <a:r>
                  <a:rPr lang="en-US" dirty="0"/>
                  <a:t>Step 1: Tally the observed frequency </a:t>
                </a:r>
                <a:r>
                  <a:rPr lang="en-US" i="1" dirty="0"/>
                  <a:t>fj </a:t>
                </a:r>
                <a:r>
                  <a:rPr lang="en-US" dirty="0"/>
                  <a:t>of each </a:t>
                </a:r>
                <a:r>
                  <a:rPr lang="en-US" i="1" dirty="0"/>
                  <a:t>x</a:t>
                </a:r>
                <a:r>
                  <a:rPr lang="en-US" dirty="0"/>
                  <a:t>-value. </a:t>
                </a:r>
              </a:p>
              <a:p>
                <a:pPr lvl="1"/>
                <a:r>
                  <a:rPr lang="en-US" dirty="0"/>
                  <a:t>Step 2: Estimate the mean </a:t>
                </a:r>
                <a:r>
                  <a:rPr lang="en-US" i="1" dirty="0"/>
                  <a:t>λ </a:t>
                </a:r>
                <a:r>
                  <a:rPr lang="en-US" dirty="0"/>
                  <a:t>from the sample.</a:t>
                </a:r>
              </a:p>
              <a:p>
                <a:pPr lvl="1"/>
                <a:r>
                  <a:rPr lang="en-US" dirty="0"/>
                  <a:t>Step 3: Use the estimated </a:t>
                </a:r>
                <a:r>
                  <a:rPr lang="en-US" i="1" dirty="0"/>
                  <a:t>λ </a:t>
                </a:r>
                <a:r>
                  <a:rPr lang="en-US" dirty="0"/>
                  <a:t>to find the Poisson probability  </a:t>
                </a:r>
                <a:br>
                  <a:rPr lang="en-US" dirty="0"/>
                </a:br>
                <a:r>
                  <a:rPr lang="en-US" dirty="0"/>
                  <a:t>            </a:t>
                </a:r>
                <a:r>
                  <a:rPr lang="en-US" i="1" dirty="0"/>
                  <a:t>P</a:t>
                </a:r>
                <a:r>
                  <a:rPr lang="en-US" dirty="0"/>
                  <a:t>(</a:t>
                </a:r>
                <a:r>
                  <a:rPr lang="en-US" i="1" dirty="0"/>
                  <a:t>X </a:t>
                </a:r>
                <a:r>
                  <a:rPr lang="en-US" dirty="0"/>
                  <a:t>= </a:t>
                </a:r>
                <a:r>
                  <a:rPr lang="en-US" i="1" dirty="0"/>
                  <a:t>x</a:t>
                </a:r>
                <a:r>
                  <a:rPr lang="en-US" dirty="0"/>
                  <a:t>) for each </a:t>
                </a:r>
                <a:r>
                  <a:rPr lang="en-US" i="1" dirty="0"/>
                  <a:t>x</a:t>
                </a:r>
                <a:r>
                  <a:rPr lang="en-US" dirty="0"/>
                  <a:t>-value. </a:t>
                </a:r>
              </a:p>
              <a:p>
                <a:pPr lvl="1"/>
                <a:r>
                  <a:rPr lang="en-US" dirty="0"/>
                  <a:t>Step 4: Multiply </a:t>
                </a:r>
                <a:r>
                  <a:rPr lang="en-US" i="1" dirty="0"/>
                  <a:t>P</a:t>
                </a:r>
                <a:r>
                  <a:rPr lang="en-US" dirty="0"/>
                  <a:t>(</a:t>
                </a:r>
                <a:r>
                  <a:rPr lang="en-US" i="1" dirty="0"/>
                  <a:t>X </a:t>
                </a:r>
                <a:r>
                  <a:rPr lang="en-US" dirty="0"/>
                  <a:t>= </a:t>
                </a:r>
                <a:r>
                  <a:rPr lang="en-US" i="1" dirty="0"/>
                  <a:t>x</a:t>
                </a:r>
                <a:r>
                  <a:rPr lang="en-US" dirty="0"/>
                  <a:t>) by the sample size </a:t>
                </a:r>
                <a:r>
                  <a:rPr lang="en-US" i="1" dirty="0"/>
                  <a:t>n </a:t>
                </a:r>
                <a:r>
                  <a:rPr lang="en-US" dirty="0"/>
                  <a:t>to get expected </a:t>
                </a:r>
                <a:br>
                  <a:rPr lang="en-US" dirty="0"/>
                </a:br>
                <a:r>
                  <a:rPr lang="en-US" dirty="0"/>
                  <a:t>            Poisson frequencies </a:t>
                </a:r>
                <a:r>
                  <a:rPr lang="en-US" i="1" dirty="0" err="1"/>
                  <a:t>e</a:t>
                </a:r>
                <a:r>
                  <a:rPr lang="en-US" i="1" baseline="-25000" dirty="0" err="1"/>
                  <a:t>j</a:t>
                </a:r>
                <a:r>
                  <a:rPr lang="en-US" dirty="0"/>
                  <a:t>. </a:t>
                </a:r>
              </a:p>
              <a:p>
                <a:pPr lvl="1"/>
                <a:r>
                  <a:rPr lang="en-US" dirty="0"/>
                  <a:t>Step 5: Perform the chi-square calculations. </a:t>
                </a:r>
              </a:p>
              <a:p>
                <a:pPr lvl="1"/>
                <a:r>
                  <a:rPr lang="en-US" dirty="0"/>
                  <a:t>Step 6: Make the decision. </a:t>
                </a:r>
              </a:p>
              <a:p>
                <a:r>
                  <a:rPr lang="en-US" sz="2000" dirty="0"/>
                  <a:t>You may need to combine classes until expected frequencies become large enough for the test (at least until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𝑗</m:t>
                        </m:r>
                      </m:sub>
                    </m:sSub>
                  </m:oMath>
                </a14:m>
                <a:r>
                  <a:rPr lang="en-US" sz="2000" dirty="0"/>
                  <a:t> </a:t>
                </a:r>
                <a:r>
                  <a:rPr lang="en-US" sz="2000" u="sng" dirty="0"/>
                  <a:t>&gt;</a:t>
                </a:r>
                <a:r>
                  <a:rPr lang="en-US" sz="2000" dirty="0"/>
                  <a:t> 2).</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22" t="-690" b="-12000"/>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38</a:t>
            </a:fld>
            <a:endParaRPr lang="en-US" dirty="0"/>
          </a:p>
        </p:txBody>
      </p:sp>
      <p:sp>
        <p:nvSpPr>
          <p:cNvPr id="6" name="Text Placeholder 5"/>
          <p:cNvSpPr>
            <a:spLocks noGrp="1"/>
          </p:cNvSpPr>
          <p:nvPr>
            <p:ph type="body" sz="quarter" idx="12"/>
          </p:nvPr>
        </p:nvSpPr>
        <p:spPr/>
        <p:txBody>
          <a:bodyPr/>
          <a:lstStyle/>
          <a:p>
            <a:r>
              <a:rPr lang="en-US" dirty="0"/>
              <a:t>LO 15-6</a:t>
            </a:r>
          </a:p>
        </p:txBody>
      </p:sp>
    </p:spTree>
    <p:extLst>
      <p:ext uri="{BB962C8B-B14F-4D97-AF65-F5344CB8AC3E}">
        <p14:creationId xmlns:p14="http://schemas.microsoft.com/office/powerpoint/2010/main" val="408071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GOF Test: Tabulated Data</a:t>
            </a:r>
          </a:p>
        </p:txBody>
      </p:sp>
      <p:sp>
        <p:nvSpPr>
          <p:cNvPr id="3" name="Content Placeholder 2"/>
          <p:cNvSpPr>
            <a:spLocks noGrp="1"/>
          </p:cNvSpPr>
          <p:nvPr>
            <p:ph idx="1"/>
          </p:nvPr>
        </p:nvSpPr>
        <p:spPr/>
        <p:txBody>
          <a:bodyPr/>
          <a:lstStyle/>
          <a:p>
            <a:r>
              <a:rPr lang="en-US" dirty="0"/>
              <a:t>The number of U.S. Supreme Court appointments in a given year might be hypothesized to be a Poisson variable because rare events that occur independently over time are often well approximated by the Poisson model. </a:t>
            </a:r>
          </a:p>
          <a:p>
            <a:r>
              <a:rPr lang="en-US" dirty="0"/>
              <a:t>We formulate these hypotheses: </a:t>
            </a:r>
          </a:p>
          <a:p>
            <a:pPr lvl="1"/>
            <a:r>
              <a:rPr lang="en-US" i="1" dirty="0"/>
              <a:t>H</a:t>
            </a:r>
            <a:r>
              <a:rPr lang="en-US" baseline="-25000" dirty="0"/>
              <a:t>0</a:t>
            </a:r>
            <a:r>
              <a:rPr lang="en-US" dirty="0"/>
              <a:t>: Supreme Court appointments follow a Poisson distribution </a:t>
            </a:r>
          </a:p>
          <a:p>
            <a:pPr lvl="1"/>
            <a:r>
              <a:rPr lang="en-US" i="1" dirty="0"/>
              <a:t>H</a:t>
            </a:r>
            <a:r>
              <a:rPr lang="en-US" baseline="-25000" dirty="0"/>
              <a:t>1</a:t>
            </a:r>
            <a:r>
              <a:rPr lang="en-US" dirty="0"/>
              <a:t>: Supreme Court appointments do not follow a Poisson distribution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39</a:t>
            </a:fld>
            <a:endParaRPr lang="en-US" dirty="0"/>
          </a:p>
        </p:txBody>
      </p:sp>
      <p:sp>
        <p:nvSpPr>
          <p:cNvPr id="6" name="Text Placeholder 5"/>
          <p:cNvSpPr>
            <a:spLocks noGrp="1"/>
          </p:cNvSpPr>
          <p:nvPr>
            <p:ph type="body" sz="quarter" idx="12"/>
          </p:nvPr>
        </p:nvSpPr>
        <p:spPr/>
        <p:txBody>
          <a:bodyPr/>
          <a:lstStyle/>
          <a:p>
            <a:r>
              <a:rPr lang="en-US" dirty="0"/>
              <a:t>LO 15-6</a:t>
            </a:r>
          </a:p>
        </p:txBody>
      </p:sp>
    </p:spTree>
    <p:extLst>
      <p:ext uri="{BB962C8B-B14F-4D97-AF65-F5344CB8AC3E}">
        <p14:creationId xmlns:p14="http://schemas.microsoft.com/office/powerpoint/2010/main" val="382075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Tables</a:t>
            </a:r>
          </a:p>
        </p:txBody>
      </p:sp>
      <p:sp>
        <p:nvSpPr>
          <p:cNvPr id="3" name="Content Placeholder 2"/>
          <p:cNvSpPr>
            <a:spLocks noGrp="1"/>
          </p:cNvSpPr>
          <p:nvPr>
            <p:ph idx="1"/>
          </p:nvPr>
        </p:nvSpPr>
        <p:spPr/>
        <p:txBody>
          <a:bodyPr/>
          <a:lstStyle/>
          <a:p>
            <a:r>
              <a:rPr lang="en-US" dirty="0"/>
              <a:t>A </a:t>
            </a:r>
            <a:r>
              <a:rPr lang="en-US" b="1" dirty="0"/>
              <a:t>contingency table </a:t>
            </a:r>
            <a:r>
              <a:rPr lang="en-US" dirty="0"/>
              <a:t>is a cross-tabulation of </a:t>
            </a:r>
            <a:r>
              <a:rPr lang="en-US" i="1" dirty="0"/>
              <a:t>n </a:t>
            </a:r>
            <a:r>
              <a:rPr lang="en-US" dirty="0"/>
              <a:t>paired observations into categories. Each cell shows the count of observations that fall into the category defined by its row and column heading.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a:t>
            </a:fld>
            <a:endParaRPr lang="en-US" dirty="0"/>
          </a:p>
        </p:txBody>
      </p:sp>
      <p:sp>
        <p:nvSpPr>
          <p:cNvPr id="6" name="Text Placeholder 5"/>
          <p:cNvSpPr>
            <a:spLocks noGrp="1"/>
          </p:cNvSpPr>
          <p:nvPr>
            <p:ph type="body" sz="quarter" idx="12"/>
          </p:nvPr>
        </p:nvSpPr>
        <p:spPr/>
        <p:txBody>
          <a:bodyPr/>
          <a:lstStyle/>
          <a:p>
            <a:r>
              <a:rPr lang="en-US" dirty="0"/>
              <a:t>LO 15-1</a:t>
            </a:r>
          </a:p>
        </p:txBody>
      </p:sp>
      <p:pic>
        <p:nvPicPr>
          <p:cNvPr id="7" name="Picture 6"/>
          <p:cNvPicPr>
            <a:picLocks noChangeAspect="1"/>
          </p:cNvPicPr>
          <p:nvPr/>
        </p:nvPicPr>
        <p:blipFill>
          <a:blip r:embed="rId2"/>
          <a:stretch>
            <a:fillRect/>
          </a:stretch>
        </p:blipFill>
        <p:spPr>
          <a:xfrm>
            <a:off x="1231230" y="3581400"/>
            <a:ext cx="6681540" cy="2176462"/>
          </a:xfrm>
          <a:prstGeom prst="rect">
            <a:avLst/>
          </a:prstGeom>
        </p:spPr>
      </p:pic>
    </p:spTree>
    <p:extLst>
      <p:ext uri="{BB962C8B-B14F-4D97-AF65-F5344CB8AC3E}">
        <p14:creationId xmlns:p14="http://schemas.microsoft.com/office/powerpoint/2010/main" val="3924892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GOF Test: Tabulated Data</a:t>
            </a:r>
          </a:p>
        </p:txBody>
      </p:sp>
      <p:sp>
        <p:nvSpPr>
          <p:cNvPr id="3" name="Content Placeholder 2"/>
          <p:cNvSpPr>
            <a:spLocks noGrp="1"/>
          </p:cNvSpPr>
          <p:nvPr>
            <p:ph idx="1"/>
          </p:nvPr>
        </p:nvSpPr>
        <p:spPr/>
        <p:txBody>
          <a:bodyPr/>
          <a:lstStyle/>
          <a:p>
            <a:r>
              <a:rPr lang="en-US" sz="2000" dirty="0"/>
              <a:t>The frequency of U.S. Supreme Court appointments for the period 1900 through 1999 is summarized in the table. This sample of 100 years should be large enough to obtain a valid hypothesis test. In a typical year, there are no appointments, and only twice have there been three or four appointments (1910 and 1941). </a:t>
            </a:r>
          </a:p>
          <a:p>
            <a:endParaRPr lang="en-US" sz="2000" dirty="0"/>
          </a:p>
          <a:p>
            <a:endParaRPr lang="en-US" sz="2000" dirty="0"/>
          </a:p>
          <a:p>
            <a:endParaRPr lang="en-US" sz="2000" dirty="0"/>
          </a:p>
          <a:p>
            <a:endParaRPr lang="en-US" sz="2000" dirty="0"/>
          </a:p>
          <a:p>
            <a:endParaRPr lang="en-US" sz="2000" dirty="0"/>
          </a:p>
          <a:p>
            <a:pPr marL="0" indent="0">
              <a:buNone/>
            </a:pPr>
            <a:r>
              <a:rPr lang="en-US" sz="2000" dirty="0"/>
              <a:t>Total number of appointments		   Sample Mean</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40</a:t>
            </a:fld>
            <a:endParaRPr lang="en-US" dirty="0"/>
          </a:p>
        </p:txBody>
      </p:sp>
      <p:sp>
        <p:nvSpPr>
          <p:cNvPr id="6" name="Text Placeholder 5"/>
          <p:cNvSpPr>
            <a:spLocks noGrp="1"/>
          </p:cNvSpPr>
          <p:nvPr>
            <p:ph type="body" sz="quarter" idx="12"/>
          </p:nvPr>
        </p:nvSpPr>
        <p:spPr/>
        <p:txBody>
          <a:bodyPr/>
          <a:lstStyle/>
          <a:p>
            <a:r>
              <a:rPr lang="en-US" dirty="0"/>
              <a:t>LO 15-6</a:t>
            </a:r>
          </a:p>
        </p:txBody>
      </p:sp>
      <p:pic>
        <p:nvPicPr>
          <p:cNvPr id="8" name="Picture 7"/>
          <p:cNvPicPr>
            <a:picLocks noChangeAspect="1"/>
          </p:cNvPicPr>
          <p:nvPr/>
        </p:nvPicPr>
        <p:blipFill>
          <a:blip r:embed="rId2"/>
          <a:stretch>
            <a:fillRect/>
          </a:stretch>
        </p:blipFill>
        <p:spPr>
          <a:xfrm>
            <a:off x="3581400" y="3051048"/>
            <a:ext cx="3436043" cy="1586726"/>
          </a:xfrm>
          <a:prstGeom prst="rect">
            <a:avLst/>
          </a:prstGeom>
        </p:spPr>
      </p:pic>
      <p:pic>
        <p:nvPicPr>
          <p:cNvPr id="9" name="Picture 8"/>
          <p:cNvPicPr>
            <a:picLocks noChangeAspect="1"/>
          </p:cNvPicPr>
          <p:nvPr/>
        </p:nvPicPr>
        <p:blipFill>
          <a:blip r:embed="rId3"/>
          <a:stretch>
            <a:fillRect/>
          </a:stretch>
        </p:blipFill>
        <p:spPr>
          <a:xfrm>
            <a:off x="1676400" y="3048000"/>
            <a:ext cx="1524000" cy="934641"/>
          </a:xfrm>
          <a:prstGeom prst="rect">
            <a:avLst/>
          </a:prstGeom>
        </p:spPr>
      </p:pic>
      <p:pic>
        <p:nvPicPr>
          <p:cNvPr id="10" name="Picture 9"/>
          <p:cNvPicPr>
            <a:picLocks noChangeAspect="1"/>
          </p:cNvPicPr>
          <p:nvPr/>
        </p:nvPicPr>
        <p:blipFill>
          <a:blip r:embed="rId4"/>
          <a:stretch>
            <a:fillRect/>
          </a:stretch>
        </p:blipFill>
        <p:spPr>
          <a:xfrm>
            <a:off x="457200" y="5275581"/>
            <a:ext cx="4267200" cy="501226"/>
          </a:xfrm>
          <a:prstGeom prst="rect">
            <a:avLst/>
          </a:prstGeom>
        </p:spPr>
      </p:pic>
      <p:pic>
        <p:nvPicPr>
          <p:cNvPr id="11" name="Picture 10"/>
          <p:cNvPicPr>
            <a:picLocks noChangeAspect="1"/>
          </p:cNvPicPr>
          <p:nvPr/>
        </p:nvPicPr>
        <p:blipFill>
          <a:blip r:embed="rId5"/>
          <a:stretch>
            <a:fillRect/>
          </a:stretch>
        </p:blipFill>
        <p:spPr>
          <a:xfrm>
            <a:off x="5299421" y="5327140"/>
            <a:ext cx="2733674" cy="398108"/>
          </a:xfrm>
          <a:prstGeom prst="rect">
            <a:avLst/>
          </a:prstGeom>
        </p:spPr>
      </p:pic>
    </p:spTree>
    <p:extLst>
      <p:ext uri="{BB962C8B-B14F-4D97-AF65-F5344CB8AC3E}">
        <p14:creationId xmlns:p14="http://schemas.microsoft.com/office/powerpoint/2010/main" val="597547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GOF Test: Tabulated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Using the estimated mean </a:t>
                </a:r>
                <a14:m>
                  <m:oMath xmlns:m="http://schemas.openxmlformats.org/officeDocument/2006/math">
                    <m:acc>
                      <m:accPr>
                        <m:chr m:val="̂"/>
                        <m:ctrlPr>
                          <a:rPr lang="en-US" sz="2000" i="1" smtClean="0">
                            <a:latin typeface="Cambria Math" panose="02040503050406030204" pitchFamily="18" charset="0"/>
                          </a:rPr>
                        </m:ctrlPr>
                      </m:accPr>
                      <m:e>
                        <m:r>
                          <m:rPr>
                            <m:nor/>
                          </m:rPr>
                          <a:rPr lang="en-US" sz="2000" i="1" dirty="0"/>
                          <m:t>λ</m:t>
                        </m:r>
                      </m:e>
                    </m:acc>
                  </m:oMath>
                </a14:m>
                <a:r>
                  <a:rPr lang="en-US" sz="2000" i="1" dirty="0"/>
                  <a:t> </a:t>
                </a:r>
                <a:r>
                  <a:rPr lang="en-US" sz="2000" dirty="0"/>
                  <a:t>= 0.54, we can calculate the Poisson probabilities, either by using the Poisson formula </a:t>
                </a:r>
                <a:r>
                  <a:rPr lang="en-US" sz="2000" i="1" dirty="0"/>
                  <a:t>P</a:t>
                </a:r>
                <a:r>
                  <a:rPr lang="en-US" sz="2000" dirty="0"/>
                  <a:t>(</a:t>
                </a:r>
                <a:r>
                  <a:rPr lang="en-US" sz="2000" i="1" dirty="0"/>
                  <a:t>X </a:t>
                </a:r>
                <a:r>
                  <a:rPr lang="en-US" sz="2000" dirty="0"/>
                  <a:t>= </a:t>
                </a:r>
                <a:r>
                  <a:rPr lang="en-US" sz="2000" i="1" dirty="0"/>
                  <a:t>x</a:t>
                </a:r>
                <a:r>
                  <a:rPr lang="en-US" sz="2000" dirty="0"/>
                  <a:t>) = (</a:t>
                </a:r>
                <a:r>
                  <a:rPr lang="en-US" sz="2000" i="1" dirty="0" err="1"/>
                  <a:t>λ</a:t>
                </a:r>
                <a:r>
                  <a:rPr lang="en-US" sz="2000" i="1" baseline="30000" dirty="0" err="1"/>
                  <a:t>x</a:t>
                </a:r>
                <a:r>
                  <a:rPr lang="en-US" sz="2000" i="1" dirty="0" err="1"/>
                  <a:t>e</a:t>
                </a:r>
                <a:r>
                  <a:rPr lang="en-US" sz="2000" i="1" baseline="30000" dirty="0"/>
                  <a:t>− λ</a:t>
                </a:r>
                <a:r>
                  <a:rPr lang="en-US" sz="2000" i="1" dirty="0"/>
                  <a:t>/x</a:t>
                </a:r>
                <a:r>
                  <a:rPr lang="en-US" sz="2000" dirty="0"/>
                  <a:t>! or Excel’s function =POISSON.DIST(x, mean, 0). We multiply </a:t>
                </a:r>
                <a:br>
                  <a:rPr lang="en-US" sz="2000" dirty="0"/>
                </a:br>
                <a:r>
                  <a:rPr lang="en-US" sz="2000" i="1" dirty="0"/>
                  <a:t>P</a:t>
                </a:r>
                <a:r>
                  <a:rPr lang="en-US" sz="2000" dirty="0"/>
                  <a:t>(</a:t>
                </a:r>
                <a:r>
                  <a:rPr lang="en-US" sz="2000" i="1" dirty="0"/>
                  <a:t>X </a:t>
                </a:r>
                <a:r>
                  <a:rPr lang="en-US" sz="2000" dirty="0"/>
                  <a:t>= </a:t>
                </a:r>
                <a:r>
                  <a:rPr lang="en-US" sz="2000" i="1" dirty="0"/>
                  <a:t>x</a:t>
                </a:r>
                <a:r>
                  <a:rPr lang="en-US" sz="2000" dirty="0"/>
                  <a:t>) by </a:t>
                </a:r>
                <a:r>
                  <a:rPr lang="en-US" sz="2000" i="1" dirty="0"/>
                  <a:t>n </a:t>
                </a:r>
                <a:r>
                  <a:rPr lang="en-US" sz="2000" dirty="0"/>
                  <a:t>to get the expected frequencies, with </a:t>
                </a:r>
                <a:r>
                  <a:rPr lang="en-US" sz="2000" i="1" dirty="0"/>
                  <a:t>n </a:t>
                </a:r>
                <a:r>
                  <a:rPr lang="en-US" sz="2000" dirty="0"/>
                  <a:t>= 100 years, as shown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22" t="-276" r="-1407"/>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41</a:t>
            </a:fld>
            <a:endParaRPr lang="en-US" dirty="0"/>
          </a:p>
        </p:txBody>
      </p:sp>
      <p:sp>
        <p:nvSpPr>
          <p:cNvPr id="6" name="Text Placeholder 5"/>
          <p:cNvSpPr>
            <a:spLocks noGrp="1"/>
          </p:cNvSpPr>
          <p:nvPr>
            <p:ph type="body" sz="quarter" idx="12"/>
          </p:nvPr>
        </p:nvSpPr>
        <p:spPr/>
        <p:txBody>
          <a:bodyPr/>
          <a:lstStyle/>
          <a:p>
            <a:r>
              <a:rPr lang="en-US" dirty="0"/>
              <a:t>LO 15-6</a:t>
            </a:r>
          </a:p>
        </p:txBody>
      </p:sp>
      <p:pic>
        <p:nvPicPr>
          <p:cNvPr id="11" name="Picture 10"/>
          <p:cNvPicPr>
            <a:picLocks noChangeAspect="1"/>
          </p:cNvPicPr>
          <p:nvPr/>
        </p:nvPicPr>
        <p:blipFill>
          <a:blip r:embed="rId3"/>
          <a:stretch>
            <a:fillRect/>
          </a:stretch>
        </p:blipFill>
        <p:spPr>
          <a:xfrm>
            <a:off x="1066800" y="3276600"/>
            <a:ext cx="7024798" cy="2362200"/>
          </a:xfrm>
          <a:prstGeom prst="rect">
            <a:avLst/>
          </a:prstGeom>
        </p:spPr>
      </p:pic>
    </p:spTree>
    <p:extLst>
      <p:ext uri="{BB962C8B-B14F-4D97-AF65-F5344CB8AC3E}">
        <p14:creationId xmlns:p14="http://schemas.microsoft.com/office/powerpoint/2010/main" val="314384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GOF Test: Tabulated Data</a:t>
            </a:r>
          </a:p>
        </p:txBody>
      </p:sp>
      <p:sp>
        <p:nvSpPr>
          <p:cNvPr id="3" name="Content Placeholder 2"/>
          <p:cNvSpPr>
            <a:spLocks noGrp="1"/>
          </p:cNvSpPr>
          <p:nvPr>
            <p:ph idx="1"/>
          </p:nvPr>
        </p:nvSpPr>
        <p:spPr/>
        <p:txBody>
          <a:bodyPr/>
          <a:lstStyle/>
          <a:p>
            <a:r>
              <a:rPr lang="en-US" sz="2000" dirty="0"/>
              <a:t>The probabilities rapidly become small as </a:t>
            </a:r>
            <a:r>
              <a:rPr lang="en-US" sz="2000" i="1" dirty="0"/>
              <a:t>X </a:t>
            </a:r>
            <a:r>
              <a:rPr lang="en-US" sz="2000" dirty="0"/>
              <a:t>increases. </a:t>
            </a:r>
          </a:p>
          <a:p>
            <a:r>
              <a:rPr lang="en-US" sz="2000" dirty="0"/>
              <a:t>Because </a:t>
            </a:r>
            <a:r>
              <a:rPr lang="en-US" sz="2000" i="1" dirty="0"/>
              <a:t>f</a:t>
            </a:r>
            <a:r>
              <a:rPr lang="en-US" sz="2000" i="1" baseline="-25000" dirty="0"/>
              <a:t>j</a:t>
            </a:r>
            <a:r>
              <a:rPr lang="en-US" sz="2000" i="1" dirty="0"/>
              <a:t> </a:t>
            </a:r>
            <a:r>
              <a:rPr lang="en-US" sz="2000" dirty="0"/>
              <a:t>and </a:t>
            </a:r>
            <a:r>
              <a:rPr lang="en-US" sz="2000" i="1" dirty="0" err="1"/>
              <a:t>e</a:t>
            </a:r>
            <a:r>
              <a:rPr lang="en-US" sz="2000" i="1" baseline="-25000" dirty="0" err="1"/>
              <a:t>j</a:t>
            </a:r>
            <a:r>
              <a:rPr lang="en-US" sz="2000" i="1" dirty="0"/>
              <a:t> </a:t>
            </a:r>
            <a:r>
              <a:rPr lang="en-US" sz="2000" dirty="0"/>
              <a:t>are almost identical, the Poisson distribution obviously gives an excellent fit, so we are not surprised that the test statistic (0.022) is very near zero. </a:t>
            </a:r>
          </a:p>
          <a:p>
            <a:endParaRPr lang="en-US" sz="2000" dirty="0"/>
          </a:p>
          <a:p>
            <a:endParaRPr lang="en-US" sz="2000" dirty="0"/>
          </a:p>
          <a:p>
            <a:endParaRPr lang="en-US" sz="2000" dirty="0"/>
          </a:p>
          <a:p>
            <a:endParaRPr lang="en-US" sz="2000" dirty="0"/>
          </a:p>
          <a:p>
            <a:r>
              <a:rPr lang="en-US" sz="2000" dirty="0"/>
              <a:t>Using </a:t>
            </a:r>
            <a:r>
              <a:rPr lang="en-US" sz="2000" i="1" dirty="0"/>
              <a:t>c </a:t>
            </a:r>
            <a:r>
              <a:rPr lang="en-US" sz="2000" dirty="0"/>
              <a:t>= 3 classes in the test and with </a:t>
            </a:r>
            <a:r>
              <a:rPr lang="en-US" sz="2000" i="1" dirty="0"/>
              <a:t>m </a:t>
            </a:r>
            <a:r>
              <a:rPr lang="en-US" sz="2000" dirty="0"/>
              <a:t>= 1 parameter estimated, the degrees of freedom are </a:t>
            </a:r>
            <a:r>
              <a:rPr lang="en-US" sz="2000" i="1" dirty="0"/>
              <a:t>c </a:t>
            </a:r>
            <a:r>
              <a:rPr lang="en-US" sz="2000" dirty="0"/>
              <a:t>− </a:t>
            </a:r>
            <a:r>
              <a:rPr lang="en-US" sz="2000" i="1" dirty="0"/>
              <a:t>m </a:t>
            </a:r>
            <a:r>
              <a:rPr lang="en-US" sz="2000" dirty="0"/>
              <a:t>− 1 = 3 − 1 − 1 = 1. The critical value for </a:t>
            </a:r>
            <a:r>
              <a:rPr lang="en-US" sz="2000" i="1" dirty="0"/>
              <a:t>α </a:t>
            </a:r>
            <a:r>
              <a:rPr lang="en-US" sz="2000" dirty="0"/>
              <a:t>= .10 is </a:t>
            </a:r>
            <a:r>
              <a:rPr lang="en-US" sz="2000" i="1" dirty="0"/>
              <a:t>χ</a:t>
            </a:r>
            <a:r>
              <a:rPr lang="en-US" sz="2000" i="1" baseline="30000" dirty="0"/>
              <a:t>2</a:t>
            </a:r>
            <a:r>
              <a:rPr lang="en-US" sz="2000" baseline="-25000" dirty="0"/>
              <a:t>.10</a:t>
            </a:r>
            <a:r>
              <a:rPr lang="en-US" sz="2000" dirty="0"/>
              <a:t> = 2.706 </a:t>
            </a:r>
          </a:p>
          <a:p>
            <a:r>
              <a:rPr lang="en-US" sz="2000" dirty="0"/>
              <a:t>We cannot reject the hypothesis of a Poisson distribution.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42</a:t>
            </a:fld>
            <a:endParaRPr lang="en-US" dirty="0"/>
          </a:p>
        </p:txBody>
      </p:sp>
      <p:sp>
        <p:nvSpPr>
          <p:cNvPr id="6" name="Text Placeholder 5"/>
          <p:cNvSpPr>
            <a:spLocks noGrp="1"/>
          </p:cNvSpPr>
          <p:nvPr>
            <p:ph type="body" sz="quarter" idx="12"/>
          </p:nvPr>
        </p:nvSpPr>
        <p:spPr/>
        <p:txBody>
          <a:bodyPr/>
          <a:lstStyle/>
          <a:p>
            <a:r>
              <a:rPr lang="en-US" dirty="0"/>
              <a:t>LO 15-6</a:t>
            </a:r>
          </a:p>
        </p:txBody>
      </p:sp>
      <p:pic>
        <p:nvPicPr>
          <p:cNvPr id="7" name="Picture 6"/>
          <p:cNvPicPr>
            <a:picLocks noChangeAspect="1"/>
          </p:cNvPicPr>
          <p:nvPr/>
        </p:nvPicPr>
        <p:blipFill>
          <a:blip r:embed="rId2"/>
          <a:stretch>
            <a:fillRect/>
          </a:stretch>
        </p:blipFill>
        <p:spPr>
          <a:xfrm>
            <a:off x="1495425" y="2819400"/>
            <a:ext cx="6153150" cy="1387475"/>
          </a:xfrm>
          <a:prstGeom prst="rect">
            <a:avLst/>
          </a:prstGeom>
        </p:spPr>
      </p:pic>
    </p:spTree>
    <p:extLst>
      <p:ext uri="{BB962C8B-B14F-4D97-AF65-F5344CB8AC3E}">
        <p14:creationId xmlns:p14="http://schemas.microsoft.com/office/powerpoint/2010/main" val="2493263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Chi-Square GOF Test</a:t>
            </a:r>
          </a:p>
        </p:txBody>
      </p:sp>
      <p:sp>
        <p:nvSpPr>
          <p:cNvPr id="3" name="Content Placeholder 2"/>
          <p:cNvSpPr>
            <a:spLocks noGrp="1"/>
          </p:cNvSpPr>
          <p:nvPr>
            <p:ph idx="1"/>
          </p:nvPr>
        </p:nvSpPr>
        <p:spPr/>
        <p:txBody>
          <a:bodyPr/>
          <a:lstStyle/>
          <a:p>
            <a:r>
              <a:rPr lang="en-US" dirty="0"/>
              <a:t>Any normal population is fully described by the two parameters </a:t>
            </a:r>
            <a:r>
              <a:rPr lang="en-US" i="1" dirty="0"/>
              <a:t>μ </a:t>
            </a:r>
            <a:r>
              <a:rPr lang="en-US" dirty="0"/>
              <a:t>and </a:t>
            </a:r>
            <a:r>
              <a:rPr lang="en-US" i="1" dirty="0"/>
              <a:t>σ</a:t>
            </a:r>
            <a:r>
              <a:rPr lang="en-US" dirty="0"/>
              <a:t>. </a:t>
            </a:r>
          </a:p>
          <a:p>
            <a:r>
              <a:rPr lang="en-US" dirty="0"/>
              <a:t>Many data-generating situations could be compatible with a </a:t>
            </a:r>
            <a:r>
              <a:rPr lang="en-US" b="1" dirty="0"/>
              <a:t>normal distribution </a:t>
            </a:r>
            <a:r>
              <a:rPr lang="en-US" dirty="0"/>
              <a:t>if the data possess a reasonable degree of central tendency and are not badly skewed. </a:t>
            </a:r>
          </a:p>
          <a:p>
            <a:r>
              <a:rPr lang="en-US" dirty="0"/>
              <a:t>For example, measurements of continuous variables such as physical attributes (e.g., weight, size, travel time) would tend to have a constant mean and variance if the underlying process is stable and the population is homogeneous.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43</a:t>
            </a:fld>
            <a:endParaRPr lang="en-US" dirty="0"/>
          </a:p>
        </p:txBody>
      </p:sp>
      <p:sp>
        <p:nvSpPr>
          <p:cNvPr id="6" name="Text Placeholder 5"/>
          <p:cNvSpPr>
            <a:spLocks noGrp="1"/>
          </p:cNvSpPr>
          <p:nvPr>
            <p:ph type="body" sz="quarter" idx="12"/>
          </p:nvPr>
        </p:nvSpPr>
        <p:spPr/>
        <p:txBody>
          <a:bodyPr/>
          <a:lstStyle/>
          <a:p>
            <a:r>
              <a:rPr lang="en-US" dirty="0"/>
              <a:t>LO 15-7</a:t>
            </a:r>
          </a:p>
        </p:txBody>
      </p:sp>
    </p:spTree>
    <p:extLst>
      <p:ext uri="{BB962C8B-B14F-4D97-AF65-F5344CB8AC3E}">
        <p14:creationId xmlns:p14="http://schemas.microsoft.com/office/powerpoint/2010/main" val="1110906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Chi-Square GOF Test</a:t>
            </a:r>
          </a:p>
        </p:txBody>
      </p:sp>
      <p:sp>
        <p:nvSpPr>
          <p:cNvPr id="3" name="Content Placeholder 2"/>
          <p:cNvSpPr>
            <a:spLocks noGrp="1"/>
          </p:cNvSpPr>
          <p:nvPr>
            <p:ph idx="1"/>
          </p:nvPr>
        </p:nvSpPr>
        <p:spPr/>
        <p:txBody>
          <a:bodyPr/>
          <a:lstStyle/>
          <a:p>
            <a:r>
              <a:rPr lang="en-US" sz="2000" dirty="0"/>
              <a:t>The chi-square test requires </a:t>
            </a:r>
            <a:r>
              <a:rPr lang="en-US" sz="2000" i="1" dirty="0"/>
              <a:t>c </a:t>
            </a:r>
            <a:r>
              <a:rPr lang="en-US" sz="2000" dirty="0"/>
              <a:t>bins. </a:t>
            </a:r>
          </a:p>
          <a:p>
            <a:r>
              <a:rPr lang="en-US" sz="2000" dirty="0"/>
              <a:t>The most efficient method is to define histogram bins in such a way that an equal number of observations would be </a:t>
            </a:r>
            <a:r>
              <a:rPr lang="en-US" sz="2000" i="1" dirty="0"/>
              <a:t>expected </a:t>
            </a:r>
            <a:r>
              <a:rPr lang="en-US" sz="2000" dirty="0"/>
              <a:t>within each bin under the null hypothesis. </a:t>
            </a:r>
          </a:p>
          <a:p>
            <a:r>
              <a:rPr lang="en-US" sz="2000" dirty="0"/>
              <a:t>We define bin limits so that </a:t>
            </a:r>
          </a:p>
          <a:p>
            <a:pPr lvl="1"/>
            <a:r>
              <a:rPr lang="en-US" i="1" dirty="0" err="1"/>
              <a:t>e</a:t>
            </a:r>
            <a:r>
              <a:rPr lang="en-US" i="1" baseline="-25000" dirty="0" err="1"/>
              <a:t>j</a:t>
            </a:r>
            <a:r>
              <a:rPr lang="en-US" i="1" dirty="0"/>
              <a:t> </a:t>
            </a:r>
            <a:r>
              <a:rPr lang="en-US" dirty="0"/>
              <a:t>= </a:t>
            </a:r>
            <a:r>
              <a:rPr lang="en-US" i="1" dirty="0"/>
              <a:t>n </a:t>
            </a:r>
            <a:r>
              <a:rPr lang="en-US" dirty="0"/>
              <a:t>/ </a:t>
            </a:r>
            <a:r>
              <a:rPr lang="en-US" i="1" dirty="0"/>
              <a:t>c </a:t>
            </a:r>
            <a:r>
              <a:rPr lang="en-US" dirty="0"/>
              <a:t>(define bins to get equal expected frequencies) </a:t>
            </a:r>
          </a:p>
          <a:p>
            <a:r>
              <a:rPr lang="en-US" sz="2000" dirty="0"/>
              <a:t>We divide the area under the normal curve to put a probability of 1/</a:t>
            </a:r>
            <a:r>
              <a:rPr lang="en-US" sz="2000" i="1" dirty="0"/>
              <a:t>c </a:t>
            </a:r>
            <a:r>
              <a:rPr lang="en-US" sz="2000" dirty="0"/>
              <a:t>in each of the </a:t>
            </a:r>
            <a:r>
              <a:rPr lang="en-US" sz="2000" i="1" dirty="0"/>
              <a:t>c </a:t>
            </a:r>
            <a:r>
              <a:rPr lang="en-US" sz="2000" dirty="0"/>
              <a:t>bins. The first and last classes must be open-ended for a normal distribution, so to define </a:t>
            </a:r>
            <a:r>
              <a:rPr lang="en-US" sz="2000" i="1" dirty="0"/>
              <a:t>c </a:t>
            </a:r>
            <a:r>
              <a:rPr lang="en-US" sz="2000" dirty="0"/>
              <a:t>bins, we need </a:t>
            </a:r>
            <a:r>
              <a:rPr lang="en-US" sz="2000" i="1" dirty="0"/>
              <a:t>c </a:t>
            </a:r>
            <a:r>
              <a:rPr lang="en-US" sz="2000" dirty="0"/>
              <a:t>− 1 </a:t>
            </a:r>
            <a:r>
              <a:rPr lang="en-US" sz="2000" dirty="0" err="1"/>
              <a:t>cutpoints</a:t>
            </a:r>
            <a:r>
              <a:rPr lang="en-US" sz="2000" dirty="0"/>
              <a:t>. </a:t>
            </a:r>
          </a:p>
          <a:p>
            <a:r>
              <a:rPr lang="en-US" sz="2000" dirty="0"/>
              <a:t>Once the bins are defined, we count the observations </a:t>
            </a:r>
            <a:r>
              <a:rPr lang="en-US" sz="2000" i="1" dirty="0"/>
              <a:t>fj </a:t>
            </a:r>
            <a:r>
              <a:rPr lang="en-US" sz="2000" dirty="0"/>
              <a:t>within each bin and compare them with the expected frequencies </a:t>
            </a:r>
            <a:r>
              <a:rPr lang="en-US" sz="2000" i="1" dirty="0" err="1"/>
              <a:t>e</a:t>
            </a:r>
            <a:r>
              <a:rPr lang="en-US" sz="2000" i="1" baseline="-25000" dirty="0" err="1"/>
              <a:t>j</a:t>
            </a:r>
            <a:r>
              <a:rPr lang="en-US" sz="2000" i="1" dirty="0"/>
              <a:t> </a:t>
            </a:r>
            <a:r>
              <a:rPr lang="en-US" sz="2000" dirty="0"/>
              <a:t>= </a:t>
            </a:r>
            <a:r>
              <a:rPr lang="en-US" sz="2000" i="1" dirty="0"/>
              <a:t>n</a:t>
            </a:r>
            <a:r>
              <a:rPr lang="en-US" sz="2000" dirty="0"/>
              <a:t>/</a:t>
            </a:r>
            <a:r>
              <a:rPr lang="en-US" sz="2000" i="1" dirty="0"/>
              <a:t>c. </a:t>
            </a:r>
            <a:endParaRPr lang="en-US" sz="2000" dirty="0"/>
          </a:p>
          <a:p>
            <a:endParaRPr lang="en-US" sz="2000" dirty="0"/>
          </a:p>
          <a:p>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44</a:t>
            </a:fld>
            <a:endParaRPr lang="en-US" dirty="0"/>
          </a:p>
        </p:txBody>
      </p:sp>
      <p:sp>
        <p:nvSpPr>
          <p:cNvPr id="6" name="Text Placeholder 5"/>
          <p:cNvSpPr>
            <a:spLocks noGrp="1"/>
          </p:cNvSpPr>
          <p:nvPr>
            <p:ph type="body" sz="quarter" idx="12"/>
          </p:nvPr>
        </p:nvSpPr>
        <p:spPr/>
        <p:txBody>
          <a:bodyPr/>
          <a:lstStyle/>
          <a:p>
            <a:r>
              <a:rPr lang="en-US" dirty="0"/>
              <a:t>LO 15-7</a:t>
            </a:r>
          </a:p>
        </p:txBody>
      </p:sp>
    </p:spTree>
    <p:extLst>
      <p:ext uri="{BB962C8B-B14F-4D97-AF65-F5344CB8AC3E}">
        <p14:creationId xmlns:p14="http://schemas.microsoft.com/office/powerpoint/2010/main" val="363037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Quality Management</a:t>
            </a:r>
          </a:p>
        </p:txBody>
      </p:sp>
      <p:sp>
        <p:nvSpPr>
          <p:cNvPr id="3" name="Content Placeholder 2"/>
          <p:cNvSpPr>
            <a:spLocks noGrp="1"/>
          </p:cNvSpPr>
          <p:nvPr>
            <p:ph idx="1"/>
          </p:nvPr>
        </p:nvSpPr>
        <p:spPr/>
        <p:txBody>
          <a:bodyPr/>
          <a:lstStyle/>
          <a:p>
            <a:r>
              <a:rPr lang="en-US" dirty="0"/>
              <a:t>A sample of 35 Hershey’s Milk Chocolate Kisses was taken from a bag containing 84 Kisses. The population is assumed infinite. After removing the foil wrapper, each Kiss was weighed. The weights are shown. Are these weights from a normal population?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45</a:t>
            </a:fld>
            <a:endParaRPr lang="en-US" dirty="0"/>
          </a:p>
        </p:txBody>
      </p:sp>
      <p:sp>
        <p:nvSpPr>
          <p:cNvPr id="6" name="Text Placeholder 5"/>
          <p:cNvSpPr>
            <a:spLocks noGrp="1"/>
          </p:cNvSpPr>
          <p:nvPr>
            <p:ph type="body" sz="quarter" idx="12"/>
          </p:nvPr>
        </p:nvSpPr>
        <p:spPr/>
        <p:txBody>
          <a:bodyPr/>
          <a:lstStyle/>
          <a:p>
            <a:r>
              <a:rPr lang="en-US" dirty="0"/>
              <a:t>LO 15-7</a:t>
            </a:r>
          </a:p>
        </p:txBody>
      </p:sp>
      <p:pic>
        <p:nvPicPr>
          <p:cNvPr id="7" name="Picture 6"/>
          <p:cNvPicPr>
            <a:picLocks noChangeAspect="1"/>
          </p:cNvPicPr>
          <p:nvPr/>
        </p:nvPicPr>
        <p:blipFill>
          <a:blip r:embed="rId2"/>
          <a:stretch>
            <a:fillRect/>
          </a:stretch>
        </p:blipFill>
        <p:spPr>
          <a:xfrm>
            <a:off x="1235869" y="4227428"/>
            <a:ext cx="6672262" cy="1259660"/>
          </a:xfrm>
          <a:prstGeom prst="rect">
            <a:avLst/>
          </a:prstGeom>
        </p:spPr>
      </p:pic>
      <p:pic>
        <p:nvPicPr>
          <p:cNvPr id="8" name="Picture 7"/>
          <p:cNvPicPr>
            <a:picLocks noChangeAspect="1"/>
          </p:cNvPicPr>
          <p:nvPr/>
        </p:nvPicPr>
        <p:blipFill>
          <a:blip r:embed="rId3"/>
          <a:stretch>
            <a:fillRect/>
          </a:stretch>
        </p:blipFill>
        <p:spPr>
          <a:xfrm>
            <a:off x="597408" y="3433153"/>
            <a:ext cx="1966912" cy="641834"/>
          </a:xfrm>
          <a:prstGeom prst="rect">
            <a:avLst/>
          </a:prstGeom>
        </p:spPr>
      </p:pic>
    </p:spTree>
    <p:extLst>
      <p:ext uri="{BB962C8B-B14F-4D97-AF65-F5344CB8AC3E}">
        <p14:creationId xmlns:p14="http://schemas.microsoft.com/office/powerpoint/2010/main" val="3861920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Quality Management</a:t>
            </a:r>
          </a:p>
        </p:txBody>
      </p:sp>
      <p:sp>
        <p:nvSpPr>
          <p:cNvPr id="3" name="Content Placeholder 2"/>
          <p:cNvSpPr>
            <a:spLocks noGrp="1"/>
          </p:cNvSpPr>
          <p:nvPr>
            <p:ph idx="1"/>
          </p:nvPr>
        </p:nvSpPr>
        <p:spPr/>
        <p:txBody>
          <a:bodyPr/>
          <a:lstStyle/>
          <a:p>
            <a:r>
              <a:rPr lang="en-US" dirty="0"/>
              <a:t>We will test the following hypotheses:</a:t>
            </a:r>
          </a:p>
          <a:p>
            <a:pPr lvl="1"/>
            <a:r>
              <a:rPr lang="en-US" i="1" dirty="0"/>
              <a:t>H</a:t>
            </a:r>
            <a:r>
              <a:rPr lang="en-US" baseline="-25000" dirty="0"/>
              <a:t>0</a:t>
            </a:r>
            <a:r>
              <a:rPr lang="en-US" dirty="0"/>
              <a:t>: Kisses’ weights are from a normal distribution </a:t>
            </a:r>
          </a:p>
          <a:p>
            <a:pPr lvl="1"/>
            <a:r>
              <a:rPr lang="en-US" i="1" dirty="0"/>
              <a:t>H</a:t>
            </a:r>
            <a:r>
              <a:rPr lang="en-US" baseline="-25000" dirty="0"/>
              <a:t>1</a:t>
            </a:r>
            <a:r>
              <a:rPr lang="en-US" dirty="0"/>
              <a:t>: Kisses’ weights are not from a normal distribution</a:t>
            </a:r>
          </a:p>
          <a:p>
            <a:r>
              <a:rPr lang="en-US" dirty="0"/>
              <a:t>The graphs show fitted normal distributions based on the estimated mean and standard deviation from the data.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46</a:t>
            </a:fld>
            <a:endParaRPr lang="en-US" dirty="0"/>
          </a:p>
        </p:txBody>
      </p:sp>
      <p:sp>
        <p:nvSpPr>
          <p:cNvPr id="6" name="Text Placeholder 5"/>
          <p:cNvSpPr>
            <a:spLocks noGrp="1"/>
          </p:cNvSpPr>
          <p:nvPr>
            <p:ph type="body" sz="quarter" idx="12"/>
          </p:nvPr>
        </p:nvSpPr>
        <p:spPr/>
        <p:txBody>
          <a:bodyPr/>
          <a:lstStyle/>
          <a:p>
            <a:r>
              <a:rPr lang="en-US" dirty="0"/>
              <a:t>LO 15-7</a:t>
            </a:r>
          </a:p>
        </p:txBody>
      </p:sp>
      <p:pic>
        <p:nvPicPr>
          <p:cNvPr id="9" name="Picture 8"/>
          <p:cNvPicPr>
            <a:picLocks noChangeAspect="1"/>
          </p:cNvPicPr>
          <p:nvPr/>
        </p:nvPicPr>
        <p:blipFill>
          <a:blip r:embed="rId2"/>
          <a:stretch>
            <a:fillRect/>
          </a:stretch>
        </p:blipFill>
        <p:spPr>
          <a:xfrm>
            <a:off x="1026397" y="3643313"/>
            <a:ext cx="7091205" cy="2414587"/>
          </a:xfrm>
          <a:prstGeom prst="rect">
            <a:avLst/>
          </a:prstGeom>
        </p:spPr>
      </p:pic>
    </p:spTree>
    <p:extLst>
      <p:ext uri="{BB962C8B-B14F-4D97-AF65-F5344CB8AC3E}">
        <p14:creationId xmlns:p14="http://schemas.microsoft.com/office/powerpoint/2010/main" val="3296389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Quality Management</a:t>
            </a:r>
          </a:p>
        </p:txBody>
      </p:sp>
      <p:sp>
        <p:nvSpPr>
          <p:cNvPr id="3" name="Content Placeholder 2"/>
          <p:cNvSpPr>
            <a:spLocks noGrp="1"/>
          </p:cNvSpPr>
          <p:nvPr>
            <p:ph idx="1"/>
          </p:nvPr>
        </p:nvSpPr>
        <p:spPr/>
        <p:txBody>
          <a:bodyPr/>
          <a:lstStyle/>
          <a:p>
            <a:r>
              <a:rPr lang="en-US" sz="2000" dirty="0"/>
              <a:t>The table compares the sample statistics with parameters expected for a normal distribution.</a:t>
            </a:r>
          </a:p>
          <a:p>
            <a:endParaRPr lang="en-US" dirty="0"/>
          </a:p>
          <a:p>
            <a:endParaRPr lang="en-US" dirty="0"/>
          </a:p>
          <a:p>
            <a:endParaRPr lang="en-US" dirty="0"/>
          </a:p>
          <a:p>
            <a:endParaRPr lang="en-US" dirty="0"/>
          </a:p>
          <a:p>
            <a:r>
              <a:rPr lang="en-US" sz="2000" dirty="0"/>
              <a:t>The sample median is near the sample mean, and the skewness coefficient is fairly close to the value (0.00) that would be expected in a symmetric normal distribution. The sample quartiles are nearly what we expect for a normal distribution using the 25th and 75th percentiles. There are no outliers, as the smallest Kiss is 2.01 standard deviations below the mean, while the largest Kiss is 1.61 standard deviations above the mean.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47</a:t>
            </a:fld>
            <a:endParaRPr lang="en-US" dirty="0"/>
          </a:p>
        </p:txBody>
      </p:sp>
      <p:sp>
        <p:nvSpPr>
          <p:cNvPr id="6" name="Text Placeholder 5"/>
          <p:cNvSpPr>
            <a:spLocks noGrp="1"/>
          </p:cNvSpPr>
          <p:nvPr>
            <p:ph type="body" sz="quarter" idx="12"/>
          </p:nvPr>
        </p:nvSpPr>
        <p:spPr/>
        <p:txBody>
          <a:bodyPr/>
          <a:lstStyle/>
          <a:p>
            <a:r>
              <a:rPr lang="en-US" dirty="0"/>
              <a:t>LO 15-7</a:t>
            </a:r>
          </a:p>
        </p:txBody>
      </p:sp>
      <p:pic>
        <p:nvPicPr>
          <p:cNvPr id="7" name="Picture 6"/>
          <p:cNvPicPr>
            <a:picLocks noChangeAspect="1"/>
          </p:cNvPicPr>
          <p:nvPr/>
        </p:nvPicPr>
        <p:blipFill>
          <a:blip r:embed="rId2"/>
          <a:stretch>
            <a:fillRect/>
          </a:stretch>
        </p:blipFill>
        <p:spPr>
          <a:xfrm>
            <a:off x="1320928" y="2133600"/>
            <a:ext cx="6502144" cy="1766887"/>
          </a:xfrm>
          <a:prstGeom prst="rect">
            <a:avLst/>
          </a:prstGeom>
        </p:spPr>
      </p:pic>
    </p:spTree>
    <p:extLst>
      <p:ext uri="{BB962C8B-B14F-4D97-AF65-F5344CB8AC3E}">
        <p14:creationId xmlns:p14="http://schemas.microsoft.com/office/powerpoint/2010/main" val="892227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Quality Management</a:t>
            </a:r>
          </a:p>
        </p:txBody>
      </p:sp>
      <p:sp>
        <p:nvSpPr>
          <p:cNvPr id="3" name="Content Placeholder 2"/>
          <p:cNvSpPr>
            <a:spLocks noGrp="1"/>
          </p:cNvSpPr>
          <p:nvPr>
            <p:ph idx="1"/>
          </p:nvPr>
        </p:nvSpPr>
        <p:spPr/>
        <p:txBody>
          <a:bodyPr/>
          <a:lstStyle/>
          <a:p>
            <a:r>
              <a:rPr lang="en-US" sz="2000" dirty="0"/>
              <a:t>The degrees of freedom are </a:t>
            </a:r>
            <a:r>
              <a:rPr lang="en-US" sz="2000" i="1" dirty="0" err="1"/>
              <a:t>d.f.</a:t>
            </a:r>
            <a:r>
              <a:rPr lang="en-US" sz="2000" i="1" dirty="0"/>
              <a:t> </a:t>
            </a:r>
            <a:r>
              <a:rPr lang="en-US" sz="2000" dirty="0"/>
              <a:t>= </a:t>
            </a:r>
            <a:r>
              <a:rPr lang="en-US" sz="2000" i="1" dirty="0"/>
              <a:t>c </a:t>
            </a:r>
            <a:r>
              <a:rPr lang="en-US" sz="2000" dirty="0"/>
              <a:t>− </a:t>
            </a:r>
            <a:r>
              <a:rPr lang="en-US" sz="2000" i="1" dirty="0"/>
              <a:t>m </a:t>
            </a:r>
            <a:r>
              <a:rPr lang="en-US" sz="2000" dirty="0"/>
              <a:t>− 1, where </a:t>
            </a:r>
            <a:r>
              <a:rPr lang="en-US" sz="2000" i="1" dirty="0"/>
              <a:t>c </a:t>
            </a:r>
            <a:r>
              <a:rPr lang="en-US" sz="2000" dirty="0"/>
              <a:t>is the number of classes used in the test and </a:t>
            </a:r>
            <a:r>
              <a:rPr lang="en-US" sz="2000" i="1" dirty="0"/>
              <a:t>m </a:t>
            </a:r>
            <a:r>
              <a:rPr lang="en-US" sz="2000" dirty="0"/>
              <a:t>is the number of parameters estimated. Because two parameters, </a:t>
            </a:r>
            <a:r>
              <a:rPr lang="en-US" sz="2000" i="1" dirty="0"/>
              <a:t>μ </a:t>
            </a:r>
            <a:r>
              <a:rPr lang="en-US" sz="2000" dirty="0"/>
              <a:t>and </a:t>
            </a:r>
            <a:r>
              <a:rPr lang="en-US" sz="2000" i="1" dirty="0"/>
              <a:t>σ</a:t>
            </a:r>
            <a:r>
              <a:rPr lang="en-US" sz="2000" dirty="0"/>
              <a:t>, are estimated from the sample of Kiss weights, we use </a:t>
            </a:r>
            <a:r>
              <a:rPr lang="en-US" sz="2000" i="1" dirty="0"/>
              <a:t>m </a:t>
            </a:r>
            <a:r>
              <a:rPr lang="en-US" sz="2000" dirty="0"/>
              <a:t>= 2. </a:t>
            </a:r>
          </a:p>
          <a:p>
            <a:r>
              <a:rPr lang="en-US" sz="2000" dirty="0"/>
              <a:t>Use 6 bins for our GOF test with </a:t>
            </a:r>
            <a:r>
              <a:rPr lang="en-US" sz="2000" i="1" dirty="0" err="1"/>
              <a:t>d.f.</a:t>
            </a:r>
            <a:r>
              <a:rPr lang="en-US" sz="2000" i="1" dirty="0"/>
              <a:t> </a:t>
            </a:r>
            <a:r>
              <a:rPr lang="en-US" sz="2000" dirty="0"/>
              <a:t>= </a:t>
            </a:r>
            <a:r>
              <a:rPr lang="en-US" sz="2000" i="1" dirty="0"/>
              <a:t>c </a:t>
            </a:r>
            <a:r>
              <a:rPr lang="en-US" sz="2000" dirty="0"/>
              <a:t>− </a:t>
            </a:r>
            <a:r>
              <a:rPr lang="en-US" sz="2000" i="1" dirty="0"/>
              <a:t>m </a:t>
            </a:r>
            <a:r>
              <a:rPr lang="en-US" sz="2000" dirty="0"/>
              <a:t>− 1 = 6 − 2 − 1 = 3. </a:t>
            </a:r>
          </a:p>
          <a:p>
            <a:r>
              <a:rPr lang="en-US" sz="2000" dirty="0"/>
              <a:t>The GOF test in Table 15.20 shows that the chi-square test statistic (3.571) is not significant at </a:t>
            </a:r>
            <a:r>
              <a:rPr lang="en-US" sz="2000" i="1" dirty="0"/>
              <a:t>α </a:t>
            </a:r>
            <a:r>
              <a:rPr lang="en-US" sz="2000" dirty="0"/>
              <a:t>= .10 (</a:t>
            </a:r>
            <a:r>
              <a:rPr lang="en-US" sz="2000" i="1" dirty="0"/>
              <a:t>χ</a:t>
            </a:r>
            <a:r>
              <a:rPr lang="en-US" sz="2000" i="1" baseline="30000" dirty="0"/>
              <a:t>2</a:t>
            </a:r>
            <a:r>
              <a:rPr lang="en-US" sz="2000" baseline="-25000" dirty="0"/>
              <a:t>.10</a:t>
            </a:r>
            <a:r>
              <a:rPr lang="en-US" sz="2000" dirty="0"/>
              <a:t> = 6.251).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48</a:t>
            </a:fld>
            <a:endParaRPr lang="en-US" dirty="0"/>
          </a:p>
        </p:txBody>
      </p:sp>
      <p:sp>
        <p:nvSpPr>
          <p:cNvPr id="6" name="Text Placeholder 5"/>
          <p:cNvSpPr>
            <a:spLocks noGrp="1"/>
          </p:cNvSpPr>
          <p:nvPr>
            <p:ph type="body" sz="quarter" idx="12"/>
          </p:nvPr>
        </p:nvSpPr>
        <p:spPr/>
        <p:txBody>
          <a:bodyPr/>
          <a:lstStyle/>
          <a:p>
            <a:r>
              <a:rPr lang="en-US" dirty="0"/>
              <a:t>LO 15-7</a:t>
            </a:r>
          </a:p>
        </p:txBody>
      </p:sp>
      <p:pic>
        <p:nvPicPr>
          <p:cNvPr id="8" name="Picture 7"/>
          <p:cNvPicPr>
            <a:picLocks noChangeAspect="1"/>
          </p:cNvPicPr>
          <p:nvPr/>
        </p:nvPicPr>
        <p:blipFill>
          <a:blip r:embed="rId2"/>
          <a:stretch>
            <a:fillRect/>
          </a:stretch>
        </p:blipFill>
        <p:spPr>
          <a:xfrm>
            <a:off x="1267136" y="3962400"/>
            <a:ext cx="6609727" cy="1990725"/>
          </a:xfrm>
          <a:prstGeom prst="rect">
            <a:avLst/>
          </a:prstGeom>
        </p:spPr>
      </p:pic>
    </p:spTree>
    <p:extLst>
      <p:ext uri="{BB962C8B-B14F-4D97-AF65-F5344CB8AC3E}">
        <p14:creationId xmlns:p14="http://schemas.microsoft.com/office/powerpoint/2010/main" val="1635793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ECDF Tests</a:t>
            </a:r>
          </a:p>
        </p:txBody>
      </p:sp>
      <p:sp>
        <p:nvSpPr>
          <p:cNvPr id="3" name="Content Placeholder 2"/>
          <p:cNvSpPr>
            <a:spLocks noGrp="1"/>
          </p:cNvSpPr>
          <p:nvPr>
            <p:ph idx="1"/>
          </p:nvPr>
        </p:nvSpPr>
        <p:spPr/>
        <p:txBody>
          <a:bodyPr/>
          <a:lstStyle/>
          <a:p>
            <a:r>
              <a:rPr lang="en-US" dirty="0"/>
              <a:t>There are alternatives to the chi-square test for goodness of fit. These alternatives are based on the </a:t>
            </a:r>
            <a:r>
              <a:rPr lang="en-US" b="1" dirty="0"/>
              <a:t>empirical cumulative distribution function (ECDF)</a:t>
            </a:r>
            <a:r>
              <a:rPr lang="en-US" dirty="0"/>
              <a:t>.</a:t>
            </a:r>
          </a:p>
          <a:p>
            <a:r>
              <a:rPr lang="en-US" dirty="0"/>
              <a:t>The </a:t>
            </a:r>
            <a:r>
              <a:rPr lang="en-US" b="1" dirty="0"/>
              <a:t>Anderson-Darling test </a:t>
            </a:r>
            <a:r>
              <a:rPr lang="en-US" dirty="0"/>
              <a:t>is perhaps the most widely used test for non-normality because of its power.</a:t>
            </a:r>
          </a:p>
          <a:p>
            <a:r>
              <a:rPr lang="en-US" dirty="0"/>
              <a:t>The A-D test is based on a </a:t>
            </a:r>
            <a:r>
              <a:rPr lang="en-US" b="1" dirty="0"/>
              <a:t>probability plot</a:t>
            </a:r>
            <a:r>
              <a:rPr lang="en-US" dirty="0"/>
              <a:t>.</a:t>
            </a:r>
          </a:p>
          <a:p>
            <a:r>
              <a:rPr lang="en-US" dirty="0"/>
              <a:t>The A-D test statistic measures the overall distance between the actual and the hypothesized distributions using a weighted squared distance.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49</a:t>
            </a:fld>
            <a:endParaRPr lang="en-US" dirty="0"/>
          </a:p>
        </p:txBody>
      </p:sp>
      <p:sp>
        <p:nvSpPr>
          <p:cNvPr id="6" name="Text Placeholder 5"/>
          <p:cNvSpPr>
            <a:spLocks noGrp="1"/>
          </p:cNvSpPr>
          <p:nvPr>
            <p:ph type="body" sz="quarter" idx="12"/>
          </p:nvPr>
        </p:nvSpPr>
        <p:spPr/>
        <p:txBody>
          <a:bodyPr/>
          <a:lstStyle/>
          <a:p>
            <a:r>
              <a:rPr lang="en-US" dirty="0"/>
              <a:t>LO 15-8</a:t>
            </a:r>
          </a:p>
        </p:txBody>
      </p:sp>
    </p:spTree>
    <p:extLst>
      <p:ext uri="{BB962C8B-B14F-4D97-AF65-F5344CB8AC3E}">
        <p14:creationId xmlns:p14="http://schemas.microsoft.com/office/powerpoint/2010/main" val="70014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Tables</a:t>
            </a:r>
          </a:p>
        </p:txBody>
      </p:sp>
      <p:sp>
        <p:nvSpPr>
          <p:cNvPr id="3" name="Content Placeholder 2"/>
          <p:cNvSpPr>
            <a:spLocks noGrp="1"/>
          </p:cNvSpPr>
          <p:nvPr>
            <p:ph idx="1"/>
          </p:nvPr>
        </p:nvSpPr>
        <p:spPr/>
        <p:txBody>
          <a:bodyPr/>
          <a:lstStyle/>
          <a:p>
            <a:r>
              <a:rPr lang="en-US" sz="2000" dirty="0"/>
              <a:t>For example: Marketing researchers did a survey of 291 websites in three nations (France, U.K., U.S.) and obtained the </a:t>
            </a:r>
            <a:r>
              <a:rPr lang="en-US" sz="2000" i="1" dirty="0"/>
              <a:t>contingency table </a:t>
            </a:r>
            <a:r>
              <a:rPr lang="en-US" sz="2000" dirty="0"/>
              <a:t>shown here. Is location of the privacy disclaimer </a:t>
            </a:r>
            <a:r>
              <a:rPr lang="en-US" sz="2000" i="1" dirty="0"/>
              <a:t>independent </a:t>
            </a:r>
            <a:r>
              <a:rPr lang="en-US" sz="2000" dirty="0"/>
              <a:t>of the website’s nationality? This question can be answered by using a test based on the frequencies in this contingency table.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a:t>
            </a:fld>
            <a:endParaRPr lang="en-US" dirty="0"/>
          </a:p>
        </p:txBody>
      </p:sp>
      <p:sp>
        <p:nvSpPr>
          <p:cNvPr id="6" name="Text Placeholder 5"/>
          <p:cNvSpPr>
            <a:spLocks noGrp="1"/>
          </p:cNvSpPr>
          <p:nvPr>
            <p:ph type="body" sz="quarter" idx="12"/>
          </p:nvPr>
        </p:nvSpPr>
        <p:spPr/>
        <p:txBody>
          <a:bodyPr/>
          <a:lstStyle/>
          <a:p>
            <a:r>
              <a:rPr lang="en-US" dirty="0"/>
              <a:t>LO 15-1</a:t>
            </a:r>
          </a:p>
        </p:txBody>
      </p:sp>
      <p:pic>
        <p:nvPicPr>
          <p:cNvPr id="7" name="Picture 6"/>
          <p:cNvPicPr>
            <a:picLocks noChangeAspect="1"/>
          </p:cNvPicPr>
          <p:nvPr/>
        </p:nvPicPr>
        <p:blipFill>
          <a:blip r:embed="rId2"/>
          <a:stretch>
            <a:fillRect/>
          </a:stretch>
        </p:blipFill>
        <p:spPr>
          <a:xfrm>
            <a:off x="1020451" y="3103817"/>
            <a:ext cx="7103098" cy="3062287"/>
          </a:xfrm>
          <a:prstGeom prst="rect">
            <a:avLst/>
          </a:prstGeom>
        </p:spPr>
      </p:pic>
    </p:spTree>
    <p:extLst>
      <p:ext uri="{BB962C8B-B14F-4D97-AF65-F5344CB8AC3E}">
        <p14:creationId xmlns:p14="http://schemas.microsoft.com/office/powerpoint/2010/main" val="2620454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ECDF Tests</a:t>
            </a:r>
          </a:p>
        </p:txBody>
      </p:sp>
      <p:sp>
        <p:nvSpPr>
          <p:cNvPr id="3" name="Content Placeholder 2"/>
          <p:cNvSpPr>
            <a:spLocks noGrp="1"/>
          </p:cNvSpPr>
          <p:nvPr>
            <p:ph idx="1"/>
          </p:nvPr>
        </p:nvSpPr>
        <p:spPr/>
        <p:txBody>
          <a:bodyPr/>
          <a:lstStyle/>
          <a:p>
            <a:r>
              <a:rPr lang="en-US" dirty="0"/>
              <a:t>Another useful ECDF test is the </a:t>
            </a:r>
            <a:r>
              <a:rPr lang="en-US" b="1" dirty="0"/>
              <a:t>Kolmogorov-Smirnov test</a:t>
            </a:r>
            <a:r>
              <a:rPr lang="en-US" dirty="0"/>
              <a:t>. The K-S test statistic </a:t>
            </a:r>
            <a:r>
              <a:rPr lang="en-US" i="1" dirty="0"/>
              <a:t>D </a:t>
            </a:r>
            <a:r>
              <a:rPr lang="en-US" dirty="0"/>
              <a:t>is the largest absolute difference between the actual and expected cumulative relative frequency of the </a:t>
            </a:r>
            <a:r>
              <a:rPr lang="en-US" i="1" dirty="0"/>
              <a:t>n </a:t>
            </a:r>
            <a:r>
              <a:rPr lang="en-US" dirty="0"/>
              <a:t>data values: </a:t>
            </a:r>
          </a:p>
          <a:p>
            <a:endParaRPr lang="en-US" dirty="0"/>
          </a:p>
          <a:p>
            <a:r>
              <a:rPr lang="en-US" i="1" dirty="0">
                <a:cs typeface="Arial" charset="0"/>
              </a:rPr>
              <a:t>K-S</a:t>
            </a:r>
            <a:r>
              <a:rPr lang="en-US" dirty="0">
                <a:cs typeface="Arial" charset="0"/>
              </a:rPr>
              <a:t> test assumes that no parameters are estimated. If parameters are estimated, use a Lilliefors test </a:t>
            </a:r>
            <a:r>
              <a:rPr lang="en-US" dirty="0"/>
              <a:t>whose test statistic is the same but with a different table of critical values</a:t>
            </a:r>
            <a:r>
              <a:rPr lang="en-US" dirty="0">
                <a:cs typeface="Arial" charset="0"/>
              </a:rPr>
              <a:t>. Both tests are done by computer.</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50</a:t>
            </a:fld>
            <a:endParaRPr lang="en-US" dirty="0"/>
          </a:p>
        </p:txBody>
      </p:sp>
      <p:sp>
        <p:nvSpPr>
          <p:cNvPr id="6" name="Text Placeholder 5"/>
          <p:cNvSpPr>
            <a:spLocks noGrp="1"/>
          </p:cNvSpPr>
          <p:nvPr>
            <p:ph type="body" sz="quarter" idx="12"/>
          </p:nvPr>
        </p:nvSpPr>
        <p:spPr/>
        <p:txBody>
          <a:bodyPr/>
          <a:lstStyle/>
          <a:p>
            <a:r>
              <a:rPr lang="en-US" dirty="0"/>
              <a:t>LO 15-8</a:t>
            </a:r>
          </a:p>
        </p:txBody>
      </p:sp>
      <p:pic>
        <p:nvPicPr>
          <p:cNvPr id="7" name="Picture 6"/>
          <p:cNvPicPr>
            <a:picLocks noChangeAspect="1"/>
          </p:cNvPicPr>
          <p:nvPr/>
        </p:nvPicPr>
        <p:blipFill>
          <a:blip r:embed="rId2"/>
          <a:stretch>
            <a:fillRect/>
          </a:stretch>
        </p:blipFill>
        <p:spPr>
          <a:xfrm>
            <a:off x="3548062" y="3048000"/>
            <a:ext cx="2047875" cy="457200"/>
          </a:xfrm>
          <a:prstGeom prst="rect">
            <a:avLst/>
          </a:prstGeom>
        </p:spPr>
      </p:pic>
    </p:spTree>
    <p:extLst>
      <p:ext uri="{BB962C8B-B14F-4D97-AF65-F5344CB8AC3E}">
        <p14:creationId xmlns:p14="http://schemas.microsoft.com/office/powerpoint/2010/main" val="3252957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ECDF Tests</a:t>
            </a:r>
          </a:p>
        </p:txBody>
      </p:sp>
      <p:sp>
        <p:nvSpPr>
          <p:cNvPr id="3" name="Content Placeholder 2"/>
          <p:cNvSpPr>
            <a:spLocks noGrp="1"/>
          </p:cNvSpPr>
          <p:nvPr>
            <p:ph idx="1"/>
          </p:nvPr>
        </p:nvSpPr>
        <p:spPr/>
        <p:txBody>
          <a:bodyPr/>
          <a:lstStyle/>
          <a:p>
            <a:pPr>
              <a:defRPr/>
            </a:pPr>
            <a:r>
              <a:rPr lang="en-US" dirty="0">
                <a:cs typeface="Arial" charset="0"/>
              </a:rPr>
              <a:t>K-S test can be illustrated in the same probability plot as the A-D test as shown.</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51</a:t>
            </a:fld>
            <a:endParaRPr lang="en-US" dirty="0"/>
          </a:p>
        </p:txBody>
      </p:sp>
      <p:sp>
        <p:nvSpPr>
          <p:cNvPr id="6" name="Text Placeholder 5"/>
          <p:cNvSpPr>
            <a:spLocks noGrp="1"/>
          </p:cNvSpPr>
          <p:nvPr>
            <p:ph type="body" sz="quarter" idx="12"/>
          </p:nvPr>
        </p:nvSpPr>
        <p:spPr/>
        <p:txBody>
          <a:bodyPr/>
          <a:lstStyle/>
          <a:p>
            <a:r>
              <a:rPr lang="en-US" dirty="0"/>
              <a:t>LO 15-8</a:t>
            </a:r>
          </a:p>
        </p:txBody>
      </p:sp>
      <p:pic>
        <p:nvPicPr>
          <p:cNvPr id="8" name="Picture 7"/>
          <p:cNvPicPr>
            <a:picLocks noChangeAspect="1"/>
          </p:cNvPicPr>
          <p:nvPr/>
        </p:nvPicPr>
        <p:blipFill>
          <a:blip r:embed="rId2"/>
          <a:stretch>
            <a:fillRect/>
          </a:stretch>
        </p:blipFill>
        <p:spPr>
          <a:xfrm>
            <a:off x="714062" y="2462022"/>
            <a:ext cx="7715876" cy="3371850"/>
          </a:xfrm>
          <a:prstGeom prst="rect">
            <a:avLst/>
          </a:prstGeom>
        </p:spPr>
      </p:pic>
    </p:spTree>
    <p:extLst>
      <p:ext uri="{BB962C8B-B14F-4D97-AF65-F5344CB8AC3E}">
        <p14:creationId xmlns:p14="http://schemas.microsoft.com/office/powerpoint/2010/main" val="3328301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15</a:t>
            </a:r>
            <a:br>
              <a:rPr lang="en-US" dirty="0"/>
            </a:br>
            <a:r>
              <a:rPr lang="en-US" dirty="0"/>
              <a:t>Practice Problems</a:t>
            </a:r>
          </a:p>
        </p:txBody>
      </p:sp>
    </p:spTree>
    <p:extLst>
      <p:ext uri="{BB962C8B-B14F-4D97-AF65-F5344CB8AC3E}">
        <p14:creationId xmlns:p14="http://schemas.microsoft.com/office/powerpoint/2010/main" val="1610494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4</a:t>
            </a:r>
          </a:p>
        </p:txBody>
      </p:sp>
      <p:sp>
        <p:nvSpPr>
          <p:cNvPr id="3" name="Content Placeholder 2"/>
          <p:cNvSpPr>
            <a:spLocks noGrp="1"/>
          </p:cNvSpPr>
          <p:nvPr>
            <p:ph idx="1"/>
          </p:nvPr>
        </p:nvSpPr>
        <p:spPr/>
        <p:txBody>
          <a:bodyPr/>
          <a:lstStyle/>
          <a:p>
            <a:pPr marL="0" indent="0">
              <a:buNone/>
            </a:pPr>
            <a:r>
              <a:rPr lang="en-US" dirty="0"/>
              <a:t>Is HDTV ownership related to quantity of purchases of other electronics? A Best Buy retail outlet collected the following data for a random sample of its recent customers. </a:t>
            </a:r>
            <a:r>
              <a:rPr lang="en-US" i="1" dirty="0"/>
              <a:t>Research question: </a:t>
            </a:r>
            <a:r>
              <a:rPr lang="en-US" dirty="0"/>
              <a:t>At </a:t>
            </a:r>
            <a:r>
              <a:rPr lang="en-US" i="1" dirty="0"/>
              <a:t>α </a:t>
            </a:r>
            <a:r>
              <a:rPr lang="en-US" dirty="0"/>
              <a:t>= .10, is the frequency of in-store purchases independent of the number of large-screen HDTVs owned (defined as 50 inches or more)? </a:t>
            </a:r>
            <a:endParaRPr lang="en-US" sz="22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53</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15-3</a:t>
            </a:r>
          </a:p>
        </p:txBody>
      </p:sp>
      <p:pic>
        <p:nvPicPr>
          <p:cNvPr id="7" name="Picture 6"/>
          <p:cNvPicPr>
            <a:picLocks noChangeAspect="1"/>
          </p:cNvPicPr>
          <p:nvPr/>
        </p:nvPicPr>
        <p:blipFill>
          <a:blip r:embed="rId2"/>
          <a:stretch>
            <a:fillRect/>
          </a:stretch>
        </p:blipFill>
        <p:spPr>
          <a:xfrm>
            <a:off x="823912" y="3873968"/>
            <a:ext cx="7496175" cy="2177836"/>
          </a:xfrm>
          <a:prstGeom prst="rect">
            <a:avLst/>
          </a:prstGeom>
        </p:spPr>
      </p:pic>
    </p:spTree>
    <p:extLst>
      <p:ext uri="{BB962C8B-B14F-4D97-AF65-F5344CB8AC3E}">
        <p14:creationId xmlns:p14="http://schemas.microsoft.com/office/powerpoint/2010/main" val="1029791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6</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sz="2000" dirty="0"/>
              <a:t>U.S. market share for smartphones with larger screens is increasing. As of the first quarter of 2011, smartphones with screens 4 inches or larger had captured 24 percent of the smartphone market. The market for smartphones with screens between 3.5 and 3.9 inches has stayed fairly steady at 40 percent, while that for smartphones with screens less than 3.5 inches has declined to 36 percent. Does smartphone ownership by college students follow this national pattern? A sample of 148 student smartphone users showed that 30 owned a smartphone with a large screen (4 inches or greater), 75 owned a smartphone with a medium-sized screen (between 3.5 and 3.9 inches), and 43 owned a smartphone with a small screen (less than 3.5 inches). Conduct a chi-square GOF test to answer this research question.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54</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15-4</a:t>
            </a:r>
          </a:p>
        </p:txBody>
      </p:sp>
    </p:spTree>
    <p:extLst>
      <p:ext uri="{BB962C8B-B14F-4D97-AF65-F5344CB8AC3E}">
        <p14:creationId xmlns:p14="http://schemas.microsoft.com/office/powerpoint/2010/main" val="15267076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9</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sz="2000" dirty="0"/>
              <a:t>One-year sales volume of four similar 20-oz. beverages on a college campus is shown. </a:t>
            </a:r>
          </a:p>
          <a:p>
            <a:pPr marL="0" indent="0">
              <a:buNone/>
            </a:pPr>
            <a:r>
              <a:rPr lang="en-US" sz="2000" dirty="0"/>
              <a:t>a. Make a bar chart and describe it. </a:t>
            </a:r>
          </a:p>
          <a:p>
            <a:pPr marL="0" indent="0">
              <a:buNone/>
            </a:pPr>
            <a:r>
              <a:rPr lang="en-US" sz="2000" dirty="0"/>
              <a:t>b. Calculate expected frequencies for each class. </a:t>
            </a:r>
          </a:p>
          <a:p>
            <a:pPr marL="284163" indent="-284163">
              <a:buNone/>
            </a:pPr>
            <a:r>
              <a:rPr lang="en-US" sz="2000" dirty="0"/>
              <a:t>c. Perform the chi-square test for a uniform distribution. At </a:t>
            </a:r>
            <a:r>
              <a:rPr lang="en-US" sz="2000" i="1" dirty="0"/>
              <a:t>α </a:t>
            </a:r>
            <a:r>
              <a:rPr lang="en-US" sz="2000" dirty="0"/>
              <a:t>= .05, does this sample contradict the assumption that sales are the same for each beverage?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55</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15-5</a:t>
            </a:r>
          </a:p>
        </p:txBody>
      </p:sp>
      <p:pic>
        <p:nvPicPr>
          <p:cNvPr id="7" name="Picture 6"/>
          <p:cNvPicPr>
            <a:picLocks noChangeAspect="1"/>
          </p:cNvPicPr>
          <p:nvPr/>
        </p:nvPicPr>
        <p:blipFill>
          <a:blip r:embed="rId2"/>
          <a:stretch>
            <a:fillRect/>
          </a:stretch>
        </p:blipFill>
        <p:spPr>
          <a:xfrm>
            <a:off x="2040731" y="3964247"/>
            <a:ext cx="5062537" cy="2087557"/>
          </a:xfrm>
          <a:prstGeom prst="rect">
            <a:avLst/>
          </a:prstGeom>
        </p:spPr>
      </p:pic>
    </p:spTree>
    <p:extLst>
      <p:ext uri="{BB962C8B-B14F-4D97-AF65-F5344CB8AC3E}">
        <p14:creationId xmlns:p14="http://schemas.microsoft.com/office/powerpoint/2010/main" val="4191917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13</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sz="2000" dirty="0"/>
              <a:t>During the 1973–74 hockey season, the Boston Bruins played 39 home games and scored 193 points, as shown below. </a:t>
            </a:r>
          </a:p>
          <a:p>
            <a:pPr marL="284163" indent="-284163">
              <a:buNone/>
            </a:pPr>
            <a:r>
              <a:rPr lang="en-US" sz="2000" dirty="0"/>
              <a:t>a. Estimate the mean from the sample. </a:t>
            </a:r>
          </a:p>
          <a:p>
            <a:pPr marL="284163" indent="-284163">
              <a:buNone/>
            </a:pPr>
            <a:r>
              <a:rPr lang="en-US" sz="2000" dirty="0"/>
              <a:t>b. Calculate the expected frequencies assuming a Poisson distribution. Show your calculations in a spreadsheet format. </a:t>
            </a:r>
          </a:p>
          <a:p>
            <a:pPr marL="284163" indent="-284163">
              <a:buNone/>
            </a:pPr>
            <a:r>
              <a:rPr lang="en-US" sz="2000" dirty="0"/>
              <a:t>c. Carry out the chi-square test, combining end categories as needed to ensure that all expected frequencies are at least five. Show your degrees of freedom calculation. </a:t>
            </a:r>
          </a:p>
          <a:p>
            <a:pPr marL="284163" indent="-284163">
              <a:buNone/>
            </a:pPr>
            <a:r>
              <a:rPr lang="en-US" sz="2000" dirty="0"/>
              <a:t>d. At </a:t>
            </a:r>
            <a:r>
              <a:rPr lang="en-US" sz="2000" i="1" dirty="0"/>
              <a:t>α </a:t>
            </a:r>
            <a:r>
              <a:rPr lang="en-US" sz="2000" dirty="0"/>
              <a:t>= .05, can you reject the hypothesis that goals per game follow a Poisson process?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56</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15-6</a:t>
            </a:r>
          </a:p>
        </p:txBody>
      </p:sp>
      <p:pic>
        <p:nvPicPr>
          <p:cNvPr id="8" name="Picture 7"/>
          <p:cNvPicPr>
            <a:picLocks noChangeAspect="1"/>
          </p:cNvPicPr>
          <p:nvPr/>
        </p:nvPicPr>
        <p:blipFill>
          <a:blip r:embed="rId2"/>
          <a:stretch>
            <a:fillRect/>
          </a:stretch>
        </p:blipFill>
        <p:spPr>
          <a:xfrm>
            <a:off x="1457325" y="4862473"/>
            <a:ext cx="6229350" cy="1309727"/>
          </a:xfrm>
          <a:prstGeom prst="rect">
            <a:avLst/>
          </a:prstGeom>
        </p:spPr>
      </p:pic>
    </p:spTree>
    <p:extLst>
      <p:ext uri="{BB962C8B-B14F-4D97-AF65-F5344CB8AC3E}">
        <p14:creationId xmlns:p14="http://schemas.microsoft.com/office/powerpoint/2010/main" val="1173278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15</a:t>
            </a:r>
            <a:br>
              <a:rPr lang="en-US" dirty="0"/>
            </a:br>
            <a:r>
              <a:rPr lang="en-US" dirty="0"/>
              <a:t>Analytics in Action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2017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3" name="Slide Number Placeholder 2"/>
          <p:cNvSpPr>
            <a:spLocks noGrp="1"/>
          </p:cNvSpPr>
          <p:nvPr>
            <p:ph type="sldNum" sz="quarter" idx="11"/>
          </p:nvPr>
        </p:nvSpPr>
        <p:spPr/>
        <p:txBody>
          <a:bodyPr/>
          <a:lstStyle/>
          <a:p>
            <a:pPr>
              <a:defRPr/>
            </a:pPr>
            <a:r>
              <a:rPr lang="en-US"/>
              <a:t>1-</a:t>
            </a:r>
            <a:fld id="{791E7882-3CA6-4A8B-A6B6-5DBED60F7121}" type="slidenum">
              <a:rPr lang="en-US" smtClean="0"/>
              <a:pPr>
                <a:defRPr/>
              </a:pPr>
              <a:t>58</a:t>
            </a:fld>
            <a:endParaRPr lang="en-US" dirty="0"/>
          </a:p>
        </p:txBody>
      </p:sp>
      <p:pic>
        <p:nvPicPr>
          <p:cNvPr id="5" name="Picture 4"/>
          <p:cNvPicPr>
            <a:picLocks noChangeAspect="1"/>
          </p:cNvPicPr>
          <p:nvPr/>
        </p:nvPicPr>
        <p:blipFill>
          <a:blip r:embed="rId2"/>
          <a:stretch>
            <a:fillRect/>
          </a:stretch>
        </p:blipFill>
        <p:spPr>
          <a:xfrm>
            <a:off x="1066800" y="609600"/>
            <a:ext cx="7138987" cy="5450571"/>
          </a:xfrm>
          <a:prstGeom prst="rect">
            <a:avLst/>
          </a:prstGeom>
        </p:spPr>
      </p:pic>
    </p:spTree>
    <p:extLst>
      <p:ext uri="{BB962C8B-B14F-4D97-AF65-F5344CB8AC3E}">
        <p14:creationId xmlns:p14="http://schemas.microsoft.com/office/powerpoint/2010/main" val="121223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Chi-Squared Test</a:t>
            </a:r>
          </a:p>
        </p:txBody>
      </p:sp>
      <p:sp>
        <p:nvSpPr>
          <p:cNvPr id="3" name="Content Placeholder 2"/>
          <p:cNvSpPr>
            <a:spLocks noGrp="1"/>
          </p:cNvSpPr>
          <p:nvPr>
            <p:ph idx="1"/>
          </p:nvPr>
        </p:nvSpPr>
        <p:spPr/>
        <p:txBody>
          <a:bodyPr/>
          <a:lstStyle/>
          <a:p>
            <a:r>
              <a:rPr lang="en-US" dirty="0"/>
              <a:t>In a test of independence for an </a:t>
            </a:r>
            <a:r>
              <a:rPr lang="en-US" i="1" dirty="0"/>
              <a:t>r </a:t>
            </a:r>
            <a:r>
              <a:rPr lang="en-US" dirty="0"/>
              <a:t>× </a:t>
            </a:r>
            <a:r>
              <a:rPr lang="en-US" i="1" dirty="0"/>
              <a:t>c </a:t>
            </a:r>
            <a:r>
              <a:rPr lang="en-US" dirty="0"/>
              <a:t>contingency table, the hypotheses are </a:t>
            </a:r>
          </a:p>
          <a:p>
            <a:pPr lvl="1"/>
            <a:r>
              <a:rPr lang="en-US" i="1" dirty="0"/>
              <a:t>H</a:t>
            </a:r>
            <a:r>
              <a:rPr lang="en-US" dirty="0"/>
              <a:t>0: Variable </a:t>
            </a:r>
            <a:r>
              <a:rPr lang="en-US" i="1" dirty="0"/>
              <a:t>A </a:t>
            </a:r>
            <a:r>
              <a:rPr lang="en-US" dirty="0"/>
              <a:t>is independent of variable </a:t>
            </a:r>
            <a:r>
              <a:rPr lang="en-US" i="1" dirty="0"/>
              <a:t>B </a:t>
            </a:r>
            <a:endParaRPr lang="en-US" dirty="0"/>
          </a:p>
          <a:p>
            <a:pPr lvl="1"/>
            <a:r>
              <a:rPr lang="en-US" i="1" dirty="0"/>
              <a:t>H</a:t>
            </a:r>
            <a:r>
              <a:rPr lang="en-US" dirty="0"/>
              <a:t>1: Variable </a:t>
            </a:r>
            <a:r>
              <a:rPr lang="en-US" i="1" dirty="0"/>
              <a:t>A </a:t>
            </a:r>
            <a:r>
              <a:rPr lang="en-US" dirty="0"/>
              <a:t>is not independent of variable </a:t>
            </a:r>
            <a:r>
              <a:rPr lang="en-US" i="1" dirty="0"/>
              <a:t>B </a:t>
            </a:r>
          </a:p>
          <a:p>
            <a:r>
              <a:rPr lang="en-US" dirty="0"/>
              <a:t>Use the </a:t>
            </a:r>
            <a:r>
              <a:rPr lang="en-US" i="1" dirty="0"/>
              <a:t>chi-square test for independence</a:t>
            </a:r>
            <a:r>
              <a:rPr lang="en-US" dirty="0"/>
              <a:t> to test these hypotheses.</a:t>
            </a:r>
          </a:p>
          <a:p>
            <a:r>
              <a:rPr lang="en-US" dirty="0"/>
              <a:t>This </a:t>
            </a:r>
            <a:r>
              <a:rPr lang="en-US" i="1" dirty="0"/>
              <a:t>non-parametric </a:t>
            </a:r>
            <a:r>
              <a:rPr lang="en-US" dirty="0"/>
              <a:t>test is based on </a:t>
            </a:r>
            <a:r>
              <a:rPr lang="en-US" i="1" dirty="0"/>
              <a:t>frequencies</a:t>
            </a:r>
            <a:r>
              <a:rPr lang="en-US" dirty="0"/>
              <a:t>.</a:t>
            </a:r>
          </a:p>
          <a:p>
            <a:r>
              <a:rPr lang="en-US" dirty="0"/>
              <a:t>The </a:t>
            </a:r>
            <a:r>
              <a:rPr lang="en-US" i="1" dirty="0"/>
              <a:t>n</a:t>
            </a:r>
            <a:r>
              <a:rPr lang="en-US" dirty="0"/>
              <a:t> data pairs are classified into </a:t>
            </a:r>
            <a:r>
              <a:rPr lang="en-US" i="1" dirty="0"/>
              <a:t>c</a:t>
            </a:r>
            <a:r>
              <a:rPr lang="en-US" dirty="0"/>
              <a:t> columns and </a:t>
            </a:r>
            <a:r>
              <a:rPr lang="en-US" i="1" dirty="0"/>
              <a:t>r</a:t>
            </a:r>
            <a:r>
              <a:rPr lang="en-US" dirty="0"/>
              <a:t> rows, and then the </a:t>
            </a:r>
            <a:r>
              <a:rPr lang="en-US" i="1" dirty="0"/>
              <a:t>observed frequency</a:t>
            </a:r>
            <a:r>
              <a:rPr lang="en-US" dirty="0"/>
              <a:t> </a:t>
            </a:r>
            <a:r>
              <a:rPr lang="en-US" i="1" dirty="0" err="1">
                <a:latin typeface="Times New Roman" pitchFamily="18" charset="0"/>
              </a:rPr>
              <a:t>f</a:t>
            </a:r>
            <a:r>
              <a:rPr lang="en-US" i="1" baseline="-25000" dirty="0" err="1"/>
              <a:t>jk</a:t>
            </a:r>
            <a:r>
              <a:rPr lang="en-US" dirty="0"/>
              <a:t> is compared with the </a:t>
            </a:r>
            <a:r>
              <a:rPr lang="en-US" i="1" dirty="0"/>
              <a:t>expected frequency</a:t>
            </a:r>
            <a:r>
              <a:rPr lang="en-US" dirty="0"/>
              <a:t> </a:t>
            </a:r>
            <a:r>
              <a:rPr lang="en-US" i="1" dirty="0" err="1"/>
              <a:t>e</a:t>
            </a:r>
            <a:r>
              <a:rPr lang="en-US" i="1" baseline="-25000" dirty="0" err="1"/>
              <a:t>jk</a:t>
            </a:r>
            <a:r>
              <a:rPr lang="en-US" dirty="0"/>
              <a:t> under the assumption of independence.</a:t>
            </a:r>
          </a:p>
          <a:p>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a:t>
            </a:fld>
            <a:endParaRPr lang="en-US" dirty="0"/>
          </a:p>
        </p:txBody>
      </p:sp>
      <p:sp>
        <p:nvSpPr>
          <p:cNvPr id="6" name="Text Placeholder 5"/>
          <p:cNvSpPr>
            <a:spLocks noGrp="1"/>
          </p:cNvSpPr>
          <p:nvPr>
            <p:ph type="body" sz="quarter" idx="12"/>
          </p:nvPr>
        </p:nvSpPr>
        <p:spPr/>
        <p:txBody>
          <a:bodyPr/>
          <a:lstStyle/>
          <a:p>
            <a:r>
              <a:rPr lang="en-US" dirty="0"/>
              <a:t>LO 15-1</a:t>
            </a:r>
          </a:p>
        </p:txBody>
      </p:sp>
    </p:spTree>
    <p:extLst>
      <p:ext uri="{BB962C8B-B14F-4D97-AF65-F5344CB8AC3E}">
        <p14:creationId xmlns:p14="http://schemas.microsoft.com/office/powerpoint/2010/main" val="388400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a:t>
            </a:r>
          </a:p>
        </p:txBody>
      </p:sp>
      <p:sp>
        <p:nvSpPr>
          <p:cNvPr id="3" name="Content Placeholder 2"/>
          <p:cNvSpPr>
            <a:spLocks noGrp="1"/>
          </p:cNvSpPr>
          <p:nvPr>
            <p:ph idx="1"/>
          </p:nvPr>
        </p:nvSpPr>
        <p:spPr/>
        <p:txBody>
          <a:bodyPr/>
          <a:lstStyle/>
          <a:p>
            <a:r>
              <a:rPr lang="en-US" sz="2000" dirty="0"/>
              <a:t>The chi-square test statistic measures the </a:t>
            </a:r>
            <a:r>
              <a:rPr lang="en-US" sz="2000" i="1" dirty="0"/>
              <a:t>relative </a:t>
            </a:r>
            <a:r>
              <a:rPr lang="en-US" sz="2000" dirty="0"/>
              <a:t>difference between expected and observed frequencies:</a:t>
            </a:r>
          </a:p>
          <a:p>
            <a:endParaRPr lang="en-US" sz="2000" dirty="0"/>
          </a:p>
          <a:p>
            <a:endParaRPr lang="en-US" sz="2000" dirty="0"/>
          </a:p>
          <a:p>
            <a:endParaRPr lang="en-US" sz="2000" dirty="0">
              <a:latin typeface="stix"/>
            </a:endParaRPr>
          </a:p>
          <a:p>
            <a:r>
              <a:rPr lang="en-US" sz="2000" dirty="0">
                <a:latin typeface="stix"/>
              </a:rPr>
              <a:t>If the two variables are </a:t>
            </a:r>
            <a:r>
              <a:rPr lang="en-US" sz="2000" b="1" dirty="0">
                <a:latin typeface="stix"/>
              </a:rPr>
              <a:t>independent</a:t>
            </a:r>
            <a:r>
              <a:rPr lang="en-US" sz="2000" dirty="0">
                <a:latin typeface="stix"/>
              </a:rPr>
              <a:t>, then </a:t>
            </a:r>
            <a:r>
              <a:rPr lang="en-US" sz="2000" i="1" dirty="0" err="1">
                <a:latin typeface="stix"/>
              </a:rPr>
              <a:t>f</a:t>
            </a:r>
            <a:r>
              <a:rPr lang="en-US" sz="2000" i="1" baseline="-25000" dirty="0" err="1">
                <a:latin typeface="inherit"/>
              </a:rPr>
              <a:t>jk</a:t>
            </a:r>
            <a:r>
              <a:rPr lang="en-US" sz="2000" dirty="0">
                <a:latin typeface="stix"/>
              </a:rPr>
              <a:t> should be close to </a:t>
            </a:r>
            <a:r>
              <a:rPr lang="en-US" sz="2000" i="1" dirty="0" err="1">
                <a:latin typeface="stix"/>
              </a:rPr>
              <a:t>e</a:t>
            </a:r>
            <a:r>
              <a:rPr lang="en-US" sz="2000" i="1" baseline="-25000" dirty="0" err="1">
                <a:latin typeface="inherit"/>
              </a:rPr>
              <a:t>jk</a:t>
            </a:r>
            <a:r>
              <a:rPr lang="en-US" sz="2000" dirty="0">
                <a:latin typeface="stix"/>
              </a:rPr>
              <a:t>, leading to a chi-square test statistic near zero. </a:t>
            </a:r>
          </a:p>
          <a:p>
            <a:r>
              <a:rPr lang="en-US" sz="2000" dirty="0">
                <a:latin typeface="stix"/>
              </a:rPr>
              <a:t>Conversely, large differences between </a:t>
            </a:r>
            <a:r>
              <a:rPr lang="en-US" sz="2000" i="1" dirty="0" err="1">
                <a:latin typeface="stix"/>
              </a:rPr>
              <a:t>f</a:t>
            </a:r>
            <a:r>
              <a:rPr lang="en-US" sz="2000" i="1" baseline="-25000" dirty="0" err="1">
                <a:latin typeface="inherit"/>
              </a:rPr>
              <a:t>jk</a:t>
            </a:r>
            <a:r>
              <a:rPr lang="en-US" sz="2000" dirty="0">
                <a:latin typeface="stix"/>
              </a:rPr>
              <a:t> and </a:t>
            </a:r>
            <a:r>
              <a:rPr lang="en-US" sz="2000" i="1" dirty="0" err="1">
                <a:latin typeface="stix"/>
              </a:rPr>
              <a:t>e</a:t>
            </a:r>
            <a:r>
              <a:rPr lang="en-US" sz="2000" i="1" baseline="-25000" dirty="0" err="1">
                <a:latin typeface="inherit"/>
              </a:rPr>
              <a:t>jk</a:t>
            </a:r>
            <a:r>
              <a:rPr lang="en-US" sz="2000" dirty="0">
                <a:latin typeface="stix"/>
              </a:rPr>
              <a:t> will lead to a large chi-square test statistic. </a:t>
            </a:r>
          </a:p>
          <a:p>
            <a:r>
              <a:rPr lang="en-US" sz="2000" dirty="0">
                <a:latin typeface="stix"/>
              </a:rPr>
              <a:t>The chi-square test statistic cannot be negative (due to squaring) so it is always a right-tailed test. </a:t>
            </a:r>
          </a:p>
          <a:p>
            <a:r>
              <a:rPr lang="en-US" sz="2000" dirty="0">
                <a:latin typeface="stix"/>
              </a:rPr>
              <a:t>If the test statistic is far enough in the right tail, we will reject the hypothesis of independence</a:t>
            </a:r>
            <a:r>
              <a:rPr lang="en-US" dirty="0">
                <a:latin typeface="stix"/>
              </a:rPr>
              <a:t>.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a:t>
            </a:fld>
            <a:endParaRPr lang="en-US" dirty="0"/>
          </a:p>
        </p:txBody>
      </p:sp>
      <p:sp>
        <p:nvSpPr>
          <p:cNvPr id="6" name="Text Placeholder 5"/>
          <p:cNvSpPr>
            <a:spLocks noGrp="1"/>
          </p:cNvSpPr>
          <p:nvPr>
            <p:ph type="body" sz="quarter" idx="12"/>
          </p:nvPr>
        </p:nvSpPr>
        <p:spPr/>
        <p:txBody>
          <a:bodyPr/>
          <a:lstStyle/>
          <a:p>
            <a:r>
              <a:rPr lang="en-US" dirty="0"/>
              <a:t>LO 15-1</a:t>
            </a:r>
          </a:p>
        </p:txBody>
      </p:sp>
      <p:pic>
        <p:nvPicPr>
          <p:cNvPr id="7" name="Picture 6"/>
          <p:cNvPicPr>
            <a:picLocks noChangeAspect="1"/>
          </p:cNvPicPr>
          <p:nvPr/>
        </p:nvPicPr>
        <p:blipFill>
          <a:blip r:embed="rId2"/>
          <a:stretch>
            <a:fillRect/>
          </a:stretch>
        </p:blipFill>
        <p:spPr>
          <a:xfrm>
            <a:off x="3305175" y="2286000"/>
            <a:ext cx="2533650" cy="866775"/>
          </a:xfrm>
          <a:prstGeom prst="rect">
            <a:avLst/>
          </a:prstGeom>
        </p:spPr>
      </p:pic>
    </p:spTree>
    <p:extLst>
      <p:ext uri="{BB962C8B-B14F-4D97-AF65-F5344CB8AC3E}">
        <p14:creationId xmlns:p14="http://schemas.microsoft.com/office/powerpoint/2010/main" val="187857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Distribution</a:t>
            </a:r>
          </a:p>
        </p:txBody>
      </p:sp>
      <p:sp>
        <p:nvSpPr>
          <p:cNvPr id="3" name="Content Placeholder 2"/>
          <p:cNvSpPr>
            <a:spLocks noGrp="1"/>
          </p:cNvSpPr>
          <p:nvPr>
            <p:ph idx="1"/>
          </p:nvPr>
        </p:nvSpPr>
        <p:spPr/>
        <p:txBody>
          <a:bodyPr/>
          <a:lstStyle/>
          <a:p>
            <a:pPr>
              <a:defRPr/>
            </a:pPr>
            <a:r>
              <a:rPr lang="en-US" dirty="0">
                <a:latin typeface="stix"/>
              </a:rPr>
              <a:t>The critical value comes from the chi-square probability distribution with (r – 1)(c – 1) degrees of freedom.</a:t>
            </a:r>
          </a:p>
          <a:p>
            <a:pPr lvl="1">
              <a:defRPr/>
            </a:pPr>
            <a:r>
              <a:rPr lang="en-US" dirty="0" err="1">
                <a:latin typeface="stix"/>
              </a:rPr>
              <a:t>df</a:t>
            </a:r>
            <a:r>
              <a:rPr lang="en-US" dirty="0">
                <a:latin typeface="stix"/>
              </a:rPr>
              <a:t> = degrees of freedom = (r – 1)(c – 1)</a:t>
            </a:r>
          </a:p>
          <a:p>
            <a:pPr lvl="1">
              <a:defRPr/>
            </a:pPr>
            <a:r>
              <a:rPr lang="en-US" dirty="0">
                <a:latin typeface="stix"/>
              </a:rPr>
              <a:t>where 	</a:t>
            </a:r>
          </a:p>
          <a:p>
            <a:pPr lvl="2">
              <a:defRPr/>
            </a:pPr>
            <a:r>
              <a:rPr lang="en-US" dirty="0">
                <a:latin typeface="stix"/>
              </a:rPr>
              <a:t>r = number of rows in the table</a:t>
            </a:r>
          </a:p>
          <a:p>
            <a:pPr lvl="2">
              <a:defRPr/>
            </a:pPr>
            <a:r>
              <a:rPr lang="en-US" dirty="0">
                <a:latin typeface="stix"/>
              </a:rPr>
              <a:t>c = number of columns in the table</a:t>
            </a:r>
          </a:p>
          <a:p>
            <a:pPr>
              <a:defRPr/>
            </a:pPr>
            <a:r>
              <a:rPr lang="en-US" dirty="0">
                <a:latin typeface="stix"/>
              </a:rPr>
              <a:t>Critical values for right-tail areas of the Chi-Square distribution can be found in Appendix E or in Excel using the function = CHISQ.INV.RT(</a:t>
            </a:r>
            <a:r>
              <a:rPr lang="el-GR" i="1" dirty="0"/>
              <a:t>α</a:t>
            </a:r>
            <a:r>
              <a:rPr lang="en-US" dirty="0"/>
              <a:t>, </a:t>
            </a:r>
            <a:r>
              <a:rPr lang="en-US" i="1" dirty="0" err="1"/>
              <a:t>df</a:t>
            </a:r>
            <a:r>
              <a:rPr lang="en-US" dirty="0"/>
              <a:t>).</a:t>
            </a:r>
            <a:endParaRPr lang="en-US" dirty="0">
              <a:latin typeface="stix"/>
            </a:endParaRP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a:t>
            </a:fld>
            <a:endParaRPr lang="en-US" dirty="0"/>
          </a:p>
        </p:txBody>
      </p:sp>
      <p:sp>
        <p:nvSpPr>
          <p:cNvPr id="6" name="Text Placeholder 5"/>
          <p:cNvSpPr>
            <a:spLocks noGrp="1"/>
          </p:cNvSpPr>
          <p:nvPr>
            <p:ph type="body" sz="quarter" idx="12"/>
          </p:nvPr>
        </p:nvSpPr>
        <p:spPr/>
        <p:txBody>
          <a:bodyPr/>
          <a:lstStyle/>
          <a:p>
            <a:r>
              <a:rPr lang="en-US" dirty="0"/>
              <a:t>LO 15-2</a:t>
            </a:r>
          </a:p>
        </p:txBody>
      </p:sp>
    </p:spTree>
    <p:extLst>
      <p:ext uri="{BB962C8B-B14F-4D97-AF65-F5344CB8AC3E}">
        <p14:creationId xmlns:p14="http://schemas.microsoft.com/office/powerpoint/2010/main" val="76702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Distribution</a:t>
            </a:r>
          </a:p>
        </p:txBody>
      </p:sp>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defRPr/>
            </a:pPr>
            <a:r>
              <a:rPr lang="en-US" dirty="0"/>
              <a:t>Consider the shape of the chi-square distribution.  As the degrees of freedom increases, the shape begins to resemble a normal, bell-shaped curve.</a:t>
            </a:r>
          </a:p>
          <a:p>
            <a:pPr eaLnBrk="1" hangingPunct="1">
              <a:buSzPct val="140000"/>
              <a:buFont typeface="Wingdings" panose="05000000000000000000" pitchFamily="2" charset="2"/>
              <a:buChar char="§"/>
              <a:defRPr/>
            </a:pPr>
            <a:r>
              <a:rPr lang="en-US" dirty="0"/>
              <a:t>However, for any contingency table you are likely to encounter, degrees of freedom will not be large enough to assume normality.</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9</a:t>
            </a:fld>
            <a:endParaRPr lang="en-US" dirty="0"/>
          </a:p>
        </p:txBody>
      </p:sp>
      <p:sp>
        <p:nvSpPr>
          <p:cNvPr id="6" name="Text Placeholder 5"/>
          <p:cNvSpPr>
            <a:spLocks noGrp="1"/>
          </p:cNvSpPr>
          <p:nvPr>
            <p:ph type="body" sz="quarter" idx="12"/>
          </p:nvPr>
        </p:nvSpPr>
        <p:spPr/>
        <p:txBody>
          <a:bodyPr/>
          <a:lstStyle/>
          <a:p>
            <a:r>
              <a:rPr lang="en-US" dirty="0"/>
              <a:t>LO 15-2</a:t>
            </a:r>
          </a:p>
        </p:txBody>
      </p:sp>
      <p:pic>
        <p:nvPicPr>
          <p:cNvPr id="7" name="Picture 6"/>
          <p:cNvPicPr>
            <a:picLocks noChangeAspect="1"/>
          </p:cNvPicPr>
          <p:nvPr/>
        </p:nvPicPr>
        <p:blipFill>
          <a:blip r:embed="rId2"/>
          <a:stretch>
            <a:fillRect/>
          </a:stretch>
        </p:blipFill>
        <p:spPr>
          <a:xfrm>
            <a:off x="700087" y="3991722"/>
            <a:ext cx="7743825" cy="2066178"/>
          </a:xfrm>
          <a:prstGeom prst="rect">
            <a:avLst/>
          </a:prstGeom>
        </p:spPr>
      </p:pic>
    </p:spTree>
    <p:extLst>
      <p:ext uri="{BB962C8B-B14F-4D97-AF65-F5344CB8AC3E}">
        <p14:creationId xmlns:p14="http://schemas.microsoft.com/office/powerpoint/2010/main" val="3227391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5108a44a1d833aacc1233247ec67bfede9737d"/>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pplied Statistics in Business &amp;amp; Economics, 4th edition &amp;#x0D;&amp;#x0A;&amp;#x0D;&amp;#x0A; David P. Doane and Lori E. Seward&amp;#x0D;&amp;#x0A;&amp;quot;&quot;/&gt;&lt;property id=&quot;20307&quot; value=&quot;258&quot;/&gt;&lt;/object&gt;&lt;object type=&quot;3&quot; unique_id=&quot;10005&quot;&gt;&lt;property id=&quot;20148&quot; value=&quot;5&quot;/&gt;&lt;property id=&quot;20300&quot; value=&quot;Slide 2 - &amp;quot;Overview of Statistics&amp;quot;&quot;/&gt;&lt;property id=&quot;20307&quot; value=&quot;259&quot;/&gt;&lt;/object&gt;&lt;object type=&quot;3&quot; unique_id=&quot;10006&quot;&gt;&lt;property id=&quot;20148&quot; value=&quot;5&quot;/&gt;&lt;property id=&quot;20300&quot; value=&quot;Slide 3 - &amp;quot;Overview of Statistics&amp;quot;&quot;/&gt;&lt;property id=&quot;20307&quot; value=&quot;260&quot;/&gt;&lt;/object&gt;&lt;object type=&quot;3&quot; unique_id=&quot;10007&quot;&gt;&lt;property id=&quot;20148&quot; value=&quot;5&quot;/&gt;&lt;property id=&quot;20300&quot; value=&quot;Slide 4 - &amp;quot;   1.1  What is Statistics?&amp;quot;&quot;/&gt;&lt;property id=&quot;20307&quot; value=&quot;261&quot;/&gt;&lt;/object&gt;&lt;object type=&quot;3&quot; unique_id=&quot;10008&quot;&gt;&lt;property id=&quot;20148&quot; value=&quot;5&quot;/&gt;&lt;property id=&quot;20300&quot; value=&quot;Slide 5 - &amp;quot;1.1  What is Statistics?&amp;quot;&quot;/&gt;&lt;property id=&quot;20307&quot; value=&quot;262&quot;/&gt;&lt;/object&gt;&lt;object type=&quot;3&quot; unique_id=&quot;10009&quot;&gt;&lt;property id=&quot;20148&quot; value=&quot;5&quot;/&gt;&lt;property id=&quot;20300&quot; value=&quot;Slide 6 - &amp;quot;1.2  Why Study Statistics&amp;quot;&quot;/&gt;&lt;property id=&quot;20307&quot; value=&quot;263&quot;/&gt;&lt;/object&gt;&lt;object type=&quot;3&quot; unique_id=&quot;10010&quot;&gt;&lt;property id=&quot;20148&quot; value=&quot;5&quot;/&gt;&lt;property id=&quot;20300&quot; value=&quot;Slide 7 - &amp;quot;1.2  Why Study Statistics&amp;quot;&quot;/&gt;&lt;property id=&quot;20307&quot; value=&quot;264&quot;/&gt;&lt;/object&gt;&lt;object type=&quot;3&quot; unique_id=&quot;10011&quot;&gt;&lt;property id=&quot;20148&quot; value=&quot;5&quot;/&gt;&lt;property id=&quot;20300&quot; value=&quot;Slide 8 - &amp;quot;1.2  Why Study Statistics?&amp;quot;&quot;/&gt;&lt;property id=&quot;20307&quot; value=&quot;265&quot;/&gt;&lt;/object&gt;&lt;object type=&quot;3&quot; unique_id=&quot;10012&quot;&gt;&lt;property id=&quot;20148&quot; value=&quot;5&quot;/&gt;&lt;property id=&quot;20300&quot; value=&quot;Slide 9 - &amp;quot;1.2  Why Study Statistics?&amp;quot;&quot;/&gt;&lt;property id=&quot;20307&quot; value=&quot;266&quot;/&gt;&lt;/object&gt;&lt;object type=&quot;3&quot; unique_id=&quot;10013&quot;&gt;&lt;property id=&quot;20148&quot; value=&quot;5&quot;/&gt;&lt;property id=&quot;20300&quot; value=&quot;Slide 10 - &amp;quot;1.2  Why Study Statistics?&amp;quot;&quot;/&gt;&lt;property id=&quot;20307&quot; value=&quot;267&quot;/&gt;&lt;/object&gt;&lt;object type=&quot;3&quot; unique_id=&quot;10014&quot;&gt;&lt;property id=&quot;20148&quot; value=&quot;5&quot;/&gt;&lt;property id=&quot;20300&quot; value=&quot;Slide 11 - &amp;quot;1.3  Uses of Statistics?&amp;quot;&quot;/&gt;&lt;property id=&quot;20307&quot; value=&quot;268&quot;/&gt;&lt;/object&gt;&lt;object type=&quot;3&quot; unique_id=&quot;10015&quot;&gt;&lt;property id=&quot;20148&quot; value=&quot;5&quot;/&gt;&lt;property id=&quot;20300&quot; value=&quot;Slide 12 - &amp;quot;1.3  Uses of Statistics?&amp;quot;&quot;/&gt;&lt;property id=&quot;20307&quot; value=&quot;269&quot;/&gt;&lt;/object&gt;&lt;object type=&quot;3&quot; unique_id=&quot;10016&quot;&gt;&lt;property id=&quot;20148&quot; value=&quot;5&quot;/&gt;&lt;property id=&quot;20300&quot; value=&quot;Slide 13 - &amp;quot;1.3  Uses of Statistics?&amp;quot;&quot;/&gt;&lt;property id=&quot;20307&quot; value=&quot;270&quot;/&gt;&lt;/object&gt;&lt;object type=&quot;3&quot; unique_id=&quot;10017&quot;&gt;&lt;property id=&quot;20148&quot; value=&quot;5&quot;/&gt;&lt;property id=&quot;20300&quot; value=&quot;Slide 14 - &amp;quot;1.3  Uses of Statistics?&amp;quot;&quot;/&gt;&lt;property id=&quot;20307&quot; value=&quot;271&quot;/&gt;&lt;/object&gt;&lt;object type=&quot;3&quot; unique_id=&quot;10018&quot;&gt;&lt;property id=&quot;20148&quot; value=&quot;5&quot;/&gt;&lt;property id=&quot;20300&quot; value=&quot;Slide 15 - &amp;quot;1.3  Uses of Statistics?&amp;quot;&quot;/&gt;&lt;property id=&quot;20307&quot; value=&quot;272&quot;/&gt;&lt;/object&gt;&lt;object type=&quot;3&quot; unique_id=&quot;10019&quot;&gt;&lt;property id=&quot;20148&quot; value=&quot;5&quot;/&gt;&lt;property id=&quot;20300&quot; value=&quot;Slide 16 - &amp;quot;1.3  Uses of Statistics?&amp;quot;&quot;/&gt;&lt;property id=&quot;20307&quot; value=&quot;273&quot;/&gt;&lt;/object&gt;&lt;object type=&quot;3&quot; unique_id=&quot;10020&quot;&gt;&lt;property id=&quot;20148&quot; value=&quot;5&quot;/&gt;&lt;property id=&quot;20300&quot; value=&quot;Slide 17 - &amp;quot;1.4  Statistical Challenges&amp;quot;&quot;/&gt;&lt;property id=&quot;20307&quot; value=&quot;274&quot;/&gt;&lt;/object&gt;&lt;object type=&quot;3&quot; unique_id=&quot;10021&quot;&gt;&lt;property id=&quot;20148&quot; value=&quot;5&quot;/&gt;&lt;property id=&quot;20300&quot; value=&quot;Slide 18 - &amp;quot;1.4  Statistical Challenges&amp;quot;&quot;/&gt;&lt;property id=&quot;20307&quot; value=&quot;275&quot;/&gt;&lt;/object&gt;&lt;object type=&quot;3&quot; unique_id=&quot;10022&quot;&gt;&lt;property id=&quot;20148&quot; value=&quot;5&quot;/&gt;&lt;property id=&quot;20300&quot; value=&quot;Slide 19 - &amp;quot;1.4  Statistical Challenges&amp;quot;&quot;/&gt;&lt;property id=&quot;20307&quot; value=&quot;276&quot;/&gt;&lt;/object&gt;&lt;object type=&quot;3&quot; unique_id=&quot;10023&quot;&gt;&lt;property id=&quot;20148&quot; value=&quot;5&quot;/&gt;&lt;property id=&quot;20300&quot; value=&quot;Slide 20 - &amp;quot;1.4  Statistical Challenges&amp;quot;&quot;/&gt;&lt;property id=&quot;20307&quot; value=&quot;277&quot;/&gt;&lt;/object&gt;&lt;object type=&quot;3&quot; unique_id=&quot;10024&quot;&gt;&lt;property id=&quot;20148&quot; value=&quot;5&quot;/&gt;&lt;property id=&quot;20300&quot; value=&quot;Slide 21 - &amp;quot;1.4  Statistical Challenges&amp;quot;&quot;/&gt;&lt;property id=&quot;20307&quot; value=&quot;278&quot;/&gt;&lt;/object&gt;&lt;object type=&quot;3&quot; unique_id=&quot;10025&quot;&gt;&lt;property id=&quot;20148&quot; value=&quot;5&quot;/&gt;&lt;property id=&quot;20300&quot; value=&quot;Slide 22 - &amp;quot;1.4  Statistical Challenges&amp;quot;&quot;/&gt;&lt;property id=&quot;20307&quot; value=&quot;279&quot;/&gt;&lt;/object&gt;&lt;object type=&quot;3&quot; unique_id=&quot;10026&quot;&gt;&lt;property id=&quot;20148&quot; value=&quot;5&quot;/&gt;&lt;property id=&quot;20300&quot; value=&quot;Slide 23 - &amp;quot;1.4  Statistical Challenges&amp;quot;&quot;/&gt;&lt;property id=&quot;20307&quot; value=&quot;280&quot;/&gt;&lt;/object&gt;&lt;object type=&quot;3&quot; unique_id=&quot;10027&quot;&gt;&lt;property id=&quot;20148&quot; value=&quot;5&quot;/&gt;&lt;property id=&quot;20300&quot; value=&quot;Slide 24 - &amp;quot;1.4  Statistical Challenges&amp;quot;&quot;/&gt;&lt;property id=&quot;20307&quot; value=&quot;281&quot;/&gt;&lt;/object&gt;&lt;object type=&quot;3&quot; unique_id=&quot;10028&quot;&gt;&lt;property id=&quot;20148&quot; value=&quot;5&quot;/&gt;&lt;property id=&quot;20300&quot; value=&quot;Slide 25 - &amp;quot;1.4  Statistical Challenges&amp;quot;&quot;/&gt;&lt;property id=&quot;20307&quot; value=&quot;282&quot;/&gt;&lt;/object&gt;&lt;object type=&quot;3&quot; unique_id=&quot;10029&quot;&gt;&lt;property id=&quot;20148&quot; value=&quot;5&quot;/&gt;&lt;property id=&quot;20300&quot; value=&quot;Slide 26 - &amp;quot;1.4  Statistical Challenges&amp;quot;&quot;/&gt;&lt;property id=&quot;20307&quot; value=&quot;283&quot;/&gt;&lt;/object&gt;&lt;object type=&quot;3&quot; unique_id=&quot;10030&quot;&gt;&lt;property id=&quot;20148&quot; value=&quot;5&quot;/&gt;&lt;property id=&quot;20300&quot; value=&quot;Slide 27 - &amp;quot;1.4  Statistical Challenges&amp;quot;&quot;/&gt;&lt;property id=&quot;20307&quot; value=&quot;284&quot;/&gt;&lt;/object&gt;&lt;object type=&quot;3&quot; unique_id=&quot;10031&quot;&gt;&lt;property id=&quot;20148&quot; value=&quot;5&quot;/&gt;&lt;property id=&quot;20300&quot; value=&quot;Slide 28 - &amp;quot;1.5  Critical Thinking&amp;quot;&quot;/&gt;&lt;property id=&quot;20307&quot; value=&quot;285&quot;/&gt;&lt;/object&gt;&lt;object type=&quot;3&quot; unique_id=&quot;10032&quot;&gt;&lt;property id=&quot;20148&quot; value=&quot;5&quot;/&gt;&lt;property id=&quot;20300&quot; value=&quot;Slide 29 - &amp;quot;1.5  Critical Thinking&amp;quot;&quot;/&gt;&lt;property id=&quot;20307&quot; value=&quot;286&quot;/&gt;&lt;/object&gt;&lt;object type=&quot;3&quot; unique_id=&quot;10033&quot;&gt;&lt;property id=&quot;20148&quot; value=&quot;5&quot;/&gt;&lt;property id=&quot;20300&quot; value=&quot;Slide 30 - &amp;quot;1.5  Critical Thinking&amp;quot;&quot;/&gt;&lt;property id=&quot;20307&quot; value=&quot;287&quot;/&gt;&lt;/object&gt;&lt;object type=&quot;3&quot; unique_id=&quot;10034&quot;&gt;&lt;property id=&quot;20148&quot; value=&quot;5&quot;/&gt;&lt;property id=&quot;20300&quot; value=&quot;Slide 31 - &amp;quot;1.5  Critical Thinking&amp;quot;&quot;/&gt;&lt;property id=&quot;20307&quot; value=&quot;288&quot;/&gt;&lt;/object&gt;&lt;object type=&quot;3&quot; unique_id=&quot;10035&quot;&gt;&lt;property id=&quot;20148&quot; value=&quot;5&quot;/&gt;&lt;property id=&quot;20300&quot; value=&quot;Slide 32 - &amp;quot;1.5  Critical Thinking&amp;quot;&quot;/&gt;&lt;property id=&quot;20307&quot; value=&quot;289&quot;/&gt;&lt;/object&gt;&lt;object type=&quot;3&quot; unique_id=&quot;10036&quot;&gt;&lt;property id=&quot;20148&quot; value=&quot;5&quot;/&gt;&lt;property id=&quot;20300&quot; value=&quot;Slide 33 - &amp;quot;1.5  Critical Thinking&amp;quot;&quot;/&gt;&lt;property id=&quot;20307&quot; value=&quot;290&quot;/&gt;&lt;/object&gt;&lt;object type=&quot;3&quot; unique_id=&quot;10037&quot;&gt;&lt;property id=&quot;20148&quot; value=&quot;5&quot;/&gt;&lt;property id=&quot;20300&quot; value=&quot;Slide 34 - &amp;quot;1.5  Critical Thinking&amp;quot;&quot;/&gt;&lt;property id=&quot;20307&quot; value=&quot;291&quot;/&gt;&lt;/object&gt;&lt;/object&gt;&lt;/object&gt;&lt;/database&gt;"/>
  <p:tag name="SECTOMILLISECCONVERTED" val="1"/>
  <p:tag name="ISPRING_RESOURCE_PATHS_HASH_2" val="d770bf68537a72af5930b85485f5525eafc3a"/>
  <p:tag name="ISPRING_RESOURCE_PATHS_HASH_PRESENTER" val="d1c91fb631b910a98e862f74ccdf7de69c481589"/>
</p:tagLst>
</file>

<file path=ppt/theme/theme1.xml><?xml version="1.0" encoding="utf-8"?>
<a:theme xmlns:a="http://schemas.openxmlformats.org/drawingml/2006/main" name="Pixel">
  <a:themeElements>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emplate>
  <TotalTime>7719</TotalTime>
  <Words>5961</Words>
  <Application>Microsoft Office PowerPoint</Application>
  <PresentationFormat>On-screen Show (4:3)</PresentationFormat>
  <Paragraphs>458</Paragraphs>
  <Slides>58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Calibri</vt:lpstr>
      <vt:lpstr>Cambria Math</vt:lpstr>
      <vt:lpstr>inherit</vt:lpstr>
      <vt:lpstr>stix</vt:lpstr>
      <vt:lpstr>Symbol</vt:lpstr>
      <vt:lpstr>Times New Roman</vt:lpstr>
      <vt:lpstr>Wingdings</vt:lpstr>
      <vt:lpstr>Pixel</vt:lpstr>
      <vt:lpstr>  Chapter 15 Chi-Squared Tests </vt:lpstr>
      <vt:lpstr>Chapter Learning Objectives</vt:lpstr>
      <vt:lpstr>Chi-Squared Tests for Independence</vt:lpstr>
      <vt:lpstr>Contingency Tables</vt:lpstr>
      <vt:lpstr>Contingency Tables</vt:lpstr>
      <vt:lpstr>Chi-Squared Test</vt:lpstr>
      <vt:lpstr>Chi-Square Test</vt:lpstr>
      <vt:lpstr>Chi-Square Distribution</vt:lpstr>
      <vt:lpstr>Chi-Square Distribution</vt:lpstr>
      <vt:lpstr>Expected Frequencies</vt:lpstr>
      <vt:lpstr>Testing the Hypotheses</vt:lpstr>
      <vt:lpstr>Testing the Hypothesis</vt:lpstr>
      <vt:lpstr>Testing the Hypothesis</vt:lpstr>
      <vt:lpstr>Testing the Hypothesis</vt:lpstr>
      <vt:lpstr>Testing the Hypothesis</vt:lpstr>
      <vt:lpstr>Test of Two Proportions</vt:lpstr>
      <vt:lpstr>Small Expected Frequencies</vt:lpstr>
      <vt:lpstr>Cross-Tabulating Raw data</vt:lpstr>
      <vt:lpstr>Why Do a Chi-Square Test on Numerical Data?</vt:lpstr>
      <vt:lpstr>3-Way Tables and Higher</vt:lpstr>
      <vt:lpstr>Goodness of Fit Tests</vt:lpstr>
      <vt:lpstr>Multinomial GOF Tests: M&amp;M Colors</vt:lpstr>
      <vt:lpstr>Multinomial GOF Tests: M&amp;M Colors</vt:lpstr>
      <vt:lpstr>Multinomial GOF Tests: M&amp;M Colors</vt:lpstr>
      <vt:lpstr>Multinomial GOF Tests: M&amp;M Colors</vt:lpstr>
      <vt:lpstr>Multinomial GOF Tests</vt:lpstr>
      <vt:lpstr>GOF Tests for Other Distributions</vt:lpstr>
      <vt:lpstr>Data-Generating Situations</vt:lpstr>
      <vt:lpstr>Mixtures: A Problem</vt:lpstr>
      <vt:lpstr>Eyeball Tests</vt:lpstr>
      <vt:lpstr>Uniform Goodnss-of-Fit-Test</vt:lpstr>
      <vt:lpstr>Uniform GOF Test: Grouped Data</vt:lpstr>
      <vt:lpstr>Uniform GOF Test: Grouped Data</vt:lpstr>
      <vt:lpstr>Uniform GOF Test: Raw Data</vt:lpstr>
      <vt:lpstr>Uniform GOF Test: Raw Data</vt:lpstr>
      <vt:lpstr>Uniform GOF Test: Raw Data</vt:lpstr>
      <vt:lpstr>Poisson GOF Test</vt:lpstr>
      <vt:lpstr>Poisson GOF Test</vt:lpstr>
      <vt:lpstr>Poisson GOF Test: Tabulated Data</vt:lpstr>
      <vt:lpstr>Poisson GOF Test: Tabulated Data</vt:lpstr>
      <vt:lpstr>Poisson GOF Test: Tabulated Data</vt:lpstr>
      <vt:lpstr>Poisson GOF Test: Tabulated Data</vt:lpstr>
      <vt:lpstr>Normal Chi-Square GOF Test</vt:lpstr>
      <vt:lpstr>Normal Chi-Square GOF Test</vt:lpstr>
      <vt:lpstr>Application: Quality Management</vt:lpstr>
      <vt:lpstr>Application: Quality Management</vt:lpstr>
      <vt:lpstr>Application: Quality Management</vt:lpstr>
      <vt:lpstr>Application: Quality Management</vt:lpstr>
      <vt:lpstr>ECDF Tests</vt:lpstr>
      <vt:lpstr>ECDF Tests</vt:lpstr>
      <vt:lpstr>ECDF Tests</vt:lpstr>
      <vt:lpstr>Chapter 15 Practice Problems</vt:lpstr>
      <vt:lpstr>Question 4</vt:lpstr>
      <vt:lpstr>Question 6</vt:lpstr>
      <vt:lpstr>Question 9</vt:lpstr>
      <vt:lpstr>Question 13</vt:lpstr>
      <vt:lpstr>Chapter 15 Analytics in Action</vt:lpstr>
      <vt:lpstr>PowerPoint Presentation</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wanda_zeman</dc:creator>
  <cp:lastModifiedBy>Koch, Jamie</cp:lastModifiedBy>
  <cp:revision>308</cp:revision>
  <dcterms:created xsi:type="dcterms:W3CDTF">2011-08-11T13:30:00Z</dcterms:created>
  <dcterms:modified xsi:type="dcterms:W3CDTF">2021-01-20T20:28:49Z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1684910333</vt:i4>
  </property>
  <property fmtid="{D5CDD505-2E9C-101B-9397-08002B2CF9AE}" pid="3" name="_NewReviewCycle">
    <vt:lpwstr/>
  </property>
  <property fmtid="{D5CDD505-2E9C-101B-9397-08002B2CF9AE}" pid="4" name="_EmailSubject">
    <vt:lpwstr>Re: Doane 5th - Chapters 1 - 4</vt:lpwstr>
  </property>
  <property fmtid="{D5CDD505-2E9C-101B-9397-08002B2CF9AE}" pid="5" name="_AuthorEmail">
    <vt:lpwstr>l.jaisingh@moreheadstate.edu</vt:lpwstr>
  </property>
  <property fmtid="{D5CDD505-2E9C-101B-9397-08002B2CF9AE}" pid="6" name="_AuthorEmailDisplayName">
    <vt:lpwstr>Lloyd R. Jaisingh</vt:lpwstr>
  </property>
</Properties>
</file>