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49"/>
  </p:notesMasterIdLst>
  <p:sldIdLst>
    <p:sldId id="309" r:id="rId2"/>
    <p:sldId id="310" r:id="rId3"/>
    <p:sldId id="311" r:id="rId4"/>
    <p:sldId id="312" r:id="rId5"/>
    <p:sldId id="313" r:id="rId6"/>
    <p:sldId id="314" r:id="rId7"/>
    <p:sldId id="402" r:id="rId8"/>
    <p:sldId id="403" r:id="rId9"/>
    <p:sldId id="404" r:id="rId10"/>
    <p:sldId id="380" r:id="rId11"/>
    <p:sldId id="363" r:id="rId12"/>
    <p:sldId id="401" r:id="rId13"/>
    <p:sldId id="405" r:id="rId14"/>
    <p:sldId id="381" r:id="rId15"/>
    <p:sldId id="414" r:id="rId16"/>
    <p:sldId id="413" r:id="rId17"/>
    <p:sldId id="407" r:id="rId18"/>
    <p:sldId id="408" r:id="rId19"/>
    <p:sldId id="409" r:id="rId20"/>
    <p:sldId id="382" r:id="rId21"/>
    <p:sldId id="400" r:id="rId22"/>
    <p:sldId id="384" r:id="rId23"/>
    <p:sldId id="383" r:id="rId24"/>
    <p:sldId id="386" r:id="rId25"/>
    <p:sldId id="385" r:id="rId26"/>
    <p:sldId id="410" r:id="rId27"/>
    <p:sldId id="388" r:id="rId28"/>
    <p:sldId id="368" r:id="rId29"/>
    <p:sldId id="362" r:id="rId30"/>
    <p:sldId id="373" r:id="rId31"/>
    <p:sldId id="396" r:id="rId32"/>
    <p:sldId id="415" r:id="rId33"/>
    <p:sldId id="389" r:id="rId34"/>
    <p:sldId id="398" r:id="rId35"/>
    <p:sldId id="395" r:id="rId36"/>
    <p:sldId id="390" r:id="rId37"/>
    <p:sldId id="370" r:id="rId38"/>
    <p:sldId id="391" r:id="rId39"/>
    <p:sldId id="348" r:id="rId40"/>
    <p:sldId id="322" r:id="rId41"/>
    <p:sldId id="323" r:id="rId42"/>
    <p:sldId id="324" r:id="rId43"/>
    <p:sldId id="375" r:id="rId44"/>
    <p:sldId id="355" r:id="rId45"/>
    <p:sldId id="411" r:id="rId46"/>
    <p:sldId id="412" r:id="rId47"/>
    <p:sldId id="360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lly" initials="M" lastIdx="6" clrIdx="0"/>
  <p:cmAuthor id="1" name="Brown, Molly G - brownmg" initials="BMG-b" lastIdx="1" clrIdx="1"/>
  <p:cmAuthor id="2" name="Molly Brown" initials="MB" lastIdx="5" clrIdx="2"/>
  <p:cmAuthor id="3" name="Helen" initials="H" lastIdx="4" clrIdx="3"/>
  <p:cmAuthor id="4" name="Danielle McLimore" initials="DM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B2"/>
    <a:srgbClr val="000099"/>
    <a:srgbClr val="E4D7B2"/>
    <a:srgbClr val="ABDDFF"/>
    <a:srgbClr val="006A4E"/>
    <a:srgbClr val="BB5D27"/>
    <a:srgbClr val="2763E9"/>
    <a:srgbClr val="568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3400" autoAdjust="0"/>
  </p:normalViewPr>
  <p:slideViewPr>
    <p:cSldViewPr>
      <p:cViewPr varScale="1">
        <p:scale>
          <a:sx n="106" d="100"/>
          <a:sy n="106" d="100"/>
        </p:scale>
        <p:origin x="21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26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FEA4C7-F991-4029-93D7-2C402AA61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24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1F0CA-EC57-4BF6-A523-6671794863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4398B-2304-49EB-A651-4ACD9BCBED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6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8C4DC-F378-4319-8BF0-4121DD7EED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9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4398B-2304-49EB-A651-4ACD9BCBED9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27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EBA8-6E9E-4578-872B-624FF780451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0236A-760C-46E1-95F5-697682E68C1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74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0236A-760C-46E1-95F5-697682E68C1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47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0236A-760C-46E1-95F5-697682E68C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9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EBA8-6E9E-4578-872B-624FF780451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5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EBA8-6E9E-4578-872B-624FF780451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76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EBA8-6E9E-4578-872B-624FF780451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2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75E2A-377F-4689-8BA6-66BAC53134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28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92FE0-411E-4A9B-903D-44D8A446C9C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43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4398B-2304-49EB-A651-4ACD9BCBED9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B3866-06F8-4F09-812B-5E78047E0D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6F81F-B034-4002-B5F9-EFF3687C61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28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B11CD-35BB-4BE8-8B88-B8E2EB12CF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77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EBA8-6E9E-4578-872B-624FF780451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1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4398B-2304-49EB-A651-4ACD9BCBED9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2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4DDB4-4F8B-4F73-9B81-7F0670316AF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0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B69D9-3B74-4C7F-89EA-A274D9D84C6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20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007FB-7FBE-41A3-89D2-70FC1E3835C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8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9787B-59F7-46AB-876A-7A77D5BDD1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5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4BA08-01FD-45F8-9608-81ED3E5A8CC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55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AE121-7BED-4CEE-BE04-547B532126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6F81F-B034-4002-B5F9-EFF3687C61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4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42115-5393-4122-9F3B-2223AA7A962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42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8BEE2-4D1C-4241-8EED-28309572720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45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B1A03-8043-4A1F-8CA3-E69855CF33E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43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B5B91-B938-4717-BFCB-1F477C16FD7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72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CBEF9-2BCC-4645-9727-021E6869991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68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5D4B4-0EEF-4A76-AE93-99BB294BD5F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50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AF8F3-FDBB-4B49-951A-D916EC55162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5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4C102-2182-4704-8982-C18D2BD10B2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38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80BB-5477-44CE-AAC2-C04CAE5BCAF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0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0CDFA-F5E2-43F1-A074-DEBFCA6A2B7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606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0C654-CFA8-4FA6-B7F5-C62B3A8502E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609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FFA57-AF93-4D86-878A-DC2B800EB2A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14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A0FA9-A1E0-4CF3-8AA7-1FF0A1891A2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753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0C654-CFA8-4FA6-B7F5-C62B3A8502E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71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0C654-CFA8-4FA6-B7F5-C62B3A8502E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658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B3CD7-5BD2-4577-AC76-8F1EED63DD5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69921-D845-43B0-A30F-646AD740A4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7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ACCE8-1135-461A-961F-FE6730A6C3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ACCE8-1135-461A-961F-FE6730A6C3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3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ACCE8-1135-461A-961F-FE6730A6C3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2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ACCE8-1135-461A-961F-FE6730A6C3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5" tIns="45718" rIns="91435" bIns="4571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EBFF-31D9-493A-9D53-9C7BEAA5EB7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62600" y="381000"/>
            <a:ext cx="3200400" cy="25908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62600" y="3184524"/>
            <a:ext cx="3200400" cy="1920876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867400" y="5867400"/>
            <a:ext cx="266501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© McGraw-Hill Education. All rights reserved. Authorized only for instructor use in the classroom. 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03470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7B62-297D-4724-8FEC-367953CBF8C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3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4B93-5759-40C1-980B-996D5C41D9E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647700" y="6553526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AFAD-B2C9-4C19-9D4D-A7E03CA20C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647700" y="6553526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C47-E58E-4242-9AC0-DF8925FEA85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2B24-E898-4243-96BA-E81EA635EA6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2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E50C-64A6-47BE-8BD4-12A5E054B54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0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3329-A30B-4F63-B4C1-C474477C358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29D3-50D0-48B5-A80D-D70E6845036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0F-B21E-4E88-BF1E-F3E103FC3A1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0F14-9B4F-4F56-98C7-F26534CB9F93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2020 McGraw-Hill Education. All rights reserved. No reproduction or distribution without the prior written consent of McGraw-Hill Education.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6B69-394D-4388-8057-ACB7AB1C5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62" r:id="rId4"/>
    <p:sldLayoutId id="2147483863" r:id="rId5"/>
    <p:sldLayoutId id="2147483864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tm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tm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/>
              <a:t>Chapter 2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700">
                <a:latin typeface="+mn-lt"/>
              </a:rPr>
              <a:t>Accounting for Accruals and Deferrals</a:t>
            </a:r>
          </a:p>
          <a:p>
            <a:pPr algn="l"/>
            <a:endParaRPr lang="en-US" sz="1700"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0200C2C3-2A4B-4435-AF52-94FF66CA9B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62600" y="3184524"/>
            <a:ext cx="3200400" cy="1920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2-2: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Show how payables affect financial statements.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7</a:t>
            </a: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474662" y="1460104"/>
            <a:ext cx="8077200" cy="138499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latin typeface="Tahoma" pitchFamily="34" charset="0"/>
              </a:rPr>
              <a:t>At the end of Year 1, Cato recorded accrued salary expense of $6,000 (the salary expense is for courses the instructor taught in Year 1 that Cato will pay cash for in Year 2). </a:t>
            </a:r>
          </a:p>
        </p:txBody>
      </p:sp>
      <p:sp>
        <p:nvSpPr>
          <p:cNvPr id="7175" name="Oval 5"/>
          <p:cNvSpPr>
            <a:spLocks noChangeArrowheads="1"/>
          </p:cNvSpPr>
          <p:nvPr/>
        </p:nvSpPr>
        <p:spPr bwMode="auto">
          <a:xfrm>
            <a:off x="4648200" y="3124200"/>
            <a:ext cx="3505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Claims Exchange Transaction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F8F9B5-50C3-4C08-A4F1-EED2A3951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768653"/>
            <a:ext cx="8515350" cy="12584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2-3: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Prepare financial statements that include accruals.</a:t>
            </a:r>
          </a:p>
        </p:txBody>
      </p:sp>
    </p:spTree>
    <p:extLst>
      <p:ext uri="{BB962C8B-B14F-4D97-AF65-F5344CB8AC3E}">
        <p14:creationId xmlns:p14="http://schemas.microsoft.com/office/powerpoint/2010/main" val="15920287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Statement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7467600" cy="195438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Consulting revenue represents the price charged for all services performed in Year 1, even if Cato had not received cash by the end of the year.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Expenses include all costs incurred to produce revenue, whether paid for by year-end or not.</a:t>
            </a:r>
          </a:p>
        </p:txBody>
      </p:sp>
      <p:sp>
        <p:nvSpPr>
          <p:cNvPr id="2" name="Oval 1"/>
          <p:cNvSpPr/>
          <p:nvPr/>
        </p:nvSpPr>
        <p:spPr>
          <a:xfrm>
            <a:off x="2152650" y="1847849"/>
            <a:ext cx="4838700" cy="1581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income statement reflects accrual accounting.</a:t>
            </a:r>
          </a:p>
        </p:txBody>
      </p:sp>
    </p:spTree>
    <p:extLst>
      <p:ext uri="{BB962C8B-B14F-4D97-AF65-F5344CB8AC3E}">
        <p14:creationId xmlns:p14="http://schemas.microsoft.com/office/powerpoint/2010/main" val="6038762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43000"/>
          </a:xfrm>
        </p:spPr>
        <p:txBody>
          <a:bodyPr/>
          <a:lstStyle/>
          <a:p>
            <a:r>
              <a:rPr lang="en-US" dirty="0"/>
              <a:t>Vertical Statements Model Part 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CD43B-467C-4111-8B8E-5EACB351A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75" y="1158241"/>
            <a:ext cx="6717049" cy="4781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43000"/>
          </a:xfrm>
        </p:spPr>
        <p:txBody>
          <a:bodyPr/>
          <a:lstStyle/>
          <a:p>
            <a:r>
              <a:rPr lang="en-US" dirty="0"/>
              <a:t>Vertical Statements Model Part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0C720-7DE5-4CEE-8481-09199F8418D4}"/>
              </a:ext>
            </a:extLst>
          </p:cNvPr>
          <p:cNvGrpSpPr/>
          <p:nvPr/>
        </p:nvGrpSpPr>
        <p:grpSpPr>
          <a:xfrm>
            <a:off x="990600" y="1524000"/>
            <a:ext cx="6994250" cy="4038600"/>
            <a:chOff x="930550" y="1905000"/>
            <a:chExt cx="6138908" cy="3352800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30CD43B-467C-4111-8B8E-5EACB351A0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282" b="92578"/>
            <a:stretch/>
          </p:blipFill>
          <p:spPr>
            <a:xfrm>
              <a:off x="930550" y="1905000"/>
              <a:ext cx="6138908" cy="480103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4E92892-1B3D-4814-98CE-4795A6396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37"/>
            <a:stretch/>
          </p:blipFill>
          <p:spPr>
            <a:xfrm>
              <a:off x="1003518" y="2385103"/>
              <a:ext cx="6065940" cy="2872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05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43000"/>
          </a:xfrm>
        </p:spPr>
        <p:txBody>
          <a:bodyPr/>
          <a:lstStyle/>
          <a:p>
            <a:r>
              <a:rPr lang="en-US" dirty="0"/>
              <a:t>Vertical Statements Model Part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AC016F-85D8-461E-97E7-B198E43376A6}"/>
              </a:ext>
            </a:extLst>
          </p:cNvPr>
          <p:cNvGrpSpPr/>
          <p:nvPr/>
        </p:nvGrpSpPr>
        <p:grpSpPr>
          <a:xfrm>
            <a:off x="1333500" y="1447800"/>
            <a:ext cx="6477000" cy="3733800"/>
            <a:chOff x="1066801" y="1122681"/>
            <a:chExt cx="5295994" cy="2833196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30CD43B-467C-4111-8B8E-5EACB351A0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282" b="92578"/>
            <a:stretch/>
          </p:blipFill>
          <p:spPr>
            <a:xfrm>
              <a:off x="1066801" y="1122681"/>
              <a:ext cx="5295994" cy="384810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4E92892-1B3D-4814-98CE-4795A6396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104"/>
            <a:stretch/>
          </p:blipFill>
          <p:spPr>
            <a:xfrm>
              <a:off x="1129750" y="1507491"/>
              <a:ext cx="5233045" cy="2448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363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Changes in Stockholders’ Equity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7467600" cy="14465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The statement of changes in stockholders’ equity reports the effects on stockholders’ equity of issuing common stock, earning net income, and paying dividends to stockholders.</a:t>
            </a:r>
          </a:p>
        </p:txBody>
      </p:sp>
      <p:sp>
        <p:nvSpPr>
          <p:cNvPr id="2" name="Oval 1"/>
          <p:cNvSpPr/>
          <p:nvPr/>
        </p:nvSpPr>
        <p:spPr>
          <a:xfrm>
            <a:off x="2152650" y="1847849"/>
            <a:ext cx="4838700" cy="1581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Identifies how stockholders’ equity increased and decreased during the period.</a:t>
            </a:r>
          </a:p>
        </p:txBody>
      </p:sp>
    </p:spTree>
    <p:extLst>
      <p:ext uri="{BB962C8B-B14F-4D97-AF65-F5344CB8AC3E}">
        <p14:creationId xmlns:p14="http://schemas.microsoft.com/office/powerpoint/2010/main" val="1799686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38200" y="3581400"/>
            <a:ext cx="7467600" cy="22929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Cato Consultants had total assets of $77,000, which are equal to the obligations and commitments Cato has to creditors and investors.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Specifically, Cato has a $6,000 obligation to creditors with the remaining $71,000 available to support commitments to stockholders.</a:t>
            </a:r>
          </a:p>
        </p:txBody>
      </p:sp>
      <p:sp>
        <p:nvSpPr>
          <p:cNvPr id="2" name="Oval 1"/>
          <p:cNvSpPr/>
          <p:nvPr/>
        </p:nvSpPr>
        <p:spPr>
          <a:xfrm>
            <a:off x="2152650" y="1524000"/>
            <a:ext cx="5238750" cy="190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Discloses an entity’s assets, liabilities and stockholders’ equity at a particular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11787592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Cash Flows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7467600" cy="22929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In Year 1, the beginning cash balance was zero.  By the end of the year, the cash balance was $53,000.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The statement of cash flows explains this increase.  Cato collected $60,000 cash, paid $12,000 for expenses and acquired $5,000 cash by issuing common stock.</a:t>
            </a:r>
          </a:p>
        </p:txBody>
      </p:sp>
      <p:sp>
        <p:nvSpPr>
          <p:cNvPr id="2" name="Oval 1"/>
          <p:cNvSpPr/>
          <p:nvPr/>
        </p:nvSpPr>
        <p:spPr>
          <a:xfrm>
            <a:off x="2152650" y="1847849"/>
            <a:ext cx="5010150" cy="1581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Explains the change in cash from the beginning to the end of the accounting period.</a:t>
            </a:r>
          </a:p>
        </p:txBody>
      </p:sp>
    </p:spTree>
    <p:extLst>
      <p:ext uri="{BB962C8B-B14F-4D97-AF65-F5344CB8AC3E}">
        <p14:creationId xmlns:p14="http://schemas.microsoft.com/office/powerpoint/2010/main" val="12267286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Accrual Accounting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62000" y="2133600"/>
            <a:ext cx="37338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Tahoma" pitchFamily="34" charset="0"/>
              </a:rPr>
              <a:t>Accrual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24400" y="2133600"/>
            <a:ext cx="3810000" cy="1143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Tahoma" pitchFamily="34" charset="0"/>
              </a:rPr>
              <a:t>Deferral</a:t>
            </a: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2438400" y="3505200"/>
            <a:ext cx="484188" cy="977900"/>
          </a:xfrm>
          <a:prstGeom prst="down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6477000" y="3505200"/>
            <a:ext cx="484188" cy="9779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4648200"/>
            <a:ext cx="310197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/>
              <a:t>A revenue or expense event that is recognized before cash is exchanged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4648200"/>
            <a:ext cx="3101975" cy="156966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bg1"/>
                </a:solidFill>
              </a:rPr>
              <a:t>A revenue or expense event that is recognized after cash has been exchanged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r>
              <a:rPr lang="en-US" dirty="0"/>
              <a:t>Comparing Cash Flow from Operating Activities with Net Income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535" y="2347913"/>
            <a:ext cx="7486930" cy="2162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2-4: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Identify the steps in the accounting cycle.</a:t>
            </a:r>
          </a:p>
        </p:txBody>
      </p:sp>
    </p:spTree>
    <p:extLst>
      <p:ext uri="{BB962C8B-B14F-4D97-AF65-F5344CB8AC3E}">
        <p14:creationId xmlns:p14="http://schemas.microsoft.com/office/powerpoint/2010/main" val="27649937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and Permanent Accounts</a:t>
            </a:r>
          </a:p>
        </p:txBody>
      </p:sp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914400" y="4572000"/>
            <a:ext cx="3265488" cy="158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 dirty="0"/>
              <a:t>Temporary accounts track financial results for a limited period of time.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695325" y="1684338"/>
            <a:ext cx="3638550" cy="3040062"/>
            <a:chOff x="438" y="957"/>
            <a:chExt cx="2292" cy="19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881" name="Rectangle 5"/>
            <p:cNvSpPr>
              <a:spLocks noChangeArrowheads="1"/>
            </p:cNvSpPr>
            <p:nvPr/>
          </p:nvSpPr>
          <p:spPr bwMode="auto">
            <a:xfrm>
              <a:off x="876" y="957"/>
              <a:ext cx="1494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Revenues</a:t>
              </a:r>
            </a:p>
          </p:txBody>
        </p:sp>
        <p:sp>
          <p:nvSpPr>
            <p:cNvPr id="36882" name="Rectangle 6"/>
            <p:cNvSpPr>
              <a:spLocks noChangeArrowheads="1"/>
            </p:cNvSpPr>
            <p:nvPr/>
          </p:nvSpPr>
          <p:spPr bwMode="auto">
            <a:xfrm rot="16200000" flipH="1">
              <a:off x="-142" y="1967"/>
              <a:ext cx="1485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Expenses</a:t>
              </a:r>
            </a:p>
          </p:txBody>
        </p:sp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 rot="5400000" flipH="1">
              <a:off x="1825" y="1977"/>
              <a:ext cx="148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Dividends</a:t>
              </a:r>
            </a:p>
          </p:txBody>
        </p:sp>
        <p:grpSp>
          <p:nvGrpSpPr>
            <p:cNvPr id="46100" name="Group 8"/>
            <p:cNvGrpSpPr>
              <a:grpSpLocks/>
            </p:cNvGrpSpPr>
            <p:nvPr/>
          </p:nvGrpSpPr>
          <p:grpSpPr bwMode="auto">
            <a:xfrm>
              <a:off x="768" y="1248"/>
              <a:ext cx="1630" cy="1344"/>
              <a:chOff x="768" y="1248"/>
              <a:chExt cx="1630" cy="1344"/>
            </a:xfrm>
            <a:grpFill/>
          </p:grpSpPr>
          <p:sp>
            <p:nvSpPr>
              <p:cNvPr id="46101" name="Freeform 9"/>
              <p:cNvSpPr>
                <a:spLocks/>
              </p:cNvSpPr>
              <p:nvPr/>
            </p:nvSpPr>
            <p:spPr bwMode="auto">
              <a:xfrm>
                <a:off x="819" y="1303"/>
                <a:ext cx="1579" cy="1289"/>
              </a:xfrm>
              <a:custGeom>
                <a:avLst/>
                <a:gdLst>
                  <a:gd name="T0" fmla="*/ 1424 w 1579"/>
                  <a:gd name="T1" fmla="*/ 692 h 1289"/>
                  <a:gd name="T2" fmla="*/ 1578 w 1579"/>
                  <a:gd name="T3" fmla="*/ 773 h 1289"/>
                  <a:gd name="T4" fmla="*/ 1424 w 1579"/>
                  <a:gd name="T5" fmla="*/ 854 h 1289"/>
                  <a:gd name="T6" fmla="*/ 1322 w 1579"/>
                  <a:gd name="T7" fmla="*/ 1189 h 1289"/>
                  <a:gd name="T8" fmla="*/ 1318 w 1579"/>
                  <a:gd name="T9" fmla="*/ 1208 h 1289"/>
                  <a:gd name="T10" fmla="*/ 1305 w 1579"/>
                  <a:gd name="T11" fmla="*/ 1236 h 1289"/>
                  <a:gd name="T12" fmla="*/ 1285 w 1579"/>
                  <a:gd name="T13" fmla="*/ 1260 h 1289"/>
                  <a:gd name="T14" fmla="*/ 1259 w 1579"/>
                  <a:gd name="T15" fmla="*/ 1277 h 1289"/>
                  <a:gd name="T16" fmla="*/ 1228 w 1579"/>
                  <a:gd name="T17" fmla="*/ 1287 h 1289"/>
                  <a:gd name="T18" fmla="*/ 366 w 1579"/>
                  <a:gd name="T19" fmla="*/ 1288 h 1289"/>
                  <a:gd name="T20" fmla="*/ 348 w 1579"/>
                  <a:gd name="T21" fmla="*/ 1287 h 1289"/>
                  <a:gd name="T22" fmla="*/ 318 w 1579"/>
                  <a:gd name="T23" fmla="*/ 1276 h 1289"/>
                  <a:gd name="T24" fmla="*/ 291 w 1579"/>
                  <a:gd name="T25" fmla="*/ 1258 h 1289"/>
                  <a:gd name="T26" fmla="*/ 270 w 1579"/>
                  <a:gd name="T27" fmla="*/ 1234 h 1289"/>
                  <a:gd name="T28" fmla="*/ 258 w 1579"/>
                  <a:gd name="T29" fmla="*/ 1205 h 1289"/>
                  <a:gd name="T30" fmla="*/ 256 w 1579"/>
                  <a:gd name="T31" fmla="*/ 854 h 1289"/>
                  <a:gd name="T32" fmla="*/ 154 w 1579"/>
                  <a:gd name="T33" fmla="*/ 1030 h 1289"/>
                  <a:gd name="T34" fmla="*/ 154 w 1579"/>
                  <a:gd name="T35" fmla="*/ 517 h 1289"/>
                  <a:gd name="T36" fmla="*/ 256 w 1579"/>
                  <a:gd name="T37" fmla="*/ 692 h 1289"/>
                  <a:gd name="T38" fmla="*/ 256 w 1579"/>
                  <a:gd name="T39" fmla="*/ 349 h 1289"/>
                  <a:gd name="T40" fmla="*/ 265 w 1579"/>
                  <a:gd name="T41" fmla="*/ 318 h 1289"/>
                  <a:gd name="T42" fmla="*/ 282 w 1579"/>
                  <a:gd name="T43" fmla="*/ 292 h 1289"/>
                  <a:gd name="T44" fmla="*/ 306 w 1579"/>
                  <a:gd name="T45" fmla="*/ 271 h 1289"/>
                  <a:gd name="T46" fmla="*/ 334 w 1579"/>
                  <a:gd name="T47" fmla="*/ 257 h 1289"/>
                  <a:gd name="T48" fmla="*/ 366 w 1579"/>
                  <a:gd name="T49" fmla="*/ 253 h 1289"/>
                  <a:gd name="T50" fmla="*/ 702 w 1579"/>
                  <a:gd name="T51" fmla="*/ 153 h 1289"/>
                  <a:gd name="T52" fmla="*/ 786 w 1579"/>
                  <a:gd name="T53" fmla="*/ 0 h 1289"/>
                  <a:gd name="T54" fmla="*/ 871 w 1579"/>
                  <a:gd name="T55" fmla="*/ 153 h 1289"/>
                  <a:gd name="T56" fmla="*/ 1213 w 1579"/>
                  <a:gd name="T57" fmla="*/ 253 h 1289"/>
                  <a:gd name="T58" fmla="*/ 1231 w 1579"/>
                  <a:gd name="T59" fmla="*/ 256 h 1289"/>
                  <a:gd name="T60" fmla="*/ 1261 w 1579"/>
                  <a:gd name="T61" fmla="*/ 265 h 1289"/>
                  <a:gd name="T62" fmla="*/ 1287 w 1579"/>
                  <a:gd name="T63" fmla="*/ 283 h 1289"/>
                  <a:gd name="T64" fmla="*/ 1307 w 1579"/>
                  <a:gd name="T65" fmla="*/ 307 h 1289"/>
                  <a:gd name="T66" fmla="*/ 1319 w 1579"/>
                  <a:gd name="T67" fmla="*/ 336 h 1289"/>
                  <a:gd name="T68" fmla="*/ 1322 w 1579"/>
                  <a:gd name="T69" fmla="*/ 692 h 128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579"/>
                  <a:gd name="T106" fmla="*/ 0 h 1289"/>
                  <a:gd name="T107" fmla="*/ 1579 w 1579"/>
                  <a:gd name="T108" fmla="*/ 1289 h 128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579" h="1289">
                    <a:moveTo>
                      <a:pt x="1322" y="692"/>
                    </a:moveTo>
                    <a:lnTo>
                      <a:pt x="1424" y="692"/>
                    </a:lnTo>
                    <a:lnTo>
                      <a:pt x="1424" y="517"/>
                    </a:lnTo>
                    <a:lnTo>
                      <a:pt x="1578" y="773"/>
                    </a:lnTo>
                    <a:lnTo>
                      <a:pt x="1424" y="1030"/>
                    </a:lnTo>
                    <a:lnTo>
                      <a:pt x="1424" y="854"/>
                    </a:lnTo>
                    <a:lnTo>
                      <a:pt x="1322" y="854"/>
                    </a:lnTo>
                    <a:lnTo>
                      <a:pt x="1322" y="1189"/>
                    </a:lnTo>
                    <a:lnTo>
                      <a:pt x="1322" y="1193"/>
                    </a:lnTo>
                    <a:lnTo>
                      <a:pt x="1318" y="1208"/>
                    </a:lnTo>
                    <a:lnTo>
                      <a:pt x="1314" y="1222"/>
                    </a:lnTo>
                    <a:lnTo>
                      <a:pt x="1305" y="1236"/>
                    </a:lnTo>
                    <a:lnTo>
                      <a:pt x="1297" y="1249"/>
                    </a:lnTo>
                    <a:lnTo>
                      <a:pt x="1285" y="1260"/>
                    </a:lnTo>
                    <a:lnTo>
                      <a:pt x="1272" y="1271"/>
                    </a:lnTo>
                    <a:lnTo>
                      <a:pt x="1259" y="1277"/>
                    </a:lnTo>
                    <a:lnTo>
                      <a:pt x="1243" y="1282"/>
                    </a:lnTo>
                    <a:lnTo>
                      <a:pt x="1228" y="1287"/>
                    </a:lnTo>
                    <a:lnTo>
                      <a:pt x="1213" y="1288"/>
                    </a:lnTo>
                    <a:lnTo>
                      <a:pt x="366" y="1288"/>
                    </a:lnTo>
                    <a:lnTo>
                      <a:pt x="363" y="1288"/>
                    </a:lnTo>
                    <a:lnTo>
                      <a:pt x="348" y="1287"/>
                    </a:lnTo>
                    <a:lnTo>
                      <a:pt x="331" y="1282"/>
                    </a:lnTo>
                    <a:lnTo>
                      <a:pt x="318" y="1276"/>
                    </a:lnTo>
                    <a:lnTo>
                      <a:pt x="303" y="1269"/>
                    </a:lnTo>
                    <a:lnTo>
                      <a:pt x="291" y="1258"/>
                    </a:lnTo>
                    <a:lnTo>
                      <a:pt x="280" y="1246"/>
                    </a:lnTo>
                    <a:lnTo>
                      <a:pt x="270" y="1234"/>
                    </a:lnTo>
                    <a:lnTo>
                      <a:pt x="264" y="1220"/>
                    </a:lnTo>
                    <a:lnTo>
                      <a:pt x="258" y="1205"/>
                    </a:lnTo>
                    <a:lnTo>
                      <a:pt x="256" y="1189"/>
                    </a:lnTo>
                    <a:lnTo>
                      <a:pt x="256" y="854"/>
                    </a:lnTo>
                    <a:lnTo>
                      <a:pt x="154" y="854"/>
                    </a:lnTo>
                    <a:lnTo>
                      <a:pt x="154" y="1030"/>
                    </a:lnTo>
                    <a:lnTo>
                      <a:pt x="0" y="773"/>
                    </a:lnTo>
                    <a:lnTo>
                      <a:pt x="154" y="517"/>
                    </a:lnTo>
                    <a:lnTo>
                      <a:pt x="154" y="692"/>
                    </a:lnTo>
                    <a:lnTo>
                      <a:pt x="256" y="692"/>
                    </a:lnTo>
                    <a:lnTo>
                      <a:pt x="256" y="351"/>
                    </a:lnTo>
                    <a:lnTo>
                      <a:pt x="256" y="349"/>
                    </a:lnTo>
                    <a:lnTo>
                      <a:pt x="259" y="333"/>
                    </a:lnTo>
                    <a:lnTo>
                      <a:pt x="265" y="318"/>
                    </a:lnTo>
                    <a:lnTo>
                      <a:pt x="272" y="303"/>
                    </a:lnTo>
                    <a:lnTo>
                      <a:pt x="282" y="292"/>
                    </a:lnTo>
                    <a:lnTo>
                      <a:pt x="294" y="281"/>
                    </a:lnTo>
                    <a:lnTo>
                      <a:pt x="306" y="271"/>
                    </a:lnTo>
                    <a:lnTo>
                      <a:pt x="320" y="263"/>
                    </a:lnTo>
                    <a:lnTo>
                      <a:pt x="334" y="257"/>
                    </a:lnTo>
                    <a:lnTo>
                      <a:pt x="350" y="254"/>
                    </a:lnTo>
                    <a:lnTo>
                      <a:pt x="366" y="253"/>
                    </a:lnTo>
                    <a:lnTo>
                      <a:pt x="702" y="252"/>
                    </a:lnTo>
                    <a:lnTo>
                      <a:pt x="702" y="153"/>
                    </a:lnTo>
                    <a:lnTo>
                      <a:pt x="525" y="153"/>
                    </a:lnTo>
                    <a:lnTo>
                      <a:pt x="786" y="0"/>
                    </a:lnTo>
                    <a:lnTo>
                      <a:pt x="1048" y="153"/>
                    </a:lnTo>
                    <a:lnTo>
                      <a:pt x="871" y="153"/>
                    </a:lnTo>
                    <a:lnTo>
                      <a:pt x="871" y="252"/>
                    </a:lnTo>
                    <a:lnTo>
                      <a:pt x="1213" y="253"/>
                    </a:lnTo>
                    <a:lnTo>
                      <a:pt x="1215" y="253"/>
                    </a:lnTo>
                    <a:lnTo>
                      <a:pt x="1231" y="256"/>
                    </a:lnTo>
                    <a:lnTo>
                      <a:pt x="1247" y="259"/>
                    </a:lnTo>
                    <a:lnTo>
                      <a:pt x="1261" y="265"/>
                    </a:lnTo>
                    <a:lnTo>
                      <a:pt x="1275" y="272"/>
                    </a:lnTo>
                    <a:lnTo>
                      <a:pt x="1287" y="283"/>
                    </a:lnTo>
                    <a:lnTo>
                      <a:pt x="1299" y="294"/>
                    </a:lnTo>
                    <a:lnTo>
                      <a:pt x="1307" y="307"/>
                    </a:lnTo>
                    <a:lnTo>
                      <a:pt x="1315" y="320"/>
                    </a:lnTo>
                    <a:lnTo>
                      <a:pt x="1319" y="336"/>
                    </a:lnTo>
                    <a:lnTo>
                      <a:pt x="1322" y="351"/>
                    </a:lnTo>
                    <a:lnTo>
                      <a:pt x="1322" y="692"/>
                    </a:lnTo>
                  </a:path>
                </a:pathLst>
              </a:custGeom>
              <a:grp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86" name="Freeform 10"/>
              <p:cNvSpPr>
                <a:spLocks/>
              </p:cNvSpPr>
              <p:nvPr/>
            </p:nvSpPr>
            <p:spPr bwMode="auto">
              <a:xfrm>
                <a:off x="768" y="1248"/>
                <a:ext cx="1581" cy="1290"/>
              </a:xfrm>
              <a:custGeom>
                <a:avLst/>
                <a:gdLst>
                  <a:gd name="T0" fmla="*/ 1425 w 1581"/>
                  <a:gd name="T1" fmla="*/ 690 h 1290"/>
                  <a:gd name="T2" fmla="*/ 1580 w 1581"/>
                  <a:gd name="T3" fmla="*/ 773 h 1290"/>
                  <a:gd name="T4" fmla="*/ 1425 w 1581"/>
                  <a:gd name="T5" fmla="*/ 854 h 1290"/>
                  <a:gd name="T6" fmla="*/ 1323 w 1581"/>
                  <a:gd name="T7" fmla="*/ 1188 h 1290"/>
                  <a:gd name="T8" fmla="*/ 1318 w 1581"/>
                  <a:gd name="T9" fmla="*/ 1207 h 1290"/>
                  <a:gd name="T10" fmla="*/ 1306 w 1581"/>
                  <a:gd name="T11" fmla="*/ 1236 h 1290"/>
                  <a:gd name="T12" fmla="*/ 1286 w 1581"/>
                  <a:gd name="T13" fmla="*/ 1260 h 1290"/>
                  <a:gd name="T14" fmla="*/ 1259 w 1581"/>
                  <a:gd name="T15" fmla="*/ 1277 h 1290"/>
                  <a:gd name="T16" fmla="*/ 1229 w 1581"/>
                  <a:gd name="T17" fmla="*/ 1286 h 1290"/>
                  <a:gd name="T18" fmla="*/ 367 w 1581"/>
                  <a:gd name="T19" fmla="*/ 1289 h 1290"/>
                  <a:gd name="T20" fmla="*/ 348 w 1581"/>
                  <a:gd name="T21" fmla="*/ 1285 h 1290"/>
                  <a:gd name="T22" fmla="*/ 318 w 1581"/>
                  <a:gd name="T23" fmla="*/ 1276 h 1290"/>
                  <a:gd name="T24" fmla="*/ 292 w 1581"/>
                  <a:gd name="T25" fmla="*/ 1258 h 1290"/>
                  <a:gd name="T26" fmla="*/ 272 w 1581"/>
                  <a:gd name="T27" fmla="*/ 1232 h 1290"/>
                  <a:gd name="T28" fmla="*/ 260 w 1581"/>
                  <a:gd name="T29" fmla="*/ 1205 h 1290"/>
                  <a:gd name="T30" fmla="*/ 258 w 1581"/>
                  <a:gd name="T31" fmla="*/ 854 h 1290"/>
                  <a:gd name="T32" fmla="*/ 156 w 1581"/>
                  <a:gd name="T33" fmla="*/ 1028 h 1290"/>
                  <a:gd name="T34" fmla="*/ 156 w 1581"/>
                  <a:gd name="T35" fmla="*/ 517 h 1290"/>
                  <a:gd name="T36" fmla="*/ 258 w 1581"/>
                  <a:gd name="T37" fmla="*/ 690 h 1290"/>
                  <a:gd name="T38" fmla="*/ 258 w 1581"/>
                  <a:gd name="T39" fmla="*/ 347 h 1290"/>
                  <a:gd name="T40" fmla="*/ 266 w 1581"/>
                  <a:gd name="T41" fmla="*/ 317 h 1290"/>
                  <a:gd name="T42" fmla="*/ 284 w 1581"/>
                  <a:gd name="T43" fmla="*/ 291 h 1290"/>
                  <a:gd name="T44" fmla="*/ 306 w 1581"/>
                  <a:gd name="T45" fmla="*/ 270 h 1290"/>
                  <a:gd name="T46" fmla="*/ 335 w 1581"/>
                  <a:gd name="T47" fmla="*/ 256 h 1290"/>
                  <a:gd name="T48" fmla="*/ 367 w 1581"/>
                  <a:gd name="T49" fmla="*/ 252 h 1290"/>
                  <a:gd name="T50" fmla="*/ 703 w 1581"/>
                  <a:gd name="T51" fmla="*/ 152 h 1290"/>
                  <a:gd name="T52" fmla="*/ 786 w 1581"/>
                  <a:gd name="T53" fmla="*/ 0 h 1290"/>
                  <a:gd name="T54" fmla="*/ 871 w 1581"/>
                  <a:gd name="T55" fmla="*/ 152 h 1290"/>
                  <a:gd name="T56" fmla="*/ 1214 w 1581"/>
                  <a:gd name="T57" fmla="*/ 252 h 1290"/>
                  <a:gd name="T58" fmla="*/ 1232 w 1581"/>
                  <a:gd name="T59" fmla="*/ 254 h 1290"/>
                  <a:gd name="T60" fmla="*/ 1262 w 1581"/>
                  <a:gd name="T61" fmla="*/ 264 h 1290"/>
                  <a:gd name="T62" fmla="*/ 1287 w 1581"/>
                  <a:gd name="T63" fmla="*/ 282 h 1290"/>
                  <a:gd name="T64" fmla="*/ 1307 w 1581"/>
                  <a:gd name="T65" fmla="*/ 306 h 1290"/>
                  <a:gd name="T66" fmla="*/ 1320 w 1581"/>
                  <a:gd name="T67" fmla="*/ 336 h 1290"/>
                  <a:gd name="T68" fmla="*/ 1322 w 1581"/>
                  <a:gd name="T69" fmla="*/ 690 h 12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581"/>
                  <a:gd name="T106" fmla="*/ 0 h 1290"/>
                  <a:gd name="T107" fmla="*/ 1581 w 1581"/>
                  <a:gd name="T108" fmla="*/ 1290 h 12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581" h="1290">
                    <a:moveTo>
                      <a:pt x="1322" y="690"/>
                    </a:moveTo>
                    <a:lnTo>
                      <a:pt x="1425" y="690"/>
                    </a:lnTo>
                    <a:lnTo>
                      <a:pt x="1425" y="517"/>
                    </a:lnTo>
                    <a:lnTo>
                      <a:pt x="1580" y="773"/>
                    </a:lnTo>
                    <a:lnTo>
                      <a:pt x="1425" y="1028"/>
                    </a:lnTo>
                    <a:lnTo>
                      <a:pt x="1425" y="854"/>
                    </a:lnTo>
                    <a:lnTo>
                      <a:pt x="1322" y="854"/>
                    </a:lnTo>
                    <a:lnTo>
                      <a:pt x="1323" y="1188"/>
                    </a:lnTo>
                    <a:lnTo>
                      <a:pt x="1322" y="1192"/>
                    </a:lnTo>
                    <a:lnTo>
                      <a:pt x="1318" y="1207"/>
                    </a:lnTo>
                    <a:lnTo>
                      <a:pt x="1314" y="1222"/>
                    </a:lnTo>
                    <a:lnTo>
                      <a:pt x="1306" y="1236"/>
                    </a:lnTo>
                    <a:lnTo>
                      <a:pt x="1298" y="1248"/>
                    </a:lnTo>
                    <a:lnTo>
                      <a:pt x="1286" y="1260"/>
                    </a:lnTo>
                    <a:lnTo>
                      <a:pt x="1273" y="1269"/>
                    </a:lnTo>
                    <a:lnTo>
                      <a:pt x="1259" y="1277"/>
                    </a:lnTo>
                    <a:lnTo>
                      <a:pt x="1245" y="1283"/>
                    </a:lnTo>
                    <a:lnTo>
                      <a:pt x="1229" y="1286"/>
                    </a:lnTo>
                    <a:lnTo>
                      <a:pt x="1214" y="1289"/>
                    </a:lnTo>
                    <a:lnTo>
                      <a:pt x="367" y="1289"/>
                    </a:lnTo>
                    <a:lnTo>
                      <a:pt x="363" y="1289"/>
                    </a:lnTo>
                    <a:lnTo>
                      <a:pt x="348" y="1285"/>
                    </a:lnTo>
                    <a:lnTo>
                      <a:pt x="333" y="1282"/>
                    </a:lnTo>
                    <a:lnTo>
                      <a:pt x="318" y="1276"/>
                    </a:lnTo>
                    <a:lnTo>
                      <a:pt x="303" y="1267"/>
                    </a:lnTo>
                    <a:lnTo>
                      <a:pt x="292" y="1258"/>
                    </a:lnTo>
                    <a:lnTo>
                      <a:pt x="281" y="1246"/>
                    </a:lnTo>
                    <a:lnTo>
                      <a:pt x="272" y="1232"/>
                    </a:lnTo>
                    <a:lnTo>
                      <a:pt x="265" y="1218"/>
                    </a:lnTo>
                    <a:lnTo>
                      <a:pt x="260" y="1205"/>
                    </a:lnTo>
                    <a:lnTo>
                      <a:pt x="256" y="1188"/>
                    </a:lnTo>
                    <a:lnTo>
                      <a:pt x="258" y="854"/>
                    </a:lnTo>
                    <a:lnTo>
                      <a:pt x="156" y="854"/>
                    </a:lnTo>
                    <a:lnTo>
                      <a:pt x="156" y="1028"/>
                    </a:lnTo>
                    <a:lnTo>
                      <a:pt x="0" y="773"/>
                    </a:lnTo>
                    <a:lnTo>
                      <a:pt x="156" y="517"/>
                    </a:lnTo>
                    <a:lnTo>
                      <a:pt x="156" y="690"/>
                    </a:lnTo>
                    <a:lnTo>
                      <a:pt x="258" y="690"/>
                    </a:lnTo>
                    <a:lnTo>
                      <a:pt x="256" y="351"/>
                    </a:lnTo>
                    <a:lnTo>
                      <a:pt x="258" y="347"/>
                    </a:lnTo>
                    <a:lnTo>
                      <a:pt x="261" y="333"/>
                    </a:lnTo>
                    <a:lnTo>
                      <a:pt x="266" y="317"/>
                    </a:lnTo>
                    <a:lnTo>
                      <a:pt x="274" y="303"/>
                    </a:lnTo>
                    <a:lnTo>
                      <a:pt x="284" y="291"/>
                    </a:lnTo>
                    <a:lnTo>
                      <a:pt x="294" y="280"/>
                    </a:lnTo>
                    <a:lnTo>
                      <a:pt x="306" y="270"/>
                    </a:lnTo>
                    <a:lnTo>
                      <a:pt x="321" y="263"/>
                    </a:lnTo>
                    <a:lnTo>
                      <a:pt x="335" y="256"/>
                    </a:lnTo>
                    <a:lnTo>
                      <a:pt x="351" y="253"/>
                    </a:lnTo>
                    <a:lnTo>
                      <a:pt x="367" y="252"/>
                    </a:lnTo>
                    <a:lnTo>
                      <a:pt x="703" y="251"/>
                    </a:lnTo>
                    <a:lnTo>
                      <a:pt x="703" y="152"/>
                    </a:lnTo>
                    <a:lnTo>
                      <a:pt x="525" y="152"/>
                    </a:lnTo>
                    <a:lnTo>
                      <a:pt x="786" y="0"/>
                    </a:lnTo>
                    <a:lnTo>
                      <a:pt x="1049" y="152"/>
                    </a:lnTo>
                    <a:lnTo>
                      <a:pt x="871" y="152"/>
                    </a:lnTo>
                    <a:lnTo>
                      <a:pt x="871" y="251"/>
                    </a:lnTo>
                    <a:lnTo>
                      <a:pt x="1214" y="252"/>
                    </a:lnTo>
                    <a:lnTo>
                      <a:pt x="1216" y="252"/>
                    </a:lnTo>
                    <a:lnTo>
                      <a:pt x="1232" y="254"/>
                    </a:lnTo>
                    <a:lnTo>
                      <a:pt x="1248" y="257"/>
                    </a:lnTo>
                    <a:lnTo>
                      <a:pt x="1262" y="264"/>
                    </a:lnTo>
                    <a:lnTo>
                      <a:pt x="1275" y="272"/>
                    </a:lnTo>
                    <a:lnTo>
                      <a:pt x="1287" y="282"/>
                    </a:lnTo>
                    <a:lnTo>
                      <a:pt x="1300" y="292"/>
                    </a:lnTo>
                    <a:lnTo>
                      <a:pt x="1307" y="306"/>
                    </a:lnTo>
                    <a:lnTo>
                      <a:pt x="1315" y="320"/>
                    </a:lnTo>
                    <a:lnTo>
                      <a:pt x="1320" y="336"/>
                    </a:lnTo>
                    <a:lnTo>
                      <a:pt x="1323" y="351"/>
                    </a:lnTo>
                    <a:lnTo>
                      <a:pt x="1322" y="690"/>
                    </a:lnTo>
                  </a:path>
                </a:pathLst>
              </a:custGeom>
              <a:grp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46103" name="Rectangle 11"/>
              <p:cNvSpPr>
                <a:spLocks noChangeArrowheads="1"/>
              </p:cNvSpPr>
              <p:nvPr/>
            </p:nvSpPr>
            <p:spPr bwMode="auto">
              <a:xfrm>
                <a:off x="1005" y="1790"/>
                <a:ext cx="1158" cy="52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 dirty="0"/>
                  <a:t>TemporaryAccounts</a:t>
                </a: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038725" y="1600200"/>
            <a:ext cx="3740150" cy="4613275"/>
            <a:chOff x="3174" y="957"/>
            <a:chExt cx="2356" cy="3078"/>
          </a:xfrm>
        </p:grpSpPr>
        <p:grpSp>
          <p:nvGrpSpPr>
            <p:cNvPr id="46087" name="Group 13"/>
            <p:cNvGrpSpPr>
              <a:grpSpLocks/>
            </p:cNvGrpSpPr>
            <p:nvPr/>
          </p:nvGrpSpPr>
          <p:grpSpPr bwMode="auto">
            <a:xfrm>
              <a:off x="3174" y="957"/>
              <a:ext cx="2356" cy="1886"/>
              <a:chOff x="3174" y="957"/>
              <a:chExt cx="2356" cy="1886"/>
            </a:xfrm>
          </p:grpSpPr>
          <p:grpSp>
            <p:nvGrpSpPr>
              <p:cNvPr id="46089" name="Group 14"/>
              <p:cNvGrpSpPr>
                <a:grpSpLocks/>
              </p:cNvGrpSpPr>
              <p:nvPr/>
            </p:nvGrpSpPr>
            <p:grpSpPr bwMode="auto">
              <a:xfrm>
                <a:off x="3552" y="1296"/>
                <a:ext cx="1630" cy="1344"/>
                <a:chOff x="3552" y="1296"/>
                <a:chExt cx="1630" cy="1344"/>
              </a:xfrm>
            </p:grpSpPr>
            <p:grpSp>
              <p:nvGrpSpPr>
                <p:cNvPr id="46093" name="Group 15"/>
                <p:cNvGrpSpPr>
                  <a:grpSpLocks/>
                </p:cNvGrpSpPr>
                <p:nvPr/>
              </p:nvGrpSpPr>
              <p:grpSpPr bwMode="auto">
                <a:xfrm>
                  <a:off x="3552" y="1296"/>
                  <a:ext cx="1630" cy="1344"/>
                  <a:chOff x="3552" y="1296"/>
                  <a:chExt cx="1630" cy="1344"/>
                </a:xfrm>
              </p:grpSpPr>
              <p:sp>
                <p:nvSpPr>
                  <p:cNvPr id="46095" name="Freeform 16"/>
                  <p:cNvSpPr>
                    <a:spLocks/>
                  </p:cNvSpPr>
                  <p:nvPr/>
                </p:nvSpPr>
                <p:spPr bwMode="auto">
                  <a:xfrm>
                    <a:off x="3603" y="1351"/>
                    <a:ext cx="1579" cy="1289"/>
                  </a:xfrm>
                  <a:custGeom>
                    <a:avLst/>
                    <a:gdLst>
                      <a:gd name="T0" fmla="*/ 1424 w 1579"/>
                      <a:gd name="T1" fmla="*/ 692 h 1289"/>
                      <a:gd name="T2" fmla="*/ 1578 w 1579"/>
                      <a:gd name="T3" fmla="*/ 773 h 1289"/>
                      <a:gd name="T4" fmla="*/ 1424 w 1579"/>
                      <a:gd name="T5" fmla="*/ 854 h 1289"/>
                      <a:gd name="T6" fmla="*/ 1322 w 1579"/>
                      <a:gd name="T7" fmla="*/ 1189 h 1289"/>
                      <a:gd name="T8" fmla="*/ 1318 w 1579"/>
                      <a:gd name="T9" fmla="*/ 1208 h 1289"/>
                      <a:gd name="T10" fmla="*/ 1305 w 1579"/>
                      <a:gd name="T11" fmla="*/ 1236 h 1289"/>
                      <a:gd name="T12" fmla="*/ 1285 w 1579"/>
                      <a:gd name="T13" fmla="*/ 1260 h 1289"/>
                      <a:gd name="T14" fmla="*/ 1259 w 1579"/>
                      <a:gd name="T15" fmla="*/ 1277 h 1289"/>
                      <a:gd name="T16" fmla="*/ 1228 w 1579"/>
                      <a:gd name="T17" fmla="*/ 1287 h 1289"/>
                      <a:gd name="T18" fmla="*/ 366 w 1579"/>
                      <a:gd name="T19" fmla="*/ 1288 h 1289"/>
                      <a:gd name="T20" fmla="*/ 348 w 1579"/>
                      <a:gd name="T21" fmla="*/ 1287 h 1289"/>
                      <a:gd name="T22" fmla="*/ 318 w 1579"/>
                      <a:gd name="T23" fmla="*/ 1276 h 1289"/>
                      <a:gd name="T24" fmla="*/ 291 w 1579"/>
                      <a:gd name="T25" fmla="*/ 1258 h 1289"/>
                      <a:gd name="T26" fmla="*/ 270 w 1579"/>
                      <a:gd name="T27" fmla="*/ 1234 h 1289"/>
                      <a:gd name="T28" fmla="*/ 258 w 1579"/>
                      <a:gd name="T29" fmla="*/ 1205 h 1289"/>
                      <a:gd name="T30" fmla="*/ 256 w 1579"/>
                      <a:gd name="T31" fmla="*/ 854 h 1289"/>
                      <a:gd name="T32" fmla="*/ 154 w 1579"/>
                      <a:gd name="T33" fmla="*/ 1030 h 1289"/>
                      <a:gd name="T34" fmla="*/ 154 w 1579"/>
                      <a:gd name="T35" fmla="*/ 517 h 1289"/>
                      <a:gd name="T36" fmla="*/ 256 w 1579"/>
                      <a:gd name="T37" fmla="*/ 692 h 1289"/>
                      <a:gd name="T38" fmla="*/ 256 w 1579"/>
                      <a:gd name="T39" fmla="*/ 349 h 1289"/>
                      <a:gd name="T40" fmla="*/ 265 w 1579"/>
                      <a:gd name="T41" fmla="*/ 318 h 1289"/>
                      <a:gd name="T42" fmla="*/ 282 w 1579"/>
                      <a:gd name="T43" fmla="*/ 292 h 1289"/>
                      <a:gd name="T44" fmla="*/ 306 w 1579"/>
                      <a:gd name="T45" fmla="*/ 271 h 1289"/>
                      <a:gd name="T46" fmla="*/ 334 w 1579"/>
                      <a:gd name="T47" fmla="*/ 257 h 1289"/>
                      <a:gd name="T48" fmla="*/ 366 w 1579"/>
                      <a:gd name="T49" fmla="*/ 253 h 1289"/>
                      <a:gd name="T50" fmla="*/ 702 w 1579"/>
                      <a:gd name="T51" fmla="*/ 153 h 1289"/>
                      <a:gd name="T52" fmla="*/ 786 w 1579"/>
                      <a:gd name="T53" fmla="*/ 0 h 1289"/>
                      <a:gd name="T54" fmla="*/ 871 w 1579"/>
                      <a:gd name="T55" fmla="*/ 153 h 1289"/>
                      <a:gd name="T56" fmla="*/ 1213 w 1579"/>
                      <a:gd name="T57" fmla="*/ 253 h 1289"/>
                      <a:gd name="T58" fmla="*/ 1231 w 1579"/>
                      <a:gd name="T59" fmla="*/ 256 h 1289"/>
                      <a:gd name="T60" fmla="*/ 1261 w 1579"/>
                      <a:gd name="T61" fmla="*/ 265 h 1289"/>
                      <a:gd name="T62" fmla="*/ 1287 w 1579"/>
                      <a:gd name="T63" fmla="*/ 283 h 1289"/>
                      <a:gd name="T64" fmla="*/ 1307 w 1579"/>
                      <a:gd name="T65" fmla="*/ 307 h 1289"/>
                      <a:gd name="T66" fmla="*/ 1319 w 1579"/>
                      <a:gd name="T67" fmla="*/ 336 h 1289"/>
                      <a:gd name="T68" fmla="*/ 1322 w 1579"/>
                      <a:gd name="T69" fmla="*/ 692 h 128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579"/>
                      <a:gd name="T106" fmla="*/ 0 h 1289"/>
                      <a:gd name="T107" fmla="*/ 1579 w 1579"/>
                      <a:gd name="T108" fmla="*/ 1289 h 128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579" h="1289">
                        <a:moveTo>
                          <a:pt x="1322" y="692"/>
                        </a:moveTo>
                        <a:lnTo>
                          <a:pt x="1424" y="692"/>
                        </a:lnTo>
                        <a:lnTo>
                          <a:pt x="1424" y="517"/>
                        </a:lnTo>
                        <a:lnTo>
                          <a:pt x="1578" y="773"/>
                        </a:lnTo>
                        <a:lnTo>
                          <a:pt x="1424" y="1030"/>
                        </a:lnTo>
                        <a:lnTo>
                          <a:pt x="1424" y="854"/>
                        </a:lnTo>
                        <a:lnTo>
                          <a:pt x="1322" y="854"/>
                        </a:lnTo>
                        <a:lnTo>
                          <a:pt x="1322" y="1189"/>
                        </a:lnTo>
                        <a:lnTo>
                          <a:pt x="1322" y="1193"/>
                        </a:lnTo>
                        <a:lnTo>
                          <a:pt x="1318" y="1208"/>
                        </a:lnTo>
                        <a:lnTo>
                          <a:pt x="1314" y="1222"/>
                        </a:lnTo>
                        <a:lnTo>
                          <a:pt x="1305" y="1236"/>
                        </a:lnTo>
                        <a:lnTo>
                          <a:pt x="1297" y="1249"/>
                        </a:lnTo>
                        <a:lnTo>
                          <a:pt x="1285" y="1260"/>
                        </a:lnTo>
                        <a:lnTo>
                          <a:pt x="1272" y="1271"/>
                        </a:lnTo>
                        <a:lnTo>
                          <a:pt x="1259" y="1277"/>
                        </a:lnTo>
                        <a:lnTo>
                          <a:pt x="1243" y="1282"/>
                        </a:lnTo>
                        <a:lnTo>
                          <a:pt x="1228" y="1287"/>
                        </a:lnTo>
                        <a:lnTo>
                          <a:pt x="1213" y="1288"/>
                        </a:lnTo>
                        <a:lnTo>
                          <a:pt x="366" y="1288"/>
                        </a:lnTo>
                        <a:lnTo>
                          <a:pt x="363" y="1288"/>
                        </a:lnTo>
                        <a:lnTo>
                          <a:pt x="348" y="1287"/>
                        </a:lnTo>
                        <a:lnTo>
                          <a:pt x="331" y="1282"/>
                        </a:lnTo>
                        <a:lnTo>
                          <a:pt x="318" y="1276"/>
                        </a:lnTo>
                        <a:lnTo>
                          <a:pt x="303" y="1269"/>
                        </a:lnTo>
                        <a:lnTo>
                          <a:pt x="291" y="1258"/>
                        </a:lnTo>
                        <a:lnTo>
                          <a:pt x="280" y="1246"/>
                        </a:lnTo>
                        <a:lnTo>
                          <a:pt x="270" y="1234"/>
                        </a:lnTo>
                        <a:lnTo>
                          <a:pt x="264" y="1220"/>
                        </a:lnTo>
                        <a:lnTo>
                          <a:pt x="258" y="1205"/>
                        </a:lnTo>
                        <a:lnTo>
                          <a:pt x="256" y="1189"/>
                        </a:lnTo>
                        <a:lnTo>
                          <a:pt x="256" y="854"/>
                        </a:lnTo>
                        <a:lnTo>
                          <a:pt x="154" y="854"/>
                        </a:lnTo>
                        <a:lnTo>
                          <a:pt x="154" y="1030"/>
                        </a:lnTo>
                        <a:lnTo>
                          <a:pt x="0" y="773"/>
                        </a:lnTo>
                        <a:lnTo>
                          <a:pt x="154" y="517"/>
                        </a:lnTo>
                        <a:lnTo>
                          <a:pt x="154" y="692"/>
                        </a:lnTo>
                        <a:lnTo>
                          <a:pt x="256" y="692"/>
                        </a:lnTo>
                        <a:lnTo>
                          <a:pt x="256" y="351"/>
                        </a:lnTo>
                        <a:lnTo>
                          <a:pt x="256" y="349"/>
                        </a:lnTo>
                        <a:lnTo>
                          <a:pt x="259" y="333"/>
                        </a:lnTo>
                        <a:lnTo>
                          <a:pt x="265" y="318"/>
                        </a:lnTo>
                        <a:lnTo>
                          <a:pt x="272" y="303"/>
                        </a:lnTo>
                        <a:lnTo>
                          <a:pt x="282" y="292"/>
                        </a:lnTo>
                        <a:lnTo>
                          <a:pt x="294" y="281"/>
                        </a:lnTo>
                        <a:lnTo>
                          <a:pt x="306" y="271"/>
                        </a:lnTo>
                        <a:lnTo>
                          <a:pt x="320" y="263"/>
                        </a:lnTo>
                        <a:lnTo>
                          <a:pt x="334" y="257"/>
                        </a:lnTo>
                        <a:lnTo>
                          <a:pt x="350" y="254"/>
                        </a:lnTo>
                        <a:lnTo>
                          <a:pt x="366" y="253"/>
                        </a:lnTo>
                        <a:lnTo>
                          <a:pt x="702" y="252"/>
                        </a:lnTo>
                        <a:lnTo>
                          <a:pt x="702" y="153"/>
                        </a:lnTo>
                        <a:lnTo>
                          <a:pt x="525" y="153"/>
                        </a:lnTo>
                        <a:lnTo>
                          <a:pt x="786" y="0"/>
                        </a:lnTo>
                        <a:lnTo>
                          <a:pt x="1048" y="153"/>
                        </a:lnTo>
                        <a:lnTo>
                          <a:pt x="871" y="153"/>
                        </a:lnTo>
                        <a:lnTo>
                          <a:pt x="871" y="252"/>
                        </a:lnTo>
                        <a:lnTo>
                          <a:pt x="1213" y="253"/>
                        </a:lnTo>
                        <a:lnTo>
                          <a:pt x="1215" y="253"/>
                        </a:lnTo>
                        <a:lnTo>
                          <a:pt x="1231" y="256"/>
                        </a:lnTo>
                        <a:lnTo>
                          <a:pt x="1247" y="259"/>
                        </a:lnTo>
                        <a:lnTo>
                          <a:pt x="1261" y="265"/>
                        </a:lnTo>
                        <a:lnTo>
                          <a:pt x="1275" y="272"/>
                        </a:lnTo>
                        <a:lnTo>
                          <a:pt x="1287" y="283"/>
                        </a:lnTo>
                        <a:lnTo>
                          <a:pt x="1299" y="294"/>
                        </a:lnTo>
                        <a:lnTo>
                          <a:pt x="1307" y="307"/>
                        </a:lnTo>
                        <a:lnTo>
                          <a:pt x="1315" y="320"/>
                        </a:lnTo>
                        <a:lnTo>
                          <a:pt x="1319" y="336"/>
                        </a:lnTo>
                        <a:lnTo>
                          <a:pt x="1322" y="351"/>
                        </a:lnTo>
                        <a:lnTo>
                          <a:pt x="1322" y="692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6880" name="Freeform 17"/>
                  <p:cNvSpPr>
                    <a:spLocks/>
                  </p:cNvSpPr>
                  <p:nvPr/>
                </p:nvSpPr>
                <p:spPr bwMode="auto">
                  <a:xfrm>
                    <a:off x="3552" y="1296"/>
                    <a:ext cx="1581" cy="1290"/>
                  </a:xfrm>
                  <a:custGeom>
                    <a:avLst/>
                    <a:gdLst>
                      <a:gd name="T0" fmla="*/ 1425 w 1581"/>
                      <a:gd name="T1" fmla="*/ 690 h 1290"/>
                      <a:gd name="T2" fmla="*/ 1580 w 1581"/>
                      <a:gd name="T3" fmla="*/ 773 h 1290"/>
                      <a:gd name="T4" fmla="*/ 1425 w 1581"/>
                      <a:gd name="T5" fmla="*/ 854 h 1290"/>
                      <a:gd name="T6" fmla="*/ 1323 w 1581"/>
                      <a:gd name="T7" fmla="*/ 1188 h 1290"/>
                      <a:gd name="T8" fmla="*/ 1318 w 1581"/>
                      <a:gd name="T9" fmla="*/ 1207 h 1290"/>
                      <a:gd name="T10" fmla="*/ 1306 w 1581"/>
                      <a:gd name="T11" fmla="*/ 1236 h 1290"/>
                      <a:gd name="T12" fmla="*/ 1286 w 1581"/>
                      <a:gd name="T13" fmla="*/ 1260 h 1290"/>
                      <a:gd name="T14" fmla="*/ 1259 w 1581"/>
                      <a:gd name="T15" fmla="*/ 1277 h 1290"/>
                      <a:gd name="T16" fmla="*/ 1229 w 1581"/>
                      <a:gd name="T17" fmla="*/ 1286 h 1290"/>
                      <a:gd name="T18" fmla="*/ 367 w 1581"/>
                      <a:gd name="T19" fmla="*/ 1289 h 1290"/>
                      <a:gd name="T20" fmla="*/ 348 w 1581"/>
                      <a:gd name="T21" fmla="*/ 1285 h 1290"/>
                      <a:gd name="T22" fmla="*/ 318 w 1581"/>
                      <a:gd name="T23" fmla="*/ 1276 h 1290"/>
                      <a:gd name="T24" fmla="*/ 292 w 1581"/>
                      <a:gd name="T25" fmla="*/ 1258 h 1290"/>
                      <a:gd name="T26" fmla="*/ 272 w 1581"/>
                      <a:gd name="T27" fmla="*/ 1232 h 1290"/>
                      <a:gd name="T28" fmla="*/ 260 w 1581"/>
                      <a:gd name="T29" fmla="*/ 1205 h 1290"/>
                      <a:gd name="T30" fmla="*/ 258 w 1581"/>
                      <a:gd name="T31" fmla="*/ 854 h 1290"/>
                      <a:gd name="T32" fmla="*/ 156 w 1581"/>
                      <a:gd name="T33" fmla="*/ 1028 h 1290"/>
                      <a:gd name="T34" fmla="*/ 156 w 1581"/>
                      <a:gd name="T35" fmla="*/ 517 h 1290"/>
                      <a:gd name="T36" fmla="*/ 258 w 1581"/>
                      <a:gd name="T37" fmla="*/ 690 h 1290"/>
                      <a:gd name="T38" fmla="*/ 258 w 1581"/>
                      <a:gd name="T39" fmla="*/ 347 h 1290"/>
                      <a:gd name="T40" fmla="*/ 266 w 1581"/>
                      <a:gd name="T41" fmla="*/ 317 h 1290"/>
                      <a:gd name="T42" fmla="*/ 284 w 1581"/>
                      <a:gd name="T43" fmla="*/ 291 h 1290"/>
                      <a:gd name="T44" fmla="*/ 306 w 1581"/>
                      <a:gd name="T45" fmla="*/ 270 h 1290"/>
                      <a:gd name="T46" fmla="*/ 335 w 1581"/>
                      <a:gd name="T47" fmla="*/ 256 h 1290"/>
                      <a:gd name="T48" fmla="*/ 367 w 1581"/>
                      <a:gd name="T49" fmla="*/ 252 h 1290"/>
                      <a:gd name="T50" fmla="*/ 703 w 1581"/>
                      <a:gd name="T51" fmla="*/ 152 h 1290"/>
                      <a:gd name="T52" fmla="*/ 786 w 1581"/>
                      <a:gd name="T53" fmla="*/ 0 h 1290"/>
                      <a:gd name="T54" fmla="*/ 871 w 1581"/>
                      <a:gd name="T55" fmla="*/ 152 h 1290"/>
                      <a:gd name="T56" fmla="*/ 1214 w 1581"/>
                      <a:gd name="T57" fmla="*/ 252 h 1290"/>
                      <a:gd name="T58" fmla="*/ 1232 w 1581"/>
                      <a:gd name="T59" fmla="*/ 254 h 1290"/>
                      <a:gd name="T60" fmla="*/ 1262 w 1581"/>
                      <a:gd name="T61" fmla="*/ 264 h 1290"/>
                      <a:gd name="T62" fmla="*/ 1287 w 1581"/>
                      <a:gd name="T63" fmla="*/ 282 h 1290"/>
                      <a:gd name="T64" fmla="*/ 1307 w 1581"/>
                      <a:gd name="T65" fmla="*/ 306 h 1290"/>
                      <a:gd name="T66" fmla="*/ 1320 w 1581"/>
                      <a:gd name="T67" fmla="*/ 336 h 1290"/>
                      <a:gd name="T68" fmla="*/ 1322 w 1581"/>
                      <a:gd name="T69" fmla="*/ 690 h 129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581"/>
                      <a:gd name="T106" fmla="*/ 0 h 1290"/>
                      <a:gd name="T107" fmla="*/ 1581 w 1581"/>
                      <a:gd name="T108" fmla="*/ 1290 h 129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581" h="1290">
                        <a:moveTo>
                          <a:pt x="1322" y="690"/>
                        </a:moveTo>
                        <a:lnTo>
                          <a:pt x="1425" y="690"/>
                        </a:lnTo>
                        <a:lnTo>
                          <a:pt x="1425" y="517"/>
                        </a:lnTo>
                        <a:lnTo>
                          <a:pt x="1580" y="773"/>
                        </a:lnTo>
                        <a:lnTo>
                          <a:pt x="1425" y="1028"/>
                        </a:lnTo>
                        <a:lnTo>
                          <a:pt x="1425" y="854"/>
                        </a:lnTo>
                        <a:lnTo>
                          <a:pt x="1322" y="854"/>
                        </a:lnTo>
                        <a:lnTo>
                          <a:pt x="1323" y="1188"/>
                        </a:lnTo>
                        <a:lnTo>
                          <a:pt x="1322" y="1192"/>
                        </a:lnTo>
                        <a:lnTo>
                          <a:pt x="1318" y="1207"/>
                        </a:lnTo>
                        <a:lnTo>
                          <a:pt x="1314" y="1222"/>
                        </a:lnTo>
                        <a:lnTo>
                          <a:pt x="1306" y="1236"/>
                        </a:lnTo>
                        <a:lnTo>
                          <a:pt x="1298" y="1248"/>
                        </a:lnTo>
                        <a:lnTo>
                          <a:pt x="1286" y="1260"/>
                        </a:lnTo>
                        <a:lnTo>
                          <a:pt x="1273" y="1269"/>
                        </a:lnTo>
                        <a:lnTo>
                          <a:pt x="1259" y="1277"/>
                        </a:lnTo>
                        <a:lnTo>
                          <a:pt x="1245" y="1283"/>
                        </a:lnTo>
                        <a:lnTo>
                          <a:pt x="1229" y="1286"/>
                        </a:lnTo>
                        <a:lnTo>
                          <a:pt x="1214" y="1289"/>
                        </a:lnTo>
                        <a:lnTo>
                          <a:pt x="367" y="1289"/>
                        </a:lnTo>
                        <a:lnTo>
                          <a:pt x="363" y="1289"/>
                        </a:lnTo>
                        <a:lnTo>
                          <a:pt x="348" y="1285"/>
                        </a:lnTo>
                        <a:lnTo>
                          <a:pt x="333" y="1282"/>
                        </a:lnTo>
                        <a:lnTo>
                          <a:pt x="318" y="1276"/>
                        </a:lnTo>
                        <a:lnTo>
                          <a:pt x="303" y="1267"/>
                        </a:lnTo>
                        <a:lnTo>
                          <a:pt x="292" y="1258"/>
                        </a:lnTo>
                        <a:lnTo>
                          <a:pt x="281" y="1246"/>
                        </a:lnTo>
                        <a:lnTo>
                          <a:pt x="272" y="1232"/>
                        </a:lnTo>
                        <a:lnTo>
                          <a:pt x="265" y="1218"/>
                        </a:lnTo>
                        <a:lnTo>
                          <a:pt x="260" y="1205"/>
                        </a:lnTo>
                        <a:lnTo>
                          <a:pt x="256" y="1188"/>
                        </a:lnTo>
                        <a:lnTo>
                          <a:pt x="258" y="854"/>
                        </a:lnTo>
                        <a:lnTo>
                          <a:pt x="156" y="854"/>
                        </a:lnTo>
                        <a:lnTo>
                          <a:pt x="156" y="1028"/>
                        </a:lnTo>
                        <a:lnTo>
                          <a:pt x="0" y="773"/>
                        </a:lnTo>
                        <a:lnTo>
                          <a:pt x="156" y="517"/>
                        </a:lnTo>
                        <a:lnTo>
                          <a:pt x="156" y="690"/>
                        </a:lnTo>
                        <a:lnTo>
                          <a:pt x="258" y="690"/>
                        </a:lnTo>
                        <a:lnTo>
                          <a:pt x="256" y="351"/>
                        </a:lnTo>
                        <a:lnTo>
                          <a:pt x="258" y="347"/>
                        </a:lnTo>
                        <a:lnTo>
                          <a:pt x="261" y="333"/>
                        </a:lnTo>
                        <a:lnTo>
                          <a:pt x="266" y="317"/>
                        </a:lnTo>
                        <a:lnTo>
                          <a:pt x="274" y="303"/>
                        </a:lnTo>
                        <a:lnTo>
                          <a:pt x="284" y="291"/>
                        </a:lnTo>
                        <a:lnTo>
                          <a:pt x="294" y="280"/>
                        </a:lnTo>
                        <a:lnTo>
                          <a:pt x="306" y="270"/>
                        </a:lnTo>
                        <a:lnTo>
                          <a:pt x="321" y="263"/>
                        </a:lnTo>
                        <a:lnTo>
                          <a:pt x="335" y="256"/>
                        </a:lnTo>
                        <a:lnTo>
                          <a:pt x="351" y="253"/>
                        </a:lnTo>
                        <a:lnTo>
                          <a:pt x="367" y="252"/>
                        </a:lnTo>
                        <a:lnTo>
                          <a:pt x="703" y="251"/>
                        </a:lnTo>
                        <a:lnTo>
                          <a:pt x="703" y="152"/>
                        </a:lnTo>
                        <a:lnTo>
                          <a:pt x="525" y="152"/>
                        </a:lnTo>
                        <a:lnTo>
                          <a:pt x="786" y="0"/>
                        </a:lnTo>
                        <a:lnTo>
                          <a:pt x="1049" y="152"/>
                        </a:lnTo>
                        <a:lnTo>
                          <a:pt x="871" y="152"/>
                        </a:lnTo>
                        <a:lnTo>
                          <a:pt x="871" y="251"/>
                        </a:lnTo>
                        <a:lnTo>
                          <a:pt x="1214" y="252"/>
                        </a:lnTo>
                        <a:lnTo>
                          <a:pt x="1216" y="252"/>
                        </a:lnTo>
                        <a:lnTo>
                          <a:pt x="1232" y="254"/>
                        </a:lnTo>
                        <a:lnTo>
                          <a:pt x="1248" y="257"/>
                        </a:lnTo>
                        <a:lnTo>
                          <a:pt x="1262" y="264"/>
                        </a:lnTo>
                        <a:lnTo>
                          <a:pt x="1275" y="272"/>
                        </a:lnTo>
                        <a:lnTo>
                          <a:pt x="1287" y="282"/>
                        </a:lnTo>
                        <a:lnTo>
                          <a:pt x="1300" y="292"/>
                        </a:lnTo>
                        <a:lnTo>
                          <a:pt x="1307" y="306"/>
                        </a:lnTo>
                        <a:lnTo>
                          <a:pt x="1315" y="320"/>
                        </a:lnTo>
                        <a:lnTo>
                          <a:pt x="1320" y="336"/>
                        </a:lnTo>
                        <a:lnTo>
                          <a:pt x="1323" y="351"/>
                        </a:lnTo>
                        <a:lnTo>
                          <a:pt x="1322" y="690"/>
                        </a:lnTo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46094" name="Rectangle 18"/>
                <p:cNvSpPr>
                  <a:spLocks noChangeArrowheads="1"/>
                </p:cNvSpPr>
                <p:nvPr/>
              </p:nvSpPr>
              <p:spPr bwMode="auto">
                <a:xfrm>
                  <a:off x="3789" y="1838"/>
                  <a:ext cx="1158" cy="54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>
                      <a:solidFill>
                        <a:schemeClr val="bg1"/>
                      </a:solidFill>
                    </a:rPr>
                    <a:t>Permanent</a:t>
                  </a:r>
                  <a:r>
                    <a:rPr lang="en-US" sz="2400" b="1" dirty="0">
                      <a:solidFill>
                        <a:srgbClr val="F4F4A3"/>
                      </a:solidFill>
                    </a:rPr>
                    <a:t> </a:t>
                  </a:r>
                  <a:r>
                    <a:rPr lang="en-US" sz="2400" b="1" dirty="0">
                      <a:solidFill>
                        <a:schemeClr val="bg1"/>
                      </a:solidFill>
                    </a:rPr>
                    <a:t>Accounts</a:t>
                  </a:r>
                </a:p>
              </p:txBody>
            </p:sp>
          </p:grpSp>
          <p:sp>
            <p:nvSpPr>
              <p:cNvPr id="46090" name="Rectangle 19"/>
              <p:cNvSpPr>
                <a:spLocks noChangeArrowheads="1"/>
              </p:cNvSpPr>
              <p:nvPr/>
            </p:nvSpPr>
            <p:spPr bwMode="auto">
              <a:xfrm>
                <a:off x="3669" y="957"/>
                <a:ext cx="1494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800" b="1" dirty="0"/>
                  <a:t>Assets</a:t>
                </a:r>
              </a:p>
            </p:txBody>
          </p:sp>
          <p:sp>
            <p:nvSpPr>
              <p:cNvPr id="46091" name="Rectangle 20"/>
              <p:cNvSpPr>
                <a:spLocks noChangeArrowheads="1"/>
              </p:cNvSpPr>
              <p:nvPr/>
            </p:nvSpPr>
            <p:spPr bwMode="auto">
              <a:xfrm rot="16200000" flipH="1">
                <a:off x="2594" y="1937"/>
                <a:ext cx="148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800" b="1" dirty="0"/>
                  <a:t>Liabilities</a:t>
                </a:r>
              </a:p>
            </p:txBody>
          </p:sp>
          <p:sp>
            <p:nvSpPr>
              <p:cNvPr id="46092" name="Rectangle 21"/>
              <p:cNvSpPr>
                <a:spLocks noChangeArrowheads="1"/>
              </p:cNvSpPr>
              <p:nvPr/>
            </p:nvSpPr>
            <p:spPr bwMode="auto">
              <a:xfrm rot="5400000" flipH="1">
                <a:off x="4638" y="1922"/>
                <a:ext cx="1486" cy="2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2800" b="1" dirty="0"/>
                  <a:t>Equity</a:t>
                </a:r>
              </a:p>
            </p:txBody>
          </p:sp>
        </p:grpSp>
        <p:sp>
          <p:nvSpPr>
            <p:cNvPr id="243734" name="Rectangle 22"/>
            <p:cNvSpPr>
              <a:spLocks noChangeArrowheads="1"/>
            </p:cNvSpPr>
            <p:nvPr/>
          </p:nvSpPr>
          <p:spPr bwMode="auto">
            <a:xfrm>
              <a:off x="3319" y="2976"/>
              <a:ext cx="2057" cy="10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b="1" dirty="0">
                  <a:solidFill>
                    <a:schemeClr val="bg1"/>
                  </a:solidFill>
                </a:rPr>
                <a:t>Permanent accounts track financial results from year to year.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Closing Process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704837-E909-4EE7-AE46-8D8B57A2F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95400"/>
            <a:ext cx="6629400" cy="51157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Accounting Cycle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9779555-C465-41B3-965A-BB1D3981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0"/>
            <a:ext cx="4572000" cy="49298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Concept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467600" cy="22929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Cash basis accounting can distort the measurement of net income because it sometimes fails to properly match revenues with expenses.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200" b="1" dirty="0">
                <a:solidFill>
                  <a:schemeClr val="bg1"/>
                </a:solidFill>
              </a:rPr>
              <a:t>The problem is that cash is not always received or paid in the period when the revenue is earned or when the expense is incurred.</a:t>
            </a:r>
          </a:p>
        </p:txBody>
      </p:sp>
      <p:sp>
        <p:nvSpPr>
          <p:cNvPr id="2" name="Oval 1"/>
          <p:cNvSpPr/>
          <p:nvPr/>
        </p:nvSpPr>
        <p:spPr>
          <a:xfrm>
            <a:off x="2019300" y="4207459"/>
            <a:ext cx="5105400" cy="18415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objective of accrual accounting is to improve matching of revenues with expenses.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ysClr val="windowText" lastClr="000000"/>
                </a:solidFill>
                <a:latin typeface="Tahoma" pitchFamily="34" charset="0"/>
              </a:rPr>
              <a:t>Show how deferrals affect financial statements.</a:t>
            </a:r>
          </a:p>
          <a:p>
            <a:pPr marL="0" indent="0">
              <a:buNone/>
            </a:pPr>
            <a:endParaRPr lang="en-US" sz="3200" dirty="0">
              <a:solidFill>
                <a:sysClr val="windowText" lastClr="000000"/>
              </a:solidFill>
              <a:latin typeface="Tahoma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Cash may be exchanged before revenue or expense is recognized.  In this case the business defers recognition.</a:t>
            </a:r>
          </a:p>
        </p:txBody>
      </p:sp>
    </p:spTree>
    <p:extLst>
      <p:ext uri="{BB962C8B-B14F-4D97-AF65-F5344CB8AC3E}">
        <p14:creationId xmlns:p14="http://schemas.microsoft.com/office/powerpoint/2010/main" val="37975723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Accounting Cycle Event 1</a:t>
            </a: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800100" y="1356847"/>
            <a:ext cx="8077200" cy="830263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Cato pays $6,000 to the instructor to settle the salaries payable obligation.</a:t>
            </a:r>
          </a:p>
        </p:txBody>
      </p:sp>
      <p:sp>
        <p:nvSpPr>
          <p:cNvPr id="8199" name="Oval 5"/>
          <p:cNvSpPr>
            <a:spLocks noChangeArrowheads="1"/>
          </p:cNvSpPr>
          <p:nvPr/>
        </p:nvSpPr>
        <p:spPr bwMode="auto">
          <a:xfrm>
            <a:off x="5181600" y="2531132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41284-96C8-46F2-8045-48155468C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0"/>
            <a:ext cx="8077200" cy="134229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2-5: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Show how accounting for supplies affects financial statements.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Accounting Cycle Event 2</a:t>
            </a: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47700" y="1631731"/>
            <a:ext cx="7848600" cy="52322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Cato purchases $800 of supplies on account.</a:t>
            </a:r>
            <a:endParaRPr lang="en-US" sz="2600" b="1" dirty="0">
              <a:latin typeface="Tahoma" pitchFamily="34" charset="0"/>
            </a:endParaRP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5543550" y="281940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3C370-8E4D-4F5E-9F17-1C6029071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34505"/>
            <a:ext cx="8229600" cy="13835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receivables affect financial statements.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Year-End Adjustment for Supplies Adj. 1</a:t>
            </a: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8382000" cy="120015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After determining through a physical count that it has $150 of unused supplies on hand as of December 31, Cato recognizes supplies expense.</a:t>
            </a:r>
            <a:endParaRPr lang="en-US" sz="21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71" y="3023870"/>
            <a:ext cx="4865653" cy="155448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FC660-0BD8-4192-AD5B-F59AA4898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1" y="4801870"/>
            <a:ext cx="8282838" cy="14031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2-6: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Show how accounting for prepaid items affects financial statements.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Costs, Assets and Expenses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8AD143-DED7-49B4-91A3-63DC2AAF5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4" y="1985760"/>
            <a:ext cx="7886700" cy="31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0150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Prepaid Items Event 3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838200" y="2057400"/>
            <a:ext cx="7848600" cy="800219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 b="1" dirty="0">
                <a:latin typeface="Tahoma" pitchFamily="34" charset="0"/>
              </a:rPr>
              <a:t>On March 1, Cato pays $12,000 cash to lease office space for one year beginning immediately.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A4B263-B7C6-42D4-872B-06FA4A6FD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191000"/>
            <a:ext cx="8077200" cy="1198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Year-End Adjustment for Prepaid Rent Adj. 2</a:t>
            </a: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609599" y="1690688"/>
            <a:ext cx="8229600" cy="830263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Cato recognizes rent expense for the office space used during the Year 2 accounting period.</a:t>
            </a:r>
            <a:endParaRPr lang="en-US" sz="21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7339B-8239-4262-98BB-E83E9063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3028894"/>
            <a:ext cx="7059010" cy="8002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F6145C-AFDC-4677-BD6F-3CAC0DAF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37049"/>
            <a:ext cx="8382000" cy="12446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2-7: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Show how accounting for unearned revenues affects financial statements.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Unearned Revenue Event 4</a:t>
            </a:r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609600" y="1567760"/>
            <a:ext cx="8077200" cy="1061829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latin typeface="Tahoma" pitchFamily="34" charset="0"/>
              </a:rPr>
              <a:t>Cato receives $18,000 cash in advance from Westberry Company for consulting services to be performed over a one-year period beginning June 1, Year 2.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5410200" y="2893323"/>
            <a:ext cx="2743200" cy="10618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81CCC2-F9F1-4CC0-9F43-BC1E258E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419600"/>
            <a:ext cx="8305800" cy="13738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Year-End Adjustment for Unearned Revenue Adj. 3</a:t>
            </a: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685800" y="2006420"/>
            <a:ext cx="7924800" cy="830997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Cato recognizes the portion of the unearned revenue it earned during the accounting period.</a:t>
            </a:r>
            <a:endParaRPr lang="en-US" sz="23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1BDE-4895-4992-AC14-CB0F58F1F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5" y="3287723"/>
            <a:ext cx="6725589" cy="72400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561370-05D7-482B-8327-35B94AA5F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462030"/>
            <a:ext cx="7924800" cy="12470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Year 2 Events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BE31C-BBE6-4274-B2CB-DAA34684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800"/>
            <a:ext cx="7847302" cy="37960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2-8: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Prepare financial statements that include deferrals.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1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" y="1576437"/>
            <a:ext cx="8229600" cy="1200329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Cato Consultants was started on January 1, Year 1, when it acquired $5,000 cash by issuing common stock.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543550" y="2902000"/>
            <a:ext cx="2762250" cy="1097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E1892-6540-45D8-A53A-C19205CDF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4343400"/>
            <a:ext cx="8229600" cy="14631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1"/>
            <a:ext cx="7886700" cy="1295400"/>
          </a:xfrm>
        </p:spPr>
        <p:txBody>
          <a:bodyPr/>
          <a:lstStyle/>
          <a:p>
            <a:r>
              <a:rPr lang="en-US" dirty="0"/>
              <a:t>Preparing Financial Statements — Income Statement and Stockholders’ Equity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1CE5E4-2D6F-4645-9FFC-D7EC1971F97F}"/>
              </a:ext>
            </a:extLst>
          </p:cNvPr>
          <p:cNvGrpSpPr/>
          <p:nvPr/>
        </p:nvGrpSpPr>
        <p:grpSpPr>
          <a:xfrm>
            <a:off x="1676400" y="1295400"/>
            <a:ext cx="6192114" cy="4810477"/>
            <a:chOff x="1676400" y="1304741"/>
            <a:chExt cx="6192114" cy="4810477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B19DC0D-DD43-4F56-8212-1A52A896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1304741"/>
              <a:ext cx="6011114" cy="2648320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DBDDAFC-A4AC-4B51-8147-12396E5DB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3590741"/>
              <a:ext cx="6192114" cy="2524477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Financial Statements — Balance Sheets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081525-20F6-4BBE-9A69-1339EB894912}"/>
              </a:ext>
            </a:extLst>
          </p:cNvPr>
          <p:cNvGrpSpPr/>
          <p:nvPr/>
        </p:nvGrpSpPr>
        <p:grpSpPr>
          <a:xfrm>
            <a:off x="1404495" y="1690688"/>
            <a:ext cx="6335009" cy="4239217"/>
            <a:chOff x="1404495" y="1819231"/>
            <a:chExt cx="6335009" cy="4239217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ABCA8E4-B8DF-4DFE-888A-B5ADA58A7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495" y="2133600"/>
              <a:ext cx="6335009" cy="39248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3B4C13-8467-4604-9D73-FFEAE32E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495" y="1819231"/>
              <a:ext cx="5849166" cy="314369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Financial Statements — Statement of Cash Flows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C487C6-A0CB-4E79-9988-27A86A35AB84}"/>
              </a:ext>
            </a:extLst>
          </p:cNvPr>
          <p:cNvGrpSpPr/>
          <p:nvPr/>
        </p:nvGrpSpPr>
        <p:grpSpPr>
          <a:xfrm>
            <a:off x="1121347" y="1690688"/>
            <a:ext cx="6901305" cy="4252912"/>
            <a:chOff x="1404495" y="1690688"/>
            <a:chExt cx="6315957" cy="37438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5FFC40-0824-4FC9-BB2B-64476B56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495" y="1690688"/>
              <a:ext cx="5849166" cy="314369"/>
            </a:xfrm>
            <a:prstGeom prst="rect">
              <a:avLst/>
            </a:prstGeom>
          </p:spPr>
        </p:pic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6BD3953-174E-48A0-B8F8-EE9B50BB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548" y="2005057"/>
              <a:ext cx="6296904" cy="3429479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2-9: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Tahoma" pitchFamily="34" charset="0"/>
              </a:rPr>
              <a:t>Classify accounting events into one of four categories.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Classification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742950" y="279809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US" sz="4400" dirty="0">
              <a:solidFill>
                <a:srgbClr val="490C00"/>
              </a:solidFill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742950" y="1623027"/>
            <a:ext cx="7467600" cy="9556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The described transactions can be classified into one of four categories: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A36F0-C348-43EE-A18E-3ABBC2CCFD99}"/>
              </a:ext>
            </a:extLst>
          </p:cNvPr>
          <p:cNvSpPr txBox="1"/>
          <p:nvPr/>
        </p:nvSpPr>
        <p:spPr>
          <a:xfrm>
            <a:off x="742950" y="2895600"/>
            <a:ext cx="7562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Asset source transactions: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asset account increases, and a corresponding claims account increases.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Asset use transactions: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asset account decreases, and a corresponding claims account decreases.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Asset exchange transactions: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One asset account increases, and another asset account decreases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Claims exchange transactions: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One claims account increases, and another claims account decreases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Classification for Year 1 Transactions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48861F-755B-4A90-BF2D-655129A3E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362200"/>
            <a:ext cx="7696200" cy="30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1977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Classification for Year 2 Transactions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E2F87-A90F-4781-98EA-4766EA192186}"/>
              </a:ext>
            </a:extLst>
          </p:cNvPr>
          <p:cNvGrpSpPr/>
          <p:nvPr/>
        </p:nvGrpSpPr>
        <p:grpSpPr>
          <a:xfrm>
            <a:off x="1123950" y="1371600"/>
            <a:ext cx="7391400" cy="4813005"/>
            <a:chOff x="609600" y="1467396"/>
            <a:chExt cx="8376684" cy="54030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7D2626-950C-4B20-8967-11F88942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467396"/>
              <a:ext cx="8376684" cy="532728"/>
            </a:xfrm>
            <a:prstGeom prst="rect">
              <a:avLst/>
            </a:prstGeom>
          </p:spPr>
        </p:pic>
        <p:pic>
          <p:nvPicPr>
            <p:cNvPr id="8" name="Picture 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EB3BB31F-1B71-48B0-A9C8-81B64C617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827" y="2000124"/>
              <a:ext cx="6911023" cy="4870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68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Chapter 2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2</a:t>
            </a: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762000" y="1646237"/>
            <a:ext cx="7620000" cy="1154162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 b="1" dirty="0">
                <a:latin typeface="Tahoma" pitchFamily="34" charset="0"/>
              </a:rPr>
              <a:t>During Year 1, Cato Consultants provided $84,000 of consulting services to its clients but has not yet collected any cash</a:t>
            </a:r>
          </a:p>
        </p:txBody>
      </p:sp>
      <p:sp>
        <p:nvSpPr>
          <p:cNvPr id="2055" name="Oval 5"/>
          <p:cNvSpPr>
            <a:spLocks noChangeArrowheads="1"/>
          </p:cNvSpPr>
          <p:nvPr/>
        </p:nvSpPr>
        <p:spPr bwMode="auto">
          <a:xfrm>
            <a:off x="5543550" y="2971800"/>
            <a:ext cx="2838450" cy="1109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Asset Source Transaction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8D080D-8D29-463F-A982-EBA508093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4504322"/>
            <a:ext cx="8058150" cy="12528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3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530772" y="1827212"/>
            <a:ext cx="8077200" cy="77152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latin typeface="Tahoma" pitchFamily="34" charset="0"/>
              </a:rPr>
              <a:t>Cato collected $60,000 cash from customers in partial settlement of its accounts receivable.</a:t>
            </a:r>
          </a:p>
        </p:txBody>
      </p:sp>
      <p:sp>
        <p:nvSpPr>
          <p:cNvPr id="3079" name="Oval 5"/>
          <p:cNvSpPr>
            <a:spLocks noChangeArrowheads="1"/>
          </p:cNvSpPr>
          <p:nvPr/>
        </p:nvSpPr>
        <p:spPr bwMode="auto">
          <a:xfrm>
            <a:off x="5636172" y="2781300"/>
            <a:ext cx="2971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Asset Exchange Transaction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D3D8D-D90A-40D9-9CAD-5088594C6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6" y="4572000"/>
            <a:ext cx="8607972" cy="13419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4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530772" y="1827212"/>
            <a:ext cx="8077200" cy="769441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latin typeface="Tahoma" pitchFamily="34" charset="0"/>
              </a:rPr>
              <a:t>Cato paid the instructor $10,000 for teaching training courses (salary expense).</a:t>
            </a:r>
          </a:p>
        </p:txBody>
      </p:sp>
      <p:sp>
        <p:nvSpPr>
          <p:cNvPr id="3079" name="Oval 5"/>
          <p:cNvSpPr>
            <a:spLocks noChangeArrowheads="1"/>
          </p:cNvSpPr>
          <p:nvPr/>
        </p:nvSpPr>
        <p:spPr bwMode="auto">
          <a:xfrm>
            <a:off x="5636172" y="2781300"/>
            <a:ext cx="2669628" cy="1028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23AB9B-3593-4146-B6AD-3F79DB94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7" y="4419600"/>
            <a:ext cx="8515350" cy="13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15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5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530772" y="1827212"/>
            <a:ext cx="8077200" cy="769441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latin typeface="Tahoma" pitchFamily="34" charset="0"/>
              </a:rPr>
              <a:t>Cato paid $2,000 cash for advertising costs.  The advertisements were shown in Year 1.</a:t>
            </a:r>
          </a:p>
        </p:txBody>
      </p:sp>
      <p:sp>
        <p:nvSpPr>
          <p:cNvPr id="3079" name="Oval 5"/>
          <p:cNvSpPr>
            <a:spLocks noChangeArrowheads="1"/>
          </p:cNvSpPr>
          <p:nvPr/>
        </p:nvSpPr>
        <p:spPr bwMode="auto">
          <a:xfrm>
            <a:off x="5636172" y="2781300"/>
            <a:ext cx="2669628" cy="1028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Asset Use Transaction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E8F3AF-BDF2-4F19-8371-B9492C40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2" y="4419600"/>
            <a:ext cx="8001000" cy="12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0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6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530772" y="1827212"/>
            <a:ext cx="8077200" cy="769441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latin typeface="Tahoma" pitchFamily="34" charset="0"/>
              </a:rPr>
              <a:t>Cato signed contracts for $42,000 of consulting services to be performed in Year 2.</a:t>
            </a:r>
          </a:p>
        </p:txBody>
      </p:sp>
      <p:sp>
        <p:nvSpPr>
          <p:cNvPr id="3079" name="Oval 5"/>
          <p:cNvSpPr>
            <a:spLocks noChangeArrowheads="1"/>
          </p:cNvSpPr>
          <p:nvPr/>
        </p:nvSpPr>
        <p:spPr bwMode="auto">
          <a:xfrm>
            <a:off x="4724400" y="2781300"/>
            <a:ext cx="3883572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Not recognized in Year 1 financial statements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A04A5-684D-4110-86B0-219A4A5B8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2" y="4495800"/>
            <a:ext cx="8305800" cy="12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899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1074</Words>
  <Application>Microsoft Office PowerPoint</Application>
  <PresentationFormat>On-screen Show (4:3)</PresentationFormat>
  <Paragraphs>164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Tahoma</vt:lpstr>
      <vt:lpstr>Custom Design</vt:lpstr>
      <vt:lpstr>Chapter 2</vt:lpstr>
      <vt:lpstr>Accrual Accounting</vt:lpstr>
      <vt:lpstr>LO 2-1:</vt:lpstr>
      <vt:lpstr>Event 1</vt:lpstr>
      <vt:lpstr>Event 2</vt:lpstr>
      <vt:lpstr>Event 3</vt:lpstr>
      <vt:lpstr>Event 4</vt:lpstr>
      <vt:lpstr>Event 5</vt:lpstr>
      <vt:lpstr>Event 6</vt:lpstr>
      <vt:lpstr>LO 2-2:</vt:lpstr>
      <vt:lpstr>Event 7</vt:lpstr>
      <vt:lpstr>LO 2-3:</vt:lpstr>
      <vt:lpstr>Income Statement</vt:lpstr>
      <vt:lpstr>Vertical Statements Model Part 1</vt:lpstr>
      <vt:lpstr>Vertical Statements Model Part 2</vt:lpstr>
      <vt:lpstr>Vertical Statements Model Part 3</vt:lpstr>
      <vt:lpstr>Statement of Changes in Stockholders’ Equity</vt:lpstr>
      <vt:lpstr>Balance Sheet</vt:lpstr>
      <vt:lpstr>Statement of Cash Flows</vt:lpstr>
      <vt:lpstr>Comparing Cash Flow from Operating Activities with Net Income</vt:lpstr>
      <vt:lpstr>LO 2-4:</vt:lpstr>
      <vt:lpstr>Temporary and Permanent Accounts</vt:lpstr>
      <vt:lpstr>The Closing Process</vt:lpstr>
      <vt:lpstr>Steps in the Accounting Cycle</vt:lpstr>
      <vt:lpstr>Matching Concept</vt:lpstr>
      <vt:lpstr>Section 2:</vt:lpstr>
      <vt:lpstr>Second Accounting Cycle Event 1</vt:lpstr>
      <vt:lpstr>LO 2-5:</vt:lpstr>
      <vt:lpstr>Second Accounting Cycle Event 2</vt:lpstr>
      <vt:lpstr>Year-End Adjustment for Supplies Adj. 1</vt:lpstr>
      <vt:lpstr>LO 2-6:</vt:lpstr>
      <vt:lpstr>Relationship Between Costs, Assets and Expenses</vt:lpstr>
      <vt:lpstr>Accounting for Prepaid Items Event 3</vt:lpstr>
      <vt:lpstr>Year-End Adjustment for Prepaid Rent Adj. 2</vt:lpstr>
      <vt:lpstr>LO 2-7:</vt:lpstr>
      <vt:lpstr>Accounting for Unearned Revenue Event 4</vt:lpstr>
      <vt:lpstr>Year-End Adjustment for Unearned Revenue Adj. 3</vt:lpstr>
      <vt:lpstr>Other Year 2 Events</vt:lpstr>
      <vt:lpstr>LO 2-8:</vt:lpstr>
      <vt:lpstr>Preparing Financial Statements — Income Statement and Stockholders’ Equity</vt:lpstr>
      <vt:lpstr>Preparing Financial Statements — Balance Sheets</vt:lpstr>
      <vt:lpstr>Preparing Financial Statements — Statement of Cash Flows</vt:lpstr>
      <vt:lpstr>LO 2-9:</vt:lpstr>
      <vt:lpstr>Transaction Classification</vt:lpstr>
      <vt:lpstr>Event Classification for Year 1 Transactions</vt:lpstr>
      <vt:lpstr>Event Classification for Year 2 Transactions</vt:lpstr>
      <vt:lpstr>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Quinones, Erin</dc:creator>
  <cp:lastModifiedBy>Quinones, Erin</cp:lastModifiedBy>
  <cp:revision>2</cp:revision>
  <dcterms:created xsi:type="dcterms:W3CDTF">2020-04-06T14:19:14Z</dcterms:created>
  <dcterms:modified xsi:type="dcterms:W3CDTF">2020-04-13T12:31:40Z</dcterms:modified>
</cp:coreProperties>
</file>