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notesSlides/notesSlide32.xml" ContentType="application/vnd.openxmlformats-officedocument.presentationml.notesSlide+xml"/>
  <Override PartName="/ppt/tags/tag35.xml" ContentType="application/vnd.openxmlformats-officedocument.presentationml.tags+xml"/>
  <Override PartName="/ppt/notesSlides/notesSlide33.xml" ContentType="application/vnd.openxmlformats-officedocument.presentationml.notesSlide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ppt/tags/tag38.xml" ContentType="application/vnd.openxmlformats-officedocument.presentationml.tags+xml"/>
  <Override PartName="/ppt/notesSlides/notesSlide36.xml" ContentType="application/vnd.openxmlformats-officedocument.presentationml.notesSlide+xml"/>
  <Override PartName="/ppt/tags/tag39.xml" ContentType="application/vnd.openxmlformats-officedocument.presentationml.tags+xml"/>
  <Override PartName="/ppt/notesSlides/notesSlide37.xml" ContentType="application/vnd.openxmlformats-officedocument.presentationml.notesSlide+xml"/>
  <Override PartName="/ppt/tags/tag40.xml" ContentType="application/vnd.openxmlformats-officedocument.presentationml.tags+xml"/>
  <Override PartName="/ppt/notesSlides/notesSlide38.xml" ContentType="application/vnd.openxmlformats-officedocument.presentationml.notesSlide+xml"/>
  <Override PartName="/ppt/tags/tag41.xml" ContentType="application/vnd.openxmlformats-officedocument.presentationml.tags+xml"/>
  <Override PartName="/ppt/notesSlides/notesSlide39.xml" ContentType="application/vnd.openxmlformats-officedocument.presentationml.notesSlide+xml"/>
  <Override PartName="/ppt/tags/tag42.xml" ContentType="application/vnd.openxmlformats-officedocument.presentationml.tags+xml"/>
  <Override PartName="/ppt/notesSlides/notesSlide40.xml" ContentType="application/vnd.openxmlformats-officedocument.presentationml.notesSlide+xml"/>
  <Override PartName="/ppt/tags/tag43.xml" ContentType="application/vnd.openxmlformats-officedocument.presentationml.tags+xml"/>
  <Override PartName="/ppt/notesSlides/notesSlide41.xml" ContentType="application/vnd.openxmlformats-officedocument.presentationml.notesSlide+xml"/>
  <Override PartName="/ppt/tags/tag44.xml" ContentType="application/vnd.openxmlformats-officedocument.presentationml.tags+xml"/>
  <Override PartName="/ppt/notesSlides/notesSlide42.xml" ContentType="application/vnd.openxmlformats-officedocument.presentationml.notesSlide+xml"/>
  <Override PartName="/ppt/tags/tag45.xml" ContentType="application/vnd.openxmlformats-officedocument.presentationml.tags+xml"/>
  <Override PartName="/ppt/notesSlides/notesSlide43.xml" ContentType="application/vnd.openxmlformats-officedocument.presentationml.notesSlide+xml"/>
  <Override PartName="/ppt/tags/tag46.xml" ContentType="application/vnd.openxmlformats-officedocument.presentationml.tags+xml"/>
  <Override PartName="/ppt/notesSlides/notesSlide44.xml" ContentType="application/vnd.openxmlformats-officedocument.presentationml.notesSlide+xml"/>
  <Override PartName="/ppt/tags/tag47.xml" ContentType="application/vnd.openxmlformats-officedocument.presentationml.tags+xml"/>
  <Override PartName="/ppt/notesSlides/notesSlide45.xml" ContentType="application/vnd.openxmlformats-officedocument.presentationml.notesSlide+xml"/>
  <Override PartName="/ppt/tags/tag48.xml" ContentType="application/vnd.openxmlformats-officedocument.presentationml.tags+xml"/>
  <Override PartName="/ppt/notesSlides/notesSlide46.xml" ContentType="application/vnd.openxmlformats-officedocument.presentationml.notesSlide+xml"/>
  <Override PartName="/ppt/tags/tag49.xml" ContentType="application/vnd.openxmlformats-officedocument.presentationml.tags+xml"/>
  <Override PartName="/ppt/notesSlides/notesSlide47.xml" ContentType="application/vnd.openxmlformats-officedocument.presentationml.notesSlide+xml"/>
  <Override PartName="/ppt/tags/tag50.xml" ContentType="application/vnd.openxmlformats-officedocument.presentationml.tags+xml"/>
  <Override PartName="/ppt/notesSlides/notesSlide48.xml" ContentType="application/vnd.openxmlformats-officedocument.presentationml.notesSlide+xml"/>
  <Override PartName="/ppt/tags/tag51.xml" ContentType="application/vnd.openxmlformats-officedocument.presentationml.tags+xml"/>
  <Override PartName="/ppt/notesSlides/notesSlide49.xml" ContentType="application/vnd.openxmlformats-officedocument.presentationml.notesSlide+xml"/>
  <Override PartName="/ppt/tags/tag52.xml" ContentType="application/vnd.openxmlformats-officedocument.presentationml.tags+xml"/>
  <Override PartName="/ppt/notesSlides/notesSlide50.xml" ContentType="application/vnd.openxmlformats-officedocument.presentationml.notesSlide+xml"/>
  <Override PartName="/ppt/tags/tag53.xml" ContentType="application/vnd.openxmlformats-officedocument.presentationml.tags+xml"/>
  <Override PartName="/ppt/notesSlides/notesSlide51.xml" ContentType="application/vnd.openxmlformats-officedocument.presentationml.notesSlide+xml"/>
  <Override PartName="/ppt/tags/tag54.xml" ContentType="application/vnd.openxmlformats-officedocument.presentationml.tags+xml"/>
  <Override PartName="/ppt/notesSlides/notesSlide52.xml" ContentType="application/vnd.openxmlformats-officedocument.presentationml.notesSlide+xml"/>
  <Override PartName="/ppt/tags/tag55.xml" ContentType="application/vnd.openxmlformats-officedocument.presentationml.tags+xml"/>
  <Override PartName="/ppt/notesSlides/notesSlide53.xml" ContentType="application/vnd.openxmlformats-officedocument.presentationml.notesSlide+xml"/>
  <Override PartName="/ppt/tags/tag56.xml" ContentType="application/vnd.openxmlformats-officedocument.presentationml.tags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1" r:id="rId1"/>
  </p:sldMasterIdLst>
  <p:notesMasterIdLst>
    <p:notesMasterId r:id="rId56"/>
  </p:notesMasterIdLst>
  <p:sldIdLst>
    <p:sldId id="256" r:id="rId2"/>
    <p:sldId id="262" r:id="rId3"/>
    <p:sldId id="312" r:id="rId4"/>
    <p:sldId id="306" r:id="rId5"/>
    <p:sldId id="257" r:id="rId6"/>
    <p:sldId id="259" r:id="rId7"/>
    <p:sldId id="300" r:id="rId8"/>
    <p:sldId id="260" r:id="rId9"/>
    <p:sldId id="261" r:id="rId10"/>
    <p:sldId id="331" r:id="rId11"/>
    <p:sldId id="264" r:id="rId12"/>
    <p:sldId id="315" r:id="rId13"/>
    <p:sldId id="266" r:id="rId14"/>
    <p:sldId id="267" r:id="rId15"/>
    <p:sldId id="316" r:id="rId16"/>
    <p:sldId id="268" r:id="rId17"/>
    <p:sldId id="317" r:id="rId18"/>
    <p:sldId id="269" r:id="rId19"/>
    <p:sldId id="318" r:id="rId20"/>
    <p:sldId id="319" r:id="rId21"/>
    <p:sldId id="271" r:id="rId22"/>
    <p:sldId id="302" r:id="rId23"/>
    <p:sldId id="273" r:id="rId24"/>
    <p:sldId id="320" r:id="rId25"/>
    <p:sldId id="272" r:id="rId26"/>
    <p:sldId id="309" r:id="rId27"/>
    <p:sldId id="275" r:id="rId28"/>
    <p:sldId id="321" r:id="rId29"/>
    <p:sldId id="322" r:id="rId30"/>
    <p:sldId id="310" r:id="rId31"/>
    <p:sldId id="276" r:id="rId32"/>
    <p:sldId id="323" r:id="rId33"/>
    <p:sldId id="277" r:id="rId34"/>
    <p:sldId id="278" r:id="rId35"/>
    <p:sldId id="324" r:id="rId36"/>
    <p:sldId id="325" r:id="rId37"/>
    <p:sldId id="285" r:id="rId38"/>
    <p:sldId id="286" r:id="rId39"/>
    <p:sldId id="301" r:id="rId40"/>
    <p:sldId id="326" r:id="rId41"/>
    <p:sldId id="280" r:id="rId42"/>
    <p:sldId id="282" r:id="rId43"/>
    <p:sldId id="307" r:id="rId44"/>
    <p:sldId id="308" r:id="rId45"/>
    <p:sldId id="303" r:id="rId46"/>
    <p:sldId id="288" r:id="rId47"/>
    <p:sldId id="328" r:id="rId48"/>
    <p:sldId id="289" r:id="rId49"/>
    <p:sldId id="329" r:id="rId50"/>
    <p:sldId id="305" r:id="rId51"/>
    <p:sldId id="296" r:id="rId52"/>
    <p:sldId id="297" r:id="rId53"/>
    <p:sldId id="298" r:id="rId54"/>
    <p:sldId id="299" r:id="rId55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wn, Molly G - brownmg" initials="BMG-b" lastIdx="11" clrIdx="0"/>
  <p:cmAuthor id="2" name="Helen" initials="H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4" autoAdjust="0"/>
    <p:restoredTop sz="90145" autoAdjust="0"/>
  </p:normalViewPr>
  <p:slideViewPr>
    <p:cSldViewPr>
      <p:cViewPr varScale="1">
        <p:scale>
          <a:sx n="99" d="100"/>
          <a:sy n="99" d="100"/>
        </p:scale>
        <p:origin x="120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15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7AE2F-00E0-4CA9-82BA-8C8DB68431EF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29EE-8978-467C-AFF5-7D39D0F72A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2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29EE-8978-467C-AFF5-7D39D0F72A7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9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31390-E202-4192-9BCB-37833C98A6C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13D6B-B9ED-439F-9AB7-352E3B63BA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7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C3518-6751-4906-970D-8DB80FAC1A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7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C3518-6751-4906-970D-8DB80FAC1A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5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80EDC-A7BB-4403-9956-01E3F8C2C2B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50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80EDC-A7BB-4403-9956-01E3F8C2C2B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3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9A0FA-A1EB-426E-AC61-282D9F7FE8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5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9A0FA-A1EB-426E-AC61-282D9F7FE8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5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72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B6F5C-4510-46D3-BF91-11BE9839EE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5705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77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31390-E202-4192-9BCB-37833C98A6C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9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DDB42-F95A-45FB-A575-17C4B4551C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5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77E14-D8FA-492E-8BF2-997D3C7080F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61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9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77E14-D8FA-492E-8BF2-997D3C7080F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61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28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8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DD024-B8D0-4145-8ECC-49E1DEED3A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43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00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0245A-61EF-43AD-B571-73CC89D43D0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41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DD024-B8D0-4145-8ECC-49E1DEED3A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0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17CF3-3263-420B-BF7E-E043156CE31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94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20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2D311-BC62-4D3A-8319-1C2B62DEEA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9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DDB42-F95A-45FB-A575-17C4B4551C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9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17CF3-3263-420B-BF7E-E043156CE31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45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1303C-24CC-4F2F-99AB-68450D359DF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16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1303C-24CC-4F2F-99AB-68450D359DF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41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444EA-C0B1-4F2F-AD46-CE917588ED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5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59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BF28-DEAB-4057-B5DE-09EBB15ACB0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21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BF28-DEAB-4057-B5DE-09EBB15ACB0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93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4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2D311-BC62-4D3A-8319-1C2B62DEEA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50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37600-9057-4389-A4BA-BD4D5C652D0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1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0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FD6F0-2853-4A0E-A5A2-A6B93E5BBB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66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2D311-BC62-4D3A-8319-1C2B62DEEA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90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39437-814E-453D-8D58-A43D728B769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8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3E1DC-609F-4CDC-9EED-7841C9966C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6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29EE-8978-467C-AFF5-7D39D0F72A7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411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29EE-8978-467C-AFF5-7D39D0F72A7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34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8BB644-B22B-45B6-A504-E998BA9CF86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4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8BB644-B22B-45B6-A504-E998BA9CF86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429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4372C-24A1-4B63-A279-061F711D9E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363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4372C-24A1-4B63-A279-061F711D9E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9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B9A01-30DA-4877-B8AE-0108E450022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314373" name="Rectangle 5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27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935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FF04B-4E3B-4B7A-B500-344680F9237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949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39DAA-366A-4A13-9370-89CAB9EA29A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13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0E4C2-349C-475C-9D5B-703B209FEB4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70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613293-2103-48C0-86FD-C63EB7569B3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8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AC3EE-0FF9-4889-9602-628344BA83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318469" name="Rectangle 5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3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41B53-48A5-4708-82A6-43EF4148127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0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31390-E202-4192-9BCB-37833C98A6C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EBFF-31D9-493A-9D53-9C7BEAA5EB76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62600" y="381000"/>
            <a:ext cx="3200400" cy="25908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62600" y="3184524"/>
            <a:ext cx="3200400" cy="1920876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867400" y="5791200"/>
            <a:ext cx="259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© McGraw-Hill Education. All rights reserved. Authorized only for instructor use in the classroom. 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6342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304-D5AA-4049-AE36-D0019F830BEE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1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9A75-A683-4641-A168-795BF1A1FC42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984" y="651944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algn="ctr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AFAD-B2C9-4C19-9D4D-A7E03CA20C78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984" y="651944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algn="ctr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7D70-BE64-4BAB-B475-B4F0B6FC25C6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32E0-611D-43E6-B32F-AE136CB393AD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C8BF-CC2C-4863-BD45-8E115E5259AB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0401-C3DC-4923-8B32-979890BE6CBC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0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E246-EEEF-4386-B251-EB45D3924D74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0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510-F2BD-4828-B492-A36777B0FA2B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5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1629-81E6-4813-BBFF-50C6AE8B8335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E971-1084-427F-B090-36F442A6B1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7" r:id="rId3"/>
    <p:sldLayoutId id="2147483874" r:id="rId4"/>
    <p:sldLayoutId id="2147483875" r:id="rId5"/>
    <p:sldLayoutId id="2147483876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4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4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15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1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2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1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1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19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4" Type="http://schemas.openxmlformats.org/officeDocument/2006/relationships/image" Target="../media/image20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21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2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3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23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2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25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26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image" Target="../media/image27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28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Relationship Id="rId4" Type="http://schemas.openxmlformats.org/officeDocument/2006/relationships/image" Target="../media/image31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4" Type="http://schemas.openxmlformats.org/officeDocument/2006/relationships/image" Target="../media/image32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Relationship Id="rId4" Type="http://schemas.openxmlformats.org/officeDocument/2006/relationships/image" Target="../media/image33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4" Type="http://schemas.openxmlformats.org/officeDocument/2006/relationships/image" Target="../media/image34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Relationship Id="rId4" Type="http://schemas.openxmlformats.org/officeDocument/2006/relationships/image" Target="../media/image35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4" Type="http://schemas.openxmlformats.org/officeDocument/2006/relationships/image" Target="../media/image36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Relationship Id="rId4" Type="http://schemas.openxmlformats.org/officeDocument/2006/relationships/image" Target="../media/image37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Relationship Id="rId4" Type="http://schemas.openxmlformats.org/officeDocument/2006/relationships/image" Target="../media/image3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Relationship Id="rId4" Type="http://schemas.openxmlformats.org/officeDocument/2006/relationships/image" Target="../media/image39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700">
                <a:latin typeface="+mn-lt"/>
              </a:rPr>
              <a:t>Accounting for Merchandising Businesses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72EC4A45-B1FB-4F00-B90D-7C724907B8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261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Income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73C210E-D402-4585-9E3A-E22AFCC3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410488"/>
            <a:ext cx="7086600" cy="2323312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itchFamily="34" charset="0"/>
              </a:rPr>
              <a:t>The selling and administrative expenses (period costs) are subtracted from gross margin to obtain the net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F64C9-180A-4E89-BE0A-0E0D4223B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3" y="4114800"/>
            <a:ext cx="6762234" cy="1839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928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Perpetual Inventory System</a:t>
            </a:r>
          </a:p>
        </p:txBody>
      </p:sp>
      <p:grpSp>
        <p:nvGrpSpPr>
          <p:cNvPr id="545794" name="Group 20"/>
          <p:cNvGrpSpPr>
            <a:grpSpLocks/>
          </p:cNvGrpSpPr>
          <p:nvPr/>
        </p:nvGrpSpPr>
        <p:grpSpPr bwMode="auto">
          <a:xfrm>
            <a:off x="649527" y="1524000"/>
            <a:ext cx="3314700" cy="4876800"/>
            <a:chOff x="552" y="1296"/>
            <a:chExt cx="1872" cy="2784"/>
          </a:xfrm>
        </p:grpSpPr>
        <p:sp>
          <p:nvSpPr>
            <p:cNvPr id="545804" name="Oval 21"/>
            <p:cNvSpPr>
              <a:spLocks noChangeArrowheads="1"/>
            </p:cNvSpPr>
            <p:nvPr/>
          </p:nvSpPr>
          <p:spPr bwMode="auto">
            <a:xfrm>
              <a:off x="552" y="1296"/>
              <a:ext cx="1872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ahoma" pitchFamily="34" charset="0"/>
                </a:rPr>
                <a:t>Perpetual Inventory System</a:t>
              </a:r>
            </a:p>
          </p:txBody>
        </p:sp>
        <p:sp>
          <p:nvSpPr>
            <p:cNvPr id="545805" name="Rectangle 22"/>
            <p:cNvSpPr>
              <a:spLocks noChangeArrowheads="1"/>
            </p:cNvSpPr>
            <p:nvPr/>
          </p:nvSpPr>
          <p:spPr bwMode="auto">
            <a:xfrm>
              <a:off x="552" y="2784"/>
              <a:ext cx="1872" cy="1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Inventory account is adjusted perpetually (continually) throughout the accounting period.</a:t>
              </a:r>
            </a:p>
          </p:txBody>
        </p:sp>
        <p:cxnSp>
          <p:nvCxnSpPr>
            <p:cNvPr id="545806" name="AutoShape 23"/>
            <p:cNvCxnSpPr>
              <a:cxnSpLocks noChangeShapeType="1"/>
              <a:stCxn id="545804" idx="4"/>
              <a:endCxn id="545805" idx="0"/>
            </p:cNvCxnSpPr>
            <p:nvPr/>
          </p:nvCxnSpPr>
          <p:spPr bwMode="auto">
            <a:xfrm>
              <a:off x="1488" y="2112"/>
              <a:ext cx="0" cy="6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54000" name="Group 48"/>
          <p:cNvGrpSpPr>
            <a:grpSpLocks/>
          </p:cNvGrpSpPr>
          <p:nvPr/>
        </p:nvGrpSpPr>
        <p:grpSpPr bwMode="auto">
          <a:xfrm>
            <a:off x="4002327" y="3657600"/>
            <a:ext cx="4419600" cy="1371600"/>
            <a:chOff x="2448" y="2208"/>
            <a:chExt cx="2784" cy="864"/>
          </a:xfrm>
        </p:grpSpPr>
        <p:sp>
          <p:nvSpPr>
            <p:cNvPr id="545801" name="Line 40"/>
            <p:cNvSpPr>
              <a:spLocks noChangeShapeType="1"/>
            </p:cNvSpPr>
            <p:nvPr/>
          </p:nvSpPr>
          <p:spPr bwMode="auto">
            <a:xfrm>
              <a:off x="2448" y="264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45802" name="Oval 42"/>
            <p:cNvSpPr>
              <a:spLocks noChangeArrowheads="1"/>
            </p:cNvSpPr>
            <p:nvPr/>
          </p:nvSpPr>
          <p:spPr bwMode="auto">
            <a:xfrm>
              <a:off x="3120" y="2208"/>
              <a:ext cx="2064" cy="86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545803" name="Text Box 43"/>
            <p:cNvSpPr txBox="1">
              <a:spLocks noChangeArrowheads="1"/>
            </p:cNvSpPr>
            <p:nvPr/>
          </p:nvSpPr>
          <p:spPr bwMode="auto">
            <a:xfrm>
              <a:off x="3312" y="2400"/>
              <a:ext cx="19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Arial" charset="0"/>
                </a:rPr>
                <a:t>Inventory increased for each item purchased</a:t>
              </a:r>
            </a:p>
          </p:txBody>
        </p:sp>
      </p:grpSp>
      <p:grpSp>
        <p:nvGrpSpPr>
          <p:cNvPr id="254001" name="Group 49"/>
          <p:cNvGrpSpPr>
            <a:grpSpLocks/>
          </p:cNvGrpSpPr>
          <p:nvPr/>
        </p:nvGrpSpPr>
        <p:grpSpPr bwMode="auto">
          <a:xfrm>
            <a:off x="4002327" y="5105400"/>
            <a:ext cx="4343400" cy="1371600"/>
            <a:chOff x="2448" y="3216"/>
            <a:chExt cx="2736" cy="864"/>
          </a:xfrm>
        </p:grpSpPr>
        <p:sp>
          <p:nvSpPr>
            <p:cNvPr id="545798" name="Line 41"/>
            <p:cNvSpPr>
              <a:spLocks noChangeShapeType="1"/>
            </p:cNvSpPr>
            <p:nvPr/>
          </p:nvSpPr>
          <p:spPr bwMode="auto">
            <a:xfrm>
              <a:off x="2448" y="364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45799" name="Oval 44"/>
            <p:cNvSpPr>
              <a:spLocks noChangeArrowheads="1"/>
            </p:cNvSpPr>
            <p:nvPr/>
          </p:nvSpPr>
          <p:spPr bwMode="auto">
            <a:xfrm>
              <a:off x="3120" y="3216"/>
              <a:ext cx="2064" cy="86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545800" name="Text Box 45"/>
            <p:cNvSpPr txBox="1">
              <a:spLocks noChangeArrowheads="1"/>
            </p:cNvSpPr>
            <p:nvPr/>
          </p:nvSpPr>
          <p:spPr bwMode="auto">
            <a:xfrm>
              <a:off x="3408" y="3408"/>
              <a:ext cx="16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Arial" charset="0"/>
                </a:rPr>
                <a:t>Inventory decreased for each item sold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489200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5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44" name="Text Box 1026"/>
          <p:cNvSpPr txBox="1">
            <a:spLocks noChangeArrowheads="1"/>
          </p:cNvSpPr>
          <p:nvPr/>
        </p:nvSpPr>
        <p:spPr bwMode="auto">
          <a:xfrm>
            <a:off x="719056" y="1332127"/>
            <a:ext cx="7375561" cy="406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1: JPS acquired $15,000 by issuing common stock. </a:t>
            </a:r>
          </a:p>
        </p:txBody>
      </p:sp>
      <p:sp>
        <p:nvSpPr>
          <p:cNvPr id="141351" name="Oval 1029"/>
          <p:cNvSpPr>
            <a:spLocks noChangeArrowheads="1"/>
          </p:cNvSpPr>
          <p:nvPr/>
        </p:nvSpPr>
        <p:spPr bwMode="auto">
          <a:xfrm>
            <a:off x="5105400" y="2015567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39" y="1"/>
            <a:ext cx="7886700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Year 1 Events on Financial Statements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A6250B-A979-49B0-A18E-0BAD46A96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7" y="3929693"/>
            <a:ext cx="8002117" cy="12098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3103677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44" name="Text Box 1026"/>
          <p:cNvSpPr txBox="1">
            <a:spLocks noChangeArrowheads="1"/>
          </p:cNvSpPr>
          <p:nvPr/>
        </p:nvSpPr>
        <p:spPr bwMode="auto">
          <a:xfrm>
            <a:off x="623262" y="1447800"/>
            <a:ext cx="7527961" cy="406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2: JPS purchased merchandise inventory for $14,000 cash. </a:t>
            </a:r>
          </a:p>
        </p:txBody>
      </p:sp>
      <p:sp>
        <p:nvSpPr>
          <p:cNvPr id="141349" name="Oval 26"/>
          <p:cNvSpPr>
            <a:spLocks noChangeArrowheads="1"/>
          </p:cNvSpPr>
          <p:nvPr/>
        </p:nvSpPr>
        <p:spPr bwMode="auto">
          <a:xfrm>
            <a:off x="5203372" y="2133600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Exchange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39" y="1"/>
            <a:ext cx="7886700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Year 1 Events on Financial Statements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186A78-A2D6-4B07-A32C-B67AC85E1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" y="3962400"/>
            <a:ext cx="8106906" cy="1171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5727512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9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7886700" cy="707886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3A: JPS recognized sales revenue from selling inventory for $12,000 cash.</a:t>
            </a:r>
          </a:p>
        </p:txBody>
      </p:sp>
      <p:sp>
        <p:nvSpPr>
          <p:cNvPr id="529426" name="Oval 13"/>
          <p:cNvSpPr>
            <a:spLocks noChangeArrowheads="1"/>
          </p:cNvSpPr>
          <p:nvPr/>
        </p:nvSpPr>
        <p:spPr bwMode="auto">
          <a:xfrm>
            <a:off x="5105400" y="2514600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Year 1 Events on Financial Statements</a:t>
            </a:r>
            <a:endParaRPr lang="en-US" sz="3300" b="1" dirty="0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4A683E34-3C58-4CF4-84AA-034E04C7D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4" y="4352767"/>
            <a:ext cx="8326012" cy="1133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8143258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3" name="Text Box 1029"/>
          <p:cNvSpPr txBox="1">
            <a:spLocks noChangeArrowheads="1"/>
          </p:cNvSpPr>
          <p:nvPr/>
        </p:nvSpPr>
        <p:spPr bwMode="auto">
          <a:xfrm>
            <a:off x="762000" y="1361337"/>
            <a:ext cx="6994237" cy="406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Tahoma" pitchFamily="34" charset="0"/>
              </a:rPr>
              <a:t>Event 3B: JPS recognized $8,000 of cost of goods sold.</a:t>
            </a:r>
          </a:p>
        </p:txBody>
      </p:sp>
      <p:sp>
        <p:nvSpPr>
          <p:cNvPr id="529424" name="Oval 1032"/>
          <p:cNvSpPr>
            <a:spLocks noChangeArrowheads="1"/>
          </p:cNvSpPr>
          <p:nvPr/>
        </p:nvSpPr>
        <p:spPr bwMode="auto">
          <a:xfrm>
            <a:off x="5105400" y="2211387"/>
            <a:ext cx="3031836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1037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Effects of Year 1 Events on Financial Statements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CCD0E1A1-F35D-4930-BF0F-4B4C4EB86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4343400"/>
            <a:ext cx="8173591" cy="1124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0509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635" name="Text Box 2"/>
          <p:cNvSpPr txBox="1">
            <a:spLocks noChangeArrowheads="1"/>
          </p:cNvSpPr>
          <p:nvPr/>
        </p:nvSpPr>
        <p:spPr bwMode="auto">
          <a:xfrm>
            <a:off x="628650" y="1524000"/>
            <a:ext cx="6838950" cy="406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4: JPS paid $1,000 cash for selling expenses.</a:t>
            </a:r>
          </a:p>
        </p:txBody>
      </p:sp>
      <p:sp>
        <p:nvSpPr>
          <p:cNvPr id="535713" name="Oval 5"/>
          <p:cNvSpPr>
            <a:spLocks noChangeArrowheads="1"/>
          </p:cNvSpPr>
          <p:nvPr/>
        </p:nvSpPr>
        <p:spPr bwMode="auto">
          <a:xfrm>
            <a:off x="5181600" y="2362200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981950" cy="762000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Effects of Year 1 Events on Financial Statements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B43005E7-E7F4-4FC0-B69E-CD0CAE975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6" y="4203771"/>
            <a:ext cx="8364117" cy="1105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5147266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7" name="Text Box 1029"/>
          <p:cNvSpPr txBox="1">
            <a:spLocks noChangeArrowheads="1"/>
          </p:cNvSpPr>
          <p:nvPr/>
        </p:nvSpPr>
        <p:spPr bwMode="auto">
          <a:xfrm>
            <a:off x="801688" y="1313840"/>
            <a:ext cx="7427912" cy="707886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5: JPS paid $5,500 cash to purchase land to locate a future store.</a:t>
            </a:r>
          </a:p>
        </p:txBody>
      </p:sp>
      <p:sp>
        <p:nvSpPr>
          <p:cNvPr id="535711" name="Oval 1032"/>
          <p:cNvSpPr>
            <a:spLocks noChangeArrowheads="1"/>
          </p:cNvSpPr>
          <p:nvPr/>
        </p:nvSpPr>
        <p:spPr bwMode="auto">
          <a:xfrm>
            <a:off x="4953000" y="2538023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Exchange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981950" cy="762000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Effects of Year 1 Events on Financial Statements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61BD4-72F8-412C-B445-B3E97EAF4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7" y="4362895"/>
            <a:ext cx="8392696" cy="1181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64969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Statements for Year 1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69EC90-B071-4066-A547-B5C2DC557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9" y="1690689"/>
            <a:ext cx="8225422" cy="3827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9519189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Related to Inventory Purchases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73C210E-D402-4585-9E3A-E22AFCC3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410488"/>
            <a:ext cx="7086600" cy="48006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itchFamily="34" charset="0"/>
              </a:rPr>
              <a:t>Purchasing inventory often involves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Tahoma" pitchFamily="34" charset="0"/>
              </a:rPr>
              <a:t>Returning inventory or receiving purchase allowances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Tahoma" pitchFamily="34" charset="0"/>
              </a:rPr>
              <a:t>Taking purchase discounts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Tahoma" pitchFamily="34" charset="0"/>
              </a:rPr>
              <a:t>Incurring transportation costs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Tahoma" pitchFamily="34" charset="0"/>
              </a:rPr>
              <a:t>Recognizing inventory shrinkage</a:t>
            </a:r>
          </a:p>
          <a:p>
            <a:pPr marL="971550" lvl="1" indent="-514350">
              <a:buFont typeface="+mj-lt"/>
              <a:buAutoNum type="arabicParenR"/>
            </a:pPr>
            <a:endParaRPr lang="en-US" sz="3200" dirty="0">
              <a:latin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43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5799"/>
          </a:xfrm>
        </p:spPr>
        <p:txBody>
          <a:bodyPr/>
          <a:lstStyle/>
          <a:p>
            <a:r>
              <a:rPr lang="en-US" dirty="0"/>
              <a:t>Comparative Income Statements Part 1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5E74F4-E700-41BC-AAD0-8FF2EFE58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6705600" cy="5648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9700789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Text Box 86"/>
          <p:cNvSpPr txBox="1">
            <a:spLocks noChangeArrowheads="1"/>
          </p:cNvSpPr>
          <p:nvPr/>
        </p:nvSpPr>
        <p:spPr bwMode="auto">
          <a:xfrm>
            <a:off x="628650" y="1299163"/>
            <a:ext cx="7543800" cy="406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1: JPS borrowed $4,000 cash by issuing a note payable.</a:t>
            </a:r>
          </a:p>
        </p:txBody>
      </p:sp>
      <p:sp>
        <p:nvSpPr>
          <p:cNvPr id="560286" name="Oval 89"/>
          <p:cNvSpPr>
            <a:spLocks noChangeArrowheads="1"/>
          </p:cNvSpPr>
          <p:nvPr/>
        </p:nvSpPr>
        <p:spPr bwMode="auto">
          <a:xfrm>
            <a:off x="5029200" y="2362200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00242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Year 2 Events on Financial Statements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7B940F3-B1E6-457D-BB10-2BA5882D5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4272783"/>
            <a:ext cx="8383170" cy="1286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3085908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/>
          <p:cNvSpPr txBox="1">
            <a:spLocks noChangeArrowheads="1"/>
          </p:cNvSpPr>
          <p:nvPr/>
        </p:nvSpPr>
        <p:spPr bwMode="auto">
          <a:xfrm>
            <a:off x="628650" y="1371600"/>
            <a:ext cx="7143750" cy="707886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2: JPS purchased on account merchandise inventory with a list price of $11,000.</a:t>
            </a:r>
          </a:p>
        </p:txBody>
      </p:sp>
      <p:sp>
        <p:nvSpPr>
          <p:cNvPr id="560288" name="Oval 13"/>
          <p:cNvSpPr>
            <a:spLocks noChangeArrowheads="1"/>
          </p:cNvSpPr>
          <p:nvPr/>
        </p:nvSpPr>
        <p:spPr bwMode="auto">
          <a:xfrm>
            <a:off x="4876800" y="2656159"/>
            <a:ext cx="2971800" cy="129540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00242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Year 2 Events on Financial Statements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C248CB9F-1662-4F61-B70C-10077B7B2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3316"/>
            <a:ext cx="8364117" cy="13241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87713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3-2: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purchase returns and allowances affect financial statements.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1852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5" name="Text Box 2050"/>
          <p:cNvSpPr txBox="1">
            <a:spLocks noChangeArrowheads="1"/>
          </p:cNvSpPr>
          <p:nvPr/>
        </p:nvSpPr>
        <p:spPr bwMode="auto">
          <a:xfrm>
            <a:off x="642649" y="1979000"/>
            <a:ext cx="7143750" cy="1015663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3: JPS returned some of the merchandise purchased in Event 2. The list price of the returned merchandise was $1,000.</a:t>
            </a:r>
          </a:p>
        </p:txBody>
      </p:sp>
      <p:sp>
        <p:nvSpPr>
          <p:cNvPr id="564384" name="Oval 2053"/>
          <p:cNvSpPr>
            <a:spLocks noChangeArrowheads="1"/>
          </p:cNvSpPr>
          <p:nvPr/>
        </p:nvSpPr>
        <p:spPr bwMode="auto">
          <a:xfrm>
            <a:off x="5257800" y="3204069"/>
            <a:ext cx="2667000" cy="109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Purchase Returns and Allowances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9383DA-DF9B-48DA-AC04-C0F7C66B9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" y="4724400"/>
            <a:ext cx="8354591" cy="1333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091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3-3: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purchase discounts affect financial statements.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17154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762000" y="1371600"/>
            <a:ext cx="7467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3200" b="0" dirty="0">
                <a:solidFill>
                  <a:schemeClr val="bg1"/>
                </a:solidFill>
                <a:latin typeface="Tahoma" pitchFamily="34" charset="0"/>
              </a:rPr>
              <a:t>A deduction from the invoice price granted to induce early payment of the amount due.</a:t>
            </a:r>
          </a:p>
        </p:txBody>
      </p:sp>
      <p:grpSp>
        <p:nvGrpSpPr>
          <p:cNvPr id="562178" name="Group 38"/>
          <p:cNvGrpSpPr>
            <a:grpSpLocks/>
          </p:cNvGrpSpPr>
          <p:nvPr/>
        </p:nvGrpSpPr>
        <p:grpSpPr bwMode="auto">
          <a:xfrm>
            <a:off x="431800" y="2989446"/>
            <a:ext cx="8497888" cy="2954338"/>
            <a:chOff x="71" y="2171"/>
            <a:chExt cx="5353" cy="1861"/>
          </a:xfrm>
        </p:grpSpPr>
        <p:sp>
          <p:nvSpPr>
            <p:cNvPr id="562180" name="Line 11"/>
            <p:cNvSpPr>
              <a:spLocks noChangeShapeType="1"/>
            </p:cNvSpPr>
            <p:nvPr/>
          </p:nvSpPr>
          <p:spPr bwMode="auto">
            <a:xfrm>
              <a:off x="816" y="2987"/>
              <a:ext cx="46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181" name="Line 12"/>
            <p:cNvSpPr>
              <a:spLocks noChangeShapeType="1"/>
            </p:cNvSpPr>
            <p:nvPr/>
          </p:nvSpPr>
          <p:spPr bwMode="auto">
            <a:xfrm>
              <a:off x="816" y="2875"/>
              <a:ext cx="0" cy="24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182" name="Rectangle 13"/>
            <p:cNvSpPr>
              <a:spLocks noChangeArrowheads="1"/>
            </p:cNvSpPr>
            <p:nvPr/>
          </p:nvSpPr>
          <p:spPr bwMode="auto">
            <a:xfrm>
              <a:off x="71" y="2362"/>
              <a:ext cx="647" cy="1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2"/>
                  </a:solidFill>
                  <a:latin typeface="Times New Roman" pitchFamily="18" charset="0"/>
                </a:rPr>
                <a:t>Terms</a:t>
              </a:r>
            </a:p>
            <a:p>
              <a:pPr algn="ctr" eaLnBrk="0" hangingPunct="0"/>
              <a:endParaRPr lang="en-US" sz="2400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2400" dirty="0">
                  <a:solidFill>
                    <a:schemeClr val="tx2"/>
                  </a:solidFill>
                  <a:latin typeface="Times New Roman" pitchFamily="18" charset="0"/>
                </a:rPr>
                <a:t>Time</a:t>
              </a:r>
            </a:p>
            <a:p>
              <a:pPr algn="ctr" eaLnBrk="0" hangingPunct="0"/>
              <a:endParaRPr lang="en-US" sz="2400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2400" dirty="0">
                  <a:solidFill>
                    <a:schemeClr val="tx2"/>
                  </a:solidFill>
                  <a:latin typeface="Times New Roman" pitchFamily="18" charset="0"/>
                </a:rPr>
                <a:t>Due</a:t>
              </a:r>
            </a:p>
          </p:txBody>
        </p:sp>
        <p:sp>
          <p:nvSpPr>
            <p:cNvPr id="562183" name="Freeform 14"/>
            <p:cNvSpPr>
              <a:spLocks/>
            </p:cNvSpPr>
            <p:nvPr/>
          </p:nvSpPr>
          <p:spPr bwMode="auto">
            <a:xfrm>
              <a:off x="815" y="2459"/>
              <a:ext cx="1402" cy="389"/>
            </a:xfrm>
            <a:custGeom>
              <a:avLst/>
              <a:gdLst>
                <a:gd name="T0" fmla="*/ 237 w 1402"/>
                <a:gd name="T1" fmla="*/ 134 h 389"/>
                <a:gd name="T2" fmla="*/ 185 w 1402"/>
                <a:gd name="T3" fmla="*/ 145 h 389"/>
                <a:gd name="T4" fmla="*/ 136 w 1402"/>
                <a:gd name="T5" fmla="*/ 165 h 389"/>
                <a:gd name="T6" fmla="*/ 92 w 1402"/>
                <a:gd name="T7" fmla="*/ 195 h 389"/>
                <a:gd name="T8" fmla="*/ 56 w 1402"/>
                <a:gd name="T9" fmla="*/ 233 h 389"/>
                <a:gd name="T10" fmla="*/ 28 w 1402"/>
                <a:gd name="T11" fmla="*/ 276 h 389"/>
                <a:gd name="T12" fmla="*/ 9 w 1402"/>
                <a:gd name="T13" fmla="*/ 324 h 389"/>
                <a:gd name="T14" fmla="*/ 0 w 1402"/>
                <a:gd name="T15" fmla="*/ 375 h 389"/>
                <a:gd name="T16" fmla="*/ 1 w 1402"/>
                <a:gd name="T17" fmla="*/ 367 h 389"/>
                <a:gd name="T18" fmla="*/ 13 w 1402"/>
                <a:gd name="T19" fmla="*/ 324 h 389"/>
                <a:gd name="T20" fmla="*/ 33 w 1402"/>
                <a:gd name="T21" fmla="*/ 286 h 389"/>
                <a:gd name="T22" fmla="*/ 62 w 1402"/>
                <a:gd name="T23" fmla="*/ 254 h 389"/>
                <a:gd name="T24" fmla="*/ 99 w 1402"/>
                <a:gd name="T25" fmla="*/ 230 h 389"/>
                <a:gd name="T26" fmla="*/ 140 w 1402"/>
                <a:gd name="T27" fmla="*/ 214 h 389"/>
                <a:gd name="T28" fmla="*/ 184 w 1402"/>
                <a:gd name="T29" fmla="*/ 208 h 389"/>
                <a:gd name="T30" fmla="*/ 562 w 1402"/>
                <a:gd name="T31" fmla="*/ 206 h 389"/>
                <a:gd name="T32" fmla="*/ 601 w 1402"/>
                <a:gd name="T33" fmla="*/ 195 h 389"/>
                <a:gd name="T34" fmla="*/ 636 w 1402"/>
                <a:gd name="T35" fmla="*/ 176 h 389"/>
                <a:gd name="T36" fmla="*/ 666 w 1402"/>
                <a:gd name="T37" fmla="*/ 147 h 389"/>
                <a:gd name="T38" fmla="*/ 686 w 1402"/>
                <a:gd name="T39" fmla="*/ 113 h 389"/>
                <a:gd name="T40" fmla="*/ 697 w 1402"/>
                <a:gd name="T41" fmla="*/ 73 h 389"/>
                <a:gd name="T42" fmla="*/ 701 w 1402"/>
                <a:gd name="T43" fmla="*/ 51 h 389"/>
                <a:gd name="T44" fmla="*/ 703 w 1402"/>
                <a:gd name="T45" fmla="*/ 73 h 389"/>
                <a:gd name="T46" fmla="*/ 714 w 1402"/>
                <a:gd name="T47" fmla="*/ 113 h 389"/>
                <a:gd name="T48" fmla="*/ 735 w 1402"/>
                <a:gd name="T49" fmla="*/ 147 h 389"/>
                <a:gd name="T50" fmla="*/ 764 w 1402"/>
                <a:gd name="T51" fmla="*/ 176 h 389"/>
                <a:gd name="T52" fmla="*/ 799 w 1402"/>
                <a:gd name="T53" fmla="*/ 195 h 389"/>
                <a:gd name="T54" fmla="*/ 838 w 1402"/>
                <a:gd name="T55" fmla="*/ 206 h 389"/>
                <a:gd name="T56" fmla="*/ 1216 w 1402"/>
                <a:gd name="T57" fmla="*/ 208 h 389"/>
                <a:gd name="T58" fmla="*/ 1260 w 1402"/>
                <a:gd name="T59" fmla="*/ 214 h 389"/>
                <a:gd name="T60" fmla="*/ 1301 w 1402"/>
                <a:gd name="T61" fmla="*/ 230 h 389"/>
                <a:gd name="T62" fmla="*/ 1337 w 1402"/>
                <a:gd name="T63" fmla="*/ 254 h 389"/>
                <a:gd name="T64" fmla="*/ 1367 w 1402"/>
                <a:gd name="T65" fmla="*/ 286 h 389"/>
                <a:gd name="T66" fmla="*/ 1387 w 1402"/>
                <a:gd name="T67" fmla="*/ 324 h 389"/>
                <a:gd name="T68" fmla="*/ 1399 w 1402"/>
                <a:gd name="T69" fmla="*/ 367 h 389"/>
                <a:gd name="T70" fmla="*/ 1400 w 1402"/>
                <a:gd name="T71" fmla="*/ 375 h 389"/>
                <a:gd name="T72" fmla="*/ 1392 w 1402"/>
                <a:gd name="T73" fmla="*/ 324 h 389"/>
                <a:gd name="T74" fmla="*/ 1372 w 1402"/>
                <a:gd name="T75" fmla="*/ 276 h 389"/>
                <a:gd name="T76" fmla="*/ 1344 w 1402"/>
                <a:gd name="T77" fmla="*/ 233 h 389"/>
                <a:gd name="T78" fmla="*/ 1308 w 1402"/>
                <a:gd name="T79" fmla="*/ 195 h 389"/>
                <a:gd name="T80" fmla="*/ 1264 w 1402"/>
                <a:gd name="T81" fmla="*/ 165 h 389"/>
                <a:gd name="T82" fmla="*/ 1216 w 1402"/>
                <a:gd name="T83" fmla="*/ 145 h 389"/>
                <a:gd name="T84" fmla="*/ 1164 w 1402"/>
                <a:gd name="T85" fmla="*/ 134 h 389"/>
                <a:gd name="T86" fmla="*/ 833 w 1402"/>
                <a:gd name="T87" fmla="*/ 131 h 389"/>
                <a:gd name="T88" fmla="*/ 795 w 1402"/>
                <a:gd name="T89" fmla="*/ 126 h 389"/>
                <a:gd name="T90" fmla="*/ 762 w 1402"/>
                <a:gd name="T91" fmla="*/ 111 h 389"/>
                <a:gd name="T92" fmla="*/ 734 w 1402"/>
                <a:gd name="T93" fmla="*/ 87 h 389"/>
                <a:gd name="T94" fmla="*/ 714 w 1402"/>
                <a:gd name="T95" fmla="*/ 56 h 389"/>
                <a:gd name="T96" fmla="*/ 703 w 1402"/>
                <a:gd name="T97" fmla="*/ 20 h 389"/>
                <a:gd name="T98" fmla="*/ 701 w 1402"/>
                <a:gd name="T99" fmla="*/ 0 h 389"/>
                <a:gd name="T100" fmla="*/ 695 w 1402"/>
                <a:gd name="T101" fmla="*/ 37 h 389"/>
                <a:gd name="T102" fmla="*/ 680 w 1402"/>
                <a:gd name="T103" fmla="*/ 70 h 389"/>
                <a:gd name="T104" fmla="*/ 655 w 1402"/>
                <a:gd name="T105" fmla="*/ 98 h 389"/>
                <a:gd name="T106" fmla="*/ 624 w 1402"/>
                <a:gd name="T107" fmla="*/ 119 h 389"/>
                <a:gd name="T108" fmla="*/ 589 w 1402"/>
                <a:gd name="T109" fmla="*/ 130 h 389"/>
                <a:gd name="T110" fmla="*/ 569 w 1402"/>
                <a:gd name="T111" fmla="*/ 131 h 3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02"/>
                <a:gd name="T169" fmla="*/ 0 h 389"/>
                <a:gd name="T170" fmla="*/ 1402 w 1402"/>
                <a:gd name="T171" fmla="*/ 389 h 3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02" h="389">
                  <a:moveTo>
                    <a:pt x="263" y="131"/>
                  </a:moveTo>
                  <a:lnTo>
                    <a:pt x="237" y="134"/>
                  </a:lnTo>
                  <a:lnTo>
                    <a:pt x="211" y="138"/>
                  </a:lnTo>
                  <a:lnTo>
                    <a:pt x="185" y="145"/>
                  </a:lnTo>
                  <a:lnTo>
                    <a:pt x="160" y="154"/>
                  </a:lnTo>
                  <a:lnTo>
                    <a:pt x="136" y="165"/>
                  </a:lnTo>
                  <a:lnTo>
                    <a:pt x="113" y="179"/>
                  </a:lnTo>
                  <a:lnTo>
                    <a:pt x="92" y="195"/>
                  </a:lnTo>
                  <a:lnTo>
                    <a:pt x="73" y="213"/>
                  </a:lnTo>
                  <a:lnTo>
                    <a:pt x="56" y="233"/>
                  </a:lnTo>
                  <a:lnTo>
                    <a:pt x="41" y="254"/>
                  </a:lnTo>
                  <a:lnTo>
                    <a:pt x="28" y="276"/>
                  </a:lnTo>
                  <a:lnTo>
                    <a:pt x="17" y="299"/>
                  </a:lnTo>
                  <a:lnTo>
                    <a:pt x="9" y="324"/>
                  </a:lnTo>
                  <a:lnTo>
                    <a:pt x="3" y="350"/>
                  </a:lnTo>
                  <a:lnTo>
                    <a:pt x="0" y="375"/>
                  </a:lnTo>
                  <a:lnTo>
                    <a:pt x="0" y="388"/>
                  </a:lnTo>
                  <a:lnTo>
                    <a:pt x="1" y="367"/>
                  </a:lnTo>
                  <a:lnTo>
                    <a:pt x="5" y="346"/>
                  </a:lnTo>
                  <a:lnTo>
                    <a:pt x="13" y="324"/>
                  </a:lnTo>
                  <a:lnTo>
                    <a:pt x="21" y="305"/>
                  </a:lnTo>
                  <a:lnTo>
                    <a:pt x="33" y="286"/>
                  </a:lnTo>
                  <a:lnTo>
                    <a:pt x="47" y="269"/>
                  </a:lnTo>
                  <a:lnTo>
                    <a:pt x="62" y="254"/>
                  </a:lnTo>
                  <a:lnTo>
                    <a:pt x="80" y="240"/>
                  </a:lnTo>
                  <a:lnTo>
                    <a:pt x="99" y="230"/>
                  </a:lnTo>
                  <a:lnTo>
                    <a:pt x="119" y="220"/>
                  </a:lnTo>
                  <a:lnTo>
                    <a:pt x="140" y="214"/>
                  </a:lnTo>
                  <a:lnTo>
                    <a:pt x="162" y="209"/>
                  </a:lnTo>
                  <a:lnTo>
                    <a:pt x="184" y="208"/>
                  </a:lnTo>
                  <a:lnTo>
                    <a:pt x="541" y="208"/>
                  </a:lnTo>
                  <a:lnTo>
                    <a:pt x="562" y="206"/>
                  </a:lnTo>
                  <a:lnTo>
                    <a:pt x="582" y="202"/>
                  </a:lnTo>
                  <a:lnTo>
                    <a:pt x="601" y="195"/>
                  </a:lnTo>
                  <a:lnTo>
                    <a:pt x="620" y="187"/>
                  </a:lnTo>
                  <a:lnTo>
                    <a:pt x="636" y="176"/>
                  </a:lnTo>
                  <a:lnTo>
                    <a:pt x="652" y="162"/>
                  </a:lnTo>
                  <a:lnTo>
                    <a:pt x="666" y="147"/>
                  </a:lnTo>
                  <a:lnTo>
                    <a:pt x="677" y="131"/>
                  </a:lnTo>
                  <a:lnTo>
                    <a:pt x="686" y="113"/>
                  </a:lnTo>
                  <a:lnTo>
                    <a:pt x="693" y="94"/>
                  </a:lnTo>
                  <a:lnTo>
                    <a:pt x="697" y="73"/>
                  </a:lnTo>
                  <a:lnTo>
                    <a:pt x="700" y="53"/>
                  </a:lnTo>
                  <a:lnTo>
                    <a:pt x="701" y="51"/>
                  </a:lnTo>
                  <a:lnTo>
                    <a:pt x="701" y="53"/>
                  </a:lnTo>
                  <a:lnTo>
                    <a:pt x="703" y="73"/>
                  </a:lnTo>
                  <a:lnTo>
                    <a:pt x="707" y="94"/>
                  </a:lnTo>
                  <a:lnTo>
                    <a:pt x="714" y="113"/>
                  </a:lnTo>
                  <a:lnTo>
                    <a:pt x="723" y="131"/>
                  </a:lnTo>
                  <a:lnTo>
                    <a:pt x="735" y="147"/>
                  </a:lnTo>
                  <a:lnTo>
                    <a:pt x="748" y="162"/>
                  </a:lnTo>
                  <a:lnTo>
                    <a:pt x="764" y="176"/>
                  </a:lnTo>
                  <a:lnTo>
                    <a:pt x="781" y="187"/>
                  </a:lnTo>
                  <a:lnTo>
                    <a:pt x="799" y="195"/>
                  </a:lnTo>
                  <a:lnTo>
                    <a:pt x="818" y="202"/>
                  </a:lnTo>
                  <a:lnTo>
                    <a:pt x="838" y="206"/>
                  </a:lnTo>
                  <a:lnTo>
                    <a:pt x="859" y="208"/>
                  </a:lnTo>
                  <a:lnTo>
                    <a:pt x="1216" y="208"/>
                  </a:lnTo>
                  <a:lnTo>
                    <a:pt x="1238" y="209"/>
                  </a:lnTo>
                  <a:lnTo>
                    <a:pt x="1260" y="214"/>
                  </a:lnTo>
                  <a:lnTo>
                    <a:pt x="1281" y="220"/>
                  </a:lnTo>
                  <a:lnTo>
                    <a:pt x="1301" y="230"/>
                  </a:lnTo>
                  <a:lnTo>
                    <a:pt x="1320" y="240"/>
                  </a:lnTo>
                  <a:lnTo>
                    <a:pt x="1337" y="254"/>
                  </a:lnTo>
                  <a:lnTo>
                    <a:pt x="1353" y="269"/>
                  </a:lnTo>
                  <a:lnTo>
                    <a:pt x="1367" y="286"/>
                  </a:lnTo>
                  <a:lnTo>
                    <a:pt x="1378" y="305"/>
                  </a:lnTo>
                  <a:lnTo>
                    <a:pt x="1387" y="324"/>
                  </a:lnTo>
                  <a:lnTo>
                    <a:pt x="1395" y="346"/>
                  </a:lnTo>
                  <a:lnTo>
                    <a:pt x="1399" y="367"/>
                  </a:lnTo>
                  <a:lnTo>
                    <a:pt x="1401" y="388"/>
                  </a:lnTo>
                  <a:lnTo>
                    <a:pt x="1400" y="375"/>
                  </a:lnTo>
                  <a:lnTo>
                    <a:pt x="1397" y="350"/>
                  </a:lnTo>
                  <a:lnTo>
                    <a:pt x="1392" y="324"/>
                  </a:lnTo>
                  <a:lnTo>
                    <a:pt x="1383" y="299"/>
                  </a:lnTo>
                  <a:lnTo>
                    <a:pt x="1372" y="276"/>
                  </a:lnTo>
                  <a:lnTo>
                    <a:pt x="1359" y="254"/>
                  </a:lnTo>
                  <a:lnTo>
                    <a:pt x="1344" y="233"/>
                  </a:lnTo>
                  <a:lnTo>
                    <a:pt x="1327" y="213"/>
                  </a:lnTo>
                  <a:lnTo>
                    <a:pt x="1308" y="195"/>
                  </a:lnTo>
                  <a:lnTo>
                    <a:pt x="1287" y="179"/>
                  </a:lnTo>
                  <a:lnTo>
                    <a:pt x="1264" y="165"/>
                  </a:lnTo>
                  <a:lnTo>
                    <a:pt x="1240" y="154"/>
                  </a:lnTo>
                  <a:lnTo>
                    <a:pt x="1216" y="145"/>
                  </a:lnTo>
                  <a:lnTo>
                    <a:pt x="1189" y="138"/>
                  </a:lnTo>
                  <a:lnTo>
                    <a:pt x="1164" y="134"/>
                  </a:lnTo>
                  <a:lnTo>
                    <a:pt x="1138" y="131"/>
                  </a:lnTo>
                  <a:lnTo>
                    <a:pt x="833" y="131"/>
                  </a:lnTo>
                  <a:lnTo>
                    <a:pt x="813" y="130"/>
                  </a:lnTo>
                  <a:lnTo>
                    <a:pt x="795" y="126"/>
                  </a:lnTo>
                  <a:lnTo>
                    <a:pt x="779" y="120"/>
                  </a:lnTo>
                  <a:lnTo>
                    <a:pt x="762" y="111"/>
                  </a:lnTo>
                  <a:lnTo>
                    <a:pt x="748" y="100"/>
                  </a:lnTo>
                  <a:lnTo>
                    <a:pt x="734" y="87"/>
                  </a:lnTo>
                  <a:lnTo>
                    <a:pt x="723" y="72"/>
                  </a:lnTo>
                  <a:lnTo>
                    <a:pt x="714" y="56"/>
                  </a:lnTo>
                  <a:lnTo>
                    <a:pt x="707" y="39"/>
                  </a:lnTo>
                  <a:lnTo>
                    <a:pt x="703" y="20"/>
                  </a:lnTo>
                  <a:lnTo>
                    <a:pt x="701" y="2"/>
                  </a:lnTo>
                  <a:lnTo>
                    <a:pt x="701" y="0"/>
                  </a:lnTo>
                  <a:lnTo>
                    <a:pt x="699" y="19"/>
                  </a:lnTo>
                  <a:lnTo>
                    <a:pt x="695" y="37"/>
                  </a:lnTo>
                  <a:lnTo>
                    <a:pt x="688" y="53"/>
                  </a:lnTo>
                  <a:lnTo>
                    <a:pt x="680" y="70"/>
                  </a:lnTo>
                  <a:lnTo>
                    <a:pt x="668" y="85"/>
                  </a:lnTo>
                  <a:lnTo>
                    <a:pt x="655" y="98"/>
                  </a:lnTo>
                  <a:lnTo>
                    <a:pt x="641" y="110"/>
                  </a:lnTo>
                  <a:lnTo>
                    <a:pt x="624" y="119"/>
                  </a:lnTo>
                  <a:lnTo>
                    <a:pt x="608" y="126"/>
                  </a:lnTo>
                  <a:lnTo>
                    <a:pt x="589" y="130"/>
                  </a:lnTo>
                  <a:lnTo>
                    <a:pt x="571" y="131"/>
                  </a:lnTo>
                  <a:lnTo>
                    <a:pt x="569" y="131"/>
                  </a:lnTo>
                  <a:lnTo>
                    <a:pt x="263" y="131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184" name="Line 15"/>
            <p:cNvSpPr>
              <a:spLocks noChangeShapeType="1"/>
            </p:cNvSpPr>
            <p:nvPr/>
          </p:nvSpPr>
          <p:spPr bwMode="auto">
            <a:xfrm>
              <a:off x="2224" y="2875"/>
              <a:ext cx="0" cy="24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185" name="Rectangle 16"/>
            <p:cNvSpPr>
              <a:spLocks noChangeArrowheads="1"/>
            </p:cNvSpPr>
            <p:nvPr/>
          </p:nvSpPr>
          <p:spPr bwMode="auto">
            <a:xfrm>
              <a:off x="951" y="2699"/>
              <a:ext cx="10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9A2F6F"/>
                  </a:solidFill>
                  <a:latin typeface="Arial" charset="0"/>
                </a:rPr>
                <a:t>Discount Period</a:t>
              </a:r>
            </a:p>
          </p:txBody>
        </p:sp>
        <p:sp>
          <p:nvSpPr>
            <p:cNvPr id="562186" name="Rectangle 17"/>
            <p:cNvSpPr>
              <a:spLocks noChangeArrowheads="1"/>
            </p:cNvSpPr>
            <p:nvPr/>
          </p:nvSpPr>
          <p:spPr bwMode="auto">
            <a:xfrm>
              <a:off x="1047" y="3251"/>
              <a:ext cx="93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rgbClr val="9A2F6F"/>
                  </a:solidFill>
                  <a:latin typeface="Arial" charset="0"/>
                </a:rPr>
                <a:t>Full amount</a:t>
              </a:r>
            </a:p>
            <a:p>
              <a:pPr algn="ctr" eaLnBrk="0" hangingPunct="0"/>
              <a:r>
                <a:rPr lang="en-US" sz="1600" dirty="0">
                  <a:solidFill>
                    <a:srgbClr val="9A2F6F"/>
                  </a:solidFill>
                  <a:latin typeface="Arial" charset="0"/>
                </a:rPr>
                <a:t>less discount</a:t>
              </a:r>
            </a:p>
          </p:txBody>
        </p:sp>
        <p:sp>
          <p:nvSpPr>
            <p:cNvPr id="562187" name="Freeform 18"/>
            <p:cNvSpPr>
              <a:spLocks/>
            </p:cNvSpPr>
            <p:nvPr/>
          </p:nvSpPr>
          <p:spPr bwMode="auto">
            <a:xfrm>
              <a:off x="815" y="2171"/>
              <a:ext cx="4562" cy="389"/>
            </a:xfrm>
            <a:custGeom>
              <a:avLst/>
              <a:gdLst>
                <a:gd name="T0" fmla="*/ 771 w 4562"/>
                <a:gd name="T1" fmla="*/ 134 h 389"/>
                <a:gd name="T2" fmla="*/ 602 w 4562"/>
                <a:gd name="T3" fmla="*/ 145 h 389"/>
                <a:gd name="T4" fmla="*/ 442 w 4562"/>
                <a:gd name="T5" fmla="*/ 165 h 389"/>
                <a:gd name="T6" fmla="*/ 299 w 4562"/>
                <a:gd name="T7" fmla="*/ 195 h 389"/>
                <a:gd name="T8" fmla="*/ 182 w 4562"/>
                <a:gd name="T9" fmla="*/ 233 h 389"/>
                <a:gd name="T10" fmla="*/ 90 w 4562"/>
                <a:gd name="T11" fmla="*/ 276 h 389"/>
                <a:gd name="T12" fmla="*/ 31 w 4562"/>
                <a:gd name="T13" fmla="*/ 324 h 389"/>
                <a:gd name="T14" fmla="*/ 1 w 4562"/>
                <a:gd name="T15" fmla="*/ 375 h 389"/>
                <a:gd name="T16" fmla="*/ 2 w 4562"/>
                <a:gd name="T17" fmla="*/ 367 h 389"/>
                <a:gd name="T18" fmla="*/ 42 w 4562"/>
                <a:gd name="T19" fmla="*/ 324 h 389"/>
                <a:gd name="T20" fmla="*/ 106 w 4562"/>
                <a:gd name="T21" fmla="*/ 286 h 389"/>
                <a:gd name="T22" fmla="*/ 203 w 4562"/>
                <a:gd name="T23" fmla="*/ 254 h 389"/>
                <a:gd name="T24" fmla="*/ 322 w 4562"/>
                <a:gd name="T25" fmla="*/ 230 h 389"/>
                <a:gd name="T26" fmla="*/ 457 w 4562"/>
                <a:gd name="T27" fmla="*/ 214 h 389"/>
                <a:gd name="T28" fmla="*/ 599 w 4562"/>
                <a:gd name="T29" fmla="*/ 208 h 389"/>
                <a:gd name="T30" fmla="*/ 1830 w 4562"/>
                <a:gd name="T31" fmla="*/ 206 h 389"/>
                <a:gd name="T32" fmla="*/ 1958 w 4562"/>
                <a:gd name="T33" fmla="*/ 195 h 389"/>
                <a:gd name="T34" fmla="*/ 2072 w 4562"/>
                <a:gd name="T35" fmla="*/ 176 h 389"/>
                <a:gd name="T36" fmla="*/ 2168 w 4562"/>
                <a:gd name="T37" fmla="*/ 147 h 389"/>
                <a:gd name="T38" fmla="*/ 2234 w 4562"/>
                <a:gd name="T39" fmla="*/ 113 h 389"/>
                <a:gd name="T40" fmla="*/ 2271 w 4562"/>
                <a:gd name="T41" fmla="*/ 73 h 389"/>
                <a:gd name="T42" fmla="*/ 2281 w 4562"/>
                <a:gd name="T43" fmla="*/ 51 h 389"/>
                <a:gd name="T44" fmla="*/ 2288 w 4562"/>
                <a:gd name="T45" fmla="*/ 73 h 389"/>
                <a:gd name="T46" fmla="*/ 2323 w 4562"/>
                <a:gd name="T47" fmla="*/ 113 h 389"/>
                <a:gd name="T48" fmla="*/ 2393 w 4562"/>
                <a:gd name="T49" fmla="*/ 147 h 389"/>
                <a:gd name="T50" fmla="*/ 2486 w 4562"/>
                <a:gd name="T51" fmla="*/ 176 h 389"/>
                <a:gd name="T52" fmla="*/ 2601 w 4562"/>
                <a:gd name="T53" fmla="*/ 195 h 389"/>
                <a:gd name="T54" fmla="*/ 2729 w 4562"/>
                <a:gd name="T55" fmla="*/ 206 h 389"/>
                <a:gd name="T56" fmla="*/ 3960 w 4562"/>
                <a:gd name="T57" fmla="*/ 208 h 389"/>
                <a:gd name="T58" fmla="*/ 4102 w 4562"/>
                <a:gd name="T59" fmla="*/ 214 h 389"/>
                <a:gd name="T60" fmla="*/ 4236 w 4562"/>
                <a:gd name="T61" fmla="*/ 230 h 389"/>
                <a:gd name="T62" fmla="*/ 4353 w 4562"/>
                <a:gd name="T63" fmla="*/ 254 h 389"/>
                <a:gd name="T64" fmla="*/ 4451 w 4562"/>
                <a:gd name="T65" fmla="*/ 286 h 389"/>
                <a:gd name="T66" fmla="*/ 4517 w 4562"/>
                <a:gd name="T67" fmla="*/ 324 h 389"/>
                <a:gd name="T68" fmla="*/ 4555 w 4562"/>
                <a:gd name="T69" fmla="*/ 367 h 389"/>
                <a:gd name="T70" fmla="*/ 4557 w 4562"/>
                <a:gd name="T71" fmla="*/ 375 h 389"/>
                <a:gd name="T72" fmla="*/ 4530 w 4562"/>
                <a:gd name="T73" fmla="*/ 324 h 389"/>
                <a:gd name="T74" fmla="*/ 4468 w 4562"/>
                <a:gd name="T75" fmla="*/ 276 h 389"/>
                <a:gd name="T76" fmla="*/ 4374 w 4562"/>
                <a:gd name="T77" fmla="*/ 233 h 389"/>
                <a:gd name="T78" fmla="*/ 4257 w 4562"/>
                <a:gd name="T79" fmla="*/ 195 h 389"/>
                <a:gd name="T80" fmla="*/ 4116 w 4562"/>
                <a:gd name="T81" fmla="*/ 165 h 389"/>
                <a:gd name="T82" fmla="*/ 3958 w 4562"/>
                <a:gd name="T83" fmla="*/ 145 h 389"/>
                <a:gd name="T84" fmla="*/ 3790 w 4562"/>
                <a:gd name="T85" fmla="*/ 134 h 389"/>
                <a:gd name="T86" fmla="*/ 2710 w 4562"/>
                <a:gd name="T87" fmla="*/ 131 h 389"/>
                <a:gd name="T88" fmla="*/ 2588 w 4562"/>
                <a:gd name="T89" fmla="*/ 126 h 389"/>
                <a:gd name="T90" fmla="*/ 2481 w 4562"/>
                <a:gd name="T91" fmla="*/ 111 h 389"/>
                <a:gd name="T92" fmla="*/ 2388 w 4562"/>
                <a:gd name="T93" fmla="*/ 87 h 389"/>
                <a:gd name="T94" fmla="*/ 2323 w 4562"/>
                <a:gd name="T95" fmla="*/ 56 h 389"/>
                <a:gd name="T96" fmla="*/ 2288 w 4562"/>
                <a:gd name="T97" fmla="*/ 20 h 389"/>
                <a:gd name="T98" fmla="*/ 2281 w 4562"/>
                <a:gd name="T99" fmla="*/ 0 h 389"/>
                <a:gd name="T100" fmla="*/ 2262 w 4562"/>
                <a:gd name="T101" fmla="*/ 37 h 389"/>
                <a:gd name="T102" fmla="*/ 2213 w 4562"/>
                <a:gd name="T103" fmla="*/ 70 h 389"/>
                <a:gd name="T104" fmla="*/ 2134 w 4562"/>
                <a:gd name="T105" fmla="*/ 98 h 389"/>
                <a:gd name="T106" fmla="*/ 2033 w 4562"/>
                <a:gd name="T107" fmla="*/ 119 h 389"/>
                <a:gd name="T108" fmla="*/ 1919 w 4562"/>
                <a:gd name="T109" fmla="*/ 130 h 389"/>
                <a:gd name="T110" fmla="*/ 1853 w 4562"/>
                <a:gd name="T111" fmla="*/ 131 h 3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562"/>
                <a:gd name="T169" fmla="*/ 0 h 389"/>
                <a:gd name="T170" fmla="*/ 4562 w 4562"/>
                <a:gd name="T171" fmla="*/ 389 h 3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562" h="389">
                  <a:moveTo>
                    <a:pt x="855" y="131"/>
                  </a:moveTo>
                  <a:lnTo>
                    <a:pt x="771" y="134"/>
                  </a:lnTo>
                  <a:lnTo>
                    <a:pt x="686" y="138"/>
                  </a:lnTo>
                  <a:lnTo>
                    <a:pt x="602" y="145"/>
                  </a:lnTo>
                  <a:lnTo>
                    <a:pt x="520" y="154"/>
                  </a:lnTo>
                  <a:lnTo>
                    <a:pt x="442" y="165"/>
                  </a:lnTo>
                  <a:lnTo>
                    <a:pt x="369" y="179"/>
                  </a:lnTo>
                  <a:lnTo>
                    <a:pt x="299" y="195"/>
                  </a:lnTo>
                  <a:lnTo>
                    <a:pt x="238" y="213"/>
                  </a:lnTo>
                  <a:lnTo>
                    <a:pt x="182" y="233"/>
                  </a:lnTo>
                  <a:lnTo>
                    <a:pt x="132" y="254"/>
                  </a:lnTo>
                  <a:lnTo>
                    <a:pt x="90" y="276"/>
                  </a:lnTo>
                  <a:lnTo>
                    <a:pt x="55" y="299"/>
                  </a:lnTo>
                  <a:lnTo>
                    <a:pt x="31" y="324"/>
                  </a:lnTo>
                  <a:lnTo>
                    <a:pt x="10" y="350"/>
                  </a:lnTo>
                  <a:lnTo>
                    <a:pt x="1" y="375"/>
                  </a:lnTo>
                  <a:lnTo>
                    <a:pt x="0" y="388"/>
                  </a:lnTo>
                  <a:lnTo>
                    <a:pt x="2" y="367"/>
                  </a:lnTo>
                  <a:lnTo>
                    <a:pt x="17" y="346"/>
                  </a:lnTo>
                  <a:lnTo>
                    <a:pt x="42" y="324"/>
                  </a:lnTo>
                  <a:lnTo>
                    <a:pt x="70" y="305"/>
                  </a:lnTo>
                  <a:lnTo>
                    <a:pt x="106" y="286"/>
                  </a:lnTo>
                  <a:lnTo>
                    <a:pt x="153" y="269"/>
                  </a:lnTo>
                  <a:lnTo>
                    <a:pt x="203" y="254"/>
                  </a:lnTo>
                  <a:lnTo>
                    <a:pt x="260" y="240"/>
                  </a:lnTo>
                  <a:lnTo>
                    <a:pt x="322" y="230"/>
                  </a:lnTo>
                  <a:lnTo>
                    <a:pt x="388" y="220"/>
                  </a:lnTo>
                  <a:lnTo>
                    <a:pt x="457" y="214"/>
                  </a:lnTo>
                  <a:lnTo>
                    <a:pt x="526" y="209"/>
                  </a:lnTo>
                  <a:lnTo>
                    <a:pt x="599" y="208"/>
                  </a:lnTo>
                  <a:lnTo>
                    <a:pt x="1763" y="208"/>
                  </a:lnTo>
                  <a:lnTo>
                    <a:pt x="1830" y="206"/>
                  </a:lnTo>
                  <a:lnTo>
                    <a:pt x="1895" y="202"/>
                  </a:lnTo>
                  <a:lnTo>
                    <a:pt x="1958" y="195"/>
                  </a:lnTo>
                  <a:lnTo>
                    <a:pt x="2018" y="187"/>
                  </a:lnTo>
                  <a:lnTo>
                    <a:pt x="2072" y="176"/>
                  </a:lnTo>
                  <a:lnTo>
                    <a:pt x="2122" y="162"/>
                  </a:lnTo>
                  <a:lnTo>
                    <a:pt x="2168" y="147"/>
                  </a:lnTo>
                  <a:lnTo>
                    <a:pt x="2205" y="131"/>
                  </a:lnTo>
                  <a:lnTo>
                    <a:pt x="2234" y="113"/>
                  </a:lnTo>
                  <a:lnTo>
                    <a:pt x="2256" y="94"/>
                  </a:lnTo>
                  <a:lnTo>
                    <a:pt x="2271" y="73"/>
                  </a:lnTo>
                  <a:lnTo>
                    <a:pt x="2278" y="53"/>
                  </a:lnTo>
                  <a:lnTo>
                    <a:pt x="2281" y="51"/>
                  </a:lnTo>
                  <a:lnTo>
                    <a:pt x="2281" y="53"/>
                  </a:lnTo>
                  <a:lnTo>
                    <a:pt x="2288" y="73"/>
                  </a:lnTo>
                  <a:lnTo>
                    <a:pt x="2301" y="94"/>
                  </a:lnTo>
                  <a:lnTo>
                    <a:pt x="2323" y="113"/>
                  </a:lnTo>
                  <a:lnTo>
                    <a:pt x="2354" y="131"/>
                  </a:lnTo>
                  <a:lnTo>
                    <a:pt x="2393" y="147"/>
                  </a:lnTo>
                  <a:lnTo>
                    <a:pt x="2436" y="162"/>
                  </a:lnTo>
                  <a:lnTo>
                    <a:pt x="2486" y="176"/>
                  </a:lnTo>
                  <a:lnTo>
                    <a:pt x="2542" y="187"/>
                  </a:lnTo>
                  <a:lnTo>
                    <a:pt x="2601" y="195"/>
                  </a:lnTo>
                  <a:lnTo>
                    <a:pt x="2663" y="202"/>
                  </a:lnTo>
                  <a:lnTo>
                    <a:pt x="2729" y="206"/>
                  </a:lnTo>
                  <a:lnTo>
                    <a:pt x="2796" y="208"/>
                  </a:lnTo>
                  <a:lnTo>
                    <a:pt x="3960" y="208"/>
                  </a:lnTo>
                  <a:lnTo>
                    <a:pt x="4030" y="209"/>
                  </a:lnTo>
                  <a:lnTo>
                    <a:pt x="4102" y="214"/>
                  </a:lnTo>
                  <a:lnTo>
                    <a:pt x="4171" y="220"/>
                  </a:lnTo>
                  <a:lnTo>
                    <a:pt x="4236" y="230"/>
                  </a:lnTo>
                  <a:lnTo>
                    <a:pt x="4296" y="240"/>
                  </a:lnTo>
                  <a:lnTo>
                    <a:pt x="4353" y="254"/>
                  </a:lnTo>
                  <a:lnTo>
                    <a:pt x="4406" y="269"/>
                  </a:lnTo>
                  <a:lnTo>
                    <a:pt x="4451" y="286"/>
                  </a:lnTo>
                  <a:lnTo>
                    <a:pt x="4488" y="305"/>
                  </a:lnTo>
                  <a:lnTo>
                    <a:pt x="4517" y="324"/>
                  </a:lnTo>
                  <a:lnTo>
                    <a:pt x="4540" y="346"/>
                  </a:lnTo>
                  <a:lnTo>
                    <a:pt x="4555" y="367"/>
                  </a:lnTo>
                  <a:lnTo>
                    <a:pt x="4561" y="388"/>
                  </a:lnTo>
                  <a:lnTo>
                    <a:pt x="4557" y="375"/>
                  </a:lnTo>
                  <a:lnTo>
                    <a:pt x="4548" y="350"/>
                  </a:lnTo>
                  <a:lnTo>
                    <a:pt x="4530" y="324"/>
                  </a:lnTo>
                  <a:lnTo>
                    <a:pt x="4502" y="299"/>
                  </a:lnTo>
                  <a:lnTo>
                    <a:pt x="4468" y="276"/>
                  </a:lnTo>
                  <a:lnTo>
                    <a:pt x="4424" y="254"/>
                  </a:lnTo>
                  <a:lnTo>
                    <a:pt x="4374" y="233"/>
                  </a:lnTo>
                  <a:lnTo>
                    <a:pt x="4319" y="213"/>
                  </a:lnTo>
                  <a:lnTo>
                    <a:pt x="4257" y="195"/>
                  </a:lnTo>
                  <a:lnTo>
                    <a:pt x="4190" y="179"/>
                  </a:lnTo>
                  <a:lnTo>
                    <a:pt x="4116" y="165"/>
                  </a:lnTo>
                  <a:lnTo>
                    <a:pt x="4038" y="154"/>
                  </a:lnTo>
                  <a:lnTo>
                    <a:pt x="3958" y="145"/>
                  </a:lnTo>
                  <a:lnTo>
                    <a:pt x="3872" y="138"/>
                  </a:lnTo>
                  <a:lnTo>
                    <a:pt x="3790" y="134"/>
                  </a:lnTo>
                  <a:lnTo>
                    <a:pt x="3704" y="131"/>
                  </a:lnTo>
                  <a:lnTo>
                    <a:pt x="2710" y="131"/>
                  </a:lnTo>
                  <a:lnTo>
                    <a:pt x="2648" y="130"/>
                  </a:lnTo>
                  <a:lnTo>
                    <a:pt x="2588" y="126"/>
                  </a:lnTo>
                  <a:lnTo>
                    <a:pt x="2535" y="120"/>
                  </a:lnTo>
                  <a:lnTo>
                    <a:pt x="2481" y="111"/>
                  </a:lnTo>
                  <a:lnTo>
                    <a:pt x="2434" y="100"/>
                  </a:lnTo>
                  <a:lnTo>
                    <a:pt x="2388" y="87"/>
                  </a:lnTo>
                  <a:lnTo>
                    <a:pt x="2354" y="72"/>
                  </a:lnTo>
                  <a:lnTo>
                    <a:pt x="2323" y="56"/>
                  </a:lnTo>
                  <a:lnTo>
                    <a:pt x="2301" y="39"/>
                  </a:lnTo>
                  <a:lnTo>
                    <a:pt x="2288" y="20"/>
                  </a:lnTo>
                  <a:lnTo>
                    <a:pt x="2281" y="2"/>
                  </a:lnTo>
                  <a:lnTo>
                    <a:pt x="2281" y="0"/>
                  </a:lnTo>
                  <a:lnTo>
                    <a:pt x="2276" y="19"/>
                  </a:lnTo>
                  <a:lnTo>
                    <a:pt x="2262" y="37"/>
                  </a:lnTo>
                  <a:lnTo>
                    <a:pt x="2240" y="53"/>
                  </a:lnTo>
                  <a:lnTo>
                    <a:pt x="2213" y="70"/>
                  </a:lnTo>
                  <a:lnTo>
                    <a:pt x="2175" y="85"/>
                  </a:lnTo>
                  <a:lnTo>
                    <a:pt x="2134" y="98"/>
                  </a:lnTo>
                  <a:lnTo>
                    <a:pt x="2088" y="110"/>
                  </a:lnTo>
                  <a:lnTo>
                    <a:pt x="2033" y="119"/>
                  </a:lnTo>
                  <a:lnTo>
                    <a:pt x="1979" y="126"/>
                  </a:lnTo>
                  <a:lnTo>
                    <a:pt x="1919" y="130"/>
                  </a:lnTo>
                  <a:lnTo>
                    <a:pt x="1860" y="131"/>
                  </a:lnTo>
                  <a:lnTo>
                    <a:pt x="1853" y="131"/>
                  </a:lnTo>
                  <a:lnTo>
                    <a:pt x="855" y="131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9A2F6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188" name="Rectangle 19"/>
            <p:cNvSpPr>
              <a:spLocks noChangeArrowheads="1"/>
            </p:cNvSpPr>
            <p:nvPr/>
          </p:nvSpPr>
          <p:spPr bwMode="auto">
            <a:xfrm>
              <a:off x="2679" y="2699"/>
              <a:ext cx="9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9A2F6F"/>
                  </a:solidFill>
                  <a:latin typeface="Arial" charset="0"/>
                </a:rPr>
                <a:t>Credit Period</a:t>
              </a:r>
            </a:p>
          </p:txBody>
        </p:sp>
        <p:sp>
          <p:nvSpPr>
            <p:cNvPr id="562189" name="Rectangle 20"/>
            <p:cNvSpPr>
              <a:spLocks noChangeArrowheads="1"/>
            </p:cNvSpPr>
            <p:nvPr/>
          </p:nvSpPr>
          <p:spPr bwMode="auto">
            <a:xfrm>
              <a:off x="2594" y="3251"/>
              <a:ext cx="110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rgbClr val="9A2F6F"/>
                  </a:solidFill>
                  <a:latin typeface="Arial" charset="0"/>
                </a:rPr>
                <a:t>Full amount due</a:t>
              </a:r>
            </a:p>
          </p:txBody>
        </p:sp>
        <p:sp>
          <p:nvSpPr>
            <p:cNvPr id="253973" name="Line 21"/>
            <p:cNvSpPr>
              <a:spLocks noChangeShapeType="1"/>
            </p:cNvSpPr>
            <p:nvPr/>
          </p:nvSpPr>
          <p:spPr bwMode="auto">
            <a:xfrm flipV="1">
              <a:off x="3120" y="2987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b="0" dirty="0"/>
            </a:p>
          </p:txBody>
        </p:sp>
        <p:sp>
          <p:nvSpPr>
            <p:cNvPr id="253974" name="Line 22"/>
            <p:cNvSpPr>
              <a:spLocks noChangeShapeType="1"/>
            </p:cNvSpPr>
            <p:nvPr/>
          </p:nvSpPr>
          <p:spPr bwMode="auto">
            <a:xfrm flipV="1">
              <a:off x="1488" y="2987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b="0" dirty="0"/>
            </a:p>
          </p:txBody>
        </p:sp>
        <p:sp>
          <p:nvSpPr>
            <p:cNvPr id="253975" name="Rectangle 23"/>
            <p:cNvSpPr>
              <a:spLocks noChangeArrowheads="1"/>
            </p:cNvSpPr>
            <p:nvPr/>
          </p:nvSpPr>
          <p:spPr bwMode="auto">
            <a:xfrm>
              <a:off x="183" y="3746"/>
              <a:ext cx="148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Purchase or Sale</a:t>
              </a:r>
            </a:p>
          </p:txBody>
        </p:sp>
        <p:sp>
          <p:nvSpPr>
            <p:cNvPr id="253976" name="Line 24"/>
            <p:cNvSpPr>
              <a:spLocks noChangeShapeType="1"/>
            </p:cNvSpPr>
            <p:nvPr/>
          </p:nvSpPr>
          <p:spPr bwMode="auto">
            <a:xfrm flipV="1">
              <a:off x="816" y="3131"/>
              <a:ext cx="0" cy="67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b="0" dirty="0"/>
            </a:p>
          </p:txBody>
        </p:sp>
      </p:grpSp>
      <p:sp>
        <p:nvSpPr>
          <p:cNvPr id="562179" name="Rectangle 39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06473"/>
          </a:xfrm>
        </p:spPr>
        <p:txBody>
          <a:bodyPr/>
          <a:lstStyle/>
          <a:p>
            <a:r>
              <a:rPr lang="en-US" dirty="0"/>
              <a:t>Cash Discounts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362245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818" name="Text Box 2202"/>
          <p:cNvSpPr txBox="1">
            <a:spLocks noChangeArrowheads="1"/>
          </p:cNvSpPr>
          <p:nvPr/>
        </p:nvSpPr>
        <p:spPr bwMode="auto">
          <a:xfrm>
            <a:off x="661818" y="1584849"/>
            <a:ext cx="7339181" cy="1477328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4: JPS received a cash discount on goods purchased in Event 2. The credit terms were 2/10, n/30.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($11,000 goods purchased - $1,000 returned) = $10,000 net purchases x .02 = $200 discount.</a:t>
            </a:r>
          </a:p>
        </p:txBody>
      </p:sp>
      <p:sp>
        <p:nvSpPr>
          <p:cNvPr id="564307" name="Oval 2205"/>
          <p:cNvSpPr>
            <a:spLocks noChangeArrowheads="1"/>
          </p:cNvSpPr>
          <p:nvPr/>
        </p:nvSpPr>
        <p:spPr bwMode="auto">
          <a:xfrm>
            <a:off x="4876800" y="3267893"/>
            <a:ext cx="2701989" cy="1055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Purchase Discounts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A26A78-DF15-4D72-BE2A-B636BDE13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" y="4542229"/>
            <a:ext cx="8345065" cy="1333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39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81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1" name="Text Box 1026"/>
          <p:cNvSpPr txBox="1">
            <a:spLocks noChangeArrowheads="1"/>
          </p:cNvSpPr>
          <p:nvPr/>
        </p:nvSpPr>
        <p:spPr bwMode="auto">
          <a:xfrm>
            <a:off x="730047" y="1939640"/>
            <a:ext cx="7118553" cy="707886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5: JPS paid the $9,800 balance due on the account payable. </a:t>
            </a:r>
          </a:p>
        </p:txBody>
      </p:sp>
      <p:sp>
        <p:nvSpPr>
          <p:cNvPr id="568474" name="Oval 1029"/>
          <p:cNvSpPr>
            <a:spLocks noChangeArrowheads="1"/>
          </p:cNvSpPr>
          <p:nvPr/>
        </p:nvSpPr>
        <p:spPr bwMode="auto">
          <a:xfrm>
            <a:off x="4953000" y="3100065"/>
            <a:ext cx="2622753" cy="10330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Due on Accounts Payable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802E2-7C9A-4E33-9FB1-7034D0093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" y="4495800"/>
            <a:ext cx="8354591" cy="1333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7422007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3-4: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transportation costs affect financial statements.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758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7" name="Rectangle 3"/>
          <p:cNvSpPr>
            <a:spLocks noChangeArrowheads="1"/>
          </p:cNvSpPr>
          <p:nvPr/>
        </p:nvSpPr>
        <p:spPr bwMode="auto">
          <a:xfrm>
            <a:off x="0" y="1905000"/>
            <a:ext cx="906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674818" name="Rectangle 4"/>
          <p:cNvSpPr>
            <a:spLocks noGrp="1" noChangeArrowheads="1"/>
          </p:cNvSpPr>
          <p:nvPr/>
        </p:nvSpPr>
        <p:spPr bwMode="auto">
          <a:xfrm>
            <a:off x="457200" y="3810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en-US" sz="4000" b="0" dirty="0">
              <a:solidFill>
                <a:srgbClr val="462300"/>
              </a:solidFill>
              <a:latin typeface="Trebuchet MS" pitchFamily="34" charset="0"/>
            </a:endParaRPr>
          </a:p>
        </p:txBody>
      </p:sp>
      <p:sp>
        <p:nvSpPr>
          <p:cNvPr id="674819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34290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The terms FOB shipping point and FOB destination identify whether the buyer or the seller is responsible for transportation costs.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FOB shipping point means the buyer is responsible for the freight cost, called transportation-in.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FOB destination means the seller is responsible for the freight cost, called transportation-out.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Costs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21008-F0E5-4734-AD58-6E8C547C6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2" y="5029200"/>
            <a:ext cx="6354616" cy="121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282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5799"/>
          </a:xfrm>
        </p:spPr>
        <p:txBody>
          <a:bodyPr/>
          <a:lstStyle/>
          <a:p>
            <a:r>
              <a:rPr lang="en-US" dirty="0"/>
              <a:t>Comparative Income Statements Part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148671-3B16-46FB-85F9-62D6830BAB29}"/>
              </a:ext>
            </a:extLst>
          </p:cNvPr>
          <p:cNvGrpSpPr/>
          <p:nvPr/>
        </p:nvGrpSpPr>
        <p:grpSpPr>
          <a:xfrm>
            <a:off x="1371600" y="689344"/>
            <a:ext cx="6400800" cy="5105400"/>
            <a:chOff x="2174033" y="152400"/>
            <a:chExt cx="5100734" cy="3962400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6ED479B-A010-4687-B935-4DF6F6516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111"/>
            <a:stretch/>
          </p:blipFill>
          <p:spPr>
            <a:xfrm>
              <a:off x="2174033" y="1447800"/>
              <a:ext cx="5100734" cy="2667000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46A2DBA-C463-4115-9D0C-2EFD0682C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111"/>
            <a:stretch/>
          </p:blipFill>
          <p:spPr>
            <a:xfrm>
              <a:off x="2174033" y="152400"/>
              <a:ext cx="5100734" cy="1295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39622776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6" name="Text Box 1036"/>
          <p:cNvSpPr txBox="1">
            <a:spLocks noChangeArrowheads="1"/>
          </p:cNvSpPr>
          <p:nvPr/>
        </p:nvSpPr>
        <p:spPr bwMode="auto">
          <a:xfrm>
            <a:off x="628650" y="1646236"/>
            <a:ext cx="6991350" cy="10160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6: The shipping terms for the inventory purchased in Event 2 were FOB shipping point. JPS paid the freight company $300 cash for delivering the merchandise.</a:t>
            </a:r>
          </a:p>
        </p:txBody>
      </p:sp>
      <p:sp>
        <p:nvSpPr>
          <p:cNvPr id="568328" name="Oval 1266"/>
          <p:cNvSpPr>
            <a:spLocks noChangeArrowheads="1"/>
          </p:cNvSpPr>
          <p:nvPr/>
        </p:nvSpPr>
        <p:spPr bwMode="auto">
          <a:xfrm>
            <a:off x="4495800" y="3030536"/>
            <a:ext cx="2746893" cy="101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Exchange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en-US" dirty="0"/>
              <a:t>Accounting for Transportation Costs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E6161060-2D16-41D7-A340-8FAF91042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" y="4414836"/>
            <a:ext cx="8354591" cy="1314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85549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69" name="Text Box 2"/>
          <p:cNvSpPr txBox="1">
            <a:spLocks noChangeArrowheads="1"/>
          </p:cNvSpPr>
          <p:nvPr/>
        </p:nvSpPr>
        <p:spPr bwMode="auto">
          <a:xfrm>
            <a:off x="533400" y="1382543"/>
            <a:ext cx="7620000" cy="7112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7A: JPS recognized $24,750 of revenue on the cash sale of merchandise that cost $11,500.</a:t>
            </a:r>
          </a:p>
        </p:txBody>
      </p:sp>
      <p:sp>
        <p:nvSpPr>
          <p:cNvPr id="570524" name="Oval 254"/>
          <p:cNvSpPr>
            <a:spLocks noChangeArrowheads="1"/>
          </p:cNvSpPr>
          <p:nvPr/>
        </p:nvSpPr>
        <p:spPr bwMode="auto">
          <a:xfrm>
            <a:off x="4876800" y="2781300"/>
            <a:ext cx="2819400" cy="1181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05309"/>
          </a:xfrm>
        </p:spPr>
        <p:txBody>
          <a:bodyPr/>
          <a:lstStyle/>
          <a:p>
            <a:r>
              <a:rPr lang="en-US" dirty="0"/>
              <a:t>Cash Sale of Merchandise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79FFA3-9C72-44BE-9E19-E2612AB75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" y="4419600"/>
            <a:ext cx="8345065" cy="1286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5049328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8" name="Text Box 258"/>
          <p:cNvSpPr txBox="1">
            <a:spLocks noChangeArrowheads="1"/>
          </p:cNvSpPr>
          <p:nvPr/>
        </p:nvSpPr>
        <p:spPr bwMode="auto">
          <a:xfrm>
            <a:off x="768350" y="1524000"/>
            <a:ext cx="6851650" cy="406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7B: JPS recognized $11,500 of cost of goods sold.</a:t>
            </a:r>
          </a:p>
        </p:txBody>
      </p:sp>
      <p:sp>
        <p:nvSpPr>
          <p:cNvPr id="570449" name="Oval 263"/>
          <p:cNvSpPr>
            <a:spLocks noChangeArrowheads="1"/>
          </p:cNvSpPr>
          <p:nvPr/>
        </p:nvSpPr>
        <p:spPr bwMode="auto">
          <a:xfrm>
            <a:off x="4554279" y="2362200"/>
            <a:ext cx="2760921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05309"/>
          </a:xfrm>
        </p:spPr>
        <p:txBody>
          <a:bodyPr/>
          <a:lstStyle/>
          <a:p>
            <a:r>
              <a:rPr lang="en-US" dirty="0"/>
              <a:t>Cost of Cash Sale of Merchandise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0AD7A6-74A4-4D69-B8B8-012D0AC0E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4114800"/>
            <a:ext cx="8383170" cy="1333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69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3" name="Text Box 2"/>
          <p:cNvSpPr txBox="1">
            <a:spLocks noChangeArrowheads="1"/>
          </p:cNvSpPr>
          <p:nvPr/>
        </p:nvSpPr>
        <p:spPr bwMode="auto">
          <a:xfrm>
            <a:off x="628650" y="1736691"/>
            <a:ext cx="7296150" cy="7112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8: JPS paid $450 cash for freight costs on inventory delivered to customers.</a:t>
            </a:r>
          </a:p>
        </p:txBody>
      </p:sp>
      <p:sp>
        <p:nvSpPr>
          <p:cNvPr id="658509" name="Oval 6"/>
          <p:cNvSpPr>
            <a:spLocks noChangeArrowheads="1"/>
          </p:cNvSpPr>
          <p:nvPr/>
        </p:nvSpPr>
        <p:spPr bwMode="auto">
          <a:xfrm>
            <a:off x="4953000" y="3024372"/>
            <a:ext cx="2667000" cy="11727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Cash for Freight Costs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D38D5-4EB9-4621-916E-71319B3AF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" y="4572000"/>
            <a:ext cx="8345065" cy="1333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603005"/>
      </p:ext>
    </p:extLst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1" name="Text Box 75"/>
          <p:cNvSpPr txBox="1">
            <a:spLocks noChangeArrowheads="1"/>
          </p:cNvSpPr>
          <p:nvPr/>
        </p:nvSpPr>
        <p:spPr bwMode="auto">
          <a:xfrm>
            <a:off x="762000" y="1678588"/>
            <a:ext cx="7239000" cy="707886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9: JPS paid $5,000 cash for selling and administrative expenses.</a:t>
            </a:r>
          </a:p>
        </p:txBody>
      </p:sp>
      <p:sp>
        <p:nvSpPr>
          <p:cNvPr id="660634" name="Oval 79"/>
          <p:cNvSpPr>
            <a:spLocks noChangeArrowheads="1"/>
          </p:cNvSpPr>
          <p:nvPr/>
        </p:nvSpPr>
        <p:spPr bwMode="auto">
          <a:xfrm>
            <a:off x="4545419" y="2781300"/>
            <a:ext cx="2769781" cy="1104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6887"/>
          </a:xfrm>
        </p:spPr>
        <p:txBody>
          <a:bodyPr>
            <a:normAutofit fontScale="90000"/>
          </a:bodyPr>
          <a:lstStyle/>
          <a:p>
            <a:r>
              <a:rPr lang="en-US" dirty="0"/>
              <a:t>Paid Cash for Selling and Administrative Expenses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2719F-7172-412F-9840-F397B4406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4343400"/>
            <a:ext cx="8402223" cy="1362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9555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841" name="Text Box 153"/>
          <p:cNvSpPr txBox="1">
            <a:spLocks noChangeArrowheads="1"/>
          </p:cNvSpPr>
          <p:nvPr/>
        </p:nvSpPr>
        <p:spPr bwMode="auto">
          <a:xfrm>
            <a:off x="762000" y="1330303"/>
            <a:ext cx="6858000" cy="707886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10: JPS paid $360 cash for interest expense on the note described in Event 1.</a:t>
            </a:r>
          </a:p>
        </p:txBody>
      </p:sp>
      <p:sp>
        <p:nvSpPr>
          <p:cNvPr id="660488" name="Oval 230"/>
          <p:cNvSpPr>
            <a:spLocks noChangeArrowheads="1"/>
          </p:cNvSpPr>
          <p:nvPr/>
        </p:nvSpPr>
        <p:spPr bwMode="auto">
          <a:xfrm>
            <a:off x="4341812" y="2445785"/>
            <a:ext cx="2744788" cy="11356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6887"/>
          </a:xfrm>
        </p:spPr>
        <p:txBody>
          <a:bodyPr/>
          <a:lstStyle/>
          <a:p>
            <a:r>
              <a:rPr lang="en-US" dirty="0"/>
              <a:t>Paid Cash for Interest Expense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6A130255-B832-448B-AEFC-8389B4A0E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3" y="4256546"/>
            <a:ext cx="8297433" cy="1305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72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84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3-5: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inventory shrinkage affects financial statements.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87721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7" name="Rectangle 3"/>
          <p:cNvSpPr>
            <a:spLocks noChangeArrowheads="1"/>
          </p:cNvSpPr>
          <p:nvPr/>
        </p:nvSpPr>
        <p:spPr bwMode="auto">
          <a:xfrm>
            <a:off x="0" y="1905000"/>
            <a:ext cx="906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674818" name="Rectangle 4"/>
          <p:cNvSpPr>
            <a:spLocks noGrp="1" noChangeArrowheads="1"/>
          </p:cNvSpPr>
          <p:nvPr/>
        </p:nvSpPr>
        <p:spPr bwMode="auto">
          <a:xfrm>
            <a:off x="457200" y="3810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en-US" sz="4000" b="0" dirty="0">
              <a:solidFill>
                <a:srgbClr val="462300"/>
              </a:solidFill>
              <a:latin typeface="Trebuchet MS" pitchFamily="34" charset="0"/>
            </a:endParaRPr>
          </a:p>
        </p:txBody>
      </p:sp>
      <p:sp>
        <p:nvSpPr>
          <p:cNvPr id="674819" name="Rectangle 5"/>
          <p:cNvSpPr>
            <a:spLocks noChangeArrowheads="1"/>
          </p:cNvSpPr>
          <p:nvPr/>
        </p:nvSpPr>
        <p:spPr bwMode="auto">
          <a:xfrm>
            <a:off x="838200" y="1752600"/>
            <a:ext cx="7239000" cy="3962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Most merchandise companies experience some level of inventory </a:t>
            </a:r>
            <a:r>
              <a:rPr lang="en-US" sz="2400" b="1" dirty="0">
                <a:latin typeface="Tahoma" pitchFamily="34" charset="0"/>
              </a:rPr>
              <a:t>shrinkage</a:t>
            </a:r>
            <a:r>
              <a:rPr lang="en-US" sz="2400" dirty="0">
                <a:latin typeface="Tahoma" pitchFamily="34" charset="0"/>
              </a:rPr>
              <a:t>, a term that reflects decreases in inventory for reasons other than sales to customers.  Inventory may be: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Stolen by shoplifters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Damaged by customers or employees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Lost or misplaced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Merchandising Businesses: Shrinkage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566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5" name="Text Box 1101"/>
          <p:cNvSpPr txBox="1">
            <a:spLocks noChangeArrowheads="1"/>
          </p:cNvSpPr>
          <p:nvPr/>
        </p:nvSpPr>
        <p:spPr bwMode="auto">
          <a:xfrm>
            <a:off x="628650" y="1010205"/>
            <a:ext cx="7219950" cy="707886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Tahoma" pitchFamily="34" charset="0"/>
              </a:rPr>
              <a:t>Event 11: JPS took a physical count of its inventory and found $4,100 of inventory on hand.</a:t>
            </a:r>
          </a:p>
        </p:txBody>
      </p:sp>
      <p:sp>
        <p:nvSpPr>
          <p:cNvPr id="676919" name="Oval 1104"/>
          <p:cNvSpPr>
            <a:spLocks noChangeArrowheads="1"/>
          </p:cNvSpPr>
          <p:nvPr/>
        </p:nvSpPr>
        <p:spPr bwMode="auto">
          <a:xfrm>
            <a:off x="4876800" y="2347157"/>
            <a:ext cx="34671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43000"/>
          </a:xfrm>
        </p:spPr>
        <p:txBody>
          <a:bodyPr/>
          <a:lstStyle/>
          <a:p>
            <a:r>
              <a:rPr lang="en-US" dirty="0"/>
              <a:t>Accounting for Inventory Shrinkage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BFE236-2779-4E2B-B167-5A08A61C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45038"/>
            <a:ext cx="3524397" cy="2222162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D17416C1-5208-4D0D-B93D-CC824B570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4" y="4631361"/>
            <a:ext cx="8326012" cy="1257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641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3-6: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gains and losses and show how they are presented on a multistep income statement.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1852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66800"/>
          </a:xfrm>
        </p:spPr>
        <p:txBody>
          <a:bodyPr/>
          <a:lstStyle/>
          <a:p>
            <a:r>
              <a:rPr lang="en-US" dirty="0"/>
              <a:t>Additional Comparative Income Statements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869-B167-4037-8CC9-36F2655DCA39}"/>
              </a:ext>
            </a:extLst>
          </p:cNvPr>
          <p:cNvGrpSpPr/>
          <p:nvPr/>
        </p:nvGrpSpPr>
        <p:grpSpPr>
          <a:xfrm>
            <a:off x="1439723" y="1066801"/>
            <a:ext cx="5947158" cy="4724398"/>
            <a:chOff x="1442601" y="2223919"/>
            <a:chExt cx="6259797" cy="5215537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5240676-58AC-434E-94E3-FC66F6D1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601" y="2223919"/>
              <a:ext cx="6258798" cy="2410161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C6540C6-3F82-4109-9332-4C2D899F3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652" y="4343399"/>
              <a:ext cx="6239746" cy="3096057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57979659"/>
      </p:ext>
    </p:extLst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7" name="Rectangle 3"/>
          <p:cNvSpPr>
            <a:spLocks noChangeArrowheads="1"/>
          </p:cNvSpPr>
          <p:nvPr/>
        </p:nvSpPr>
        <p:spPr bwMode="auto">
          <a:xfrm>
            <a:off x="0" y="1905000"/>
            <a:ext cx="906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674818" name="Rectangle 4"/>
          <p:cNvSpPr>
            <a:spLocks noGrp="1" noChangeArrowheads="1"/>
          </p:cNvSpPr>
          <p:nvPr/>
        </p:nvSpPr>
        <p:spPr bwMode="auto">
          <a:xfrm>
            <a:off x="457200" y="3810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en-US" sz="4000" b="0" dirty="0">
              <a:solidFill>
                <a:srgbClr val="462300"/>
              </a:solidFill>
              <a:latin typeface="Trebuchet MS" pitchFamily="34" charset="0"/>
            </a:endParaRPr>
          </a:p>
        </p:txBody>
      </p:sp>
      <p:sp>
        <p:nvSpPr>
          <p:cNvPr id="674819" name="Rectangle 5"/>
          <p:cNvSpPr>
            <a:spLocks noChangeArrowheads="1"/>
          </p:cNvSpPr>
          <p:nvPr/>
        </p:nvSpPr>
        <p:spPr bwMode="auto">
          <a:xfrm>
            <a:off x="838200" y="1752600"/>
            <a:ext cx="7239000" cy="3962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When merchandise inventory is sold for more than it cost, the difference is called the gross margin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When JPS sells land for more than it cost, the difference between the sales price and the cost of the land is called a gain.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The terms are used to alert users to the fact that the nature of the underlying transactions is different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Margin and Gain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82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7" name="Text Box 3077"/>
          <p:cNvSpPr txBox="1">
            <a:spLocks noChangeArrowheads="1"/>
          </p:cNvSpPr>
          <p:nvPr/>
        </p:nvSpPr>
        <p:spPr bwMode="auto">
          <a:xfrm>
            <a:off x="628650" y="1823153"/>
            <a:ext cx="7219950" cy="406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Tahoma" pitchFamily="34" charset="0"/>
              </a:rPr>
              <a:t>Event 12: JPS sold the land that cost $5,500 for $6,200 cash.</a:t>
            </a:r>
          </a:p>
        </p:txBody>
      </p:sp>
      <p:sp>
        <p:nvSpPr>
          <p:cNvPr id="664653" name="Oval 3083"/>
          <p:cNvSpPr>
            <a:spLocks noChangeArrowheads="1"/>
          </p:cNvSpPr>
          <p:nvPr/>
        </p:nvSpPr>
        <p:spPr bwMode="auto">
          <a:xfrm>
            <a:off x="4419600" y="2489996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Exchange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Gains and Losses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6F00ED17-AD02-4528-8245-2E27D24D6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" y="4572000"/>
            <a:ext cx="8345065" cy="1295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7061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spect="1"/>
          </p:cNvSpPr>
          <p:nvPr>
            <p:ph type="title"/>
          </p:nvPr>
        </p:nvSpPr>
        <p:spPr>
          <a:xfrm>
            <a:off x="628650" y="1"/>
            <a:ext cx="7886700" cy="914399"/>
          </a:xfrm>
        </p:spPr>
        <p:txBody>
          <a:bodyPr/>
          <a:lstStyle/>
          <a:p>
            <a:r>
              <a:rPr lang="en-US" dirty="0"/>
              <a:t>Multi-Step Income Statement Example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05CAA6-1EF4-4191-8EE5-4CA30EE5D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925033"/>
            <a:ext cx="5257800" cy="535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2678304"/>
      </p:ext>
    </p:extLst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28601"/>
            <a:ext cx="7886700" cy="1219200"/>
          </a:xfrm>
        </p:spPr>
        <p:txBody>
          <a:bodyPr/>
          <a:lstStyle/>
          <a:p>
            <a:r>
              <a:rPr lang="en-US" dirty="0"/>
              <a:t>Balance Sheet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09E67F-719E-4351-8E3B-BBF8A80BB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7" y="1391093"/>
            <a:ext cx="7696163" cy="4075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556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54" y="0"/>
            <a:ext cx="7886700" cy="1325563"/>
          </a:xfrm>
        </p:spPr>
        <p:txBody>
          <a:bodyPr/>
          <a:lstStyle/>
          <a:p>
            <a:r>
              <a:rPr lang="en-US" dirty="0"/>
              <a:t>Statement of Cash Flows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5B031-F532-4004-A3FA-1891DE542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0" y="1104900"/>
            <a:ext cx="7459520" cy="464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6692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3-7: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Determine the amount of net sales. </a:t>
            </a:r>
          </a:p>
          <a:p>
            <a:endParaRPr lang="en-US" dirty="0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18528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1" name="Text Box 2"/>
          <p:cNvSpPr txBox="1">
            <a:spLocks noChangeArrowheads="1"/>
          </p:cNvSpPr>
          <p:nvPr/>
        </p:nvSpPr>
        <p:spPr bwMode="auto">
          <a:xfrm>
            <a:off x="628650" y="1691707"/>
            <a:ext cx="7600950" cy="1015663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1A: JPS sold on account merchandise with a list price of $8,500. Payment terms were 1/10, n/30. The merchandise had cost JPS $4,000.</a:t>
            </a:r>
          </a:p>
        </p:txBody>
      </p:sp>
      <p:sp>
        <p:nvSpPr>
          <p:cNvPr id="681108" name="Oval 10"/>
          <p:cNvSpPr>
            <a:spLocks noChangeArrowheads="1"/>
          </p:cNvSpPr>
          <p:nvPr/>
        </p:nvSpPr>
        <p:spPr bwMode="auto">
          <a:xfrm>
            <a:off x="5029200" y="3125590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2578"/>
            <a:ext cx="7886700" cy="625786"/>
          </a:xfrm>
        </p:spPr>
        <p:txBody>
          <a:bodyPr/>
          <a:lstStyle/>
          <a:p>
            <a:r>
              <a:rPr lang="en-US" dirty="0"/>
              <a:t>Events Affecting Sales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560303-7182-412F-8F4E-9BF1D633F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2" y="4724400"/>
            <a:ext cx="8392696" cy="1333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4916391"/>
      </p:ext>
    </p:extLst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628650" y="1502801"/>
            <a:ext cx="6915150" cy="4064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1B: JPS recognized $4,000 of cost of goods sold.</a:t>
            </a:r>
          </a:p>
        </p:txBody>
      </p:sp>
      <p:sp>
        <p:nvSpPr>
          <p:cNvPr id="681038" name="Oval 12"/>
          <p:cNvSpPr>
            <a:spLocks noChangeArrowheads="1"/>
          </p:cNvSpPr>
          <p:nvPr/>
        </p:nvSpPr>
        <p:spPr bwMode="auto">
          <a:xfrm>
            <a:off x="4572000" y="2362200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4D22EB-8BC0-43BC-B2B6-C4C114BD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2578"/>
            <a:ext cx="7886700" cy="625786"/>
          </a:xfrm>
        </p:spPr>
        <p:txBody>
          <a:bodyPr/>
          <a:lstStyle/>
          <a:p>
            <a:r>
              <a:rPr lang="en-US" dirty="0"/>
              <a:t>Events Affecting Sales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FBDA33-4CF5-4248-B8FA-A065E0618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" y="4296246"/>
            <a:ext cx="8354591" cy="1305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2316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5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09" name="Text Box 1026"/>
          <p:cNvSpPr txBox="1">
            <a:spLocks noChangeArrowheads="1"/>
          </p:cNvSpPr>
          <p:nvPr/>
        </p:nvSpPr>
        <p:spPr bwMode="auto">
          <a:xfrm>
            <a:off x="533400" y="1475582"/>
            <a:ext cx="7886700" cy="707886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2A: The customer from Event 1A returned inventory with a $1,000 list price. The merchandise had cost JPS $450. </a:t>
            </a:r>
          </a:p>
        </p:txBody>
      </p:sp>
      <p:sp>
        <p:nvSpPr>
          <p:cNvPr id="683154" name="Oval 1029"/>
          <p:cNvSpPr>
            <a:spLocks noChangeArrowheads="1"/>
          </p:cNvSpPr>
          <p:nvPr/>
        </p:nvSpPr>
        <p:spPr bwMode="auto">
          <a:xfrm>
            <a:off x="4800600" y="2895600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259"/>
            <a:ext cx="7886700" cy="766764"/>
          </a:xfrm>
        </p:spPr>
        <p:txBody>
          <a:bodyPr/>
          <a:lstStyle/>
          <a:p>
            <a:r>
              <a:rPr lang="en-US" dirty="0"/>
              <a:t>Accounting for Sales Returns and Allowances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5C687A-A7DF-4879-BB96-F2B330CCC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4635547"/>
            <a:ext cx="8373644" cy="1314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6889493"/>
      </p:ext>
    </p:extLst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3" name="Text Box 97"/>
          <p:cNvSpPr txBox="1">
            <a:spLocks noChangeArrowheads="1"/>
          </p:cNvSpPr>
          <p:nvPr/>
        </p:nvSpPr>
        <p:spPr bwMode="auto">
          <a:xfrm>
            <a:off x="702359" y="1297983"/>
            <a:ext cx="6917641" cy="707886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Event 2B: The cost of the goods ($450) is returned to the inventory account.</a:t>
            </a:r>
          </a:p>
        </p:txBody>
      </p:sp>
      <p:sp>
        <p:nvSpPr>
          <p:cNvPr id="683084" name="Oval 100"/>
          <p:cNvSpPr>
            <a:spLocks noChangeArrowheads="1"/>
          </p:cNvSpPr>
          <p:nvPr/>
        </p:nvSpPr>
        <p:spPr bwMode="auto">
          <a:xfrm>
            <a:off x="4572000" y="2406741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63C79F-BAE5-442D-B553-E248F1F84866}"/>
              </a:ext>
            </a:extLst>
          </p:cNvPr>
          <p:cNvSpPr txBox="1">
            <a:spLocks/>
          </p:cNvSpPr>
          <p:nvPr/>
        </p:nvSpPr>
        <p:spPr>
          <a:xfrm>
            <a:off x="628650" y="123259"/>
            <a:ext cx="7886700" cy="76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Accounting for Sales Returns and Allowances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758E51-91F6-47CB-B8D7-9BECF138F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4495800"/>
            <a:ext cx="8364117" cy="13432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925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31335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313354" name="Rectangle 9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886700" cy="1325563"/>
          </a:xfrm>
        </p:spPr>
        <p:txBody>
          <a:bodyPr/>
          <a:lstStyle/>
          <a:p>
            <a:r>
              <a:rPr lang="en-US" dirty="0"/>
              <a:t>Merchandising Businesses</a:t>
            </a:r>
          </a:p>
        </p:txBody>
      </p:sp>
      <p:sp>
        <p:nvSpPr>
          <p:cNvPr id="313356" name="Rectangle 10"/>
          <p:cNvSpPr>
            <a:spLocks noChangeArrowheads="1"/>
          </p:cNvSpPr>
          <p:nvPr/>
        </p:nvSpPr>
        <p:spPr bwMode="auto">
          <a:xfrm>
            <a:off x="1028700" y="1410488"/>
            <a:ext cx="7086600" cy="480060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itchFamily="34" charset="0"/>
              </a:rPr>
              <a:t>Merchandising businesses generate revenue by selling goods.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itchFamily="34" charset="0"/>
              </a:rPr>
              <a:t>They buy the merchandise they sell from companies called suppliers.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itchFamily="34" charset="0"/>
              </a:rPr>
              <a:t>The goods purchased for resale are called merchandise inventory.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itchFamily="34" charset="0"/>
              </a:rPr>
              <a:t>Merchandising businesses include retail and wholesale companies.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830734"/>
      </p:ext>
    </p:extLst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3-9: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the primary features of the periodic inventory system (Appendix).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18528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Inventory System</a:t>
            </a:r>
          </a:p>
        </p:txBody>
      </p:sp>
      <p:sp>
        <p:nvSpPr>
          <p:cNvPr id="697346" name="Text Box 10"/>
          <p:cNvSpPr txBox="1">
            <a:spLocks noChangeArrowheads="1"/>
          </p:cNvSpPr>
          <p:nvPr/>
        </p:nvSpPr>
        <p:spPr bwMode="auto">
          <a:xfrm>
            <a:off x="5181600" y="24384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 b="0" dirty="0">
              <a:latin typeface="Arial" charset="0"/>
            </a:endParaRPr>
          </a:p>
        </p:txBody>
      </p:sp>
      <p:grpSp>
        <p:nvGrpSpPr>
          <p:cNvPr id="697347" name="Group 30"/>
          <p:cNvGrpSpPr>
            <a:grpSpLocks/>
          </p:cNvGrpSpPr>
          <p:nvPr/>
        </p:nvGrpSpPr>
        <p:grpSpPr bwMode="auto">
          <a:xfrm>
            <a:off x="1143000" y="1600200"/>
            <a:ext cx="6553200" cy="1219200"/>
            <a:chOff x="528" y="1152"/>
            <a:chExt cx="4128" cy="768"/>
          </a:xfrm>
        </p:grpSpPr>
        <p:sp>
          <p:nvSpPr>
            <p:cNvPr id="697360" name="Oval 6"/>
            <p:cNvSpPr>
              <a:spLocks noChangeArrowheads="1"/>
            </p:cNvSpPr>
            <p:nvPr/>
          </p:nvSpPr>
          <p:spPr bwMode="auto">
            <a:xfrm>
              <a:off x="528" y="1152"/>
              <a:ext cx="1488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697361" name="Text Box 7"/>
            <p:cNvSpPr txBox="1">
              <a:spLocks noChangeArrowheads="1"/>
            </p:cNvSpPr>
            <p:nvPr/>
          </p:nvSpPr>
          <p:spPr bwMode="auto">
            <a:xfrm>
              <a:off x="648" y="1385"/>
              <a:ext cx="12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Inventory costs</a:t>
              </a:r>
            </a:p>
          </p:txBody>
        </p:sp>
        <p:sp>
          <p:nvSpPr>
            <p:cNvPr id="697362" name="Line 8"/>
            <p:cNvSpPr>
              <a:spLocks noChangeShapeType="1"/>
            </p:cNvSpPr>
            <p:nvPr/>
          </p:nvSpPr>
          <p:spPr bwMode="auto">
            <a:xfrm>
              <a:off x="2016" y="1488"/>
              <a:ext cx="9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97363" name="Rectangle 9"/>
            <p:cNvSpPr>
              <a:spLocks noChangeArrowheads="1"/>
            </p:cNvSpPr>
            <p:nvPr/>
          </p:nvSpPr>
          <p:spPr bwMode="auto">
            <a:xfrm>
              <a:off x="2928" y="1200"/>
              <a:ext cx="172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697364" name="Text Box 11"/>
            <p:cNvSpPr txBox="1">
              <a:spLocks noChangeArrowheads="1"/>
            </p:cNvSpPr>
            <p:nvPr/>
          </p:nvSpPr>
          <p:spPr bwMode="auto">
            <a:xfrm>
              <a:off x="3048" y="1411"/>
              <a:ext cx="14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Purchases account</a:t>
              </a:r>
            </a:p>
          </p:txBody>
        </p:sp>
      </p:grpSp>
      <p:grpSp>
        <p:nvGrpSpPr>
          <p:cNvPr id="594975" name="Group 31"/>
          <p:cNvGrpSpPr>
            <a:grpSpLocks/>
          </p:cNvGrpSpPr>
          <p:nvPr/>
        </p:nvGrpSpPr>
        <p:grpSpPr bwMode="auto">
          <a:xfrm>
            <a:off x="1143000" y="3200400"/>
            <a:ext cx="6553200" cy="1600200"/>
            <a:chOff x="528" y="2112"/>
            <a:chExt cx="4128" cy="1008"/>
          </a:xfrm>
        </p:grpSpPr>
        <p:sp>
          <p:nvSpPr>
            <p:cNvPr id="697355" name="Oval 12"/>
            <p:cNvSpPr>
              <a:spLocks noChangeArrowheads="1"/>
            </p:cNvSpPr>
            <p:nvPr/>
          </p:nvSpPr>
          <p:spPr bwMode="auto">
            <a:xfrm>
              <a:off x="528" y="2112"/>
              <a:ext cx="1440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697356" name="Text Box 13"/>
            <p:cNvSpPr txBox="1">
              <a:spLocks noChangeArrowheads="1"/>
            </p:cNvSpPr>
            <p:nvPr/>
          </p:nvSpPr>
          <p:spPr bwMode="auto">
            <a:xfrm>
              <a:off x="852" y="2176"/>
              <a:ext cx="84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Purchase returns &amp; allowance</a:t>
              </a:r>
            </a:p>
          </p:txBody>
        </p:sp>
        <p:sp>
          <p:nvSpPr>
            <p:cNvPr id="697357" name="Line 14"/>
            <p:cNvSpPr>
              <a:spLocks noChangeShapeType="1"/>
            </p:cNvSpPr>
            <p:nvPr/>
          </p:nvSpPr>
          <p:spPr bwMode="auto">
            <a:xfrm>
              <a:off x="1968" y="2496"/>
              <a:ext cx="9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97358" name="Rectangle 15"/>
            <p:cNvSpPr>
              <a:spLocks noChangeArrowheads="1"/>
            </p:cNvSpPr>
            <p:nvPr/>
          </p:nvSpPr>
          <p:spPr bwMode="auto">
            <a:xfrm>
              <a:off x="2928" y="2160"/>
              <a:ext cx="1728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697359" name="Text Box 16"/>
            <p:cNvSpPr txBox="1">
              <a:spLocks noChangeArrowheads="1"/>
            </p:cNvSpPr>
            <p:nvPr/>
          </p:nvSpPr>
          <p:spPr bwMode="auto">
            <a:xfrm>
              <a:off x="3048" y="2189"/>
              <a:ext cx="1549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Purchase return account</a:t>
              </a:r>
            </a:p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Purchase allowances account</a:t>
              </a:r>
            </a:p>
          </p:txBody>
        </p:sp>
      </p:grpSp>
      <p:grpSp>
        <p:nvGrpSpPr>
          <p:cNvPr id="594976" name="Group 32"/>
          <p:cNvGrpSpPr>
            <a:grpSpLocks/>
          </p:cNvGrpSpPr>
          <p:nvPr/>
        </p:nvGrpSpPr>
        <p:grpSpPr bwMode="auto">
          <a:xfrm>
            <a:off x="1066800" y="5029200"/>
            <a:ext cx="6629400" cy="1219200"/>
            <a:chOff x="480" y="3168"/>
            <a:chExt cx="4176" cy="768"/>
          </a:xfrm>
        </p:grpSpPr>
        <p:sp>
          <p:nvSpPr>
            <p:cNvPr id="697350" name="Oval 17"/>
            <p:cNvSpPr>
              <a:spLocks noChangeArrowheads="1"/>
            </p:cNvSpPr>
            <p:nvPr/>
          </p:nvSpPr>
          <p:spPr bwMode="auto">
            <a:xfrm>
              <a:off x="480" y="3168"/>
              <a:ext cx="1488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697351" name="Text Box 18"/>
            <p:cNvSpPr txBox="1">
              <a:spLocks noChangeArrowheads="1"/>
            </p:cNvSpPr>
            <p:nvPr/>
          </p:nvSpPr>
          <p:spPr bwMode="auto">
            <a:xfrm>
              <a:off x="697" y="3329"/>
              <a:ext cx="115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Transportation costs</a:t>
              </a:r>
            </a:p>
          </p:txBody>
        </p:sp>
        <p:sp>
          <p:nvSpPr>
            <p:cNvPr id="697352" name="Line 20"/>
            <p:cNvSpPr>
              <a:spLocks noChangeShapeType="1"/>
            </p:cNvSpPr>
            <p:nvPr/>
          </p:nvSpPr>
          <p:spPr bwMode="auto">
            <a:xfrm>
              <a:off x="1968" y="3552"/>
              <a:ext cx="9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97353" name="Rectangle 21"/>
            <p:cNvSpPr>
              <a:spLocks noChangeArrowheads="1"/>
            </p:cNvSpPr>
            <p:nvPr/>
          </p:nvSpPr>
          <p:spPr bwMode="auto">
            <a:xfrm>
              <a:off x="2928" y="3216"/>
              <a:ext cx="17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697354" name="Text Box 22"/>
            <p:cNvSpPr txBox="1">
              <a:spLocks noChangeArrowheads="1"/>
            </p:cNvSpPr>
            <p:nvPr/>
          </p:nvSpPr>
          <p:spPr bwMode="auto">
            <a:xfrm>
              <a:off x="3072" y="3281"/>
              <a:ext cx="139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Transportation-in account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84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25524"/>
          </a:xfrm>
        </p:spPr>
        <p:txBody>
          <a:bodyPr/>
          <a:lstStyle/>
          <a:p>
            <a:r>
              <a:rPr lang="en-US" dirty="0"/>
              <a:t>Periodic Inventory System Continued</a:t>
            </a:r>
          </a:p>
        </p:txBody>
      </p:sp>
      <p:sp>
        <p:nvSpPr>
          <p:cNvPr id="6993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0422" y="1390651"/>
            <a:ext cx="8208778" cy="1200150"/>
          </a:xfrm>
          <a:solidFill>
            <a:srgbClr val="DDDDDD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entries made in Inventory account during period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of goods sold determined at end of period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DB2CF3-1BCB-446B-B2C5-228F80148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25" y="2819400"/>
            <a:ext cx="4743371" cy="34339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146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Inventory System — Advantages and Disadvantages</a:t>
            </a:r>
          </a:p>
        </p:txBody>
      </p:sp>
      <p:sp>
        <p:nvSpPr>
          <p:cNvPr id="7014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828800"/>
            <a:ext cx="3505200" cy="17526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cs typeface="Arial" charset="0"/>
              </a:rPr>
              <a:t>Recording efficiency</a:t>
            </a:r>
          </a:p>
        </p:txBody>
      </p:sp>
      <p:sp>
        <p:nvSpPr>
          <p:cNvPr id="701443" name="Text Box 5"/>
          <p:cNvSpPr txBox="1">
            <a:spLocks noChangeArrowheads="1"/>
          </p:cNvSpPr>
          <p:nvPr/>
        </p:nvSpPr>
        <p:spPr bwMode="auto">
          <a:xfrm>
            <a:off x="4572000" y="1828800"/>
            <a:ext cx="4114800" cy="45243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Disadvantage</a:t>
            </a:r>
          </a:p>
          <a:p>
            <a:pPr marL="169863" indent="-169863">
              <a:spcBef>
                <a:spcPct val="50000"/>
              </a:spcBef>
              <a:buFontTx/>
              <a:buChar char="•"/>
            </a:pPr>
            <a:r>
              <a:rPr lang="en-US" sz="3200" b="0" dirty="0">
                <a:solidFill>
                  <a:schemeClr val="bg1"/>
                </a:solidFill>
                <a:latin typeface="Arial" charset="0"/>
              </a:rPr>
              <a:t>Less control of inventory</a:t>
            </a:r>
          </a:p>
          <a:p>
            <a:pPr marL="169863" indent="-169863">
              <a:spcBef>
                <a:spcPct val="50000"/>
              </a:spcBef>
              <a:buFontTx/>
              <a:buChar char="•"/>
            </a:pPr>
            <a:r>
              <a:rPr lang="en-US" sz="3200" b="0" dirty="0">
                <a:solidFill>
                  <a:schemeClr val="bg1"/>
                </a:solidFill>
                <a:latin typeface="Arial" charset="0"/>
              </a:rPr>
              <a:t>Does not separate cost of lost, damaged, or stolen merchandise from cost of goods sold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425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Chapter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978679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Costs Versus Selling and Administrative Costs</a:t>
            </a:r>
          </a:p>
        </p:txBody>
      </p:sp>
      <p:grpSp>
        <p:nvGrpSpPr>
          <p:cNvPr id="317442" name="Group 17"/>
          <p:cNvGrpSpPr>
            <a:grpSpLocks/>
          </p:cNvGrpSpPr>
          <p:nvPr/>
        </p:nvGrpSpPr>
        <p:grpSpPr bwMode="auto">
          <a:xfrm>
            <a:off x="990600" y="1690689"/>
            <a:ext cx="2971800" cy="4724400"/>
            <a:chOff x="552" y="1296"/>
            <a:chExt cx="1872" cy="2784"/>
          </a:xfrm>
        </p:grpSpPr>
        <p:sp>
          <p:nvSpPr>
            <p:cNvPr id="317447" name="Oval 10"/>
            <p:cNvSpPr>
              <a:spLocks noChangeArrowheads="1"/>
            </p:cNvSpPr>
            <p:nvPr/>
          </p:nvSpPr>
          <p:spPr bwMode="auto">
            <a:xfrm>
              <a:off x="552" y="1296"/>
              <a:ext cx="1872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Product Costs</a:t>
              </a:r>
            </a:p>
          </p:txBody>
        </p:sp>
        <p:sp>
          <p:nvSpPr>
            <p:cNvPr id="317448" name="Rectangle 11"/>
            <p:cNvSpPr>
              <a:spLocks noChangeArrowheads="1"/>
            </p:cNvSpPr>
            <p:nvPr/>
          </p:nvSpPr>
          <p:spPr bwMode="auto">
            <a:xfrm>
              <a:off x="552" y="2784"/>
              <a:ext cx="1872" cy="1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All costs incurred to acquire merchandise and ready it for sale.</a:t>
              </a:r>
            </a:p>
          </p:txBody>
        </p:sp>
        <p:cxnSp>
          <p:nvCxnSpPr>
            <p:cNvPr id="317449" name="AutoShape 12"/>
            <p:cNvCxnSpPr>
              <a:cxnSpLocks noChangeShapeType="1"/>
              <a:stCxn id="317447" idx="4"/>
              <a:endCxn id="317448" idx="0"/>
            </p:cNvCxnSpPr>
            <p:nvPr/>
          </p:nvCxnSpPr>
          <p:spPr bwMode="auto">
            <a:xfrm>
              <a:off x="1488" y="2112"/>
              <a:ext cx="0" cy="6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14386" name="Group 18"/>
          <p:cNvGrpSpPr>
            <a:grpSpLocks/>
          </p:cNvGrpSpPr>
          <p:nvPr/>
        </p:nvGrpSpPr>
        <p:grpSpPr bwMode="auto">
          <a:xfrm>
            <a:off x="5181600" y="1690689"/>
            <a:ext cx="2971800" cy="4724400"/>
            <a:chOff x="552" y="1296"/>
            <a:chExt cx="1872" cy="2784"/>
          </a:xfrm>
        </p:grpSpPr>
        <p:sp>
          <p:nvSpPr>
            <p:cNvPr id="317444" name="Oval 19"/>
            <p:cNvSpPr>
              <a:spLocks noChangeArrowheads="1"/>
            </p:cNvSpPr>
            <p:nvPr/>
          </p:nvSpPr>
          <p:spPr bwMode="auto">
            <a:xfrm>
              <a:off x="552" y="1296"/>
              <a:ext cx="1872" cy="816"/>
            </a:xfrm>
            <a:prstGeom prst="ellipse">
              <a:avLst/>
            </a:prstGeom>
            <a:solidFill>
              <a:srgbClr val="E4EBF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400" dirty="0">
                  <a:latin typeface="Tahoma" pitchFamily="34" charset="0"/>
                </a:rPr>
                <a:t>Selling &amp; Admin. Costs</a:t>
              </a:r>
            </a:p>
          </p:txBody>
        </p:sp>
        <p:sp>
          <p:nvSpPr>
            <p:cNvPr id="317445" name="Rectangle 20"/>
            <p:cNvSpPr>
              <a:spLocks noChangeArrowheads="1"/>
            </p:cNvSpPr>
            <p:nvPr/>
          </p:nvSpPr>
          <p:spPr bwMode="auto">
            <a:xfrm>
              <a:off x="552" y="2784"/>
              <a:ext cx="1872" cy="1296"/>
            </a:xfrm>
            <a:prstGeom prst="rect">
              <a:avLst/>
            </a:prstGeom>
            <a:solidFill>
              <a:srgbClr val="E4EB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400" dirty="0">
                  <a:latin typeface="Tahoma" pitchFamily="34" charset="0"/>
                </a:rPr>
                <a:t>Costs that are not included in inventory. They are sometimes called </a:t>
              </a:r>
              <a:r>
                <a:rPr lang="en-US" sz="2400" b="1" dirty="0">
                  <a:latin typeface="Tahoma" pitchFamily="34" charset="0"/>
                </a:rPr>
                <a:t>period costs</a:t>
              </a:r>
              <a:r>
                <a:rPr lang="en-US" sz="2400" dirty="0">
                  <a:latin typeface="Tahoma" pitchFamily="34" charset="0"/>
                </a:rPr>
                <a:t>.</a:t>
              </a:r>
            </a:p>
          </p:txBody>
        </p:sp>
        <p:cxnSp>
          <p:nvCxnSpPr>
            <p:cNvPr id="317446" name="AutoShape 21"/>
            <p:cNvCxnSpPr>
              <a:cxnSpLocks noChangeShapeType="1"/>
              <a:stCxn id="317444" idx="4"/>
              <a:endCxn id="317445" idx="0"/>
            </p:cNvCxnSpPr>
            <p:nvPr/>
          </p:nvCxnSpPr>
          <p:spPr bwMode="auto">
            <a:xfrm>
              <a:off x="1488" y="2112"/>
              <a:ext cx="0" cy="6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6455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3-1: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and report on inventory transactions using the perpetual system.</a:t>
            </a:r>
          </a:p>
          <a:p>
            <a:endParaRPr lang="en-US" dirty="0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2622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Inventory Cost Between Asset and Expense Accounts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12" y="2301395"/>
            <a:ext cx="5977771" cy="120269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" y="4114800"/>
            <a:ext cx="8847579" cy="16909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4860292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Margin (or Gross Profit)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73C210E-D402-4585-9E3A-E22AFCC3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410488"/>
            <a:ext cx="7086600" cy="2170912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itchFamily="34" charset="0"/>
              </a:rPr>
              <a:t>The difference between the sales revenue and the cost of goods sold is called gross margin or gross profit.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1B0D4-FB39-4BBD-B7F2-D546F5676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570" y="3962400"/>
            <a:ext cx="4470860" cy="2170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2707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5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1307</Words>
  <Application>Microsoft Office PowerPoint</Application>
  <PresentationFormat>On-screen Show (4:3)</PresentationFormat>
  <Paragraphs>219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Tahoma</vt:lpstr>
      <vt:lpstr>Times New Roman</vt:lpstr>
      <vt:lpstr>Trebuchet MS</vt:lpstr>
      <vt:lpstr>Wingdings</vt:lpstr>
      <vt:lpstr>Office Theme</vt:lpstr>
      <vt:lpstr>Chapter 3</vt:lpstr>
      <vt:lpstr>Comparative Income Statements Part 1</vt:lpstr>
      <vt:lpstr>Comparative Income Statements Part 2</vt:lpstr>
      <vt:lpstr>Additional Comparative Income Statements</vt:lpstr>
      <vt:lpstr>Merchandising Businesses</vt:lpstr>
      <vt:lpstr>Product Costs Versus Selling and Administrative Costs</vt:lpstr>
      <vt:lpstr>LO 3-1:</vt:lpstr>
      <vt:lpstr>Allocating Inventory Cost Between Asset and Expense Accounts</vt:lpstr>
      <vt:lpstr>Gross Margin (or Gross Profit)</vt:lpstr>
      <vt:lpstr>Net Income</vt:lpstr>
      <vt:lpstr>Perpetual Inventory System</vt:lpstr>
      <vt:lpstr>Effects of Year 1 Events on Financial Statements</vt:lpstr>
      <vt:lpstr>Effects of Year 1 Events on Financial Statements</vt:lpstr>
      <vt:lpstr>Effects of Year 1 Events on Financial Statements</vt:lpstr>
      <vt:lpstr>Effects of Year 1 Events on Financial Statements</vt:lpstr>
      <vt:lpstr>Effects of Year 1 Events on Financial Statements</vt:lpstr>
      <vt:lpstr>Effects of Year 1 Events on Financial Statements</vt:lpstr>
      <vt:lpstr>Financial Statements for Year 1</vt:lpstr>
      <vt:lpstr>Transactions Related to Inventory Purchases</vt:lpstr>
      <vt:lpstr>Effects of Year 2 Events on Financial Statements</vt:lpstr>
      <vt:lpstr>Effects of Year 2 Events on Financial Statements</vt:lpstr>
      <vt:lpstr>LO 3-2:</vt:lpstr>
      <vt:lpstr>Accounting for Purchase Returns and Allowances</vt:lpstr>
      <vt:lpstr>LO 3-3:</vt:lpstr>
      <vt:lpstr>Cash Discounts</vt:lpstr>
      <vt:lpstr>Accounting for Purchase Discounts</vt:lpstr>
      <vt:lpstr>Balance Due on Accounts Payable</vt:lpstr>
      <vt:lpstr>LO 3-4:</vt:lpstr>
      <vt:lpstr>Transportation Costs</vt:lpstr>
      <vt:lpstr>Accounting for Transportation Costs</vt:lpstr>
      <vt:lpstr>Cash Sale of Merchandise</vt:lpstr>
      <vt:lpstr>Cost of Cash Sale of Merchandise</vt:lpstr>
      <vt:lpstr>Paid Cash for Freight Costs</vt:lpstr>
      <vt:lpstr>Paid Cash for Selling and Administrative Expenses</vt:lpstr>
      <vt:lpstr>Paid Cash for Interest Expense</vt:lpstr>
      <vt:lpstr>LO 3-5:</vt:lpstr>
      <vt:lpstr>Merchandising Businesses: Shrinkage</vt:lpstr>
      <vt:lpstr>Accounting for Inventory Shrinkage</vt:lpstr>
      <vt:lpstr>LO 3-6:</vt:lpstr>
      <vt:lpstr>Gross Margin and Gain</vt:lpstr>
      <vt:lpstr>Recognizing Gains and Losses</vt:lpstr>
      <vt:lpstr>Multi-Step Income Statement Example</vt:lpstr>
      <vt:lpstr>Balance Sheet</vt:lpstr>
      <vt:lpstr>Statement of Cash Flows</vt:lpstr>
      <vt:lpstr>LO 3-7:</vt:lpstr>
      <vt:lpstr>Events Affecting Sales</vt:lpstr>
      <vt:lpstr>Events Affecting Sales</vt:lpstr>
      <vt:lpstr>Accounting for Sales Returns and Allowances</vt:lpstr>
      <vt:lpstr>PowerPoint Presentation</vt:lpstr>
      <vt:lpstr>LO 3-9:</vt:lpstr>
      <vt:lpstr>Periodic Inventory System</vt:lpstr>
      <vt:lpstr>Periodic Inventory System Continued</vt:lpstr>
      <vt:lpstr>Periodic Inventory System — Advantages and Disadvantages</vt:lpstr>
      <vt:lpstr>End of Chapter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Quinones, Erin</dc:creator>
  <cp:lastModifiedBy>Mary Howard</cp:lastModifiedBy>
  <cp:revision>2</cp:revision>
  <dcterms:created xsi:type="dcterms:W3CDTF">2020-04-06T14:10:42Z</dcterms:created>
  <dcterms:modified xsi:type="dcterms:W3CDTF">2020-09-06T12:55:28Z</dcterms:modified>
</cp:coreProperties>
</file>