
<file path=[Content_Types].xml><?xml version="1.0" encoding="utf-8"?>
<Types xmlns="http://schemas.openxmlformats.org/package/2006/content-types">
  <Default Extension="jpeg" ContentType="image/jpe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tags/tag15.xml" ContentType="application/vnd.openxmlformats-officedocument.presentationml.tags+xml"/>
  <Override PartName="/ppt/notesSlides/notesSlide14.xml" ContentType="application/vnd.openxmlformats-officedocument.presentationml.notesSlide+xml"/>
  <Override PartName="/ppt/tags/tag16.xml" ContentType="application/vnd.openxmlformats-officedocument.presentationml.tags+xml"/>
  <Override PartName="/ppt/notesSlides/notesSlide15.xml" ContentType="application/vnd.openxmlformats-officedocument.presentationml.notesSlide+xml"/>
  <Override PartName="/ppt/tags/tag17.xml" ContentType="application/vnd.openxmlformats-officedocument.presentationml.tags+xml"/>
  <Override PartName="/ppt/notesSlides/notesSlide16.xml" ContentType="application/vnd.openxmlformats-officedocument.presentationml.notesSlide+xml"/>
  <Override PartName="/ppt/tags/tag18.xml" ContentType="application/vnd.openxmlformats-officedocument.presentationml.tags+xml"/>
  <Override PartName="/ppt/notesSlides/notesSlide17.xml" ContentType="application/vnd.openxmlformats-officedocument.presentationml.notesSlide+xml"/>
  <Override PartName="/ppt/tags/tag19.xml" ContentType="application/vnd.openxmlformats-officedocument.presentationml.tags+xml"/>
  <Override PartName="/ppt/notesSlides/notesSlide18.xml" ContentType="application/vnd.openxmlformats-officedocument.presentationml.notesSlide+xml"/>
  <Override PartName="/ppt/tags/tag20.xml" ContentType="application/vnd.openxmlformats-officedocument.presentationml.tags+xml"/>
  <Override PartName="/ppt/notesSlides/notesSlide19.xml" ContentType="application/vnd.openxmlformats-officedocument.presentationml.notesSlide+xml"/>
  <Override PartName="/ppt/tags/tag21.xml" ContentType="application/vnd.openxmlformats-officedocument.presentationml.tags+xml"/>
  <Override PartName="/ppt/notesSlides/notesSlide20.xml" ContentType="application/vnd.openxmlformats-officedocument.presentationml.notesSlide+xml"/>
  <Override PartName="/ppt/tags/tag22.xml" ContentType="application/vnd.openxmlformats-officedocument.presentationml.tags+xml"/>
  <Override PartName="/ppt/notesSlides/notesSlide21.xml" ContentType="application/vnd.openxmlformats-officedocument.presentationml.notesSlide+xml"/>
  <Override PartName="/ppt/tags/tag23.xml" ContentType="application/vnd.openxmlformats-officedocument.presentationml.tags+xml"/>
  <Override PartName="/ppt/notesSlides/notesSlide22.xml" ContentType="application/vnd.openxmlformats-officedocument.presentationml.notesSlide+xml"/>
  <Override PartName="/ppt/tags/tag24.xml" ContentType="application/vnd.openxmlformats-officedocument.presentationml.tags+xml"/>
  <Override PartName="/ppt/notesSlides/notesSlide23.xml" ContentType="application/vnd.openxmlformats-officedocument.presentationml.notesSlide+xml"/>
  <Override PartName="/ppt/tags/tag25.xml" ContentType="application/vnd.openxmlformats-officedocument.presentationml.tags+xml"/>
  <Override PartName="/ppt/notesSlides/notesSlide24.xml" ContentType="application/vnd.openxmlformats-officedocument.presentationml.notesSlide+xml"/>
  <Override PartName="/ppt/tags/tag26.xml" ContentType="application/vnd.openxmlformats-officedocument.presentationml.tags+xml"/>
  <Override PartName="/ppt/notesSlides/notesSlide25.xml" ContentType="application/vnd.openxmlformats-officedocument.presentationml.notesSlide+xml"/>
  <Override PartName="/ppt/tags/tag27.xml" ContentType="application/vnd.openxmlformats-officedocument.presentationml.tags+xml"/>
  <Override PartName="/ppt/notesSlides/notesSlide26.xml" ContentType="application/vnd.openxmlformats-officedocument.presentationml.notesSlide+xml"/>
  <Override PartName="/ppt/tags/tag28.xml" ContentType="application/vnd.openxmlformats-officedocument.presentationml.tags+xml"/>
  <Override PartName="/ppt/notesSlides/notesSlide27.xml" ContentType="application/vnd.openxmlformats-officedocument.presentationml.notesSlide+xml"/>
  <Override PartName="/ppt/tags/tag29.xml" ContentType="application/vnd.openxmlformats-officedocument.presentationml.tags+xml"/>
  <Override PartName="/ppt/notesSlides/notesSlide28.xml" ContentType="application/vnd.openxmlformats-officedocument.presentationml.notesSlide+xml"/>
  <Override PartName="/ppt/tags/tag30.xml" ContentType="application/vnd.openxmlformats-officedocument.presentationml.tags+xml"/>
  <Override PartName="/ppt/notesSlides/notesSlide29.xml" ContentType="application/vnd.openxmlformats-officedocument.presentationml.notesSlide+xml"/>
  <Override PartName="/ppt/tags/tag31.xml" ContentType="application/vnd.openxmlformats-officedocument.presentationml.tags+xml"/>
  <Override PartName="/ppt/notesSlides/notesSlide30.xml" ContentType="application/vnd.openxmlformats-officedocument.presentationml.notesSlide+xml"/>
  <Override PartName="/ppt/tags/tag32.xml" ContentType="application/vnd.openxmlformats-officedocument.presentationml.tags+xml"/>
  <Override PartName="/ppt/notesSlides/notesSlide31.xml" ContentType="application/vnd.openxmlformats-officedocument.presentationml.notesSlide+xml"/>
  <Override PartName="/ppt/tags/tag33.xml" ContentType="application/vnd.openxmlformats-officedocument.presentationml.tags+xml"/>
  <Override PartName="/ppt/notesSlides/notesSlide32.xml" ContentType="application/vnd.openxmlformats-officedocument.presentationml.notesSlide+xml"/>
  <Override PartName="/ppt/tags/tag34.xml" ContentType="application/vnd.openxmlformats-officedocument.presentationml.tags+xml"/>
  <Override PartName="/ppt/notesSlides/notesSlide33.xml" ContentType="application/vnd.openxmlformats-officedocument.presentationml.notesSlide+xml"/>
  <Override PartName="/ppt/tags/tag35.xml" ContentType="application/vnd.openxmlformats-officedocument.presentationml.tags+xml"/>
  <Override PartName="/ppt/notesSlides/notesSlide34.xml" ContentType="application/vnd.openxmlformats-officedocument.presentationml.notesSlide+xml"/>
  <Override PartName="/ppt/tags/tag36.xml" ContentType="application/vnd.openxmlformats-officedocument.presentationml.tags+xml"/>
  <Override PartName="/ppt/notesSlides/notesSlide35.xml" ContentType="application/vnd.openxmlformats-officedocument.presentationml.notesSlide+xml"/>
  <Override PartName="/ppt/tags/tag37.xml" ContentType="application/vnd.openxmlformats-officedocument.presentationml.tags+xml"/>
  <Override PartName="/ppt/notesSlides/notesSlide36.xml" ContentType="application/vnd.openxmlformats-officedocument.presentationml.notesSlide+xml"/>
  <Override PartName="/ppt/tags/tag38.xml" ContentType="application/vnd.openxmlformats-officedocument.presentationml.tags+xml"/>
  <Override PartName="/ppt/notesSlides/notesSlide37.xml" ContentType="application/vnd.openxmlformats-officedocument.presentationml.notesSlide+xml"/>
  <Override PartName="/ppt/tags/tag39.xml" ContentType="application/vnd.openxmlformats-officedocument.presentationml.tags+xml"/>
  <Override PartName="/ppt/notesSlides/notesSlide38.xml" ContentType="application/vnd.openxmlformats-officedocument.presentationml.notesSlide+xml"/>
  <Override PartName="/ppt/tags/tag40.xml" ContentType="application/vnd.openxmlformats-officedocument.presentationml.tags+xml"/>
  <Override PartName="/ppt/notesSlides/notesSlide39.xml" ContentType="application/vnd.openxmlformats-officedocument.presentationml.notesSlide+xml"/>
  <Override PartName="/ppt/tags/tag41.xml" ContentType="application/vnd.openxmlformats-officedocument.presentationml.tags+xml"/>
  <Override PartName="/ppt/notesSlides/notesSlide40.xml" ContentType="application/vnd.openxmlformats-officedocument.presentationml.notesSlide+xml"/>
  <Override PartName="/ppt/tags/tag42.xml" ContentType="application/vnd.openxmlformats-officedocument.presentationml.tags+xml"/>
  <Override PartName="/ppt/notesSlides/notesSlide41.xml" ContentType="application/vnd.openxmlformats-officedocument.presentationml.notesSlide+xml"/>
  <Override PartName="/ppt/tags/tag43.xml" ContentType="application/vnd.openxmlformats-officedocument.presentationml.tags+xml"/>
  <Override PartName="/ppt/notesSlides/notesSlide42.xml" ContentType="application/vnd.openxmlformats-officedocument.presentationml.notesSlide+xml"/>
  <Override PartName="/ppt/tags/tag44.xml" ContentType="application/vnd.openxmlformats-officedocument.presentationml.tags+xml"/>
  <Override PartName="/ppt/notesSlides/notesSlide43.xml" ContentType="application/vnd.openxmlformats-officedocument.presentationml.notesSlide+xml"/>
  <Override PartName="/ppt/tags/tag45.xml" ContentType="application/vnd.openxmlformats-officedocument.presentationml.tags+xml"/>
  <Override PartName="/ppt/notesSlides/notesSlide44.xml" ContentType="application/vnd.openxmlformats-officedocument.presentationml.notesSlide+xml"/>
  <Override PartName="/ppt/tags/tag46.xml" ContentType="application/vnd.openxmlformats-officedocument.presentationml.tags+xml"/>
  <Override PartName="/ppt/notesSlides/notesSlide45.xml" ContentType="application/vnd.openxmlformats-officedocument.presentationml.notesSlide+xml"/>
  <Override PartName="/ppt/tags/tag47.xml" ContentType="application/vnd.openxmlformats-officedocument.presentationml.tags+xml"/>
  <Override PartName="/ppt/notesSlides/notesSlide46.xml" ContentType="application/vnd.openxmlformats-officedocument.presentationml.notesSlide+xml"/>
  <Override PartName="/ppt/tags/tag48.xml" ContentType="application/vnd.openxmlformats-officedocument.presentationml.tags+xml"/>
  <Override PartName="/ppt/notesSlides/notesSlide47.xml" ContentType="application/vnd.openxmlformats-officedocument.presentationml.notesSlide+xml"/>
  <Override PartName="/ppt/tags/tag49.xml" ContentType="application/vnd.openxmlformats-officedocument.presentationml.tags+xml"/>
  <Override PartName="/ppt/notesSlides/notesSlide48.xml" ContentType="application/vnd.openxmlformats-officedocument.presentationml.notesSlide+xml"/>
  <Override PartName="/ppt/tags/tag50.xml" ContentType="application/vnd.openxmlformats-officedocument.presentationml.tags+xml"/>
  <Override PartName="/ppt/notesSlides/notesSlide49.xml" ContentType="application/vnd.openxmlformats-officedocument.presentationml.notesSlide+xml"/>
  <Override PartName="/ppt/tags/tag51.xml" ContentType="application/vnd.openxmlformats-officedocument.presentationml.tags+xml"/>
  <Override PartName="/ppt/notesSlides/notesSlide50.xml" ContentType="application/vnd.openxmlformats-officedocument.presentationml.notesSlide+xml"/>
  <Override PartName="/ppt/tags/tag52.xml" ContentType="application/vnd.openxmlformats-officedocument.presentationml.tags+xml"/>
  <Override PartName="/ppt/notesSlides/notesSlide51.xml" ContentType="application/vnd.openxmlformats-officedocument.presentationml.notesSlide+xml"/>
  <Override PartName="/ppt/tags/tag53.xml" ContentType="application/vnd.openxmlformats-officedocument.presentationml.tags+xml"/>
  <Override PartName="/ppt/notesSlides/notesSlide52.xml" ContentType="application/vnd.openxmlformats-officedocument.presentationml.notesSlide+xml"/>
  <Override PartName="/ppt/tags/tag54.xml" ContentType="application/vnd.openxmlformats-officedocument.presentationml.tags+xml"/>
  <Override PartName="/ppt/notesSlides/notesSlide53.xml" ContentType="application/vnd.openxmlformats-officedocument.presentationml.notesSlide+xml"/>
  <Override PartName="/ppt/tags/tag55.xml" ContentType="application/vnd.openxmlformats-officedocument.presentationml.tags+xml"/>
  <Override PartName="/ppt/notesSlides/notesSlide54.xml" ContentType="application/vnd.openxmlformats-officedocument.presentationml.notesSlide+xml"/>
  <Override PartName="/ppt/tags/tag56.xml" ContentType="application/vnd.openxmlformats-officedocument.presentationml.tags+xml"/>
  <Override PartName="/ppt/notesSlides/notesSlide55.xml" ContentType="application/vnd.openxmlformats-officedocument.presentationml.notesSlide+xml"/>
  <Override PartName="/ppt/tags/tag57.xml" ContentType="application/vnd.openxmlformats-officedocument.presentationml.tags+xml"/>
  <Override PartName="/ppt/notesSlides/notesSlide5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47" r:id="rId1"/>
  </p:sldMasterIdLst>
  <p:notesMasterIdLst>
    <p:notesMasterId r:id="rId59"/>
  </p:notesMasterIdLst>
  <p:sldIdLst>
    <p:sldId id="256" r:id="rId2"/>
    <p:sldId id="318" r:id="rId3"/>
    <p:sldId id="259" r:id="rId4"/>
    <p:sldId id="323" r:id="rId5"/>
    <p:sldId id="324" r:id="rId6"/>
    <p:sldId id="260" r:id="rId7"/>
    <p:sldId id="261" r:id="rId8"/>
    <p:sldId id="262" r:id="rId9"/>
    <p:sldId id="263" r:id="rId10"/>
    <p:sldId id="264" r:id="rId11"/>
    <p:sldId id="265" r:id="rId12"/>
    <p:sldId id="266" r:id="rId13"/>
    <p:sldId id="267" r:id="rId14"/>
    <p:sldId id="268" r:id="rId15"/>
    <p:sldId id="320" r:id="rId16"/>
    <p:sldId id="321" r:id="rId17"/>
    <p:sldId id="313" r:id="rId18"/>
    <p:sldId id="273" r:id="rId19"/>
    <p:sldId id="270" r:id="rId20"/>
    <p:sldId id="322" r:id="rId21"/>
    <p:sldId id="274" r:id="rId22"/>
    <p:sldId id="275" r:id="rId23"/>
    <p:sldId id="276" r:id="rId24"/>
    <p:sldId id="315" r:id="rId25"/>
    <p:sldId id="325" r:id="rId26"/>
    <p:sldId id="280" r:id="rId27"/>
    <p:sldId id="278" r:id="rId28"/>
    <p:sldId id="281" r:id="rId29"/>
    <p:sldId id="282" r:id="rId30"/>
    <p:sldId id="283" r:id="rId31"/>
    <p:sldId id="326" r:id="rId32"/>
    <p:sldId id="284" r:id="rId33"/>
    <p:sldId id="285" r:id="rId34"/>
    <p:sldId id="316" r:id="rId35"/>
    <p:sldId id="287" r:id="rId36"/>
    <p:sldId id="288" r:id="rId37"/>
    <p:sldId id="289" r:id="rId38"/>
    <p:sldId id="319" r:id="rId39"/>
    <p:sldId id="327" r:id="rId40"/>
    <p:sldId id="292" r:id="rId41"/>
    <p:sldId id="293" r:id="rId42"/>
    <p:sldId id="294" r:id="rId43"/>
    <p:sldId id="296" r:id="rId44"/>
    <p:sldId id="298" r:id="rId45"/>
    <p:sldId id="300" r:id="rId46"/>
    <p:sldId id="301" r:id="rId47"/>
    <p:sldId id="302" r:id="rId48"/>
    <p:sldId id="303" r:id="rId49"/>
    <p:sldId id="304" r:id="rId50"/>
    <p:sldId id="328" r:id="rId51"/>
    <p:sldId id="330" r:id="rId52"/>
    <p:sldId id="306" r:id="rId53"/>
    <p:sldId id="329" r:id="rId54"/>
    <p:sldId id="331" r:id="rId55"/>
    <p:sldId id="332" r:id="rId56"/>
    <p:sldId id="310" r:id="rId57"/>
    <p:sldId id="311" r:id="rId58"/>
  </p:sldIdLst>
  <p:sldSz cx="9144000" cy="6858000" type="screen4x3"/>
  <p:notesSz cx="6858000" cy="9144000"/>
  <p:custDataLst>
    <p:tags r:id="rId60"/>
  </p:custDataLst>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rown, Molly G - brownmg" initials="BMG-b" lastIdx="9" clrIdx="0"/>
  <p:cmAuthor id="2" name="Helen" initials="H" lastIdx="12" clrIdx="1"/>
  <p:cmAuthor id="3" name="Molly Brown" initials="MB" lastIdx="12"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90C00"/>
    <a:srgbClr val="3C8C93"/>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725" autoAdjust="0"/>
    <p:restoredTop sz="93768" autoAdjust="0"/>
  </p:normalViewPr>
  <p:slideViewPr>
    <p:cSldViewPr>
      <p:cViewPr varScale="1">
        <p:scale>
          <a:sx n="107" d="100"/>
          <a:sy n="107" d="100"/>
        </p:scale>
        <p:origin x="1278" y="102"/>
      </p:cViewPr>
      <p:guideLst>
        <p:guide orient="horz" pos="2160"/>
        <p:guide pos="2880"/>
      </p:guideLst>
    </p:cSldViewPr>
  </p:slideViewPr>
  <p:notesTextViewPr>
    <p:cViewPr>
      <p:scale>
        <a:sx n="1" d="1"/>
        <a:sy n="1" d="1"/>
      </p:scale>
      <p:origin x="0" y="0"/>
    </p:cViewPr>
  </p:notesTextViewPr>
  <p:notesViewPr>
    <p:cSldViewPr>
      <p:cViewPr varScale="1">
        <p:scale>
          <a:sx n="63" d="100"/>
          <a:sy n="63" d="100"/>
        </p:scale>
        <p:origin x="-3115" y="-67"/>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gs" Target="tags/tag1.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3F936A5-58DC-4939-9CD6-48C1292B376F}" type="datetimeFigureOut">
              <a:rPr lang="en-US" smtClean="0"/>
              <a:pPr/>
              <a:t>4/6/2020</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0A79A25-F638-453F-B19C-02C21212A6C7}" type="slidenum">
              <a:rPr lang="en-US" smtClean="0"/>
              <a:pPr/>
              <a:t>‹#›</a:t>
            </a:fld>
            <a:endParaRPr lang="en-US" dirty="0"/>
          </a:p>
        </p:txBody>
      </p:sp>
    </p:spTree>
    <p:extLst>
      <p:ext uri="{BB962C8B-B14F-4D97-AF65-F5344CB8AC3E}">
        <p14:creationId xmlns:p14="http://schemas.microsoft.com/office/powerpoint/2010/main" val="13689320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0A79A25-F638-453F-B19C-02C21212A6C7}" type="slidenum">
              <a:rPr lang="en-US" smtClean="0"/>
              <a:pPr/>
              <a:t>1</a:t>
            </a:fld>
            <a:endParaRPr lang="en-US" dirty="0"/>
          </a:p>
        </p:txBody>
      </p:sp>
    </p:spTree>
    <p:extLst>
      <p:ext uri="{BB962C8B-B14F-4D97-AF65-F5344CB8AC3E}">
        <p14:creationId xmlns:p14="http://schemas.microsoft.com/office/powerpoint/2010/main" val="22890936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7"/>
          <p:cNvSpPr>
            <a:spLocks noGrp="1" noChangeArrowheads="1"/>
          </p:cNvSpPr>
          <p:nvPr>
            <p:ph type="sldNum" sz="quarter" idx="5"/>
          </p:nvPr>
        </p:nvSpPr>
        <p:spPr>
          <a:noFill/>
        </p:spPr>
        <p:txBody>
          <a:bodyPr/>
          <a:lstStyle/>
          <a:p>
            <a:fld id="{4FB39A8A-A0AE-4336-959E-87627FDF85E9}" type="slidenum">
              <a:rPr lang="en-US" smtClean="0"/>
              <a:pPr/>
              <a:t>10</a:t>
            </a:fld>
            <a:endParaRPr lang="en-US" dirty="0"/>
          </a:p>
        </p:txBody>
      </p:sp>
      <p:sp>
        <p:nvSpPr>
          <p:cNvPr id="5123" name="Rectangle 2"/>
          <p:cNvSpPr>
            <a:spLocks noGrp="1" noRot="1" noChangeAspect="1" noChangeArrowheads="1" noTextEdit="1"/>
          </p:cNvSpPr>
          <p:nvPr>
            <p:ph type="sldImg"/>
          </p:nvPr>
        </p:nvSpPr>
        <p:spPr>
          <a:ln/>
        </p:spPr>
      </p:sp>
    </p:spTree>
    <p:extLst>
      <p:ext uri="{BB962C8B-B14F-4D97-AF65-F5344CB8AC3E}">
        <p14:creationId xmlns:p14="http://schemas.microsoft.com/office/powerpoint/2010/main" val="23540023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417" name="Rectangle 7"/>
          <p:cNvSpPr>
            <a:spLocks noGrp="1" noChangeArrowheads="1"/>
          </p:cNvSpPr>
          <p:nvPr>
            <p:ph type="sldNum" sz="quarter" idx="5"/>
          </p:nvPr>
        </p:nvSpPr>
        <p:spPr>
          <a:noFill/>
        </p:spPr>
        <p:txBody>
          <a:bodyPr/>
          <a:lstStyle/>
          <a:p>
            <a:fld id="{F3B12CDB-6132-4CBE-8F78-01C7C32AA436}" type="slidenum">
              <a:rPr lang="en-US" smtClean="0"/>
              <a:pPr/>
              <a:t>11</a:t>
            </a:fld>
            <a:endParaRPr lang="en-US" dirty="0"/>
          </a:p>
        </p:txBody>
      </p:sp>
      <p:sp>
        <p:nvSpPr>
          <p:cNvPr id="316418" name="Rectangle 1026"/>
          <p:cNvSpPr>
            <a:spLocks noGrp="1" noRot="1" noChangeAspect="1" noChangeArrowheads="1" noTextEdit="1"/>
          </p:cNvSpPr>
          <p:nvPr>
            <p:ph type="sldImg"/>
          </p:nvPr>
        </p:nvSpPr>
        <p:spPr>
          <a:ln/>
        </p:spPr>
      </p:sp>
      <p:sp>
        <p:nvSpPr>
          <p:cNvPr id="2" name="Notes Placeholder 1"/>
          <p:cNvSpPr>
            <a:spLocks noGrp="1"/>
          </p:cNvSpPr>
          <p:nvPr>
            <p:ph type="body" sz="quarter" idx="10"/>
          </p:nvPr>
        </p:nvSpPr>
        <p:spPr/>
        <p:txBody>
          <a:bodyPr/>
          <a:lstStyle/>
          <a:p>
            <a:endParaRPr lang="en-US" dirty="0"/>
          </a:p>
        </p:txBody>
      </p:sp>
    </p:spTree>
    <p:extLst>
      <p:ext uri="{BB962C8B-B14F-4D97-AF65-F5344CB8AC3E}">
        <p14:creationId xmlns:p14="http://schemas.microsoft.com/office/powerpoint/2010/main" val="7841600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4001" name="Rectangle 7"/>
          <p:cNvSpPr>
            <a:spLocks noGrp="1" noChangeArrowheads="1"/>
          </p:cNvSpPr>
          <p:nvPr>
            <p:ph type="sldNum" sz="quarter" idx="5"/>
          </p:nvPr>
        </p:nvSpPr>
        <p:spPr>
          <a:noFill/>
        </p:spPr>
        <p:txBody>
          <a:bodyPr/>
          <a:lstStyle/>
          <a:p>
            <a:fld id="{D672CAF8-1506-423B-986A-A4A20E2316C1}" type="slidenum">
              <a:rPr lang="en-US" smtClean="0"/>
              <a:pPr/>
              <a:t>12</a:t>
            </a:fld>
            <a:endParaRPr lang="en-US" dirty="0"/>
          </a:p>
        </p:txBody>
      </p:sp>
      <p:sp>
        <p:nvSpPr>
          <p:cNvPr id="384002" name="Rectangle 2"/>
          <p:cNvSpPr>
            <a:spLocks noGrp="1" noRot="1" noChangeAspect="1" noChangeArrowheads="1" noTextEdit="1"/>
          </p:cNvSpPr>
          <p:nvPr>
            <p:ph type="sldImg"/>
          </p:nvPr>
        </p:nvSpPr>
        <p:spPr>
          <a:ln/>
        </p:spPr>
      </p:sp>
      <p:sp>
        <p:nvSpPr>
          <p:cNvPr id="2" name="Notes Placeholder 1"/>
          <p:cNvSpPr>
            <a:spLocks noGrp="1"/>
          </p:cNvSpPr>
          <p:nvPr>
            <p:ph type="body" sz="quarter" idx="10"/>
          </p:nvPr>
        </p:nvSpPr>
        <p:spPr/>
        <p:txBody>
          <a:bodyPr/>
          <a:lstStyle/>
          <a:p>
            <a:endParaRPr lang="en-US" dirty="0"/>
          </a:p>
        </p:txBody>
      </p:sp>
    </p:spTree>
    <p:extLst>
      <p:ext uri="{BB962C8B-B14F-4D97-AF65-F5344CB8AC3E}">
        <p14:creationId xmlns:p14="http://schemas.microsoft.com/office/powerpoint/2010/main" val="40646565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4241" name="Rectangle 7"/>
          <p:cNvSpPr>
            <a:spLocks noGrp="1" noChangeArrowheads="1"/>
          </p:cNvSpPr>
          <p:nvPr>
            <p:ph type="sldNum" sz="quarter" idx="5"/>
          </p:nvPr>
        </p:nvSpPr>
        <p:spPr>
          <a:noFill/>
        </p:spPr>
        <p:txBody>
          <a:bodyPr/>
          <a:lstStyle/>
          <a:p>
            <a:fld id="{D8BA807E-8C14-46DE-9D9D-21ACED924F5F}" type="slidenum">
              <a:rPr lang="en-US" smtClean="0"/>
              <a:pPr/>
              <a:t>13</a:t>
            </a:fld>
            <a:endParaRPr lang="en-US" dirty="0"/>
          </a:p>
        </p:txBody>
      </p:sp>
      <p:sp>
        <p:nvSpPr>
          <p:cNvPr id="394242" name="Rectangle 2"/>
          <p:cNvSpPr>
            <a:spLocks noGrp="1" noRot="1" noChangeAspect="1" noChangeArrowheads="1" noTextEdit="1"/>
          </p:cNvSpPr>
          <p:nvPr>
            <p:ph type="sldImg"/>
          </p:nvPr>
        </p:nvSpPr>
        <p:spPr>
          <a:ln/>
        </p:spPr>
      </p:sp>
      <p:sp>
        <p:nvSpPr>
          <p:cNvPr id="2" name="Notes Placeholder 1"/>
          <p:cNvSpPr>
            <a:spLocks noGrp="1"/>
          </p:cNvSpPr>
          <p:nvPr>
            <p:ph type="body" sz="quarter" idx="10"/>
          </p:nvPr>
        </p:nvSpPr>
        <p:spPr/>
        <p:txBody>
          <a:bodyPr/>
          <a:lstStyle/>
          <a:p>
            <a:endParaRPr lang="en-US" dirty="0"/>
          </a:p>
        </p:txBody>
      </p:sp>
    </p:spTree>
    <p:extLst>
      <p:ext uri="{BB962C8B-B14F-4D97-AF65-F5344CB8AC3E}">
        <p14:creationId xmlns:p14="http://schemas.microsoft.com/office/powerpoint/2010/main" val="37282055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321" name="Rectangle 7"/>
          <p:cNvSpPr>
            <a:spLocks noGrp="1" noChangeArrowheads="1"/>
          </p:cNvSpPr>
          <p:nvPr>
            <p:ph type="sldNum" sz="quarter" idx="5"/>
          </p:nvPr>
        </p:nvSpPr>
        <p:spPr>
          <a:noFill/>
        </p:spPr>
        <p:txBody>
          <a:bodyPr/>
          <a:lstStyle/>
          <a:p>
            <a:fld id="{2858FC0E-2AB3-46EF-BF37-45D9ABD75ACB}" type="slidenum">
              <a:rPr lang="en-US" smtClean="0"/>
              <a:pPr/>
              <a:t>14</a:t>
            </a:fld>
            <a:endParaRPr lang="en-US" dirty="0"/>
          </a:p>
        </p:txBody>
      </p:sp>
      <p:sp>
        <p:nvSpPr>
          <p:cNvPr id="312322" name="Rectangle 2"/>
          <p:cNvSpPr>
            <a:spLocks noGrp="1" noRot="1" noChangeAspect="1" noChangeArrowheads="1" noTextEdit="1"/>
          </p:cNvSpPr>
          <p:nvPr>
            <p:ph type="sldImg"/>
          </p:nvPr>
        </p:nvSpPr>
        <p:spPr>
          <a:ln/>
        </p:spPr>
      </p:sp>
      <p:sp>
        <p:nvSpPr>
          <p:cNvPr id="2" name="Notes Placeholder 1"/>
          <p:cNvSpPr>
            <a:spLocks noGrp="1"/>
          </p:cNvSpPr>
          <p:nvPr>
            <p:ph type="body" sz="quarter" idx="10"/>
          </p:nvPr>
        </p:nvSpPr>
        <p:spPr/>
        <p:txBody>
          <a:bodyPr/>
          <a:lstStyle/>
          <a:p>
            <a:endParaRPr lang="en-US" dirty="0"/>
          </a:p>
        </p:txBody>
      </p:sp>
    </p:spTree>
    <p:extLst>
      <p:ext uri="{BB962C8B-B14F-4D97-AF65-F5344CB8AC3E}">
        <p14:creationId xmlns:p14="http://schemas.microsoft.com/office/powerpoint/2010/main" val="42191908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321" name="Rectangle 7"/>
          <p:cNvSpPr>
            <a:spLocks noGrp="1" noChangeArrowheads="1"/>
          </p:cNvSpPr>
          <p:nvPr>
            <p:ph type="sldNum" sz="quarter" idx="5"/>
          </p:nvPr>
        </p:nvSpPr>
        <p:spPr>
          <a:noFill/>
        </p:spPr>
        <p:txBody>
          <a:bodyPr/>
          <a:lstStyle/>
          <a:p>
            <a:fld id="{2858FC0E-2AB3-46EF-BF37-45D9ABD75ACB}" type="slidenum">
              <a:rPr lang="en-US" smtClean="0"/>
              <a:pPr/>
              <a:t>15</a:t>
            </a:fld>
            <a:endParaRPr lang="en-US" dirty="0"/>
          </a:p>
        </p:txBody>
      </p:sp>
      <p:sp>
        <p:nvSpPr>
          <p:cNvPr id="312322" name="Rectangle 2"/>
          <p:cNvSpPr>
            <a:spLocks noGrp="1" noRot="1" noChangeAspect="1" noChangeArrowheads="1" noTextEdit="1"/>
          </p:cNvSpPr>
          <p:nvPr>
            <p:ph type="sldImg"/>
          </p:nvPr>
        </p:nvSpPr>
        <p:spPr>
          <a:ln/>
        </p:spPr>
      </p:sp>
      <p:sp>
        <p:nvSpPr>
          <p:cNvPr id="2" name="Notes Placeholder 1"/>
          <p:cNvSpPr>
            <a:spLocks noGrp="1"/>
          </p:cNvSpPr>
          <p:nvPr>
            <p:ph type="body" sz="quarter" idx="10"/>
          </p:nvPr>
        </p:nvSpPr>
        <p:spPr/>
        <p:txBody>
          <a:bodyPr/>
          <a:lstStyle/>
          <a:p>
            <a:endParaRPr lang="en-US" dirty="0"/>
          </a:p>
        </p:txBody>
      </p:sp>
    </p:spTree>
    <p:extLst>
      <p:ext uri="{BB962C8B-B14F-4D97-AF65-F5344CB8AC3E}">
        <p14:creationId xmlns:p14="http://schemas.microsoft.com/office/powerpoint/2010/main" val="22169718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p:spPr>
        <p:txBody>
          <a:bodyPr/>
          <a:lstStyle/>
          <a:p>
            <a:fld id="{ACD34309-7F95-451A-ACDA-82AEC0F3DA57}" type="slidenum">
              <a:rPr lang="en-US" smtClean="0"/>
              <a:pPr/>
              <a:t>17</a:t>
            </a:fld>
            <a:endParaRPr lang="en-US" dirty="0"/>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xfrm>
            <a:off x="914400" y="4343400"/>
            <a:ext cx="5029200" cy="4114800"/>
          </a:xfrm>
          <a:noFill/>
          <a:ln/>
        </p:spPr>
        <p:txBody>
          <a:bodyPr/>
          <a:lstStyle/>
          <a:p>
            <a:pPr eaLnBrk="1" hangingPunct="1"/>
            <a:endParaRPr lang="en-US" dirty="0"/>
          </a:p>
        </p:txBody>
      </p:sp>
    </p:spTree>
    <p:extLst>
      <p:ext uri="{BB962C8B-B14F-4D97-AF65-F5344CB8AC3E}">
        <p14:creationId xmlns:p14="http://schemas.microsoft.com/office/powerpoint/2010/main" val="355006575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3585" name="Rectangle 7"/>
          <p:cNvSpPr>
            <a:spLocks noGrp="1" noChangeArrowheads="1"/>
          </p:cNvSpPr>
          <p:nvPr>
            <p:ph type="sldNum" sz="quarter" idx="5"/>
          </p:nvPr>
        </p:nvSpPr>
        <p:spPr>
          <a:noFill/>
        </p:spPr>
        <p:txBody>
          <a:bodyPr/>
          <a:lstStyle/>
          <a:p>
            <a:fld id="{CAFBD44D-FC7C-4FE3-A769-9A0173EB21A0}" type="slidenum">
              <a:rPr lang="en-US" smtClean="0"/>
              <a:pPr/>
              <a:t>18</a:t>
            </a:fld>
            <a:endParaRPr lang="en-US" dirty="0"/>
          </a:p>
        </p:txBody>
      </p:sp>
      <p:sp>
        <p:nvSpPr>
          <p:cNvPr id="323586" name="Rectangle 2"/>
          <p:cNvSpPr>
            <a:spLocks noGrp="1" noRot="1" noChangeAspect="1" noChangeArrowheads="1" noTextEdit="1"/>
          </p:cNvSpPr>
          <p:nvPr>
            <p:ph type="sldImg"/>
          </p:nvPr>
        </p:nvSpPr>
        <p:spPr>
          <a:ln/>
        </p:spPr>
      </p:sp>
      <p:sp>
        <p:nvSpPr>
          <p:cNvPr id="2" name="Notes Placeholder 1"/>
          <p:cNvSpPr>
            <a:spLocks noGrp="1"/>
          </p:cNvSpPr>
          <p:nvPr>
            <p:ph type="body" sz="quarter" idx="10"/>
          </p:nvPr>
        </p:nvSpPr>
        <p:spPr/>
        <p:txBody>
          <a:bodyPr/>
          <a:lstStyle/>
          <a:p>
            <a:endParaRPr lang="en-US" dirty="0"/>
          </a:p>
        </p:txBody>
      </p:sp>
    </p:spTree>
    <p:extLst>
      <p:ext uri="{BB962C8B-B14F-4D97-AF65-F5344CB8AC3E}">
        <p14:creationId xmlns:p14="http://schemas.microsoft.com/office/powerpoint/2010/main" val="144066126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41" name="Rectangle 7"/>
          <p:cNvSpPr>
            <a:spLocks noGrp="1" noChangeArrowheads="1"/>
          </p:cNvSpPr>
          <p:nvPr>
            <p:ph type="sldNum" sz="quarter" idx="5"/>
          </p:nvPr>
        </p:nvSpPr>
        <p:spPr>
          <a:noFill/>
        </p:spPr>
        <p:txBody>
          <a:bodyPr/>
          <a:lstStyle/>
          <a:p>
            <a:fld id="{00832EA7-C2FA-4266-95D5-90C2811893DA}" type="slidenum">
              <a:rPr lang="en-US" smtClean="0"/>
              <a:pPr/>
              <a:t>19</a:t>
            </a:fld>
            <a:endParaRPr lang="en-US" dirty="0"/>
          </a:p>
        </p:txBody>
      </p:sp>
      <p:sp>
        <p:nvSpPr>
          <p:cNvPr id="317442" name="Rectangle 2"/>
          <p:cNvSpPr>
            <a:spLocks noGrp="1" noRot="1" noChangeAspect="1" noChangeArrowheads="1" noTextEdit="1"/>
          </p:cNvSpPr>
          <p:nvPr>
            <p:ph type="sldImg"/>
          </p:nvPr>
        </p:nvSpPr>
        <p:spPr>
          <a:ln/>
        </p:spPr>
      </p:sp>
      <p:sp>
        <p:nvSpPr>
          <p:cNvPr id="2" name="Notes Placeholder 1"/>
          <p:cNvSpPr>
            <a:spLocks noGrp="1"/>
          </p:cNvSpPr>
          <p:nvPr>
            <p:ph type="body" sz="quarter" idx="10"/>
          </p:nvPr>
        </p:nvSpPr>
        <p:spPr/>
        <p:txBody>
          <a:bodyPr/>
          <a:lstStyle/>
          <a:p>
            <a:endParaRPr lang="en-US" dirty="0"/>
          </a:p>
        </p:txBody>
      </p:sp>
    </p:spTree>
    <p:extLst>
      <p:ext uri="{BB962C8B-B14F-4D97-AF65-F5344CB8AC3E}">
        <p14:creationId xmlns:p14="http://schemas.microsoft.com/office/powerpoint/2010/main" val="26299057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p:spPr>
        <p:txBody>
          <a:bodyPr/>
          <a:lstStyle/>
          <a:p>
            <a:fld id="{ACD34309-7F95-451A-ACDA-82AEC0F3DA57}" type="slidenum">
              <a:rPr lang="en-US" smtClean="0"/>
              <a:pPr/>
              <a:t>20</a:t>
            </a:fld>
            <a:endParaRPr lang="en-US" dirty="0"/>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xfrm>
            <a:off x="914400" y="4343400"/>
            <a:ext cx="5029200" cy="4114800"/>
          </a:xfrm>
          <a:noFill/>
          <a:ln/>
        </p:spPr>
        <p:txBody>
          <a:bodyPr/>
          <a:lstStyle/>
          <a:p>
            <a:pPr eaLnBrk="1" hangingPunct="1"/>
            <a:endParaRPr lang="en-US" dirty="0"/>
          </a:p>
        </p:txBody>
      </p:sp>
    </p:spTree>
    <p:extLst>
      <p:ext uri="{BB962C8B-B14F-4D97-AF65-F5344CB8AC3E}">
        <p14:creationId xmlns:p14="http://schemas.microsoft.com/office/powerpoint/2010/main" val="2632564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p:spPr>
        <p:txBody>
          <a:bodyPr/>
          <a:lstStyle/>
          <a:p>
            <a:fld id="{ACD34309-7F95-451A-ACDA-82AEC0F3DA57}" type="slidenum">
              <a:rPr lang="en-US" smtClean="0"/>
              <a:pPr/>
              <a:t>2</a:t>
            </a:fld>
            <a:endParaRPr lang="en-US" dirty="0"/>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xfrm>
            <a:off x="914400" y="4343400"/>
            <a:ext cx="5029200" cy="4114800"/>
          </a:xfrm>
          <a:noFill/>
          <a:ln/>
        </p:spPr>
        <p:txBody>
          <a:bodyPr/>
          <a:lstStyle/>
          <a:p>
            <a:pPr eaLnBrk="1" hangingPunct="1"/>
            <a:endParaRPr lang="en-US" dirty="0"/>
          </a:p>
        </p:txBody>
      </p:sp>
    </p:spTree>
    <p:extLst>
      <p:ext uri="{BB962C8B-B14F-4D97-AF65-F5344CB8AC3E}">
        <p14:creationId xmlns:p14="http://schemas.microsoft.com/office/powerpoint/2010/main" val="160486270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5633" name="Rectangle 7"/>
          <p:cNvSpPr>
            <a:spLocks noGrp="1" noChangeArrowheads="1"/>
          </p:cNvSpPr>
          <p:nvPr>
            <p:ph type="sldNum" sz="quarter" idx="5"/>
          </p:nvPr>
        </p:nvSpPr>
        <p:spPr>
          <a:noFill/>
        </p:spPr>
        <p:txBody>
          <a:bodyPr/>
          <a:lstStyle/>
          <a:p>
            <a:fld id="{AD207F85-1FEB-43EA-ADFE-3401FB8583C6}" type="slidenum">
              <a:rPr lang="en-US" smtClean="0"/>
              <a:pPr/>
              <a:t>21</a:t>
            </a:fld>
            <a:endParaRPr lang="en-US" dirty="0"/>
          </a:p>
        </p:txBody>
      </p:sp>
      <p:sp>
        <p:nvSpPr>
          <p:cNvPr id="325634" name="Rectangle 2"/>
          <p:cNvSpPr>
            <a:spLocks noGrp="1" noRot="1" noChangeAspect="1" noChangeArrowheads="1" noTextEdit="1"/>
          </p:cNvSpPr>
          <p:nvPr>
            <p:ph type="sldImg"/>
          </p:nvPr>
        </p:nvSpPr>
        <p:spPr>
          <a:ln/>
        </p:spPr>
      </p:sp>
      <p:sp>
        <p:nvSpPr>
          <p:cNvPr id="2" name="Notes Placeholder 1"/>
          <p:cNvSpPr>
            <a:spLocks noGrp="1"/>
          </p:cNvSpPr>
          <p:nvPr>
            <p:ph type="body" sz="quarter" idx="10"/>
          </p:nvPr>
        </p:nvSpPr>
        <p:spPr/>
        <p:txBody>
          <a:bodyPr/>
          <a:lstStyle/>
          <a:p>
            <a:endParaRPr lang="en-US" dirty="0"/>
          </a:p>
        </p:txBody>
      </p:sp>
    </p:spTree>
    <p:extLst>
      <p:ext uri="{BB962C8B-B14F-4D97-AF65-F5344CB8AC3E}">
        <p14:creationId xmlns:p14="http://schemas.microsoft.com/office/powerpoint/2010/main" val="97350322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81" name="Rectangle 7"/>
          <p:cNvSpPr>
            <a:spLocks noGrp="1" noChangeArrowheads="1"/>
          </p:cNvSpPr>
          <p:nvPr>
            <p:ph type="sldNum" sz="quarter" idx="5"/>
          </p:nvPr>
        </p:nvSpPr>
        <p:spPr>
          <a:noFill/>
        </p:spPr>
        <p:txBody>
          <a:bodyPr/>
          <a:lstStyle/>
          <a:p>
            <a:fld id="{CFFE32FA-7621-4DC6-8CA1-F64E2A28E4F7}" type="slidenum">
              <a:rPr lang="en-US" smtClean="0"/>
              <a:pPr/>
              <a:t>22</a:t>
            </a:fld>
            <a:endParaRPr lang="en-US" dirty="0"/>
          </a:p>
        </p:txBody>
      </p:sp>
      <p:sp>
        <p:nvSpPr>
          <p:cNvPr id="327682" name="Rectangle 2"/>
          <p:cNvSpPr>
            <a:spLocks noGrp="1" noRot="1" noChangeAspect="1" noChangeArrowheads="1" noTextEdit="1"/>
          </p:cNvSpPr>
          <p:nvPr>
            <p:ph type="sldImg"/>
          </p:nvPr>
        </p:nvSpPr>
        <p:spPr>
          <a:ln/>
        </p:spPr>
      </p:sp>
      <p:sp>
        <p:nvSpPr>
          <p:cNvPr id="2" name="Notes Placeholder 1"/>
          <p:cNvSpPr>
            <a:spLocks noGrp="1"/>
          </p:cNvSpPr>
          <p:nvPr>
            <p:ph type="body" sz="quarter" idx="10"/>
          </p:nvPr>
        </p:nvSpPr>
        <p:spPr/>
        <p:txBody>
          <a:bodyPr/>
          <a:lstStyle/>
          <a:p>
            <a:endParaRPr lang="en-US" dirty="0"/>
          </a:p>
        </p:txBody>
      </p:sp>
    </p:spTree>
    <p:extLst>
      <p:ext uri="{BB962C8B-B14F-4D97-AF65-F5344CB8AC3E}">
        <p14:creationId xmlns:p14="http://schemas.microsoft.com/office/powerpoint/2010/main" val="250245558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9729" name="Rectangle 7"/>
          <p:cNvSpPr>
            <a:spLocks noGrp="1" noChangeArrowheads="1"/>
          </p:cNvSpPr>
          <p:nvPr>
            <p:ph type="sldNum" sz="quarter" idx="5"/>
          </p:nvPr>
        </p:nvSpPr>
        <p:spPr>
          <a:noFill/>
        </p:spPr>
        <p:txBody>
          <a:bodyPr/>
          <a:lstStyle/>
          <a:p>
            <a:fld id="{CE5F5267-88AB-4458-A998-F51132547EF6}" type="slidenum">
              <a:rPr lang="en-US" smtClean="0"/>
              <a:pPr/>
              <a:t>23</a:t>
            </a:fld>
            <a:endParaRPr lang="en-US" dirty="0"/>
          </a:p>
        </p:txBody>
      </p:sp>
      <p:sp>
        <p:nvSpPr>
          <p:cNvPr id="329730" name="Rectangle 2"/>
          <p:cNvSpPr>
            <a:spLocks noGrp="1" noRot="1" noChangeAspect="1" noChangeArrowheads="1" noTextEdit="1"/>
          </p:cNvSpPr>
          <p:nvPr>
            <p:ph type="sldImg"/>
          </p:nvPr>
        </p:nvSpPr>
        <p:spPr>
          <a:ln/>
        </p:spPr>
      </p:sp>
      <p:sp>
        <p:nvSpPr>
          <p:cNvPr id="2" name="Notes Placeholder 1"/>
          <p:cNvSpPr>
            <a:spLocks noGrp="1"/>
          </p:cNvSpPr>
          <p:nvPr>
            <p:ph type="body" sz="quarter" idx="10"/>
          </p:nvPr>
        </p:nvSpPr>
        <p:spPr/>
        <p:txBody>
          <a:bodyPr/>
          <a:lstStyle/>
          <a:p>
            <a:endParaRPr lang="en-US" dirty="0"/>
          </a:p>
        </p:txBody>
      </p:sp>
    </p:spTree>
    <p:extLst>
      <p:ext uri="{BB962C8B-B14F-4D97-AF65-F5344CB8AC3E}">
        <p14:creationId xmlns:p14="http://schemas.microsoft.com/office/powerpoint/2010/main" val="250810878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p:spPr>
        <p:txBody>
          <a:bodyPr/>
          <a:lstStyle/>
          <a:p>
            <a:fld id="{ACD34309-7F95-451A-ACDA-82AEC0F3DA57}" type="slidenum">
              <a:rPr lang="en-US" smtClean="0"/>
              <a:pPr/>
              <a:t>24</a:t>
            </a:fld>
            <a:endParaRPr lang="en-US" dirty="0"/>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xfrm>
            <a:off x="914400" y="4343400"/>
            <a:ext cx="5029200" cy="4114800"/>
          </a:xfrm>
          <a:noFill/>
          <a:ln/>
        </p:spPr>
        <p:txBody>
          <a:bodyPr/>
          <a:lstStyle/>
          <a:p>
            <a:pPr eaLnBrk="1" hangingPunct="1"/>
            <a:endParaRPr lang="en-US" dirty="0"/>
          </a:p>
        </p:txBody>
      </p:sp>
    </p:spTree>
    <p:extLst>
      <p:ext uri="{BB962C8B-B14F-4D97-AF65-F5344CB8AC3E}">
        <p14:creationId xmlns:p14="http://schemas.microsoft.com/office/powerpoint/2010/main" val="33689738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7"/>
          <p:cNvSpPr>
            <a:spLocks noGrp="1" noChangeArrowheads="1"/>
          </p:cNvSpPr>
          <p:nvPr>
            <p:ph type="sldNum" sz="quarter" idx="5"/>
          </p:nvPr>
        </p:nvSpPr>
        <p:spPr>
          <a:noFill/>
        </p:spPr>
        <p:txBody>
          <a:bodyPr/>
          <a:lstStyle/>
          <a:p>
            <a:fld id="{F920C145-DF58-4988-8A8D-84F87D962AC6}" type="slidenum">
              <a:rPr lang="en-US" smtClean="0"/>
              <a:pPr/>
              <a:t>25</a:t>
            </a:fld>
            <a:endParaRPr lang="en-US" dirty="0"/>
          </a:p>
        </p:txBody>
      </p:sp>
      <p:sp>
        <p:nvSpPr>
          <p:cNvPr id="20482" name="Rectangle 2"/>
          <p:cNvSpPr>
            <a:spLocks noGrp="1" noRot="1" noChangeAspect="1" noChangeArrowheads="1" noTextEdit="1"/>
          </p:cNvSpPr>
          <p:nvPr>
            <p:ph type="sldImg"/>
          </p:nvPr>
        </p:nvSpPr>
        <p:spPr>
          <a:ln/>
        </p:spPr>
      </p:sp>
      <p:sp>
        <p:nvSpPr>
          <p:cNvPr id="2" name="Notes Placeholder 1"/>
          <p:cNvSpPr>
            <a:spLocks noGrp="1"/>
          </p:cNvSpPr>
          <p:nvPr>
            <p:ph type="body" sz="quarter" idx="10"/>
          </p:nvPr>
        </p:nvSpPr>
        <p:spPr/>
        <p:txBody>
          <a:bodyPr/>
          <a:lstStyle/>
          <a:p>
            <a:endParaRPr lang="en-US" dirty="0"/>
          </a:p>
        </p:txBody>
      </p:sp>
    </p:spTree>
    <p:extLst>
      <p:ext uri="{BB962C8B-B14F-4D97-AF65-F5344CB8AC3E}">
        <p14:creationId xmlns:p14="http://schemas.microsoft.com/office/powerpoint/2010/main" val="40993447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21" name="Rectangle 7"/>
          <p:cNvSpPr>
            <a:spLocks noGrp="1" noChangeArrowheads="1"/>
          </p:cNvSpPr>
          <p:nvPr>
            <p:ph type="sldNum" sz="quarter" idx="5"/>
          </p:nvPr>
        </p:nvSpPr>
        <p:spPr>
          <a:noFill/>
        </p:spPr>
        <p:txBody>
          <a:bodyPr/>
          <a:lstStyle/>
          <a:p>
            <a:fld id="{AF6B389E-8C1B-4EB0-970A-1FAF0F556335}" type="slidenum">
              <a:rPr lang="en-US" smtClean="0"/>
              <a:pPr/>
              <a:t>26</a:t>
            </a:fld>
            <a:endParaRPr lang="en-US" dirty="0"/>
          </a:p>
        </p:txBody>
      </p:sp>
      <p:sp>
        <p:nvSpPr>
          <p:cNvPr id="337922" name="Rectangle 2"/>
          <p:cNvSpPr>
            <a:spLocks noGrp="1" noRot="1" noChangeAspect="1" noChangeArrowheads="1" noTextEdit="1"/>
          </p:cNvSpPr>
          <p:nvPr>
            <p:ph type="sldImg"/>
          </p:nvPr>
        </p:nvSpPr>
        <p:spPr>
          <a:ln/>
        </p:spPr>
      </p:sp>
      <p:sp>
        <p:nvSpPr>
          <p:cNvPr id="2" name="Notes Placeholder 1"/>
          <p:cNvSpPr>
            <a:spLocks noGrp="1"/>
          </p:cNvSpPr>
          <p:nvPr>
            <p:ph type="body" sz="quarter" idx="10"/>
          </p:nvPr>
        </p:nvSpPr>
        <p:spPr/>
        <p:txBody>
          <a:bodyPr/>
          <a:lstStyle/>
          <a:p>
            <a:endParaRPr lang="en-US" dirty="0"/>
          </a:p>
        </p:txBody>
      </p:sp>
    </p:spTree>
    <p:extLst>
      <p:ext uri="{BB962C8B-B14F-4D97-AF65-F5344CB8AC3E}">
        <p14:creationId xmlns:p14="http://schemas.microsoft.com/office/powerpoint/2010/main" val="377152229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3825" name="Rectangle 7"/>
          <p:cNvSpPr>
            <a:spLocks noGrp="1" noChangeArrowheads="1"/>
          </p:cNvSpPr>
          <p:nvPr>
            <p:ph type="sldNum" sz="quarter" idx="5"/>
          </p:nvPr>
        </p:nvSpPr>
        <p:spPr>
          <a:noFill/>
        </p:spPr>
        <p:txBody>
          <a:bodyPr/>
          <a:lstStyle/>
          <a:p>
            <a:fld id="{97290A5D-A6E0-44A2-9716-B900CF38074E}" type="slidenum">
              <a:rPr lang="en-US" smtClean="0"/>
              <a:pPr/>
              <a:t>27</a:t>
            </a:fld>
            <a:endParaRPr lang="en-US" dirty="0"/>
          </a:p>
        </p:txBody>
      </p:sp>
      <p:sp>
        <p:nvSpPr>
          <p:cNvPr id="333826" name="Rectangle 2"/>
          <p:cNvSpPr>
            <a:spLocks noGrp="1" noRot="1" noChangeAspect="1" noChangeArrowheads="1" noTextEdit="1"/>
          </p:cNvSpPr>
          <p:nvPr>
            <p:ph type="sldImg"/>
          </p:nvPr>
        </p:nvSpPr>
        <p:spPr>
          <a:ln/>
        </p:spPr>
      </p:sp>
      <p:sp>
        <p:nvSpPr>
          <p:cNvPr id="2" name="Notes Placeholder 1"/>
          <p:cNvSpPr>
            <a:spLocks noGrp="1"/>
          </p:cNvSpPr>
          <p:nvPr>
            <p:ph type="body" sz="quarter" idx="10"/>
          </p:nvPr>
        </p:nvSpPr>
        <p:spPr/>
        <p:txBody>
          <a:bodyPr/>
          <a:lstStyle/>
          <a:p>
            <a:endParaRPr lang="en-US" dirty="0"/>
          </a:p>
        </p:txBody>
      </p:sp>
    </p:spTree>
    <p:extLst>
      <p:ext uri="{BB962C8B-B14F-4D97-AF65-F5344CB8AC3E}">
        <p14:creationId xmlns:p14="http://schemas.microsoft.com/office/powerpoint/2010/main" val="45145296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9969" name="Rectangle 7"/>
          <p:cNvSpPr>
            <a:spLocks noGrp="1" noChangeArrowheads="1"/>
          </p:cNvSpPr>
          <p:nvPr>
            <p:ph type="sldNum" sz="quarter" idx="5"/>
          </p:nvPr>
        </p:nvSpPr>
        <p:spPr>
          <a:noFill/>
        </p:spPr>
        <p:txBody>
          <a:bodyPr/>
          <a:lstStyle/>
          <a:p>
            <a:fld id="{4C0588F9-26B6-434D-8142-8F401E2D56C6}" type="slidenum">
              <a:rPr lang="en-US" smtClean="0"/>
              <a:pPr/>
              <a:t>28</a:t>
            </a:fld>
            <a:endParaRPr lang="en-US" dirty="0"/>
          </a:p>
        </p:txBody>
      </p:sp>
      <p:sp>
        <p:nvSpPr>
          <p:cNvPr id="339970" name="Rectangle 2"/>
          <p:cNvSpPr>
            <a:spLocks noGrp="1" noRot="1" noChangeAspect="1" noChangeArrowheads="1" noTextEdit="1"/>
          </p:cNvSpPr>
          <p:nvPr>
            <p:ph type="sldImg"/>
          </p:nvPr>
        </p:nvSpPr>
        <p:spPr>
          <a:ln/>
        </p:spPr>
      </p:sp>
      <p:sp>
        <p:nvSpPr>
          <p:cNvPr id="2" name="Notes Placeholder 1"/>
          <p:cNvSpPr>
            <a:spLocks noGrp="1"/>
          </p:cNvSpPr>
          <p:nvPr>
            <p:ph type="body" sz="quarter" idx="10"/>
          </p:nvPr>
        </p:nvSpPr>
        <p:spPr/>
        <p:txBody>
          <a:bodyPr/>
          <a:lstStyle/>
          <a:p>
            <a:endParaRPr lang="en-US" dirty="0"/>
          </a:p>
        </p:txBody>
      </p:sp>
    </p:spTree>
    <p:extLst>
      <p:ext uri="{BB962C8B-B14F-4D97-AF65-F5344CB8AC3E}">
        <p14:creationId xmlns:p14="http://schemas.microsoft.com/office/powerpoint/2010/main" val="82984222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2017" name="Rectangle 7"/>
          <p:cNvSpPr>
            <a:spLocks noGrp="1" noChangeArrowheads="1"/>
          </p:cNvSpPr>
          <p:nvPr>
            <p:ph type="sldNum" sz="quarter" idx="5"/>
          </p:nvPr>
        </p:nvSpPr>
        <p:spPr>
          <a:noFill/>
        </p:spPr>
        <p:txBody>
          <a:bodyPr/>
          <a:lstStyle/>
          <a:p>
            <a:fld id="{45F170B4-753B-47E4-9DCA-53ACD785FB97}" type="slidenum">
              <a:rPr lang="en-US" smtClean="0"/>
              <a:pPr/>
              <a:t>29</a:t>
            </a:fld>
            <a:endParaRPr lang="en-US" dirty="0"/>
          </a:p>
        </p:txBody>
      </p:sp>
      <p:sp>
        <p:nvSpPr>
          <p:cNvPr id="342018" name="Rectangle 2"/>
          <p:cNvSpPr>
            <a:spLocks noGrp="1" noRot="1" noChangeAspect="1" noChangeArrowheads="1" noTextEdit="1"/>
          </p:cNvSpPr>
          <p:nvPr>
            <p:ph type="sldImg"/>
          </p:nvPr>
        </p:nvSpPr>
        <p:spPr>
          <a:ln/>
        </p:spPr>
      </p:sp>
      <p:sp>
        <p:nvSpPr>
          <p:cNvPr id="2" name="Notes Placeholder 1"/>
          <p:cNvSpPr>
            <a:spLocks noGrp="1"/>
          </p:cNvSpPr>
          <p:nvPr>
            <p:ph type="body" sz="quarter" idx="10"/>
          </p:nvPr>
        </p:nvSpPr>
        <p:spPr/>
        <p:txBody>
          <a:bodyPr/>
          <a:lstStyle/>
          <a:p>
            <a:endParaRPr lang="en-US" dirty="0"/>
          </a:p>
        </p:txBody>
      </p:sp>
    </p:spTree>
    <p:extLst>
      <p:ext uri="{BB962C8B-B14F-4D97-AF65-F5344CB8AC3E}">
        <p14:creationId xmlns:p14="http://schemas.microsoft.com/office/powerpoint/2010/main" val="230706943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065" name="Rectangle 7"/>
          <p:cNvSpPr>
            <a:spLocks noGrp="1" noChangeArrowheads="1"/>
          </p:cNvSpPr>
          <p:nvPr>
            <p:ph type="sldNum" sz="quarter" idx="5"/>
          </p:nvPr>
        </p:nvSpPr>
        <p:spPr>
          <a:noFill/>
        </p:spPr>
        <p:txBody>
          <a:bodyPr/>
          <a:lstStyle/>
          <a:p>
            <a:fld id="{24E55F61-A736-459D-B012-DDA13C52150A}" type="slidenum">
              <a:rPr lang="en-US" smtClean="0"/>
              <a:pPr/>
              <a:t>30</a:t>
            </a:fld>
            <a:endParaRPr lang="en-US" dirty="0"/>
          </a:p>
        </p:txBody>
      </p:sp>
      <p:sp>
        <p:nvSpPr>
          <p:cNvPr id="344066" name="Rectangle 2"/>
          <p:cNvSpPr>
            <a:spLocks noGrp="1" noRot="1" noChangeAspect="1" noChangeArrowheads="1" noTextEdit="1"/>
          </p:cNvSpPr>
          <p:nvPr>
            <p:ph type="sldImg"/>
          </p:nvPr>
        </p:nvSpPr>
        <p:spPr>
          <a:ln/>
        </p:spPr>
      </p:sp>
      <p:sp>
        <p:nvSpPr>
          <p:cNvPr id="2" name="Notes Placeholder 1"/>
          <p:cNvSpPr>
            <a:spLocks noGrp="1"/>
          </p:cNvSpPr>
          <p:nvPr>
            <p:ph type="body" sz="quarter" idx="10"/>
          </p:nvPr>
        </p:nvSpPr>
        <p:spPr/>
        <p:txBody>
          <a:bodyPr/>
          <a:lstStyle/>
          <a:p>
            <a:endParaRPr lang="en-US" dirty="0"/>
          </a:p>
        </p:txBody>
      </p:sp>
    </p:spTree>
    <p:extLst>
      <p:ext uri="{BB962C8B-B14F-4D97-AF65-F5344CB8AC3E}">
        <p14:creationId xmlns:p14="http://schemas.microsoft.com/office/powerpoint/2010/main" val="37865579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7"/>
          <p:cNvSpPr>
            <a:spLocks noGrp="1" noChangeArrowheads="1"/>
          </p:cNvSpPr>
          <p:nvPr>
            <p:ph type="sldNum" sz="quarter" idx="5"/>
          </p:nvPr>
        </p:nvSpPr>
        <p:spPr>
          <a:noFill/>
        </p:spPr>
        <p:txBody>
          <a:bodyPr/>
          <a:lstStyle/>
          <a:p>
            <a:fld id="{F920C145-DF58-4988-8A8D-84F87D962AC6}" type="slidenum">
              <a:rPr lang="en-US" smtClean="0"/>
              <a:pPr/>
              <a:t>3</a:t>
            </a:fld>
            <a:endParaRPr lang="en-US" dirty="0"/>
          </a:p>
        </p:txBody>
      </p:sp>
      <p:sp>
        <p:nvSpPr>
          <p:cNvPr id="20482" name="Rectangle 2"/>
          <p:cNvSpPr>
            <a:spLocks noGrp="1" noRot="1" noChangeAspect="1" noChangeArrowheads="1" noTextEdit="1"/>
          </p:cNvSpPr>
          <p:nvPr>
            <p:ph type="sldImg"/>
          </p:nvPr>
        </p:nvSpPr>
        <p:spPr>
          <a:ln/>
        </p:spPr>
      </p:sp>
      <p:sp>
        <p:nvSpPr>
          <p:cNvPr id="2" name="Notes Placeholder 1"/>
          <p:cNvSpPr>
            <a:spLocks noGrp="1"/>
          </p:cNvSpPr>
          <p:nvPr>
            <p:ph type="body" sz="quarter" idx="10"/>
          </p:nvPr>
        </p:nvSpPr>
        <p:spPr/>
        <p:txBody>
          <a:bodyPr/>
          <a:lstStyle/>
          <a:p>
            <a:endParaRPr lang="en-US" dirty="0"/>
          </a:p>
        </p:txBody>
      </p:sp>
    </p:spTree>
    <p:extLst>
      <p:ext uri="{BB962C8B-B14F-4D97-AF65-F5344CB8AC3E}">
        <p14:creationId xmlns:p14="http://schemas.microsoft.com/office/powerpoint/2010/main" val="425866882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065" name="Rectangle 7"/>
          <p:cNvSpPr>
            <a:spLocks noGrp="1" noChangeArrowheads="1"/>
          </p:cNvSpPr>
          <p:nvPr>
            <p:ph type="sldNum" sz="quarter" idx="5"/>
          </p:nvPr>
        </p:nvSpPr>
        <p:spPr>
          <a:noFill/>
        </p:spPr>
        <p:txBody>
          <a:bodyPr/>
          <a:lstStyle/>
          <a:p>
            <a:fld id="{24E55F61-A736-459D-B012-DDA13C52150A}" type="slidenum">
              <a:rPr lang="en-US" smtClean="0"/>
              <a:pPr/>
              <a:t>31</a:t>
            </a:fld>
            <a:endParaRPr lang="en-US" dirty="0"/>
          </a:p>
        </p:txBody>
      </p:sp>
      <p:sp>
        <p:nvSpPr>
          <p:cNvPr id="344066" name="Rectangle 2"/>
          <p:cNvSpPr>
            <a:spLocks noGrp="1" noRot="1" noChangeAspect="1" noChangeArrowheads="1" noTextEdit="1"/>
          </p:cNvSpPr>
          <p:nvPr>
            <p:ph type="sldImg"/>
          </p:nvPr>
        </p:nvSpPr>
        <p:spPr>
          <a:ln/>
        </p:spPr>
      </p:sp>
      <p:sp>
        <p:nvSpPr>
          <p:cNvPr id="2" name="Notes Placeholder 1"/>
          <p:cNvSpPr>
            <a:spLocks noGrp="1"/>
          </p:cNvSpPr>
          <p:nvPr>
            <p:ph type="body" sz="quarter" idx="10"/>
          </p:nvPr>
        </p:nvSpPr>
        <p:spPr/>
        <p:txBody>
          <a:bodyPr/>
          <a:lstStyle/>
          <a:p>
            <a:endParaRPr lang="en-US" dirty="0"/>
          </a:p>
        </p:txBody>
      </p:sp>
    </p:spTree>
    <p:extLst>
      <p:ext uri="{BB962C8B-B14F-4D97-AF65-F5344CB8AC3E}">
        <p14:creationId xmlns:p14="http://schemas.microsoft.com/office/powerpoint/2010/main" val="403082618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6113" name="Rectangle 7"/>
          <p:cNvSpPr>
            <a:spLocks noGrp="1" noChangeArrowheads="1"/>
          </p:cNvSpPr>
          <p:nvPr>
            <p:ph type="sldNum" sz="quarter" idx="5"/>
          </p:nvPr>
        </p:nvSpPr>
        <p:spPr>
          <a:noFill/>
        </p:spPr>
        <p:txBody>
          <a:bodyPr/>
          <a:lstStyle/>
          <a:p>
            <a:fld id="{33FD8901-0814-49C9-8218-49C835DB99CB}" type="slidenum">
              <a:rPr lang="en-US" smtClean="0"/>
              <a:pPr/>
              <a:t>32</a:t>
            </a:fld>
            <a:endParaRPr lang="en-US" dirty="0"/>
          </a:p>
        </p:txBody>
      </p:sp>
      <p:sp>
        <p:nvSpPr>
          <p:cNvPr id="346114" name="Rectangle 2"/>
          <p:cNvSpPr>
            <a:spLocks noGrp="1" noRot="1" noChangeAspect="1" noChangeArrowheads="1" noTextEdit="1"/>
          </p:cNvSpPr>
          <p:nvPr>
            <p:ph type="sldImg"/>
          </p:nvPr>
        </p:nvSpPr>
        <p:spPr>
          <a:ln/>
        </p:spPr>
      </p:sp>
      <p:sp>
        <p:nvSpPr>
          <p:cNvPr id="2" name="Notes Placeholder 1"/>
          <p:cNvSpPr>
            <a:spLocks noGrp="1"/>
          </p:cNvSpPr>
          <p:nvPr>
            <p:ph type="body" sz="quarter" idx="10"/>
          </p:nvPr>
        </p:nvSpPr>
        <p:spPr/>
        <p:txBody>
          <a:bodyPr/>
          <a:lstStyle/>
          <a:p>
            <a:endParaRPr lang="en-US" dirty="0"/>
          </a:p>
        </p:txBody>
      </p:sp>
    </p:spTree>
    <p:extLst>
      <p:ext uri="{BB962C8B-B14F-4D97-AF65-F5344CB8AC3E}">
        <p14:creationId xmlns:p14="http://schemas.microsoft.com/office/powerpoint/2010/main" val="302004445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61" name="Rectangle 7"/>
          <p:cNvSpPr>
            <a:spLocks noGrp="1" noChangeArrowheads="1"/>
          </p:cNvSpPr>
          <p:nvPr>
            <p:ph type="sldNum" sz="quarter" idx="5"/>
          </p:nvPr>
        </p:nvSpPr>
        <p:spPr>
          <a:noFill/>
        </p:spPr>
        <p:txBody>
          <a:bodyPr/>
          <a:lstStyle/>
          <a:p>
            <a:fld id="{B79DE0AB-9BBF-4296-9E25-0B960E90F31E}" type="slidenum">
              <a:rPr lang="en-US" smtClean="0"/>
              <a:pPr/>
              <a:t>33</a:t>
            </a:fld>
            <a:endParaRPr lang="en-US" dirty="0"/>
          </a:p>
        </p:txBody>
      </p:sp>
      <p:sp>
        <p:nvSpPr>
          <p:cNvPr id="348162" name="Rectangle 2"/>
          <p:cNvSpPr>
            <a:spLocks noGrp="1" noRot="1" noChangeAspect="1" noChangeArrowheads="1" noTextEdit="1"/>
          </p:cNvSpPr>
          <p:nvPr>
            <p:ph type="sldImg"/>
          </p:nvPr>
        </p:nvSpPr>
        <p:spPr>
          <a:ln/>
        </p:spPr>
      </p:sp>
      <p:sp>
        <p:nvSpPr>
          <p:cNvPr id="2" name="Notes Placeholder 1"/>
          <p:cNvSpPr>
            <a:spLocks noGrp="1"/>
          </p:cNvSpPr>
          <p:nvPr>
            <p:ph type="body" sz="quarter" idx="10"/>
          </p:nvPr>
        </p:nvSpPr>
        <p:spPr/>
        <p:txBody>
          <a:bodyPr/>
          <a:lstStyle/>
          <a:p>
            <a:endParaRPr lang="en-US" dirty="0"/>
          </a:p>
        </p:txBody>
      </p:sp>
    </p:spTree>
    <p:extLst>
      <p:ext uri="{BB962C8B-B14F-4D97-AF65-F5344CB8AC3E}">
        <p14:creationId xmlns:p14="http://schemas.microsoft.com/office/powerpoint/2010/main" val="277992406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p:spPr>
        <p:txBody>
          <a:bodyPr/>
          <a:lstStyle/>
          <a:p>
            <a:fld id="{ACD34309-7F95-451A-ACDA-82AEC0F3DA57}" type="slidenum">
              <a:rPr lang="en-US" smtClean="0"/>
              <a:pPr/>
              <a:t>34</a:t>
            </a:fld>
            <a:endParaRPr lang="en-US" dirty="0"/>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xfrm>
            <a:off x="914400" y="4343400"/>
            <a:ext cx="5029200" cy="4114800"/>
          </a:xfrm>
          <a:noFill/>
          <a:ln/>
        </p:spPr>
        <p:txBody>
          <a:bodyPr/>
          <a:lstStyle/>
          <a:p>
            <a:pPr eaLnBrk="1" hangingPunct="1"/>
            <a:endParaRPr lang="en-US" dirty="0"/>
          </a:p>
        </p:txBody>
      </p:sp>
    </p:spTree>
    <p:extLst>
      <p:ext uri="{BB962C8B-B14F-4D97-AF65-F5344CB8AC3E}">
        <p14:creationId xmlns:p14="http://schemas.microsoft.com/office/powerpoint/2010/main" val="84341696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2257" name="Rectangle 7"/>
          <p:cNvSpPr>
            <a:spLocks noGrp="1" noChangeArrowheads="1"/>
          </p:cNvSpPr>
          <p:nvPr>
            <p:ph type="sldNum" sz="quarter" idx="5"/>
          </p:nvPr>
        </p:nvSpPr>
        <p:spPr>
          <a:noFill/>
        </p:spPr>
        <p:txBody>
          <a:bodyPr/>
          <a:lstStyle/>
          <a:p>
            <a:fld id="{DCD1F110-C9CE-4684-8C19-F72AB31DFC0F}" type="slidenum">
              <a:rPr lang="en-US" smtClean="0"/>
              <a:pPr/>
              <a:t>35</a:t>
            </a:fld>
            <a:endParaRPr lang="en-US" dirty="0"/>
          </a:p>
        </p:txBody>
      </p:sp>
      <p:sp>
        <p:nvSpPr>
          <p:cNvPr id="352258" name="Rectangle 2"/>
          <p:cNvSpPr>
            <a:spLocks noGrp="1" noRot="1" noChangeAspect="1" noChangeArrowheads="1" noTextEdit="1"/>
          </p:cNvSpPr>
          <p:nvPr>
            <p:ph type="sldImg"/>
          </p:nvPr>
        </p:nvSpPr>
        <p:spPr>
          <a:ln/>
        </p:spPr>
      </p:sp>
      <p:sp>
        <p:nvSpPr>
          <p:cNvPr id="2" name="Notes Placeholder 1"/>
          <p:cNvSpPr>
            <a:spLocks noGrp="1"/>
          </p:cNvSpPr>
          <p:nvPr>
            <p:ph type="body" sz="quarter" idx="10"/>
          </p:nvPr>
        </p:nvSpPr>
        <p:spPr/>
        <p:txBody>
          <a:bodyPr/>
          <a:lstStyle/>
          <a:p>
            <a:endParaRPr lang="en-US" dirty="0"/>
          </a:p>
        </p:txBody>
      </p:sp>
    </p:spTree>
    <p:extLst>
      <p:ext uri="{BB962C8B-B14F-4D97-AF65-F5344CB8AC3E}">
        <p14:creationId xmlns:p14="http://schemas.microsoft.com/office/powerpoint/2010/main" val="289742780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4305" name="Rectangle 7"/>
          <p:cNvSpPr>
            <a:spLocks noGrp="1" noChangeArrowheads="1"/>
          </p:cNvSpPr>
          <p:nvPr>
            <p:ph type="sldNum" sz="quarter" idx="5"/>
          </p:nvPr>
        </p:nvSpPr>
        <p:spPr>
          <a:noFill/>
        </p:spPr>
        <p:txBody>
          <a:bodyPr/>
          <a:lstStyle/>
          <a:p>
            <a:fld id="{FA1D89F1-33EE-4723-B9E6-2EF83785462C}" type="slidenum">
              <a:rPr lang="en-US" smtClean="0"/>
              <a:pPr/>
              <a:t>36</a:t>
            </a:fld>
            <a:endParaRPr lang="en-US" dirty="0"/>
          </a:p>
        </p:txBody>
      </p:sp>
      <p:sp>
        <p:nvSpPr>
          <p:cNvPr id="354306" name="Rectangle 1026"/>
          <p:cNvSpPr>
            <a:spLocks noGrp="1" noRot="1" noChangeAspect="1" noChangeArrowheads="1" noTextEdit="1"/>
          </p:cNvSpPr>
          <p:nvPr>
            <p:ph type="sldImg"/>
          </p:nvPr>
        </p:nvSpPr>
        <p:spPr>
          <a:ln/>
        </p:spPr>
      </p:sp>
      <p:sp>
        <p:nvSpPr>
          <p:cNvPr id="2" name="Notes Placeholder 1"/>
          <p:cNvSpPr>
            <a:spLocks noGrp="1"/>
          </p:cNvSpPr>
          <p:nvPr>
            <p:ph type="body" sz="quarter" idx="10"/>
          </p:nvPr>
        </p:nvSpPr>
        <p:spPr/>
        <p:txBody>
          <a:bodyPr/>
          <a:lstStyle/>
          <a:p>
            <a:endParaRPr lang="en-US" dirty="0"/>
          </a:p>
        </p:txBody>
      </p:sp>
    </p:spTree>
    <p:extLst>
      <p:ext uri="{BB962C8B-B14F-4D97-AF65-F5344CB8AC3E}">
        <p14:creationId xmlns:p14="http://schemas.microsoft.com/office/powerpoint/2010/main" val="350704157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6353" name="Rectangle 7"/>
          <p:cNvSpPr>
            <a:spLocks noGrp="1" noChangeArrowheads="1"/>
          </p:cNvSpPr>
          <p:nvPr>
            <p:ph type="sldNum" sz="quarter" idx="5"/>
          </p:nvPr>
        </p:nvSpPr>
        <p:spPr>
          <a:noFill/>
        </p:spPr>
        <p:txBody>
          <a:bodyPr/>
          <a:lstStyle/>
          <a:p>
            <a:fld id="{E978FF68-491E-4544-90FA-E3C3501165C3}" type="slidenum">
              <a:rPr lang="en-US" smtClean="0"/>
              <a:pPr/>
              <a:t>37</a:t>
            </a:fld>
            <a:endParaRPr lang="en-US" dirty="0"/>
          </a:p>
        </p:txBody>
      </p:sp>
      <p:sp>
        <p:nvSpPr>
          <p:cNvPr id="356354" name="Rectangle 2"/>
          <p:cNvSpPr>
            <a:spLocks noGrp="1" noRot="1" noChangeAspect="1" noChangeArrowheads="1" noTextEdit="1"/>
          </p:cNvSpPr>
          <p:nvPr>
            <p:ph type="sldImg"/>
          </p:nvPr>
        </p:nvSpPr>
        <p:spPr>
          <a:ln/>
        </p:spPr>
      </p:sp>
      <p:sp>
        <p:nvSpPr>
          <p:cNvPr id="2" name="Notes Placeholder 1"/>
          <p:cNvSpPr>
            <a:spLocks noGrp="1"/>
          </p:cNvSpPr>
          <p:nvPr>
            <p:ph type="body" sz="quarter" idx="10"/>
          </p:nvPr>
        </p:nvSpPr>
        <p:spPr/>
        <p:txBody>
          <a:bodyPr/>
          <a:lstStyle/>
          <a:p>
            <a:endParaRPr lang="en-US" dirty="0"/>
          </a:p>
        </p:txBody>
      </p:sp>
    </p:spTree>
    <p:extLst>
      <p:ext uri="{BB962C8B-B14F-4D97-AF65-F5344CB8AC3E}">
        <p14:creationId xmlns:p14="http://schemas.microsoft.com/office/powerpoint/2010/main" val="317823780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p:spPr>
        <p:txBody>
          <a:bodyPr/>
          <a:lstStyle/>
          <a:p>
            <a:fld id="{ACD34309-7F95-451A-ACDA-82AEC0F3DA57}" type="slidenum">
              <a:rPr lang="en-US" smtClean="0"/>
              <a:pPr/>
              <a:t>38</a:t>
            </a:fld>
            <a:endParaRPr lang="en-US" dirty="0"/>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xfrm>
            <a:off x="914400" y="4343400"/>
            <a:ext cx="5029200" cy="4114800"/>
          </a:xfrm>
          <a:noFill/>
          <a:ln/>
        </p:spPr>
        <p:txBody>
          <a:bodyPr/>
          <a:lstStyle/>
          <a:p>
            <a:pPr eaLnBrk="1" hangingPunct="1"/>
            <a:endParaRPr lang="en-US" dirty="0"/>
          </a:p>
        </p:txBody>
      </p:sp>
    </p:spTree>
    <p:extLst>
      <p:ext uri="{BB962C8B-B14F-4D97-AF65-F5344CB8AC3E}">
        <p14:creationId xmlns:p14="http://schemas.microsoft.com/office/powerpoint/2010/main" val="234804586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2257" name="Rectangle 7"/>
          <p:cNvSpPr>
            <a:spLocks noGrp="1" noChangeArrowheads="1"/>
          </p:cNvSpPr>
          <p:nvPr>
            <p:ph type="sldNum" sz="quarter" idx="5"/>
          </p:nvPr>
        </p:nvSpPr>
        <p:spPr>
          <a:noFill/>
        </p:spPr>
        <p:txBody>
          <a:bodyPr/>
          <a:lstStyle/>
          <a:p>
            <a:fld id="{DCD1F110-C9CE-4684-8C19-F72AB31DFC0F}" type="slidenum">
              <a:rPr lang="en-US" smtClean="0"/>
              <a:pPr/>
              <a:t>39</a:t>
            </a:fld>
            <a:endParaRPr lang="en-US" dirty="0"/>
          </a:p>
        </p:txBody>
      </p:sp>
      <p:sp>
        <p:nvSpPr>
          <p:cNvPr id="352258" name="Rectangle 2"/>
          <p:cNvSpPr>
            <a:spLocks noGrp="1" noRot="1" noChangeAspect="1" noChangeArrowheads="1" noTextEdit="1"/>
          </p:cNvSpPr>
          <p:nvPr>
            <p:ph type="sldImg"/>
          </p:nvPr>
        </p:nvSpPr>
        <p:spPr>
          <a:ln/>
        </p:spPr>
      </p:sp>
      <p:sp>
        <p:nvSpPr>
          <p:cNvPr id="2" name="Notes Placeholder 1"/>
          <p:cNvSpPr>
            <a:spLocks noGrp="1"/>
          </p:cNvSpPr>
          <p:nvPr>
            <p:ph type="body" sz="quarter" idx="10"/>
          </p:nvPr>
        </p:nvSpPr>
        <p:spPr/>
        <p:txBody>
          <a:bodyPr/>
          <a:lstStyle/>
          <a:p>
            <a:endParaRPr lang="en-US" dirty="0"/>
          </a:p>
        </p:txBody>
      </p:sp>
    </p:spTree>
    <p:extLst>
      <p:ext uri="{BB962C8B-B14F-4D97-AF65-F5344CB8AC3E}">
        <p14:creationId xmlns:p14="http://schemas.microsoft.com/office/powerpoint/2010/main" val="240204182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2497" name="Rectangle 7"/>
          <p:cNvSpPr>
            <a:spLocks noGrp="1" noChangeArrowheads="1"/>
          </p:cNvSpPr>
          <p:nvPr>
            <p:ph type="sldNum" sz="quarter" idx="5"/>
          </p:nvPr>
        </p:nvSpPr>
        <p:spPr>
          <a:noFill/>
        </p:spPr>
        <p:txBody>
          <a:bodyPr/>
          <a:lstStyle/>
          <a:p>
            <a:fld id="{3D2457D7-3F44-4265-BC58-25E35A19C7A2}" type="slidenum">
              <a:rPr lang="en-US" smtClean="0"/>
              <a:pPr/>
              <a:t>40</a:t>
            </a:fld>
            <a:endParaRPr lang="en-US" dirty="0"/>
          </a:p>
        </p:txBody>
      </p:sp>
      <p:sp>
        <p:nvSpPr>
          <p:cNvPr id="362498" name="Rectangle 2"/>
          <p:cNvSpPr>
            <a:spLocks noChangeArrowheads="1"/>
          </p:cNvSpPr>
          <p:nvPr/>
        </p:nvSpPr>
        <p:spPr bwMode="auto">
          <a:xfrm>
            <a:off x="3886200" y="0"/>
            <a:ext cx="2971800" cy="454025"/>
          </a:xfrm>
          <a:prstGeom prst="rect">
            <a:avLst/>
          </a:prstGeom>
          <a:noFill/>
          <a:ln w="12700">
            <a:noFill/>
            <a:miter lim="800000"/>
            <a:headEnd/>
            <a:tailEnd/>
          </a:ln>
        </p:spPr>
        <p:txBody>
          <a:bodyPr wrap="none" anchor="ctr"/>
          <a:lstStyle/>
          <a:p>
            <a:pPr eaLnBrk="0" hangingPunct="0"/>
            <a:endParaRPr lang="en-US" dirty="0"/>
          </a:p>
        </p:txBody>
      </p:sp>
      <p:sp>
        <p:nvSpPr>
          <p:cNvPr id="362499" name="Rectangle 3"/>
          <p:cNvSpPr>
            <a:spLocks noChangeArrowheads="1"/>
          </p:cNvSpPr>
          <p:nvPr/>
        </p:nvSpPr>
        <p:spPr bwMode="auto">
          <a:xfrm>
            <a:off x="0" y="8686800"/>
            <a:ext cx="2971800" cy="457200"/>
          </a:xfrm>
          <a:prstGeom prst="rect">
            <a:avLst/>
          </a:prstGeom>
          <a:noFill/>
          <a:ln w="12700">
            <a:noFill/>
            <a:miter lim="800000"/>
            <a:headEnd/>
            <a:tailEnd/>
          </a:ln>
        </p:spPr>
        <p:txBody>
          <a:bodyPr wrap="none" anchor="ctr"/>
          <a:lstStyle/>
          <a:p>
            <a:pPr eaLnBrk="0" hangingPunct="0"/>
            <a:endParaRPr lang="en-US" dirty="0"/>
          </a:p>
        </p:txBody>
      </p:sp>
      <p:sp>
        <p:nvSpPr>
          <p:cNvPr id="362500" name="Rectangle 4"/>
          <p:cNvSpPr>
            <a:spLocks noChangeArrowheads="1"/>
          </p:cNvSpPr>
          <p:nvPr/>
        </p:nvSpPr>
        <p:spPr bwMode="auto">
          <a:xfrm>
            <a:off x="0" y="0"/>
            <a:ext cx="2971800" cy="454025"/>
          </a:xfrm>
          <a:prstGeom prst="rect">
            <a:avLst/>
          </a:prstGeom>
          <a:noFill/>
          <a:ln w="12700">
            <a:noFill/>
            <a:miter lim="800000"/>
            <a:headEnd/>
            <a:tailEnd/>
          </a:ln>
        </p:spPr>
        <p:txBody>
          <a:bodyPr wrap="none" anchor="ctr"/>
          <a:lstStyle/>
          <a:p>
            <a:pPr eaLnBrk="0" hangingPunct="0"/>
            <a:endParaRPr lang="en-US" dirty="0"/>
          </a:p>
        </p:txBody>
      </p:sp>
      <p:sp>
        <p:nvSpPr>
          <p:cNvPr id="362501" name="Rectangle 5"/>
          <p:cNvSpPr>
            <a:spLocks noGrp="1" noRot="1" noChangeAspect="1" noChangeArrowheads="1"/>
          </p:cNvSpPr>
          <p:nvPr>
            <p:ph type="sldImg"/>
          </p:nvPr>
        </p:nvSpPr>
        <p:spPr>
          <a:xfrm>
            <a:off x="1152525" y="693738"/>
            <a:ext cx="4554538" cy="3416300"/>
          </a:xfrm>
          <a:ln w="12700" cap="flat">
            <a:solidFill>
              <a:schemeClr val="tx1"/>
            </a:solidFill>
          </a:ln>
        </p:spPr>
      </p:sp>
      <p:sp>
        <p:nvSpPr>
          <p:cNvPr id="2" name="Notes Placeholder 1"/>
          <p:cNvSpPr>
            <a:spLocks noGrp="1"/>
          </p:cNvSpPr>
          <p:nvPr>
            <p:ph type="body" sz="quarter" idx="10"/>
          </p:nvPr>
        </p:nvSpPr>
        <p:spPr/>
        <p:txBody>
          <a:bodyPr/>
          <a:lstStyle/>
          <a:p>
            <a:endParaRPr lang="en-US" dirty="0"/>
          </a:p>
        </p:txBody>
      </p:sp>
    </p:spTree>
    <p:extLst>
      <p:ext uri="{BB962C8B-B14F-4D97-AF65-F5344CB8AC3E}">
        <p14:creationId xmlns:p14="http://schemas.microsoft.com/office/powerpoint/2010/main" val="6944623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7"/>
          <p:cNvSpPr>
            <a:spLocks noGrp="1" noChangeArrowheads="1"/>
          </p:cNvSpPr>
          <p:nvPr>
            <p:ph type="sldNum" sz="quarter" idx="5"/>
          </p:nvPr>
        </p:nvSpPr>
        <p:spPr>
          <a:noFill/>
        </p:spPr>
        <p:txBody>
          <a:bodyPr/>
          <a:lstStyle/>
          <a:p>
            <a:fld id="{F920C145-DF58-4988-8A8D-84F87D962AC6}" type="slidenum">
              <a:rPr lang="en-US" smtClean="0"/>
              <a:pPr/>
              <a:t>4</a:t>
            </a:fld>
            <a:endParaRPr lang="en-US" dirty="0"/>
          </a:p>
        </p:txBody>
      </p:sp>
      <p:sp>
        <p:nvSpPr>
          <p:cNvPr id="20482" name="Rectangle 2"/>
          <p:cNvSpPr>
            <a:spLocks noGrp="1" noRot="1" noChangeAspect="1" noChangeArrowheads="1" noTextEdit="1"/>
          </p:cNvSpPr>
          <p:nvPr>
            <p:ph type="sldImg"/>
          </p:nvPr>
        </p:nvSpPr>
        <p:spPr>
          <a:ln/>
        </p:spPr>
      </p:sp>
      <p:sp>
        <p:nvSpPr>
          <p:cNvPr id="2" name="Notes Placeholder 1"/>
          <p:cNvSpPr>
            <a:spLocks noGrp="1"/>
          </p:cNvSpPr>
          <p:nvPr>
            <p:ph type="body" sz="quarter" idx="10"/>
          </p:nvPr>
        </p:nvSpPr>
        <p:spPr/>
        <p:txBody>
          <a:bodyPr/>
          <a:lstStyle/>
          <a:p>
            <a:endParaRPr lang="en-US" dirty="0"/>
          </a:p>
        </p:txBody>
      </p:sp>
    </p:spTree>
    <p:extLst>
      <p:ext uri="{BB962C8B-B14F-4D97-AF65-F5344CB8AC3E}">
        <p14:creationId xmlns:p14="http://schemas.microsoft.com/office/powerpoint/2010/main" val="237027023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4545" name="Rectangle 7"/>
          <p:cNvSpPr>
            <a:spLocks noGrp="1" noChangeArrowheads="1"/>
          </p:cNvSpPr>
          <p:nvPr>
            <p:ph type="sldNum" sz="quarter" idx="5"/>
          </p:nvPr>
        </p:nvSpPr>
        <p:spPr>
          <a:noFill/>
        </p:spPr>
        <p:txBody>
          <a:bodyPr/>
          <a:lstStyle/>
          <a:p>
            <a:fld id="{8C6B3B1E-387C-4694-A760-66A4AEEEC636}" type="slidenum">
              <a:rPr lang="en-US" smtClean="0"/>
              <a:pPr/>
              <a:t>41</a:t>
            </a:fld>
            <a:endParaRPr lang="en-US" dirty="0"/>
          </a:p>
        </p:txBody>
      </p:sp>
      <p:sp>
        <p:nvSpPr>
          <p:cNvPr id="364546" name="Rectangle 2"/>
          <p:cNvSpPr>
            <a:spLocks noChangeArrowheads="1"/>
          </p:cNvSpPr>
          <p:nvPr/>
        </p:nvSpPr>
        <p:spPr bwMode="auto">
          <a:xfrm>
            <a:off x="3886200" y="0"/>
            <a:ext cx="2971800" cy="454025"/>
          </a:xfrm>
          <a:prstGeom prst="rect">
            <a:avLst/>
          </a:prstGeom>
          <a:noFill/>
          <a:ln w="12700">
            <a:noFill/>
            <a:miter lim="800000"/>
            <a:headEnd/>
            <a:tailEnd/>
          </a:ln>
        </p:spPr>
        <p:txBody>
          <a:bodyPr wrap="none" anchor="ctr"/>
          <a:lstStyle/>
          <a:p>
            <a:pPr eaLnBrk="0" hangingPunct="0"/>
            <a:endParaRPr lang="en-US" dirty="0"/>
          </a:p>
        </p:txBody>
      </p:sp>
      <p:sp>
        <p:nvSpPr>
          <p:cNvPr id="364547" name="Rectangle 3"/>
          <p:cNvSpPr>
            <a:spLocks noChangeArrowheads="1"/>
          </p:cNvSpPr>
          <p:nvPr/>
        </p:nvSpPr>
        <p:spPr bwMode="auto">
          <a:xfrm>
            <a:off x="0" y="8686800"/>
            <a:ext cx="2971800" cy="457200"/>
          </a:xfrm>
          <a:prstGeom prst="rect">
            <a:avLst/>
          </a:prstGeom>
          <a:noFill/>
          <a:ln w="12700">
            <a:noFill/>
            <a:miter lim="800000"/>
            <a:headEnd/>
            <a:tailEnd/>
          </a:ln>
        </p:spPr>
        <p:txBody>
          <a:bodyPr wrap="none" anchor="ctr"/>
          <a:lstStyle/>
          <a:p>
            <a:pPr eaLnBrk="0" hangingPunct="0"/>
            <a:endParaRPr lang="en-US" dirty="0"/>
          </a:p>
        </p:txBody>
      </p:sp>
      <p:sp>
        <p:nvSpPr>
          <p:cNvPr id="364548" name="Rectangle 4"/>
          <p:cNvSpPr>
            <a:spLocks noChangeArrowheads="1"/>
          </p:cNvSpPr>
          <p:nvPr/>
        </p:nvSpPr>
        <p:spPr bwMode="auto">
          <a:xfrm>
            <a:off x="0" y="0"/>
            <a:ext cx="2971800" cy="454025"/>
          </a:xfrm>
          <a:prstGeom prst="rect">
            <a:avLst/>
          </a:prstGeom>
          <a:noFill/>
          <a:ln w="12700">
            <a:noFill/>
            <a:miter lim="800000"/>
            <a:headEnd/>
            <a:tailEnd/>
          </a:ln>
        </p:spPr>
        <p:txBody>
          <a:bodyPr wrap="none" anchor="ctr"/>
          <a:lstStyle/>
          <a:p>
            <a:pPr eaLnBrk="0" hangingPunct="0"/>
            <a:endParaRPr lang="en-US" dirty="0"/>
          </a:p>
        </p:txBody>
      </p:sp>
      <p:sp>
        <p:nvSpPr>
          <p:cNvPr id="364549" name="Rectangle 5"/>
          <p:cNvSpPr>
            <a:spLocks noGrp="1" noRot="1" noChangeAspect="1" noChangeArrowheads="1"/>
          </p:cNvSpPr>
          <p:nvPr>
            <p:ph type="sldImg"/>
          </p:nvPr>
        </p:nvSpPr>
        <p:spPr>
          <a:xfrm>
            <a:off x="1152525" y="693738"/>
            <a:ext cx="4554538" cy="3416300"/>
          </a:xfrm>
          <a:ln w="12700" cap="flat">
            <a:solidFill>
              <a:schemeClr val="tx1"/>
            </a:solidFill>
          </a:ln>
        </p:spPr>
      </p:sp>
      <p:sp>
        <p:nvSpPr>
          <p:cNvPr id="2" name="Notes Placeholder 1"/>
          <p:cNvSpPr>
            <a:spLocks noGrp="1"/>
          </p:cNvSpPr>
          <p:nvPr>
            <p:ph type="body" sz="quarter" idx="10"/>
          </p:nvPr>
        </p:nvSpPr>
        <p:spPr/>
        <p:txBody>
          <a:bodyPr/>
          <a:lstStyle/>
          <a:p>
            <a:endParaRPr lang="en-US" dirty="0"/>
          </a:p>
        </p:txBody>
      </p:sp>
    </p:spTree>
    <p:extLst>
      <p:ext uri="{BB962C8B-B14F-4D97-AF65-F5344CB8AC3E}">
        <p14:creationId xmlns:p14="http://schemas.microsoft.com/office/powerpoint/2010/main" val="308353331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6593" name="Rectangle 7"/>
          <p:cNvSpPr>
            <a:spLocks noGrp="1" noChangeArrowheads="1"/>
          </p:cNvSpPr>
          <p:nvPr>
            <p:ph type="sldNum" sz="quarter" idx="5"/>
          </p:nvPr>
        </p:nvSpPr>
        <p:spPr>
          <a:noFill/>
        </p:spPr>
        <p:txBody>
          <a:bodyPr/>
          <a:lstStyle/>
          <a:p>
            <a:fld id="{67678C00-D6BF-42C0-81B5-27F23E921BA5}" type="slidenum">
              <a:rPr lang="en-US" smtClean="0"/>
              <a:pPr/>
              <a:t>42</a:t>
            </a:fld>
            <a:endParaRPr lang="en-US" dirty="0"/>
          </a:p>
        </p:txBody>
      </p:sp>
      <p:sp>
        <p:nvSpPr>
          <p:cNvPr id="366594" name="Rectangle 2"/>
          <p:cNvSpPr>
            <a:spLocks noChangeArrowheads="1"/>
          </p:cNvSpPr>
          <p:nvPr/>
        </p:nvSpPr>
        <p:spPr bwMode="auto">
          <a:xfrm>
            <a:off x="3886200" y="0"/>
            <a:ext cx="2971800" cy="454025"/>
          </a:xfrm>
          <a:prstGeom prst="rect">
            <a:avLst/>
          </a:prstGeom>
          <a:noFill/>
          <a:ln w="12700">
            <a:noFill/>
            <a:miter lim="800000"/>
            <a:headEnd/>
            <a:tailEnd/>
          </a:ln>
        </p:spPr>
        <p:txBody>
          <a:bodyPr wrap="none" anchor="ctr"/>
          <a:lstStyle/>
          <a:p>
            <a:pPr eaLnBrk="0" hangingPunct="0"/>
            <a:endParaRPr lang="en-US" dirty="0"/>
          </a:p>
        </p:txBody>
      </p:sp>
      <p:sp>
        <p:nvSpPr>
          <p:cNvPr id="366595" name="Rectangle 3"/>
          <p:cNvSpPr>
            <a:spLocks noChangeArrowheads="1"/>
          </p:cNvSpPr>
          <p:nvPr/>
        </p:nvSpPr>
        <p:spPr bwMode="auto">
          <a:xfrm>
            <a:off x="0" y="8686800"/>
            <a:ext cx="2971800" cy="457200"/>
          </a:xfrm>
          <a:prstGeom prst="rect">
            <a:avLst/>
          </a:prstGeom>
          <a:noFill/>
          <a:ln w="12700">
            <a:noFill/>
            <a:miter lim="800000"/>
            <a:headEnd/>
            <a:tailEnd/>
          </a:ln>
        </p:spPr>
        <p:txBody>
          <a:bodyPr wrap="none" anchor="ctr"/>
          <a:lstStyle/>
          <a:p>
            <a:pPr eaLnBrk="0" hangingPunct="0"/>
            <a:endParaRPr lang="en-US" dirty="0"/>
          </a:p>
        </p:txBody>
      </p:sp>
      <p:sp>
        <p:nvSpPr>
          <p:cNvPr id="366596" name="Rectangle 4"/>
          <p:cNvSpPr>
            <a:spLocks noChangeArrowheads="1"/>
          </p:cNvSpPr>
          <p:nvPr/>
        </p:nvSpPr>
        <p:spPr bwMode="auto">
          <a:xfrm>
            <a:off x="0" y="0"/>
            <a:ext cx="2971800" cy="454025"/>
          </a:xfrm>
          <a:prstGeom prst="rect">
            <a:avLst/>
          </a:prstGeom>
          <a:noFill/>
          <a:ln w="12700">
            <a:noFill/>
            <a:miter lim="800000"/>
            <a:headEnd/>
            <a:tailEnd/>
          </a:ln>
        </p:spPr>
        <p:txBody>
          <a:bodyPr wrap="none" anchor="ctr"/>
          <a:lstStyle/>
          <a:p>
            <a:pPr eaLnBrk="0" hangingPunct="0"/>
            <a:endParaRPr lang="en-US" dirty="0"/>
          </a:p>
        </p:txBody>
      </p:sp>
      <p:sp>
        <p:nvSpPr>
          <p:cNvPr id="366597" name="Rectangle 5"/>
          <p:cNvSpPr>
            <a:spLocks noGrp="1" noRot="1" noChangeAspect="1" noChangeArrowheads="1"/>
          </p:cNvSpPr>
          <p:nvPr>
            <p:ph type="sldImg"/>
          </p:nvPr>
        </p:nvSpPr>
        <p:spPr>
          <a:xfrm>
            <a:off x="1152525" y="693738"/>
            <a:ext cx="4554538" cy="3416300"/>
          </a:xfrm>
          <a:ln w="12700" cap="flat">
            <a:solidFill>
              <a:schemeClr val="tx1"/>
            </a:solidFill>
          </a:ln>
        </p:spPr>
      </p:sp>
      <p:sp>
        <p:nvSpPr>
          <p:cNvPr id="2" name="Notes Placeholder 1"/>
          <p:cNvSpPr>
            <a:spLocks noGrp="1"/>
          </p:cNvSpPr>
          <p:nvPr>
            <p:ph type="body" sz="quarter" idx="10"/>
          </p:nvPr>
        </p:nvSpPr>
        <p:spPr/>
        <p:txBody>
          <a:bodyPr/>
          <a:lstStyle/>
          <a:p>
            <a:endParaRPr lang="en-US" dirty="0"/>
          </a:p>
        </p:txBody>
      </p:sp>
    </p:spTree>
    <p:extLst>
      <p:ext uri="{BB962C8B-B14F-4D97-AF65-F5344CB8AC3E}">
        <p14:creationId xmlns:p14="http://schemas.microsoft.com/office/powerpoint/2010/main" val="307662292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0689" name="Rectangle 7"/>
          <p:cNvSpPr>
            <a:spLocks noGrp="1" noChangeArrowheads="1"/>
          </p:cNvSpPr>
          <p:nvPr>
            <p:ph type="sldNum" sz="quarter" idx="5"/>
          </p:nvPr>
        </p:nvSpPr>
        <p:spPr>
          <a:noFill/>
        </p:spPr>
        <p:txBody>
          <a:bodyPr/>
          <a:lstStyle/>
          <a:p>
            <a:fld id="{D7D975CA-3C59-4C07-BB4F-78A3E6B7091D}" type="slidenum">
              <a:rPr lang="en-US" smtClean="0"/>
              <a:pPr/>
              <a:t>43</a:t>
            </a:fld>
            <a:endParaRPr lang="en-US" dirty="0"/>
          </a:p>
        </p:txBody>
      </p:sp>
      <p:sp>
        <p:nvSpPr>
          <p:cNvPr id="370690" name="Rectangle 2"/>
          <p:cNvSpPr>
            <a:spLocks noChangeArrowheads="1"/>
          </p:cNvSpPr>
          <p:nvPr/>
        </p:nvSpPr>
        <p:spPr bwMode="auto">
          <a:xfrm>
            <a:off x="3886200" y="0"/>
            <a:ext cx="2971800" cy="454025"/>
          </a:xfrm>
          <a:prstGeom prst="rect">
            <a:avLst/>
          </a:prstGeom>
          <a:noFill/>
          <a:ln w="12700">
            <a:noFill/>
            <a:miter lim="800000"/>
            <a:headEnd/>
            <a:tailEnd/>
          </a:ln>
        </p:spPr>
        <p:txBody>
          <a:bodyPr wrap="none" anchor="ctr"/>
          <a:lstStyle/>
          <a:p>
            <a:pPr eaLnBrk="0" hangingPunct="0"/>
            <a:endParaRPr lang="en-US" dirty="0"/>
          </a:p>
        </p:txBody>
      </p:sp>
      <p:sp>
        <p:nvSpPr>
          <p:cNvPr id="370691" name="Rectangle 3"/>
          <p:cNvSpPr>
            <a:spLocks noChangeArrowheads="1"/>
          </p:cNvSpPr>
          <p:nvPr/>
        </p:nvSpPr>
        <p:spPr bwMode="auto">
          <a:xfrm>
            <a:off x="0" y="8686800"/>
            <a:ext cx="2971800" cy="457200"/>
          </a:xfrm>
          <a:prstGeom prst="rect">
            <a:avLst/>
          </a:prstGeom>
          <a:noFill/>
          <a:ln w="12700">
            <a:noFill/>
            <a:miter lim="800000"/>
            <a:headEnd/>
            <a:tailEnd/>
          </a:ln>
        </p:spPr>
        <p:txBody>
          <a:bodyPr wrap="none" anchor="ctr"/>
          <a:lstStyle/>
          <a:p>
            <a:pPr eaLnBrk="0" hangingPunct="0"/>
            <a:endParaRPr lang="en-US" dirty="0"/>
          </a:p>
        </p:txBody>
      </p:sp>
      <p:sp>
        <p:nvSpPr>
          <p:cNvPr id="370692" name="Rectangle 4"/>
          <p:cNvSpPr>
            <a:spLocks noChangeArrowheads="1"/>
          </p:cNvSpPr>
          <p:nvPr/>
        </p:nvSpPr>
        <p:spPr bwMode="auto">
          <a:xfrm>
            <a:off x="0" y="0"/>
            <a:ext cx="2971800" cy="454025"/>
          </a:xfrm>
          <a:prstGeom prst="rect">
            <a:avLst/>
          </a:prstGeom>
          <a:noFill/>
          <a:ln w="12700">
            <a:noFill/>
            <a:miter lim="800000"/>
            <a:headEnd/>
            <a:tailEnd/>
          </a:ln>
        </p:spPr>
        <p:txBody>
          <a:bodyPr wrap="none" anchor="ctr"/>
          <a:lstStyle/>
          <a:p>
            <a:pPr eaLnBrk="0" hangingPunct="0"/>
            <a:endParaRPr lang="en-US" dirty="0"/>
          </a:p>
        </p:txBody>
      </p:sp>
      <p:sp>
        <p:nvSpPr>
          <p:cNvPr id="370693" name="Rectangle 5"/>
          <p:cNvSpPr>
            <a:spLocks noGrp="1" noRot="1" noChangeAspect="1" noChangeArrowheads="1"/>
          </p:cNvSpPr>
          <p:nvPr>
            <p:ph type="sldImg"/>
          </p:nvPr>
        </p:nvSpPr>
        <p:spPr>
          <a:xfrm>
            <a:off x="1152525" y="693738"/>
            <a:ext cx="4554538" cy="3416300"/>
          </a:xfrm>
          <a:ln w="12700" cap="flat">
            <a:solidFill>
              <a:schemeClr val="tx1"/>
            </a:solidFill>
          </a:ln>
        </p:spPr>
      </p:sp>
    </p:spTree>
    <p:extLst>
      <p:ext uri="{BB962C8B-B14F-4D97-AF65-F5344CB8AC3E}">
        <p14:creationId xmlns:p14="http://schemas.microsoft.com/office/powerpoint/2010/main" val="105473831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785" name="Rectangle 7"/>
          <p:cNvSpPr>
            <a:spLocks noGrp="1" noChangeArrowheads="1"/>
          </p:cNvSpPr>
          <p:nvPr>
            <p:ph type="sldNum" sz="quarter" idx="5"/>
          </p:nvPr>
        </p:nvSpPr>
        <p:spPr>
          <a:noFill/>
        </p:spPr>
        <p:txBody>
          <a:bodyPr/>
          <a:lstStyle/>
          <a:p>
            <a:fld id="{62E35270-B8F5-424A-AA58-A51B72217DBB}" type="slidenum">
              <a:rPr lang="en-US" smtClean="0"/>
              <a:pPr/>
              <a:t>44</a:t>
            </a:fld>
            <a:endParaRPr lang="en-US" dirty="0"/>
          </a:p>
        </p:txBody>
      </p:sp>
      <p:sp>
        <p:nvSpPr>
          <p:cNvPr id="374786" name="Rectangle 2"/>
          <p:cNvSpPr>
            <a:spLocks noChangeArrowheads="1"/>
          </p:cNvSpPr>
          <p:nvPr/>
        </p:nvSpPr>
        <p:spPr bwMode="auto">
          <a:xfrm>
            <a:off x="3886200" y="0"/>
            <a:ext cx="2971800" cy="454025"/>
          </a:xfrm>
          <a:prstGeom prst="rect">
            <a:avLst/>
          </a:prstGeom>
          <a:noFill/>
          <a:ln w="12700">
            <a:noFill/>
            <a:miter lim="800000"/>
            <a:headEnd/>
            <a:tailEnd/>
          </a:ln>
        </p:spPr>
        <p:txBody>
          <a:bodyPr wrap="none" anchor="ctr"/>
          <a:lstStyle/>
          <a:p>
            <a:pPr eaLnBrk="0" hangingPunct="0"/>
            <a:endParaRPr lang="en-US" dirty="0"/>
          </a:p>
        </p:txBody>
      </p:sp>
      <p:sp>
        <p:nvSpPr>
          <p:cNvPr id="374787" name="Rectangle 3"/>
          <p:cNvSpPr>
            <a:spLocks noChangeArrowheads="1"/>
          </p:cNvSpPr>
          <p:nvPr/>
        </p:nvSpPr>
        <p:spPr bwMode="auto">
          <a:xfrm>
            <a:off x="0" y="8686800"/>
            <a:ext cx="2971800" cy="457200"/>
          </a:xfrm>
          <a:prstGeom prst="rect">
            <a:avLst/>
          </a:prstGeom>
          <a:noFill/>
          <a:ln w="12700">
            <a:noFill/>
            <a:miter lim="800000"/>
            <a:headEnd/>
            <a:tailEnd/>
          </a:ln>
        </p:spPr>
        <p:txBody>
          <a:bodyPr wrap="none" anchor="ctr"/>
          <a:lstStyle/>
          <a:p>
            <a:pPr eaLnBrk="0" hangingPunct="0"/>
            <a:endParaRPr lang="en-US" dirty="0"/>
          </a:p>
        </p:txBody>
      </p:sp>
      <p:sp>
        <p:nvSpPr>
          <p:cNvPr id="374788" name="Rectangle 4"/>
          <p:cNvSpPr>
            <a:spLocks noChangeArrowheads="1"/>
          </p:cNvSpPr>
          <p:nvPr/>
        </p:nvSpPr>
        <p:spPr bwMode="auto">
          <a:xfrm>
            <a:off x="0" y="0"/>
            <a:ext cx="2971800" cy="454025"/>
          </a:xfrm>
          <a:prstGeom prst="rect">
            <a:avLst/>
          </a:prstGeom>
          <a:noFill/>
          <a:ln w="12700">
            <a:noFill/>
            <a:miter lim="800000"/>
            <a:headEnd/>
            <a:tailEnd/>
          </a:ln>
        </p:spPr>
        <p:txBody>
          <a:bodyPr wrap="none" anchor="ctr"/>
          <a:lstStyle/>
          <a:p>
            <a:pPr eaLnBrk="0" hangingPunct="0"/>
            <a:endParaRPr lang="en-US" dirty="0"/>
          </a:p>
        </p:txBody>
      </p:sp>
      <p:sp>
        <p:nvSpPr>
          <p:cNvPr id="374789" name="Rectangle 5"/>
          <p:cNvSpPr>
            <a:spLocks noGrp="1" noRot="1" noChangeAspect="1" noChangeArrowheads="1"/>
          </p:cNvSpPr>
          <p:nvPr>
            <p:ph type="sldImg"/>
          </p:nvPr>
        </p:nvSpPr>
        <p:spPr>
          <a:xfrm>
            <a:off x="1152525" y="693738"/>
            <a:ext cx="4554538" cy="3416300"/>
          </a:xfrm>
          <a:ln w="12700" cap="flat">
            <a:solidFill>
              <a:schemeClr val="tx1"/>
            </a:solidFill>
          </a:ln>
        </p:spPr>
      </p:sp>
      <p:sp>
        <p:nvSpPr>
          <p:cNvPr id="2" name="Notes Placeholder 1"/>
          <p:cNvSpPr>
            <a:spLocks noGrp="1"/>
          </p:cNvSpPr>
          <p:nvPr>
            <p:ph type="body" sz="quarter" idx="10"/>
          </p:nvPr>
        </p:nvSpPr>
        <p:spPr/>
        <p:txBody>
          <a:bodyPr/>
          <a:lstStyle/>
          <a:p>
            <a:endParaRPr lang="en-US" dirty="0"/>
          </a:p>
        </p:txBody>
      </p:sp>
    </p:spTree>
    <p:extLst>
      <p:ext uri="{BB962C8B-B14F-4D97-AF65-F5344CB8AC3E}">
        <p14:creationId xmlns:p14="http://schemas.microsoft.com/office/powerpoint/2010/main" val="67562229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81" name="Rectangle 7"/>
          <p:cNvSpPr>
            <a:spLocks noGrp="1" noChangeArrowheads="1"/>
          </p:cNvSpPr>
          <p:nvPr>
            <p:ph type="sldNum" sz="quarter" idx="5"/>
          </p:nvPr>
        </p:nvSpPr>
        <p:spPr>
          <a:noFill/>
        </p:spPr>
        <p:txBody>
          <a:bodyPr/>
          <a:lstStyle/>
          <a:p>
            <a:fld id="{502B8E19-A146-4072-A257-4CAB41A21FC2}" type="slidenum">
              <a:rPr lang="en-US" smtClean="0"/>
              <a:pPr/>
              <a:t>45</a:t>
            </a:fld>
            <a:endParaRPr lang="en-US" dirty="0"/>
          </a:p>
        </p:txBody>
      </p:sp>
      <p:sp>
        <p:nvSpPr>
          <p:cNvPr id="378882" name="Rectangle 2"/>
          <p:cNvSpPr>
            <a:spLocks noChangeArrowheads="1"/>
          </p:cNvSpPr>
          <p:nvPr/>
        </p:nvSpPr>
        <p:spPr bwMode="auto">
          <a:xfrm>
            <a:off x="3886200" y="0"/>
            <a:ext cx="2971800" cy="454025"/>
          </a:xfrm>
          <a:prstGeom prst="rect">
            <a:avLst/>
          </a:prstGeom>
          <a:noFill/>
          <a:ln w="12700">
            <a:noFill/>
            <a:miter lim="800000"/>
            <a:headEnd/>
            <a:tailEnd/>
          </a:ln>
        </p:spPr>
        <p:txBody>
          <a:bodyPr wrap="none" anchor="ctr"/>
          <a:lstStyle/>
          <a:p>
            <a:pPr eaLnBrk="0" hangingPunct="0"/>
            <a:endParaRPr lang="en-US" dirty="0"/>
          </a:p>
        </p:txBody>
      </p:sp>
      <p:sp>
        <p:nvSpPr>
          <p:cNvPr id="378883" name="Rectangle 3"/>
          <p:cNvSpPr>
            <a:spLocks noChangeArrowheads="1"/>
          </p:cNvSpPr>
          <p:nvPr/>
        </p:nvSpPr>
        <p:spPr bwMode="auto">
          <a:xfrm>
            <a:off x="0" y="8686800"/>
            <a:ext cx="2971800" cy="457200"/>
          </a:xfrm>
          <a:prstGeom prst="rect">
            <a:avLst/>
          </a:prstGeom>
          <a:noFill/>
          <a:ln w="12700">
            <a:noFill/>
            <a:miter lim="800000"/>
            <a:headEnd/>
            <a:tailEnd/>
          </a:ln>
        </p:spPr>
        <p:txBody>
          <a:bodyPr wrap="none" anchor="ctr"/>
          <a:lstStyle/>
          <a:p>
            <a:pPr eaLnBrk="0" hangingPunct="0"/>
            <a:endParaRPr lang="en-US" dirty="0"/>
          </a:p>
        </p:txBody>
      </p:sp>
      <p:sp>
        <p:nvSpPr>
          <p:cNvPr id="378884" name="Rectangle 4"/>
          <p:cNvSpPr>
            <a:spLocks noChangeArrowheads="1"/>
          </p:cNvSpPr>
          <p:nvPr/>
        </p:nvSpPr>
        <p:spPr bwMode="auto">
          <a:xfrm>
            <a:off x="0" y="0"/>
            <a:ext cx="2971800" cy="454025"/>
          </a:xfrm>
          <a:prstGeom prst="rect">
            <a:avLst/>
          </a:prstGeom>
          <a:noFill/>
          <a:ln w="12700">
            <a:noFill/>
            <a:miter lim="800000"/>
            <a:headEnd/>
            <a:tailEnd/>
          </a:ln>
        </p:spPr>
        <p:txBody>
          <a:bodyPr wrap="none" anchor="ctr"/>
          <a:lstStyle/>
          <a:p>
            <a:pPr eaLnBrk="0" hangingPunct="0"/>
            <a:endParaRPr lang="en-US" dirty="0"/>
          </a:p>
        </p:txBody>
      </p:sp>
      <p:sp>
        <p:nvSpPr>
          <p:cNvPr id="378885" name="Rectangle 5"/>
          <p:cNvSpPr>
            <a:spLocks noGrp="1" noRot="1" noChangeAspect="1" noChangeArrowheads="1"/>
          </p:cNvSpPr>
          <p:nvPr>
            <p:ph type="sldImg"/>
          </p:nvPr>
        </p:nvSpPr>
        <p:spPr>
          <a:xfrm>
            <a:off x="1152525" y="693738"/>
            <a:ext cx="4554538" cy="3416300"/>
          </a:xfrm>
          <a:ln w="12700" cap="flat">
            <a:solidFill>
              <a:schemeClr val="tx1"/>
            </a:solidFill>
          </a:ln>
        </p:spPr>
      </p:sp>
      <p:sp>
        <p:nvSpPr>
          <p:cNvPr id="2" name="Notes Placeholder 1"/>
          <p:cNvSpPr>
            <a:spLocks noGrp="1"/>
          </p:cNvSpPr>
          <p:nvPr>
            <p:ph type="body" sz="quarter" idx="10"/>
          </p:nvPr>
        </p:nvSpPr>
        <p:spPr/>
        <p:txBody>
          <a:bodyPr/>
          <a:lstStyle/>
          <a:p>
            <a:endParaRPr lang="en-US" dirty="0"/>
          </a:p>
        </p:txBody>
      </p:sp>
    </p:spTree>
    <p:extLst>
      <p:ext uri="{BB962C8B-B14F-4D97-AF65-F5344CB8AC3E}">
        <p14:creationId xmlns:p14="http://schemas.microsoft.com/office/powerpoint/2010/main" val="103950704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1953" name="Rectangle 7"/>
          <p:cNvSpPr>
            <a:spLocks noGrp="1" noChangeArrowheads="1"/>
          </p:cNvSpPr>
          <p:nvPr>
            <p:ph type="sldNum" sz="quarter" idx="5"/>
          </p:nvPr>
        </p:nvSpPr>
        <p:spPr>
          <a:noFill/>
        </p:spPr>
        <p:txBody>
          <a:bodyPr/>
          <a:lstStyle/>
          <a:p>
            <a:fld id="{F8F5B28F-01AA-472F-9467-1B18088561D5}" type="slidenum">
              <a:rPr lang="en-US" smtClean="0"/>
              <a:pPr/>
              <a:t>46</a:t>
            </a:fld>
            <a:endParaRPr lang="en-US" dirty="0"/>
          </a:p>
        </p:txBody>
      </p:sp>
      <p:sp>
        <p:nvSpPr>
          <p:cNvPr id="381954" name="Rectangle 2"/>
          <p:cNvSpPr>
            <a:spLocks noChangeArrowheads="1"/>
          </p:cNvSpPr>
          <p:nvPr/>
        </p:nvSpPr>
        <p:spPr bwMode="auto">
          <a:xfrm>
            <a:off x="3886200" y="0"/>
            <a:ext cx="2971800" cy="454025"/>
          </a:xfrm>
          <a:prstGeom prst="rect">
            <a:avLst/>
          </a:prstGeom>
          <a:noFill/>
          <a:ln w="12700">
            <a:noFill/>
            <a:miter lim="800000"/>
            <a:headEnd/>
            <a:tailEnd/>
          </a:ln>
        </p:spPr>
        <p:txBody>
          <a:bodyPr wrap="none" anchor="ctr"/>
          <a:lstStyle/>
          <a:p>
            <a:pPr eaLnBrk="0" hangingPunct="0"/>
            <a:endParaRPr lang="en-US" dirty="0"/>
          </a:p>
        </p:txBody>
      </p:sp>
      <p:sp>
        <p:nvSpPr>
          <p:cNvPr id="381955" name="Rectangle 3"/>
          <p:cNvSpPr>
            <a:spLocks noChangeArrowheads="1"/>
          </p:cNvSpPr>
          <p:nvPr/>
        </p:nvSpPr>
        <p:spPr bwMode="auto">
          <a:xfrm>
            <a:off x="0" y="8686800"/>
            <a:ext cx="2971800" cy="457200"/>
          </a:xfrm>
          <a:prstGeom prst="rect">
            <a:avLst/>
          </a:prstGeom>
          <a:noFill/>
          <a:ln w="12700">
            <a:noFill/>
            <a:miter lim="800000"/>
            <a:headEnd/>
            <a:tailEnd/>
          </a:ln>
        </p:spPr>
        <p:txBody>
          <a:bodyPr wrap="none" anchor="ctr"/>
          <a:lstStyle/>
          <a:p>
            <a:pPr eaLnBrk="0" hangingPunct="0"/>
            <a:endParaRPr lang="en-US" dirty="0"/>
          </a:p>
        </p:txBody>
      </p:sp>
      <p:sp>
        <p:nvSpPr>
          <p:cNvPr id="381956" name="Rectangle 4"/>
          <p:cNvSpPr>
            <a:spLocks noChangeArrowheads="1"/>
          </p:cNvSpPr>
          <p:nvPr/>
        </p:nvSpPr>
        <p:spPr bwMode="auto">
          <a:xfrm>
            <a:off x="0" y="0"/>
            <a:ext cx="2971800" cy="454025"/>
          </a:xfrm>
          <a:prstGeom prst="rect">
            <a:avLst/>
          </a:prstGeom>
          <a:noFill/>
          <a:ln w="12700">
            <a:noFill/>
            <a:miter lim="800000"/>
            <a:headEnd/>
            <a:tailEnd/>
          </a:ln>
        </p:spPr>
        <p:txBody>
          <a:bodyPr wrap="none" anchor="ctr"/>
          <a:lstStyle/>
          <a:p>
            <a:pPr eaLnBrk="0" hangingPunct="0"/>
            <a:endParaRPr lang="en-US" dirty="0"/>
          </a:p>
        </p:txBody>
      </p:sp>
      <p:sp>
        <p:nvSpPr>
          <p:cNvPr id="381957" name="Rectangle 5"/>
          <p:cNvSpPr>
            <a:spLocks noGrp="1" noRot="1" noChangeAspect="1" noChangeArrowheads="1"/>
          </p:cNvSpPr>
          <p:nvPr>
            <p:ph type="sldImg"/>
          </p:nvPr>
        </p:nvSpPr>
        <p:spPr>
          <a:xfrm>
            <a:off x="1152525" y="693738"/>
            <a:ext cx="4554538" cy="3416300"/>
          </a:xfrm>
          <a:ln w="12700" cap="flat">
            <a:solidFill>
              <a:schemeClr val="tx1"/>
            </a:solidFill>
          </a:ln>
        </p:spPr>
      </p:sp>
      <p:sp>
        <p:nvSpPr>
          <p:cNvPr id="2" name="Notes Placeholder 1"/>
          <p:cNvSpPr>
            <a:spLocks noGrp="1"/>
          </p:cNvSpPr>
          <p:nvPr>
            <p:ph type="body" sz="quarter" idx="10"/>
          </p:nvPr>
        </p:nvSpPr>
        <p:spPr/>
        <p:txBody>
          <a:bodyPr/>
          <a:lstStyle/>
          <a:p>
            <a:endParaRPr lang="en-US" dirty="0"/>
          </a:p>
        </p:txBody>
      </p:sp>
    </p:spTree>
    <p:extLst>
      <p:ext uri="{BB962C8B-B14F-4D97-AF65-F5344CB8AC3E}">
        <p14:creationId xmlns:p14="http://schemas.microsoft.com/office/powerpoint/2010/main" val="167690884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5025" name="Rectangle 7"/>
          <p:cNvSpPr>
            <a:spLocks noGrp="1" noChangeArrowheads="1"/>
          </p:cNvSpPr>
          <p:nvPr>
            <p:ph type="sldNum" sz="quarter" idx="5"/>
          </p:nvPr>
        </p:nvSpPr>
        <p:spPr>
          <a:noFill/>
        </p:spPr>
        <p:txBody>
          <a:bodyPr/>
          <a:lstStyle/>
          <a:p>
            <a:fld id="{A45A3313-204B-4E0B-9FB0-5E43FD9621FE}" type="slidenum">
              <a:rPr lang="en-US" smtClean="0"/>
              <a:pPr/>
              <a:t>47</a:t>
            </a:fld>
            <a:endParaRPr lang="en-US" dirty="0"/>
          </a:p>
        </p:txBody>
      </p:sp>
      <p:sp>
        <p:nvSpPr>
          <p:cNvPr id="385026" name="Rectangle 2"/>
          <p:cNvSpPr>
            <a:spLocks noChangeArrowheads="1"/>
          </p:cNvSpPr>
          <p:nvPr/>
        </p:nvSpPr>
        <p:spPr bwMode="auto">
          <a:xfrm>
            <a:off x="3886200" y="0"/>
            <a:ext cx="2971800" cy="454025"/>
          </a:xfrm>
          <a:prstGeom prst="rect">
            <a:avLst/>
          </a:prstGeom>
          <a:noFill/>
          <a:ln w="12700">
            <a:noFill/>
            <a:miter lim="800000"/>
            <a:headEnd/>
            <a:tailEnd/>
          </a:ln>
        </p:spPr>
        <p:txBody>
          <a:bodyPr wrap="none" anchor="ctr"/>
          <a:lstStyle/>
          <a:p>
            <a:pPr eaLnBrk="0" hangingPunct="0"/>
            <a:endParaRPr lang="en-US" dirty="0"/>
          </a:p>
        </p:txBody>
      </p:sp>
      <p:sp>
        <p:nvSpPr>
          <p:cNvPr id="385027" name="Rectangle 3"/>
          <p:cNvSpPr>
            <a:spLocks noChangeArrowheads="1"/>
          </p:cNvSpPr>
          <p:nvPr/>
        </p:nvSpPr>
        <p:spPr bwMode="auto">
          <a:xfrm>
            <a:off x="0" y="8686800"/>
            <a:ext cx="2971800" cy="457200"/>
          </a:xfrm>
          <a:prstGeom prst="rect">
            <a:avLst/>
          </a:prstGeom>
          <a:noFill/>
          <a:ln w="12700">
            <a:noFill/>
            <a:miter lim="800000"/>
            <a:headEnd/>
            <a:tailEnd/>
          </a:ln>
        </p:spPr>
        <p:txBody>
          <a:bodyPr wrap="none" anchor="ctr"/>
          <a:lstStyle/>
          <a:p>
            <a:pPr eaLnBrk="0" hangingPunct="0"/>
            <a:endParaRPr lang="en-US" dirty="0"/>
          </a:p>
        </p:txBody>
      </p:sp>
      <p:sp>
        <p:nvSpPr>
          <p:cNvPr id="385028" name="Rectangle 4"/>
          <p:cNvSpPr>
            <a:spLocks noChangeArrowheads="1"/>
          </p:cNvSpPr>
          <p:nvPr/>
        </p:nvSpPr>
        <p:spPr bwMode="auto">
          <a:xfrm>
            <a:off x="0" y="0"/>
            <a:ext cx="2971800" cy="454025"/>
          </a:xfrm>
          <a:prstGeom prst="rect">
            <a:avLst/>
          </a:prstGeom>
          <a:noFill/>
          <a:ln w="12700">
            <a:noFill/>
            <a:miter lim="800000"/>
            <a:headEnd/>
            <a:tailEnd/>
          </a:ln>
        </p:spPr>
        <p:txBody>
          <a:bodyPr wrap="none" anchor="ctr"/>
          <a:lstStyle/>
          <a:p>
            <a:pPr eaLnBrk="0" hangingPunct="0"/>
            <a:endParaRPr lang="en-US" dirty="0"/>
          </a:p>
        </p:txBody>
      </p:sp>
      <p:sp>
        <p:nvSpPr>
          <p:cNvPr id="385029" name="Rectangle 5"/>
          <p:cNvSpPr>
            <a:spLocks noGrp="1" noRot="1" noChangeAspect="1" noChangeArrowheads="1"/>
          </p:cNvSpPr>
          <p:nvPr>
            <p:ph type="sldImg"/>
          </p:nvPr>
        </p:nvSpPr>
        <p:spPr>
          <a:xfrm>
            <a:off x="1152525" y="693738"/>
            <a:ext cx="4554538" cy="3416300"/>
          </a:xfrm>
          <a:ln w="12700" cap="flat">
            <a:solidFill>
              <a:schemeClr val="tx1"/>
            </a:solidFill>
          </a:ln>
        </p:spPr>
      </p:sp>
      <p:sp>
        <p:nvSpPr>
          <p:cNvPr id="2" name="Notes Placeholder 1"/>
          <p:cNvSpPr>
            <a:spLocks noGrp="1"/>
          </p:cNvSpPr>
          <p:nvPr>
            <p:ph type="body" sz="quarter" idx="10"/>
          </p:nvPr>
        </p:nvSpPr>
        <p:spPr/>
        <p:txBody>
          <a:bodyPr/>
          <a:lstStyle/>
          <a:p>
            <a:endParaRPr lang="en-US" dirty="0"/>
          </a:p>
        </p:txBody>
      </p:sp>
    </p:spTree>
    <p:extLst>
      <p:ext uri="{BB962C8B-B14F-4D97-AF65-F5344CB8AC3E}">
        <p14:creationId xmlns:p14="http://schemas.microsoft.com/office/powerpoint/2010/main" val="359432625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7073" name="Rectangle 7"/>
          <p:cNvSpPr>
            <a:spLocks noGrp="1" noChangeArrowheads="1"/>
          </p:cNvSpPr>
          <p:nvPr>
            <p:ph type="sldNum" sz="quarter" idx="5"/>
          </p:nvPr>
        </p:nvSpPr>
        <p:spPr>
          <a:noFill/>
        </p:spPr>
        <p:txBody>
          <a:bodyPr/>
          <a:lstStyle/>
          <a:p>
            <a:fld id="{D434F917-1A0A-4374-9A56-814AB8F9DB9E}" type="slidenum">
              <a:rPr lang="en-US" smtClean="0"/>
              <a:pPr/>
              <a:t>48</a:t>
            </a:fld>
            <a:endParaRPr lang="en-US" dirty="0"/>
          </a:p>
        </p:txBody>
      </p:sp>
      <p:sp>
        <p:nvSpPr>
          <p:cNvPr id="387074" name="Rectangle 2"/>
          <p:cNvSpPr>
            <a:spLocks noGrp="1" noRot="1" noChangeAspect="1" noChangeArrowheads="1" noTextEdit="1"/>
          </p:cNvSpPr>
          <p:nvPr>
            <p:ph type="sldImg"/>
          </p:nvPr>
        </p:nvSpPr>
        <p:spPr>
          <a:ln/>
        </p:spPr>
      </p:sp>
      <p:sp>
        <p:nvSpPr>
          <p:cNvPr id="2" name="Notes Placeholder 1"/>
          <p:cNvSpPr>
            <a:spLocks noGrp="1"/>
          </p:cNvSpPr>
          <p:nvPr>
            <p:ph type="body" sz="quarter" idx="10"/>
          </p:nvPr>
        </p:nvSpPr>
        <p:spPr/>
        <p:txBody>
          <a:bodyPr/>
          <a:lstStyle/>
          <a:p>
            <a:endParaRPr lang="en-US" dirty="0"/>
          </a:p>
        </p:txBody>
      </p:sp>
    </p:spTree>
    <p:extLst>
      <p:ext uri="{BB962C8B-B14F-4D97-AF65-F5344CB8AC3E}">
        <p14:creationId xmlns:p14="http://schemas.microsoft.com/office/powerpoint/2010/main" val="88597063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145" name="Rectangle 7"/>
          <p:cNvSpPr>
            <a:spLocks noGrp="1" noChangeArrowheads="1"/>
          </p:cNvSpPr>
          <p:nvPr>
            <p:ph type="sldNum" sz="quarter" idx="5"/>
          </p:nvPr>
        </p:nvSpPr>
        <p:spPr>
          <a:noFill/>
        </p:spPr>
        <p:txBody>
          <a:bodyPr/>
          <a:lstStyle/>
          <a:p>
            <a:fld id="{DCE73510-5395-4C73-971A-63CF0FC08954}" type="slidenum">
              <a:rPr lang="en-US" smtClean="0"/>
              <a:pPr/>
              <a:t>49</a:t>
            </a:fld>
            <a:endParaRPr lang="en-US" dirty="0"/>
          </a:p>
        </p:txBody>
      </p:sp>
      <p:sp>
        <p:nvSpPr>
          <p:cNvPr id="390146" name="Rectangle 2"/>
          <p:cNvSpPr>
            <a:spLocks noChangeArrowheads="1"/>
          </p:cNvSpPr>
          <p:nvPr/>
        </p:nvSpPr>
        <p:spPr bwMode="auto">
          <a:xfrm>
            <a:off x="3886200" y="0"/>
            <a:ext cx="2971800" cy="454025"/>
          </a:xfrm>
          <a:prstGeom prst="rect">
            <a:avLst/>
          </a:prstGeom>
          <a:noFill/>
          <a:ln w="12700">
            <a:noFill/>
            <a:miter lim="800000"/>
            <a:headEnd/>
            <a:tailEnd/>
          </a:ln>
        </p:spPr>
        <p:txBody>
          <a:bodyPr wrap="none" anchor="ctr"/>
          <a:lstStyle/>
          <a:p>
            <a:pPr eaLnBrk="0" hangingPunct="0"/>
            <a:endParaRPr lang="en-US" dirty="0"/>
          </a:p>
        </p:txBody>
      </p:sp>
      <p:sp>
        <p:nvSpPr>
          <p:cNvPr id="390147" name="Rectangle 3"/>
          <p:cNvSpPr>
            <a:spLocks noChangeArrowheads="1"/>
          </p:cNvSpPr>
          <p:nvPr/>
        </p:nvSpPr>
        <p:spPr bwMode="auto">
          <a:xfrm>
            <a:off x="0" y="8686800"/>
            <a:ext cx="2971800" cy="457200"/>
          </a:xfrm>
          <a:prstGeom prst="rect">
            <a:avLst/>
          </a:prstGeom>
          <a:noFill/>
          <a:ln w="12700">
            <a:noFill/>
            <a:miter lim="800000"/>
            <a:headEnd/>
            <a:tailEnd/>
          </a:ln>
        </p:spPr>
        <p:txBody>
          <a:bodyPr wrap="none" anchor="ctr"/>
          <a:lstStyle/>
          <a:p>
            <a:pPr eaLnBrk="0" hangingPunct="0"/>
            <a:endParaRPr lang="en-US" dirty="0"/>
          </a:p>
        </p:txBody>
      </p:sp>
      <p:sp>
        <p:nvSpPr>
          <p:cNvPr id="390148" name="Rectangle 4"/>
          <p:cNvSpPr>
            <a:spLocks noChangeArrowheads="1"/>
          </p:cNvSpPr>
          <p:nvPr/>
        </p:nvSpPr>
        <p:spPr bwMode="auto">
          <a:xfrm>
            <a:off x="0" y="0"/>
            <a:ext cx="2971800" cy="454025"/>
          </a:xfrm>
          <a:prstGeom prst="rect">
            <a:avLst/>
          </a:prstGeom>
          <a:noFill/>
          <a:ln w="12700">
            <a:noFill/>
            <a:miter lim="800000"/>
            <a:headEnd/>
            <a:tailEnd/>
          </a:ln>
        </p:spPr>
        <p:txBody>
          <a:bodyPr wrap="none" anchor="ctr"/>
          <a:lstStyle/>
          <a:p>
            <a:pPr eaLnBrk="0" hangingPunct="0"/>
            <a:endParaRPr lang="en-US" dirty="0"/>
          </a:p>
        </p:txBody>
      </p:sp>
      <p:sp>
        <p:nvSpPr>
          <p:cNvPr id="390149" name="Rectangle 5"/>
          <p:cNvSpPr>
            <a:spLocks noGrp="1" noRot="1" noChangeAspect="1" noChangeArrowheads="1"/>
          </p:cNvSpPr>
          <p:nvPr>
            <p:ph type="sldImg"/>
          </p:nvPr>
        </p:nvSpPr>
        <p:spPr>
          <a:xfrm>
            <a:off x="1152525" y="693738"/>
            <a:ext cx="4554538" cy="3416300"/>
          </a:xfrm>
          <a:ln w="12700" cap="flat">
            <a:solidFill>
              <a:schemeClr val="tx1"/>
            </a:solidFill>
          </a:ln>
        </p:spPr>
      </p:sp>
      <p:sp>
        <p:nvSpPr>
          <p:cNvPr id="2" name="Notes Placeholder 1"/>
          <p:cNvSpPr>
            <a:spLocks noGrp="1"/>
          </p:cNvSpPr>
          <p:nvPr>
            <p:ph type="body" sz="quarter" idx="10"/>
          </p:nvPr>
        </p:nvSpPr>
        <p:spPr/>
        <p:txBody>
          <a:bodyPr/>
          <a:lstStyle/>
          <a:p>
            <a:endParaRPr lang="en-US" dirty="0"/>
          </a:p>
        </p:txBody>
      </p:sp>
    </p:spTree>
    <p:extLst>
      <p:ext uri="{BB962C8B-B14F-4D97-AF65-F5344CB8AC3E}">
        <p14:creationId xmlns:p14="http://schemas.microsoft.com/office/powerpoint/2010/main" val="229353734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145" name="Rectangle 7"/>
          <p:cNvSpPr>
            <a:spLocks noGrp="1" noChangeArrowheads="1"/>
          </p:cNvSpPr>
          <p:nvPr>
            <p:ph type="sldNum" sz="quarter" idx="5"/>
          </p:nvPr>
        </p:nvSpPr>
        <p:spPr>
          <a:noFill/>
        </p:spPr>
        <p:txBody>
          <a:bodyPr/>
          <a:lstStyle/>
          <a:p>
            <a:fld id="{DCE73510-5395-4C73-971A-63CF0FC08954}" type="slidenum">
              <a:rPr lang="en-US" smtClean="0"/>
              <a:pPr/>
              <a:t>50</a:t>
            </a:fld>
            <a:endParaRPr lang="en-US" dirty="0"/>
          </a:p>
        </p:txBody>
      </p:sp>
      <p:sp>
        <p:nvSpPr>
          <p:cNvPr id="390146" name="Rectangle 2"/>
          <p:cNvSpPr>
            <a:spLocks noChangeArrowheads="1"/>
          </p:cNvSpPr>
          <p:nvPr/>
        </p:nvSpPr>
        <p:spPr bwMode="auto">
          <a:xfrm>
            <a:off x="3886200" y="0"/>
            <a:ext cx="2971800" cy="454025"/>
          </a:xfrm>
          <a:prstGeom prst="rect">
            <a:avLst/>
          </a:prstGeom>
          <a:noFill/>
          <a:ln w="12700">
            <a:noFill/>
            <a:miter lim="800000"/>
            <a:headEnd/>
            <a:tailEnd/>
          </a:ln>
        </p:spPr>
        <p:txBody>
          <a:bodyPr wrap="none" anchor="ctr"/>
          <a:lstStyle/>
          <a:p>
            <a:pPr eaLnBrk="0" hangingPunct="0"/>
            <a:endParaRPr lang="en-US" dirty="0"/>
          </a:p>
        </p:txBody>
      </p:sp>
      <p:sp>
        <p:nvSpPr>
          <p:cNvPr id="390147" name="Rectangle 3"/>
          <p:cNvSpPr>
            <a:spLocks noChangeArrowheads="1"/>
          </p:cNvSpPr>
          <p:nvPr/>
        </p:nvSpPr>
        <p:spPr bwMode="auto">
          <a:xfrm>
            <a:off x="0" y="8686800"/>
            <a:ext cx="2971800" cy="457200"/>
          </a:xfrm>
          <a:prstGeom prst="rect">
            <a:avLst/>
          </a:prstGeom>
          <a:noFill/>
          <a:ln w="12700">
            <a:noFill/>
            <a:miter lim="800000"/>
            <a:headEnd/>
            <a:tailEnd/>
          </a:ln>
        </p:spPr>
        <p:txBody>
          <a:bodyPr wrap="none" anchor="ctr"/>
          <a:lstStyle/>
          <a:p>
            <a:pPr eaLnBrk="0" hangingPunct="0"/>
            <a:endParaRPr lang="en-US" dirty="0"/>
          </a:p>
        </p:txBody>
      </p:sp>
      <p:sp>
        <p:nvSpPr>
          <p:cNvPr id="390148" name="Rectangle 4"/>
          <p:cNvSpPr>
            <a:spLocks noChangeArrowheads="1"/>
          </p:cNvSpPr>
          <p:nvPr/>
        </p:nvSpPr>
        <p:spPr bwMode="auto">
          <a:xfrm>
            <a:off x="0" y="0"/>
            <a:ext cx="2971800" cy="454025"/>
          </a:xfrm>
          <a:prstGeom prst="rect">
            <a:avLst/>
          </a:prstGeom>
          <a:noFill/>
          <a:ln w="12700">
            <a:noFill/>
            <a:miter lim="800000"/>
            <a:headEnd/>
            <a:tailEnd/>
          </a:ln>
        </p:spPr>
        <p:txBody>
          <a:bodyPr wrap="none" anchor="ctr"/>
          <a:lstStyle/>
          <a:p>
            <a:pPr eaLnBrk="0" hangingPunct="0"/>
            <a:endParaRPr lang="en-US" dirty="0"/>
          </a:p>
        </p:txBody>
      </p:sp>
      <p:sp>
        <p:nvSpPr>
          <p:cNvPr id="390149" name="Rectangle 5"/>
          <p:cNvSpPr>
            <a:spLocks noGrp="1" noRot="1" noChangeAspect="1" noChangeArrowheads="1"/>
          </p:cNvSpPr>
          <p:nvPr>
            <p:ph type="sldImg"/>
          </p:nvPr>
        </p:nvSpPr>
        <p:spPr>
          <a:xfrm>
            <a:off x="1152525" y="693738"/>
            <a:ext cx="4554538" cy="3416300"/>
          </a:xfrm>
          <a:ln w="12700" cap="flat">
            <a:solidFill>
              <a:schemeClr val="tx1"/>
            </a:solidFill>
          </a:ln>
        </p:spPr>
      </p:sp>
      <p:sp>
        <p:nvSpPr>
          <p:cNvPr id="2" name="Notes Placeholder 1"/>
          <p:cNvSpPr>
            <a:spLocks noGrp="1"/>
          </p:cNvSpPr>
          <p:nvPr>
            <p:ph type="body" sz="quarter" idx="10"/>
          </p:nvPr>
        </p:nvSpPr>
        <p:spPr/>
        <p:txBody>
          <a:bodyPr/>
          <a:lstStyle/>
          <a:p>
            <a:endParaRPr lang="en-US" dirty="0"/>
          </a:p>
        </p:txBody>
      </p:sp>
    </p:spTree>
    <p:extLst>
      <p:ext uri="{BB962C8B-B14F-4D97-AF65-F5344CB8AC3E}">
        <p14:creationId xmlns:p14="http://schemas.microsoft.com/office/powerpoint/2010/main" val="2730332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7"/>
          <p:cNvSpPr>
            <a:spLocks noGrp="1" noChangeArrowheads="1"/>
          </p:cNvSpPr>
          <p:nvPr>
            <p:ph type="sldNum" sz="quarter" idx="5"/>
          </p:nvPr>
        </p:nvSpPr>
        <p:spPr>
          <a:noFill/>
        </p:spPr>
        <p:txBody>
          <a:bodyPr/>
          <a:lstStyle/>
          <a:p>
            <a:fld id="{F920C145-DF58-4988-8A8D-84F87D962AC6}" type="slidenum">
              <a:rPr lang="en-US" smtClean="0"/>
              <a:pPr/>
              <a:t>5</a:t>
            </a:fld>
            <a:endParaRPr lang="en-US" dirty="0"/>
          </a:p>
        </p:txBody>
      </p:sp>
      <p:sp>
        <p:nvSpPr>
          <p:cNvPr id="20482" name="Rectangle 2"/>
          <p:cNvSpPr>
            <a:spLocks noGrp="1" noRot="1" noChangeAspect="1" noChangeArrowheads="1" noTextEdit="1"/>
          </p:cNvSpPr>
          <p:nvPr>
            <p:ph type="sldImg"/>
          </p:nvPr>
        </p:nvSpPr>
        <p:spPr>
          <a:ln/>
        </p:spPr>
      </p:sp>
      <p:sp>
        <p:nvSpPr>
          <p:cNvPr id="2" name="Notes Placeholder 1"/>
          <p:cNvSpPr>
            <a:spLocks noGrp="1"/>
          </p:cNvSpPr>
          <p:nvPr>
            <p:ph type="body" sz="quarter" idx="10"/>
          </p:nvPr>
        </p:nvSpPr>
        <p:spPr/>
        <p:txBody>
          <a:bodyPr/>
          <a:lstStyle/>
          <a:p>
            <a:endParaRPr lang="en-US" dirty="0"/>
          </a:p>
        </p:txBody>
      </p:sp>
    </p:spTree>
    <p:extLst>
      <p:ext uri="{BB962C8B-B14F-4D97-AF65-F5344CB8AC3E}">
        <p14:creationId xmlns:p14="http://schemas.microsoft.com/office/powerpoint/2010/main" val="384033892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145" name="Rectangle 7"/>
          <p:cNvSpPr>
            <a:spLocks noGrp="1" noChangeArrowheads="1"/>
          </p:cNvSpPr>
          <p:nvPr>
            <p:ph type="sldNum" sz="quarter" idx="5"/>
          </p:nvPr>
        </p:nvSpPr>
        <p:spPr>
          <a:noFill/>
        </p:spPr>
        <p:txBody>
          <a:bodyPr/>
          <a:lstStyle/>
          <a:p>
            <a:fld id="{DCE73510-5395-4C73-971A-63CF0FC08954}" type="slidenum">
              <a:rPr lang="en-US" smtClean="0"/>
              <a:pPr/>
              <a:t>51</a:t>
            </a:fld>
            <a:endParaRPr lang="en-US" dirty="0"/>
          </a:p>
        </p:txBody>
      </p:sp>
      <p:sp>
        <p:nvSpPr>
          <p:cNvPr id="390146" name="Rectangle 2"/>
          <p:cNvSpPr>
            <a:spLocks noChangeArrowheads="1"/>
          </p:cNvSpPr>
          <p:nvPr/>
        </p:nvSpPr>
        <p:spPr bwMode="auto">
          <a:xfrm>
            <a:off x="3886200" y="0"/>
            <a:ext cx="2971800" cy="454025"/>
          </a:xfrm>
          <a:prstGeom prst="rect">
            <a:avLst/>
          </a:prstGeom>
          <a:noFill/>
          <a:ln w="12700">
            <a:noFill/>
            <a:miter lim="800000"/>
            <a:headEnd/>
            <a:tailEnd/>
          </a:ln>
        </p:spPr>
        <p:txBody>
          <a:bodyPr wrap="none" anchor="ctr"/>
          <a:lstStyle/>
          <a:p>
            <a:pPr eaLnBrk="0" hangingPunct="0"/>
            <a:endParaRPr lang="en-US" dirty="0"/>
          </a:p>
        </p:txBody>
      </p:sp>
      <p:sp>
        <p:nvSpPr>
          <p:cNvPr id="390147" name="Rectangle 3"/>
          <p:cNvSpPr>
            <a:spLocks noChangeArrowheads="1"/>
          </p:cNvSpPr>
          <p:nvPr/>
        </p:nvSpPr>
        <p:spPr bwMode="auto">
          <a:xfrm>
            <a:off x="0" y="8686800"/>
            <a:ext cx="2971800" cy="457200"/>
          </a:xfrm>
          <a:prstGeom prst="rect">
            <a:avLst/>
          </a:prstGeom>
          <a:noFill/>
          <a:ln w="12700">
            <a:noFill/>
            <a:miter lim="800000"/>
            <a:headEnd/>
            <a:tailEnd/>
          </a:ln>
        </p:spPr>
        <p:txBody>
          <a:bodyPr wrap="none" anchor="ctr"/>
          <a:lstStyle/>
          <a:p>
            <a:pPr eaLnBrk="0" hangingPunct="0"/>
            <a:endParaRPr lang="en-US" dirty="0"/>
          </a:p>
        </p:txBody>
      </p:sp>
      <p:sp>
        <p:nvSpPr>
          <p:cNvPr id="390148" name="Rectangle 4"/>
          <p:cNvSpPr>
            <a:spLocks noChangeArrowheads="1"/>
          </p:cNvSpPr>
          <p:nvPr/>
        </p:nvSpPr>
        <p:spPr bwMode="auto">
          <a:xfrm>
            <a:off x="0" y="0"/>
            <a:ext cx="2971800" cy="454025"/>
          </a:xfrm>
          <a:prstGeom prst="rect">
            <a:avLst/>
          </a:prstGeom>
          <a:noFill/>
          <a:ln w="12700">
            <a:noFill/>
            <a:miter lim="800000"/>
            <a:headEnd/>
            <a:tailEnd/>
          </a:ln>
        </p:spPr>
        <p:txBody>
          <a:bodyPr wrap="none" anchor="ctr"/>
          <a:lstStyle/>
          <a:p>
            <a:pPr eaLnBrk="0" hangingPunct="0"/>
            <a:endParaRPr lang="en-US" dirty="0"/>
          </a:p>
        </p:txBody>
      </p:sp>
      <p:sp>
        <p:nvSpPr>
          <p:cNvPr id="390149" name="Rectangle 5"/>
          <p:cNvSpPr>
            <a:spLocks noGrp="1" noRot="1" noChangeAspect="1" noChangeArrowheads="1"/>
          </p:cNvSpPr>
          <p:nvPr>
            <p:ph type="sldImg"/>
          </p:nvPr>
        </p:nvSpPr>
        <p:spPr>
          <a:xfrm>
            <a:off x="1152525" y="693738"/>
            <a:ext cx="4554538" cy="3416300"/>
          </a:xfrm>
          <a:ln w="12700" cap="flat">
            <a:solidFill>
              <a:schemeClr val="tx1"/>
            </a:solidFill>
          </a:ln>
        </p:spPr>
      </p:sp>
      <p:sp>
        <p:nvSpPr>
          <p:cNvPr id="2" name="Notes Placeholder 1"/>
          <p:cNvSpPr>
            <a:spLocks noGrp="1"/>
          </p:cNvSpPr>
          <p:nvPr>
            <p:ph type="body" sz="quarter" idx="10"/>
          </p:nvPr>
        </p:nvSpPr>
        <p:spPr/>
        <p:txBody>
          <a:bodyPr/>
          <a:lstStyle/>
          <a:p>
            <a:endParaRPr lang="en-US" dirty="0"/>
          </a:p>
        </p:txBody>
      </p:sp>
    </p:spTree>
    <p:extLst>
      <p:ext uri="{BB962C8B-B14F-4D97-AF65-F5344CB8AC3E}">
        <p14:creationId xmlns:p14="http://schemas.microsoft.com/office/powerpoint/2010/main" val="645208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5265" name="Rectangle 7"/>
          <p:cNvSpPr>
            <a:spLocks noGrp="1" noChangeArrowheads="1"/>
          </p:cNvSpPr>
          <p:nvPr>
            <p:ph type="sldNum" sz="quarter" idx="5"/>
          </p:nvPr>
        </p:nvSpPr>
        <p:spPr>
          <a:noFill/>
        </p:spPr>
        <p:txBody>
          <a:bodyPr/>
          <a:lstStyle/>
          <a:p>
            <a:fld id="{6E734E78-D63C-4DF1-B40A-B3A742E253F7}" type="slidenum">
              <a:rPr lang="en-US" smtClean="0"/>
              <a:pPr/>
              <a:t>52</a:t>
            </a:fld>
            <a:endParaRPr lang="en-US" dirty="0"/>
          </a:p>
        </p:txBody>
      </p:sp>
      <p:sp>
        <p:nvSpPr>
          <p:cNvPr id="395266" name="Rectangle 2"/>
          <p:cNvSpPr>
            <a:spLocks noChangeArrowheads="1"/>
          </p:cNvSpPr>
          <p:nvPr/>
        </p:nvSpPr>
        <p:spPr bwMode="auto">
          <a:xfrm>
            <a:off x="3886200" y="0"/>
            <a:ext cx="2971800" cy="454025"/>
          </a:xfrm>
          <a:prstGeom prst="rect">
            <a:avLst/>
          </a:prstGeom>
          <a:noFill/>
          <a:ln w="12700">
            <a:noFill/>
            <a:miter lim="800000"/>
            <a:headEnd/>
            <a:tailEnd/>
          </a:ln>
        </p:spPr>
        <p:txBody>
          <a:bodyPr wrap="none" anchor="ctr"/>
          <a:lstStyle/>
          <a:p>
            <a:pPr eaLnBrk="0" hangingPunct="0"/>
            <a:endParaRPr lang="en-US" dirty="0"/>
          </a:p>
        </p:txBody>
      </p:sp>
      <p:sp>
        <p:nvSpPr>
          <p:cNvPr id="395267" name="Rectangle 3"/>
          <p:cNvSpPr>
            <a:spLocks noChangeArrowheads="1"/>
          </p:cNvSpPr>
          <p:nvPr/>
        </p:nvSpPr>
        <p:spPr bwMode="auto">
          <a:xfrm>
            <a:off x="0" y="8686800"/>
            <a:ext cx="2971800" cy="457200"/>
          </a:xfrm>
          <a:prstGeom prst="rect">
            <a:avLst/>
          </a:prstGeom>
          <a:noFill/>
          <a:ln w="12700">
            <a:noFill/>
            <a:miter lim="800000"/>
            <a:headEnd/>
            <a:tailEnd/>
          </a:ln>
        </p:spPr>
        <p:txBody>
          <a:bodyPr wrap="none" anchor="ctr"/>
          <a:lstStyle/>
          <a:p>
            <a:pPr eaLnBrk="0" hangingPunct="0"/>
            <a:endParaRPr lang="en-US" dirty="0"/>
          </a:p>
        </p:txBody>
      </p:sp>
      <p:sp>
        <p:nvSpPr>
          <p:cNvPr id="395268" name="Rectangle 4"/>
          <p:cNvSpPr>
            <a:spLocks noChangeArrowheads="1"/>
          </p:cNvSpPr>
          <p:nvPr/>
        </p:nvSpPr>
        <p:spPr bwMode="auto">
          <a:xfrm>
            <a:off x="0" y="0"/>
            <a:ext cx="2971800" cy="454025"/>
          </a:xfrm>
          <a:prstGeom prst="rect">
            <a:avLst/>
          </a:prstGeom>
          <a:noFill/>
          <a:ln w="12700">
            <a:noFill/>
            <a:miter lim="800000"/>
            <a:headEnd/>
            <a:tailEnd/>
          </a:ln>
        </p:spPr>
        <p:txBody>
          <a:bodyPr wrap="none" anchor="ctr"/>
          <a:lstStyle/>
          <a:p>
            <a:pPr eaLnBrk="0" hangingPunct="0"/>
            <a:endParaRPr lang="en-US" dirty="0"/>
          </a:p>
        </p:txBody>
      </p:sp>
      <p:sp>
        <p:nvSpPr>
          <p:cNvPr id="395269" name="Rectangle 5"/>
          <p:cNvSpPr>
            <a:spLocks noGrp="1" noRot="1" noChangeAspect="1" noChangeArrowheads="1"/>
          </p:cNvSpPr>
          <p:nvPr>
            <p:ph type="sldImg"/>
          </p:nvPr>
        </p:nvSpPr>
        <p:spPr>
          <a:xfrm>
            <a:off x="1152525" y="693738"/>
            <a:ext cx="4554538" cy="3416300"/>
          </a:xfrm>
          <a:ln w="12700" cap="flat">
            <a:solidFill>
              <a:schemeClr val="tx1"/>
            </a:solidFill>
          </a:ln>
        </p:spPr>
      </p:sp>
      <p:sp>
        <p:nvSpPr>
          <p:cNvPr id="2" name="Notes Placeholder 1"/>
          <p:cNvSpPr>
            <a:spLocks noGrp="1"/>
          </p:cNvSpPr>
          <p:nvPr>
            <p:ph type="body" sz="quarter" idx="10"/>
          </p:nvPr>
        </p:nvSpPr>
        <p:spPr/>
        <p:txBody>
          <a:bodyPr/>
          <a:lstStyle/>
          <a:p>
            <a:endParaRPr lang="en-US" dirty="0"/>
          </a:p>
        </p:txBody>
      </p:sp>
    </p:spTree>
    <p:extLst>
      <p:ext uri="{BB962C8B-B14F-4D97-AF65-F5344CB8AC3E}">
        <p14:creationId xmlns:p14="http://schemas.microsoft.com/office/powerpoint/2010/main" val="110307341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145" name="Rectangle 7"/>
          <p:cNvSpPr>
            <a:spLocks noGrp="1" noChangeArrowheads="1"/>
          </p:cNvSpPr>
          <p:nvPr>
            <p:ph type="sldNum" sz="quarter" idx="5"/>
          </p:nvPr>
        </p:nvSpPr>
        <p:spPr>
          <a:noFill/>
        </p:spPr>
        <p:txBody>
          <a:bodyPr/>
          <a:lstStyle/>
          <a:p>
            <a:fld id="{DCE73510-5395-4C73-971A-63CF0FC08954}" type="slidenum">
              <a:rPr lang="en-US" smtClean="0"/>
              <a:pPr/>
              <a:t>53</a:t>
            </a:fld>
            <a:endParaRPr lang="en-US" dirty="0"/>
          </a:p>
        </p:txBody>
      </p:sp>
      <p:sp>
        <p:nvSpPr>
          <p:cNvPr id="390146" name="Rectangle 2"/>
          <p:cNvSpPr>
            <a:spLocks noChangeArrowheads="1"/>
          </p:cNvSpPr>
          <p:nvPr/>
        </p:nvSpPr>
        <p:spPr bwMode="auto">
          <a:xfrm>
            <a:off x="3886200" y="0"/>
            <a:ext cx="2971800" cy="454025"/>
          </a:xfrm>
          <a:prstGeom prst="rect">
            <a:avLst/>
          </a:prstGeom>
          <a:noFill/>
          <a:ln w="12700">
            <a:noFill/>
            <a:miter lim="800000"/>
            <a:headEnd/>
            <a:tailEnd/>
          </a:ln>
        </p:spPr>
        <p:txBody>
          <a:bodyPr wrap="none" anchor="ctr"/>
          <a:lstStyle/>
          <a:p>
            <a:pPr eaLnBrk="0" hangingPunct="0"/>
            <a:endParaRPr lang="en-US" dirty="0"/>
          </a:p>
        </p:txBody>
      </p:sp>
      <p:sp>
        <p:nvSpPr>
          <p:cNvPr id="390147" name="Rectangle 3"/>
          <p:cNvSpPr>
            <a:spLocks noChangeArrowheads="1"/>
          </p:cNvSpPr>
          <p:nvPr/>
        </p:nvSpPr>
        <p:spPr bwMode="auto">
          <a:xfrm>
            <a:off x="0" y="8686800"/>
            <a:ext cx="2971800" cy="457200"/>
          </a:xfrm>
          <a:prstGeom prst="rect">
            <a:avLst/>
          </a:prstGeom>
          <a:noFill/>
          <a:ln w="12700">
            <a:noFill/>
            <a:miter lim="800000"/>
            <a:headEnd/>
            <a:tailEnd/>
          </a:ln>
        </p:spPr>
        <p:txBody>
          <a:bodyPr wrap="none" anchor="ctr"/>
          <a:lstStyle/>
          <a:p>
            <a:pPr eaLnBrk="0" hangingPunct="0"/>
            <a:endParaRPr lang="en-US" dirty="0"/>
          </a:p>
        </p:txBody>
      </p:sp>
      <p:sp>
        <p:nvSpPr>
          <p:cNvPr id="390148" name="Rectangle 4"/>
          <p:cNvSpPr>
            <a:spLocks noChangeArrowheads="1"/>
          </p:cNvSpPr>
          <p:nvPr/>
        </p:nvSpPr>
        <p:spPr bwMode="auto">
          <a:xfrm>
            <a:off x="0" y="0"/>
            <a:ext cx="2971800" cy="454025"/>
          </a:xfrm>
          <a:prstGeom prst="rect">
            <a:avLst/>
          </a:prstGeom>
          <a:noFill/>
          <a:ln w="12700">
            <a:noFill/>
            <a:miter lim="800000"/>
            <a:headEnd/>
            <a:tailEnd/>
          </a:ln>
        </p:spPr>
        <p:txBody>
          <a:bodyPr wrap="none" anchor="ctr"/>
          <a:lstStyle/>
          <a:p>
            <a:pPr eaLnBrk="0" hangingPunct="0"/>
            <a:endParaRPr lang="en-US" dirty="0"/>
          </a:p>
        </p:txBody>
      </p:sp>
      <p:sp>
        <p:nvSpPr>
          <p:cNvPr id="390149" name="Rectangle 5"/>
          <p:cNvSpPr>
            <a:spLocks noGrp="1" noRot="1" noChangeAspect="1" noChangeArrowheads="1"/>
          </p:cNvSpPr>
          <p:nvPr>
            <p:ph type="sldImg"/>
          </p:nvPr>
        </p:nvSpPr>
        <p:spPr>
          <a:xfrm>
            <a:off x="1152525" y="693738"/>
            <a:ext cx="4554538" cy="3416300"/>
          </a:xfrm>
          <a:ln w="12700" cap="flat">
            <a:solidFill>
              <a:schemeClr val="tx1"/>
            </a:solidFill>
          </a:ln>
        </p:spPr>
      </p:sp>
      <p:sp>
        <p:nvSpPr>
          <p:cNvPr id="2" name="Notes Placeholder 1"/>
          <p:cNvSpPr>
            <a:spLocks noGrp="1"/>
          </p:cNvSpPr>
          <p:nvPr>
            <p:ph type="body" sz="quarter" idx="10"/>
          </p:nvPr>
        </p:nvSpPr>
        <p:spPr/>
        <p:txBody>
          <a:bodyPr/>
          <a:lstStyle/>
          <a:p>
            <a:endParaRPr lang="en-US" dirty="0"/>
          </a:p>
        </p:txBody>
      </p:sp>
    </p:spTree>
    <p:extLst>
      <p:ext uri="{BB962C8B-B14F-4D97-AF65-F5344CB8AC3E}">
        <p14:creationId xmlns:p14="http://schemas.microsoft.com/office/powerpoint/2010/main" val="381494396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145" name="Rectangle 7"/>
          <p:cNvSpPr>
            <a:spLocks noGrp="1" noChangeArrowheads="1"/>
          </p:cNvSpPr>
          <p:nvPr>
            <p:ph type="sldNum" sz="quarter" idx="5"/>
          </p:nvPr>
        </p:nvSpPr>
        <p:spPr>
          <a:noFill/>
        </p:spPr>
        <p:txBody>
          <a:bodyPr/>
          <a:lstStyle/>
          <a:p>
            <a:fld id="{DCE73510-5395-4C73-971A-63CF0FC08954}" type="slidenum">
              <a:rPr lang="en-US" smtClean="0"/>
              <a:pPr/>
              <a:t>54</a:t>
            </a:fld>
            <a:endParaRPr lang="en-US" dirty="0"/>
          </a:p>
        </p:txBody>
      </p:sp>
      <p:sp>
        <p:nvSpPr>
          <p:cNvPr id="390146" name="Rectangle 2"/>
          <p:cNvSpPr>
            <a:spLocks noChangeArrowheads="1"/>
          </p:cNvSpPr>
          <p:nvPr/>
        </p:nvSpPr>
        <p:spPr bwMode="auto">
          <a:xfrm>
            <a:off x="3886200" y="0"/>
            <a:ext cx="2971800" cy="454025"/>
          </a:xfrm>
          <a:prstGeom prst="rect">
            <a:avLst/>
          </a:prstGeom>
          <a:noFill/>
          <a:ln w="12700">
            <a:noFill/>
            <a:miter lim="800000"/>
            <a:headEnd/>
            <a:tailEnd/>
          </a:ln>
        </p:spPr>
        <p:txBody>
          <a:bodyPr wrap="none" anchor="ctr"/>
          <a:lstStyle/>
          <a:p>
            <a:pPr eaLnBrk="0" hangingPunct="0"/>
            <a:endParaRPr lang="en-US" dirty="0"/>
          </a:p>
        </p:txBody>
      </p:sp>
      <p:sp>
        <p:nvSpPr>
          <p:cNvPr id="390147" name="Rectangle 3"/>
          <p:cNvSpPr>
            <a:spLocks noChangeArrowheads="1"/>
          </p:cNvSpPr>
          <p:nvPr/>
        </p:nvSpPr>
        <p:spPr bwMode="auto">
          <a:xfrm>
            <a:off x="0" y="8686800"/>
            <a:ext cx="2971800" cy="457200"/>
          </a:xfrm>
          <a:prstGeom prst="rect">
            <a:avLst/>
          </a:prstGeom>
          <a:noFill/>
          <a:ln w="12700">
            <a:noFill/>
            <a:miter lim="800000"/>
            <a:headEnd/>
            <a:tailEnd/>
          </a:ln>
        </p:spPr>
        <p:txBody>
          <a:bodyPr wrap="none" anchor="ctr"/>
          <a:lstStyle/>
          <a:p>
            <a:pPr eaLnBrk="0" hangingPunct="0"/>
            <a:endParaRPr lang="en-US" dirty="0"/>
          </a:p>
        </p:txBody>
      </p:sp>
      <p:sp>
        <p:nvSpPr>
          <p:cNvPr id="390148" name="Rectangle 4"/>
          <p:cNvSpPr>
            <a:spLocks noChangeArrowheads="1"/>
          </p:cNvSpPr>
          <p:nvPr/>
        </p:nvSpPr>
        <p:spPr bwMode="auto">
          <a:xfrm>
            <a:off x="0" y="0"/>
            <a:ext cx="2971800" cy="454025"/>
          </a:xfrm>
          <a:prstGeom prst="rect">
            <a:avLst/>
          </a:prstGeom>
          <a:noFill/>
          <a:ln w="12700">
            <a:noFill/>
            <a:miter lim="800000"/>
            <a:headEnd/>
            <a:tailEnd/>
          </a:ln>
        </p:spPr>
        <p:txBody>
          <a:bodyPr wrap="none" anchor="ctr"/>
          <a:lstStyle/>
          <a:p>
            <a:pPr eaLnBrk="0" hangingPunct="0"/>
            <a:endParaRPr lang="en-US" dirty="0"/>
          </a:p>
        </p:txBody>
      </p:sp>
      <p:sp>
        <p:nvSpPr>
          <p:cNvPr id="390149" name="Rectangle 5"/>
          <p:cNvSpPr>
            <a:spLocks noGrp="1" noRot="1" noChangeAspect="1" noChangeArrowheads="1"/>
          </p:cNvSpPr>
          <p:nvPr>
            <p:ph type="sldImg"/>
          </p:nvPr>
        </p:nvSpPr>
        <p:spPr>
          <a:xfrm>
            <a:off x="1152525" y="693738"/>
            <a:ext cx="4554538" cy="3416300"/>
          </a:xfrm>
          <a:ln w="12700" cap="flat">
            <a:solidFill>
              <a:schemeClr val="tx1"/>
            </a:solidFill>
          </a:ln>
        </p:spPr>
      </p:sp>
      <p:sp>
        <p:nvSpPr>
          <p:cNvPr id="2" name="Notes Placeholder 1"/>
          <p:cNvSpPr>
            <a:spLocks noGrp="1"/>
          </p:cNvSpPr>
          <p:nvPr>
            <p:ph type="body" sz="quarter" idx="10"/>
          </p:nvPr>
        </p:nvSpPr>
        <p:spPr/>
        <p:txBody>
          <a:bodyPr/>
          <a:lstStyle/>
          <a:p>
            <a:endParaRPr lang="en-US" dirty="0"/>
          </a:p>
        </p:txBody>
      </p:sp>
    </p:spTree>
    <p:extLst>
      <p:ext uri="{BB962C8B-B14F-4D97-AF65-F5344CB8AC3E}">
        <p14:creationId xmlns:p14="http://schemas.microsoft.com/office/powerpoint/2010/main" val="69331516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145" name="Rectangle 7"/>
          <p:cNvSpPr>
            <a:spLocks noGrp="1" noChangeArrowheads="1"/>
          </p:cNvSpPr>
          <p:nvPr>
            <p:ph type="sldNum" sz="quarter" idx="5"/>
          </p:nvPr>
        </p:nvSpPr>
        <p:spPr>
          <a:noFill/>
        </p:spPr>
        <p:txBody>
          <a:bodyPr/>
          <a:lstStyle/>
          <a:p>
            <a:fld id="{DCE73510-5395-4C73-971A-63CF0FC08954}" type="slidenum">
              <a:rPr lang="en-US" smtClean="0"/>
              <a:pPr/>
              <a:t>55</a:t>
            </a:fld>
            <a:endParaRPr lang="en-US" dirty="0"/>
          </a:p>
        </p:txBody>
      </p:sp>
      <p:sp>
        <p:nvSpPr>
          <p:cNvPr id="390146" name="Rectangle 2"/>
          <p:cNvSpPr>
            <a:spLocks noChangeArrowheads="1"/>
          </p:cNvSpPr>
          <p:nvPr/>
        </p:nvSpPr>
        <p:spPr bwMode="auto">
          <a:xfrm>
            <a:off x="3886200" y="0"/>
            <a:ext cx="2971800" cy="454025"/>
          </a:xfrm>
          <a:prstGeom prst="rect">
            <a:avLst/>
          </a:prstGeom>
          <a:noFill/>
          <a:ln w="12700">
            <a:noFill/>
            <a:miter lim="800000"/>
            <a:headEnd/>
            <a:tailEnd/>
          </a:ln>
        </p:spPr>
        <p:txBody>
          <a:bodyPr wrap="none" anchor="ctr"/>
          <a:lstStyle/>
          <a:p>
            <a:pPr eaLnBrk="0" hangingPunct="0"/>
            <a:endParaRPr lang="en-US" dirty="0"/>
          </a:p>
        </p:txBody>
      </p:sp>
      <p:sp>
        <p:nvSpPr>
          <p:cNvPr id="390147" name="Rectangle 3"/>
          <p:cNvSpPr>
            <a:spLocks noChangeArrowheads="1"/>
          </p:cNvSpPr>
          <p:nvPr/>
        </p:nvSpPr>
        <p:spPr bwMode="auto">
          <a:xfrm>
            <a:off x="0" y="8686800"/>
            <a:ext cx="2971800" cy="457200"/>
          </a:xfrm>
          <a:prstGeom prst="rect">
            <a:avLst/>
          </a:prstGeom>
          <a:noFill/>
          <a:ln w="12700">
            <a:noFill/>
            <a:miter lim="800000"/>
            <a:headEnd/>
            <a:tailEnd/>
          </a:ln>
        </p:spPr>
        <p:txBody>
          <a:bodyPr wrap="none" anchor="ctr"/>
          <a:lstStyle/>
          <a:p>
            <a:pPr eaLnBrk="0" hangingPunct="0"/>
            <a:endParaRPr lang="en-US" dirty="0"/>
          </a:p>
        </p:txBody>
      </p:sp>
      <p:sp>
        <p:nvSpPr>
          <p:cNvPr id="390148" name="Rectangle 4"/>
          <p:cNvSpPr>
            <a:spLocks noChangeArrowheads="1"/>
          </p:cNvSpPr>
          <p:nvPr/>
        </p:nvSpPr>
        <p:spPr bwMode="auto">
          <a:xfrm>
            <a:off x="0" y="0"/>
            <a:ext cx="2971800" cy="454025"/>
          </a:xfrm>
          <a:prstGeom prst="rect">
            <a:avLst/>
          </a:prstGeom>
          <a:noFill/>
          <a:ln w="12700">
            <a:noFill/>
            <a:miter lim="800000"/>
            <a:headEnd/>
            <a:tailEnd/>
          </a:ln>
        </p:spPr>
        <p:txBody>
          <a:bodyPr wrap="none" anchor="ctr"/>
          <a:lstStyle/>
          <a:p>
            <a:pPr eaLnBrk="0" hangingPunct="0"/>
            <a:endParaRPr lang="en-US" dirty="0"/>
          </a:p>
        </p:txBody>
      </p:sp>
      <p:sp>
        <p:nvSpPr>
          <p:cNvPr id="390149" name="Rectangle 5"/>
          <p:cNvSpPr>
            <a:spLocks noGrp="1" noRot="1" noChangeAspect="1" noChangeArrowheads="1"/>
          </p:cNvSpPr>
          <p:nvPr>
            <p:ph type="sldImg"/>
          </p:nvPr>
        </p:nvSpPr>
        <p:spPr>
          <a:xfrm>
            <a:off x="1152525" y="693738"/>
            <a:ext cx="4554538" cy="3416300"/>
          </a:xfrm>
          <a:ln w="12700" cap="flat">
            <a:solidFill>
              <a:schemeClr val="tx1"/>
            </a:solidFill>
          </a:ln>
        </p:spPr>
      </p:sp>
      <p:sp>
        <p:nvSpPr>
          <p:cNvPr id="2" name="Notes Placeholder 1"/>
          <p:cNvSpPr>
            <a:spLocks noGrp="1"/>
          </p:cNvSpPr>
          <p:nvPr>
            <p:ph type="body" sz="quarter" idx="10"/>
          </p:nvPr>
        </p:nvSpPr>
        <p:spPr/>
        <p:txBody>
          <a:bodyPr/>
          <a:lstStyle/>
          <a:p>
            <a:endParaRPr lang="en-US" dirty="0"/>
          </a:p>
        </p:txBody>
      </p:sp>
    </p:spTree>
    <p:extLst>
      <p:ext uri="{BB962C8B-B14F-4D97-AF65-F5344CB8AC3E}">
        <p14:creationId xmlns:p14="http://schemas.microsoft.com/office/powerpoint/2010/main" val="607852381"/>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3457" name="Rectangle 7"/>
          <p:cNvSpPr>
            <a:spLocks noGrp="1" noChangeArrowheads="1"/>
          </p:cNvSpPr>
          <p:nvPr>
            <p:ph type="sldNum" sz="quarter" idx="5"/>
          </p:nvPr>
        </p:nvSpPr>
        <p:spPr>
          <a:noFill/>
        </p:spPr>
        <p:txBody>
          <a:bodyPr/>
          <a:lstStyle/>
          <a:p>
            <a:fld id="{A63B77D1-83FC-4FB2-91FC-128CA1B6EC58}" type="slidenum">
              <a:rPr lang="en-US" smtClean="0"/>
              <a:pPr/>
              <a:t>56</a:t>
            </a:fld>
            <a:endParaRPr lang="en-US" dirty="0"/>
          </a:p>
        </p:txBody>
      </p:sp>
      <p:sp>
        <p:nvSpPr>
          <p:cNvPr id="403458" name="Rectangle 2"/>
          <p:cNvSpPr>
            <a:spLocks noGrp="1" noRot="1" noChangeAspect="1" noChangeArrowheads="1" noTextEdit="1"/>
          </p:cNvSpPr>
          <p:nvPr>
            <p:ph type="sldImg"/>
          </p:nvPr>
        </p:nvSpPr>
        <p:spPr>
          <a:solidFill>
            <a:srgbClr val="FFFFFF"/>
          </a:solidFill>
          <a:ln/>
        </p:spPr>
      </p:sp>
      <p:sp>
        <p:nvSpPr>
          <p:cNvPr id="2" name="Notes Placeholder 1"/>
          <p:cNvSpPr>
            <a:spLocks noGrp="1"/>
          </p:cNvSpPr>
          <p:nvPr>
            <p:ph type="body" sz="quarter" idx="10"/>
          </p:nvPr>
        </p:nvSpPr>
        <p:spPr/>
        <p:txBody>
          <a:bodyPr/>
          <a:lstStyle/>
          <a:p>
            <a:endParaRPr lang="en-US" dirty="0"/>
          </a:p>
        </p:txBody>
      </p:sp>
    </p:spTree>
    <p:extLst>
      <p:ext uri="{BB962C8B-B14F-4D97-AF65-F5344CB8AC3E}">
        <p14:creationId xmlns:p14="http://schemas.microsoft.com/office/powerpoint/2010/main" val="3637447819"/>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5505" name="Rectangle 7"/>
          <p:cNvSpPr>
            <a:spLocks noGrp="1" noChangeArrowheads="1"/>
          </p:cNvSpPr>
          <p:nvPr>
            <p:ph type="sldNum" sz="quarter" idx="5"/>
          </p:nvPr>
        </p:nvSpPr>
        <p:spPr>
          <a:noFill/>
        </p:spPr>
        <p:txBody>
          <a:bodyPr/>
          <a:lstStyle/>
          <a:p>
            <a:fld id="{BB9E92AF-4676-44A6-803A-3C90112A892D}" type="slidenum">
              <a:rPr lang="en-US" smtClean="0"/>
              <a:pPr/>
              <a:t>57</a:t>
            </a:fld>
            <a:endParaRPr lang="en-US" dirty="0"/>
          </a:p>
        </p:txBody>
      </p:sp>
      <p:sp>
        <p:nvSpPr>
          <p:cNvPr id="405506" name="Rectangle 2"/>
          <p:cNvSpPr>
            <a:spLocks noGrp="1" noRot="1" noChangeAspect="1" noChangeArrowheads="1" noTextEdit="1"/>
          </p:cNvSpPr>
          <p:nvPr>
            <p:ph type="sldImg"/>
          </p:nvPr>
        </p:nvSpPr>
        <p:spPr>
          <a:ln/>
        </p:spPr>
      </p:sp>
      <p:sp>
        <p:nvSpPr>
          <p:cNvPr id="2" name="Notes Placeholder 1"/>
          <p:cNvSpPr>
            <a:spLocks noGrp="1"/>
          </p:cNvSpPr>
          <p:nvPr>
            <p:ph type="body" sz="quarter" idx="10"/>
          </p:nvPr>
        </p:nvSpPr>
        <p:spPr/>
        <p:txBody>
          <a:bodyPr/>
          <a:lstStyle/>
          <a:p>
            <a:endParaRPr lang="en-US" dirty="0"/>
          </a:p>
        </p:txBody>
      </p:sp>
    </p:spTree>
    <p:extLst>
      <p:ext uri="{BB962C8B-B14F-4D97-AF65-F5344CB8AC3E}">
        <p14:creationId xmlns:p14="http://schemas.microsoft.com/office/powerpoint/2010/main" val="29551049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7"/>
          <p:cNvSpPr>
            <a:spLocks noGrp="1" noChangeArrowheads="1"/>
          </p:cNvSpPr>
          <p:nvPr>
            <p:ph type="sldNum" sz="quarter" idx="5"/>
          </p:nvPr>
        </p:nvSpPr>
        <p:spPr>
          <a:noFill/>
        </p:spPr>
        <p:txBody>
          <a:bodyPr/>
          <a:lstStyle/>
          <a:p>
            <a:fld id="{A9CA94B6-8015-4293-8756-C0A998D9149E}" type="slidenum">
              <a:rPr lang="en-US" smtClean="0"/>
              <a:pPr/>
              <a:t>6</a:t>
            </a:fld>
            <a:endParaRPr lang="en-US" dirty="0"/>
          </a:p>
        </p:txBody>
      </p:sp>
      <p:sp>
        <p:nvSpPr>
          <p:cNvPr id="44034" name="Rectangle 2"/>
          <p:cNvSpPr>
            <a:spLocks noGrp="1" noRot="1" noChangeAspect="1" noChangeArrowheads="1" noTextEdit="1"/>
          </p:cNvSpPr>
          <p:nvPr>
            <p:ph type="sldImg"/>
          </p:nvPr>
        </p:nvSpPr>
        <p:spPr>
          <a:ln/>
        </p:spPr>
      </p:sp>
      <p:sp>
        <p:nvSpPr>
          <p:cNvPr id="2" name="Notes Placeholder 1"/>
          <p:cNvSpPr>
            <a:spLocks noGrp="1"/>
          </p:cNvSpPr>
          <p:nvPr>
            <p:ph type="body" sz="quarter" idx="10"/>
          </p:nvPr>
        </p:nvSpPr>
        <p:spPr/>
        <p:txBody>
          <a:bodyPr/>
          <a:lstStyle/>
          <a:p>
            <a:endParaRPr lang="en-US" dirty="0"/>
          </a:p>
        </p:txBody>
      </p:sp>
    </p:spTree>
    <p:extLst>
      <p:ext uri="{BB962C8B-B14F-4D97-AF65-F5344CB8AC3E}">
        <p14:creationId xmlns:p14="http://schemas.microsoft.com/office/powerpoint/2010/main" val="27120648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7"/>
          <p:cNvSpPr>
            <a:spLocks noGrp="1" noChangeArrowheads="1"/>
          </p:cNvSpPr>
          <p:nvPr>
            <p:ph type="sldNum" sz="quarter" idx="5"/>
          </p:nvPr>
        </p:nvSpPr>
        <p:spPr>
          <a:noFill/>
        </p:spPr>
        <p:txBody>
          <a:bodyPr/>
          <a:lstStyle/>
          <a:p>
            <a:fld id="{386641DA-897A-4717-828A-CEC1F58EB744}" type="slidenum">
              <a:rPr lang="en-US" smtClean="0"/>
              <a:pPr/>
              <a:t>7</a:t>
            </a:fld>
            <a:endParaRPr lang="en-US" dirty="0"/>
          </a:p>
        </p:txBody>
      </p:sp>
      <p:sp>
        <p:nvSpPr>
          <p:cNvPr id="46082" name="Rectangle 2"/>
          <p:cNvSpPr>
            <a:spLocks noGrp="1" noRot="1" noChangeAspect="1" noChangeArrowheads="1" noTextEdit="1"/>
          </p:cNvSpPr>
          <p:nvPr>
            <p:ph type="sldImg"/>
          </p:nvPr>
        </p:nvSpPr>
        <p:spPr>
          <a:ln/>
        </p:spPr>
      </p:sp>
      <p:sp>
        <p:nvSpPr>
          <p:cNvPr id="2" name="Notes Placeholder 1"/>
          <p:cNvSpPr>
            <a:spLocks noGrp="1"/>
          </p:cNvSpPr>
          <p:nvPr>
            <p:ph type="body" sz="quarter" idx="10"/>
          </p:nvPr>
        </p:nvSpPr>
        <p:spPr/>
        <p:txBody>
          <a:bodyPr/>
          <a:lstStyle/>
          <a:p>
            <a:endParaRPr lang="en-US" dirty="0"/>
          </a:p>
        </p:txBody>
      </p:sp>
    </p:spTree>
    <p:extLst>
      <p:ext uri="{BB962C8B-B14F-4D97-AF65-F5344CB8AC3E}">
        <p14:creationId xmlns:p14="http://schemas.microsoft.com/office/powerpoint/2010/main" val="14782909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7"/>
          <p:cNvSpPr>
            <a:spLocks noGrp="1" noChangeArrowheads="1"/>
          </p:cNvSpPr>
          <p:nvPr>
            <p:ph type="sldNum" sz="quarter" idx="5"/>
          </p:nvPr>
        </p:nvSpPr>
        <p:spPr>
          <a:noFill/>
        </p:spPr>
        <p:txBody>
          <a:bodyPr/>
          <a:lstStyle/>
          <a:p>
            <a:fld id="{A25051DE-797A-44DF-B984-C3A7DF7A6FFF}" type="slidenum">
              <a:rPr lang="en-US" smtClean="0"/>
              <a:pPr/>
              <a:t>8</a:t>
            </a:fld>
            <a:endParaRPr lang="en-US" dirty="0"/>
          </a:p>
        </p:txBody>
      </p:sp>
      <p:sp>
        <p:nvSpPr>
          <p:cNvPr id="48130" name="Rectangle 2"/>
          <p:cNvSpPr>
            <a:spLocks noGrp="1" noRot="1" noChangeAspect="1" noChangeArrowheads="1" noTextEdit="1"/>
          </p:cNvSpPr>
          <p:nvPr>
            <p:ph type="sldImg"/>
          </p:nvPr>
        </p:nvSpPr>
        <p:spPr>
          <a:ln/>
        </p:spPr>
      </p:sp>
      <p:sp>
        <p:nvSpPr>
          <p:cNvPr id="2" name="Notes Placeholder 1"/>
          <p:cNvSpPr>
            <a:spLocks noGrp="1"/>
          </p:cNvSpPr>
          <p:nvPr>
            <p:ph type="body" sz="quarter" idx="10"/>
          </p:nvPr>
        </p:nvSpPr>
        <p:spPr/>
        <p:txBody>
          <a:bodyPr/>
          <a:lstStyle/>
          <a:p>
            <a:endParaRPr lang="en-US" dirty="0"/>
          </a:p>
        </p:txBody>
      </p:sp>
    </p:spTree>
    <p:extLst>
      <p:ext uri="{BB962C8B-B14F-4D97-AF65-F5344CB8AC3E}">
        <p14:creationId xmlns:p14="http://schemas.microsoft.com/office/powerpoint/2010/main" val="21939325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0929" name="Rectangle 7"/>
          <p:cNvSpPr>
            <a:spLocks noGrp="1" noChangeArrowheads="1"/>
          </p:cNvSpPr>
          <p:nvPr>
            <p:ph type="sldNum" sz="quarter" idx="5"/>
          </p:nvPr>
        </p:nvSpPr>
        <p:spPr>
          <a:noFill/>
        </p:spPr>
        <p:txBody>
          <a:bodyPr/>
          <a:lstStyle/>
          <a:p>
            <a:fld id="{D8BA44D1-4A05-46D3-A7BA-D09601701937}" type="slidenum">
              <a:rPr lang="en-US" smtClean="0"/>
              <a:pPr/>
              <a:t>9</a:t>
            </a:fld>
            <a:endParaRPr lang="en-US" dirty="0"/>
          </a:p>
        </p:txBody>
      </p:sp>
      <p:sp>
        <p:nvSpPr>
          <p:cNvPr id="380930" name="Rectangle 2"/>
          <p:cNvSpPr>
            <a:spLocks noGrp="1" noRot="1" noChangeAspect="1" noChangeArrowheads="1" noTextEdit="1"/>
          </p:cNvSpPr>
          <p:nvPr>
            <p:ph type="sldImg"/>
          </p:nvPr>
        </p:nvSpPr>
        <p:spPr>
          <a:ln/>
        </p:spPr>
      </p:sp>
      <p:sp>
        <p:nvSpPr>
          <p:cNvPr id="2" name="Notes Placeholder 1"/>
          <p:cNvSpPr>
            <a:spLocks noGrp="1"/>
          </p:cNvSpPr>
          <p:nvPr>
            <p:ph type="body" sz="quarter" idx="10"/>
          </p:nvPr>
        </p:nvSpPr>
        <p:spPr/>
        <p:txBody>
          <a:bodyPr/>
          <a:lstStyle/>
          <a:p>
            <a:endParaRPr lang="en-US" dirty="0"/>
          </a:p>
        </p:txBody>
      </p:sp>
    </p:spTree>
    <p:extLst>
      <p:ext uri="{BB962C8B-B14F-4D97-AF65-F5344CB8AC3E}">
        <p14:creationId xmlns:p14="http://schemas.microsoft.com/office/powerpoint/2010/main" val="39803625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AD1EBFF-31D9-493A-9D53-9C7BEAA5EB76}" type="datetime1">
              <a:rPr lang="en-US" smtClean="0"/>
              <a:t>4/6/2020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6457950" y="6356351"/>
            <a:ext cx="2057400" cy="365125"/>
          </a:xfrm>
          <a:prstGeom prst="rect">
            <a:avLst/>
          </a:prstGeom>
        </p:spPr>
        <p:txBody>
          <a:bodyPr/>
          <a:lstStyle/>
          <a:p>
            <a:fld id="{C9A54900-480D-4A34-88FA-7F2143ED1624}" type="slidenum">
              <a:rPr lang="en-US" smtClean="0"/>
              <a:pPr/>
              <a:t>‹#›</a:t>
            </a:fld>
            <a:endParaRPr lang="en-US" dirty="0"/>
          </a:p>
        </p:txBody>
      </p:sp>
      <p:sp>
        <p:nvSpPr>
          <p:cNvPr id="7" name="Title 1"/>
          <p:cNvSpPr>
            <a:spLocks noGrp="1"/>
          </p:cNvSpPr>
          <p:nvPr>
            <p:ph type="ctrTitle"/>
          </p:nvPr>
        </p:nvSpPr>
        <p:spPr>
          <a:xfrm>
            <a:off x="5562600" y="381000"/>
            <a:ext cx="3200400" cy="2590800"/>
          </a:xfrm>
        </p:spPr>
        <p:txBody>
          <a:bodyPr anchor="b"/>
          <a:lstStyle>
            <a:lvl1pPr algn="ctr">
              <a:defRPr sz="4500"/>
            </a:lvl1pPr>
          </a:lstStyle>
          <a:p>
            <a:r>
              <a:rPr lang="en-US" dirty="0"/>
              <a:t>Click to edit Master title style</a:t>
            </a:r>
          </a:p>
        </p:txBody>
      </p:sp>
      <p:sp>
        <p:nvSpPr>
          <p:cNvPr id="8" name="Subtitle 2"/>
          <p:cNvSpPr>
            <a:spLocks noGrp="1"/>
          </p:cNvSpPr>
          <p:nvPr>
            <p:ph type="subTitle" idx="1"/>
          </p:nvPr>
        </p:nvSpPr>
        <p:spPr>
          <a:xfrm>
            <a:off x="5562600" y="3184524"/>
            <a:ext cx="3200400" cy="1920876"/>
          </a:xfrm>
        </p:spPr>
        <p:txBody>
          <a:bodyPr>
            <a:normAutofit/>
          </a:bodyPr>
          <a:lstStyle>
            <a:lvl1pPr marL="0" indent="0" algn="ctr">
              <a:buNone/>
              <a:defRPr sz="2800" b="1">
                <a:latin typeface="+mj-lt"/>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sp>
        <p:nvSpPr>
          <p:cNvPr id="11" name="Rectangle 10"/>
          <p:cNvSpPr/>
          <p:nvPr userDrawn="1"/>
        </p:nvSpPr>
        <p:spPr>
          <a:xfrm>
            <a:off x="5943600" y="5715000"/>
            <a:ext cx="2665016" cy="584776"/>
          </a:xfrm>
          <a:prstGeom prst="rect">
            <a:avLst/>
          </a:prstGeom>
        </p:spPr>
        <p:txBody>
          <a:bodyPr wrap="square">
            <a:spAutoFit/>
          </a:bodyPr>
          <a:lstStyle/>
          <a:p>
            <a:pPr algn="ctr"/>
            <a:r>
              <a:rPr lang="en-US" sz="800" dirty="0">
                <a:solidFill>
                  <a:schemeClr val="bg1">
                    <a:lumMod val="65000"/>
                  </a:schemeClr>
                </a:solidFill>
              </a:rPr>
              <a:t>© McGraw-Hill Education. All rights reserved. Authorized only for instructor use in the classroom.  No reproduction or further distribution permitted without the prior written consent of McGraw-Hill Education.</a:t>
            </a:r>
          </a:p>
        </p:txBody>
      </p:sp>
    </p:spTree>
    <p:extLst>
      <p:ext uri="{BB962C8B-B14F-4D97-AF65-F5344CB8AC3E}">
        <p14:creationId xmlns:p14="http://schemas.microsoft.com/office/powerpoint/2010/main" val="29299270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CEA9797-FF49-4F2D-A96D-F65AAED0CBF2}" type="datetimeFigureOut">
              <a:rPr lang="en-US" smtClean="0"/>
              <a:pPr/>
              <a:t>4/6/2020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514B06-D477-4BEA-83FD-B235B60CCF14}" type="slidenum">
              <a:rPr lang="en-US" smtClean="0"/>
              <a:pPr/>
              <a:t>‹#›</a:t>
            </a:fld>
            <a:endParaRPr lang="en-US" dirty="0"/>
          </a:p>
        </p:txBody>
      </p:sp>
    </p:spTree>
    <p:extLst>
      <p:ext uri="{BB962C8B-B14F-4D97-AF65-F5344CB8AC3E}">
        <p14:creationId xmlns:p14="http://schemas.microsoft.com/office/powerpoint/2010/main" val="29776903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CEA9797-FF49-4F2D-A96D-F65AAED0CBF2}" type="datetimeFigureOut">
              <a:rPr lang="en-US" smtClean="0"/>
              <a:pPr/>
              <a:t>4/6/2020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514B06-D477-4BEA-83FD-B235B60CCF14}" type="slidenum">
              <a:rPr lang="en-US" smtClean="0"/>
              <a:pPr/>
              <a:t>‹#›</a:t>
            </a:fld>
            <a:endParaRPr lang="en-US" dirty="0"/>
          </a:p>
        </p:txBody>
      </p:sp>
    </p:spTree>
    <p:extLst>
      <p:ext uri="{BB962C8B-B14F-4D97-AF65-F5344CB8AC3E}">
        <p14:creationId xmlns:p14="http://schemas.microsoft.com/office/powerpoint/2010/main" val="9928425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300" b="1"/>
            </a:lvl1p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TextBox 12"/>
          <p:cNvSpPr txBox="1"/>
          <p:nvPr userDrawn="1"/>
        </p:nvSpPr>
        <p:spPr>
          <a:xfrm>
            <a:off x="8039100" y="6620672"/>
            <a:ext cx="1104900" cy="230832"/>
          </a:xfrm>
          <a:prstGeom prst="rect">
            <a:avLst/>
          </a:prstGeom>
          <a:noFill/>
        </p:spPr>
        <p:txBody>
          <a:bodyPr wrap="square" rtlCol="0">
            <a:spAutoFit/>
          </a:bodyPr>
          <a:lstStyle/>
          <a:p>
            <a:pPr algn="r"/>
            <a:r>
              <a:rPr lang="en-US" sz="900" dirty="0">
                <a:solidFill>
                  <a:schemeClr val="bg1">
                    <a:lumMod val="50000"/>
                  </a:schemeClr>
                </a:solidFill>
              </a:rPr>
              <a:t>5-</a:t>
            </a:r>
            <a:fld id="{C9A54900-480D-4A34-88FA-7F2143ED1624}" type="slidenum">
              <a:rPr lang="en-US" sz="900" smtClean="0">
                <a:solidFill>
                  <a:schemeClr val="bg1">
                    <a:lumMod val="50000"/>
                  </a:schemeClr>
                </a:solidFill>
              </a:rPr>
              <a:pPr algn="r"/>
              <a:t>‹#›</a:t>
            </a:fld>
            <a:endParaRPr lang="en-US" sz="900" dirty="0">
              <a:solidFill>
                <a:schemeClr val="bg1">
                  <a:lumMod val="50000"/>
                </a:schemeClr>
              </a:solidFill>
            </a:endParaRPr>
          </a:p>
        </p:txBody>
      </p:sp>
      <p:sp>
        <p:nvSpPr>
          <p:cNvPr id="6" name="Rectangle 5"/>
          <p:cNvSpPr/>
          <p:nvPr userDrawn="1"/>
        </p:nvSpPr>
        <p:spPr>
          <a:xfrm>
            <a:off x="-1984" y="6519446"/>
            <a:ext cx="8534400" cy="338554"/>
          </a:xfrm>
          <a:prstGeom prst="rect">
            <a:avLst/>
          </a:prstGeom>
        </p:spPr>
        <p:txBody>
          <a:bodyPr wrap="square">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sz="800" dirty="0">
                <a:solidFill>
                  <a:schemeClr val="bg1">
                    <a:lumMod val="65000"/>
                  </a:schemeClr>
                </a:solidFill>
              </a:rPr>
              <a:t>Copyright © 2021 McGraw-Hill Education.  All rights reserved.  No reproduction or distribution with the prior written consent of McGraw-Hill Education.</a:t>
            </a:r>
          </a:p>
          <a:p>
            <a:pPr algn="ctr"/>
            <a:endParaRPr lang="en-US" sz="800" dirty="0">
              <a:solidFill>
                <a:schemeClr val="bg1">
                  <a:lumMod val="65000"/>
                </a:schemeClr>
              </a:solidFill>
            </a:endParaRPr>
          </a:p>
        </p:txBody>
      </p:sp>
    </p:spTree>
    <p:extLst>
      <p:ext uri="{BB962C8B-B14F-4D97-AF65-F5344CB8AC3E}">
        <p14:creationId xmlns:p14="http://schemas.microsoft.com/office/powerpoint/2010/main" val="29087493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CEA9797-FF49-4F2D-A96D-F65AAED0CBF2}" type="datetimeFigureOut">
              <a:rPr lang="en-US" smtClean="0"/>
              <a:pPr/>
              <a:t>4/6/2020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514B06-D477-4BEA-83FD-B235B60CCF14}" type="slidenum">
              <a:rPr lang="en-US" smtClean="0"/>
              <a:pPr/>
              <a:t>‹#›</a:t>
            </a:fld>
            <a:endParaRPr lang="en-US" dirty="0"/>
          </a:p>
        </p:txBody>
      </p:sp>
    </p:spTree>
    <p:extLst>
      <p:ext uri="{BB962C8B-B14F-4D97-AF65-F5344CB8AC3E}">
        <p14:creationId xmlns:p14="http://schemas.microsoft.com/office/powerpoint/2010/main" val="31364700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CEA9797-FF49-4F2D-A96D-F65AAED0CBF2}" type="datetimeFigureOut">
              <a:rPr lang="en-US" smtClean="0"/>
              <a:pPr/>
              <a:t>4/6/2020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9514B06-D477-4BEA-83FD-B235B60CCF14}" type="slidenum">
              <a:rPr lang="en-US" smtClean="0"/>
              <a:pPr/>
              <a:t>‹#›</a:t>
            </a:fld>
            <a:endParaRPr lang="en-US" dirty="0"/>
          </a:p>
        </p:txBody>
      </p:sp>
    </p:spTree>
    <p:extLst>
      <p:ext uri="{BB962C8B-B14F-4D97-AF65-F5344CB8AC3E}">
        <p14:creationId xmlns:p14="http://schemas.microsoft.com/office/powerpoint/2010/main" val="14030198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CEA9797-FF49-4F2D-A96D-F65AAED0CBF2}" type="datetimeFigureOut">
              <a:rPr lang="en-US" smtClean="0"/>
              <a:pPr/>
              <a:t>4/6/2020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9514B06-D477-4BEA-83FD-B235B60CCF14}" type="slidenum">
              <a:rPr lang="en-US" smtClean="0"/>
              <a:pPr/>
              <a:t>‹#›</a:t>
            </a:fld>
            <a:endParaRPr lang="en-US" dirty="0"/>
          </a:p>
        </p:txBody>
      </p:sp>
    </p:spTree>
    <p:extLst>
      <p:ext uri="{BB962C8B-B14F-4D97-AF65-F5344CB8AC3E}">
        <p14:creationId xmlns:p14="http://schemas.microsoft.com/office/powerpoint/2010/main" val="3267441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300" b="1"/>
            </a:lvl1pPr>
          </a:lstStyle>
          <a:p>
            <a:r>
              <a:rPr lang="en-US" dirty="0"/>
              <a:t>Click to edit Master title style</a:t>
            </a:r>
          </a:p>
        </p:txBody>
      </p:sp>
      <p:sp>
        <p:nvSpPr>
          <p:cNvPr id="3" name="Date Placeholder 2"/>
          <p:cNvSpPr>
            <a:spLocks noGrp="1"/>
          </p:cNvSpPr>
          <p:nvPr>
            <p:ph type="dt" sz="half" idx="10"/>
          </p:nvPr>
        </p:nvSpPr>
        <p:spPr/>
        <p:txBody>
          <a:bodyPr/>
          <a:lstStyle/>
          <a:p>
            <a:fld id="{30F0AFAD-B2C9-4C19-9D4D-A7E03CA20C78}" type="datetime1">
              <a:rPr lang="en-US" smtClean="0"/>
              <a:t>4/6/2020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TextBox 6"/>
          <p:cNvSpPr txBox="1"/>
          <p:nvPr userDrawn="1"/>
        </p:nvSpPr>
        <p:spPr>
          <a:xfrm>
            <a:off x="8039100" y="6620672"/>
            <a:ext cx="1104900" cy="230832"/>
          </a:xfrm>
          <a:prstGeom prst="rect">
            <a:avLst/>
          </a:prstGeom>
          <a:noFill/>
        </p:spPr>
        <p:txBody>
          <a:bodyPr wrap="square" rtlCol="0">
            <a:spAutoFit/>
          </a:bodyPr>
          <a:lstStyle/>
          <a:p>
            <a:pPr algn="r"/>
            <a:r>
              <a:rPr lang="en-US" sz="900" dirty="0">
                <a:solidFill>
                  <a:schemeClr val="bg1">
                    <a:lumMod val="50000"/>
                  </a:schemeClr>
                </a:solidFill>
              </a:rPr>
              <a:t>5-</a:t>
            </a:r>
            <a:fld id="{C9A54900-480D-4A34-88FA-7F2143ED1624}" type="slidenum">
              <a:rPr lang="en-US" sz="900" smtClean="0">
                <a:solidFill>
                  <a:schemeClr val="bg1">
                    <a:lumMod val="50000"/>
                  </a:schemeClr>
                </a:solidFill>
              </a:rPr>
              <a:pPr algn="r"/>
              <a:t>‹#›</a:t>
            </a:fld>
            <a:endParaRPr lang="en-US" sz="900" dirty="0">
              <a:solidFill>
                <a:schemeClr val="bg1">
                  <a:lumMod val="50000"/>
                </a:schemeClr>
              </a:solidFill>
            </a:endParaRPr>
          </a:p>
        </p:txBody>
      </p:sp>
      <p:sp>
        <p:nvSpPr>
          <p:cNvPr id="8" name="Rectangle 7"/>
          <p:cNvSpPr/>
          <p:nvPr userDrawn="1"/>
        </p:nvSpPr>
        <p:spPr>
          <a:xfrm>
            <a:off x="-1984" y="6519446"/>
            <a:ext cx="8534400" cy="338554"/>
          </a:xfrm>
          <a:prstGeom prst="rect">
            <a:avLst/>
          </a:prstGeom>
        </p:spPr>
        <p:txBody>
          <a:bodyPr wrap="square">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sz="800" dirty="0">
                <a:solidFill>
                  <a:schemeClr val="bg1">
                    <a:lumMod val="65000"/>
                  </a:schemeClr>
                </a:solidFill>
              </a:rPr>
              <a:t>Copyright © 2021 McGraw-Hill Education.  All rights reserved.  No reproduction or distribution with the prior written consent of McGraw-Hill Education.</a:t>
            </a:r>
          </a:p>
          <a:p>
            <a:pPr algn="ctr"/>
            <a:endParaRPr lang="en-US" sz="800" dirty="0">
              <a:solidFill>
                <a:schemeClr val="bg1">
                  <a:lumMod val="65000"/>
                </a:schemeClr>
              </a:solidFill>
            </a:endParaRPr>
          </a:p>
        </p:txBody>
      </p:sp>
    </p:spTree>
    <p:extLst>
      <p:ext uri="{BB962C8B-B14F-4D97-AF65-F5344CB8AC3E}">
        <p14:creationId xmlns:p14="http://schemas.microsoft.com/office/powerpoint/2010/main" val="26764609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CEA9797-FF49-4F2D-A96D-F65AAED0CBF2}" type="datetimeFigureOut">
              <a:rPr lang="en-US" smtClean="0"/>
              <a:pPr/>
              <a:t>4/6/2020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9514B06-D477-4BEA-83FD-B235B60CCF14}" type="slidenum">
              <a:rPr lang="en-US" smtClean="0"/>
              <a:pPr/>
              <a:t>‹#›</a:t>
            </a:fld>
            <a:endParaRPr lang="en-US" dirty="0"/>
          </a:p>
        </p:txBody>
      </p:sp>
    </p:spTree>
    <p:extLst>
      <p:ext uri="{BB962C8B-B14F-4D97-AF65-F5344CB8AC3E}">
        <p14:creationId xmlns:p14="http://schemas.microsoft.com/office/powerpoint/2010/main" val="31807405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1CEA9797-FF49-4F2D-A96D-F65AAED0CBF2}" type="datetimeFigureOut">
              <a:rPr lang="en-US" smtClean="0"/>
              <a:pPr/>
              <a:t>4/6/2020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9514B06-D477-4BEA-83FD-B235B60CCF14}" type="slidenum">
              <a:rPr lang="en-US" smtClean="0"/>
              <a:pPr/>
              <a:t>‹#›</a:t>
            </a:fld>
            <a:endParaRPr lang="en-US" dirty="0"/>
          </a:p>
        </p:txBody>
      </p:sp>
    </p:spTree>
    <p:extLst>
      <p:ext uri="{BB962C8B-B14F-4D97-AF65-F5344CB8AC3E}">
        <p14:creationId xmlns:p14="http://schemas.microsoft.com/office/powerpoint/2010/main" val="27471550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1CEA9797-FF49-4F2D-A96D-F65AAED0CBF2}" type="datetimeFigureOut">
              <a:rPr lang="en-US" smtClean="0"/>
              <a:pPr/>
              <a:t>4/6/2020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9514B06-D477-4BEA-83FD-B235B60CCF14}" type="slidenum">
              <a:rPr lang="en-US" smtClean="0"/>
              <a:pPr/>
              <a:t>‹#›</a:t>
            </a:fld>
            <a:endParaRPr lang="en-US" dirty="0"/>
          </a:p>
        </p:txBody>
      </p:sp>
    </p:spTree>
    <p:extLst>
      <p:ext uri="{BB962C8B-B14F-4D97-AF65-F5344CB8AC3E}">
        <p14:creationId xmlns:p14="http://schemas.microsoft.com/office/powerpoint/2010/main" val="41067329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1CEA9797-FF49-4F2D-A96D-F65AAED0CBF2}" type="datetimeFigureOut">
              <a:rPr lang="en-US" smtClean="0"/>
              <a:pPr/>
              <a:t>4/6/2020</a:t>
            </a:fld>
            <a:endParaRPr 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9514B06-D477-4BEA-83FD-B235B60CCF14}" type="slidenum">
              <a:rPr lang="en-US" smtClean="0"/>
              <a:pPr/>
              <a:t>‹#›</a:t>
            </a:fld>
            <a:endParaRPr lang="en-US" dirty="0"/>
          </a:p>
        </p:txBody>
      </p:sp>
    </p:spTree>
    <p:extLst>
      <p:ext uri="{BB962C8B-B14F-4D97-AF65-F5344CB8AC3E}">
        <p14:creationId xmlns:p14="http://schemas.microsoft.com/office/powerpoint/2010/main" val="776406842"/>
      </p:ext>
    </p:extLst>
  </p:cSld>
  <p:clrMap bg1="lt1" tx1="dk1" bg2="lt2" tx2="dk2" accent1="accent1" accent2="accent2" accent3="accent3" accent4="accent4" accent5="accent5" accent6="accent6" hlink="hlink" folHlink="folHlink"/>
  <p:sldLayoutIdLst>
    <p:sldLayoutId id="2147483861" r:id="rId1"/>
    <p:sldLayoutId id="2147483859" r:id="rId2"/>
    <p:sldLayoutId id="2147483850" r:id="rId3"/>
    <p:sldLayoutId id="2147483851" r:id="rId4"/>
    <p:sldLayoutId id="2147483852" r:id="rId5"/>
    <p:sldLayoutId id="2147483860" r:id="rId6"/>
    <p:sldLayoutId id="2147483854" r:id="rId7"/>
    <p:sldLayoutId id="2147483855" r:id="rId8"/>
    <p:sldLayoutId id="2147483856" r:id="rId9"/>
    <p:sldLayoutId id="2147483857" r:id="rId10"/>
    <p:sldLayoutId id="2147483858" r:id="rId11"/>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1.jpe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6.xml"/><Relationship Id="rId1" Type="http://schemas.openxmlformats.org/officeDocument/2006/relationships/tags" Target="../tags/tag11.xml"/><Relationship Id="rId5" Type="http://schemas.openxmlformats.org/officeDocument/2006/relationships/image" Target="../media/image9.tmp"/><Relationship Id="rId4" Type="http://schemas.openxmlformats.org/officeDocument/2006/relationships/image" Target="../media/image8.tmp"/></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6.xml"/><Relationship Id="rId1" Type="http://schemas.openxmlformats.org/officeDocument/2006/relationships/tags" Target="../tags/tag12.xml"/><Relationship Id="rId4" Type="http://schemas.openxmlformats.org/officeDocument/2006/relationships/image" Target="../media/image10.tmp"/></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6.xml"/><Relationship Id="rId1" Type="http://schemas.openxmlformats.org/officeDocument/2006/relationships/tags" Target="../tags/tag13.xml"/><Relationship Id="rId4" Type="http://schemas.openxmlformats.org/officeDocument/2006/relationships/image" Target="../media/image11.tmp"/></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6.xml"/><Relationship Id="rId1" Type="http://schemas.openxmlformats.org/officeDocument/2006/relationships/tags" Target="../tags/tag14.xml"/><Relationship Id="rId4" Type="http://schemas.openxmlformats.org/officeDocument/2006/relationships/image" Target="../media/image12.tmp"/></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6.xml"/><Relationship Id="rId1" Type="http://schemas.openxmlformats.org/officeDocument/2006/relationships/tags" Target="../tags/tag15.xml"/><Relationship Id="rId4" Type="http://schemas.openxmlformats.org/officeDocument/2006/relationships/image" Target="../media/image13.tmp"/></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6.xml"/><Relationship Id="rId1" Type="http://schemas.openxmlformats.org/officeDocument/2006/relationships/tags" Target="../tags/tag16.xml"/><Relationship Id="rId4" Type="http://schemas.openxmlformats.org/officeDocument/2006/relationships/image" Target="../media/image14.tmp"/></Relationships>
</file>

<file path=ppt/slides/_rels/slide16.xml.rels><?xml version="1.0" encoding="UTF-8" standalone="yes"?>
<Relationships xmlns="http://schemas.openxmlformats.org/package/2006/relationships"><Relationship Id="rId2" Type="http://schemas.openxmlformats.org/officeDocument/2006/relationships/image" Target="../media/image15.tmp"/><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17.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6.xml"/><Relationship Id="rId1" Type="http://schemas.openxmlformats.org/officeDocument/2006/relationships/tags" Target="../tags/tag18.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6.xml"/><Relationship Id="rId1" Type="http://schemas.openxmlformats.org/officeDocument/2006/relationships/tags" Target="../tags/tag19.xml"/><Relationship Id="rId4" Type="http://schemas.openxmlformats.org/officeDocument/2006/relationships/image" Target="../media/image16.tmp"/></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tags" Target="../tags/tag20.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6.xml"/><Relationship Id="rId1" Type="http://schemas.openxmlformats.org/officeDocument/2006/relationships/tags" Target="../tags/tag21.xml"/><Relationship Id="rId4" Type="http://schemas.openxmlformats.org/officeDocument/2006/relationships/image" Target="../media/image17.tmp"/></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6.xml"/><Relationship Id="rId1" Type="http://schemas.openxmlformats.org/officeDocument/2006/relationships/tags" Target="../tags/tag22.xml"/><Relationship Id="rId4" Type="http://schemas.openxmlformats.org/officeDocument/2006/relationships/image" Target="../media/image18.tmp"/></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6.xml"/><Relationship Id="rId1" Type="http://schemas.openxmlformats.org/officeDocument/2006/relationships/tags" Target="../tags/tag23.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tags" Target="../tags/tag24.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6.xml"/><Relationship Id="rId1" Type="http://schemas.openxmlformats.org/officeDocument/2006/relationships/tags" Target="../tags/tag25.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6.xml"/><Relationship Id="rId1" Type="http://schemas.openxmlformats.org/officeDocument/2006/relationships/tags" Target="../tags/tag26.xml"/><Relationship Id="rId4" Type="http://schemas.openxmlformats.org/officeDocument/2006/relationships/image" Target="../media/image19.tmp"/></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tags" Target="../tags/tag27.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6.xml"/><Relationship Id="rId1" Type="http://schemas.openxmlformats.org/officeDocument/2006/relationships/tags" Target="../tags/tag28.xml"/><Relationship Id="rId4" Type="http://schemas.openxmlformats.org/officeDocument/2006/relationships/image" Target="../media/image20.tmp"/></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6.xml"/><Relationship Id="rId1" Type="http://schemas.openxmlformats.org/officeDocument/2006/relationships/tags" Target="../tags/tag29.xml"/><Relationship Id="rId5" Type="http://schemas.openxmlformats.org/officeDocument/2006/relationships/image" Target="../media/image22.tmp"/><Relationship Id="rId4" Type="http://schemas.openxmlformats.org/officeDocument/2006/relationships/image" Target="../media/image21.tmp"/></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6.xml"/><Relationship Id="rId1" Type="http://schemas.openxmlformats.org/officeDocument/2006/relationships/tags" Target="../tags/tag4.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6.xml"/><Relationship Id="rId1" Type="http://schemas.openxmlformats.org/officeDocument/2006/relationships/tags" Target="../tags/tag30.xml"/><Relationship Id="rId5" Type="http://schemas.openxmlformats.org/officeDocument/2006/relationships/image" Target="../media/image24.tmp"/><Relationship Id="rId4" Type="http://schemas.openxmlformats.org/officeDocument/2006/relationships/image" Target="../media/image23.tmp"/></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6.xml"/><Relationship Id="rId1" Type="http://schemas.openxmlformats.org/officeDocument/2006/relationships/tags" Target="../tags/tag31.xml"/><Relationship Id="rId4" Type="http://schemas.openxmlformats.org/officeDocument/2006/relationships/image" Target="../media/image25.tmp"/></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6.xml"/><Relationship Id="rId1" Type="http://schemas.openxmlformats.org/officeDocument/2006/relationships/tags" Target="../tags/tag32.xml"/><Relationship Id="rId4" Type="http://schemas.openxmlformats.org/officeDocument/2006/relationships/image" Target="../media/image26.tmp"/></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6.xml"/><Relationship Id="rId1" Type="http://schemas.openxmlformats.org/officeDocument/2006/relationships/tags" Target="../tags/tag33.xml"/><Relationship Id="rId4" Type="http://schemas.openxmlformats.org/officeDocument/2006/relationships/image" Target="../media/image27.tmp"/></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2.xml"/><Relationship Id="rId1" Type="http://schemas.openxmlformats.org/officeDocument/2006/relationships/tags" Target="../tags/tag34.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6.xml"/><Relationship Id="rId1" Type="http://schemas.openxmlformats.org/officeDocument/2006/relationships/tags" Target="../tags/tag35.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6.xml"/><Relationship Id="rId1" Type="http://schemas.openxmlformats.org/officeDocument/2006/relationships/tags" Target="../tags/tag36.xml"/><Relationship Id="rId4" Type="http://schemas.openxmlformats.org/officeDocument/2006/relationships/image" Target="../media/image28.tmp"/></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6.xml"/><Relationship Id="rId1" Type="http://schemas.openxmlformats.org/officeDocument/2006/relationships/tags" Target="../tags/tag37.xml"/><Relationship Id="rId4" Type="http://schemas.openxmlformats.org/officeDocument/2006/relationships/image" Target="../media/image29.tmp"/></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2.xml"/><Relationship Id="rId1" Type="http://schemas.openxmlformats.org/officeDocument/2006/relationships/tags" Target="../tags/tag38.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6.xml"/><Relationship Id="rId1" Type="http://schemas.openxmlformats.org/officeDocument/2006/relationships/tags" Target="../tags/tag39.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6.xml"/><Relationship Id="rId1" Type="http://schemas.openxmlformats.org/officeDocument/2006/relationships/tags" Target="../tags/tag5.xml"/><Relationship Id="rId4" Type="http://schemas.openxmlformats.org/officeDocument/2006/relationships/image" Target="../media/image2.tmp"/></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6.xml"/><Relationship Id="rId1" Type="http://schemas.openxmlformats.org/officeDocument/2006/relationships/tags" Target="../tags/tag40.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6.xml"/><Relationship Id="rId1" Type="http://schemas.openxmlformats.org/officeDocument/2006/relationships/tags" Target="../tags/tag41.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6.xml"/><Relationship Id="rId1" Type="http://schemas.openxmlformats.org/officeDocument/2006/relationships/tags" Target="../tags/tag42.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6.xml"/><Relationship Id="rId1" Type="http://schemas.openxmlformats.org/officeDocument/2006/relationships/tags" Target="../tags/tag43.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6.xml"/><Relationship Id="rId1" Type="http://schemas.openxmlformats.org/officeDocument/2006/relationships/tags" Target="../tags/tag44.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6.xml"/><Relationship Id="rId1" Type="http://schemas.openxmlformats.org/officeDocument/2006/relationships/tags" Target="../tags/tag45.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6.xml"/><Relationship Id="rId1" Type="http://schemas.openxmlformats.org/officeDocument/2006/relationships/tags" Target="../tags/tag46.xml"/><Relationship Id="rId4" Type="http://schemas.openxmlformats.org/officeDocument/2006/relationships/image" Target="../media/image30.tmp"/></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6.xml"/><Relationship Id="rId1" Type="http://schemas.openxmlformats.org/officeDocument/2006/relationships/tags" Target="../tags/tag47.xml"/><Relationship Id="rId4" Type="http://schemas.openxmlformats.org/officeDocument/2006/relationships/image" Target="../media/image31.tmp"/></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6.xml"/><Relationship Id="rId1" Type="http://schemas.openxmlformats.org/officeDocument/2006/relationships/tags" Target="../tags/tag48.xml"/><Relationship Id="rId4" Type="http://schemas.openxmlformats.org/officeDocument/2006/relationships/image" Target="../media/image32.tmp"/></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6.xml"/><Relationship Id="rId1" Type="http://schemas.openxmlformats.org/officeDocument/2006/relationships/tags" Target="../tags/tag49.xml"/><Relationship Id="rId4" Type="http://schemas.openxmlformats.org/officeDocument/2006/relationships/image" Target="../media/image33.tmp"/></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6.xml"/><Relationship Id="rId1" Type="http://schemas.openxmlformats.org/officeDocument/2006/relationships/tags" Target="../tags/tag6.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6.xml"/><Relationship Id="rId1" Type="http://schemas.openxmlformats.org/officeDocument/2006/relationships/tags" Target="../tags/tag50.xml"/><Relationship Id="rId4" Type="http://schemas.openxmlformats.org/officeDocument/2006/relationships/image" Target="../media/image34.tmp"/></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6.xml"/><Relationship Id="rId1" Type="http://schemas.openxmlformats.org/officeDocument/2006/relationships/tags" Target="../tags/tag51.xml"/><Relationship Id="rId4" Type="http://schemas.openxmlformats.org/officeDocument/2006/relationships/image" Target="../media/image35.tmp"/></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51.xml"/><Relationship Id="rId2" Type="http://schemas.openxmlformats.org/officeDocument/2006/relationships/slideLayout" Target="../slideLayouts/slideLayout6.xml"/><Relationship Id="rId1" Type="http://schemas.openxmlformats.org/officeDocument/2006/relationships/tags" Target="../tags/tag52.xml"/><Relationship Id="rId5" Type="http://schemas.openxmlformats.org/officeDocument/2006/relationships/image" Target="../media/image37.tmp"/><Relationship Id="rId4" Type="http://schemas.openxmlformats.org/officeDocument/2006/relationships/image" Target="../media/image36.tmp"/></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52.xml"/><Relationship Id="rId2" Type="http://schemas.openxmlformats.org/officeDocument/2006/relationships/slideLayout" Target="../slideLayouts/slideLayout6.xml"/><Relationship Id="rId1" Type="http://schemas.openxmlformats.org/officeDocument/2006/relationships/tags" Target="../tags/tag53.xml"/><Relationship Id="rId4" Type="http://schemas.openxmlformats.org/officeDocument/2006/relationships/image" Target="../media/image38.tmp"/></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53.xml"/><Relationship Id="rId2" Type="http://schemas.openxmlformats.org/officeDocument/2006/relationships/slideLayout" Target="../slideLayouts/slideLayout6.xml"/><Relationship Id="rId1" Type="http://schemas.openxmlformats.org/officeDocument/2006/relationships/tags" Target="../tags/tag54.xml"/></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54.xml"/><Relationship Id="rId2" Type="http://schemas.openxmlformats.org/officeDocument/2006/relationships/slideLayout" Target="../slideLayouts/slideLayout6.xml"/><Relationship Id="rId1" Type="http://schemas.openxmlformats.org/officeDocument/2006/relationships/tags" Target="../tags/tag55.xml"/><Relationship Id="rId4" Type="http://schemas.openxmlformats.org/officeDocument/2006/relationships/image" Target="../media/image39.tmp"/></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55.xml"/><Relationship Id="rId2" Type="http://schemas.openxmlformats.org/officeDocument/2006/relationships/slideLayout" Target="../slideLayouts/slideLayout6.xml"/><Relationship Id="rId1" Type="http://schemas.openxmlformats.org/officeDocument/2006/relationships/tags" Target="../tags/tag56.xml"/><Relationship Id="rId4" Type="http://schemas.openxmlformats.org/officeDocument/2006/relationships/image" Target="../media/image40.tmp"/></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56.xml"/><Relationship Id="rId2" Type="http://schemas.openxmlformats.org/officeDocument/2006/relationships/slideLayout" Target="../slideLayouts/slideLayout6.xml"/><Relationship Id="rId1" Type="http://schemas.openxmlformats.org/officeDocument/2006/relationships/tags" Target="../tags/tag57.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6.xml"/><Relationship Id="rId1" Type="http://schemas.openxmlformats.org/officeDocument/2006/relationships/tags" Target="../tags/tag7.xml"/><Relationship Id="rId4" Type="http://schemas.openxmlformats.org/officeDocument/2006/relationships/image" Target="../media/image3.tmp"/></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6.xml"/><Relationship Id="rId1" Type="http://schemas.openxmlformats.org/officeDocument/2006/relationships/tags" Target="../tags/tag8.xml"/><Relationship Id="rId4" Type="http://schemas.openxmlformats.org/officeDocument/2006/relationships/image" Target="../media/image4.tmp"/></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6.xml"/><Relationship Id="rId1" Type="http://schemas.openxmlformats.org/officeDocument/2006/relationships/tags" Target="../tags/tag9.xml"/><Relationship Id="rId5" Type="http://schemas.openxmlformats.org/officeDocument/2006/relationships/image" Target="../media/image6.tmp"/><Relationship Id="rId4" Type="http://schemas.openxmlformats.org/officeDocument/2006/relationships/image" Target="../media/image5.tmp"/></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6.xml"/><Relationship Id="rId1" Type="http://schemas.openxmlformats.org/officeDocument/2006/relationships/tags" Target="../tags/tag10.xml"/><Relationship Id="rId4" Type="http://schemas.openxmlformats.org/officeDocument/2006/relationships/image" Target="../media/image7.tmp"/></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5598460" y="1783959"/>
            <a:ext cx="3065480" cy="2889114"/>
          </a:xfrm>
        </p:spPr>
        <p:txBody>
          <a:bodyPr vert="horz" lIns="91440" tIns="45720" rIns="91440" bIns="45720" rtlCol="0" anchor="b">
            <a:normAutofit/>
          </a:bodyPr>
          <a:lstStyle/>
          <a:p>
            <a:pPr algn="l" defTabSz="914400"/>
            <a:r>
              <a:rPr lang="en-US" sz="4700"/>
              <a:t>Chapter 5</a:t>
            </a:r>
          </a:p>
        </p:txBody>
      </p:sp>
      <p:sp>
        <p:nvSpPr>
          <p:cNvPr id="3" name="Subtitle 2"/>
          <p:cNvSpPr>
            <a:spLocks noGrp="1"/>
          </p:cNvSpPr>
          <p:nvPr>
            <p:ph type="subTitle" idx="1"/>
          </p:nvPr>
        </p:nvSpPr>
        <p:spPr>
          <a:xfrm>
            <a:off x="5598459" y="4750893"/>
            <a:ext cx="3065478" cy="1147863"/>
          </a:xfrm>
        </p:spPr>
        <p:txBody>
          <a:bodyPr vert="horz" lIns="91440" tIns="45720" rIns="91440" bIns="45720" rtlCol="0" anchor="t">
            <a:normAutofit/>
          </a:bodyPr>
          <a:lstStyle/>
          <a:p>
            <a:pPr algn="l" defTabSz="914400">
              <a:spcBef>
                <a:spcPts val="1000"/>
              </a:spcBef>
            </a:pPr>
            <a:r>
              <a:rPr lang="en-US" sz="1700">
                <a:latin typeface="+mn-lt"/>
              </a:rPr>
              <a:t>Accounting for Receivables and Inventory Cost Flow</a:t>
            </a:r>
          </a:p>
        </p:txBody>
      </p:sp>
      <p:sp>
        <p:nvSpPr>
          <p:cNvPr id="9" name="Freeform: Shape 8">
            <a:extLst>
              <a:ext uri="{FF2B5EF4-FFF2-40B4-BE49-F238E27FC236}">
                <a16:creationId xmlns:a16="http://schemas.microsoft.com/office/drawing/2014/main" id="{E49CC64F-7275-4E33-961B-0C5CDC4398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0" y="0"/>
            <a:ext cx="5391039" cy="6858000"/>
          </a:xfrm>
          <a:custGeom>
            <a:avLst/>
            <a:gdLst>
              <a:gd name="connsiteX0" fmla="*/ 7188051 w 7188051"/>
              <a:gd name="connsiteY0" fmla="*/ 6858000 h 6858000"/>
              <a:gd name="connsiteX1" fmla="*/ 108694 w 7188051"/>
              <a:gd name="connsiteY1" fmla="*/ 6858000 h 6858000"/>
              <a:gd name="connsiteX2" fmla="*/ 79127 w 7188051"/>
              <a:gd name="connsiteY2" fmla="*/ 6681235 h 6858000"/>
              <a:gd name="connsiteX3" fmla="*/ 0 w 7188051"/>
              <a:gd name="connsiteY3" fmla="*/ 5565888 h 6858000"/>
              <a:gd name="connsiteX4" fmla="*/ 2190696 w 7188051"/>
              <a:gd name="connsiteY4" fmla="*/ 145339 h 6858000"/>
              <a:gd name="connsiteX5" fmla="*/ 2339431 w 7188051"/>
              <a:gd name="connsiteY5" fmla="*/ 0 h 6858000"/>
              <a:gd name="connsiteX6" fmla="*/ 7188051 w 7188051"/>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88051" h="6858000">
                <a:moveTo>
                  <a:pt x="7188051" y="6858000"/>
                </a:moveTo>
                <a:lnTo>
                  <a:pt x="108694" y="6858000"/>
                </a:lnTo>
                <a:lnTo>
                  <a:pt x="79127" y="6681235"/>
                </a:lnTo>
                <a:cubicBezTo>
                  <a:pt x="26981" y="6316967"/>
                  <a:pt x="0" y="5944579"/>
                  <a:pt x="0" y="5565888"/>
                </a:cubicBezTo>
                <a:cubicBezTo>
                  <a:pt x="0" y="3459953"/>
                  <a:pt x="834428" y="1548908"/>
                  <a:pt x="2190696" y="145339"/>
                </a:cubicBezTo>
                <a:lnTo>
                  <a:pt x="2339431" y="0"/>
                </a:lnTo>
                <a:lnTo>
                  <a:pt x="7188051" y="0"/>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Picture 3" descr="A tree with a mountain in the background&#10;&#10;Description automatically generated">
            <a:extLst>
              <a:ext uri="{FF2B5EF4-FFF2-40B4-BE49-F238E27FC236}">
                <a16:creationId xmlns:a16="http://schemas.microsoft.com/office/drawing/2014/main" id="{E6F24026-1AE2-4EC6-B5AF-8D84AB62F574}"/>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r="1456"/>
          <a:stretch/>
        </p:blipFill>
        <p:spPr>
          <a:xfrm>
            <a:off x="20" y="10"/>
            <a:ext cx="5271352" cy="6857990"/>
          </a:xfrm>
          <a:custGeom>
            <a:avLst/>
            <a:gdLst/>
            <a:ahLst/>
            <a:cxnLst/>
            <a:rect l="l" t="t" r="r" b="b"/>
            <a:pathLst>
              <a:path w="7028495" h="6858000">
                <a:moveTo>
                  <a:pt x="0" y="0"/>
                </a:moveTo>
                <a:lnTo>
                  <a:pt x="6915668" y="0"/>
                </a:lnTo>
                <a:lnTo>
                  <a:pt x="6952411" y="219663"/>
                </a:lnTo>
                <a:cubicBezTo>
                  <a:pt x="7002551" y="569921"/>
                  <a:pt x="7028495" y="927986"/>
                  <a:pt x="7028495" y="1292112"/>
                </a:cubicBezTo>
                <a:cubicBezTo>
                  <a:pt x="7028495" y="3343346"/>
                  <a:pt x="6205186" y="5202289"/>
                  <a:pt x="4870994" y="6556512"/>
                </a:cubicBezTo>
                <a:lnTo>
                  <a:pt x="4556185" y="6858000"/>
                </a:lnTo>
                <a:lnTo>
                  <a:pt x="0" y="6858000"/>
                </a:lnTo>
                <a:close/>
              </a:path>
            </a:pathLst>
          </a:custGeom>
        </p:spPr>
      </p:pic>
    </p:spTree>
    <p:custDataLst>
      <p:tags r:id="rId1"/>
    </p:custDataLst>
    <p:extLst>
      <p:ext uri="{BB962C8B-B14F-4D97-AF65-F5344CB8AC3E}">
        <p14:creationId xmlns:p14="http://schemas.microsoft.com/office/powerpoint/2010/main" val="2877604710"/>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Rectangle 4"/>
          <p:cNvSpPr>
            <a:spLocks noGrp="1" noChangeArrowheads="1"/>
          </p:cNvSpPr>
          <p:nvPr>
            <p:ph type="title"/>
          </p:nvPr>
        </p:nvSpPr>
        <p:spPr>
          <a:xfrm>
            <a:off x="593725" y="0"/>
            <a:ext cx="7886700" cy="1325563"/>
          </a:xfrm>
        </p:spPr>
        <p:txBody>
          <a:bodyPr/>
          <a:lstStyle/>
          <a:p>
            <a:r>
              <a:rPr lang="en-US" dirty="0"/>
              <a:t>Accounting Events Affecting the Year 2 Period</a:t>
            </a:r>
          </a:p>
        </p:txBody>
      </p:sp>
      <p:sp>
        <p:nvSpPr>
          <p:cNvPr id="49159" name="Text Box 7"/>
          <p:cNvSpPr txBox="1">
            <a:spLocks noChangeArrowheads="1"/>
          </p:cNvSpPr>
          <p:nvPr/>
        </p:nvSpPr>
        <p:spPr bwMode="auto">
          <a:xfrm>
            <a:off x="593725" y="1328708"/>
            <a:ext cx="6934200" cy="1492716"/>
          </a:xfrm>
          <a:prstGeom prst="rect">
            <a:avLst/>
          </a:prstGeom>
          <a:solidFill>
            <a:schemeClr val="accent1">
              <a:lumMod val="20000"/>
              <a:lumOff val="80000"/>
            </a:schemeClr>
          </a:solidFill>
          <a:ln w="9525">
            <a:solidFill>
              <a:schemeClr val="tx1"/>
            </a:solidFill>
            <a:miter lim="800000"/>
            <a:headEnd/>
            <a:tailEnd/>
          </a:ln>
          <a:effectLst/>
        </p:spPr>
        <p:txBody>
          <a:bodyPr>
            <a:spAutoFit/>
          </a:bodyPr>
          <a:lstStyle/>
          <a:p>
            <a:pPr>
              <a:spcBef>
                <a:spcPct val="50000"/>
              </a:spcBef>
              <a:defRPr/>
            </a:pPr>
            <a:r>
              <a:rPr lang="en-US" sz="2600" dirty="0">
                <a:latin typeface="Tahoma" pitchFamily="34" charset="0"/>
              </a:rPr>
              <a:t>Event 1     Write-Off of Uncollectible Accounts</a:t>
            </a:r>
          </a:p>
          <a:p>
            <a:pPr>
              <a:spcBef>
                <a:spcPct val="50000"/>
              </a:spcBef>
              <a:defRPr/>
            </a:pPr>
            <a:r>
              <a:rPr lang="en-US" sz="2600" dirty="0">
                <a:latin typeface="Tahoma" pitchFamily="34" charset="0"/>
              </a:rPr>
              <a:t>ATS wrote off $70 of uncollectible accounts receivable</a:t>
            </a:r>
          </a:p>
        </p:txBody>
      </p:sp>
      <p:pic>
        <p:nvPicPr>
          <p:cNvPr id="3" name="Picture 2" descr="A screenshot of a cell phone&#10;&#10;Description automatically generated">
            <a:extLst>
              <a:ext uri="{FF2B5EF4-FFF2-40B4-BE49-F238E27FC236}">
                <a16:creationId xmlns:a16="http://schemas.microsoft.com/office/drawing/2014/main" id="{0D714F81-24D5-4CF9-829A-B7C89AFE8C8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7809" y="2958427"/>
            <a:ext cx="7478169" cy="1400370"/>
          </a:xfrm>
          <a:prstGeom prst="rect">
            <a:avLst/>
          </a:prstGeom>
        </p:spPr>
      </p:pic>
      <p:pic>
        <p:nvPicPr>
          <p:cNvPr id="5" name="Picture 4" descr="A screenshot of a cell phone&#10;&#10;Description automatically generated">
            <a:extLst>
              <a:ext uri="{FF2B5EF4-FFF2-40B4-BE49-F238E27FC236}">
                <a16:creationId xmlns:a16="http://schemas.microsoft.com/office/drawing/2014/main" id="{3E4D3E79-E853-40D7-A06F-AA232DEB9C8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60730" y="4495800"/>
            <a:ext cx="6992326" cy="1438476"/>
          </a:xfrm>
          <a:prstGeom prst="rect">
            <a:avLst/>
          </a:prstGeom>
        </p:spPr>
      </p:pic>
    </p:spTree>
    <p:custDataLst>
      <p:tags r:id="rId1"/>
    </p:custDataLst>
    <p:extLst>
      <p:ext uri="{BB962C8B-B14F-4D97-AF65-F5344CB8AC3E}">
        <p14:creationId xmlns:p14="http://schemas.microsoft.com/office/powerpoint/2010/main" val="2949818230"/>
      </p:ext>
    </p:extLst>
  </p:cSld>
  <p:clrMapOvr>
    <a:masterClrMapping/>
  </p:clrMapOvr>
  <p:transition>
    <p:blinds dir="ver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033" name="Rectangle 4"/>
          <p:cNvSpPr>
            <a:spLocks noGrp="1" noChangeArrowheads="1"/>
          </p:cNvSpPr>
          <p:nvPr>
            <p:ph type="title"/>
          </p:nvPr>
        </p:nvSpPr>
        <p:spPr/>
        <p:txBody>
          <a:bodyPr>
            <a:normAutofit/>
          </a:bodyPr>
          <a:lstStyle/>
          <a:p>
            <a:pPr eaLnBrk="1" hangingPunct="1"/>
            <a:r>
              <a:rPr lang="en-US" b="1" dirty="0"/>
              <a:t>Accounting Events Affecting the Year 2 Period</a:t>
            </a:r>
          </a:p>
        </p:txBody>
      </p:sp>
      <p:sp>
        <p:nvSpPr>
          <p:cNvPr id="53256" name="Text Box 8"/>
          <p:cNvSpPr txBox="1">
            <a:spLocks noChangeArrowheads="1"/>
          </p:cNvSpPr>
          <p:nvPr/>
        </p:nvSpPr>
        <p:spPr bwMode="auto">
          <a:xfrm>
            <a:off x="609600" y="1690689"/>
            <a:ext cx="7924800" cy="1492716"/>
          </a:xfrm>
          <a:prstGeom prst="rect">
            <a:avLst/>
          </a:prstGeom>
          <a:solidFill>
            <a:schemeClr val="accent1">
              <a:lumMod val="20000"/>
              <a:lumOff val="80000"/>
            </a:schemeClr>
          </a:solidFill>
          <a:ln w="9525">
            <a:solidFill>
              <a:schemeClr val="tx1"/>
            </a:solidFill>
            <a:miter lim="800000"/>
            <a:headEnd/>
            <a:tailEnd/>
          </a:ln>
          <a:effectLst/>
        </p:spPr>
        <p:txBody>
          <a:bodyPr>
            <a:spAutoFit/>
          </a:bodyPr>
          <a:lstStyle/>
          <a:p>
            <a:pPr>
              <a:spcBef>
                <a:spcPct val="50000"/>
              </a:spcBef>
              <a:defRPr/>
            </a:pPr>
            <a:r>
              <a:rPr lang="en-US" sz="2600" dirty="0">
                <a:latin typeface="Tahoma" pitchFamily="34" charset="0"/>
              </a:rPr>
              <a:t>Event 2     Revenue Recognition</a:t>
            </a:r>
          </a:p>
          <a:p>
            <a:pPr>
              <a:spcBef>
                <a:spcPct val="50000"/>
              </a:spcBef>
              <a:defRPr/>
            </a:pPr>
            <a:r>
              <a:rPr lang="en-US" sz="2600" dirty="0">
                <a:latin typeface="Tahoma" pitchFamily="34" charset="0"/>
              </a:rPr>
              <a:t>ATS provided $10,000 of tutoring services on account during Year 2</a:t>
            </a:r>
          </a:p>
        </p:txBody>
      </p:sp>
      <p:pic>
        <p:nvPicPr>
          <p:cNvPr id="3" name="Picture 2" descr="A screenshot of a cell phone&#10;&#10;Description automatically generated">
            <a:extLst>
              <a:ext uri="{FF2B5EF4-FFF2-40B4-BE49-F238E27FC236}">
                <a16:creationId xmlns:a16="http://schemas.microsoft.com/office/drawing/2014/main" id="{BD6A4958-9AD7-4BE1-AF6A-777E8F0D7D6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5549" y="3775244"/>
            <a:ext cx="8032901" cy="1583204"/>
          </a:xfrm>
          <a:prstGeom prst="rect">
            <a:avLst/>
          </a:prstGeom>
        </p:spPr>
      </p:pic>
    </p:spTree>
    <p:custDataLst>
      <p:tags r:id="rId1"/>
    </p:custDataLst>
    <p:extLst>
      <p:ext uri="{BB962C8B-B14F-4D97-AF65-F5344CB8AC3E}">
        <p14:creationId xmlns:p14="http://schemas.microsoft.com/office/powerpoint/2010/main" val="474220123"/>
      </p:ext>
    </p:extLst>
  </p:cSld>
  <p:clrMapOvr>
    <a:masterClrMapping/>
  </p:clrMapOvr>
  <p:transition>
    <p:blinds dir="ver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057" name="Rectangle 4"/>
          <p:cNvSpPr>
            <a:spLocks noGrp="1" noChangeArrowheads="1"/>
          </p:cNvSpPr>
          <p:nvPr>
            <p:ph type="title"/>
          </p:nvPr>
        </p:nvSpPr>
        <p:spPr/>
        <p:txBody>
          <a:bodyPr/>
          <a:lstStyle/>
          <a:p>
            <a:pPr eaLnBrk="1" hangingPunct="1"/>
            <a:r>
              <a:rPr lang="en-US" b="1" dirty="0"/>
              <a:t>Accounting Events Affecting the Year 2 Period</a:t>
            </a:r>
          </a:p>
        </p:txBody>
      </p:sp>
      <p:sp>
        <p:nvSpPr>
          <p:cNvPr id="301059" name="Text Box 7"/>
          <p:cNvSpPr txBox="1">
            <a:spLocks noChangeArrowheads="1"/>
          </p:cNvSpPr>
          <p:nvPr/>
        </p:nvSpPr>
        <p:spPr bwMode="auto">
          <a:xfrm>
            <a:off x="609600" y="1830616"/>
            <a:ext cx="7924800" cy="1092607"/>
          </a:xfrm>
          <a:prstGeom prst="rect">
            <a:avLst/>
          </a:prstGeom>
          <a:solidFill>
            <a:schemeClr val="accent1">
              <a:lumMod val="20000"/>
              <a:lumOff val="80000"/>
            </a:schemeClr>
          </a:solidFill>
          <a:ln w="9525">
            <a:solidFill>
              <a:schemeClr val="tx1"/>
            </a:solidFill>
            <a:miter lim="800000"/>
            <a:headEnd/>
            <a:tailEnd/>
          </a:ln>
        </p:spPr>
        <p:txBody>
          <a:bodyPr>
            <a:spAutoFit/>
          </a:bodyPr>
          <a:lstStyle/>
          <a:p>
            <a:pPr>
              <a:spcBef>
                <a:spcPct val="50000"/>
              </a:spcBef>
            </a:pPr>
            <a:r>
              <a:rPr lang="en-US" sz="2600" dirty="0">
                <a:latin typeface="Tahoma" pitchFamily="34" charset="0"/>
              </a:rPr>
              <a:t>Event 3     Collection of Accounts Receivable</a:t>
            </a:r>
          </a:p>
          <a:p>
            <a:pPr>
              <a:spcBef>
                <a:spcPct val="50000"/>
              </a:spcBef>
            </a:pPr>
            <a:r>
              <a:rPr lang="en-US" sz="2600" dirty="0">
                <a:latin typeface="Tahoma" pitchFamily="34" charset="0"/>
              </a:rPr>
              <a:t>ATS collected $8,430 cash from accounts receivable</a:t>
            </a:r>
          </a:p>
        </p:txBody>
      </p:sp>
      <p:pic>
        <p:nvPicPr>
          <p:cNvPr id="3" name="Picture 2" descr="A screenshot of a cell phone&#10;&#10;Description automatically generated">
            <a:extLst>
              <a:ext uri="{FF2B5EF4-FFF2-40B4-BE49-F238E27FC236}">
                <a16:creationId xmlns:a16="http://schemas.microsoft.com/office/drawing/2014/main" id="{A9BDA3CF-B98E-41F6-B1AC-4B2934A2570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6599" y="3810000"/>
            <a:ext cx="8430802" cy="1409897"/>
          </a:xfrm>
          <a:prstGeom prst="rect">
            <a:avLst/>
          </a:prstGeom>
        </p:spPr>
      </p:pic>
    </p:spTree>
    <p:custDataLst>
      <p:tags r:id="rId1"/>
    </p:custDataLst>
    <p:extLst>
      <p:ext uri="{BB962C8B-B14F-4D97-AF65-F5344CB8AC3E}">
        <p14:creationId xmlns:p14="http://schemas.microsoft.com/office/powerpoint/2010/main" val="3192088472"/>
      </p:ext>
    </p:extLst>
  </p:cSld>
  <p:clrMapOvr>
    <a:masterClrMapping/>
  </p:clrMapOvr>
  <p:transition>
    <p:blinds dir="ver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081" name="Rectangle 1030"/>
          <p:cNvSpPr>
            <a:spLocks noGrp="1" noChangeArrowheads="1"/>
          </p:cNvSpPr>
          <p:nvPr>
            <p:ph type="title"/>
          </p:nvPr>
        </p:nvSpPr>
        <p:spPr/>
        <p:txBody>
          <a:bodyPr>
            <a:normAutofit/>
          </a:bodyPr>
          <a:lstStyle/>
          <a:p>
            <a:pPr eaLnBrk="1" hangingPunct="1"/>
            <a:r>
              <a:rPr lang="en-US" b="1" dirty="0"/>
              <a:t>Accounting Events Affecting the Year 2 Period</a:t>
            </a:r>
          </a:p>
        </p:txBody>
      </p:sp>
      <p:sp>
        <p:nvSpPr>
          <p:cNvPr id="302082" name="Text Box 1033"/>
          <p:cNvSpPr txBox="1">
            <a:spLocks noChangeArrowheads="1"/>
          </p:cNvSpPr>
          <p:nvPr/>
        </p:nvSpPr>
        <p:spPr bwMode="auto">
          <a:xfrm>
            <a:off x="590550" y="1602844"/>
            <a:ext cx="7924800" cy="2492990"/>
          </a:xfrm>
          <a:prstGeom prst="rect">
            <a:avLst/>
          </a:prstGeom>
          <a:solidFill>
            <a:schemeClr val="accent1">
              <a:lumMod val="20000"/>
              <a:lumOff val="80000"/>
            </a:schemeClr>
          </a:solidFill>
          <a:ln w="9525">
            <a:solidFill>
              <a:schemeClr val="tx1"/>
            </a:solidFill>
            <a:miter lim="800000"/>
            <a:headEnd/>
            <a:tailEnd/>
          </a:ln>
        </p:spPr>
        <p:txBody>
          <a:bodyPr>
            <a:spAutoFit/>
          </a:bodyPr>
          <a:lstStyle/>
          <a:p>
            <a:pPr>
              <a:spcBef>
                <a:spcPct val="50000"/>
              </a:spcBef>
            </a:pPr>
            <a:r>
              <a:rPr lang="en-US" sz="2400" dirty="0">
                <a:latin typeface="Tahoma" pitchFamily="34" charset="0"/>
              </a:rPr>
              <a:t>Event 4     Recovery of an Uncollectible Account: Reinstate Receivable</a:t>
            </a:r>
          </a:p>
          <a:p>
            <a:pPr>
              <a:spcBef>
                <a:spcPct val="50000"/>
              </a:spcBef>
            </a:pPr>
            <a:r>
              <a:rPr lang="en-US" sz="2400" dirty="0">
                <a:latin typeface="Tahoma" pitchFamily="34" charset="0"/>
              </a:rPr>
              <a:t>ATS recovered a receivable that it had previously written off.  This increases both Accounts Receivable and Allowance for Uncollectible Accounts, with zero effect on the NRV.</a:t>
            </a:r>
          </a:p>
        </p:txBody>
      </p:sp>
      <p:grpSp>
        <p:nvGrpSpPr>
          <p:cNvPr id="5" name="Group 4">
            <a:extLst>
              <a:ext uri="{FF2B5EF4-FFF2-40B4-BE49-F238E27FC236}">
                <a16:creationId xmlns:a16="http://schemas.microsoft.com/office/drawing/2014/main" id="{AB7CEC59-B560-4C1E-8C41-E22E47C759F0}"/>
              </a:ext>
            </a:extLst>
          </p:cNvPr>
          <p:cNvGrpSpPr/>
          <p:nvPr/>
        </p:nvGrpSpPr>
        <p:grpSpPr>
          <a:xfrm>
            <a:off x="855332" y="4572000"/>
            <a:ext cx="7433336" cy="1447800"/>
            <a:chOff x="855332" y="4191000"/>
            <a:chExt cx="7433336" cy="1447800"/>
          </a:xfrm>
        </p:grpSpPr>
        <p:pic>
          <p:nvPicPr>
            <p:cNvPr id="6" name="Picture 5" descr="A screenshot of a cell phone&#10;&#10;Description automatically generated">
              <a:extLst>
                <a:ext uri="{FF2B5EF4-FFF2-40B4-BE49-F238E27FC236}">
                  <a16:creationId xmlns:a16="http://schemas.microsoft.com/office/drawing/2014/main" id="{1920F819-1B5F-4F8A-809D-6D0B86DE950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5332" y="4191000"/>
              <a:ext cx="7433336" cy="1447800"/>
            </a:xfrm>
            <a:prstGeom prst="rect">
              <a:avLst/>
            </a:prstGeom>
          </p:spPr>
        </p:pic>
        <p:sp>
          <p:nvSpPr>
            <p:cNvPr id="7" name="Rectangle 6">
              <a:extLst>
                <a:ext uri="{FF2B5EF4-FFF2-40B4-BE49-F238E27FC236}">
                  <a16:creationId xmlns:a16="http://schemas.microsoft.com/office/drawing/2014/main" id="{947AC01A-8429-488B-A036-804F2F52F79C}"/>
                </a:ext>
              </a:extLst>
            </p:cNvPr>
            <p:cNvSpPr/>
            <p:nvPr/>
          </p:nvSpPr>
          <p:spPr>
            <a:xfrm>
              <a:off x="3886200" y="5029200"/>
              <a:ext cx="304800" cy="152400"/>
            </a:xfrm>
            <a:prstGeom prst="rect">
              <a:avLst/>
            </a:prstGeom>
            <a:solidFill>
              <a:srgbClr val="FEECD0"/>
            </a:solidFill>
            <a:ln>
              <a:solidFill>
                <a:srgbClr val="FEECD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ustDataLst>
      <p:tags r:id="rId1"/>
    </p:custDataLst>
    <p:extLst>
      <p:ext uri="{BB962C8B-B14F-4D97-AF65-F5344CB8AC3E}">
        <p14:creationId xmlns:p14="http://schemas.microsoft.com/office/powerpoint/2010/main" val="4028955878"/>
      </p:ext>
    </p:extLst>
  </p:cSld>
  <p:clrMapOvr>
    <a:masterClrMapping/>
  </p:clrMapOvr>
  <p:transition>
    <p:blinds dir="ver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105" name="Rectangle 4"/>
          <p:cNvSpPr>
            <a:spLocks noGrp="1" noChangeArrowheads="1"/>
          </p:cNvSpPr>
          <p:nvPr>
            <p:ph type="title"/>
          </p:nvPr>
        </p:nvSpPr>
        <p:spPr/>
        <p:txBody>
          <a:bodyPr>
            <a:normAutofit/>
          </a:bodyPr>
          <a:lstStyle/>
          <a:p>
            <a:pPr eaLnBrk="1" hangingPunct="1"/>
            <a:r>
              <a:rPr lang="en-US" b="1" dirty="0"/>
              <a:t>Accounting Events Affecting the Year 2 Period</a:t>
            </a:r>
          </a:p>
        </p:txBody>
      </p:sp>
      <p:sp>
        <p:nvSpPr>
          <p:cNvPr id="60429" name="Text Box 13"/>
          <p:cNvSpPr txBox="1">
            <a:spLocks noChangeArrowheads="1"/>
          </p:cNvSpPr>
          <p:nvPr/>
        </p:nvSpPr>
        <p:spPr bwMode="auto">
          <a:xfrm>
            <a:off x="628650" y="1936284"/>
            <a:ext cx="7924800" cy="1492716"/>
          </a:xfrm>
          <a:prstGeom prst="rect">
            <a:avLst/>
          </a:prstGeom>
          <a:solidFill>
            <a:schemeClr val="accent1">
              <a:lumMod val="20000"/>
              <a:lumOff val="80000"/>
            </a:schemeClr>
          </a:solidFill>
          <a:ln w="9525">
            <a:solidFill>
              <a:schemeClr val="tx1"/>
            </a:solidFill>
            <a:miter lim="800000"/>
            <a:headEnd/>
            <a:tailEnd/>
          </a:ln>
          <a:effectLst/>
        </p:spPr>
        <p:txBody>
          <a:bodyPr>
            <a:spAutoFit/>
          </a:bodyPr>
          <a:lstStyle/>
          <a:p>
            <a:pPr>
              <a:spcBef>
                <a:spcPct val="50000"/>
              </a:spcBef>
              <a:defRPr/>
            </a:pPr>
            <a:r>
              <a:rPr lang="en-US" sz="2600" dirty="0">
                <a:latin typeface="Tahoma" pitchFamily="34" charset="0"/>
              </a:rPr>
              <a:t>Event 5     Recovery of an Uncollectible Account: Collection of Receivable</a:t>
            </a:r>
          </a:p>
          <a:p>
            <a:pPr>
              <a:spcBef>
                <a:spcPct val="50000"/>
              </a:spcBef>
              <a:defRPr/>
            </a:pPr>
            <a:r>
              <a:rPr lang="en-US" sz="2600" dirty="0">
                <a:latin typeface="Tahoma" pitchFamily="34" charset="0"/>
              </a:rPr>
              <a:t>ATS recorded collection of the reinstated receivable.</a:t>
            </a:r>
          </a:p>
        </p:txBody>
      </p:sp>
      <p:pic>
        <p:nvPicPr>
          <p:cNvPr id="3" name="Picture 2" descr="A screenshot of a cell phone&#10;&#10;Description automatically generated">
            <a:extLst>
              <a:ext uri="{FF2B5EF4-FFF2-40B4-BE49-F238E27FC236}">
                <a16:creationId xmlns:a16="http://schemas.microsoft.com/office/drawing/2014/main" id="{667157AB-8876-4157-A1EA-8F4CC082FAE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8073" y="4191000"/>
            <a:ext cx="8087854" cy="1390844"/>
          </a:xfrm>
          <a:prstGeom prst="rect">
            <a:avLst/>
          </a:prstGeom>
        </p:spPr>
      </p:pic>
    </p:spTree>
    <p:custDataLst>
      <p:tags r:id="rId1"/>
    </p:custDataLst>
    <p:extLst>
      <p:ext uri="{BB962C8B-B14F-4D97-AF65-F5344CB8AC3E}">
        <p14:creationId xmlns:p14="http://schemas.microsoft.com/office/powerpoint/2010/main" val="2594520435"/>
      </p:ext>
    </p:extLst>
  </p:cSld>
  <p:clrMapOvr>
    <a:masterClrMapping/>
  </p:clrMapOvr>
  <p:transition>
    <p:blinds dir="ver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105" name="Rectangle 4"/>
          <p:cNvSpPr>
            <a:spLocks noGrp="1" noChangeArrowheads="1"/>
          </p:cNvSpPr>
          <p:nvPr>
            <p:ph type="title"/>
          </p:nvPr>
        </p:nvSpPr>
        <p:spPr/>
        <p:txBody>
          <a:bodyPr>
            <a:normAutofit/>
          </a:bodyPr>
          <a:lstStyle/>
          <a:p>
            <a:pPr eaLnBrk="1" hangingPunct="1"/>
            <a:r>
              <a:rPr lang="en-US" b="1" dirty="0"/>
              <a:t>Accounting Events Affecting the Year2 Period</a:t>
            </a:r>
          </a:p>
        </p:txBody>
      </p:sp>
      <p:sp>
        <p:nvSpPr>
          <p:cNvPr id="60429" name="Text Box 13"/>
          <p:cNvSpPr txBox="1">
            <a:spLocks noChangeArrowheads="1"/>
          </p:cNvSpPr>
          <p:nvPr/>
        </p:nvSpPr>
        <p:spPr bwMode="auto">
          <a:xfrm>
            <a:off x="590550" y="1728958"/>
            <a:ext cx="7924800" cy="2492990"/>
          </a:xfrm>
          <a:prstGeom prst="rect">
            <a:avLst/>
          </a:prstGeom>
          <a:solidFill>
            <a:schemeClr val="accent1">
              <a:lumMod val="20000"/>
              <a:lumOff val="80000"/>
            </a:schemeClr>
          </a:solidFill>
          <a:ln w="9525">
            <a:solidFill>
              <a:schemeClr val="tx1"/>
            </a:solidFill>
            <a:miter lim="800000"/>
            <a:headEnd/>
            <a:tailEnd/>
          </a:ln>
          <a:effectLst/>
        </p:spPr>
        <p:txBody>
          <a:bodyPr>
            <a:spAutoFit/>
          </a:bodyPr>
          <a:lstStyle/>
          <a:p>
            <a:pPr>
              <a:spcBef>
                <a:spcPct val="50000"/>
              </a:spcBef>
              <a:defRPr/>
            </a:pPr>
            <a:r>
              <a:rPr lang="en-US" sz="2600" dirty="0">
                <a:latin typeface="Tahoma" pitchFamily="34" charset="0"/>
              </a:rPr>
              <a:t>Event 6     Adjustment for Recognition of Uncollectible Accounts Expense</a:t>
            </a:r>
          </a:p>
          <a:p>
            <a:pPr>
              <a:spcBef>
                <a:spcPct val="50000"/>
              </a:spcBef>
              <a:defRPr/>
            </a:pPr>
            <a:r>
              <a:rPr lang="en-US" sz="2600" dirty="0">
                <a:latin typeface="Tahoma" pitchFamily="34" charset="0"/>
              </a:rPr>
              <a:t>Using the percent of revenue method, ATS recognized uncollectible accounts expense for Year 2</a:t>
            </a:r>
          </a:p>
          <a:p>
            <a:pPr>
              <a:spcBef>
                <a:spcPct val="50000"/>
              </a:spcBef>
              <a:defRPr/>
            </a:pPr>
            <a:r>
              <a:rPr lang="en-US" sz="2600" dirty="0">
                <a:latin typeface="Tahoma" pitchFamily="34" charset="0"/>
              </a:rPr>
              <a:t>ATS will recognize $200 ($10,000 revenue x .02)</a:t>
            </a:r>
          </a:p>
        </p:txBody>
      </p:sp>
      <p:pic>
        <p:nvPicPr>
          <p:cNvPr id="4" name="Picture 3" descr="A screenshot of a cell phone&#10;&#10;Description automatically generated">
            <a:extLst>
              <a:ext uri="{FF2B5EF4-FFF2-40B4-BE49-F238E27FC236}">
                <a16:creationId xmlns:a16="http://schemas.microsoft.com/office/drawing/2014/main" id="{363A9162-3EF6-475E-8740-0447EBDDA94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9090" y="4495800"/>
            <a:ext cx="7945819" cy="1524000"/>
          </a:xfrm>
          <a:prstGeom prst="rect">
            <a:avLst/>
          </a:prstGeom>
        </p:spPr>
      </p:pic>
    </p:spTree>
    <p:custDataLst>
      <p:tags r:id="rId1"/>
    </p:custDataLst>
    <p:extLst>
      <p:ext uri="{BB962C8B-B14F-4D97-AF65-F5344CB8AC3E}">
        <p14:creationId xmlns:p14="http://schemas.microsoft.com/office/powerpoint/2010/main" val="4110608778"/>
      </p:ext>
    </p:extLst>
  </p:cSld>
  <p:clrMapOvr>
    <a:masterClrMapping/>
  </p:clrMapOvr>
  <p:transition>
    <p:blinds dir="ver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1" dirty="0"/>
              <a:t>Analysis of the Year 2 Financial Statements</a:t>
            </a:r>
          </a:p>
        </p:txBody>
      </p:sp>
      <p:pic>
        <p:nvPicPr>
          <p:cNvPr id="5" name="Picture 4" descr="A screenshot of a social media post&#10;&#10;Description automatically generated">
            <a:extLst>
              <a:ext uri="{FF2B5EF4-FFF2-40B4-BE49-F238E27FC236}">
                <a16:creationId xmlns:a16="http://schemas.microsoft.com/office/drawing/2014/main" id="{4E4DD92A-6A08-44A5-8F50-390A3DE43E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1500" y="1447800"/>
            <a:ext cx="8001000" cy="4308795"/>
          </a:xfrm>
          <a:prstGeom prst="rect">
            <a:avLst/>
          </a:prstGeom>
        </p:spPr>
      </p:pic>
    </p:spTree>
    <p:extLst>
      <p:ext uri="{BB962C8B-B14F-4D97-AF65-F5344CB8AC3E}">
        <p14:creationId xmlns:p14="http://schemas.microsoft.com/office/powerpoint/2010/main" val="9152014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en-US" b="1" dirty="0"/>
              <a:t>LO 5-2:</a:t>
            </a:r>
          </a:p>
        </p:txBody>
      </p:sp>
      <p:sp>
        <p:nvSpPr>
          <p:cNvPr id="2" name="Content Placeholder 1"/>
          <p:cNvSpPr>
            <a:spLocks noGrp="1"/>
          </p:cNvSpPr>
          <p:nvPr>
            <p:ph idx="1"/>
          </p:nvPr>
        </p:nvSpPr>
        <p:spPr/>
        <p:txBody>
          <a:bodyPr>
            <a:normAutofit/>
          </a:bodyPr>
          <a:lstStyle/>
          <a:p>
            <a:pPr marL="0" indent="0">
              <a:buNone/>
            </a:pPr>
            <a:r>
              <a:rPr lang="en-US" sz="3200" dirty="0">
                <a:latin typeface="Tahoma" panose="020B0604030504040204" pitchFamily="34" charset="0"/>
                <a:ea typeface="Tahoma" panose="020B0604030504040204" pitchFamily="34" charset="0"/>
                <a:cs typeface="Tahoma" panose="020B0604030504040204" pitchFamily="34" charset="0"/>
              </a:rPr>
              <a:t>Use the percent of receivables method to estimate the uncollectible accounts expense.</a:t>
            </a:r>
          </a:p>
        </p:txBody>
      </p:sp>
    </p:spTree>
    <p:custDataLst>
      <p:tags r:id="rId1"/>
    </p:custDataLst>
    <p:extLst>
      <p:ext uri="{BB962C8B-B14F-4D97-AF65-F5344CB8AC3E}">
        <p14:creationId xmlns:p14="http://schemas.microsoft.com/office/powerpoint/2010/main" val="3114952299"/>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2561" name="Rectangle 1028"/>
          <p:cNvSpPr>
            <a:spLocks noGrp="1" noChangeArrowheads="1"/>
          </p:cNvSpPr>
          <p:nvPr>
            <p:ph type="title"/>
          </p:nvPr>
        </p:nvSpPr>
        <p:spPr/>
        <p:txBody>
          <a:bodyPr>
            <a:normAutofit/>
          </a:bodyPr>
          <a:lstStyle/>
          <a:p>
            <a:pPr eaLnBrk="1" hangingPunct="1"/>
            <a:r>
              <a:rPr lang="en-US" b="1" dirty="0"/>
              <a:t>Estimating Uncollectible Accounts Expense Using the Percent of Receivables Method</a:t>
            </a:r>
          </a:p>
        </p:txBody>
      </p:sp>
      <p:sp>
        <p:nvSpPr>
          <p:cNvPr id="201734" name="Rectangle 1030"/>
          <p:cNvSpPr>
            <a:spLocks noGrp="1" noChangeArrowheads="1"/>
          </p:cNvSpPr>
          <p:nvPr>
            <p:ph type="body" idx="4294967295"/>
          </p:nvPr>
        </p:nvSpPr>
        <p:spPr>
          <a:xfrm>
            <a:off x="457200" y="2057400"/>
            <a:ext cx="8229600" cy="3200400"/>
          </a:xfrm>
          <a:solidFill>
            <a:schemeClr val="accent1">
              <a:lumMod val="20000"/>
              <a:lumOff val="80000"/>
            </a:schemeClr>
          </a:solidFill>
          <a:ln w="9525">
            <a:solidFill>
              <a:schemeClr val="tx1"/>
            </a:solidFill>
          </a:ln>
        </p:spPr>
        <p:txBody>
          <a:bodyPr>
            <a:normAutofit fontScale="92500" lnSpcReduction="10000"/>
          </a:bodyPr>
          <a:lstStyle/>
          <a:p>
            <a:pPr eaLnBrk="1" hangingPunct="1">
              <a:lnSpc>
                <a:spcPct val="100000"/>
              </a:lnSpc>
              <a:spcBef>
                <a:spcPts val="1200"/>
              </a:spcBef>
            </a:pPr>
            <a:r>
              <a:rPr lang="en-US" sz="2800" dirty="0">
                <a:latin typeface="Tahoma" pitchFamily="34" charset="0"/>
              </a:rPr>
              <a:t>Some accountants believe they can better estimate the amount of uncollectible expense by basing their estimates on a percentage of accounts receivable rather than a percentage of revenue.</a:t>
            </a:r>
          </a:p>
          <a:p>
            <a:pPr eaLnBrk="1" hangingPunct="1">
              <a:lnSpc>
                <a:spcPct val="100000"/>
              </a:lnSpc>
              <a:spcBef>
                <a:spcPts val="1200"/>
              </a:spcBef>
            </a:pPr>
            <a:r>
              <a:rPr lang="en-US" sz="2800" dirty="0">
                <a:latin typeface="Tahoma" pitchFamily="34" charset="0"/>
              </a:rPr>
              <a:t>The approach focuses on estimating the most accurate balance for the Allowance for Doubtful Accounts account that appears on the year-end balance sheet.</a:t>
            </a:r>
          </a:p>
        </p:txBody>
      </p:sp>
    </p:spTree>
    <p:custDataLst>
      <p:tags r:id="rId1"/>
    </p:custDataLst>
    <p:extLst>
      <p:ext uri="{BB962C8B-B14F-4D97-AF65-F5344CB8AC3E}">
        <p14:creationId xmlns:p14="http://schemas.microsoft.com/office/powerpoint/2010/main" val="3922723119"/>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01734">
                                            <p:txEl>
                                              <p:pRg st="0" end="0"/>
                                            </p:txEl>
                                          </p:spTgt>
                                        </p:tgtEl>
                                        <p:attrNameLst>
                                          <p:attrName>style.visibility</p:attrName>
                                        </p:attrNameLst>
                                      </p:cBhvr>
                                      <p:to>
                                        <p:strVal val="visible"/>
                                      </p:to>
                                    </p:set>
                                    <p:anim calcmode="lin" valueType="num">
                                      <p:cBhvr additive="base">
                                        <p:cTn id="7" dur="500" fill="hold"/>
                                        <p:tgtEl>
                                          <p:spTgt spid="20173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0173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01734">
                                            <p:txEl>
                                              <p:pRg st="1" end="1"/>
                                            </p:txEl>
                                          </p:spTgt>
                                        </p:tgtEl>
                                        <p:attrNameLst>
                                          <p:attrName>style.visibility</p:attrName>
                                        </p:attrNameLst>
                                      </p:cBhvr>
                                      <p:to>
                                        <p:strVal val="visible"/>
                                      </p:to>
                                    </p:set>
                                    <p:anim calcmode="lin" valueType="num">
                                      <p:cBhvr additive="base">
                                        <p:cTn id="13" dur="500" fill="hold"/>
                                        <p:tgtEl>
                                          <p:spTgt spid="20173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01734">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129" name="Rectangle 4"/>
          <p:cNvSpPr>
            <a:spLocks noGrp="1" noChangeArrowheads="1"/>
          </p:cNvSpPr>
          <p:nvPr>
            <p:ph type="title"/>
          </p:nvPr>
        </p:nvSpPr>
        <p:spPr>
          <a:xfrm>
            <a:off x="628650" y="176827"/>
            <a:ext cx="7886700" cy="1325563"/>
          </a:xfrm>
        </p:spPr>
        <p:txBody>
          <a:bodyPr>
            <a:normAutofit/>
          </a:bodyPr>
          <a:lstStyle/>
          <a:p>
            <a:pPr eaLnBrk="1" hangingPunct="1"/>
            <a:r>
              <a:rPr lang="en-US" b="1" dirty="0"/>
              <a:t>An Illustration of the Percent of Receivables Method</a:t>
            </a:r>
          </a:p>
        </p:txBody>
      </p:sp>
      <p:sp>
        <p:nvSpPr>
          <p:cNvPr id="304130" name="Text Box 8"/>
          <p:cNvSpPr txBox="1">
            <a:spLocks noChangeArrowheads="1"/>
          </p:cNvSpPr>
          <p:nvPr/>
        </p:nvSpPr>
        <p:spPr bwMode="auto">
          <a:xfrm>
            <a:off x="533400" y="1466830"/>
            <a:ext cx="7924800" cy="2308324"/>
          </a:xfrm>
          <a:prstGeom prst="rect">
            <a:avLst/>
          </a:prstGeom>
          <a:solidFill>
            <a:schemeClr val="accent1">
              <a:lumMod val="20000"/>
              <a:lumOff val="80000"/>
            </a:schemeClr>
          </a:solidFill>
          <a:ln w="9525">
            <a:solidFill>
              <a:schemeClr val="tx1"/>
            </a:solidFill>
            <a:miter lim="800000"/>
            <a:headEnd/>
            <a:tailEnd/>
          </a:ln>
        </p:spPr>
        <p:txBody>
          <a:bodyPr>
            <a:spAutoFit/>
          </a:bodyPr>
          <a:lstStyle/>
          <a:p>
            <a:pPr>
              <a:spcBef>
                <a:spcPct val="50000"/>
              </a:spcBef>
            </a:pPr>
            <a:r>
              <a:rPr lang="en-US" sz="2400" dirty="0">
                <a:latin typeface="Tahoma" pitchFamily="34" charset="0"/>
              </a:rPr>
              <a:t>Before adjusting its accounts on Dec. 31, Year 1, Pyramid Corporation had a $56,000 balance in its Accounts Receivable account and a $500 credit balance in its Allowance for Doubtful Accounts account. Pyramid estimates that 6% of its accounts receivable are uncollectible. </a:t>
            </a:r>
          </a:p>
        </p:txBody>
      </p:sp>
      <p:sp>
        <p:nvSpPr>
          <p:cNvPr id="3" name="TextBox 2"/>
          <p:cNvSpPr txBox="1"/>
          <p:nvPr/>
        </p:nvSpPr>
        <p:spPr>
          <a:xfrm>
            <a:off x="520908" y="3962400"/>
            <a:ext cx="8090741" cy="646331"/>
          </a:xfrm>
          <a:prstGeom prst="rect">
            <a:avLst/>
          </a:prstGeom>
          <a:noFill/>
        </p:spPr>
        <p:txBody>
          <a:bodyPr wrap="none" rtlCol="0">
            <a:spAutoFit/>
          </a:bodyPr>
          <a:lstStyle/>
          <a:p>
            <a:r>
              <a:rPr lang="en-US" dirty="0">
                <a:latin typeface="Tahoma" panose="020B0604030504040204" pitchFamily="34" charset="0"/>
                <a:ea typeface="Tahoma" panose="020B0604030504040204" pitchFamily="34" charset="0"/>
                <a:cs typeface="Tahoma" panose="020B0604030504040204" pitchFamily="34" charset="0"/>
              </a:rPr>
              <a:t>Accounts receivable balance $56,000 × 6% = $3,360 Desired allowance</a:t>
            </a:r>
          </a:p>
          <a:p>
            <a:r>
              <a:rPr lang="en-US" dirty="0">
                <a:latin typeface="Tahoma" panose="020B0604030504040204" pitchFamily="34" charset="0"/>
                <a:ea typeface="Tahoma" panose="020B0604030504040204" pitchFamily="34" charset="0"/>
                <a:cs typeface="Tahoma" panose="020B0604030504040204" pitchFamily="34" charset="0"/>
              </a:rPr>
              <a:t>$3,360 - $500 balance in Allowance = $2,860 Uncollectible accounts expense</a:t>
            </a:r>
          </a:p>
        </p:txBody>
      </p:sp>
      <p:pic>
        <p:nvPicPr>
          <p:cNvPr id="4" name="Picture 3" descr="A screenshot of a cell phone&#10;&#10;Description automatically generated">
            <a:extLst>
              <a:ext uri="{FF2B5EF4-FFF2-40B4-BE49-F238E27FC236}">
                <a16:creationId xmlns:a16="http://schemas.microsoft.com/office/drawing/2014/main" id="{DA163D6E-26F7-4352-AE7A-07451C3F765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5595" y="4795977"/>
            <a:ext cx="7672809" cy="1449308"/>
          </a:xfrm>
          <a:prstGeom prst="rect">
            <a:avLst/>
          </a:prstGeom>
        </p:spPr>
      </p:pic>
    </p:spTree>
    <p:custDataLst>
      <p:tags r:id="rId1"/>
    </p:custDataLst>
    <p:extLst>
      <p:ext uri="{BB962C8B-B14F-4D97-AF65-F5344CB8AC3E}">
        <p14:creationId xmlns:p14="http://schemas.microsoft.com/office/powerpoint/2010/main" val="2227520583"/>
      </p:ext>
    </p:extLst>
  </p:cSld>
  <p:clrMapOvr>
    <a:masterClrMapping/>
  </p:clrMapOvr>
  <p:transition>
    <p:blinds dir="ver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dirty="0"/>
              <a:t>LO 5-1:</a:t>
            </a:r>
          </a:p>
        </p:txBody>
      </p:sp>
      <p:sp>
        <p:nvSpPr>
          <p:cNvPr id="5" name="Content Placeholder 4"/>
          <p:cNvSpPr>
            <a:spLocks noGrp="1"/>
          </p:cNvSpPr>
          <p:nvPr>
            <p:ph idx="1"/>
          </p:nvPr>
        </p:nvSpPr>
        <p:spPr/>
        <p:txBody>
          <a:bodyPr>
            <a:normAutofit/>
          </a:bodyPr>
          <a:lstStyle/>
          <a:p>
            <a:pPr marL="0" indent="0">
              <a:buNone/>
            </a:pPr>
            <a:r>
              <a:rPr lang="en-US" sz="3200" dirty="0">
                <a:latin typeface="Tahoma" panose="020B0604030504040204" pitchFamily="34" charset="0"/>
                <a:ea typeface="Tahoma" panose="020B0604030504040204" pitchFamily="34" charset="0"/>
                <a:cs typeface="Tahoma" panose="020B0604030504040204" pitchFamily="34" charset="0"/>
              </a:rPr>
              <a:t>Use the percent of revenue method to account for uncollectible accounts expense.</a:t>
            </a:r>
          </a:p>
        </p:txBody>
      </p:sp>
      <p:sp>
        <p:nvSpPr>
          <p:cNvPr id="26630" name="Rectangle 5"/>
          <p:cNvSpPr>
            <a:spLocks noChangeArrowheads="1"/>
          </p:cNvSpPr>
          <p:nvPr/>
        </p:nvSpPr>
        <p:spPr bwMode="auto">
          <a:xfrm>
            <a:off x="838200" y="457200"/>
            <a:ext cx="8229600" cy="1143000"/>
          </a:xfrm>
          <a:prstGeom prst="rect">
            <a:avLst/>
          </a:prstGeom>
          <a:noFill/>
          <a:ln w="9525">
            <a:noFill/>
            <a:miter lim="800000"/>
            <a:headEnd/>
            <a:tailEnd/>
          </a:ln>
        </p:spPr>
        <p:txBody>
          <a:bodyPr anchor="ctr"/>
          <a:lstStyle/>
          <a:p>
            <a:endParaRPr lang="en-US" sz="4000" dirty="0">
              <a:solidFill>
                <a:srgbClr val="490C00"/>
              </a:solidFill>
            </a:endParaRPr>
          </a:p>
        </p:txBody>
      </p:sp>
    </p:spTree>
    <p:custDataLst>
      <p:tags r:id="rId1"/>
    </p:custDataLst>
    <p:extLst>
      <p:ext uri="{BB962C8B-B14F-4D97-AF65-F5344CB8AC3E}">
        <p14:creationId xmlns:p14="http://schemas.microsoft.com/office/powerpoint/2010/main" val="2432975879"/>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en-US" b="1" dirty="0"/>
              <a:t>LO 5-3:</a:t>
            </a:r>
          </a:p>
        </p:txBody>
      </p:sp>
      <p:sp>
        <p:nvSpPr>
          <p:cNvPr id="2" name="Content Placeholder 1"/>
          <p:cNvSpPr>
            <a:spLocks noGrp="1"/>
          </p:cNvSpPr>
          <p:nvPr>
            <p:ph idx="1"/>
          </p:nvPr>
        </p:nvSpPr>
        <p:spPr/>
        <p:txBody>
          <a:bodyPr>
            <a:normAutofit/>
          </a:bodyPr>
          <a:lstStyle/>
          <a:p>
            <a:pPr marL="0" indent="0">
              <a:buNone/>
            </a:pPr>
            <a:r>
              <a:rPr lang="en-US" sz="3200" dirty="0">
                <a:latin typeface="Tahoma" panose="020B0604030504040204" pitchFamily="34" charset="0"/>
                <a:ea typeface="Tahoma" panose="020B0604030504040204" pitchFamily="34" charset="0"/>
                <a:cs typeface="Tahoma" panose="020B0604030504040204" pitchFamily="34" charset="0"/>
              </a:rPr>
              <a:t>Use aging of accounts receivable to estimate the uncollectible accounts expense.</a:t>
            </a:r>
          </a:p>
        </p:txBody>
      </p:sp>
      <p:sp>
        <p:nvSpPr>
          <p:cNvPr id="26630" name="Rectangle 5"/>
          <p:cNvSpPr>
            <a:spLocks noChangeArrowheads="1"/>
          </p:cNvSpPr>
          <p:nvPr/>
        </p:nvSpPr>
        <p:spPr bwMode="auto">
          <a:xfrm>
            <a:off x="838200" y="457200"/>
            <a:ext cx="8229600" cy="1143000"/>
          </a:xfrm>
          <a:prstGeom prst="rect">
            <a:avLst/>
          </a:prstGeom>
          <a:noFill/>
          <a:ln w="9525">
            <a:noFill/>
            <a:miter lim="800000"/>
            <a:headEnd/>
            <a:tailEnd/>
          </a:ln>
        </p:spPr>
        <p:txBody>
          <a:bodyPr anchor="ctr"/>
          <a:lstStyle/>
          <a:p>
            <a:endParaRPr lang="en-US" sz="4000" dirty="0">
              <a:solidFill>
                <a:srgbClr val="490C00"/>
              </a:solidFill>
            </a:endParaRPr>
          </a:p>
          <a:p>
            <a:endParaRPr lang="en-US" sz="4000" dirty="0">
              <a:solidFill>
                <a:srgbClr val="490C00"/>
              </a:solidFill>
            </a:endParaRPr>
          </a:p>
        </p:txBody>
      </p:sp>
    </p:spTree>
    <p:custDataLst>
      <p:tags r:id="rId1"/>
    </p:custDataLst>
    <p:extLst>
      <p:ext uri="{BB962C8B-B14F-4D97-AF65-F5344CB8AC3E}">
        <p14:creationId xmlns:p14="http://schemas.microsoft.com/office/powerpoint/2010/main" val="1331672003"/>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4609" name="Rectangle 2"/>
          <p:cNvSpPr>
            <a:spLocks noGrp="1" noChangeArrowheads="1"/>
          </p:cNvSpPr>
          <p:nvPr>
            <p:ph type="title"/>
          </p:nvPr>
        </p:nvSpPr>
        <p:spPr/>
        <p:txBody>
          <a:bodyPr>
            <a:normAutofit/>
          </a:bodyPr>
          <a:lstStyle/>
          <a:p>
            <a:pPr eaLnBrk="1" hangingPunct="1"/>
            <a:r>
              <a:rPr lang="en-US" b="1" dirty="0">
                <a:ea typeface="Tahoma" panose="020B0604030504040204" pitchFamily="34" charset="0"/>
                <a:cs typeface="Tahoma" panose="020B0604030504040204" pitchFamily="34" charset="0"/>
              </a:rPr>
              <a:t>Accounts Receivable Aging Schedule</a:t>
            </a:r>
          </a:p>
        </p:txBody>
      </p:sp>
      <p:pic>
        <p:nvPicPr>
          <p:cNvPr id="3" name="Picture 2">
            <a:extLst>
              <a:ext uri="{FF2B5EF4-FFF2-40B4-BE49-F238E27FC236}">
                <a16:creationId xmlns:a16="http://schemas.microsoft.com/office/drawing/2014/main" id="{D579EA64-71C1-44D7-BE71-49BFB995AAC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33462" y="1600200"/>
            <a:ext cx="6877075" cy="4205556"/>
          </a:xfrm>
          <a:prstGeom prst="rect">
            <a:avLst/>
          </a:prstGeom>
        </p:spPr>
      </p:pic>
    </p:spTree>
    <p:custDataLst>
      <p:tags r:id="rId1"/>
    </p:custDataLst>
    <p:extLst>
      <p:ext uri="{BB962C8B-B14F-4D97-AF65-F5344CB8AC3E}">
        <p14:creationId xmlns:p14="http://schemas.microsoft.com/office/powerpoint/2010/main" val="4290512373"/>
      </p:ext>
    </p:extLst>
  </p:cSld>
  <p:clrMapOvr>
    <a:masterClrMapping/>
  </p:clrMapOvr>
  <p:transition>
    <p:blinds dir="vert"/>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657" name="Rectangle 4"/>
          <p:cNvSpPr>
            <a:spLocks noGrp="1" noChangeArrowheads="1"/>
          </p:cNvSpPr>
          <p:nvPr>
            <p:ph type="title"/>
          </p:nvPr>
        </p:nvSpPr>
        <p:spPr/>
        <p:txBody>
          <a:bodyPr>
            <a:normAutofit/>
          </a:bodyPr>
          <a:lstStyle/>
          <a:p>
            <a:pPr eaLnBrk="1" hangingPunct="1"/>
            <a:r>
              <a:rPr lang="en-US" b="1" dirty="0"/>
              <a:t>Balance Required in Allowance Account</a:t>
            </a:r>
          </a:p>
        </p:txBody>
      </p:sp>
      <p:sp>
        <p:nvSpPr>
          <p:cNvPr id="208902" name="Text Box 6"/>
          <p:cNvSpPr txBox="1">
            <a:spLocks noChangeArrowheads="1"/>
          </p:cNvSpPr>
          <p:nvPr/>
        </p:nvSpPr>
        <p:spPr bwMode="auto">
          <a:xfrm>
            <a:off x="1200150" y="4876800"/>
            <a:ext cx="6399211" cy="1200329"/>
          </a:xfrm>
          <a:prstGeom prst="rect">
            <a:avLst/>
          </a:prstGeom>
          <a:solidFill>
            <a:schemeClr val="accent1">
              <a:lumMod val="20000"/>
              <a:lumOff val="80000"/>
            </a:schemeClr>
          </a:solidFill>
          <a:ln w="9525">
            <a:solidFill>
              <a:schemeClr val="tx1"/>
            </a:solidFill>
            <a:miter lim="800000"/>
            <a:headEnd/>
            <a:tailEnd/>
          </a:ln>
        </p:spPr>
        <p:txBody>
          <a:bodyPr wrap="square">
            <a:spAutoFit/>
          </a:bodyPr>
          <a:lstStyle/>
          <a:p>
            <a:pPr>
              <a:spcBef>
                <a:spcPct val="50000"/>
              </a:spcBef>
            </a:pPr>
            <a:r>
              <a:rPr lang="en-US" sz="1800" dirty="0">
                <a:latin typeface="Tahoma" pitchFamily="34" charset="0"/>
              </a:rPr>
              <a:t>The </a:t>
            </a:r>
            <a:r>
              <a:rPr lang="en-US" sz="1800" i="1" dirty="0">
                <a:latin typeface="Tahoma" pitchFamily="34" charset="0"/>
              </a:rPr>
              <a:t>ending balance </a:t>
            </a:r>
            <a:r>
              <a:rPr lang="en-US" sz="1800" dirty="0">
                <a:latin typeface="Tahoma" pitchFamily="34" charset="0"/>
              </a:rPr>
              <a:t>in the Allowance for Doubtful Accounts account shown </a:t>
            </a:r>
            <a:r>
              <a:rPr lang="en-US" sz="1800" i="1" dirty="0">
                <a:latin typeface="Tahoma" pitchFamily="34" charset="0"/>
              </a:rPr>
              <a:t>must</a:t>
            </a:r>
            <a:r>
              <a:rPr lang="en-US" sz="1800" dirty="0">
                <a:latin typeface="Tahoma" pitchFamily="34" charset="0"/>
              </a:rPr>
              <a:t> be $3,760.  Since Pyramid has an unadjusted $500 balance in its Allowance account, the amount of uncollectible expense to be recognized is $3,260.</a:t>
            </a:r>
          </a:p>
        </p:txBody>
      </p:sp>
      <p:pic>
        <p:nvPicPr>
          <p:cNvPr id="3" name="Picture 2" descr="A screenshot of a cell phone&#10;&#10;Description automatically generated">
            <a:extLst>
              <a:ext uri="{FF2B5EF4-FFF2-40B4-BE49-F238E27FC236}">
                <a16:creationId xmlns:a16="http://schemas.microsoft.com/office/drawing/2014/main" id="{607D93F2-BE33-463C-AF3E-BD35A435A53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8491" y="1371600"/>
            <a:ext cx="7523784" cy="3124381"/>
          </a:xfrm>
          <a:prstGeom prst="rect">
            <a:avLst/>
          </a:prstGeom>
        </p:spPr>
      </p:pic>
    </p:spTree>
    <p:custDataLst>
      <p:tags r:id="rId1"/>
    </p:custDataLst>
    <p:extLst>
      <p:ext uri="{BB962C8B-B14F-4D97-AF65-F5344CB8AC3E}">
        <p14:creationId xmlns:p14="http://schemas.microsoft.com/office/powerpoint/2010/main" val="1945213011"/>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0890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8902" grpId="0" animBg="1"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8705" name="Rectangle 4"/>
          <p:cNvSpPr>
            <a:spLocks noGrp="1" noChangeArrowheads="1"/>
          </p:cNvSpPr>
          <p:nvPr>
            <p:ph type="title"/>
          </p:nvPr>
        </p:nvSpPr>
        <p:spPr/>
        <p:txBody>
          <a:bodyPr>
            <a:normAutofit/>
          </a:bodyPr>
          <a:lstStyle/>
          <a:p>
            <a:pPr eaLnBrk="1" hangingPunct="1"/>
            <a:r>
              <a:rPr lang="en-US" b="1" dirty="0"/>
              <a:t>Matching Revenues and Expenses versus </a:t>
            </a:r>
            <a:br>
              <a:rPr lang="en-US" b="1" dirty="0"/>
            </a:br>
            <a:r>
              <a:rPr lang="en-US" b="1" dirty="0"/>
              <a:t>Asset Measurement</a:t>
            </a:r>
          </a:p>
        </p:txBody>
      </p:sp>
      <p:sp>
        <p:nvSpPr>
          <p:cNvPr id="66" name="TextBox 65"/>
          <p:cNvSpPr txBox="1"/>
          <p:nvPr/>
        </p:nvSpPr>
        <p:spPr>
          <a:xfrm>
            <a:off x="304800" y="1828800"/>
            <a:ext cx="4038600" cy="3108543"/>
          </a:xfrm>
          <a:prstGeom prst="rect">
            <a:avLst/>
          </a:prstGeom>
          <a:solidFill>
            <a:schemeClr val="accent5"/>
          </a:solidFill>
          <a:ln w="19050">
            <a:solidFill>
              <a:schemeClr val="tx1"/>
            </a:solidFill>
          </a:ln>
        </p:spPr>
        <p:txBody>
          <a:bodyPr>
            <a:spAutoFit/>
          </a:bodyPr>
          <a:lstStyle/>
          <a:p>
            <a:pPr>
              <a:defRPr/>
            </a:pPr>
            <a:r>
              <a:rPr lang="en-US" sz="2800" dirty="0">
                <a:solidFill>
                  <a:schemeClr val="bg1"/>
                </a:solidFill>
              </a:rPr>
              <a:t>The percent of revenue method, with its focus on determining the uncollectible accounts expense, is often called the </a:t>
            </a:r>
            <a:r>
              <a:rPr lang="en-US" sz="2800" b="1" dirty="0">
                <a:solidFill>
                  <a:schemeClr val="bg1"/>
                </a:solidFill>
              </a:rPr>
              <a:t>income statement approach</a:t>
            </a:r>
            <a:r>
              <a:rPr lang="en-US" sz="2800" dirty="0">
                <a:solidFill>
                  <a:schemeClr val="bg1"/>
                </a:solidFill>
              </a:rPr>
              <a:t>.</a:t>
            </a:r>
          </a:p>
        </p:txBody>
      </p:sp>
      <p:sp>
        <p:nvSpPr>
          <p:cNvPr id="67" name="TextBox 66"/>
          <p:cNvSpPr txBox="1"/>
          <p:nvPr/>
        </p:nvSpPr>
        <p:spPr>
          <a:xfrm>
            <a:off x="4572000" y="1828799"/>
            <a:ext cx="4191000" cy="3108543"/>
          </a:xfrm>
          <a:prstGeom prst="rect">
            <a:avLst/>
          </a:prstGeom>
          <a:solidFill>
            <a:schemeClr val="accent5"/>
          </a:solidFill>
          <a:ln w="19050">
            <a:solidFill>
              <a:schemeClr val="tx1"/>
            </a:solidFill>
          </a:ln>
        </p:spPr>
        <p:txBody>
          <a:bodyPr>
            <a:spAutoFit/>
          </a:bodyPr>
          <a:lstStyle/>
          <a:p>
            <a:pPr>
              <a:defRPr/>
            </a:pPr>
            <a:r>
              <a:rPr lang="en-US" sz="2800" dirty="0">
                <a:solidFill>
                  <a:schemeClr val="bg1"/>
                </a:solidFill>
              </a:rPr>
              <a:t>The percent of receivables method, focused on determining the best estimate of the allowance balance, is often called the </a:t>
            </a:r>
            <a:r>
              <a:rPr lang="en-US" sz="2800" b="1" dirty="0">
                <a:solidFill>
                  <a:schemeClr val="bg1"/>
                </a:solidFill>
              </a:rPr>
              <a:t>balance sheet approach</a:t>
            </a:r>
            <a:r>
              <a:rPr lang="en-US" sz="2800" dirty="0">
                <a:solidFill>
                  <a:schemeClr val="bg1"/>
                </a:solidFill>
              </a:rPr>
              <a:t>.</a:t>
            </a:r>
          </a:p>
        </p:txBody>
      </p:sp>
      <p:sp>
        <p:nvSpPr>
          <p:cNvPr id="68" name="TextBox 67"/>
          <p:cNvSpPr txBox="1"/>
          <p:nvPr/>
        </p:nvSpPr>
        <p:spPr>
          <a:xfrm>
            <a:off x="342900" y="5029200"/>
            <a:ext cx="8458200" cy="1323975"/>
          </a:xfrm>
          <a:prstGeom prst="rect">
            <a:avLst/>
          </a:prstGeom>
          <a:solidFill>
            <a:schemeClr val="bg2">
              <a:lumMod val="40000"/>
              <a:lumOff val="60000"/>
            </a:schemeClr>
          </a:solidFill>
          <a:ln w="57150">
            <a:solidFill>
              <a:srgbClr val="000099"/>
            </a:solidFill>
          </a:ln>
        </p:spPr>
        <p:txBody>
          <a:bodyPr>
            <a:spAutoFit/>
          </a:bodyPr>
          <a:lstStyle/>
          <a:p>
            <a:pPr>
              <a:defRPr/>
            </a:pPr>
            <a:r>
              <a:rPr lang="en-US" sz="4000" dirty="0">
                <a:solidFill>
                  <a:srgbClr val="000099"/>
                </a:solidFill>
              </a:rPr>
              <a:t>Either approach provides acceptable results.</a:t>
            </a:r>
          </a:p>
        </p:txBody>
      </p:sp>
    </p:spTree>
    <p:custDataLst>
      <p:tags r:id="rId1"/>
    </p:custDataLst>
    <p:extLst>
      <p:ext uri="{BB962C8B-B14F-4D97-AF65-F5344CB8AC3E}">
        <p14:creationId xmlns:p14="http://schemas.microsoft.com/office/powerpoint/2010/main" val="4247759378"/>
      </p:ext>
    </p:extLst>
  </p:cSld>
  <p:clrMapOvr>
    <a:masterClrMapping/>
  </p:clrMapOvr>
  <p:transition>
    <p:blinds dir="vert"/>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en-US" b="1" dirty="0"/>
              <a:t>LO 5-4:</a:t>
            </a:r>
          </a:p>
        </p:txBody>
      </p:sp>
      <p:sp>
        <p:nvSpPr>
          <p:cNvPr id="2" name="Content Placeholder 1"/>
          <p:cNvSpPr>
            <a:spLocks noGrp="1"/>
          </p:cNvSpPr>
          <p:nvPr>
            <p:ph idx="1"/>
          </p:nvPr>
        </p:nvSpPr>
        <p:spPr/>
        <p:txBody>
          <a:bodyPr>
            <a:normAutofit/>
          </a:bodyPr>
          <a:lstStyle/>
          <a:p>
            <a:pPr marL="0" indent="0">
              <a:buNone/>
            </a:pPr>
            <a:r>
              <a:rPr lang="en-US" sz="3200" dirty="0">
                <a:latin typeface="Tahoma" panose="020B0604030504040204" pitchFamily="34" charset="0"/>
                <a:ea typeface="Tahoma" panose="020B0604030504040204" pitchFamily="34" charset="0"/>
                <a:cs typeface="Tahoma" panose="020B0604030504040204" pitchFamily="34" charset="0"/>
              </a:rPr>
              <a:t>Show how accounting for notes receivable and accrued interest affects financial statements.</a:t>
            </a:r>
          </a:p>
        </p:txBody>
      </p:sp>
      <p:sp>
        <p:nvSpPr>
          <p:cNvPr id="26630" name="Rectangle 5"/>
          <p:cNvSpPr>
            <a:spLocks noChangeArrowheads="1"/>
          </p:cNvSpPr>
          <p:nvPr/>
        </p:nvSpPr>
        <p:spPr bwMode="auto">
          <a:xfrm>
            <a:off x="838200" y="457200"/>
            <a:ext cx="8229600" cy="1143000"/>
          </a:xfrm>
          <a:prstGeom prst="rect">
            <a:avLst/>
          </a:prstGeom>
          <a:noFill/>
          <a:ln w="9525">
            <a:noFill/>
            <a:miter lim="800000"/>
            <a:headEnd/>
            <a:tailEnd/>
          </a:ln>
        </p:spPr>
        <p:txBody>
          <a:bodyPr anchor="ctr"/>
          <a:lstStyle/>
          <a:p>
            <a:endParaRPr lang="en-US" sz="4000" dirty="0">
              <a:solidFill>
                <a:srgbClr val="490C00"/>
              </a:solidFill>
            </a:endParaRPr>
          </a:p>
        </p:txBody>
      </p:sp>
    </p:spTree>
    <p:custDataLst>
      <p:tags r:id="rId1"/>
    </p:custDataLst>
    <p:extLst>
      <p:ext uri="{BB962C8B-B14F-4D97-AF65-F5344CB8AC3E}">
        <p14:creationId xmlns:p14="http://schemas.microsoft.com/office/powerpoint/2010/main" val="3114952299"/>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28650" y="1981200"/>
            <a:ext cx="7886700" cy="3693319"/>
          </a:xfrm>
          <a:prstGeom prst="rect">
            <a:avLst/>
          </a:prstGeom>
          <a:solidFill>
            <a:schemeClr val="accent1">
              <a:lumMod val="20000"/>
              <a:lumOff val="80000"/>
            </a:schemeClr>
          </a:solidFill>
          <a:ln>
            <a:solidFill>
              <a:schemeClr val="tx1"/>
            </a:solidFill>
          </a:ln>
        </p:spPr>
        <p:txBody>
          <a:bodyPr wrap="square">
            <a:spAutoFit/>
          </a:bodyPr>
          <a:lstStyle/>
          <a:p>
            <a:pPr marL="457200" indent="-457200">
              <a:buFont typeface="Arial" panose="020B0604020202020204" pitchFamily="34" charset="0"/>
              <a:buChar char="•"/>
              <a:defRPr/>
            </a:pPr>
            <a:r>
              <a:rPr lang="en-US" sz="2600" dirty="0">
                <a:latin typeface="Tahoma" panose="020B0604030504040204" pitchFamily="34" charset="0"/>
                <a:ea typeface="Tahoma" panose="020B0604030504040204" pitchFamily="34" charset="0"/>
                <a:cs typeface="Tahoma" panose="020B0604030504040204" pitchFamily="34" charset="0"/>
              </a:rPr>
              <a:t>Companies do not charge interest on accounts receivable that are not past due.</a:t>
            </a:r>
          </a:p>
          <a:p>
            <a:pPr marL="457200" indent="-457200">
              <a:buFont typeface="Arial" panose="020B0604020202020204" pitchFamily="34" charset="0"/>
              <a:buChar char="•"/>
              <a:defRPr/>
            </a:pPr>
            <a:r>
              <a:rPr lang="en-US" sz="2600" dirty="0">
                <a:latin typeface="Tahoma" panose="020B0604030504040204" pitchFamily="34" charset="0"/>
                <a:ea typeface="Tahoma" panose="020B0604030504040204" pitchFamily="34" charset="0"/>
                <a:cs typeface="Tahoma" panose="020B0604030504040204" pitchFamily="34" charset="0"/>
              </a:rPr>
              <a:t>When a company extends credit for a long time or when the credit extended is large, the cost and the potential for disputes both increase.</a:t>
            </a:r>
          </a:p>
          <a:p>
            <a:pPr marL="914400" lvl="1" indent="-457200">
              <a:buFont typeface="Arial" panose="020B0604020202020204" pitchFamily="34" charset="0"/>
              <a:buChar char="•"/>
              <a:defRPr/>
            </a:pPr>
            <a:r>
              <a:rPr lang="en-US" sz="2600" dirty="0">
                <a:latin typeface="Tahoma" panose="020B0604030504040204" pitchFamily="34" charset="0"/>
                <a:ea typeface="Tahoma" panose="020B0604030504040204" pitchFamily="34" charset="0"/>
                <a:cs typeface="Tahoma" panose="020B0604030504040204" pitchFamily="34" charset="0"/>
              </a:rPr>
              <a:t>The parties frequently enter into a credit agreement.</a:t>
            </a:r>
          </a:p>
          <a:p>
            <a:pPr marL="914400" lvl="1" indent="-457200">
              <a:buFont typeface="Arial" panose="020B0604020202020204" pitchFamily="34" charset="0"/>
              <a:buChar char="•"/>
              <a:defRPr/>
            </a:pPr>
            <a:r>
              <a:rPr lang="en-US" sz="2600" dirty="0">
                <a:latin typeface="Tahoma" panose="020B0604030504040204" pitchFamily="34" charset="0"/>
                <a:ea typeface="Tahoma" panose="020B0604030504040204" pitchFamily="34" charset="0"/>
                <a:cs typeface="Tahoma" panose="020B0604030504040204" pitchFamily="34" charset="0"/>
              </a:rPr>
              <a:t>The terms are legally documented in a promissory note.</a:t>
            </a:r>
          </a:p>
        </p:txBody>
      </p:sp>
      <p:sp>
        <p:nvSpPr>
          <p:cNvPr id="5" name="Title 4"/>
          <p:cNvSpPr>
            <a:spLocks noGrp="1"/>
          </p:cNvSpPr>
          <p:nvPr>
            <p:ph type="title"/>
          </p:nvPr>
        </p:nvSpPr>
        <p:spPr/>
        <p:txBody>
          <a:bodyPr/>
          <a:lstStyle/>
          <a:p>
            <a:r>
              <a:rPr lang="en-US" kern="0" dirty="0"/>
              <a:t>Accounting for Notes Receivable</a:t>
            </a:r>
            <a:endParaRPr lang="en-US" dirty="0"/>
          </a:p>
        </p:txBody>
      </p:sp>
    </p:spTree>
    <p:custDataLst>
      <p:tags r:id="rId1"/>
    </p:custDataLst>
    <p:extLst>
      <p:ext uri="{BB962C8B-B14F-4D97-AF65-F5344CB8AC3E}">
        <p14:creationId xmlns:p14="http://schemas.microsoft.com/office/powerpoint/2010/main" val="4192622090"/>
      </p:ext>
    </p:extLst>
  </p:cSld>
  <p:clrMapOvr>
    <a:masterClrMapping/>
  </p:clrMapOvr>
  <p:transition>
    <p:blinds dir="vert"/>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6897" name="Rectangle 2"/>
          <p:cNvSpPr>
            <a:spLocks noGrp="1" noChangeArrowheads="1"/>
          </p:cNvSpPr>
          <p:nvPr>
            <p:ph type="title"/>
          </p:nvPr>
        </p:nvSpPr>
        <p:spPr/>
        <p:txBody>
          <a:bodyPr>
            <a:normAutofit/>
          </a:bodyPr>
          <a:lstStyle/>
          <a:p>
            <a:pPr eaLnBrk="1" hangingPunct="1"/>
            <a:r>
              <a:rPr lang="en-US" b="1" dirty="0"/>
              <a:t>Promissory Note</a:t>
            </a:r>
          </a:p>
        </p:txBody>
      </p:sp>
      <p:pic>
        <p:nvPicPr>
          <p:cNvPr id="3" name="Picture 2" descr="A screenshot of a cell phone&#10;&#10;Description automatically generated">
            <a:extLst>
              <a:ext uri="{FF2B5EF4-FFF2-40B4-BE49-F238E27FC236}">
                <a16:creationId xmlns:a16="http://schemas.microsoft.com/office/drawing/2014/main" id="{B5EC86BA-180E-4238-82A0-85D3FAFE85C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8438" y="1524000"/>
            <a:ext cx="7667124" cy="4530235"/>
          </a:xfrm>
          <a:prstGeom prst="rect">
            <a:avLst/>
          </a:prstGeom>
        </p:spPr>
      </p:pic>
    </p:spTree>
    <p:custDataLst>
      <p:tags r:id="rId1"/>
    </p:custDataLst>
    <p:extLst>
      <p:ext uri="{BB962C8B-B14F-4D97-AF65-F5344CB8AC3E}">
        <p14:creationId xmlns:p14="http://schemas.microsoft.com/office/powerpoint/2010/main" val="2199765009"/>
      </p:ext>
    </p:extLst>
  </p:cSld>
  <p:clrMapOvr>
    <a:masterClrMapping/>
  </p:clrMapOvr>
  <p:transition>
    <p:blinds dir="vert"/>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2801" name="Rectangle 1026"/>
          <p:cNvSpPr>
            <a:spLocks noGrp="1" noChangeArrowheads="1"/>
          </p:cNvSpPr>
          <p:nvPr>
            <p:ph type="title"/>
          </p:nvPr>
        </p:nvSpPr>
        <p:spPr/>
        <p:txBody>
          <a:bodyPr>
            <a:normAutofit/>
          </a:bodyPr>
          <a:lstStyle/>
          <a:p>
            <a:pPr eaLnBrk="1" hangingPunct="1"/>
            <a:r>
              <a:rPr lang="en-US" b="1" dirty="0"/>
              <a:t>Characteristics of Notes Receivable</a:t>
            </a:r>
          </a:p>
        </p:txBody>
      </p:sp>
      <p:sp>
        <p:nvSpPr>
          <p:cNvPr id="220163" name="Rectangle 1027"/>
          <p:cNvSpPr>
            <a:spLocks noGrp="1" noChangeArrowheads="1"/>
          </p:cNvSpPr>
          <p:nvPr>
            <p:ph idx="1"/>
          </p:nvPr>
        </p:nvSpPr>
        <p:spPr>
          <a:solidFill>
            <a:schemeClr val="accent1">
              <a:lumMod val="20000"/>
              <a:lumOff val="80000"/>
            </a:schemeClr>
          </a:solidFill>
          <a:ln>
            <a:solidFill>
              <a:schemeClr val="tx1"/>
            </a:solidFill>
          </a:ln>
        </p:spPr>
        <p:txBody>
          <a:bodyPr>
            <a:normAutofit lnSpcReduction="10000"/>
          </a:bodyPr>
          <a:lstStyle/>
          <a:p>
            <a:pPr marL="514350" indent="-514350" eaLnBrk="1" hangingPunct="1">
              <a:buFont typeface="+mj-lt"/>
              <a:buAutoNum type="arabicPeriod"/>
            </a:pPr>
            <a:r>
              <a:rPr lang="en-US" sz="2600" dirty="0">
                <a:latin typeface="Tahoma" panose="020B0604030504040204" pitchFamily="34" charset="0"/>
                <a:ea typeface="Tahoma" panose="020B0604030504040204" pitchFamily="34" charset="0"/>
                <a:cs typeface="Tahoma" panose="020B0604030504040204" pitchFamily="34" charset="0"/>
              </a:rPr>
              <a:t>Maker (also called borrower or debtor) - The person responsible for making payment on the due date.</a:t>
            </a:r>
          </a:p>
          <a:p>
            <a:pPr marL="514350" indent="-514350" eaLnBrk="1" hangingPunct="1">
              <a:buFont typeface="+mj-lt"/>
              <a:buAutoNum type="arabicPeriod"/>
            </a:pPr>
            <a:r>
              <a:rPr lang="en-US" sz="2600" dirty="0">
                <a:latin typeface="Tahoma" panose="020B0604030504040204" pitchFamily="34" charset="0"/>
                <a:ea typeface="Tahoma" panose="020B0604030504040204" pitchFamily="34" charset="0"/>
                <a:cs typeface="Tahoma" panose="020B0604030504040204" pitchFamily="34" charset="0"/>
              </a:rPr>
              <a:t>Payee (also called creditor or lender) – The person to whom the note is made payable.</a:t>
            </a:r>
          </a:p>
          <a:p>
            <a:pPr marL="514350" indent="-514350" eaLnBrk="1" hangingPunct="1">
              <a:buFont typeface="+mj-lt"/>
              <a:buAutoNum type="arabicPeriod"/>
            </a:pPr>
            <a:r>
              <a:rPr lang="en-US" sz="2600" dirty="0">
                <a:latin typeface="Tahoma" panose="020B0604030504040204" pitchFamily="34" charset="0"/>
                <a:ea typeface="Tahoma" panose="020B0604030504040204" pitchFamily="34" charset="0"/>
                <a:cs typeface="Tahoma" panose="020B0604030504040204" pitchFamily="34" charset="0"/>
              </a:rPr>
              <a:t>Principal – The amount of money loaned.</a:t>
            </a:r>
          </a:p>
          <a:p>
            <a:pPr marL="514350" indent="-514350" eaLnBrk="1" hangingPunct="1">
              <a:buFont typeface="+mj-lt"/>
              <a:buAutoNum type="arabicPeriod"/>
            </a:pPr>
            <a:r>
              <a:rPr lang="en-US" sz="2600" dirty="0">
                <a:latin typeface="Tahoma" panose="020B0604030504040204" pitchFamily="34" charset="0"/>
                <a:ea typeface="Tahoma" panose="020B0604030504040204" pitchFamily="34" charset="0"/>
                <a:cs typeface="Tahoma" panose="020B0604030504040204" pitchFamily="34" charset="0"/>
              </a:rPr>
              <a:t>Interest – The economic benefit earned by the payee for loaning the principal</a:t>
            </a:r>
          </a:p>
          <a:p>
            <a:pPr marL="514350" indent="-514350" eaLnBrk="1" hangingPunct="1">
              <a:buFont typeface="+mj-lt"/>
              <a:buAutoNum type="arabicPeriod"/>
            </a:pPr>
            <a:r>
              <a:rPr lang="en-US" sz="2600" dirty="0">
                <a:latin typeface="Tahoma" panose="020B0604030504040204" pitchFamily="34" charset="0"/>
                <a:ea typeface="Tahoma" panose="020B0604030504040204" pitchFamily="34" charset="0"/>
                <a:cs typeface="Tahoma" panose="020B0604030504040204" pitchFamily="34" charset="0"/>
              </a:rPr>
              <a:t>Maturity date – The date on which the maker must repay the principal and interest</a:t>
            </a:r>
          </a:p>
          <a:p>
            <a:pPr marL="514350" indent="-514350" eaLnBrk="1" hangingPunct="1">
              <a:buFont typeface="+mj-lt"/>
              <a:buAutoNum type="arabicPeriod"/>
            </a:pPr>
            <a:r>
              <a:rPr lang="en-US" sz="2600" dirty="0">
                <a:latin typeface="Tahoma" panose="020B0604030504040204" pitchFamily="34" charset="0"/>
                <a:ea typeface="Tahoma" panose="020B0604030504040204" pitchFamily="34" charset="0"/>
                <a:cs typeface="Tahoma" panose="020B0604030504040204" pitchFamily="34" charset="0"/>
              </a:rPr>
              <a:t>Collateral – Assets that are assigned as security</a:t>
            </a:r>
          </a:p>
        </p:txBody>
      </p:sp>
    </p:spTree>
    <p:custDataLst>
      <p:tags r:id="rId1"/>
    </p:custDataLst>
    <p:extLst>
      <p:ext uri="{BB962C8B-B14F-4D97-AF65-F5344CB8AC3E}">
        <p14:creationId xmlns:p14="http://schemas.microsoft.com/office/powerpoint/2010/main" val="19339528"/>
      </p:ext>
    </p:extLst>
  </p:cSld>
  <p:clrMapOvr>
    <a:masterClrMapping/>
  </p:clrMapOvr>
  <p:transition>
    <p:blinds dir="vert"/>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945" name="Rectangle 4"/>
          <p:cNvSpPr>
            <a:spLocks noGrp="1" noChangeArrowheads="1"/>
          </p:cNvSpPr>
          <p:nvPr>
            <p:ph type="title"/>
          </p:nvPr>
        </p:nvSpPr>
        <p:spPr/>
        <p:txBody>
          <a:bodyPr>
            <a:normAutofit/>
          </a:bodyPr>
          <a:lstStyle/>
          <a:p>
            <a:pPr eaLnBrk="1" hangingPunct="1"/>
            <a:r>
              <a:rPr lang="en-US" b="1" dirty="0"/>
              <a:t>How Accounting for Notes Receivable Affects Financial Statements</a:t>
            </a:r>
          </a:p>
        </p:txBody>
      </p:sp>
      <p:sp>
        <p:nvSpPr>
          <p:cNvPr id="338946" name="Text Box 7"/>
          <p:cNvSpPr txBox="1">
            <a:spLocks noChangeArrowheads="1"/>
          </p:cNvSpPr>
          <p:nvPr/>
        </p:nvSpPr>
        <p:spPr bwMode="auto">
          <a:xfrm>
            <a:off x="628650" y="1981200"/>
            <a:ext cx="7886700" cy="1384995"/>
          </a:xfrm>
          <a:prstGeom prst="rect">
            <a:avLst/>
          </a:prstGeom>
          <a:solidFill>
            <a:schemeClr val="accent1">
              <a:lumMod val="20000"/>
              <a:lumOff val="80000"/>
            </a:schemeClr>
          </a:solidFill>
          <a:ln w="9525">
            <a:solidFill>
              <a:schemeClr val="tx1"/>
            </a:solidFill>
            <a:miter lim="800000"/>
            <a:headEnd/>
            <a:tailEnd/>
          </a:ln>
        </p:spPr>
        <p:txBody>
          <a:bodyPr wrap="square">
            <a:spAutoFit/>
          </a:bodyPr>
          <a:lstStyle/>
          <a:p>
            <a:pPr>
              <a:spcBef>
                <a:spcPct val="50000"/>
              </a:spcBef>
            </a:pPr>
            <a:r>
              <a:rPr lang="en-US" sz="2400" dirty="0">
                <a:latin typeface="Tahoma" pitchFamily="34" charset="0"/>
              </a:rPr>
              <a:t>Event 1     Loan of Money</a:t>
            </a:r>
          </a:p>
          <a:p>
            <a:pPr>
              <a:spcBef>
                <a:spcPct val="50000"/>
              </a:spcBef>
            </a:pPr>
            <a:r>
              <a:rPr lang="en-US" sz="2400" dirty="0">
                <a:latin typeface="Tahoma" pitchFamily="34" charset="0"/>
              </a:rPr>
              <a:t>ATS loaned $15,000 to Stanford Cummings on November 1, Year 1</a:t>
            </a:r>
          </a:p>
        </p:txBody>
      </p:sp>
      <p:pic>
        <p:nvPicPr>
          <p:cNvPr id="3" name="Picture 2" descr="A screenshot of a cell phone&#10;&#10;Description automatically generated">
            <a:extLst>
              <a:ext uri="{FF2B5EF4-FFF2-40B4-BE49-F238E27FC236}">
                <a16:creationId xmlns:a16="http://schemas.microsoft.com/office/drawing/2014/main" id="{8D5A6D27-2889-4171-BE89-66DCDB40A37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4325" y="4038600"/>
            <a:ext cx="8515350" cy="1177237"/>
          </a:xfrm>
          <a:prstGeom prst="rect">
            <a:avLst/>
          </a:prstGeom>
        </p:spPr>
      </p:pic>
    </p:spTree>
    <p:custDataLst>
      <p:tags r:id="rId1"/>
    </p:custDataLst>
    <p:extLst>
      <p:ext uri="{BB962C8B-B14F-4D97-AF65-F5344CB8AC3E}">
        <p14:creationId xmlns:p14="http://schemas.microsoft.com/office/powerpoint/2010/main" val="911057407"/>
      </p:ext>
    </p:extLst>
  </p:cSld>
  <p:clrMapOvr>
    <a:masterClrMapping/>
  </p:clrMapOvr>
  <p:transition>
    <p:blinds dir="vert"/>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3" name="Rectangle 4"/>
          <p:cNvSpPr>
            <a:spLocks noGrp="1" noChangeArrowheads="1"/>
          </p:cNvSpPr>
          <p:nvPr>
            <p:ph type="title"/>
          </p:nvPr>
        </p:nvSpPr>
        <p:spPr>
          <a:xfrm>
            <a:off x="600075" y="152400"/>
            <a:ext cx="7886700" cy="1325563"/>
          </a:xfrm>
        </p:spPr>
        <p:txBody>
          <a:bodyPr/>
          <a:lstStyle/>
          <a:p>
            <a:r>
              <a:rPr lang="en-US" dirty="0"/>
              <a:t>How Accounting for Notes Receivable Affects Financial Statements</a:t>
            </a:r>
          </a:p>
        </p:txBody>
      </p:sp>
      <p:sp>
        <p:nvSpPr>
          <p:cNvPr id="340994" name="Text Box 13"/>
          <p:cNvSpPr txBox="1">
            <a:spLocks noChangeArrowheads="1"/>
          </p:cNvSpPr>
          <p:nvPr/>
        </p:nvSpPr>
        <p:spPr bwMode="auto">
          <a:xfrm>
            <a:off x="628650" y="1452563"/>
            <a:ext cx="7829550" cy="2492990"/>
          </a:xfrm>
          <a:prstGeom prst="rect">
            <a:avLst/>
          </a:prstGeom>
          <a:solidFill>
            <a:schemeClr val="accent1">
              <a:lumMod val="20000"/>
              <a:lumOff val="80000"/>
            </a:schemeClr>
          </a:solidFill>
          <a:ln w="9525">
            <a:solidFill>
              <a:schemeClr val="tx1"/>
            </a:solidFill>
            <a:miter lim="800000"/>
            <a:headEnd/>
            <a:tailEnd/>
          </a:ln>
        </p:spPr>
        <p:txBody>
          <a:bodyPr wrap="square">
            <a:spAutoFit/>
          </a:bodyPr>
          <a:lstStyle/>
          <a:p>
            <a:pPr>
              <a:spcBef>
                <a:spcPct val="50000"/>
              </a:spcBef>
            </a:pPr>
            <a:r>
              <a:rPr lang="en-US" sz="2600" dirty="0">
                <a:latin typeface="Tahoma" pitchFamily="34" charset="0"/>
              </a:rPr>
              <a:t>Event 2     Accrual of Interest</a:t>
            </a:r>
          </a:p>
          <a:p>
            <a:pPr>
              <a:spcBef>
                <a:spcPct val="50000"/>
              </a:spcBef>
            </a:pPr>
            <a:r>
              <a:rPr lang="en-US" sz="2600" dirty="0">
                <a:latin typeface="Tahoma" pitchFamily="34" charset="0"/>
              </a:rPr>
              <a:t>Cummings will repay the principal ($15,000) plus interest of 6 percent of the principal amount (0.06 X $15,000 = $900) on October 31, Year 2.</a:t>
            </a:r>
          </a:p>
          <a:p>
            <a:pPr>
              <a:spcBef>
                <a:spcPct val="50000"/>
              </a:spcBef>
            </a:pPr>
            <a:r>
              <a:rPr lang="en-US" sz="2600" dirty="0">
                <a:latin typeface="Tahoma" pitchFamily="34" charset="0"/>
              </a:rPr>
              <a:t>ATS computed the amount of accrued interest</a:t>
            </a:r>
          </a:p>
        </p:txBody>
      </p:sp>
      <p:pic>
        <p:nvPicPr>
          <p:cNvPr id="3" name="Picture 2">
            <a:extLst>
              <a:ext uri="{FF2B5EF4-FFF2-40B4-BE49-F238E27FC236}">
                <a16:creationId xmlns:a16="http://schemas.microsoft.com/office/drawing/2014/main" id="{FAB353B2-B289-4F14-8E12-1B932BEF119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80736" y="4114800"/>
            <a:ext cx="5925377" cy="657317"/>
          </a:xfrm>
          <a:prstGeom prst="rect">
            <a:avLst/>
          </a:prstGeom>
        </p:spPr>
      </p:pic>
      <p:pic>
        <p:nvPicPr>
          <p:cNvPr id="5" name="Picture 4" descr="A screenshot of a cell phone&#10;&#10;Description automatically generated">
            <a:extLst>
              <a:ext uri="{FF2B5EF4-FFF2-40B4-BE49-F238E27FC236}">
                <a16:creationId xmlns:a16="http://schemas.microsoft.com/office/drawing/2014/main" id="{12C154CC-2885-43E9-80B5-6765AAD4D20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85749" y="4941364"/>
            <a:ext cx="8515350" cy="1193285"/>
          </a:xfrm>
          <a:prstGeom prst="rect">
            <a:avLst/>
          </a:prstGeom>
        </p:spPr>
      </p:pic>
    </p:spTree>
    <p:custDataLst>
      <p:tags r:id="rId1"/>
    </p:custDataLst>
    <p:extLst>
      <p:ext uri="{BB962C8B-B14F-4D97-AF65-F5344CB8AC3E}">
        <p14:creationId xmlns:p14="http://schemas.microsoft.com/office/powerpoint/2010/main" val="2671567639"/>
      </p:ext>
    </p:extLst>
  </p:cSld>
  <p:clrMapOvr>
    <a:masterClrMapping/>
  </p:clrMapOvr>
  <p:transition>
    <p:blinds dir="ver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28650" y="1981200"/>
            <a:ext cx="7886700" cy="3293209"/>
          </a:xfrm>
          <a:prstGeom prst="rect">
            <a:avLst/>
          </a:prstGeom>
          <a:solidFill>
            <a:schemeClr val="accent1">
              <a:lumMod val="20000"/>
              <a:lumOff val="80000"/>
            </a:schemeClr>
          </a:solidFill>
          <a:ln>
            <a:solidFill>
              <a:schemeClr val="tx1"/>
            </a:solidFill>
          </a:ln>
        </p:spPr>
        <p:txBody>
          <a:bodyPr wrap="square">
            <a:spAutoFit/>
          </a:bodyPr>
          <a:lstStyle/>
          <a:p>
            <a:pPr>
              <a:defRPr/>
            </a:pPr>
            <a:r>
              <a:rPr lang="en-US" sz="2600" dirty="0">
                <a:latin typeface="Tahoma" panose="020B0604030504040204" pitchFamily="34" charset="0"/>
                <a:ea typeface="Tahoma" panose="020B0604030504040204" pitchFamily="34" charset="0"/>
                <a:cs typeface="Tahoma" panose="020B0604030504040204" pitchFamily="34" charset="0"/>
              </a:rPr>
              <a:t>Most companies do not expect to collect the full amount (face value) of their accounts receivable. Even carefully screened credit customers sometimes don’t pay their bills. The </a:t>
            </a:r>
            <a:r>
              <a:rPr lang="en-US" sz="2600" b="1" dirty="0">
                <a:latin typeface="Tahoma" panose="020B0604030504040204" pitchFamily="34" charset="0"/>
                <a:ea typeface="Tahoma" panose="020B0604030504040204" pitchFamily="34" charset="0"/>
                <a:cs typeface="Tahoma" panose="020B0604030504040204" pitchFamily="34" charset="0"/>
              </a:rPr>
              <a:t>net realizable value of accounts receivable </a:t>
            </a:r>
            <a:r>
              <a:rPr lang="en-US" sz="2600" dirty="0">
                <a:latin typeface="Tahoma" panose="020B0604030504040204" pitchFamily="34" charset="0"/>
                <a:ea typeface="Tahoma" panose="020B0604030504040204" pitchFamily="34" charset="0"/>
                <a:cs typeface="Tahoma" panose="020B0604030504040204" pitchFamily="34" charset="0"/>
              </a:rPr>
              <a:t>represents the amount of receivables a company estimates it will actually collect. The net realizable value is the </a:t>
            </a:r>
            <a:r>
              <a:rPr lang="en-US" sz="2600" i="1" dirty="0">
                <a:latin typeface="Tahoma" panose="020B0604030504040204" pitchFamily="34" charset="0"/>
                <a:ea typeface="Tahoma" panose="020B0604030504040204" pitchFamily="34" charset="0"/>
                <a:cs typeface="Tahoma" panose="020B0604030504040204" pitchFamily="34" charset="0"/>
              </a:rPr>
              <a:t>face value </a:t>
            </a:r>
            <a:r>
              <a:rPr lang="en-US" sz="2600" dirty="0">
                <a:latin typeface="Tahoma" panose="020B0604030504040204" pitchFamily="34" charset="0"/>
                <a:ea typeface="Tahoma" panose="020B0604030504040204" pitchFamily="34" charset="0"/>
                <a:cs typeface="Tahoma" panose="020B0604030504040204" pitchFamily="34" charset="0"/>
              </a:rPr>
              <a:t>less an allowance for doubtful accounts.</a:t>
            </a:r>
          </a:p>
        </p:txBody>
      </p:sp>
      <p:sp>
        <p:nvSpPr>
          <p:cNvPr id="5" name="Title 4"/>
          <p:cNvSpPr>
            <a:spLocks noGrp="1"/>
          </p:cNvSpPr>
          <p:nvPr>
            <p:ph type="title"/>
          </p:nvPr>
        </p:nvSpPr>
        <p:spPr/>
        <p:txBody>
          <a:bodyPr/>
          <a:lstStyle/>
          <a:p>
            <a:r>
              <a:rPr lang="en-US" kern="0" dirty="0"/>
              <a:t>Net Realizable Value of Accounts Receivable</a:t>
            </a:r>
            <a:endParaRPr lang="en-US" dirty="0"/>
          </a:p>
        </p:txBody>
      </p:sp>
    </p:spTree>
    <p:custDataLst>
      <p:tags r:id="rId1"/>
    </p:custDataLst>
    <p:extLst>
      <p:ext uri="{BB962C8B-B14F-4D97-AF65-F5344CB8AC3E}">
        <p14:creationId xmlns:p14="http://schemas.microsoft.com/office/powerpoint/2010/main" val="3059445822"/>
      </p:ext>
    </p:extLst>
  </p:cSld>
  <p:clrMapOvr>
    <a:masterClrMapping/>
  </p:clrMapOvr>
  <p:transition>
    <p:blinds dir="vert"/>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3041" name="Rectangle 4"/>
          <p:cNvSpPr>
            <a:spLocks noGrp="1" noChangeArrowheads="1"/>
          </p:cNvSpPr>
          <p:nvPr>
            <p:ph type="title"/>
          </p:nvPr>
        </p:nvSpPr>
        <p:spPr>
          <a:xfrm>
            <a:off x="608124" y="305990"/>
            <a:ext cx="7886700" cy="1325563"/>
          </a:xfrm>
        </p:spPr>
        <p:txBody>
          <a:bodyPr>
            <a:normAutofit/>
          </a:bodyPr>
          <a:lstStyle/>
          <a:p>
            <a:r>
              <a:rPr lang="en-US" dirty="0"/>
              <a:t>How Accounting for Notes Receivable Affects Financial Statements</a:t>
            </a:r>
            <a:endParaRPr lang="en-US" b="1" dirty="0"/>
          </a:p>
        </p:txBody>
      </p:sp>
      <p:sp>
        <p:nvSpPr>
          <p:cNvPr id="2" name="TextBox 1"/>
          <p:cNvSpPr txBox="1"/>
          <p:nvPr/>
        </p:nvSpPr>
        <p:spPr>
          <a:xfrm>
            <a:off x="649176" y="1535112"/>
            <a:ext cx="7428024" cy="2893100"/>
          </a:xfrm>
          <a:prstGeom prst="rect">
            <a:avLst/>
          </a:prstGeom>
          <a:solidFill>
            <a:schemeClr val="accent1">
              <a:lumMod val="20000"/>
              <a:lumOff val="80000"/>
            </a:schemeClr>
          </a:solidFill>
          <a:ln>
            <a:solidFill>
              <a:schemeClr val="tx1"/>
            </a:solidFill>
          </a:ln>
        </p:spPr>
        <p:txBody>
          <a:bodyPr wrap="square" rtlCol="0">
            <a:spAutoFit/>
          </a:bodyPr>
          <a:lstStyle/>
          <a:p>
            <a:r>
              <a:rPr lang="en-US" sz="2500" dirty="0">
                <a:latin typeface="Tahoma" panose="020B0604030504040204" pitchFamily="34" charset="0"/>
                <a:ea typeface="Tahoma" panose="020B0604030504040204" pitchFamily="34" charset="0"/>
                <a:cs typeface="Tahoma" panose="020B0604030504040204" pitchFamily="34" charset="0"/>
              </a:rPr>
              <a:t>Event 3     Collection of Principal and Interest</a:t>
            </a:r>
          </a:p>
          <a:p>
            <a:r>
              <a:rPr lang="en-US" sz="2500" dirty="0">
                <a:latin typeface="Tahoma" panose="020B0604030504040204" pitchFamily="34" charset="0"/>
                <a:ea typeface="Tahoma" panose="020B0604030504040204" pitchFamily="34" charset="0"/>
                <a:cs typeface="Tahoma" panose="020B0604030504040204" pitchFamily="34" charset="0"/>
              </a:rPr>
              <a:t>ATS collected $15,900 cash on the maturity date, including $15,000 for the principal plus $900 for the interest.  ATS previously accrued interest for two months in Year 1.  Since then, ATS has earned an additional 10 months of interest, computed and accrued as follows.</a:t>
            </a:r>
          </a:p>
        </p:txBody>
      </p:sp>
      <p:pic>
        <p:nvPicPr>
          <p:cNvPr id="4" name="Picture 3">
            <a:extLst>
              <a:ext uri="{FF2B5EF4-FFF2-40B4-BE49-F238E27FC236}">
                <a16:creationId xmlns:a16="http://schemas.microsoft.com/office/drawing/2014/main" id="{DFCB1325-09C1-4E42-915C-1A7748CEFFE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86210" y="4463772"/>
            <a:ext cx="5953956" cy="724001"/>
          </a:xfrm>
          <a:prstGeom prst="rect">
            <a:avLst/>
          </a:prstGeom>
        </p:spPr>
      </p:pic>
      <p:pic>
        <p:nvPicPr>
          <p:cNvPr id="6" name="Picture 5" descr="A screenshot of a cell phone&#10;&#10;Description automatically generated">
            <a:extLst>
              <a:ext uri="{FF2B5EF4-FFF2-40B4-BE49-F238E27FC236}">
                <a16:creationId xmlns:a16="http://schemas.microsoft.com/office/drawing/2014/main" id="{2ADF02C9-015F-443E-85CC-0230E4A0F15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81000" y="5218253"/>
            <a:ext cx="8494824" cy="1175334"/>
          </a:xfrm>
          <a:prstGeom prst="rect">
            <a:avLst/>
          </a:prstGeom>
        </p:spPr>
      </p:pic>
    </p:spTree>
    <p:custDataLst>
      <p:tags r:id="rId1"/>
    </p:custDataLst>
    <p:extLst>
      <p:ext uri="{BB962C8B-B14F-4D97-AF65-F5344CB8AC3E}">
        <p14:creationId xmlns:p14="http://schemas.microsoft.com/office/powerpoint/2010/main" val="1939718829"/>
      </p:ext>
    </p:extLst>
  </p:cSld>
  <p:clrMapOvr>
    <a:masterClrMapping/>
  </p:clrMapOvr>
  <p:transition>
    <p:blinds dir="vert"/>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3041" name="Rectangle 4"/>
          <p:cNvSpPr>
            <a:spLocks noGrp="1" noChangeArrowheads="1"/>
          </p:cNvSpPr>
          <p:nvPr>
            <p:ph type="title"/>
          </p:nvPr>
        </p:nvSpPr>
        <p:spPr>
          <a:xfrm>
            <a:off x="608124" y="305990"/>
            <a:ext cx="7886700" cy="1325563"/>
          </a:xfrm>
        </p:spPr>
        <p:txBody>
          <a:bodyPr>
            <a:normAutofit/>
          </a:bodyPr>
          <a:lstStyle/>
          <a:p>
            <a:r>
              <a:rPr lang="en-US" dirty="0"/>
              <a:t>How Accounting for Notes Receivable Affects Financial Statements</a:t>
            </a:r>
            <a:endParaRPr lang="en-US" b="1" dirty="0"/>
          </a:p>
        </p:txBody>
      </p:sp>
      <p:sp>
        <p:nvSpPr>
          <p:cNvPr id="2" name="TextBox 1"/>
          <p:cNvSpPr txBox="1"/>
          <p:nvPr/>
        </p:nvSpPr>
        <p:spPr>
          <a:xfrm>
            <a:off x="685800" y="2057400"/>
            <a:ext cx="7428024" cy="1631216"/>
          </a:xfrm>
          <a:prstGeom prst="rect">
            <a:avLst/>
          </a:prstGeom>
          <a:solidFill>
            <a:schemeClr val="accent1">
              <a:lumMod val="20000"/>
              <a:lumOff val="80000"/>
            </a:schemeClr>
          </a:solidFill>
          <a:ln>
            <a:solidFill>
              <a:schemeClr val="tx1"/>
            </a:solidFill>
          </a:ln>
        </p:spPr>
        <p:txBody>
          <a:bodyPr wrap="square" rtlCol="0">
            <a:spAutoFit/>
          </a:bodyPr>
          <a:lstStyle/>
          <a:p>
            <a:r>
              <a:rPr lang="en-US" sz="2500" dirty="0">
                <a:latin typeface="Tahoma" panose="020B0604030504040204" pitchFamily="34" charset="0"/>
                <a:ea typeface="Tahoma" panose="020B0604030504040204" pitchFamily="34" charset="0"/>
                <a:cs typeface="Tahoma" panose="020B0604030504040204" pitchFamily="34" charset="0"/>
              </a:rPr>
              <a:t>Event 3     Collection of Principal and Interest</a:t>
            </a:r>
          </a:p>
          <a:p>
            <a:r>
              <a:rPr lang="en-US" sz="2500" dirty="0">
                <a:latin typeface="Tahoma" panose="020B0604030504040204" pitchFamily="34" charset="0"/>
                <a:ea typeface="Tahoma" panose="020B0604030504040204" pitchFamily="34" charset="0"/>
                <a:cs typeface="Tahoma" panose="020B0604030504040204" pitchFamily="34" charset="0"/>
              </a:rPr>
              <a:t>The total amount of accrued interest is now $900 ($150 accrued in Year 1 plus $750 accrued in Year 2)  ATS collected $15,900 cash.</a:t>
            </a:r>
          </a:p>
        </p:txBody>
      </p:sp>
      <p:pic>
        <p:nvPicPr>
          <p:cNvPr id="5" name="Picture 4" descr="A screenshot of a cell phone&#10;&#10;Description automatically generated">
            <a:extLst>
              <a:ext uri="{FF2B5EF4-FFF2-40B4-BE49-F238E27FC236}">
                <a16:creationId xmlns:a16="http://schemas.microsoft.com/office/drawing/2014/main" id="{2E7D2126-4DC7-4248-A54E-344D5F3E1AA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2900" y="4305013"/>
            <a:ext cx="8458200" cy="1350136"/>
          </a:xfrm>
          <a:prstGeom prst="rect">
            <a:avLst/>
          </a:prstGeom>
        </p:spPr>
      </p:pic>
    </p:spTree>
    <p:custDataLst>
      <p:tags r:id="rId1"/>
    </p:custDataLst>
    <p:extLst>
      <p:ext uri="{BB962C8B-B14F-4D97-AF65-F5344CB8AC3E}">
        <p14:creationId xmlns:p14="http://schemas.microsoft.com/office/powerpoint/2010/main" val="634966460"/>
      </p:ext>
    </p:extLst>
  </p:cSld>
  <p:clrMapOvr>
    <a:masterClrMapping/>
  </p:clrMapOvr>
  <p:transition>
    <p:blinds dir="vert"/>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5089" name="Rectangle 2"/>
          <p:cNvSpPr>
            <a:spLocks noGrp="1" noChangeArrowheads="1"/>
          </p:cNvSpPr>
          <p:nvPr>
            <p:ph type="title"/>
          </p:nvPr>
        </p:nvSpPr>
        <p:spPr/>
        <p:txBody>
          <a:bodyPr>
            <a:normAutofit/>
          </a:bodyPr>
          <a:lstStyle/>
          <a:p>
            <a:pPr eaLnBrk="1" hangingPunct="1"/>
            <a:r>
              <a:rPr lang="en-US" b="1" dirty="0"/>
              <a:t>Financial Statements</a:t>
            </a:r>
          </a:p>
        </p:txBody>
      </p:sp>
      <p:sp>
        <p:nvSpPr>
          <p:cNvPr id="345090" name="Text Box 6"/>
          <p:cNvSpPr txBox="1">
            <a:spLocks noChangeArrowheads="1"/>
          </p:cNvSpPr>
          <p:nvPr/>
        </p:nvSpPr>
        <p:spPr bwMode="auto">
          <a:xfrm>
            <a:off x="651257" y="1540004"/>
            <a:ext cx="7696200" cy="1200329"/>
          </a:xfrm>
          <a:prstGeom prst="rect">
            <a:avLst/>
          </a:prstGeom>
          <a:solidFill>
            <a:schemeClr val="accent1">
              <a:lumMod val="20000"/>
              <a:lumOff val="80000"/>
            </a:schemeClr>
          </a:solidFill>
          <a:ln w="9525">
            <a:solidFill>
              <a:schemeClr val="tx1"/>
            </a:solidFill>
            <a:miter lim="800000"/>
            <a:headEnd/>
            <a:tailEnd/>
          </a:ln>
        </p:spPr>
        <p:txBody>
          <a:bodyPr>
            <a:spAutoFit/>
          </a:bodyPr>
          <a:lstStyle/>
          <a:p>
            <a:pPr>
              <a:spcBef>
                <a:spcPct val="50000"/>
              </a:spcBef>
            </a:pPr>
            <a:r>
              <a:rPr lang="en-US" sz="2400" dirty="0">
                <a:latin typeface="Tahoma" pitchFamily="34" charset="0"/>
              </a:rPr>
              <a:t>The financial statements reveal key differences between the timing of revenue recognition and the exchange of cash.</a:t>
            </a:r>
          </a:p>
        </p:txBody>
      </p:sp>
      <p:sp>
        <p:nvSpPr>
          <p:cNvPr id="234505" name="Text Box 9"/>
          <p:cNvSpPr txBox="1">
            <a:spLocks noChangeArrowheads="1"/>
          </p:cNvSpPr>
          <p:nvPr/>
        </p:nvSpPr>
        <p:spPr bwMode="auto">
          <a:xfrm>
            <a:off x="762000" y="4495800"/>
            <a:ext cx="7467600" cy="1200329"/>
          </a:xfrm>
          <a:prstGeom prst="rect">
            <a:avLst/>
          </a:prstGeom>
          <a:solidFill>
            <a:schemeClr val="accent1">
              <a:lumMod val="20000"/>
              <a:lumOff val="80000"/>
            </a:schemeClr>
          </a:solidFill>
          <a:ln w="9525">
            <a:solidFill>
              <a:schemeClr val="tx1"/>
            </a:solidFill>
            <a:miter lim="800000"/>
            <a:headEnd/>
            <a:tailEnd/>
          </a:ln>
        </p:spPr>
        <p:txBody>
          <a:bodyPr>
            <a:spAutoFit/>
          </a:bodyPr>
          <a:lstStyle/>
          <a:p>
            <a:pPr>
              <a:spcBef>
                <a:spcPct val="50000"/>
              </a:spcBef>
            </a:pPr>
            <a:r>
              <a:rPr lang="en-US" sz="2400" dirty="0">
                <a:latin typeface="Tahoma" pitchFamily="34" charset="0"/>
              </a:rPr>
              <a:t>Accrual accounting calls for recognizing revenue in the period in which it is earned regardless of when cash is collected.</a:t>
            </a:r>
          </a:p>
        </p:txBody>
      </p:sp>
      <p:pic>
        <p:nvPicPr>
          <p:cNvPr id="3" name="Picture 2" descr="A screenshot of a cell phone&#10;&#10;Description automatically generated">
            <a:extLst>
              <a:ext uri="{FF2B5EF4-FFF2-40B4-BE49-F238E27FC236}">
                <a16:creationId xmlns:a16="http://schemas.microsoft.com/office/drawing/2014/main" id="{D5AB0A08-495C-4323-975E-5AEE369732F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71600" y="2937659"/>
            <a:ext cx="6258123" cy="1200329"/>
          </a:xfrm>
          <a:prstGeom prst="rect">
            <a:avLst/>
          </a:prstGeom>
        </p:spPr>
      </p:pic>
    </p:spTree>
    <p:custDataLst>
      <p:tags r:id="rId1"/>
    </p:custDataLst>
    <p:extLst>
      <p:ext uri="{BB962C8B-B14F-4D97-AF65-F5344CB8AC3E}">
        <p14:creationId xmlns:p14="http://schemas.microsoft.com/office/powerpoint/2010/main" val="2540094299"/>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34505"/>
                                        </p:tgtEl>
                                        <p:attrNameLst>
                                          <p:attrName>style.visibility</p:attrName>
                                        </p:attrNameLst>
                                      </p:cBhvr>
                                      <p:to>
                                        <p:strVal val="visible"/>
                                      </p:to>
                                    </p:set>
                                    <p:anim calcmode="lin" valueType="num">
                                      <p:cBhvr additive="base">
                                        <p:cTn id="7" dur="500" fill="hold"/>
                                        <p:tgtEl>
                                          <p:spTgt spid="234505"/>
                                        </p:tgtEl>
                                        <p:attrNameLst>
                                          <p:attrName>ppt_x</p:attrName>
                                        </p:attrNameLst>
                                      </p:cBhvr>
                                      <p:tavLst>
                                        <p:tav tm="0">
                                          <p:val>
                                            <p:strVal val="#ppt_x"/>
                                          </p:val>
                                        </p:tav>
                                        <p:tav tm="100000">
                                          <p:val>
                                            <p:strVal val="#ppt_x"/>
                                          </p:val>
                                        </p:tav>
                                      </p:tavLst>
                                    </p:anim>
                                    <p:anim calcmode="lin" valueType="num">
                                      <p:cBhvr additive="base">
                                        <p:cTn id="8" dur="500" fill="hold"/>
                                        <p:tgtEl>
                                          <p:spTgt spid="23450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4505"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7137" name="Rectangle 1026"/>
          <p:cNvSpPr>
            <a:spLocks noGrp="1" noChangeArrowheads="1"/>
          </p:cNvSpPr>
          <p:nvPr>
            <p:ph type="title"/>
          </p:nvPr>
        </p:nvSpPr>
        <p:spPr/>
        <p:txBody>
          <a:bodyPr>
            <a:normAutofit/>
          </a:bodyPr>
          <a:lstStyle/>
          <a:p>
            <a:pPr eaLnBrk="1" hangingPunct="1"/>
            <a:r>
              <a:rPr lang="en-US" b="1" dirty="0"/>
              <a:t>Typical Balance Sheet Presentation of Receivables</a:t>
            </a:r>
          </a:p>
        </p:txBody>
      </p:sp>
      <p:pic>
        <p:nvPicPr>
          <p:cNvPr id="4" name="Picture 3" descr="A screenshot of a cell phone&#10;&#10;Description automatically generated">
            <a:extLst>
              <a:ext uri="{FF2B5EF4-FFF2-40B4-BE49-F238E27FC236}">
                <a16:creationId xmlns:a16="http://schemas.microsoft.com/office/drawing/2014/main" id="{DF697BFD-6196-4FCE-AEB8-FA7EF86CC2D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54310" y="1524000"/>
            <a:ext cx="6435379" cy="4524751"/>
          </a:xfrm>
          <a:prstGeom prst="rect">
            <a:avLst/>
          </a:prstGeom>
        </p:spPr>
      </p:pic>
    </p:spTree>
    <p:custDataLst>
      <p:tags r:id="rId1"/>
    </p:custDataLst>
    <p:extLst>
      <p:ext uri="{BB962C8B-B14F-4D97-AF65-F5344CB8AC3E}">
        <p14:creationId xmlns:p14="http://schemas.microsoft.com/office/powerpoint/2010/main" val="1684680355"/>
      </p:ext>
    </p:extLst>
  </p:cSld>
  <p:clrMapOvr>
    <a:masterClrMapping/>
  </p:clrMapOvr>
  <p:transition>
    <p:blinds dir="vert"/>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en-US" b="1" dirty="0"/>
              <a:t>LO 5-5:</a:t>
            </a:r>
          </a:p>
        </p:txBody>
      </p:sp>
      <p:sp>
        <p:nvSpPr>
          <p:cNvPr id="2" name="Content Placeholder 1"/>
          <p:cNvSpPr>
            <a:spLocks noGrp="1"/>
          </p:cNvSpPr>
          <p:nvPr>
            <p:ph idx="1"/>
          </p:nvPr>
        </p:nvSpPr>
        <p:spPr/>
        <p:txBody>
          <a:bodyPr>
            <a:normAutofit/>
          </a:bodyPr>
          <a:lstStyle/>
          <a:p>
            <a:pPr marL="0" indent="0">
              <a:buNone/>
            </a:pPr>
            <a:r>
              <a:rPr lang="en-US" sz="3200" dirty="0">
                <a:latin typeface="Tahoma" panose="020B0604030504040204" pitchFamily="34" charset="0"/>
                <a:ea typeface="Tahoma" panose="020B0604030504040204" pitchFamily="34" charset="0"/>
                <a:cs typeface="Tahoma" panose="020B0604030504040204" pitchFamily="34" charset="0"/>
              </a:rPr>
              <a:t>Show how accounting for credit card sales affects financial statements.</a:t>
            </a:r>
          </a:p>
        </p:txBody>
      </p:sp>
      <p:sp>
        <p:nvSpPr>
          <p:cNvPr id="26630" name="Rectangle 5"/>
          <p:cNvSpPr>
            <a:spLocks noChangeArrowheads="1"/>
          </p:cNvSpPr>
          <p:nvPr/>
        </p:nvSpPr>
        <p:spPr bwMode="auto">
          <a:xfrm>
            <a:off x="838200" y="457200"/>
            <a:ext cx="8229600" cy="1143000"/>
          </a:xfrm>
          <a:prstGeom prst="rect">
            <a:avLst/>
          </a:prstGeom>
          <a:noFill/>
          <a:ln w="9525">
            <a:noFill/>
            <a:miter lim="800000"/>
            <a:headEnd/>
            <a:tailEnd/>
          </a:ln>
        </p:spPr>
        <p:txBody>
          <a:bodyPr anchor="ctr"/>
          <a:lstStyle/>
          <a:p>
            <a:endParaRPr lang="en-US" sz="4000" dirty="0">
              <a:solidFill>
                <a:srgbClr val="490C00"/>
              </a:solidFill>
            </a:endParaRPr>
          </a:p>
        </p:txBody>
      </p:sp>
    </p:spTree>
    <p:custDataLst>
      <p:tags r:id="rId1"/>
    </p:custDataLst>
    <p:extLst>
      <p:ext uri="{BB962C8B-B14F-4D97-AF65-F5344CB8AC3E}">
        <p14:creationId xmlns:p14="http://schemas.microsoft.com/office/powerpoint/2010/main" val="3114952299"/>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1233" name="Rectangle 4"/>
          <p:cNvSpPr>
            <a:spLocks noGrp="1" noChangeArrowheads="1"/>
          </p:cNvSpPr>
          <p:nvPr>
            <p:ph type="title"/>
          </p:nvPr>
        </p:nvSpPr>
        <p:spPr/>
        <p:txBody>
          <a:bodyPr>
            <a:normAutofit/>
          </a:bodyPr>
          <a:lstStyle/>
          <a:p>
            <a:pPr eaLnBrk="1" hangingPunct="1"/>
            <a:r>
              <a:rPr lang="en-US" b="1" dirty="0"/>
              <a:t>Accounting for Credit Card Sales</a:t>
            </a:r>
          </a:p>
        </p:txBody>
      </p:sp>
      <p:sp>
        <p:nvSpPr>
          <p:cNvPr id="351234" name="Text Box 221"/>
          <p:cNvSpPr txBox="1">
            <a:spLocks noChangeArrowheads="1"/>
          </p:cNvSpPr>
          <p:nvPr/>
        </p:nvSpPr>
        <p:spPr bwMode="auto">
          <a:xfrm>
            <a:off x="568751" y="1600200"/>
            <a:ext cx="7924800" cy="3416320"/>
          </a:xfrm>
          <a:prstGeom prst="rect">
            <a:avLst/>
          </a:prstGeom>
          <a:solidFill>
            <a:schemeClr val="accent1">
              <a:lumMod val="20000"/>
              <a:lumOff val="80000"/>
            </a:schemeClr>
          </a:solidFill>
          <a:ln w="9525">
            <a:solidFill>
              <a:schemeClr val="tx1"/>
            </a:solidFill>
            <a:miter lim="800000"/>
            <a:headEnd/>
            <a:tailEnd/>
          </a:ln>
        </p:spPr>
        <p:txBody>
          <a:bodyPr wrap="square">
            <a:spAutoFit/>
          </a:bodyPr>
          <a:lstStyle/>
          <a:p>
            <a:pPr>
              <a:lnSpc>
                <a:spcPct val="150000"/>
              </a:lnSpc>
              <a:spcBef>
                <a:spcPct val="50000"/>
              </a:spcBef>
            </a:pPr>
            <a:r>
              <a:rPr lang="en-US" sz="2400" dirty="0">
                <a:latin typeface="Tahoma" pitchFamily="34" charset="0"/>
              </a:rPr>
              <a:t>Rather than maintaining a credit granting department, many companies find it more efficient to accept credit cards. The credit card company deducts a fee, usually between 2% and 8%, from the gross amount of the sales and pays the merchant the net balance (gross sales less credit card fee) in cash.</a:t>
            </a:r>
          </a:p>
        </p:txBody>
      </p:sp>
    </p:spTree>
    <p:custDataLst>
      <p:tags r:id="rId1"/>
    </p:custDataLst>
    <p:extLst>
      <p:ext uri="{BB962C8B-B14F-4D97-AF65-F5344CB8AC3E}">
        <p14:creationId xmlns:p14="http://schemas.microsoft.com/office/powerpoint/2010/main" val="1345202296"/>
      </p:ext>
    </p:extLst>
  </p:cSld>
  <p:clrMapOvr>
    <a:masterClrMapping/>
  </p:clrMapOvr>
  <p:transition>
    <p:blinds dir="vert"/>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0" name="Rectangle 2"/>
          <p:cNvSpPr>
            <a:spLocks noGrp="1" noChangeArrowheads="1"/>
          </p:cNvSpPr>
          <p:nvPr>
            <p:ph type="title"/>
          </p:nvPr>
        </p:nvSpPr>
        <p:spPr/>
        <p:txBody>
          <a:bodyPr>
            <a:normAutofit/>
          </a:bodyPr>
          <a:lstStyle/>
          <a:p>
            <a:pPr eaLnBrk="1" hangingPunct="1"/>
            <a:r>
              <a:rPr lang="en-US" b="1" dirty="0"/>
              <a:t>Accounting for Credit Card Sales</a:t>
            </a:r>
          </a:p>
        </p:txBody>
      </p:sp>
      <p:sp>
        <p:nvSpPr>
          <p:cNvPr id="81931" name="Text Box 4"/>
          <p:cNvSpPr txBox="1">
            <a:spLocks noChangeArrowheads="1"/>
          </p:cNvSpPr>
          <p:nvPr/>
        </p:nvSpPr>
        <p:spPr bwMode="auto">
          <a:xfrm>
            <a:off x="628650" y="1828800"/>
            <a:ext cx="7886700" cy="1938992"/>
          </a:xfrm>
          <a:prstGeom prst="rect">
            <a:avLst/>
          </a:prstGeom>
          <a:solidFill>
            <a:schemeClr val="accent1">
              <a:lumMod val="20000"/>
              <a:lumOff val="80000"/>
            </a:schemeClr>
          </a:solidFill>
          <a:ln w="9525">
            <a:solidFill>
              <a:schemeClr val="tx1"/>
            </a:solidFill>
            <a:miter lim="800000"/>
            <a:headEnd/>
            <a:tailEnd/>
          </a:ln>
        </p:spPr>
        <p:txBody>
          <a:bodyPr wrap="square">
            <a:spAutoFit/>
          </a:bodyPr>
          <a:lstStyle/>
          <a:p>
            <a:r>
              <a:rPr lang="en-US" sz="2400" dirty="0">
                <a:latin typeface="Tahoma" pitchFamily="34" charset="0"/>
              </a:rPr>
              <a:t>Event 1     Recognition of Revenue and Expense on Credit Card Sales</a:t>
            </a:r>
          </a:p>
          <a:p>
            <a:r>
              <a:rPr lang="en-US" sz="2400" dirty="0">
                <a:latin typeface="Tahoma" pitchFamily="34" charset="0"/>
              </a:rPr>
              <a:t>ATS accepts a credit card payment for $1,000 of services rendered.  Assume the credit card company charges a 5 percent fee ($1,000 x 0.05 = $50).</a:t>
            </a:r>
          </a:p>
        </p:txBody>
      </p:sp>
      <p:pic>
        <p:nvPicPr>
          <p:cNvPr id="3" name="Picture 2" descr="A screenshot of a cell phone&#10;&#10;Description automatically generated">
            <a:extLst>
              <a:ext uri="{FF2B5EF4-FFF2-40B4-BE49-F238E27FC236}">
                <a16:creationId xmlns:a16="http://schemas.microsoft.com/office/drawing/2014/main" id="{A8C50CFE-5ACA-41A4-8AD6-3EC235AC5C8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1000" y="4191000"/>
            <a:ext cx="8382000" cy="1493250"/>
          </a:xfrm>
          <a:prstGeom prst="rect">
            <a:avLst/>
          </a:prstGeom>
        </p:spPr>
      </p:pic>
    </p:spTree>
    <p:custDataLst>
      <p:tags r:id="rId1"/>
    </p:custDataLst>
    <p:extLst>
      <p:ext uri="{BB962C8B-B14F-4D97-AF65-F5344CB8AC3E}">
        <p14:creationId xmlns:p14="http://schemas.microsoft.com/office/powerpoint/2010/main" val="1817281916"/>
      </p:ext>
    </p:extLst>
  </p:cSld>
  <p:clrMapOvr>
    <a:masterClrMapping/>
  </p:clrMapOvr>
  <p:transition>
    <p:blinds dir="vert"/>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153" name="Rectangle 2"/>
          <p:cNvSpPr>
            <a:spLocks noGrp="1" noChangeArrowheads="1"/>
          </p:cNvSpPr>
          <p:nvPr>
            <p:ph type="title"/>
          </p:nvPr>
        </p:nvSpPr>
        <p:spPr/>
        <p:txBody>
          <a:bodyPr>
            <a:normAutofit/>
          </a:bodyPr>
          <a:lstStyle/>
          <a:p>
            <a:pPr eaLnBrk="1" hangingPunct="1"/>
            <a:r>
              <a:rPr lang="en-US" b="1" dirty="0"/>
              <a:t>Accounting for Credit Card Sales</a:t>
            </a:r>
          </a:p>
        </p:txBody>
      </p:sp>
      <p:sp>
        <p:nvSpPr>
          <p:cNvPr id="305154" name="Text Box 4"/>
          <p:cNvSpPr txBox="1">
            <a:spLocks noChangeArrowheads="1"/>
          </p:cNvSpPr>
          <p:nvPr/>
        </p:nvSpPr>
        <p:spPr bwMode="auto">
          <a:xfrm>
            <a:off x="719265" y="2057400"/>
            <a:ext cx="7705470" cy="1569660"/>
          </a:xfrm>
          <a:prstGeom prst="rect">
            <a:avLst/>
          </a:prstGeom>
          <a:solidFill>
            <a:schemeClr val="accent1">
              <a:lumMod val="20000"/>
              <a:lumOff val="80000"/>
            </a:schemeClr>
          </a:solidFill>
          <a:ln w="9525">
            <a:solidFill>
              <a:schemeClr val="tx1"/>
            </a:solidFill>
            <a:miter lim="800000"/>
            <a:headEnd/>
            <a:tailEnd/>
          </a:ln>
        </p:spPr>
        <p:txBody>
          <a:bodyPr wrap="square">
            <a:spAutoFit/>
          </a:bodyPr>
          <a:lstStyle/>
          <a:p>
            <a:r>
              <a:rPr lang="en-US" sz="2400" dirty="0">
                <a:latin typeface="Tahoma" pitchFamily="34" charset="0"/>
              </a:rPr>
              <a:t>Event 2     Collection of Credit Card Receivable</a:t>
            </a:r>
          </a:p>
          <a:p>
            <a:r>
              <a:rPr lang="en-US" sz="2400" dirty="0">
                <a:latin typeface="Tahoma" pitchFamily="34" charset="0"/>
              </a:rPr>
              <a:t>The collection of the receivable due from the credit card company is recorded like any other receivable collection.</a:t>
            </a:r>
          </a:p>
        </p:txBody>
      </p:sp>
      <p:pic>
        <p:nvPicPr>
          <p:cNvPr id="3" name="Picture 2" descr="A screenshot of a cell phone&#10;&#10;Description automatically generated">
            <a:extLst>
              <a:ext uri="{FF2B5EF4-FFF2-40B4-BE49-F238E27FC236}">
                <a16:creationId xmlns:a16="http://schemas.microsoft.com/office/drawing/2014/main" id="{DC69F85B-62EE-4F08-A1A6-53A17F504EF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6700" y="4191000"/>
            <a:ext cx="8610600" cy="1377388"/>
          </a:xfrm>
          <a:prstGeom prst="rect">
            <a:avLst/>
          </a:prstGeom>
        </p:spPr>
      </p:pic>
    </p:spTree>
    <p:custDataLst>
      <p:tags r:id="rId1"/>
    </p:custDataLst>
    <p:extLst>
      <p:ext uri="{BB962C8B-B14F-4D97-AF65-F5344CB8AC3E}">
        <p14:creationId xmlns:p14="http://schemas.microsoft.com/office/powerpoint/2010/main" val="389414698"/>
      </p:ext>
    </p:extLst>
  </p:cSld>
  <p:clrMapOvr>
    <a:masterClrMapping/>
  </p:clrMapOvr>
  <p:transition>
    <p:blinds dir="vert"/>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en-US" b="1" dirty="0"/>
              <a:t>LO 5-6:</a:t>
            </a:r>
          </a:p>
        </p:txBody>
      </p:sp>
      <p:sp>
        <p:nvSpPr>
          <p:cNvPr id="2" name="Content Placeholder 1"/>
          <p:cNvSpPr>
            <a:spLocks noGrp="1"/>
          </p:cNvSpPr>
          <p:nvPr>
            <p:ph idx="1"/>
          </p:nvPr>
        </p:nvSpPr>
        <p:spPr/>
        <p:txBody>
          <a:bodyPr>
            <a:normAutofit/>
          </a:bodyPr>
          <a:lstStyle/>
          <a:p>
            <a:pPr marL="0" indent="0">
              <a:buNone/>
            </a:pPr>
            <a:r>
              <a:rPr lang="en-US" sz="3200" dirty="0">
                <a:latin typeface="Tahoma" panose="020B0604030504040204" pitchFamily="34" charset="0"/>
                <a:ea typeface="Tahoma" panose="020B0604030504040204" pitchFamily="34" charset="0"/>
                <a:cs typeface="Tahoma" panose="020B0604030504040204" pitchFamily="34" charset="0"/>
              </a:rPr>
              <a:t>Show how different inventory cost flow methods (specific identification, FIFO, LIFO, and weighted average) affect financial statements.</a:t>
            </a:r>
          </a:p>
        </p:txBody>
      </p:sp>
      <p:sp>
        <p:nvSpPr>
          <p:cNvPr id="26630" name="Rectangle 5"/>
          <p:cNvSpPr>
            <a:spLocks noChangeArrowheads="1"/>
          </p:cNvSpPr>
          <p:nvPr/>
        </p:nvSpPr>
        <p:spPr bwMode="auto">
          <a:xfrm>
            <a:off x="838200" y="457200"/>
            <a:ext cx="8229600" cy="1143000"/>
          </a:xfrm>
          <a:prstGeom prst="rect">
            <a:avLst/>
          </a:prstGeom>
          <a:noFill/>
          <a:ln w="9525">
            <a:noFill/>
            <a:miter lim="800000"/>
            <a:headEnd/>
            <a:tailEnd/>
          </a:ln>
        </p:spPr>
        <p:txBody>
          <a:bodyPr anchor="ctr"/>
          <a:lstStyle/>
          <a:p>
            <a:endParaRPr lang="en-US" sz="4000" dirty="0">
              <a:solidFill>
                <a:srgbClr val="490C00"/>
              </a:solidFill>
            </a:endParaRPr>
          </a:p>
        </p:txBody>
      </p:sp>
    </p:spTree>
    <p:custDataLst>
      <p:tags r:id="rId1"/>
    </p:custDataLst>
    <p:extLst>
      <p:ext uri="{BB962C8B-B14F-4D97-AF65-F5344CB8AC3E}">
        <p14:creationId xmlns:p14="http://schemas.microsoft.com/office/powerpoint/2010/main" val="4176916545"/>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1233" name="Rectangle 4"/>
          <p:cNvSpPr>
            <a:spLocks noGrp="1" noChangeArrowheads="1"/>
          </p:cNvSpPr>
          <p:nvPr>
            <p:ph type="title"/>
          </p:nvPr>
        </p:nvSpPr>
        <p:spPr/>
        <p:txBody>
          <a:bodyPr>
            <a:normAutofit/>
          </a:bodyPr>
          <a:lstStyle/>
          <a:p>
            <a:pPr eaLnBrk="1" hangingPunct="1"/>
            <a:r>
              <a:rPr lang="en-US" b="1" dirty="0"/>
              <a:t>Inventory Cost Flow Methods</a:t>
            </a:r>
          </a:p>
        </p:txBody>
      </p:sp>
      <p:sp>
        <p:nvSpPr>
          <p:cNvPr id="351234" name="Text Box 221"/>
          <p:cNvSpPr txBox="1">
            <a:spLocks noChangeArrowheads="1"/>
          </p:cNvSpPr>
          <p:nvPr/>
        </p:nvSpPr>
        <p:spPr bwMode="auto">
          <a:xfrm>
            <a:off x="568751" y="1600200"/>
            <a:ext cx="7924800" cy="4385816"/>
          </a:xfrm>
          <a:prstGeom prst="rect">
            <a:avLst/>
          </a:prstGeom>
          <a:solidFill>
            <a:schemeClr val="accent1">
              <a:lumMod val="20000"/>
              <a:lumOff val="80000"/>
            </a:schemeClr>
          </a:solidFill>
          <a:ln w="9525">
            <a:solidFill>
              <a:schemeClr val="tx1"/>
            </a:solidFill>
            <a:miter lim="800000"/>
            <a:headEnd/>
            <a:tailEnd/>
          </a:ln>
        </p:spPr>
        <p:txBody>
          <a:bodyPr wrap="square">
            <a:spAutoFit/>
          </a:bodyPr>
          <a:lstStyle/>
          <a:p>
            <a:pPr marL="342900" indent="-342900">
              <a:spcBef>
                <a:spcPts val="600"/>
              </a:spcBef>
              <a:buFont typeface="Arial" panose="020B0604020202020204" pitchFamily="34" charset="0"/>
              <a:buChar char="•"/>
            </a:pPr>
            <a:r>
              <a:rPr lang="en-US" sz="2400" dirty="0">
                <a:latin typeface="Tahoma" pitchFamily="34" charset="0"/>
              </a:rPr>
              <a:t>Businesses often pay different amounts for identical inventory items</a:t>
            </a:r>
          </a:p>
          <a:p>
            <a:pPr marL="800100" lvl="1" indent="-342900">
              <a:spcBef>
                <a:spcPts val="600"/>
              </a:spcBef>
              <a:buFont typeface="Arial" panose="020B0604020202020204" pitchFamily="34" charset="0"/>
              <a:buChar char="•"/>
            </a:pPr>
            <a:r>
              <a:rPr lang="en-US" sz="2400" dirty="0">
                <a:latin typeface="Tahoma" pitchFamily="34" charset="0"/>
              </a:rPr>
              <a:t>Suppose the Mountain Bike Company (TMBC) purchases one helmet at a cost of $100 and a second helmet at a cost of $110.</a:t>
            </a:r>
          </a:p>
          <a:p>
            <a:pPr marL="800100" lvl="1" indent="-342900">
              <a:spcBef>
                <a:spcPts val="600"/>
              </a:spcBef>
              <a:buFont typeface="Arial" panose="020B0604020202020204" pitchFamily="34" charset="0"/>
              <a:buChar char="•"/>
            </a:pPr>
            <a:r>
              <a:rPr lang="en-US" sz="2400" dirty="0">
                <a:latin typeface="Tahoma" pitchFamily="34" charset="0"/>
              </a:rPr>
              <a:t>If TMBC sells one of its helmets, should it record $100 or $110 as cost of goods sold?</a:t>
            </a:r>
          </a:p>
          <a:p>
            <a:pPr marL="800100" lvl="1" indent="-342900">
              <a:spcBef>
                <a:spcPts val="600"/>
              </a:spcBef>
              <a:buFont typeface="Arial" panose="020B0604020202020204" pitchFamily="34" charset="0"/>
              <a:buChar char="•"/>
            </a:pPr>
            <a:r>
              <a:rPr lang="en-US" sz="2400" dirty="0">
                <a:latin typeface="Tahoma" pitchFamily="34" charset="0"/>
              </a:rPr>
              <a:t>Four acceptable methods for determining the cost are (1) specific identification; (2) first-in, first-out (FIFO); (3) last-in, first-out (LIFO); and (4) weighted average</a:t>
            </a:r>
          </a:p>
        </p:txBody>
      </p:sp>
    </p:spTree>
    <p:custDataLst>
      <p:tags r:id="rId1"/>
    </p:custDataLst>
    <p:extLst>
      <p:ext uri="{BB962C8B-B14F-4D97-AF65-F5344CB8AC3E}">
        <p14:creationId xmlns:p14="http://schemas.microsoft.com/office/powerpoint/2010/main" val="1334670162"/>
      </p:ext>
    </p:extLst>
  </p:cSld>
  <p:clrMapOvr>
    <a:masterClrMapping/>
  </p:clrMapOvr>
  <p:transition>
    <p:blinds dir="ver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33400" y="1690689"/>
            <a:ext cx="7886700" cy="2092881"/>
          </a:xfrm>
          <a:prstGeom prst="rect">
            <a:avLst/>
          </a:prstGeom>
          <a:solidFill>
            <a:schemeClr val="accent1">
              <a:lumMod val="20000"/>
              <a:lumOff val="80000"/>
            </a:schemeClr>
          </a:solidFill>
          <a:ln>
            <a:solidFill>
              <a:schemeClr val="tx1"/>
            </a:solidFill>
          </a:ln>
        </p:spPr>
        <p:txBody>
          <a:bodyPr wrap="square">
            <a:spAutoFit/>
          </a:bodyPr>
          <a:lstStyle/>
          <a:p>
            <a:pPr>
              <a:defRPr/>
            </a:pPr>
            <a:r>
              <a:rPr lang="en-US" sz="2600" dirty="0">
                <a:latin typeface="Tahoma" panose="020B0604030504040204" pitchFamily="34" charset="0"/>
                <a:ea typeface="Tahoma" panose="020B0604030504040204" pitchFamily="34" charset="0"/>
                <a:cs typeface="Tahoma" panose="020B0604030504040204" pitchFamily="34" charset="0"/>
              </a:rPr>
              <a:t>The allowance for doubtful accounts represents a company’s estimate of the amount of uncollectible receivables.  To illustrate, assume a company with total accounts receivable of $50,000 estimates that $2,000 will not be collected.  </a:t>
            </a:r>
          </a:p>
        </p:txBody>
      </p:sp>
      <p:sp>
        <p:nvSpPr>
          <p:cNvPr id="5" name="Title 4"/>
          <p:cNvSpPr>
            <a:spLocks noGrp="1"/>
          </p:cNvSpPr>
          <p:nvPr>
            <p:ph type="title"/>
          </p:nvPr>
        </p:nvSpPr>
        <p:spPr/>
        <p:txBody>
          <a:bodyPr/>
          <a:lstStyle/>
          <a:p>
            <a:r>
              <a:rPr lang="en-US" kern="0" dirty="0"/>
              <a:t>Allowance for Doubtful Accounts</a:t>
            </a:r>
            <a:endParaRPr lang="en-US" dirty="0"/>
          </a:p>
        </p:txBody>
      </p:sp>
      <p:pic>
        <p:nvPicPr>
          <p:cNvPr id="3" name="Picture 2" descr="A picture containing table&#10;&#10;Description automatically generated">
            <a:extLst>
              <a:ext uri="{FF2B5EF4-FFF2-40B4-BE49-F238E27FC236}">
                <a16:creationId xmlns:a16="http://schemas.microsoft.com/office/drawing/2014/main" id="{8CB971F3-F084-4DF9-ABBA-AA3600A17CA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8104" y="4232833"/>
            <a:ext cx="7407791" cy="1752600"/>
          </a:xfrm>
          <a:prstGeom prst="rect">
            <a:avLst/>
          </a:prstGeom>
        </p:spPr>
      </p:pic>
    </p:spTree>
    <p:custDataLst>
      <p:tags r:id="rId1"/>
    </p:custDataLst>
    <p:extLst>
      <p:ext uri="{BB962C8B-B14F-4D97-AF65-F5344CB8AC3E}">
        <p14:creationId xmlns:p14="http://schemas.microsoft.com/office/powerpoint/2010/main" val="3127541056"/>
      </p:ext>
    </p:extLst>
  </p:cSld>
  <p:clrMapOvr>
    <a:masterClrMapping/>
  </p:clrMapOvr>
  <p:transition>
    <p:blinds dir="vert"/>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1473" name="Rectangle 3"/>
          <p:cNvSpPr>
            <a:spLocks noGrp="1" noChangeArrowheads="1"/>
          </p:cNvSpPr>
          <p:nvPr>
            <p:ph type="title"/>
          </p:nvPr>
        </p:nvSpPr>
        <p:spPr/>
        <p:txBody>
          <a:bodyPr>
            <a:normAutofit/>
          </a:bodyPr>
          <a:lstStyle/>
          <a:p>
            <a:pPr eaLnBrk="1" hangingPunct="1"/>
            <a:r>
              <a:rPr lang="en-US" b="1" dirty="0"/>
              <a:t>Specific Identification</a:t>
            </a:r>
          </a:p>
        </p:txBody>
      </p:sp>
      <p:sp>
        <p:nvSpPr>
          <p:cNvPr id="361474" name="Text Box 9"/>
          <p:cNvSpPr txBox="1">
            <a:spLocks noChangeArrowheads="1"/>
          </p:cNvSpPr>
          <p:nvPr/>
        </p:nvSpPr>
        <p:spPr bwMode="auto">
          <a:xfrm>
            <a:off x="762000" y="1690689"/>
            <a:ext cx="7467600" cy="3185487"/>
          </a:xfrm>
          <a:prstGeom prst="rect">
            <a:avLst/>
          </a:prstGeom>
          <a:solidFill>
            <a:schemeClr val="accent1">
              <a:lumMod val="20000"/>
              <a:lumOff val="80000"/>
            </a:schemeClr>
          </a:solidFill>
          <a:ln w="9525">
            <a:solidFill>
              <a:schemeClr val="tx1"/>
            </a:solidFill>
            <a:miter lim="800000"/>
            <a:headEnd/>
            <a:tailEnd/>
          </a:ln>
        </p:spPr>
        <p:txBody>
          <a:bodyPr wrap="square">
            <a:spAutoFit/>
          </a:bodyPr>
          <a:lstStyle/>
          <a:p>
            <a:pPr marL="457200" indent="-457200" eaLnBrk="0" hangingPunct="0">
              <a:spcBef>
                <a:spcPts val="600"/>
              </a:spcBef>
              <a:buFont typeface="Arial" panose="020B0604020202020204" pitchFamily="34" charset="0"/>
              <a:buChar char="•"/>
            </a:pPr>
            <a:r>
              <a:rPr lang="en-US" sz="2800" dirty="0">
                <a:latin typeface="Tahoma" pitchFamily="34" charset="0"/>
              </a:rPr>
              <a:t>Suppose TMBC tags inventory items so that it can identify which one is sold at the time of sale.</a:t>
            </a:r>
          </a:p>
          <a:p>
            <a:pPr marL="914400" lvl="1" indent="-457200" eaLnBrk="0" hangingPunct="0">
              <a:spcBef>
                <a:spcPts val="600"/>
              </a:spcBef>
              <a:buFont typeface="Arial" panose="020B0604020202020204" pitchFamily="34" charset="0"/>
              <a:buChar char="•"/>
            </a:pPr>
            <a:r>
              <a:rPr lang="en-US" sz="2800" dirty="0">
                <a:latin typeface="Tahoma" pitchFamily="34" charset="0"/>
              </a:rPr>
              <a:t>Using specific identification, cost of goods sold would be $100 if the first item purchased were sold or $110 if the second item purchased were sold.</a:t>
            </a:r>
          </a:p>
        </p:txBody>
      </p:sp>
    </p:spTree>
    <p:custDataLst>
      <p:tags r:id="rId1"/>
    </p:custDataLst>
    <p:extLst>
      <p:ext uri="{BB962C8B-B14F-4D97-AF65-F5344CB8AC3E}">
        <p14:creationId xmlns:p14="http://schemas.microsoft.com/office/powerpoint/2010/main" val="4139405428"/>
      </p:ext>
    </p:extLst>
  </p:cSld>
  <p:clrMapOvr>
    <a:masterClrMapping/>
  </p:clrMapOvr>
  <p:transition>
    <p:blinds dir="vert"/>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3521" name="Rectangle 2"/>
          <p:cNvSpPr>
            <a:spLocks noGrp="1" noChangeArrowheads="1"/>
          </p:cNvSpPr>
          <p:nvPr>
            <p:ph type="title"/>
          </p:nvPr>
        </p:nvSpPr>
        <p:spPr/>
        <p:txBody>
          <a:bodyPr>
            <a:normAutofit/>
          </a:bodyPr>
          <a:lstStyle/>
          <a:p>
            <a:pPr eaLnBrk="1" hangingPunct="1"/>
            <a:r>
              <a:rPr lang="en-US" b="1" dirty="0"/>
              <a:t>Specific Identification Disadvantages</a:t>
            </a:r>
          </a:p>
        </p:txBody>
      </p:sp>
      <p:sp>
        <p:nvSpPr>
          <p:cNvPr id="363522" name="Text Box 5"/>
          <p:cNvSpPr txBox="1">
            <a:spLocks noChangeArrowheads="1"/>
          </p:cNvSpPr>
          <p:nvPr/>
        </p:nvSpPr>
        <p:spPr bwMode="auto">
          <a:xfrm>
            <a:off x="723900" y="1524000"/>
            <a:ext cx="6896100" cy="1569660"/>
          </a:xfrm>
          <a:prstGeom prst="rect">
            <a:avLst/>
          </a:prstGeom>
          <a:solidFill>
            <a:schemeClr val="accent1">
              <a:lumMod val="20000"/>
              <a:lumOff val="80000"/>
            </a:schemeClr>
          </a:solidFill>
          <a:ln w="9525">
            <a:solidFill>
              <a:schemeClr val="tx1"/>
            </a:solidFill>
            <a:miter lim="800000"/>
            <a:headEnd/>
            <a:tailEnd/>
          </a:ln>
        </p:spPr>
        <p:txBody>
          <a:bodyPr wrap="square">
            <a:spAutoFit/>
          </a:bodyPr>
          <a:lstStyle/>
          <a:p>
            <a:pPr eaLnBrk="0" hangingPunct="0">
              <a:spcBef>
                <a:spcPct val="50000"/>
              </a:spcBef>
            </a:pPr>
            <a:r>
              <a:rPr lang="en-US" sz="2400" dirty="0">
                <a:latin typeface="Tahoma" pitchFamily="34" charset="0"/>
              </a:rPr>
              <a:t>When a company’s inventory consists of many low-priced, high-turnover goods, the record keeping necessary to use specific identification isn’t practical.</a:t>
            </a:r>
          </a:p>
        </p:txBody>
      </p:sp>
      <p:sp>
        <p:nvSpPr>
          <p:cNvPr id="363523" name="Text Box 6"/>
          <p:cNvSpPr txBox="1">
            <a:spLocks noChangeArrowheads="1"/>
          </p:cNvSpPr>
          <p:nvPr/>
        </p:nvSpPr>
        <p:spPr bwMode="auto">
          <a:xfrm>
            <a:off x="723900" y="3657600"/>
            <a:ext cx="6896100" cy="1938992"/>
          </a:xfrm>
          <a:prstGeom prst="rect">
            <a:avLst/>
          </a:prstGeom>
          <a:solidFill>
            <a:schemeClr val="accent1">
              <a:lumMod val="20000"/>
              <a:lumOff val="80000"/>
            </a:schemeClr>
          </a:solidFill>
          <a:ln w="9525">
            <a:solidFill>
              <a:schemeClr val="tx1"/>
            </a:solidFill>
            <a:miter lim="800000"/>
            <a:headEnd/>
            <a:tailEnd/>
          </a:ln>
        </p:spPr>
        <p:txBody>
          <a:bodyPr wrap="square">
            <a:spAutoFit/>
          </a:bodyPr>
          <a:lstStyle/>
          <a:p>
            <a:pPr eaLnBrk="0" hangingPunct="0">
              <a:spcBef>
                <a:spcPct val="50000"/>
              </a:spcBef>
            </a:pPr>
            <a:r>
              <a:rPr lang="en-US" sz="2400" dirty="0">
                <a:latin typeface="Tahoma" pitchFamily="34" charset="0"/>
              </a:rPr>
              <a:t>Another disadvantage of the specific identification method is the opportunity for managers to manipulate the income statement.  TMBC can report a lower cost of goods sold by selling the first instead of the second item.</a:t>
            </a:r>
          </a:p>
        </p:txBody>
      </p:sp>
    </p:spTree>
    <p:custDataLst>
      <p:tags r:id="rId1"/>
    </p:custDataLst>
    <p:extLst>
      <p:ext uri="{BB962C8B-B14F-4D97-AF65-F5344CB8AC3E}">
        <p14:creationId xmlns:p14="http://schemas.microsoft.com/office/powerpoint/2010/main" val="2503703521"/>
      </p:ext>
    </p:extLst>
  </p:cSld>
  <p:clrMapOvr>
    <a:masterClrMapping/>
  </p:clrMapOvr>
  <p:transition>
    <p:blinds dir="vert"/>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5569" name="Rectangle 2"/>
          <p:cNvSpPr>
            <a:spLocks noGrp="1" noChangeArrowheads="1"/>
          </p:cNvSpPr>
          <p:nvPr>
            <p:ph type="title"/>
          </p:nvPr>
        </p:nvSpPr>
        <p:spPr/>
        <p:txBody>
          <a:bodyPr>
            <a:normAutofit/>
          </a:bodyPr>
          <a:lstStyle/>
          <a:p>
            <a:pPr eaLnBrk="1" hangingPunct="1"/>
            <a:r>
              <a:rPr lang="en-US" b="1" dirty="0"/>
              <a:t>First-In, First-Out (FIFO)</a:t>
            </a:r>
          </a:p>
        </p:txBody>
      </p:sp>
      <p:sp>
        <p:nvSpPr>
          <p:cNvPr id="365570" name="Text Box 3"/>
          <p:cNvSpPr txBox="1">
            <a:spLocks noChangeArrowheads="1"/>
          </p:cNvSpPr>
          <p:nvPr/>
        </p:nvSpPr>
        <p:spPr bwMode="auto">
          <a:xfrm>
            <a:off x="609600" y="2286000"/>
            <a:ext cx="6781800" cy="2246769"/>
          </a:xfrm>
          <a:prstGeom prst="rect">
            <a:avLst/>
          </a:prstGeom>
          <a:solidFill>
            <a:schemeClr val="accent1">
              <a:lumMod val="20000"/>
              <a:lumOff val="80000"/>
            </a:schemeClr>
          </a:solidFill>
          <a:ln w="9525">
            <a:solidFill>
              <a:schemeClr val="tx1"/>
            </a:solidFill>
            <a:miter lim="800000"/>
            <a:headEnd/>
            <a:tailEnd/>
          </a:ln>
        </p:spPr>
        <p:txBody>
          <a:bodyPr wrap="square">
            <a:spAutoFit/>
          </a:bodyPr>
          <a:lstStyle/>
          <a:p>
            <a:pPr eaLnBrk="0" hangingPunct="0">
              <a:spcBef>
                <a:spcPct val="50000"/>
              </a:spcBef>
            </a:pPr>
            <a:r>
              <a:rPr lang="en-US" sz="2800" dirty="0">
                <a:latin typeface="Tahoma" pitchFamily="34" charset="0"/>
              </a:rPr>
              <a:t>The </a:t>
            </a:r>
            <a:r>
              <a:rPr lang="en-US" sz="2800" b="1" dirty="0">
                <a:latin typeface="Tahoma" pitchFamily="34" charset="0"/>
              </a:rPr>
              <a:t>first-in, first-out (FIFO) cost flow method</a:t>
            </a:r>
            <a:r>
              <a:rPr lang="en-US" sz="2800" dirty="0">
                <a:latin typeface="Tahoma" pitchFamily="34" charset="0"/>
              </a:rPr>
              <a:t> requires that the cost of the items purchased </a:t>
            </a:r>
            <a:r>
              <a:rPr lang="en-US" sz="2800" i="1" dirty="0">
                <a:latin typeface="Tahoma" pitchFamily="34" charset="0"/>
              </a:rPr>
              <a:t>first</a:t>
            </a:r>
            <a:r>
              <a:rPr lang="en-US" sz="2800" dirty="0">
                <a:latin typeface="Tahoma" pitchFamily="34" charset="0"/>
              </a:rPr>
              <a:t> be assigned to cost of goods sold.  Using FIFO, TMBC’s cost of goods sold is $100.</a:t>
            </a:r>
          </a:p>
        </p:txBody>
      </p:sp>
    </p:spTree>
    <p:custDataLst>
      <p:tags r:id="rId1"/>
    </p:custDataLst>
    <p:extLst>
      <p:ext uri="{BB962C8B-B14F-4D97-AF65-F5344CB8AC3E}">
        <p14:creationId xmlns:p14="http://schemas.microsoft.com/office/powerpoint/2010/main" val="1354810662"/>
      </p:ext>
    </p:extLst>
  </p:cSld>
  <p:clrMapOvr>
    <a:masterClrMapping/>
  </p:clrMapOvr>
  <p:transition>
    <p:blinds dir="vert"/>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9665" name="Rectangle 2"/>
          <p:cNvSpPr>
            <a:spLocks noGrp="1" noChangeArrowheads="1"/>
          </p:cNvSpPr>
          <p:nvPr>
            <p:ph type="title"/>
          </p:nvPr>
        </p:nvSpPr>
        <p:spPr/>
        <p:txBody>
          <a:bodyPr>
            <a:normAutofit/>
          </a:bodyPr>
          <a:lstStyle/>
          <a:p>
            <a:pPr eaLnBrk="1" hangingPunct="1"/>
            <a:r>
              <a:rPr lang="en-US" b="1" dirty="0"/>
              <a:t>Last-In, First-Out (LIFO)</a:t>
            </a:r>
          </a:p>
        </p:txBody>
      </p:sp>
      <p:sp>
        <p:nvSpPr>
          <p:cNvPr id="369666" name="Text Box 3"/>
          <p:cNvSpPr txBox="1">
            <a:spLocks noChangeArrowheads="1"/>
          </p:cNvSpPr>
          <p:nvPr/>
        </p:nvSpPr>
        <p:spPr bwMode="auto">
          <a:xfrm>
            <a:off x="685800" y="2057400"/>
            <a:ext cx="7391400" cy="1815882"/>
          </a:xfrm>
          <a:prstGeom prst="rect">
            <a:avLst/>
          </a:prstGeom>
          <a:solidFill>
            <a:srgbClr val="F9F2D5"/>
          </a:solidFill>
          <a:ln w="9525">
            <a:solidFill>
              <a:schemeClr val="tx1"/>
            </a:solidFill>
            <a:miter lim="800000"/>
            <a:headEnd/>
            <a:tailEnd/>
          </a:ln>
        </p:spPr>
        <p:txBody>
          <a:bodyPr wrap="square">
            <a:spAutoFit/>
          </a:bodyPr>
          <a:lstStyle/>
          <a:p>
            <a:pPr eaLnBrk="0" hangingPunct="0">
              <a:spcBef>
                <a:spcPct val="50000"/>
              </a:spcBef>
            </a:pPr>
            <a:r>
              <a:rPr lang="en-US" sz="2800" dirty="0">
                <a:latin typeface="Tahoma" pitchFamily="34" charset="0"/>
              </a:rPr>
              <a:t>The </a:t>
            </a:r>
            <a:r>
              <a:rPr lang="en-US" sz="2800" b="1" dirty="0">
                <a:latin typeface="Tahoma" pitchFamily="34" charset="0"/>
              </a:rPr>
              <a:t>last-in, first-out cost flow method </a:t>
            </a:r>
            <a:r>
              <a:rPr lang="en-US" sz="2800" dirty="0">
                <a:latin typeface="Tahoma" pitchFamily="34" charset="0"/>
              </a:rPr>
              <a:t>requires that the cost of the items purchased </a:t>
            </a:r>
            <a:r>
              <a:rPr lang="en-US" sz="2800" i="1" dirty="0">
                <a:latin typeface="Tahoma" pitchFamily="34" charset="0"/>
              </a:rPr>
              <a:t>last</a:t>
            </a:r>
            <a:r>
              <a:rPr lang="en-US" sz="2800" dirty="0">
                <a:latin typeface="Tahoma" pitchFamily="34" charset="0"/>
              </a:rPr>
              <a:t> be assigned to cost of goods sold.  Using FIFO, TMBC’s cost of goods sold is $110.</a:t>
            </a:r>
          </a:p>
        </p:txBody>
      </p:sp>
    </p:spTree>
    <p:custDataLst>
      <p:tags r:id="rId1"/>
    </p:custDataLst>
    <p:extLst>
      <p:ext uri="{BB962C8B-B14F-4D97-AF65-F5344CB8AC3E}">
        <p14:creationId xmlns:p14="http://schemas.microsoft.com/office/powerpoint/2010/main" val="2791584685"/>
      </p:ext>
    </p:extLst>
  </p:cSld>
  <p:clrMapOvr>
    <a:masterClrMapping/>
  </p:clrMapOvr>
  <p:transition>
    <p:blinds dir="vert"/>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3761" name="Rectangle 2"/>
          <p:cNvSpPr>
            <a:spLocks noGrp="1" noChangeArrowheads="1"/>
          </p:cNvSpPr>
          <p:nvPr>
            <p:ph type="title"/>
          </p:nvPr>
        </p:nvSpPr>
        <p:spPr/>
        <p:txBody>
          <a:bodyPr>
            <a:normAutofit/>
          </a:bodyPr>
          <a:lstStyle/>
          <a:p>
            <a:pPr eaLnBrk="1" hangingPunct="1"/>
            <a:r>
              <a:rPr lang="en-US" b="1" dirty="0"/>
              <a:t>Weighted Average</a:t>
            </a:r>
          </a:p>
        </p:txBody>
      </p:sp>
      <p:sp>
        <p:nvSpPr>
          <p:cNvPr id="373762" name="Text Box 3"/>
          <p:cNvSpPr txBox="1">
            <a:spLocks noChangeArrowheads="1"/>
          </p:cNvSpPr>
          <p:nvPr/>
        </p:nvSpPr>
        <p:spPr bwMode="auto">
          <a:xfrm>
            <a:off x="533400" y="1447800"/>
            <a:ext cx="7696200" cy="4324261"/>
          </a:xfrm>
          <a:prstGeom prst="rect">
            <a:avLst/>
          </a:prstGeom>
          <a:solidFill>
            <a:schemeClr val="accent1">
              <a:lumMod val="20000"/>
              <a:lumOff val="80000"/>
            </a:schemeClr>
          </a:solidFill>
          <a:ln w="9525">
            <a:solidFill>
              <a:schemeClr val="tx1"/>
            </a:solidFill>
            <a:miter lim="800000"/>
            <a:headEnd/>
            <a:tailEnd/>
          </a:ln>
        </p:spPr>
        <p:txBody>
          <a:bodyPr wrap="square">
            <a:spAutoFit/>
          </a:bodyPr>
          <a:lstStyle/>
          <a:p>
            <a:pPr marL="457200" indent="-457200" eaLnBrk="0" hangingPunct="0">
              <a:spcBef>
                <a:spcPts val="600"/>
              </a:spcBef>
              <a:buFont typeface="Arial" panose="020B0604020202020204" pitchFamily="34" charset="0"/>
              <a:buChar char="•"/>
            </a:pPr>
            <a:r>
              <a:rPr lang="en-US" sz="2600" dirty="0">
                <a:latin typeface="Tahoma" pitchFamily="34" charset="0"/>
              </a:rPr>
              <a:t>To use the </a:t>
            </a:r>
            <a:r>
              <a:rPr lang="en-US" sz="2600" b="1" dirty="0">
                <a:latin typeface="Tahoma" pitchFamily="34" charset="0"/>
              </a:rPr>
              <a:t>weighted average cost flow method,</a:t>
            </a:r>
            <a:r>
              <a:rPr lang="en-US" sz="2600" dirty="0">
                <a:latin typeface="Tahoma" pitchFamily="34" charset="0"/>
              </a:rPr>
              <a:t> first calculate the average cost per unit by dividing the </a:t>
            </a:r>
            <a:r>
              <a:rPr lang="en-US" sz="2600" i="1" dirty="0">
                <a:latin typeface="Tahoma" pitchFamily="34" charset="0"/>
              </a:rPr>
              <a:t>total cost </a:t>
            </a:r>
            <a:r>
              <a:rPr lang="en-US" sz="2600" dirty="0">
                <a:latin typeface="Tahoma" pitchFamily="34" charset="0"/>
              </a:rPr>
              <a:t>of the inventory available by the </a:t>
            </a:r>
            <a:r>
              <a:rPr lang="en-US" sz="2600" i="1" dirty="0">
                <a:latin typeface="Tahoma" pitchFamily="34" charset="0"/>
              </a:rPr>
              <a:t>total number </a:t>
            </a:r>
            <a:r>
              <a:rPr lang="en-US" sz="2600" dirty="0">
                <a:latin typeface="Tahoma" pitchFamily="34" charset="0"/>
              </a:rPr>
              <a:t>of units available.</a:t>
            </a:r>
          </a:p>
          <a:p>
            <a:pPr marL="914400" lvl="1" indent="-457200" eaLnBrk="0" hangingPunct="0">
              <a:spcBef>
                <a:spcPts val="600"/>
              </a:spcBef>
              <a:buFont typeface="Arial" panose="020B0604020202020204" pitchFamily="34" charset="0"/>
              <a:buChar char="•"/>
            </a:pPr>
            <a:r>
              <a:rPr lang="en-US" sz="2600" dirty="0">
                <a:latin typeface="Tahoma" pitchFamily="34" charset="0"/>
              </a:rPr>
              <a:t>In the case of TMBC, the average cost per unit is $105 [($100 + $110) ÷ 2]</a:t>
            </a:r>
          </a:p>
          <a:p>
            <a:pPr marL="914400" lvl="1" indent="-457200" eaLnBrk="0" hangingPunct="0">
              <a:spcBef>
                <a:spcPts val="600"/>
              </a:spcBef>
              <a:buFont typeface="Arial" panose="020B0604020202020204" pitchFamily="34" charset="0"/>
              <a:buChar char="•"/>
            </a:pPr>
            <a:r>
              <a:rPr lang="en-US" sz="2600" dirty="0">
                <a:latin typeface="Tahoma" pitchFamily="34" charset="0"/>
              </a:rPr>
              <a:t>Cost of goods sold is calculated by multiplying the average cost per unit by the number of units sold </a:t>
            </a:r>
          </a:p>
          <a:p>
            <a:pPr marL="914400" lvl="1" indent="-457200" eaLnBrk="0" hangingPunct="0">
              <a:spcBef>
                <a:spcPts val="600"/>
              </a:spcBef>
              <a:buFont typeface="Arial" panose="020B0604020202020204" pitchFamily="34" charset="0"/>
              <a:buChar char="•"/>
            </a:pPr>
            <a:r>
              <a:rPr lang="en-US" sz="2600" dirty="0">
                <a:latin typeface="Tahoma" pitchFamily="34" charset="0"/>
              </a:rPr>
              <a:t>TMBC’s cost of goods sold is $105 ($105 x 1)</a:t>
            </a:r>
          </a:p>
        </p:txBody>
      </p:sp>
    </p:spTree>
    <p:custDataLst>
      <p:tags r:id="rId1"/>
    </p:custDataLst>
    <p:extLst>
      <p:ext uri="{BB962C8B-B14F-4D97-AF65-F5344CB8AC3E}">
        <p14:creationId xmlns:p14="http://schemas.microsoft.com/office/powerpoint/2010/main" val="2706761395"/>
      </p:ext>
    </p:extLst>
  </p:cSld>
  <p:clrMapOvr>
    <a:masterClrMapping/>
  </p:clrMapOvr>
  <p:transition>
    <p:blinds dir="vert"/>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7857" name="Rectangle 2"/>
          <p:cNvSpPr>
            <a:spLocks noGrp="1" noChangeArrowheads="1"/>
          </p:cNvSpPr>
          <p:nvPr>
            <p:ph type="title"/>
          </p:nvPr>
        </p:nvSpPr>
        <p:spPr/>
        <p:txBody>
          <a:bodyPr>
            <a:normAutofit/>
          </a:bodyPr>
          <a:lstStyle/>
          <a:p>
            <a:pPr eaLnBrk="1" hangingPunct="1"/>
            <a:r>
              <a:rPr lang="en-US" b="1" dirty="0"/>
              <a:t>Physical Flow</a:t>
            </a:r>
          </a:p>
        </p:txBody>
      </p:sp>
      <p:sp>
        <p:nvSpPr>
          <p:cNvPr id="377858" name="Rectangle 17"/>
          <p:cNvSpPr>
            <a:spLocks noChangeArrowheads="1"/>
          </p:cNvSpPr>
          <p:nvPr/>
        </p:nvSpPr>
        <p:spPr bwMode="auto">
          <a:xfrm>
            <a:off x="990600" y="1600200"/>
            <a:ext cx="7162800" cy="4343400"/>
          </a:xfrm>
          <a:prstGeom prst="rect">
            <a:avLst/>
          </a:prstGeom>
          <a:solidFill>
            <a:schemeClr val="accent1">
              <a:lumMod val="20000"/>
              <a:lumOff val="80000"/>
            </a:schemeClr>
          </a:solidFill>
          <a:ln w="9525">
            <a:solidFill>
              <a:schemeClr val="tx1"/>
            </a:solidFill>
            <a:miter lim="800000"/>
            <a:headEnd/>
            <a:tailEnd/>
          </a:ln>
        </p:spPr>
        <p:txBody>
          <a:bodyPr anchor="ctr"/>
          <a:lstStyle/>
          <a:p>
            <a:pPr eaLnBrk="0" hangingPunct="0">
              <a:lnSpc>
                <a:spcPct val="150000"/>
              </a:lnSpc>
            </a:pPr>
            <a:r>
              <a:rPr lang="en-US" sz="2400" dirty="0">
                <a:latin typeface="Tahoma" pitchFamily="34" charset="0"/>
              </a:rPr>
              <a:t>Our discussions about inventory cost flow methods pertain to the </a:t>
            </a:r>
            <a:r>
              <a:rPr lang="en-US" sz="2400" b="1" dirty="0">
                <a:solidFill>
                  <a:srgbClr val="FF0000"/>
                </a:solidFill>
                <a:latin typeface="Tahoma" pitchFamily="34" charset="0"/>
              </a:rPr>
              <a:t>flow of costs </a:t>
            </a:r>
            <a:r>
              <a:rPr lang="en-US" sz="2400" dirty="0">
                <a:latin typeface="Tahoma" pitchFamily="34" charset="0"/>
              </a:rPr>
              <a:t>through the accounting records, </a:t>
            </a:r>
            <a:r>
              <a:rPr lang="en-US" sz="2400" b="1" dirty="0">
                <a:solidFill>
                  <a:srgbClr val="FF0000"/>
                </a:solidFill>
                <a:latin typeface="Tahoma" pitchFamily="34" charset="0"/>
              </a:rPr>
              <a:t>not</a:t>
            </a:r>
            <a:r>
              <a:rPr lang="en-US" sz="2400" dirty="0">
                <a:latin typeface="Tahoma" pitchFamily="34" charset="0"/>
              </a:rPr>
              <a:t> the actual physical flow of goods.</a:t>
            </a:r>
            <a:br>
              <a:rPr lang="en-US" sz="2400" dirty="0">
                <a:latin typeface="Tahoma" pitchFamily="34" charset="0"/>
              </a:rPr>
            </a:br>
            <a:endParaRPr lang="en-US" sz="2400" dirty="0">
              <a:latin typeface="Tahoma" pitchFamily="34" charset="0"/>
            </a:endParaRPr>
          </a:p>
          <a:p>
            <a:pPr eaLnBrk="0" hangingPunct="0">
              <a:lnSpc>
                <a:spcPct val="150000"/>
              </a:lnSpc>
            </a:pPr>
            <a:r>
              <a:rPr lang="en-US" sz="2400" dirty="0">
                <a:latin typeface="Tahoma" pitchFamily="34" charset="0"/>
              </a:rPr>
              <a:t>Cost flows can be done on a </a:t>
            </a:r>
            <a:r>
              <a:rPr lang="en-US" sz="2400" b="1" dirty="0">
                <a:solidFill>
                  <a:srgbClr val="FF0000"/>
                </a:solidFill>
                <a:latin typeface="Tahoma" pitchFamily="34" charset="0"/>
              </a:rPr>
              <a:t>different basis </a:t>
            </a:r>
            <a:r>
              <a:rPr lang="en-US" sz="2400" dirty="0">
                <a:latin typeface="Tahoma" pitchFamily="34" charset="0"/>
              </a:rPr>
              <a:t>than physical flow.</a:t>
            </a:r>
          </a:p>
        </p:txBody>
      </p:sp>
    </p:spTree>
    <p:custDataLst>
      <p:tags r:id="rId1"/>
    </p:custDataLst>
    <p:extLst>
      <p:ext uri="{BB962C8B-B14F-4D97-AF65-F5344CB8AC3E}">
        <p14:creationId xmlns:p14="http://schemas.microsoft.com/office/powerpoint/2010/main" val="4089408898"/>
      </p:ext>
    </p:extLst>
  </p:cSld>
  <p:clrMapOvr>
    <a:masterClrMapping/>
  </p:clrMapOvr>
  <p:transition>
    <p:blinds dir="vert"/>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179" name="Rectangle 4"/>
          <p:cNvSpPr>
            <a:spLocks noGrp="1" noChangeArrowheads="1"/>
          </p:cNvSpPr>
          <p:nvPr>
            <p:ph type="title"/>
          </p:nvPr>
        </p:nvSpPr>
        <p:spPr/>
        <p:txBody>
          <a:bodyPr lIns="90488" tIns="44450" rIns="90488" bIns="44450">
            <a:normAutofit/>
          </a:bodyPr>
          <a:lstStyle/>
          <a:p>
            <a:pPr eaLnBrk="1" hangingPunct="1"/>
            <a:r>
              <a:rPr lang="en-US" b="1" dirty="0"/>
              <a:t>Effect of Cost Flow on the Income Statement</a:t>
            </a:r>
          </a:p>
        </p:txBody>
      </p:sp>
      <p:sp>
        <p:nvSpPr>
          <p:cNvPr id="5" name="Text Box 3">
            <a:extLst>
              <a:ext uri="{FF2B5EF4-FFF2-40B4-BE49-F238E27FC236}">
                <a16:creationId xmlns:a16="http://schemas.microsoft.com/office/drawing/2014/main" id="{BE44A7A4-83F9-4B6C-8E9A-C5551BCE5EE0}"/>
              </a:ext>
            </a:extLst>
          </p:cNvPr>
          <p:cNvSpPr txBox="1">
            <a:spLocks noChangeArrowheads="1"/>
          </p:cNvSpPr>
          <p:nvPr/>
        </p:nvSpPr>
        <p:spPr bwMode="auto">
          <a:xfrm>
            <a:off x="628650" y="1763674"/>
            <a:ext cx="7067550" cy="1384995"/>
          </a:xfrm>
          <a:prstGeom prst="rect">
            <a:avLst/>
          </a:prstGeom>
          <a:solidFill>
            <a:schemeClr val="accent1">
              <a:lumMod val="20000"/>
              <a:lumOff val="80000"/>
            </a:schemeClr>
          </a:solidFill>
          <a:ln w="9525">
            <a:solidFill>
              <a:schemeClr val="tx1"/>
            </a:solidFill>
            <a:miter lim="800000"/>
            <a:headEnd/>
            <a:tailEnd/>
          </a:ln>
        </p:spPr>
        <p:txBody>
          <a:bodyPr wrap="square">
            <a:spAutoFit/>
          </a:bodyPr>
          <a:lstStyle/>
          <a:p>
            <a:pPr eaLnBrk="0" hangingPunct="0">
              <a:spcBef>
                <a:spcPct val="50000"/>
              </a:spcBef>
            </a:pPr>
            <a:r>
              <a:rPr lang="en-US" sz="2800" dirty="0">
                <a:latin typeface="Tahoma" pitchFamily="34" charset="0"/>
              </a:rPr>
              <a:t>The cost flow method a company uses can significantly affect the gross margin reported in the income statement.</a:t>
            </a:r>
          </a:p>
        </p:txBody>
      </p:sp>
      <p:pic>
        <p:nvPicPr>
          <p:cNvPr id="3" name="Picture 2" descr="A screenshot of a cell phone&#10;&#10;Description automatically generated">
            <a:extLst>
              <a:ext uri="{FF2B5EF4-FFF2-40B4-BE49-F238E27FC236}">
                <a16:creationId xmlns:a16="http://schemas.microsoft.com/office/drawing/2014/main" id="{C2B475F1-0711-45F5-84AA-8D97AE23F6D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14449" y="3429000"/>
            <a:ext cx="6515101" cy="2209800"/>
          </a:xfrm>
          <a:prstGeom prst="rect">
            <a:avLst/>
          </a:prstGeom>
        </p:spPr>
      </p:pic>
    </p:spTree>
    <p:custDataLst>
      <p:tags r:id="rId1"/>
    </p:custDataLst>
    <p:extLst>
      <p:ext uri="{BB962C8B-B14F-4D97-AF65-F5344CB8AC3E}">
        <p14:creationId xmlns:p14="http://schemas.microsoft.com/office/powerpoint/2010/main" val="3559996598"/>
      </p:ext>
    </p:extLst>
  </p:cSld>
  <p:clrMapOvr>
    <a:masterClrMapping/>
  </p:clrMapOvr>
  <p:transition>
    <p:blinds dir="vert"/>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03" name="Rectangle 2"/>
          <p:cNvSpPr>
            <a:spLocks noGrp="1" noChangeArrowheads="1"/>
          </p:cNvSpPr>
          <p:nvPr>
            <p:ph type="title"/>
          </p:nvPr>
        </p:nvSpPr>
        <p:spPr/>
        <p:txBody>
          <a:bodyPr lIns="90488" tIns="44450" rIns="90488" bIns="44450">
            <a:normAutofit/>
          </a:bodyPr>
          <a:lstStyle/>
          <a:p>
            <a:pPr eaLnBrk="1" hangingPunct="1"/>
            <a:r>
              <a:rPr lang="en-US" b="1" dirty="0"/>
              <a:t>Effect of Cost Flow on the Balance Sheet</a:t>
            </a:r>
          </a:p>
        </p:txBody>
      </p:sp>
      <p:sp>
        <p:nvSpPr>
          <p:cNvPr id="5" name="Text Box 3">
            <a:extLst>
              <a:ext uri="{FF2B5EF4-FFF2-40B4-BE49-F238E27FC236}">
                <a16:creationId xmlns:a16="http://schemas.microsoft.com/office/drawing/2014/main" id="{AA29FE74-7438-472F-A7E3-EE3DE34BFAF9}"/>
              </a:ext>
            </a:extLst>
          </p:cNvPr>
          <p:cNvSpPr txBox="1">
            <a:spLocks noChangeArrowheads="1"/>
          </p:cNvSpPr>
          <p:nvPr/>
        </p:nvSpPr>
        <p:spPr bwMode="auto">
          <a:xfrm>
            <a:off x="623570" y="1524000"/>
            <a:ext cx="7067550" cy="2246769"/>
          </a:xfrm>
          <a:prstGeom prst="rect">
            <a:avLst/>
          </a:prstGeom>
          <a:solidFill>
            <a:schemeClr val="accent1">
              <a:lumMod val="20000"/>
              <a:lumOff val="80000"/>
            </a:schemeClr>
          </a:solidFill>
          <a:ln w="9525">
            <a:solidFill>
              <a:schemeClr val="tx1"/>
            </a:solidFill>
            <a:miter lim="800000"/>
            <a:headEnd/>
            <a:tailEnd/>
          </a:ln>
        </p:spPr>
        <p:txBody>
          <a:bodyPr wrap="square">
            <a:spAutoFit/>
          </a:bodyPr>
          <a:lstStyle/>
          <a:p>
            <a:pPr eaLnBrk="0" hangingPunct="0">
              <a:spcBef>
                <a:spcPct val="50000"/>
              </a:spcBef>
            </a:pPr>
            <a:r>
              <a:rPr lang="en-US" sz="2800" dirty="0">
                <a:latin typeface="Tahoma" pitchFamily="34" charset="0"/>
              </a:rPr>
              <a:t>Since total product costs are allocated between cost of goods sold and ending inventory, the cost flow method used affects its balance sheet as well as its income statement.</a:t>
            </a:r>
          </a:p>
        </p:txBody>
      </p:sp>
      <p:pic>
        <p:nvPicPr>
          <p:cNvPr id="3" name="Picture 2" descr="A screenshot of a cell phone&#10;&#10;Description automatically generated">
            <a:extLst>
              <a:ext uri="{FF2B5EF4-FFF2-40B4-BE49-F238E27FC236}">
                <a16:creationId xmlns:a16="http://schemas.microsoft.com/office/drawing/2014/main" id="{2478F279-241E-492A-92E6-B6777FA46FE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64376" y="4313237"/>
            <a:ext cx="6015247" cy="1463833"/>
          </a:xfrm>
          <a:prstGeom prst="rect">
            <a:avLst/>
          </a:prstGeom>
        </p:spPr>
      </p:pic>
    </p:spTree>
    <p:custDataLst>
      <p:tags r:id="rId1"/>
    </p:custDataLst>
    <p:extLst>
      <p:ext uri="{BB962C8B-B14F-4D97-AF65-F5344CB8AC3E}">
        <p14:creationId xmlns:p14="http://schemas.microsoft.com/office/powerpoint/2010/main" val="383631680"/>
      </p:ext>
    </p:extLst>
  </p:cSld>
  <p:clrMapOvr>
    <a:masterClrMapping/>
  </p:clrMapOvr>
  <p:transition>
    <p:blinds dir="vert"/>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227" name="Rectangle 2"/>
          <p:cNvSpPr>
            <a:spLocks noGrp="1" noChangeArrowheads="1"/>
          </p:cNvSpPr>
          <p:nvPr>
            <p:ph type="title"/>
          </p:nvPr>
        </p:nvSpPr>
        <p:spPr/>
        <p:txBody>
          <a:bodyPr>
            <a:normAutofit/>
          </a:bodyPr>
          <a:lstStyle/>
          <a:p>
            <a:pPr eaLnBrk="1" hangingPunct="1"/>
            <a:r>
              <a:rPr lang="en-US" b="1" dirty="0"/>
              <a:t>Multiple Layers with Multiple Quantities</a:t>
            </a:r>
          </a:p>
        </p:txBody>
      </p:sp>
      <p:sp>
        <p:nvSpPr>
          <p:cNvPr id="308231" name="Text Box 33"/>
          <p:cNvSpPr txBox="1">
            <a:spLocks noChangeArrowheads="1"/>
          </p:cNvSpPr>
          <p:nvPr/>
        </p:nvSpPr>
        <p:spPr bwMode="auto">
          <a:xfrm>
            <a:off x="685800" y="4419600"/>
            <a:ext cx="6858000" cy="830997"/>
          </a:xfrm>
          <a:prstGeom prst="rect">
            <a:avLst/>
          </a:prstGeom>
          <a:noFill/>
          <a:ln w="9525">
            <a:noFill/>
            <a:miter lim="800000"/>
            <a:headEnd/>
            <a:tailEnd/>
          </a:ln>
        </p:spPr>
        <p:txBody>
          <a:bodyPr>
            <a:spAutoFit/>
          </a:bodyPr>
          <a:lstStyle/>
          <a:p>
            <a:pPr eaLnBrk="0" hangingPunct="0">
              <a:spcBef>
                <a:spcPct val="50000"/>
              </a:spcBef>
            </a:pPr>
            <a:r>
              <a:rPr lang="en-US" sz="2400" dirty="0">
                <a:latin typeface="Tahoma" pitchFamily="34" charset="0"/>
              </a:rPr>
              <a:t>TMBC paid cash for all bike purchases and sold 43 bikes at a cash price of $350 each</a:t>
            </a:r>
          </a:p>
        </p:txBody>
      </p:sp>
      <p:sp>
        <p:nvSpPr>
          <p:cNvPr id="308232" name="Text Box 34"/>
          <p:cNvSpPr txBox="1">
            <a:spLocks noChangeArrowheads="1"/>
          </p:cNvSpPr>
          <p:nvPr/>
        </p:nvSpPr>
        <p:spPr bwMode="auto">
          <a:xfrm>
            <a:off x="685800" y="1749320"/>
            <a:ext cx="7848600" cy="457200"/>
          </a:xfrm>
          <a:prstGeom prst="rect">
            <a:avLst/>
          </a:prstGeom>
          <a:noFill/>
          <a:ln w="9525">
            <a:noFill/>
            <a:miter lim="800000"/>
            <a:headEnd/>
            <a:tailEnd/>
          </a:ln>
        </p:spPr>
        <p:txBody>
          <a:bodyPr>
            <a:spAutoFit/>
          </a:bodyPr>
          <a:lstStyle/>
          <a:p>
            <a:pPr eaLnBrk="0" hangingPunct="0"/>
            <a:r>
              <a:rPr lang="en-US" sz="2400" dirty="0">
                <a:latin typeface="Tahoma" pitchFamily="34" charset="0"/>
              </a:rPr>
              <a:t>The following information relates to TMBC’s Eraser bike.</a:t>
            </a:r>
          </a:p>
        </p:txBody>
      </p:sp>
      <p:pic>
        <p:nvPicPr>
          <p:cNvPr id="3" name="Picture 2" descr="A screenshot of a cell phone&#10;&#10;Description automatically generated">
            <a:extLst>
              <a:ext uri="{FF2B5EF4-FFF2-40B4-BE49-F238E27FC236}">
                <a16:creationId xmlns:a16="http://schemas.microsoft.com/office/drawing/2014/main" id="{26CB2AF5-4600-494E-8BA4-23ECB1FAA8F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92850" y="2438400"/>
            <a:ext cx="6634499" cy="1652680"/>
          </a:xfrm>
          <a:prstGeom prst="rect">
            <a:avLst/>
          </a:prstGeom>
        </p:spPr>
      </p:pic>
    </p:spTree>
    <p:custDataLst>
      <p:tags r:id="rId1"/>
    </p:custDataLst>
    <p:extLst>
      <p:ext uri="{BB962C8B-B14F-4D97-AF65-F5344CB8AC3E}">
        <p14:creationId xmlns:p14="http://schemas.microsoft.com/office/powerpoint/2010/main" val="3654481922"/>
      </p:ext>
    </p:extLst>
  </p:cSld>
  <p:clrMapOvr>
    <a:masterClrMapping/>
  </p:clrMapOvr>
  <p:transition>
    <p:blinds dir="vert"/>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251" name="Rectangle 2"/>
          <p:cNvSpPr>
            <a:spLocks noGrp="1" noChangeArrowheads="1"/>
          </p:cNvSpPr>
          <p:nvPr>
            <p:ph type="title"/>
          </p:nvPr>
        </p:nvSpPr>
        <p:spPr/>
        <p:txBody>
          <a:bodyPr>
            <a:normAutofit/>
          </a:bodyPr>
          <a:lstStyle/>
          <a:p>
            <a:pPr eaLnBrk="1" hangingPunct="1"/>
            <a:r>
              <a:rPr lang="en-US" b="1" dirty="0"/>
              <a:t>FIFO Cost of Goods Sold</a:t>
            </a:r>
          </a:p>
        </p:txBody>
      </p:sp>
      <p:sp>
        <p:nvSpPr>
          <p:cNvPr id="5" name="Text Box 3">
            <a:extLst>
              <a:ext uri="{FF2B5EF4-FFF2-40B4-BE49-F238E27FC236}">
                <a16:creationId xmlns:a16="http://schemas.microsoft.com/office/drawing/2014/main" id="{151B0EC9-3B3C-44C4-B747-4D92D137BD9E}"/>
              </a:ext>
            </a:extLst>
          </p:cNvPr>
          <p:cNvSpPr txBox="1">
            <a:spLocks noChangeArrowheads="1"/>
          </p:cNvSpPr>
          <p:nvPr/>
        </p:nvSpPr>
        <p:spPr bwMode="auto">
          <a:xfrm>
            <a:off x="623570" y="1524000"/>
            <a:ext cx="7453630" cy="2246769"/>
          </a:xfrm>
          <a:prstGeom prst="rect">
            <a:avLst/>
          </a:prstGeom>
          <a:solidFill>
            <a:schemeClr val="accent1">
              <a:lumMod val="20000"/>
              <a:lumOff val="80000"/>
            </a:schemeClr>
          </a:solidFill>
          <a:ln w="9525">
            <a:solidFill>
              <a:schemeClr val="tx1"/>
            </a:solidFill>
            <a:miter lim="800000"/>
            <a:headEnd/>
            <a:tailEnd/>
          </a:ln>
        </p:spPr>
        <p:txBody>
          <a:bodyPr wrap="square">
            <a:spAutoFit/>
          </a:bodyPr>
          <a:lstStyle/>
          <a:p>
            <a:pPr eaLnBrk="0" hangingPunct="0">
              <a:spcBef>
                <a:spcPct val="50000"/>
              </a:spcBef>
            </a:pPr>
            <a:r>
              <a:rPr lang="en-US" sz="2800" dirty="0">
                <a:latin typeface="Tahoma" pitchFamily="34" charset="0"/>
              </a:rPr>
              <a:t>TMBC sold 43 Eraser bikes.  The FIFO method transfers to the Cost of Goods Sold account the cost of the first 43 bikes TMBC had available to sell.  The expense recognized for the cost is computed as follows:</a:t>
            </a:r>
          </a:p>
        </p:txBody>
      </p:sp>
      <p:pic>
        <p:nvPicPr>
          <p:cNvPr id="3" name="Picture 2" descr="A screenshot of a cell phone&#10;&#10;Description automatically generated">
            <a:extLst>
              <a:ext uri="{FF2B5EF4-FFF2-40B4-BE49-F238E27FC236}">
                <a16:creationId xmlns:a16="http://schemas.microsoft.com/office/drawing/2014/main" id="{28A53FE4-66C9-413C-8A3B-83F37C6E3A8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17235" y="4114800"/>
            <a:ext cx="6909530" cy="1752600"/>
          </a:xfrm>
          <a:prstGeom prst="rect">
            <a:avLst/>
          </a:prstGeom>
        </p:spPr>
      </p:pic>
    </p:spTree>
    <p:custDataLst>
      <p:tags r:id="rId1"/>
    </p:custDataLst>
    <p:extLst>
      <p:ext uri="{BB962C8B-B14F-4D97-AF65-F5344CB8AC3E}">
        <p14:creationId xmlns:p14="http://schemas.microsoft.com/office/powerpoint/2010/main" val="3162617005"/>
      </p:ext>
    </p:extLst>
  </p:cSld>
  <p:clrMapOvr>
    <a:masterClrMapping/>
  </p:clrMapOvr>
  <p:transition>
    <p:blinds dir="ver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28650" y="1981200"/>
            <a:ext cx="7886700" cy="3693319"/>
          </a:xfrm>
          <a:prstGeom prst="rect">
            <a:avLst/>
          </a:prstGeom>
          <a:solidFill>
            <a:schemeClr val="accent1">
              <a:lumMod val="20000"/>
              <a:lumOff val="80000"/>
            </a:schemeClr>
          </a:solidFill>
          <a:ln>
            <a:solidFill>
              <a:schemeClr val="tx1"/>
            </a:solidFill>
          </a:ln>
        </p:spPr>
        <p:txBody>
          <a:bodyPr wrap="square">
            <a:spAutoFit/>
          </a:bodyPr>
          <a:lstStyle/>
          <a:p>
            <a:pPr>
              <a:defRPr/>
            </a:pPr>
            <a:r>
              <a:rPr lang="en-US" sz="2600" dirty="0">
                <a:latin typeface="Tahoma" panose="020B0604030504040204" pitchFamily="34" charset="0"/>
                <a:ea typeface="Tahoma" panose="020B0604030504040204" pitchFamily="34" charset="0"/>
                <a:cs typeface="Tahoma" panose="020B0604030504040204" pitchFamily="34" charset="0"/>
              </a:rPr>
              <a:t>Reporting accounts receivable at net realizable value is called the allowance method of accounting for uncollectible accounts.</a:t>
            </a:r>
          </a:p>
          <a:p>
            <a:pPr>
              <a:defRPr/>
            </a:pPr>
            <a:endParaRPr lang="en-US" sz="2600" dirty="0">
              <a:latin typeface="Tahoma" panose="020B0604030504040204" pitchFamily="34" charset="0"/>
              <a:ea typeface="Tahoma" panose="020B0604030504040204" pitchFamily="34" charset="0"/>
              <a:cs typeface="Tahoma" panose="020B0604030504040204" pitchFamily="34" charset="0"/>
            </a:endParaRPr>
          </a:p>
          <a:p>
            <a:pPr>
              <a:defRPr/>
            </a:pPr>
            <a:r>
              <a:rPr lang="en-US" sz="2600" dirty="0">
                <a:latin typeface="Tahoma" panose="020B0604030504040204" pitchFamily="34" charset="0"/>
                <a:ea typeface="Tahoma" panose="020B0604030504040204" pitchFamily="34" charset="0"/>
                <a:cs typeface="Tahoma" panose="020B0604030504040204" pitchFamily="34" charset="0"/>
              </a:rPr>
              <a:t>The allowance method requires accountants to estimate the amount of uncollectible accounts.</a:t>
            </a:r>
          </a:p>
          <a:p>
            <a:pPr>
              <a:defRPr/>
            </a:pPr>
            <a:endParaRPr lang="en-US" sz="2600" dirty="0">
              <a:latin typeface="Tahoma" panose="020B0604030504040204" pitchFamily="34" charset="0"/>
              <a:ea typeface="Tahoma" panose="020B0604030504040204" pitchFamily="34" charset="0"/>
              <a:cs typeface="Tahoma" panose="020B0604030504040204" pitchFamily="34" charset="0"/>
            </a:endParaRPr>
          </a:p>
          <a:p>
            <a:pPr>
              <a:defRPr/>
            </a:pPr>
            <a:r>
              <a:rPr lang="en-US" sz="2600" dirty="0">
                <a:latin typeface="Tahoma" panose="020B0604030504040204" pitchFamily="34" charset="0"/>
                <a:ea typeface="Tahoma" panose="020B0604030504040204" pitchFamily="34" charset="0"/>
                <a:cs typeface="Tahoma" panose="020B0604030504040204" pitchFamily="34" charset="0"/>
              </a:rPr>
              <a:t>One approach is to base the estimates on a percentage of revenue.</a:t>
            </a:r>
          </a:p>
        </p:txBody>
      </p:sp>
      <p:sp>
        <p:nvSpPr>
          <p:cNvPr id="5" name="Title 4"/>
          <p:cNvSpPr>
            <a:spLocks noGrp="1"/>
          </p:cNvSpPr>
          <p:nvPr>
            <p:ph type="title"/>
          </p:nvPr>
        </p:nvSpPr>
        <p:spPr/>
        <p:txBody>
          <a:bodyPr/>
          <a:lstStyle/>
          <a:p>
            <a:r>
              <a:rPr lang="en-US" kern="0" dirty="0"/>
              <a:t>Allowance Method</a:t>
            </a:r>
            <a:endParaRPr lang="en-US" dirty="0"/>
          </a:p>
        </p:txBody>
      </p:sp>
    </p:spTree>
    <p:custDataLst>
      <p:tags r:id="rId1"/>
    </p:custDataLst>
    <p:extLst>
      <p:ext uri="{BB962C8B-B14F-4D97-AF65-F5344CB8AC3E}">
        <p14:creationId xmlns:p14="http://schemas.microsoft.com/office/powerpoint/2010/main" val="1983368811"/>
      </p:ext>
    </p:extLst>
  </p:cSld>
  <p:clrMapOvr>
    <a:masterClrMapping/>
  </p:clrMapOvr>
  <p:transition>
    <p:blinds dir="vert"/>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251" name="Rectangle 2"/>
          <p:cNvSpPr>
            <a:spLocks noGrp="1" noChangeArrowheads="1"/>
          </p:cNvSpPr>
          <p:nvPr>
            <p:ph type="title"/>
          </p:nvPr>
        </p:nvSpPr>
        <p:spPr/>
        <p:txBody>
          <a:bodyPr>
            <a:normAutofit/>
          </a:bodyPr>
          <a:lstStyle/>
          <a:p>
            <a:pPr eaLnBrk="1" hangingPunct="1"/>
            <a:r>
              <a:rPr lang="en-US" b="1" dirty="0"/>
              <a:t>FIFO Ending Inventory</a:t>
            </a:r>
          </a:p>
        </p:txBody>
      </p:sp>
      <p:sp>
        <p:nvSpPr>
          <p:cNvPr id="5" name="Text Box 3">
            <a:extLst>
              <a:ext uri="{FF2B5EF4-FFF2-40B4-BE49-F238E27FC236}">
                <a16:creationId xmlns:a16="http://schemas.microsoft.com/office/drawing/2014/main" id="{151B0EC9-3B3C-44C4-B747-4D92D137BD9E}"/>
              </a:ext>
            </a:extLst>
          </p:cNvPr>
          <p:cNvSpPr txBox="1">
            <a:spLocks noChangeArrowheads="1"/>
          </p:cNvSpPr>
          <p:nvPr/>
        </p:nvSpPr>
        <p:spPr bwMode="auto">
          <a:xfrm>
            <a:off x="623570" y="1524000"/>
            <a:ext cx="7453630" cy="2246769"/>
          </a:xfrm>
          <a:prstGeom prst="rect">
            <a:avLst/>
          </a:prstGeom>
          <a:solidFill>
            <a:schemeClr val="accent1">
              <a:lumMod val="20000"/>
              <a:lumOff val="80000"/>
            </a:schemeClr>
          </a:solidFill>
          <a:ln w="9525">
            <a:solidFill>
              <a:schemeClr val="tx1"/>
            </a:solidFill>
            <a:miter lim="800000"/>
            <a:headEnd/>
            <a:tailEnd/>
          </a:ln>
        </p:spPr>
        <p:txBody>
          <a:bodyPr wrap="square">
            <a:spAutoFit/>
          </a:bodyPr>
          <a:lstStyle/>
          <a:p>
            <a:pPr eaLnBrk="0" hangingPunct="0">
              <a:spcBef>
                <a:spcPct val="50000"/>
              </a:spcBef>
            </a:pPr>
            <a:r>
              <a:rPr lang="en-US" sz="2800" dirty="0">
                <a:latin typeface="Tahoma" pitchFamily="34" charset="0"/>
              </a:rPr>
              <a:t>TMBC had 55 bikes available and sold 43.  It would have 12 bikes in ending inventory. The cost assigned equals the cost of goods available for sale minus the cost of goods sold.</a:t>
            </a:r>
          </a:p>
        </p:txBody>
      </p:sp>
      <p:pic>
        <p:nvPicPr>
          <p:cNvPr id="4" name="Picture 3" descr="A screenshot of a cell phone&#10;&#10;Description automatically generated">
            <a:extLst>
              <a:ext uri="{FF2B5EF4-FFF2-40B4-BE49-F238E27FC236}">
                <a16:creationId xmlns:a16="http://schemas.microsoft.com/office/drawing/2014/main" id="{9387B1DA-5118-4551-B357-22381E94C6A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88085" y="4267200"/>
            <a:ext cx="6767830" cy="1789003"/>
          </a:xfrm>
          <a:prstGeom prst="rect">
            <a:avLst/>
          </a:prstGeom>
        </p:spPr>
      </p:pic>
    </p:spTree>
    <p:custDataLst>
      <p:tags r:id="rId1"/>
    </p:custDataLst>
    <p:extLst>
      <p:ext uri="{BB962C8B-B14F-4D97-AF65-F5344CB8AC3E}">
        <p14:creationId xmlns:p14="http://schemas.microsoft.com/office/powerpoint/2010/main" val="213867264"/>
      </p:ext>
    </p:extLst>
  </p:cSld>
  <p:clrMapOvr>
    <a:masterClrMapping/>
  </p:clrMapOvr>
  <p:transition>
    <p:blinds dir="vert"/>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251" name="Rectangle 2"/>
          <p:cNvSpPr>
            <a:spLocks noGrp="1" noChangeArrowheads="1"/>
          </p:cNvSpPr>
          <p:nvPr>
            <p:ph type="title"/>
          </p:nvPr>
        </p:nvSpPr>
        <p:spPr/>
        <p:txBody>
          <a:bodyPr>
            <a:normAutofit/>
          </a:bodyPr>
          <a:lstStyle/>
          <a:p>
            <a:pPr eaLnBrk="1" hangingPunct="1"/>
            <a:r>
              <a:rPr lang="en-US" b="1" dirty="0"/>
              <a:t>Allocation of Cost of Goods Available for Sale</a:t>
            </a:r>
          </a:p>
        </p:txBody>
      </p:sp>
      <p:sp>
        <p:nvSpPr>
          <p:cNvPr id="5" name="Text Box 3">
            <a:extLst>
              <a:ext uri="{FF2B5EF4-FFF2-40B4-BE49-F238E27FC236}">
                <a16:creationId xmlns:a16="http://schemas.microsoft.com/office/drawing/2014/main" id="{151B0EC9-3B3C-44C4-B747-4D92D137BD9E}"/>
              </a:ext>
            </a:extLst>
          </p:cNvPr>
          <p:cNvSpPr txBox="1">
            <a:spLocks noChangeArrowheads="1"/>
          </p:cNvSpPr>
          <p:nvPr/>
        </p:nvSpPr>
        <p:spPr bwMode="auto">
          <a:xfrm>
            <a:off x="628650" y="1905000"/>
            <a:ext cx="7453630" cy="1815882"/>
          </a:xfrm>
          <a:prstGeom prst="rect">
            <a:avLst/>
          </a:prstGeom>
          <a:solidFill>
            <a:schemeClr val="accent1">
              <a:lumMod val="20000"/>
              <a:lumOff val="80000"/>
            </a:schemeClr>
          </a:solidFill>
          <a:ln w="9525">
            <a:solidFill>
              <a:schemeClr val="tx1"/>
            </a:solidFill>
            <a:miter lim="800000"/>
            <a:headEnd/>
            <a:tailEnd/>
          </a:ln>
        </p:spPr>
        <p:txBody>
          <a:bodyPr wrap="square">
            <a:spAutoFit/>
          </a:bodyPr>
          <a:lstStyle/>
          <a:p>
            <a:pPr eaLnBrk="0" hangingPunct="0">
              <a:spcBef>
                <a:spcPct val="50000"/>
              </a:spcBef>
            </a:pPr>
            <a:r>
              <a:rPr lang="en-US" sz="2800" dirty="0">
                <a:latin typeface="Tahoma" pitchFamily="34" charset="0"/>
              </a:rPr>
              <a:t>The FIFO allocation of the cost of goods available for sale between cost of goods sold and ending inventory is shown graphically here:</a:t>
            </a:r>
          </a:p>
        </p:txBody>
      </p:sp>
      <p:pic>
        <p:nvPicPr>
          <p:cNvPr id="3" name="Picture 2" descr="A close up of a logo&#10;&#10;Description automatically generated">
            <a:extLst>
              <a:ext uri="{FF2B5EF4-FFF2-40B4-BE49-F238E27FC236}">
                <a16:creationId xmlns:a16="http://schemas.microsoft.com/office/drawing/2014/main" id="{DB9E2EE6-DF98-4A3A-AF27-751623801EE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8650" y="3935193"/>
            <a:ext cx="7886700" cy="2189215"/>
          </a:xfrm>
          <a:prstGeom prst="rect">
            <a:avLst/>
          </a:prstGeom>
        </p:spPr>
      </p:pic>
    </p:spTree>
    <p:custDataLst>
      <p:tags r:id="rId1"/>
    </p:custDataLst>
    <p:extLst>
      <p:ext uri="{BB962C8B-B14F-4D97-AF65-F5344CB8AC3E}">
        <p14:creationId xmlns:p14="http://schemas.microsoft.com/office/powerpoint/2010/main" val="2781095067"/>
      </p:ext>
    </p:extLst>
  </p:cSld>
  <p:clrMapOvr>
    <a:masterClrMapping/>
  </p:clrMapOvr>
  <p:transition>
    <p:blinds dir="vert"/>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275" name="Rectangle 2"/>
          <p:cNvSpPr>
            <a:spLocks noGrp="1" noChangeArrowheads="1"/>
          </p:cNvSpPr>
          <p:nvPr>
            <p:ph type="title"/>
          </p:nvPr>
        </p:nvSpPr>
        <p:spPr/>
        <p:txBody>
          <a:bodyPr>
            <a:normAutofit/>
          </a:bodyPr>
          <a:lstStyle/>
          <a:p>
            <a:pPr eaLnBrk="1" hangingPunct="1"/>
            <a:r>
              <a:rPr lang="en-US" b="1" dirty="0"/>
              <a:t>LIFO Inventory Cost Flow</a:t>
            </a:r>
          </a:p>
        </p:txBody>
      </p:sp>
      <p:sp>
        <p:nvSpPr>
          <p:cNvPr id="4" name="Text Box 3">
            <a:extLst>
              <a:ext uri="{FF2B5EF4-FFF2-40B4-BE49-F238E27FC236}">
                <a16:creationId xmlns:a16="http://schemas.microsoft.com/office/drawing/2014/main" id="{506CE40A-2F14-4BEB-B3FB-A9FE29CE1AB6}"/>
              </a:ext>
            </a:extLst>
          </p:cNvPr>
          <p:cNvSpPr txBox="1">
            <a:spLocks noChangeArrowheads="1"/>
          </p:cNvSpPr>
          <p:nvPr/>
        </p:nvSpPr>
        <p:spPr bwMode="auto">
          <a:xfrm>
            <a:off x="765810" y="3918345"/>
            <a:ext cx="7453630" cy="954107"/>
          </a:xfrm>
          <a:prstGeom prst="rect">
            <a:avLst/>
          </a:prstGeom>
          <a:solidFill>
            <a:schemeClr val="accent1">
              <a:lumMod val="20000"/>
              <a:lumOff val="80000"/>
            </a:schemeClr>
          </a:solidFill>
          <a:ln w="9525">
            <a:solidFill>
              <a:schemeClr val="tx1"/>
            </a:solidFill>
            <a:miter lim="800000"/>
            <a:headEnd/>
            <a:tailEnd/>
          </a:ln>
        </p:spPr>
        <p:txBody>
          <a:bodyPr wrap="square">
            <a:spAutoFit/>
          </a:bodyPr>
          <a:lstStyle/>
          <a:p>
            <a:pPr eaLnBrk="0" hangingPunct="0">
              <a:spcBef>
                <a:spcPct val="50000"/>
              </a:spcBef>
            </a:pPr>
            <a:r>
              <a:rPr lang="en-US" sz="2800" dirty="0">
                <a:latin typeface="Tahoma" pitchFamily="34" charset="0"/>
              </a:rPr>
              <a:t>The LIFO cost of the 12 bikes in ending inventory is computed as follows:</a:t>
            </a:r>
          </a:p>
        </p:txBody>
      </p:sp>
      <p:sp>
        <p:nvSpPr>
          <p:cNvPr id="5" name="Text Box 3">
            <a:extLst>
              <a:ext uri="{FF2B5EF4-FFF2-40B4-BE49-F238E27FC236}">
                <a16:creationId xmlns:a16="http://schemas.microsoft.com/office/drawing/2014/main" id="{31DB5CA9-63CE-42C1-AD23-0C3BAAA3AF13}"/>
              </a:ext>
            </a:extLst>
          </p:cNvPr>
          <p:cNvSpPr txBox="1">
            <a:spLocks noChangeArrowheads="1"/>
          </p:cNvSpPr>
          <p:nvPr/>
        </p:nvSpPr>
        <p:spPr bwMode="auto">
          <a:xfrm>
            <a:off x="765810" y="1397729"/>
            <a:ext cx="7453630" cy="954107"/>
          </a:xfrm>
          <a:prstGeom prst="rect">
            <a:avLst/>
          </a:prstGeom>
          <a:solidFill>
            <a:schemeClr val="accent1">
              <a:lumMod val="20000"/>
              <a:lumOff val="80000"/>
            </a:schemeClr>
          </a:solidFill>
          <a:ln w="9525">
            <a:solidFill>
              <a:schemeClr val="tx1"/>
            </a:solidFill>
            <a:miter lim="800000"/>
            <a:headEnd/>
            <a:tailEnd/>
          </a:ln>
        </p:spPr>
        <p:txBody>
          <a:bodyPr wrap="square">
            <a:spAutoFit/>
          </a:bodyPr>
          <a:lstStyle/>
          <a:p>
            <a:pPr eaLnBrk="0" hangingPunct="0">
              <a:spcBef>
                <a:spcPct val="50000"/>
              </a:spcBef>
            </a:pPr>
            <a:r>
              <a:rPr lang="en-US" sz="2800" dirty="0">
                <a:latin typeface="Tahoma" pitchFamily="34" charset="0"/>
              </a:rPr>
              <a:t>Under LIFO, the cost of goods sold is the cost of the last 43 bikes acquired by TMBC.</a:t>
            </a:r>
          </a:p>
        </p:txBody>
      </p:sp>
      <p:pic>
        <p:nvPicPr>
          <p:cNvPr id="3" name="Picture 2" descr="A screenshot of a cell phone&#10;&#10;Description automatically generated">
            <a:extLst>
              <a:ext uri="{FF2B5EF4-FFF2-40B4-BE49-F238E27FC236}">
                <a16:creationId xmlns:a16="http://schemas.microsoft.com/office/drawing/2014/main" id="{54F5CCAF-7553-4B46-BC54-1A3F0D2E2EF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90068" y="2520690"/>
            <a:ext cx="6025434" cy="1228801"/>
          </a:xfrm>
          <a:prstGeom prst="rect">
            <a:avLst/>
          </a:prstGeom>
        </p:spPr>
      </p:pic>
      <p:pic>
        <p:nvPicPr>
          <p:cNvPr id="7" name="Picture 6" descr="A screenshot of a cell phone&#10;&#10;Description automatically generated">
            <a:extLst>
              <a:ext uri="{FF2B5EF4-FFF2-40B4-BE49-F238E27FC236}">
                <a16:creationId xmlns:a16="http://schemas.microsoft.com/office/drawing/2014/main" id="{3A60332B-2F09-4F3B-B719-0E5A20E8415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346420" y="5041306"/>
            <a:ext cx="4451159" cy="1207094"/>
          </a:xfrm>
          <a:prstGeom prst="rect">
            <a:avLst/>
          </a:prstGeom>
        </p:spPr>
      </p:pic>
    </p:spTree>
    <p:custDataLst>
      <p:tags r:id="rId1"/>
    </p:custDataLst>
    <p:extLst>
      <p:ext uri="{BB962C8B-B14F-4D97-AF65-F5344CB8AC3E}">
        <p14:creationId xmlns:p14="http://schemas.microsoft.com/office/powerpoint/2010/main" val="1475653273"/>
      </p:ext>
    </p:extLst>
  </p:cSld>
  <p:clrMapOvr>
    <a:masterClrMapping/>
  </p:clrMapOvr>
  <p:transition>
    <p:blinds dir="vert"/>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251" name="Rectangle 2"/>
          <p:cNvSpPr>
            <a:spLocks noGrp="1" noChangeArrowheads="1"/>
          </p:cNvSpPr>
          <p:nvPr>
            <p:ph type="title"/>
          </p:nvPr>
        </p:nvSpPr>
        <p:spPr/>
        <p:txBody>
          <a:bodyPr>
            <a:normAutofit/>
          </a:bodyPr>
          <a:lstStyle/>
          <a:p>
            <a:pPr eaLnBrk="1" hangingPunct="1"/>
            <a:r>
              <a:rPr lang="en-US" b="1" dirty="0"/>
              <a:t>Allocation of Cost of Goods Available for Sale</a:t>
            </a:r>
          </a:p>
        </p:txBody>
      </p:sp>
      <p:sp>
        <p:nvSpPr>
          <p:cNvPr id="5" name="Text Box 3">
            <a:extLst>
              <a:ext uri="{FF2B5EF4-FFF2-40B4-BE49-F238E27FC236}">
                <a16:creationId xmlns:a16="http://schemas.microsoft.com/office/drawing/2014/main" id="{151B0EC9-3B3C-44C4-B747-4D92D137BD9E}"/>
              </a:ext>
            </a:extLst>
          </p:cNvPr>
          <p:cNvSpPr txBox="1">
            <a:spLocks noChangeArrowheads="1"/>
          </p:cNvSpPr>
          <p:nvPr/>
        </p:nvSpPr>
        <p:spPr bwMode="auto">
          <a:xfrm>
            <a:off x="623570" y="1695769"/>
            <a:ext cx="7453630" cy="1815882"/>
          </a:xfrm>
          <a:prstGeom prst="rect">
            <a:avLst/>
          </a:prstGeom>
          <a:solidFill>
            <a:schemeClr val="accent1">
              <a:lumMod val="20000"/>
              <a:lumOff val="80000"/>
            </a:schemeClr>
          </a:solidFill>
          <a:ln w="9525">
            <a:solidFill>
              <a:schemeClr val="tx1"/>
            </a:solidFill>
            <a:miter lim="800000"/>
            <a:headEnd/>
            <a:tailEnd/>
          </a:ln>
        </p:spPr>
        <p:txBody>
          <a:bodyPr wrap="square">
            <a:spAutoFit/>
          </a:bodyPr>
          <a:lstStyle/>
          <a:p>
            <a:pPr eaLnBrk="0" hangingPunct="0">
              <a:spcBef>
                <a:spcPct val="50000"/>
              </a:spcBef>
            </a:pPr>
            <a:r>
              <a:rPr lang="en-US" sz="2800" dirty="0">
                <a:latin typeface="Tahoma" pitchFamily="34" charset="0"/>
              </a:rPr>
              <a:t>The LIFO allocation of the cost of goods available for sale between cost of goods sold and ending inventory is shown graphically here:</a:t>
            </a:r>
          </a:p>
        </p:txBody>
      </p:sp>
      <p:pic>
        <p:nvPicPr>
          <p:cNvPr id="7" name="Picture 6" descr="A close up of a logo&#10;&#10;Description automatically generated">
            <a:extLst>
              <a:ext uri="{FF2B5EF4-FFF2-40B4-BE49-F238E27FC236}">
                <a16:creationId xmlns:a16="http://schemas.microsoft.com/office/drawing/2014/main" id="{39589FC1-B6DA-4E4E-97A6-CBE57B29191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0860" y="3733800"/>
            <a:ext cx="8082280" cy="2257861"/>
          </a:xfrm>
          <a:prstGeom prst="rect">
            <a:avLst/>
          </a:prstGeom>
        </p:spPr>
      </p:pic>
    </p:spTree>
    <p:custDataLst>
      <p:tags r:id="rId1"/>
    </p:custDataLst>
    <p:extLst>
      <p:ext uri="{BB962C8B-B14F-4D97-AF65-F5344CB8AC3E}">
        <p14:creationId xmlns:p14="http://schemas.microsoft.com/office/powerpoint/2010/main" val="2860318469"/>
      </p:ext>
    </p:extLst>
  </p:cSld>
  <p:clrMapOvr>
    <a:masterClrMapping/>
  </p:clrMapOvr>
  <p:transition>
    <p:blinds dir="vert"/>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251" name="Rectangle 2"/>
          <p:cNvSpPr>
            <a:spLocks noGrp="1" noChangeArrowheads="1"/>
          </p:cNvSpPr>
          <p:nvPr>
            <p:ph type="title"/>
          </p:nvPr>
        </p:nvSpPr>
        <p:spPr/>
        <p:txBody>
          <a:bodyPr>
            <a:normAutofit/>
          </a:bodyPr>
          <a:lstStyle/>
          <a:p>
            <a:pPr eaLnBrk="1" hangingPunct="1"/>
            <a:r>
              <a:rPr lang="en-US" b="1" dirty="0"/>
              <a:t>Weighted-Average Cost Flow</a:t>
            </a:r>
          </a:p>
        </p:txBody>
      </p:sp>
      <p:sp>
        <p:nvSpPr>
          <p:cNvPr id="5" name="Text Box 3">
            <a:extLst>
              <a:ext uri="{FF2B5EF4-FFF2-40B4-BE49-F238E27FC236}">
                <a16:creationId xmlns:a16="http://schemas.microsoft.com/office/drawing/2014/main" id="{151B0EC9-3B3C-44C4-B747-4D92D137BD9E}"/>
              </a:ext>
            </a:extLst>
          </p:cNvPr>
          <p:cNvSpPr txBox="1">
            <a:spLocks noChangeArrowheads="1"/>
          </p:cNvSpPr>
          <p:nvPr/>
        </p:nvSpPr>
        <p:spPr bwMode="auto">
          <a:xfrm>
            <a:off x="623570" y="1524000"/>
            <a:ext cx="7453630" cy="4401205"/>
          </a:xfrm>
          <a:prstGeom prst="rect">
            <a:avLst/>
          </a:prstGeom>
          <a:solidFill>
            <a:schemeClr val="accent1">
              <a:lumMod val="20000"/>
              <a:lumOff val="80000"/>
            </a:schemeClr>
          </a:solidFill>
          <a:ln w="9525">
            <a:solidFill>
              <a:schemeClr val="tx1"/>
            </a:solidFill>
            <a:miter lim="800000"/>
            <a:headEnd/>
            <a:tailEnd/>
          </a:ln>
        </p:spPr>
        <p:txBody>
          <a:bodyPr wrap="square">
            <a:spAutoFit/>
          </a:bodyPr>
          <a:lstStyle/>
          <a:p>
            <a:pPr eaLnBrk="0" hangingPunct="0">
              <a:spcBef>
                <a:spcPct val="50000"/>
              </a:spcBef>
            </a:pPr>
            <a:r>
              <a:rPr lang="en-US" sz="2800" dirty="0">
                <a:latin typeface="Tahoma" pitchFamily="34" charset="0"/>
              </a:rPr>
              <a:t>The weighted-average cost per unit is determined by dividing the total cost of goods available for sale by the total number of units available for sale.</a:t>
            </a:r>
          </a:p>
          <a:p>
            <a:pPr eaLnBrk="0" hangingPunct="0">
              <a:spcBef>
                <a:spcPct val="50000"/>
              </a:spcBef>
            </a:pPr>
            <a:r>
              <a:rPr lang="en-US" sz="2800" dirty="0">
                <a:latin typeface="Tahoma" pitchFamily="34" charset="0"/>
              </a:rPr>
              <a:t>For TMBC, the weighted-average cost per unit is $230 ($12,650 ÷ 55).  The cost of goods sold is $9,890 ($230 x 43).</a:t>
            </a:r>
          </a:p>
          <a:p>
            <a:pPr eaLnBrk="0" hangingPunct="0">
              <a:spcBef>
                <a:spcPct val="50000"/>
              </a:spcBef>
            </a:pPr>
            <a:r>
              <a:rPr lang="en-US" sz="2800" dirty="0">
                <a:latin typeface="Tahoma" pitchFamily="34" charset="0"/>
              </a:rPr>
              <a:t>The cost assigned to the 12 bikes in ending inventory is $2,760 (12 x $230).</a:t>
            </a:r>
          </a:p>
        </p:txBody>
      </p:sp>
    </p:spTree>
    <p:custDataLst>
      <p:tags r:id="rId1"/>
    </p:custDataLst>
    <p:extLst>
      <p:ext uri="{BB962C8B-B14F-4D97-AF65-F5344CB8AC3E}">
        <p14:creationId xmlns:p14="http://schemas.microsoft.com/office/powerpoint/2010/main" val="919811698"/>
      </p:ext>
    </p:extLst>
  </p:cSld>
  <p:clrMapOvr>
    <a:masterClrMapping/>
  </p:clrMapOvr>
  <p:transition>
    <p:blinds dir="vert"/>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251" name="Rectangle 2"/>
          <p:cNvSpPr>
            <a:spLocks noGrp="1" noChangeArrowheads="1"/>
          </p:cNvSpPr>
          <p:nvPr>
            <p:ph type="title"/>
          </p:nvPr>
        </p:nvSpPr>
        <p:spPr/>
        <p:txBody>
          <a:bodyPr>
            <a:normAutofit/>
          </a:bodyPr>
          <a:lstStyle/>
          <a:p>
            <a:pPr eaLnBrk="1" hangingPunct="1"/>
            <a:r>
              <a:rPr lang="en-US" b="1" dirty="0"/>
              <a:t>Allocation of Cost of Goods Available for Sale</a:t>
            </a:r>
          </a:p>
        </p:txBody>
      </p:sp>
      <p:sp>
        <p:nvSpPr>
          <p:cNvPr id="5" name="Text Box 3">
            <a:extLst>
              <a:ext uri="{FF2B5EF4-FFF2-40B4-BE49-F238E27FC236}">
                <a16:creationId xmlns:a16="http://schemas.microsoft.com/office/drawing/2014/main" id="{151B0EC9-3B3C-44C4-B747-4D92D137BD9E}"/>
              </a:ext>
            </a:extLst>
          </p:cNvPr>
          <p:cNvSpPr txBox="1">
            <a:spLocks noChangeArrowheads="1"/>
          </p:cNvSpPr>
          <p:nvPr/>
        </p:nvSpPr>
        <p:spPr bwMode="auto">
          <a:xfrm>
            <a:off x="628650" y="1905000"/>
            <a:ext cx="7453630" cy="1815882"/>
          </a:xfrm>
          <a:prstGeom prst="rect">
            <a:avLst/>
          </a:prstGeom>
          <a:solidFill>
            <a:schemeClr val="accent1">
              <a:lumMod val="20000"/>
              <a:lumOff val="80000"/>
            </a:schemeClr>
          </a:solidFill>
          <a:ln w="9525">
            <a:solidFill>
              <a:schemeClr val="tx1"/>
            </a:solidFill>
            <a:miter lim="800000"/>
            <a:headEnd/>
            <a:tailEnd/>
          </a:ln>
        </p:spPr>
        <p:txBody>
          <a:bodyPr wrap="square">
            <a:spAutoFit/>
          </a:bodyPr>
          <a:lstStyle/>
          <a:p>
            <a:pPr eaLnBrk="0" hangingPunct="0">
              <a:spcBef>
                <a:spcPct val="50000"/>
              </a:spcBef>
            </a:pPr>
            <a:r>
              <a:rPr lang="en-US" sz="2800" dirty="0">
                <a:latin typeface="Tahoma" pitchFamily="34" charset="0"/>
              </a:rPr>
              <a:t>The weighted-average allocation of the cost of goods available for sale between cost of goods sold and ending inventory is shown graphically here:</a:t>
            </a:r>
          </a:p>
        </p:txBody>
      </p:sp>
      <p:pic>
        <p:nvPicPr>
          <p:cNvPr id="4" name="Picture 3" descr="A picture containing drawing&#10;&#10;Description automatically generated">
            <a:extLst>
              <a:ext uri="{FF2B5EF4-FFF2-40B4-BE49-F238E27FC236}">
                <a16:creationId xmlns:a16="http://schemas.microsoft.com/office/drawing/2014/main" id="{6CBA5DBD-6A36-458E-812B-001E8ECFA4E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1500" y="3810000"/>
            <a:ext cx="8001000" cy="2264702"/>
          </a:xfrm>
          <a:prstGeom prst="rect">
            <a:avLst/>
          </a:prstGeom>
        </p:spPr>
      </p:pic>
    </p:spTree>
    <p:custDataLst>
      <p:tags r:id="rId1"/>
    </p:custDataLst>
    <p:extLst>
      <p:ext uri="{BB962C8B-B14F-4D97-AF65-F5344CB8AC3E}">
        <p14:creationId xmlns:p14="http://schemas.microsoft.com/office/powerpoint/2010/main" val="1442917861"/>
      </p:ext>
    </p:extLst>
  </p:cSld>
  <p:clrMapOvr>
    <a:masterClrMapping/>
  </p:clrMapOvr>
  <p:transition>
    <p:blinds dir="vert"/>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28650" y="228600"/>
            <a:ext cx="7886700" cy="836597"/>
          </a:xfrm>
        </p:spPr>
        <p:txBody>
          <a:bodyPr/>
          <a:lstStyle/>
          <a:p>
            <a:r>
              <a:rPr lang="en-US" dirty="0"/>
              <a:t>Effect of Cost Flow on Financial Statements</a:t>
            </a:r>
          </a:p>
        </p:txBody>
      </p:sp>
      <p:pic>
        <p:nvPicPr>
          <p:cNvPr id="5" name="Picture 4" descr="A screenshot of a cell phone&#10;&#10;Description automatically generated">
            <a:extLst>
              <a:ext uri="{FF2B5EF4-FFF2-40B4-BE49-F238E27FC236}">
                <a16:creationId xmlns:a16="http://schemas.microsoft.com/office/drawing/2014/main" id="{1502547A-0728-4EF5-904C-41711229428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00200" y="947545"/>
            <a:ext cx="6019800" cy="5248030"/>
          </a:xfrm>
          <a:prstGeom prst="rect">
            <a:avLst/>
          </a:prstGeom>
        </p:spPr>
      </p:pic>
    </p:spTree>
    <p:custDataLst>
      <p:tags r:id="rId1"/>
    </p:custDataLst>
    <p:extLst>
      <p:ext uri="{BB962C8B-B14F-4D97-AF65-F5344CB8AC3E}">
        <p14:creationId xmlns:p14="http://schemas.microsoft.com/office/powerpoint/2010/main" val="3277677909"/>
      </p:ext>
    </p:extLst>
  </p:cSld>
  <p:clrMapOvr>
    <a:masterClrMapping/>
  </p:clrMapOvr>
  <p:transition>
    <p:blinds dir="vert"/>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4481" name="Rectangle 2"/>
          <p:cNvSpPr>
            <a:spLocks noGrp="1" noChangeArrowheads="1"/>
          </p:cNvSpPr>
          <p:nvPr>
            <p:ph type="title"/>
          </p:nvPr>
        </p:nvSpPr>
        <p:spPr/>
        <p:txBody>
          <a:bodyPr>
            <a:normAutofit/>
          </a:bodyPr>
          <a:lstStyle/>
          <a:p>
            <a:pPr eaLnBrk="1" hangingPunct="1"/>
            <a:r>
              <a:rPr lang="en-US" b="1" dirty="0"/>
              <a:t>End of Chapter 5</a:t>
            </a:r>
          </a:p>
        </p:txBody>
      </p:sp>
    </p:spTree>
    <p:custDataLst>
      <p:tags r:id="rId1"/>
    </p:custDataLst>
    <p:extLst>
      <p:ext uri="{BB962C8B-B14F-4D97-AF65-F5344CB8AC3E}">
        <p14:creationId xmlns:p14="http://schemas.microsoft.com/office/powerpoint/2010/main" val="750792938"/>
      </p:ext>
    </p:extLst>
  </p:cSld>
  <p:clrMapOvr>
    <a:masterClrMapping/>
  </p:clrMapOvr>
  <p:transition>
    <p:blinds dir="ver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8" name="Rectangle 4"/>
          <p:cNvSpPr>
            <a:spLocks noGrp="1" noChangeArrowheads="1"/>
          </p:cNvSpPr>
          <p:nvPr>
            <p:ph type="title"/>
          </p:nvPr>
        </p:nvSpPr>
        <p:spPr/>
        <p:txBody>
          <a:bodyPr>
            <a:normAutofit/>
          </a:bodyPr>
          <a:lstStyle/>
          <a:p>
            <a:pPr eaLnBrk="1" hangingPunct="1"/>
            <a:r>
              <a:rPr lang="en-US" b="1" dirty="0"/>
              <a:t>Accounting Events Affecting the Year 1 Period</a:t>
            </a:r>
          </a:p>
        </p:txBody>
      </p:sp>
      <p:sp>
        <p:nvSpPr>
          <p:cNvPr id="43013" name="Text Box 5"/>
          <p:cNvSpPr txBox="1">
            <a:spLocks noChangeArrowheads="1"/>
          </p:cNvSpPr>
          <p:nvPr/>
        </p:nvSpPr>
        <p:spPr bwMode="auto">
          <a:xfrm>
            <a:off x="838200" y="1752600"/>
            <a:ext cx="7315200" cy="1892826"/>
          </a:xfrm>
          <a:prstGeom prst="rect">
            <a:avLst/>
          </a:prstGeom>
          <a:solidFill>
            <a:schemeClr val="accent1">
              <a:lumMod val="20000"/>
              <a:lumOff val="80000"/>
            </a:schemeClr>
          </a:solidFill>
          <a:ln w="9525">
            <a:solidFill>
              <a:schemeClr val="tx1"/>
            </a:solidFill>
            <a:miter lim="800000"/>
            <a:headEnd/>
            <a:tailEnd/>
          </a:ln>
          <a:effectLst/>
        </p:spPr>
        <p:txBody>
          <a:bodyPr>
            <a:spAutoFit/>
          </a:bodyPr>
          <a:lstStyle/>
          <a:p>
            <a:pPr>
              <a:spcBef>
                <a:spcPct val="50000"/>
              </a:spcBef>
              <a:defRPr/>
            </a:pPr>
            <a:r>
              <a:rPr lang="en-US" sz="2600" dirty="0">
                <a:latin typeface="Tahoma" pitchFamily="34" charset="0"/>
              </a:rPr>
              <a:t>Event 1     Revenue Recognition</a:t>
            </a:r>
          </a:p>
          <a:p>
            <a:pPr>
              <a:spcBef>
                <a:spcPct val="50000"/>
              </a:spcBef>
              <a:defRPr/>
            </a:pPr>
            <a:r>
              <a:rPr lang="en-US" sz="2600" dirty="0">
                <a:latin typeface="Tahoma" pitchFamily="34" charset="0"/>
              </a:rPr>
              <a:t>Allen’s Tutoring Services (ATS) recognized $3,750 of service revenue earned on account during Year 1.</a:t>
            </a:r>
          </a:p>
        </p:txBody>
      </p:sp>
      <p:pic>
        <p:nvPicPr>
          <p:cNvPr id="3" name="Picture 2" descr="A screenshot of a cell phone&#10;&#10;Description automatically generated">
            <a:extLst>
              <a:ext uri="{FF2B5EF4-FFF2-40B4-BE49-F238E27FC236}">
                <a16:creationId xmlns:a16="http://schemas.microsoft.com/office/drawing/2014/main" id="{80D8C066-0F6E-431A-BD45-66E5C4102EC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1505" y="4343400"/>
            <a:ext cx="7268589" cy="1419423"/>
          </a:xfrm>
          <a:prstGeom prst="rect">
            <a:avLst/>
          </a:prstGeom>
        </p:spPr>
      </p:pic>
    </p:spTree>
    <p:custDataLst>
      <p:tags r:id="rId1"/>
    </p:custDataLst>
    <p:extLst>
      <p:ext uri="{BB962C8B-B14F-4D97-AF65-F5344CB8AC3E}">
        <p14:creationId xmlns:p14="http://schemas.microsoft.com/office/powerpoint/2010/main" val="2873078879"/>
      </p:ext>
    </p:extLst>
  </p:cSld>
  <p:clrMapOvr>
    <a:masterClrMapping/>
  </p:clrMapOvr>
  <p:transition>
    <p:blinds dir="ver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69" name="Rectangle 4"/>
          <p:cNvSpPr>
            <a:spLocks noGrp="1" noChangeArrowheads="1"/>
          </p:cNvSpPr>
          <p:nvPr>
            <p:ph type="title"/>
          </p:nvPr>
        </p:nvSpPr>
        <p:spPr/>
        <p:txBody>
          <a:bodyPr>
            <a:normAutofit/>
          </a:bodyPr>
          <a:lstStyle/>
          <a:p>
            <a:pPr eaLnBrk="1" hangingPunct="1"/>
            <a:r>
              <a:rPr lang="en-US" b="1" dirty="0"/>
              <a:t>Accounting Events Affecting the Year 1 Period</a:t>
            </a:r>
          </a:p>
        </p:txBody>
      </p:sp>
      <p:sp>
        <p:nvSpPr>
          <p:cNvPr id="45064" name="Text Box 8"/>
          <p:cNvSpPr txBox="1">
            <a:spLocks noChangeArrowheads="1"/>
          </p:cNvSpPr>
          <p:nvPr/>
        </p:nvSpPr>
        <p:spPr bwMode="auto">
          <a:xfrm>
            <a:off x="838200" y="1752600"/>
            <a:ext cx="6934200" cy="1492716"/>
          </a:xfrm>
          <a:prstGeom prst="rect">
            <a:avLst/>
          </a:prstGeom>
          <a:solidFill>
            <a:schemeClr val="accent1">
              <a:lumMod val="20000"/>
              <a:lumOff val="80000"/>
            </a:schemeClr>
          </a:solidFill>
          <a:ln w="9525">
            <a:solidFill>
              <a:schemeClr val="tx1"/>
            </a:solidFill>
            <a:miter lim="800000"/>
            <a:headEnd/>
            <a:tailEnd/>
          </a:ln>
          <a:effectLst/>
        </p:spPr>
        <p:txBody>
          <a:bodyPr>
            <a:spAutoFit/>
          </a:bodyPr>
          <a:lstStyle/>
          <a:p>
            <a:pPr>
              <a:spcBef>
                <a:spcPct val="50000"/>
              </a:spcBef>
              <a:defRPr/>
            </a:pPr>
            <a:r>
              <a:rPr lang="en-US" sz="2600" dirty="0">
                <a:latin typeface="Tahoma" pitchFamily="34" charset="0"/>
              </a:rPr>
              <a:t>Event 2     Collection of Receivables</a:t>
            </a:r>
          </a:p>
          <a:p>
            <a:pPr>
              <a:spcBef>
                <a:spcPct val="50000"/>
              </a:spcBef>
              <a:defRPr/>
            </a:pPr>
            <a:r>
              <a:rPr lang="en-US" sz="2600" dirty="0">
                <a:latin typeface="Tahoma" pitchFamily="34" charset="0"/>
              </a:rPr>
              <a:t>ATS collected $2,750 cash from accounts receivable in Year 1.</a:t>
            </a:r>
          </a:p>
        </p:txBody>
      </p:sp>
      <p:pic>
        <p:nvPicPr>
          <p:cNvPr id="3" name="Picture 2" descr="A screenshot of a cell phone&#10;&#10;Description automatically generated">
            <a:extLst>
              <a:ext uri="{FF2B5EF4-FFF2-40B4-BE49-F238E27FC236}">
                <a16:creationId xmlns:a16="http://schemas.microsoft.com/office/drawing/2014/main" id="{7821193D-1551-40BB-90BF-F994FA38D80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2836" y="3886200"/>
            <a:ext cx="8078327" cy="1428949"/>
          </a:xfrm>
          <a:prstGeom prst="rect">
            <a:avLst/>
          </a:prstGeom>
        </p:spPr>
      </p:pic>
    </p:spTree>
    <p:custDataLst>
      <p:tags r:id="rId1"/>
    </p:custDataLst>
    <p:extLst>
      <p:ext uri="{BB962C8B-B14F-4D97-AF65-F5344CB8AC3E}">
        <p14:creationId xmlns:p14="http://schemas.microsoft.com/office/powerpoint/2010/main" val="898016467"/>
      </p:ext>
    </p:extLst>
  </p:cSld>
  <p:clrMapOvr>
    <a:masterClrMapping/>
  </p:clrMapOvr>
  <p:transition>
    <p:blinds dir="ver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18" name="Rectangle 4"/>
          <p:cNvSpPr>
            <a:spLocks noGrp="1" noChangeArrowheads="1"/>
          </p:cNvSpPr>
          <p:nvPr>
            <p:ph type="title"/>
          </p:nvPr>
        </p:nvSpPr>
        <p:spPr>
          <a:xfrm>
            <a:off x="623570" y="36095"/>
            <a:ext cx="7886700" cy="1325563"/>
          </a:xfrm>
        </p:spPr>
        <p:txBody>
          <a:bodyPr>
            <a:normAutofit/>
          </a:bodyPr>
          <a:lstStyle/>
          <a:p>
            <a:r>
              <a:rPr lang="en-US" dirty="0"/>
              <a:t>Accounting Events Affecting the Year 1 Period</a:t>
            </a:r>
            <a:endParaRPr lang="en-US" b="1" dirty="0"/>
          </a:p>
        </p:txBody>
      </p:sp>
      <p:sp>
        <p:nvSpPr>
          <p:cNvPr id="47119" name="Text Box 10"/>
          <p:cNvSpPr txBox="1">
            <a:spLocks noChangeArrowheads="1"/>
          </p:cNvSpPr>
          <p:nvPr/>
        </p:nvSpPr>
        <p:spPr bwMode="auto">
          <a:xfrm>
            <a:off x="633730" y="1143000"/>
            <a:ext cx="7772400" cy="2123658"/>
          </a:xfrm>
          <a:prstGeom prst="rect">
            <a:avLst/>
          </a:prstGeom>
          <a:solidFill>
            <a:schemeClr val="accent1">
              <a:lumMod val="20000"/>
              <a:lumOff val="80000"/>
            </a:schemeClr>
          </a:solidFill>
          <a:ln w="9525">
            <a:solidFill>
              <a:schemeClr val="tx1"/>
            </a:solidFill>
            <a:miter lim="800000"/>
            <a:headEnd/>
            <a:tailEnd/>
          </a:ln>
        </p:spPr>
        <p:txBody>
          <a:bodyPr wrap="square">
            <a:spAutoFit/>
          </a:bodyPr>
          <a:lstStyle/>
          <a:p>
            <a:pPr>
              <a:spcBef>
                <a:spcPct val="50000"/>
              </a:spcBef>
            </a:pPr>
            <a:r>
              <a:rPr lang="en-US" sz="2400" dirty="0">
                <a:latin typeface="Tahoma" pitchFamily="34" charset="0"/>
              </a:rPr>
              <a:t>Event 3     Recognizing Uncollectible Accounts Expense</a:t>
            </a:r>
          </a:p>
          <a:p>
            <a:pPr>
              <a:spcBef>
                <a:spcPct val="50000"/>
              </a:spcBef>
            </a:pPr>
            <a:r>
              <a:rPr lang="en-US" sz="2400" dirty="0">
                <a:latin typeface="Tahoma" pitchFamily="34" charset="0"/>
              </a:rPr>
              <a:t>ATS recognized uncollectible accounts expense for accounts expected to be uncollectible in the future.  ATS would recognize $75 ($3,750 of revenue x 2%) on the Year 1 income statement.</a:t>
            </a:r>
          </a:p>
        </p:txBody>
      </p:sp>
      <p:pic>
        <p:nvPicPr>
          <p:cNvPr id="3" name="Picture 2" descr="A screenshot of a cell phone&#10;&#10;Description automatically generated">
            <a:extLst>
              <a:ext uri="{FF2B5EF4-FFF2-40B4-BE49-F238E27FC236}">
                <a16:creationId xmlns:a16="http://schemas.microsoft.com/office/drawing/2014/main" id="{9C0067DC-7D2E-49DD-AB27-F7FAC294D18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0372" y="3591343"/>
            <a:ext cx="7459116" cy="1400370"/>
          </a:xfrm>
          <a:prstGeom prst="rect">
            <a:avLst/>
          </a:prstGeom>
        </p:spPr>
      </p:pic>
      <p:pic>
        <p:nvPicPr>
          <p:cNvPr id="5" name="Picture 4" descr="A screenshot of a cell phone&#10;&#10;Description automatically generated">
            <a:extLst>
              <a:ext uri="{FF2B5EF4-FFF2-40B4-BE49-F238E27FC236}">
                <a16:creationId xmlns:a16="http://schemas.microsoft.com/office/drawing/2014/main" id="{52BAFCD9-DD34-43B0-8D87-FDFBF8B64D5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667000" y="5062446"/>
            <a:ext cx="4391638" cy="1305107"/>
          </a:xfrm>
          <a:prstGeom prst="rect">
            <a:avLst/>
          </a:prstGeom>
        </p:spPr>
      </p:pic>
    </p:spTree>
    <p:custDataLst>
      <p:tags r:id="rId1"/>
    </p:custDataLst>
    <p:extLst>
      <p:ext uri="{BB962C8B-B14F-4D97-AF65-F5344CB8AC3E}">
        <p14:creationId xmlns:p14="http://schemas.microsoft.com/office/powerpoint/2010/main" val="3233458289"/>
      </p:ext>
    </p:extLst>
  </p:cSld>
  <p:clrMapOvr>
    <a:masterClrMapping/>
  </p:clrMapOvr>
  <p:transition>
    <p:blinds dir="ver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987" name="Rectangle 1026"/>
          <p:cNvSpPr>
            <a:spLocks noGrp="1" noChangeArrowheads="1"/>
          </p:cNvSpPr>
          <p:nvPr>
            <p:ph type="title"/>
          </p:nvPr>
        </p:nvSpPr>
        <p:spPr/>
        <p:txBody>
          <a:bodyPr>
            <a:normAutofit/>
          </a:bodyPr>
          <a:lstStyle/>
          <a:p>
            <a:pPr eaLnBrk="1" hangingPunct="1"/>
            <a:r>
              <a:rPr lang="en-US" b="1" dirty="0"/>
              <a:t>Analysis of Year 1 Financial Statements</a:t>
            </a:r>
          </a:p>
        </p:txBody>
      </p:sp>
      <p:pic>
        <p:nvPicPr>
          <p:cNvPr id="6" name="Picture 5" descr="A screenshot of a social media post&#10;&#10;Description automatically generated">
            <a:extLst>
              <a:ext uri="{FF2B5EF4-FFF2-40B4-BE49-F238E27FC236}">
                <a16:creationId xmlns:a16="http://schemas.microsoft.com/office/drawing/2014/main" id="{D4D92F90-DA32-474D-A2CD-9E9671B238C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3400" y="1690689"/>
            <a:ext cx="8077200" cy="3842767"/>
          </a:xfrm>
          <a:prstGeom prst="rect">
            <a:avLst/>
          </a:prstGeom>
        </p:spPr>
      </p:pic>
    </p:spTree>
    <p:custDataLst>
      <p:tags r:id="rId1"/>
    </p:custDataLst>
    <p:extLst>
      <p:ext uri="{BB962C8B-B14F-4D97-AF65-F5344CB8AC3E}">
        <p14:creationId xmlns:p14="http://schemas.microsoft.com/office/powerpoint/2010/main" val="1179541874"/>
      </p:ext>
    </p:extLst>
  </p:cSld>
  <p:clrMapOvr>
    <a:masterClrMapping/>
  </p:clrMapOvr>
  <p:transition>
    <p:blinds dir="vert"/>
  </p:transition>
</p:sld>
</file>

<file path=ppt/tags/tag1.xml><?xml version="1.0" encoding="utf-8"?>
<p:tagLst xmlns:a="http://schemas.openxmlformats.org/drawingml/2006/main" xmlns:r="http://schemas.openxmlformats.org/officeDocument/2006/relationships" xmlns:p="http://schemas.openxmlformats.org/presentationml/2006/main">
  <p:tag name="ARTICULATE_SLIDE_COUNT" val="55"/>
  <p:tag name="ARTICULATE_SLIDE_THUMBNAIL_REFRESH" val="1"/>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2242</Words>
  <Application>Microsoft Office PowerPoint</Application>
  <PresentationFormat>On-screen Show (4:3)</PresentationFormat>
  <Paragraphs>211</Paragraphs>
  <Slides>57</Slides>
  <Notes>56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57</vt:i4>
      </vt:variant>
    </vt:vector>
  </HeadingPairs>
  <TitlesOfParts>
    <vt:vector size="62" baseType="lpstr">
      <vt:lpstr>Arial</vt:lpstr>
      <vt:lpstr>Calibri</vt:lpstr>
      <vt:lpstr>Calibri Light</vt:lpstr>
      <vt:lpstr>Tahoma</vt:lpstr>
      <vt:lpstr>Office Theme</vt:lpstr>
      <vt:lpstr>Chapter 5</vt:lpstr>
      <vt:lpstr>LO 5-1:</vt:lpstr>
      <vt:lpstr>Net Realizable Value of Accounts Receivable</vt:lpstr>
      <vt:lpstr>Allowance for Doubtful Accounts</vt:lpstr>
      <vt:lpstr>Allowance Method</vt:lpstr>
      <vt:lpstr>Accounting Events Affecting the Year 1 Period</vt:lpstr>
      <vt:lpstr>Accounting Events Affecting the Year 1 Period</vt:lpstr>
      <vt:lpstr>Accounting Events Affecting the Year 1 Period</vt:lpstr>
      <vt:lpstr>Analysis of Year 1 Financial Statements</vt:lpstr>
      <vt:lpstr>Accounting Events Affecting the Year 2 Period</vt:lpstr>
      <vt:lpstr>Accounting Events Affecting the Year 2 Period</vt:lpstr>
      <vt:lpstr>Accounting Events Affecting the Year 2 Period</vt:lpstr>
      <vt:lpstr>Accounting Events Affecting the Year 2 Period</vt:lpstr>
      <vt:lpstr>Accounting Events Affecting the Year 2 Period</vt:lpstr>
      <vt:lpstr>Accounting Events Affecting the Year2 Period</vt:lpstr>
      <vt:lpstr>Analysis of the Year 2 Financial Statements</vt:lpstr>
      <vt:lpstr>LO 5-2:</vt:lpstr>
      <vt:lpstr>Estimating Uncollectible Accounts Expense Using the Percent of Receivables Method</vt:lpstr>
      <vt:lpstr>An Illustration of the Percent of Receivables Method</vt:lpstr>
      <vt:lpstr>LO 5-3:</vt:lpstr>
      <vt:lpstr>Accounts Receivable Aging Schedule</vt:lpstr>
      <vt:lpstr>Balance Required in Allowance Account</vt:lpstr>
      <vt:lpstr>Matching Revenues and Expenses versus  Asset Measurement</vt:lpstr>
      <vt:lpstr>LO 5-4:</vt:lpstr>
      <vt:lpstr>Accounting for Notes Receivable</vt:lpstr>
      <vt:lpstr>Promissory Note</vt:lpstr>
      <vt:lpstr>Characteristics of Notes Receivable</vt:lpstr>
      <vt:lpstr>How Accounting for Notes Receivable Affects Financial Statements</vt:lpstr>
      <vt:lpstr>How Accounting for Notes Receivable Affects Financial Statements</vt:lpstr>
      <vt:lpstr>How Accounting for Notes Receivable Affects Financial Statements</vt:lpstr>
      <vt:lpstr>How Accounting for Notes Receivable Affects Financial Statements</vt:lpstr>
      <vt:lpstr>Financial Statements</vt:lpstr>
      <vt:lpstr>Typical Balance Sheet Presentation of Receivables</vt:lpstr>
      <vt:lpstr>LO 5-5:</vt:lpstr>
      <vt:lpstr>Accounting for Credit Card Sales</vt:lpstr>
      <vt:lpstr>Accounting for Credit Card Sales</vt:lpstr>
      <vt:lpstr>Accounting for Credit Card Sales</vt:lpstr>
      <vt:lpstr>LO 5-6:</vt:lpstr>
      <vt:lpstr>Inventory Cost Flow Methods</vt:lpstr>
      <vt:lpstr>Specific Identification</vt:lpstr>
      <vt:lpstr>Specific Identification Disadvantages</vt:lpstr>
      <vt:lpstr>First-In, First-Out (FIFO)</vt:lpstr>
      <vt:lpstr>Last-In, First-Out (LIFO)</vt:lpstr>
      <vt:lpstr>Weighted Average</vt:lpstr>
      <vt:lpstr>Physical Flow</vt:lpstr>
      <vt:lpstr>Effect of Cost Flow on the Income Statement</vt:lpstr>
      <vt:lpstr>Effect of Cost Flow on the Balance Sheet</vt:lpstr>
      <vt:lpstr>Multiple Layers with Multiple Quantities</vt:lpstr>
      <vt:lpstr>FIFO Cost of Goods Sold</vt:lpstr>
      <vt:lpstr>FIFO Ending Inventory</vt:lpstr>
      <vt:lpstr>Allocation of Cost of Goods Available for Sale</vt:lpstr>
      <vt:lpstr>LIFO Inventory Cost Flow</vt:lpstr>
      <vt:lpstr>Allocation of Cost of Goods Available for Sale</vt:lpstr>
      <vt:lpstr>Weighted-Average Cost Flow</vt:lpstr>
      <vt:lpstr>Allocation of Cost of Goods Available for Sale</vt:lpstr>
      <vt:lpstr>Effect of Cost Flow on Financial Statements</vt:lpstr>
      <vt:lpstr>End of Chapter 5</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5</dc:title>
  <dc:creator>Quinones, Erin</dc:creator>
  <cp:lastModifiedBy>Quinones, Erin</cp:lastModifiedBy>
  <cp:revision>1</cp:revision>
  <dcterms:created xsi:type="dcterms:W3CDTF">2020-04-06T14:14:00Z</dcterms:created>
  <dcterms:modified xsi:type="dcterms:W3CDTF">2020-04-06T14:14:03Z</dcterms:modified>
</cp:coreProperties>
</file>