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notesSlides/notesSlide50.xml" ContentType="application/vnd.openxmlformats-officedocument.presentationml.notesSlide+xml"/>
  <Override PartName="/ppt/tags/tag52.xml" ContentType="application/vnd.openxmlformats-officedocument.presentationml.tags+xml"/>
  <Override PartName="/ppt/notesSlides/notesSlide51.xml" ContentType="application/vnd.openxmlformats-officedocument.presentationml.notesSlide+xml"/>
  <Override PartName="/ppt/tags/tag53.xml" ContentType="application/vnd.openxmlformats-officedocument.presentationml.tags+xml"/>
  <Override PartName="/ppt/notesSlides/notesSlide52.xml" ContentType="application/vnd.openxmlformats-officedocument.presentationml.notesSlide+xml"/>
  <Override PartName="/ppt/tags/tag54.xml" ContentType="application/vnd.openxmlformats-officedocument.presentationml.tags+xml"/>
  <Override PartName="/ppt/notesSlides/notesSlide53.xml" ContentType="application/vnd.openxmlformats-officedocument.presentationml.notesSlide+xml"/>
  <Override PartName="/ppt/tags/tag55.xml" ContentType="application/vnd.openxmlformats-officedocument.presentationml.tags+xml"/>
  <Override PartName="/ppt/notesSlides/notesSlide54.xml" ContentType="application/vnd.openxmlformats-officedocument.presentationml.notesSlide+xml"/>
  <Override PartName="/ppt/tags/tag56.xml" ContentType="application/vnd.openxmlformats-officedocument.presentationml.tags+xml"/>
  <Override PartName="/ppt/notesSlides/notesSlide55.xml" ContentType="application/vnd.openxmlformats-officedocument.presentationml.notesSlide+xml"/>
  <Override PartName="/ppt/tags/tag57.xml" ContentType="application/vnd.openxmlformats-officedocument.presentationml.tags+xml"/>
  <Override PartName="/ppt/notesSlides/notesSlide56.xml" ContentType="application/vnd.openxmlformats-officedocument.presentationml.notesSlide+xml"/>
  <Override PartName="/ppt/tags/tag58.xml" ContentType="application/vnd.openxmlformats-officedocument.presentationml.tags+xml"/>
  <Override PartName="/ppt/notesSlides/notesSlide57.xml" ContentType="application/vnd.openxmlformats-officedocument.presentationml.notesSlide+xml"/>
  <Override PartName="/ppt/tags/tag59.xml" ContentType="application/vnd.openxmlformats-officedocument.presentationml.tags+xml"/>
  <Override PartName="/ppt/notesSlides/notesSlide58.xml" ContentType="application/vnd.openxmlformats-officedocument.presentationml.notesSlide+xml"/>
  <Override PartName="/ppt/tags/tag60.xml" ContentType="application/vnd.openxmlformats-officedocument.presentationml.tags+xml"/>
  <Override PartName="/ppt/notesSlides/notesSlide59.xml" ContentType="application/vnd.openxmlformats-officedocument.presentationml.notesSlide+xml"/>
  <Override PartName="/ppt/tags/tag61.xml" ContentType="application/vnd.openxmlformats-officedocument.presentationml.tags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9" r:id="rId4"/>
    <p:sldId id="266" r:id="rId5"/>
    <p:sldId id="31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322" r:id="rId17"/>
    <p:sldId id="276" r:id="rId18"/>
    <p:sldId id="260" r:id="rId19"/>
    <p:sldId id="278" r:id="rId20"/>
    <p:sldId id="315" r:id="rId21"/>
    <p:sldId id="323" r:id="rId22"/>
    <p:sldId id="281" r:id="rId23"/>
    <p:sldId id="316" r:id="rId24"/>
    <p:sldId id="279" r:id="rId25"/>
    <p:sldId id="280" r:id="rId26"/>
    <p:sldId id="317" r:id="rId27"/>
    <p:sldId id="282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88" r:id="rId36"/>
    <p:sldId id="327" r:id="rId37"/>
    <p:sldId id="261" r:id="rId38"/>
    <p:sldId id="311" r:id="rId39"/>
    <p:sldId id="312" r:id="rId40"/>
    <p:sldId id="313" r:id="rId41"/>
    <p:sldId id="319" r:id="rId42"/>
    <p:sldId id="262" r:id="rId43"/>
    <p:sldId id="297" r:id="rId44"/>
    <p:sldId id="263" r:id="rId45"/>
    <p:sldId id="298" r:id="rId46"/>
    <p:sldId id="299" r:id="rId47"/>
    <p:sldId id="300" r:id="rId48"/>
    <p:sldId id="324" r:id="rId49"/>
    <p:sldId id="320" r:id="rId50"/>
    <p:sldId id="301" r:id="rId51"/>
    <p:sldId id="325" r:id="rId52"/>
    <p:sldId id="264" r:id="rId53"/>
    <p:sldId id="302" r:id="rId54"/>
    <p:sldId id="265" r:id="rId55"/>
    <p:sldId id="326" r:id="rId56"/>
    <p:sldId id="304" r:id="rId57"/>
    <p:sldId id="305" r:id="rId58"/>
    <p:sldId id="306" r:id="rId59"/>
    <p:sldId id="307" r:id="rId60"/>
    <p:sldId id="308" r:id="rId61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Brown" initials="MB" lastIdx="8" clrIdx="0"/>
  <p:cmAuthor id="2" name="Helen" initials="H" lastIdx="7" clrIdx="1"/>
  <p:cmAuthor id="3" name="Danielle McLimore" initials="DM" lastIdx="1" clrIdx="2"/>
  <p:cmAuthor id="4" name="Danielle McLimore" initials="DM [2]" lastIdx="1" clrIdx="3"/>
  <p:cmAuthor id="5" name="Danielle McLimore" initials="DM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5" autoAdjust="0"/>
    <p:restoredTop sz="92838" autoAdjust="0"/>
  </p:normalViewPr>
  <p:slideViewPr>
    <p:cSldViewPr>
      <p:cViewPr varScale="1">
        <p:scale>
          <a:sx n="106" d="100"/>
          <a:sy n="106" d="100"/>
        </p:scale>
        <p:origin x="22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61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123D-C277-45D4-86D1-DEF27BBF1876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528C-6CA4-4A33-885D-B64139A37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32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C52C-6470-4ECA-AA99-116488C58B15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D22AC-2808-4A8E-A814-C6B9A4DD8F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1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22AC-2808-4A8E-A814-C6B9A4DD8F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7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1E559-F4D6-4DF6-A237-D2D599876A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94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DA6E5-8D11-4713-9360-3851D1F2BA4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4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55897-D2CB-4D9A-B463-BF673CD152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04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D7C645-0D26-4E32-A22A-ED7AD1AEC16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37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46984-C9C3-4726-B80A-C48DABC19F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6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BF1A6-CD40-4222-B795-9E5B57727D9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0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D7C645-0D26-4E32-A22A-ED7AD1AEC16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0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8886D-BA98-4363-B127-6CF03C015E8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12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1E9CF-9F5F-45A8-AE3F-395B20DAEAA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15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B72BEB-C628-4027-A31E-B282765E10A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5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22AC-2808-4A8E-A814-C6B9A4DD8F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2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1E9CF-9F5F-45A8-AE3F-395B20DAEAA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01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D7C645-0D26-4E32-A22A-ED7AD1AEC16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56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985C3-6E1E-4C3D-8DF1-56D19C7D37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9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985C3-6E1E-4C3D-8DF1-56D19C7D37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37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8EB11-8327-414D-8F75-0D2069188E5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82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8FCF0-1577-45AE-90D2-B0B84A8CAD1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69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1E9CF-9F5F-45A8-AE3F-395B20DAEAA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6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A4047-3318-4D87-98CA-6EF9087E06B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71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89374-9B2D-4F79-A3DA-8AA58B3261E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40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700AA2-91E8-42D2-93C1-BCD511C19F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86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2FB7E-7076-42AD-AAC1-E6485C49D3A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56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97A9F-9D36-4F94-A49C-2E421CB64DE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475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C0D74-9496-4574-9B22-90140A98366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19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2D53D-F2A4-4BB5-A152-DCD8E66E57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42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90A9F-05F7-4570-8D80-5368A3EDD37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70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9A0FA-A1EB-426E-AC61-282D9F7FE84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55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5011" name="Rectangle 102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822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9A0FA-A1EB-426E-AC61-282D9F7FE84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55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5011" name="Rectangle 102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08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EDF069-F3CA-4ABB-AAF1-85A6FC20344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00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8FCF0-1577-45AE-90D2-B0B84A8CAD1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30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8FCF0-1577-45AE-90D2-B0B84A8CAD1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8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762C37-97A0-44B9-8154-588122DEF10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3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8FCF0-1577-45AE-90D2-B0B84A8CAD1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0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8FCF0-1577-45AE-90D2-B0B84A8CAD1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04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8F400-7234-4CCB-B983-26D50C4485B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469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2AFCE-6208-4AD8-867B-46AF9B990DE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77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2931D-E267-4F14-831B-46568116FC8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33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34B1C-FA5D-4799-B1B0-AD3C324B16D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685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3994EF-3B1B-418C-B848-14A1FE497A7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086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40C87-2426-4938-8133-1C89165AA3E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378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40C87-2426-4938-8133-1C89165AA3ED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338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2931D-E267-4F14-831B-46568116FC8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3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762C37-97A0-44B9-8154-588122DEF1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27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C5AB5-4052-4211-947E-5E65200BAAC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083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C5AB5-4052-4211-947E-5E65200BAAC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777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BA084-4620-4C94-98E7-8F76B4C930E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359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10540-C93F-4425-88E5-9F54FE637DE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12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BA084-4620-4C94-98E7-8F76B4C930E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72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41966-EBA0-4BCB-BCAE-41D6D0C73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50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41966-EBA0-4BCB-BCAE-41D6D0C73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730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F41E7-FDAE-4E76-921B-D4D1B603235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958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7B0D4-25C0-4A3B-B455-CE28421FDA7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868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47B8C-C6DD-4F0A-8C2F-DF58ED4D4D81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47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9F6C5-3B88-416C-A086-F9F351822FE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201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41F64-89F7-4A9D-ACB2-7FC8922A1264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3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C4A74-3CE9-4864-BAA4-3A64711586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1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1EC2CB-93B3-4E49-833D-9F4653F435C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3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3F702-DB1E-4385-A1EE-91ACED7B8C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3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2600" y="381000"/>
            <a:ext cx="3200400" cy="25908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3184524"/>
            <a:ext cx="3200400" cy="192087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17D-877E-454A-BEAD-5ABACBFE93D1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5981700" y="5699124"/>
            <a:ext cx="2362200" cy="1158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019800" y="5867400"/>
            <a:ext cx="228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© McGraw-Hill Education. All rights reserved. Authorized only for instructor use in the classroom. 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70199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7FC3-FBAF-A64F-B93A-257203425725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4465C4EF-14C9-45DA-BF86-A5CDD5A934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A074-4CE0-9247-A83B-3471CE4C3CE0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ADD6F10D-4A05-4F71-8356-3B1C1842BA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8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20E4-BEC8-FA44-9813-EC1E07ECCE8F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879" y="6519446"/>
            <a:ext cx="87571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8263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4A8E-6C33-274A-9E1B-DA1DEA6B9A7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879" y="6519446"/>
            <a:ext cx="87571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pPr algn="ctr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7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2091-5103-D447-A398-0F5220D6D5C3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59A14B2E-0BF6-43DA-9875-225761C377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8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AFA-0471-8843-ABD5-68D5F826977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90C58495-207F-4002-AE1F-9FC33E0590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9195-47B1-A84E-9976-D0E39A8B2940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C336E978-4A30-489F-912C-3B33049660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0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4566-F235-DC42-9246-56173512861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751BAEBA-1901-4FD0-98A2-4D914EAB59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CDE-0192-5040-A3BB-F02C2645608B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61036FE2-C883-4042-A969-9982423E06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8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4DC6-B725-A940-892F-7215C9C3BB60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E1EE9F40-6655-424A-917F-5059CFE4280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C813-4476-4944-B388-EA5F12157063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2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3" r:id="rId2"/>
    <p:sldLayoutId id="2147483849" r:id="rId3"/>
    <p:sldLayoutId id="2147483850" r:id="rId4"/>
    <p:sldLayoutId id="2147483851" r:id="rId5"/>
    <p:sldLayoutId id="2147483852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4" Type="http://schemas.openxmlformats.org/officeDocument/2006/relationships/image" Target="../media/image5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7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4" Type="http://schemas.openxmlformats.org/officeDocument/2006/relationships/image" Target="../media/image8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4" Type="http://schemas.openxmlformats.org/officeDocument/2006/relationships/image" Target="../media/image9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4" Type="http://schemas.openxmlformats.org/officeDocument/2006/relationships/image" Target="../media/image10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4" Type="http://schemas.openxmlformats.org/officeDocument/2006/relationships/image" Target="../media/image11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Relationship Id="rId4" Type="http://schemas.openxmlformats.org/officeDocument/2006/relationships/image" Target="../media/image11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Relationship Id="rId4" Type="http://schemas.openxmlformats.org/officeDocument/2006/relationships/image" Target="../media/image12.tm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Relationship Id="rId6" Type="http://schemas.openxmlformats.org/officeDocument/2006/relationships/image" Target="../media/image15.png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19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Relationship Id="rId6" Type="http://schemas.openxmlformats.org/officeDocument/2006/relationships/image" Target="../media/image18.tmp"/><Relationship Id="rId5" Type="http://schemas.openxmlformats.org/officeDocument/2006/relationships/image" Target="../media/image17.png"/><Relationship Id="rId4" Type="http://schemas.openxmlformats.org/officeDocument/2006/relationships/image" Target="../media/image16.tm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Relationship Id="rId4" Type="http://schemas.openxmlformats.org/officeDocument/2006/relationships/image" Target="../media/image20.tm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Relationship Id="rId4" Type="http://schemas.openxmlformats.org/officeDocument/2006/relationships/image" Target="../media/image21.tm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24.tm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25.tmp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Relationship Id="rId4" Type="http://schemas.openxmlformats.org/officeDocument/2006/relationships/image" Target="../media/image26.tm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Chapter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98459" y="4750893"/>
            <a:ext cx="3065478" cy="1147863"/>
          </a:xfrm>
        </p:spPr>
        <p:txBody>
          <a:bodyPr anchor="t">
            <a:normAutofit/>
          </a:bodyPr>
          <a:lstStyle/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1700" b="1">
                <a:latin typeface="+mj-lt"/>
              </a:rPr>
              <a:t>An Introduction </a:t>
            </a:r>
            <a:br>
              <a:rPr lang="en-US" sz="1700" b="1">
                <a:latin typeface="+mj-lt"/>
              </a:rPr>
            </a:br>
            <a:r>
              <a:rPr lang="en-US" sz="1700" b="1">
                <a:latin typeface="+mj-lt"/>
              </a:rPr>
              <a:t>to 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1700" b="1">
                <a:latin typeface="+mj-lt"/>
              </a:rPr>
              <a:t>Accounting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tree with a mountain in the background&#10;&#10;Description automatically generated">
            <a:extLst>
              <a:ext uri="{FF2B5EF4-FFF2-40B4-BE49-F238E27FC236}">
                <a16:creationId xmlns:a16="http://schemas.microsoft.com/office/drawing/2014/main" id="{E3AD30CF-A2EC-4D2E-9546-A72F8D6FBD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4626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Physical Resources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90600" y="1825625"/>
            <a:ext cx="7524750" cy="327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en-US" sz="2400" dirty="0">
                <a:latin typeface="Tahoma" pitchFamily="34" charset="0"/>
              </a:rPr>
              <a:t>In their most primitive form, </a:t>
            </a:r>
            <a:r>
              <a:rPr lang="en-US" sz="2400" b="1" dirty="0">
                <a:latin typeface="Tahoma" pitchFamily="34" charset="0"/>
              </a:rPr>
              <a:t>physical resources </a:t>
            </a:r>
            <a:r>
              <a:rPr lang="en-US" sz="2400" dirty="0">
                <a:latin typeface="Tahoma" pitchFamily="34" charset="0"/>
              </a:rPr>
              <a:t>are natural resources. </a:t>
            </a:r>
            <a:br>
              <a:rPr lang="en-US" sz="2400" dirty="0">
                <a:latin typeface="Tahoma" pitchFamily="34" charset="0"/>
              </a:rPr>
            </a:br>
            <a:endParaRPr lang="en-US" sz="2400" dirty="0">
              <a:latin typeface="Tahoma" pitchFamily="34" charset="0"/>
            </a:endParaRPr>
          </a:p>
          <a:p>
            <a:pPr marL="0" indent="0" algn="ctr">
              <a:buNone/>
              <a:defRPr/>
            </a:pPr>
            <a:r>
              <a:rPr lang="en-US" sz="2400" dirty="0">
                <a:latin typeface="Tahoma" pitchFamily="34" charset="0"/>
              </a:rPr>
              <a:t>Owners of physical resources seek to sell those resources to profitable businesses which are able to pay higher prices and make repeat purchases.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2746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Labor Resources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en-US" sz="2400" b="1" dirty="0">
                <a:latin typeface="Tahoma" pitchFamily="34" charset="0"/>
              </a:rPr>
              <a:t>Labor resources </a:t>
            </a:r>
            <a:r>
              <a:rPr lang="en-US" sz="2400" dirty="0">
                <a:latin typeface="Tahoma" pitchFamily="34" charset="0"/>
              </a:rPr>
              <a:t>include both intellectual and physical labor.</a:t>
            </a:r>
            <a:br>
              <a:rPr lang="en-US" sz="2400" dirty="0">
                <a:latin typeface="Tahoma" pitchFamily="34" charset="0"/>
              </a:rPr>
            </a:br>
            <a:br>
              <a:rPr lang="en-US" sz="2400" dirty="0">
                <a:latin typeface="Tahoma" pitchFamily="34" charset="0"/>
              </a:rPr>
            </a:br>
            <a:r>
              <a:rPr lang="en-US" sz="2400" dirty="0">
                <a:latin typeface="Tahoma" pitchFamily="34" charset="0"/>
              </a:rPr>
              <a:t>Workers seek relationships with businesses that have high earnings potential because these businesses are better able to pay high wages.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7091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Types of Accounting Information</a:t>
            </a:r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914400" y="2057400"/>
            <a:ext cx="7543800" cy="1524000"/>
            <a:chOff x="720" y="1296"/>
            <a:chExt cx="4752" cy="960"/>
          </a:xfrm>
        </p:grpSpPr>
        <p:sp>
          <p:nvSpPr>
            <p:cNvPr id="28681" name="Oval 4"/>
            <p:cNvSpPr>
              <a:spLocks noChangeArrowheads="1"/>
            </p:cNvSpPr>
            <p:nvPr/>
          </p:nvSpPr>
          <p:spPr bwMode="auto">
            <a:xfrm>
              <a:off x="720" y="1296"/>
              <a:ext cx="2112" cy="9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latin typeface="Tahoma" pitchFamily="34" charset="0"/>
                </a:rPr>
                <a:t>Financial Accounting</a:t>
              </a:r>
            </a:p>
          </p:txBody>
        </p:sp>
        <p:sp>
          <p:nvSpPr>
            <p:cNvPr id="28682" name="Rectangle 5"/>
            <p:cNvSpPr>
              <a:spLocks noChangeArrowheads="1"/>
            </p:cNvSpPr>
            <p:nvPr/>
          </p:nvSpPr>
          <p:spPr bwMode="auto">
            <a:xfrm>
              <a:off x="3360" y="1320"/>
              <a:ext cx="2112" cy="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latin typeface="Tahoma" pitchFamily="34" charset="0"/>
                </a:rPr>
                <a:t>Focused on the needs of external users</a:t>
              </a:r>
            </a:p>
          </p:txBody>
        </p:sp>
        <p:cxnSp>
          <p:nvCxnSpPr>
            <p:cNvPr id="34827" name="AutoShape 6"/>
            <p:cNvCxnSpPr>
              <a:cxnSpLocks noChangeShapeType="1"/>
              <a:stCxn id="28681" idx="6"/>
              <a:endCxn id="28682" idx="1"/>
            </p:cNvCxnSpPr>
            <p:nvPr/>
          </p:nvCxnSpPr>
          <p:spPr bwMode="auto">
            <a:xfrm>
              <a:off x="2832" y="1776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90600" y="4419600"/>
            <a:ext cx="7467600" cy="1524000"/>
            <a:chOff x="768" y="2784"/>
            <a:chExt cx="4704" cy="960"/>
          </a:xfrm>
        </p:grpSpPr>
        <p:sp>
          <p:nvSpPr>
            <p:cNvPr id="28678" name="Oval 8"/>
            <p:cNvSpPr>
              <a:spLocks noChangeArrowheads="1"/>
            </p:cNvSpPr>
            <p:nvPr/>
          </p:nvSpPr>
          <p:spPr bwMode="auto">
            <a:xfrm>
              <a:off x="768" y="2784"/>
              <a:ext cx="2112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Tahoma" pitchFamily="34" charset="0"/>
                </a:rPr>
                <a:t>Managerial</a:t>
              </a:r>
              <a:r>
                <a:rPr lang="en-US" sz="2800" b="1" dirty="0">
                  <a:latin typeface="Tahoma" pitchFamily="34" charset="0"/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  <a:latin typeface="Tahoma" pitchFamily="34" charset="0"/>
                </a:rPr>
                <a:t>Accounting</a:t>
              </a:r>
            </a:p>
          </p:txBody>
        </p:sp>
        <p:sp>
          <p:nvSpPr>
            <p:cNvPr id="28679" name="Rectangle 9"/>
            <p:cNvSpPr>
              <a:spLocks noChangeArrowheads="1"/>
            </p:cNvSpPr>
            <p:nvPr/>
          </p:nvSpPr>
          <p:spPr bwMode="auto">
            <a:xfrm>
              <a:off x="3360" y="2808"/>
              <a:ext cx="2112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Tahoma" pitchFamily="34" charset="0"/>
                </a:rPr>
                <a:t>Focused on the needs of internal users</a:t>
              </a:r>
            </a:p>
          </p:txBody>
        </p:sp>
        <p:cxnSp>
          <p:nvCxnSpPr>
            <p:cNvPr id="34824" name="AutoShape 10"/>
            <p:cNvCxnSpPr>
              <a:cxnSpLocks noChangeShapeType="1"/>
              <a:stCxn id="28678" idx="6"/>
              <a:endCxn id="28679" idx="1"/>
            </p:cNvCxnSpPr>
            <p:nvPr/>
          </p:nvCxnSpPr>
          <p:spPr bwMode="auto">
            <a:xfrm>
              <a:off x="2880" y="3264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74291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Nonbusiness Resource Usage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8229600" cy="1196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itchFamily="34" charset="0"/>
              </a:rPr>
              <a:t>Not all entities allocate resources based on profitability. Organizations that are not motivated by profit are called </a:t>
            </a:r>
            <a:r>
              <a:rPr lang="en-US" sz="2400" b="1" dirty="0">
                <a:latin typeface="Tahoma" pitchFamily="34" charset="0"/>
              </a:rPr>
              <a:t>not-for-profit entities.</a:t>
            </a:r>
            <a:r>
              <a:rPr lang="en-US" sz="2400" dirty="0">
                <a:solidFill>
                  <a:srgbClr val="FF330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85800" y="3276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1409700" y="3079751"/>
            <a:ext cx="6629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Governments allocate resources for national defense, to reallocate wealth, or to protect the environment. 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Foundations, religious groups, and various benevolent organizations allocate resources based on humanitarian concerns.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0898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6"/>
            <a:ext cx="7981950" cy="662781"/>
          </a:xfrm>
        </p:spPr>
        <p:txBody>
          <a:bodyPr/>
          <a:lstStyle/>
          <a:p>
            <a:r>
              <a:rPr lang="en-US" b="1" dirty="0"/>
              <a:t>Accounting as Resource Provider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E825A0-1B21-4EAA-B4E6-711A95E1C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2" y="1027907"/>
            <a:ext cx="6096562" cy="5296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26631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Accounting Improves Communication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772400" cy="1382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latin typeface="Tahoma" pitchFamily="34" charset="0"/>
              </a:rPr>
              <a:t>Accountants establish measurement and reporting rules that businesses use to facilitate communication.</a:t>
            </a:r>
          </a:p>
        </p:txBody>
      </p:sp>
      <p:sp>
        <p:nvSpPr>
          <p:cNvPr id="241668" name="Oval 4"/>
          <p:cNvSpPr>
            <a:spLocks noChangeArrowheads="1"/>
          </p:cNvSpPr>
          <p:nvPr/>
        </p:nvSpPr>
        <p:spPr bwMode="auto">
          <a:xfrm>
            <a:off x="914400" y="4267200"/>
            <a:ext cx="5562600" cy="1981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latin typeface="Tahoma" pitchFamily="34" charset="0"/>
              </a:rPr>
              <a:t>G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</a:rPr>
              <a:t>enerally </a:t>
            </a:r>
            <a:r>
              <a:rPr lang="en-US" sz="3200" b="1" dirty="0">
                <a:latin typeface="Tahoma" pitchFamily="34" charset="0"/>
              </a:rPr>
              <a:t>A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</a:rPr>
              <a:t>ccepted </a:t>
            </a:r>
            <a:r>
              <a:rPr lang="en-US" sz="3200" b="1" dirty="0">
                <a:latin typeface="Tahoma" pitchFamily="34" charset="0"/>
              </a:rPr>
              <a:t>A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</a:rPr>
              <a:t>ccounting </a:t>
            </a:r>
            <a:r>
              <a:rPr lang="en-US" sz="3200" b="1" dirty="0">
                <a:latin typeface="Tahoma" pitchFamily="34" charset="0"/>
              </a:rPr>
              <a:t>P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</a:rPr>
              <a:t>rinciples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3352800"/>
            <a:ext cx="2590800" cy="64611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  <a:latin typeface="Arial" pitchFamily="34" charset="0"/>
              </a:rPr>
              <a:t>FASB</a:t>
            </a:r>
          </a:p>
        </p:txBody>
      </p:sp>
      <p:cxnSp>
        <p:nvCxnSpPr>
          <p:cNvPr id="38920" name="Straight Arrow Connector 8"/>
          <p:cNvCxnSpPr>
            <a:cxnSpLocks noChangeShapeType="1"/>
            <a:stCxn id="7" idx="2"/>
          </p:cNvCxnSpPr>
          <p:nvPr/>
        </p:nvCxnSpPr>
        <p:spPr bwMode="auto">
          <a:xfrm rot="5400000">
            <a:off x="5903912" y="3962401"/>
            <a:ext cx="612775" cy="685800"/>
          </a:xfrm>
          <a:prstGeom prst="straightConnector1">
            <a:avLst/>
          </a:prstGeom>
          <a:noFill/>
          <a:ln w="76200" algn="ctr">
            <a:solidFill>
              <a:srgbClr val="000099"/>
            </a:solidFill>
            <a:round/>
            <a:headEnd/>
            <a:tailEnd type="arrow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013656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Focus on International Issues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822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itchFamily="34" charset="0"/>
              </a:rPr>
              <a:t>Until recently, each country developed its own unique GAAP.  Global companies were required to prepare multiple sets of financial statements.</a:t>
            </a:r>
            <a:endParaRPr lang="en-US" sz="2400" dirty="0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85800" y="3276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1409700" y="3079751"/>
            <a:ext cx="6629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To address the need for a common set of financial standards, the International Accounting Standards Committee was formed in 1973. 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The committee was reorganized as the International Accounting Standards Board (IASB) in 2001.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545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r>
              <a:rPr lang="en-US" b="1" dirty="0"/>
              <a:t>Careers in Accounting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00600" y="1828800"/>
            <a:ext cx="3429000" cy="3733800"/>
            <a:chOff x="576" y="1248"/>
            <a:chExt cx="2160" cy="2352"/>
          </a:xfrm>
          <a:solidFill>
            <a:srgbClr val="ABDDFF"/>
          </a:solidFill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720" y="1248"/>
              <a:ext cx="1872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bg1"/>
                  </a:solidFill>
                  <a:latin typeface="Tahoma" pitchFamily="34" charset="0"/>
                </a:rPr>
                <a:t>Private Accounting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6" y="2400"/>
              <a:ext cx="2160" cy="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latin typeface="Tahoma" pitchFamily="34" charset="0"/>
                </a:rPr>
                <a:t>Certified Management Accountant</a:t>
              </a:r>
            </a:p>
            <a:p>
              <a:pPr algn="ctr">
                <a:defRPr/>
              </a:pPr>
              <a:endParaRPr lang="en-US" sz="2000" dirty="0">
                <a:latin typeface="Tahoma" pitchFamily="34" charset="0"/>
              </a:endParaRPr>
            </a:p>
            <a:p>
              <a:pPr algn="ctr">
                <a:defRPr/>
              </a:pPr>
              <a:r>
                <a:rPr lang="en-US" sz="2000" dirty="0">
                  <a:latin typeface="Tahoma" pitchFamily="34" charset="0"/>
                </a:rPr>
                <a:t>Certified Internal Auditor</a:t>
              </a:r>
            </a:p>
          </p:txBody>
        </p:sp>
        <p:cxnSp>
          <p:nvCxnSpPr>
            <p:cNvPr id="7" name="AutoShape 6"/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rot="5400000">
              <a:off x="1488" y="2232"/>
              <a:ext cx="336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066800" y="1828800"/>
            <a:ext cx="3429000" cy="3733800"/>
            <a:chOff x="576" y="1248"/>
            <a:chExt cx="2160" cy="2352"/>
          </a:xfrm>
        </p:grpSpPr>
        <p:sp>
          <p:nvSpPr>
            <p:cNvPr id="32774" name="Oval 4"/>
            <p:cNvSpPr>
              <a:spLocks noChangeArrowheads="1"/>
            </p:cNvSpPr>
            <p:nvPr/>
          </p:nvSpPr>
          <p:spPr bwMode="auto">
            <a:xfrm>
              <a:off x="720" y="1248"/>
              <a:ext cx="1872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bg1"/>
                  </a:solidFill>
                  <a:latin typeface="Tahoma" pitchFamily="34" charset="0"/>
                </a:rPr>
                <a:t>Public</a:t>
              </a:r>
              <a:r>
                <a:rPr lang="en-US" sz="2400" dirty="0">
                  <a:latin typeface="Tahoma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Tahoma" pitchFamily="34" charset="0"/>
                </a:rPr>
                <a:t>Accounting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576" y="2400"/>
              <a:ext cx="2160" cy="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latin typeface="Tahoma" pitchFamily="34" charset="0"/>
                </a:rPr>
                <a:t>Certified Public Accountant</a:t>
              </a:r>
            </a:p>
            <a:p>
              <a:pPr algn="ctr">
                <a:defRPr/>
              </a:pPr>
              <a:r>
                <a:rPr lang="en-US" sz="2000" i="1" dirty="0">
                  <a:latin typeface="Tahoma" pitchFamily="34" charset="0"/>
                </a:rPr>
                <a:t>Audit services</a:t>
              </a:r>
            </a:p>
            <a:p>
              <a:pPr algn="ctr">
                <a:defRPr/>
              </a:pPr>
              <a:r>
                <a:rPr lang="en-US" sz="2000" i="1" dirty="0">
                  <a:latin typeface="Tahoma" pitchFamily="34" charset="0"/>
                </a:rPr>
                <a:t>Tax services</a:t>
              </a:r>
            </a:p>
            <a:p>
              <a:pPr algn="ctr">
                <a:defRPr/>
              </a:pPr>
              <a:r>
                <a:rPr lang="en-US" sz="2000" i="1" dirty="0">
                  <a:latin typeface="Tahoma" pitchFamily="34" charset="0"/>
                </a:rPr>
                <a:t>Consulting services</a:t>
              </a:r>
            </a:p>
          </p:txBody>
        </p:sp>
        <p:cxnSp>
          <p:nvCxnSpPr>
            <p:cNvPr id="37896" name="AutoShape 6"/>
            <p:cNvCxnSpPr>
              <a:cxnSpLocks noChangeShapeType="1"/>
              <a:stCxn id="32774" idx="4"/>
              <a:endCxn id="32775" idx="0"/>
            </p:cNvCxnSpPr>
            <p:nvPr/>
          </p:nvCxnSpPr>
          <p:spPr bwMode="auto">
            <a:xfrm rot="5400000">
              <a:off x="1488" y="2232"/>
              <a:ext cx="33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039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US" b="1" dirty="0"/>
              <a:t>LO 1-2: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Identify reporting entities.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18534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/>
          <a:lstStyle/>
          <a:p>
            <a:pPr eaLnBrk="1" hangingPunct="1"/>
            <a:r>
              <a:rPr lang="en-US" b="1" dirty="0"/>
              <a:t>Reporting Entities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990600" y="1676400"/>
            <a:ext cx="4419600" cy="472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>
                <a:latin typeface="Tahoma" pitchFamily="34" charset="0"/>
              </a:rPr>
              <a:t>Financial accounting reports disclose the financial activities of particular individuals or organizations described as </a:t>
            </a:r>
            <a:r>
              <a:rPr lang="en-US" sz="2800" b="1" dirty="0">
                <a:solidFill>
                  <a:srgbClr val="FF3300"/>
                </a:solidFill>
                <a:latin typeface="Tahoma" pitchFamily="34" charset="0"/>
              </a:rPr>
              <a:t>reporting entities</a:t>
            </a:r>
            <a:r>
              <a:rPr lang="en-US" sz="2800" b="1" dirty="0">
                <a:latin typeface="Tahoma" pitchFamily="34" charset="0"/>
              </a:rPr>
              <a:t>. </a:t>
            </a:r>
            <a:br>
              <a:rPr lang="en-US" sz="2800" b="1" dirty="0">
                <a:latin typeface="Tahoma" pitchFamily="34" charset="0"/>
              </a:rPr>
            </a:br>
            <a:br>
              <a:rPr lang="en-US" sz="2800" b="1" dirty="0">
                <a:latin typeface="Tahoma" pitchFamily="34" charset="0"/>
              </a:rPr>
            </a:br>
            <a:r>
              <a:rPr lang="en-US" sz="2800" b="1" dirty="0">
                <a:latin typeface="Tahoma" pitchFamily="34" charset="0"/>
              </a:rPr>
              <a:t>Each entity is treated as a separate reporting unit.</a:t>
            </a:r>
          </a:p>
        </p:txBody>
      </p:sp>
      <p:sp>
        <p:nvSpPr>
          <p:cNvPr id="3" name="Oval 2"/>
          <p:cNvSpPr/>
          <p:nvPr/>
        </p:nvSpPr>
        <p:spPr>
          <a:xfrm>
            <a:off x="5638800" y="1905000"/>
            <a:ext cx="2819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Businesses</a:t>
            </a:r>
          </a:p>
        </p:txBody>
      </p:sp>
      <p:sp>
        <p:nvSpPr>
          <p:cNvPr id="13" name="Oval 12"/>
          <p:cNvSpPr/>
          <p:nvPr/>
        </p:nvSpPr>
        <p:spPr>
          <a:xfrm>
            <a:off x="5638800" y="3493643"/>
            <a:ext cx="2819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Individuals</a:t>
            </a:r>
          </a:p>
        </p:txBody>
      </p:sp>
      <p:sp>
        <p:nvSpPr>
          <p:cNvPr id="14" name="Oval 13"/>
          <p:cNvSpPr/>
          <p:nvPr/>
        </p:nvSpPr>
        <p:spPr>
          <a:xfrm>
            <a:off x="5638800" y="5082287"/>
            <a:ext cx="2819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Organizations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3347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r>
              <a:rPr lang="en-US" b="1" dirty="0"/>
              <a:t>Collecting and Organizing Information</a:t>
            </a:r>
            <a:br>
              <a:rPr lang="en-US" sz="3600" dirty="0"/>
            </a:b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sz="3200" b="1" dirty="0">
                <a:latin typeface="Tahoma" pitchFamily="34" charset="0"/>
              </a:rPr>
              <a:t>Accounting</a:t>
            </a:r>
            <a:r>
              <a:rPr lang="en-US" sz="3200" dirty="0">
                <a:solidFill>
                  <a:srgbClr val="FF3300"/>
                </a:solidFill>
                <a:latin typeface="Tahoma" pitchFamily="34" charset="0"/>
              </a:rPr>
              <a:t> </a:t>
            </a:r>
            <a:r>
              <a:rPr lang="en-US" sz="3200" dirty="0">
                <a:latin typeface="Tahoma" pitchFamily="34" charset="0"/>
              </a:rPr>
              <a:t>is an information system that reports on the economic activities and financial condition of a business or other organization.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51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US" b="1" dirty="0"/>
              <a:t>LO 1-3: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Identify the components of the accounting equation.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7659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The Accounting Equation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82296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itchFamily="34" charset="0"/>
              </a:rPr>
              <a:t>The Accounting Equation is composed of three elements:  assets, liabilities and stockholders’ equity.  Stockholders’ equity is subdivided into two additional elements called common stock and retained earnings.</a:t>
            </a:r>
            <a:endParaRPr lang="en-US" sz="2400" dirty="0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85800" y="3276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1695450" y="3585782"/>
            <a:ext cx="5753100" cy="251581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Businesses use resources to conduct their operations.  The resources a business uses to earn money are called assets.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134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Creating an Accounting Equation</a:t>
            </a:r>
          </a:p>
        </p:txBody>
      </p:sp>
      <p:sp>
        <p:nvSpPr>
          <p:cNvPr id="254979" name="WordArt 3"/>
          <p:cNvSpPr>
            <a:spLocks noChangeArrowheads="1" noChangeShapeType="1" noTextEdit="1"/>
          </p:cNvSpPr>
          <p:nvPr/>
        </p:nvSpPr>
        <p:spPr bwMode="auto">
          <a:xfrm>
            <a:off x="609600" y="5638800"/>
            <a:ext cx="8229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effectLst>
                  <a:outerShdw dist="35921" sx="1000" sy="1000" algn="ctr" rotWithShape="0">
                    <a:srgbClr val="C0C0C0"/>
                  </a:outerShdw>
                </a:effectLst>
                <a:latin typeface="Impact"/>
              </a:rPr>
              <a:t>Assets = Liabilities +  Stockholders’ equity</a:t>
            </a:r>
          </a:p>
        </p:txBody>
      </p:sp>
      <p:sp>
        <p:nvSpPr>
          <p:cNvPr id="254980" name="WordArt 4"/>
          <p:cNvSpPr>
            <a:spLocks noChangeArrowheads="1" noChangeShapeType="1" noTextEdit="1"/>
          </p:cNvSpPr>
          <p:nvPr/>
        </p:nvSpPr>
        <p:spPr bwMode="auto">
          <a:xfrm>
            <a:off x="1219200" y="1905000"/>
            <a:ext cx="670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effectLst>
                  <a:outerShdw dist="35921" sx="1000" sy="1000" algn="ctr" rotWithShape="0">
                    <a:srgbClr val="C0C0C0"/>
                  </a:outerShdw>
                </a:effectLst>
                <a:latin typeface="Impact"/>
              </a:rPr>
              <a:t>Assets = Claims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457200" y="2739147"/>
            <a:ext cx="8229600" cy="2462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  <a:latin typeface="Tahoma" pitchFamily="34" charset="0"/>
              </a:rPr>
              <a:t>Claims on the assets are from three sources:  </a:t>
            </a:r>
          </a:p>
          <a:p>
            <a:pPr marL="457200" indent="-457200" algn="ctr">
              <a:spcBef>
                <a:spcPct val="50000"/>
              </a:spcBef>
              <a:buFontTx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Tahoma" pitchFamily="34" charset="0"/>
              </a:rPr>
              <a:t>Creditors (liabilities) </a:t>
            </a:r>
          </a:p>
          <a:p>
            <a:pPr marL="457200" indent="-457200" algn="ctr">
              <a:spcBef>
                <a:spcPct val="50000"/>
              </a:spcBef>
              <a:buFontTx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Tahoma" pitchFamily="34" charset="0"/>
              </a:rPr>
              <a:t>Investors (stockholders’ equity)</a:t>
            </a:r>
          </a:p>
          <a:p>
            <a:pPr marL="457200" indent="-457200" algn="ctr">
              <a:spcBef>
                <a:spcPct val="50000"/>
              </a:spcBef>
              <a:buFontTx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Tahoma" pitchFamily="34" charset="0"/>
              </a:rPr>
              <a:t>Operations (profits increase assets)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93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/>
      <p:bldP spid="254980" grpId="0"/>
      <p:bldP spid="25498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6" y="365126"/>
            <a:ext cx="7980364" cy="1325563"/>
          </a:xfrm>
        </p:spPr>
        <p:txBody>
          <a:bodyPr/>
          <a:lstStyle/>
          <a:p>
            <a:pPr eaLnBrk="1" hangingPunct="1"/>
            <a:r>
              <a:rPr lang="en-US" b="1" dirty="0"/>
              <a:t>Creating an Accounting Equation Continued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601218" y="1446108"/>
            <a:ext cx="82296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800" b="1" dirty="0">
                <a:latin typeface="Tahoma" pitchFamily="34" charset="0"/>
              </a:rPr>
              <a:t>Commitments made to investors are described in certificates called common stock.</a:t>
            </a:r>
          </a:p>
        </p:txBody>
      </p:sp>
      <p:sp>
        <p:nvSpPr>
          <p:cNvPr id="8" name="WordArt 3"/>
          <p:cNvSpPr>
            <a:spLocks noChangeArrowheads="1" noChangeShapeType="1" noTextEdit="1"/>
          </p:cNvSpPr>
          <p:nvPr/>
        </p:nvSpPr>
        <p:spPr bwMode="auto">
          <a:xfrm>
            <a:off x="628650" y="3258476"/>
            <a:ext cx="8229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effectLst>
                  <a:outerShdw dist="35921" sx="1000" sy="1000" algn="ctr" rotWithShape="0">
                    <a:srgbClr val="C0C0C0"/>
                  </a:outerShdw>
                </a:effectLst>
                <a:latin typeface="Impact"/>
              </a:rPr>
              <a:t>Assets = Liabilities +  Stockholders’ equity</a:t>
            </a:r>
          </a:p>
        </p:txBody>
      </p:sp>
      <p:sp>
        <p:nvSpPr>
          <p:cNvPr id="2" name="Oval 1"/>
          <p:cNvSpPr/>
          <p:nvPr/>
        </p:nvSpPr>
        <p:spPr>
          <a:xfrm>
            <a:off x="2400300" y="3911709"/>
            <a:ext cx="2590800" cy="1356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Stock</a:t>
            </a:r>
          </a:p>
        </p:txBody>
      </p:sp>
      <p:sp>
        <p:nvSpPr>
          <p:cNvPr id="10" name="Oval 9"/>
          <p:cNvSpPr/>
          <p:nvPr/>
        </p:nvSpPr>
        <p:spPr>
          <a:xfrm>
            <a:off x="5487193" y="4013131"/>
            <a:ext cx="2743200" cy="1350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Retained Earnings</a:t>
            </a:r>
          </a:p>
        </p:txBody>
      </p:sp>
      <p:cxnSp>
        <p:nvCxnSpPr>
          <p:cNvPr id="4" name="Straight Arrow Connector 3"/>
          <p:cNvCxnSpPr>
            <a:endCxn id="2" idx="7"/>
          </p:cNvCxnSpPr>
          <p:nvPr/>
        </p:nvCxnSpPr>
        <p:spPr>
          <a:xfrm flipH="1">
            <a:off x="4611686" y="3722489"/>
            <a:ext cx="722711" cy="3879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57950" y="3715676"/>
            <a:ext cx="685800" cy="2974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4986" y="5457906"/>
            <a:ext cx="82296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800" b="1" dirty="0">
                <a:latin typeface="Tahoma" pitchFamily="34" charset="0"/>
              </a:rPr>
              <a:t>Increases to stockholders’ equity from earnings are called retained earnings.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054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 animBg="1" autoUpdateAnimBg="0"/>
      <p:bldP spid="8" grpId="0"/>
      <p:bldP spid="1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Elements of Financial Statements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5334000" y="1752600"/>
            <a:ext cx="3124200" cy="2847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latin typeface="Tahoma" pitchFamily="34" charset="0"/>
              </a:rPr>
              <a:t>The elements represent broad categories.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83231" y="2362200"/>
            <a:ext cx="7086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b="1" dirty="0"/>
              <a:t>Assets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b="1" dirty="0"/>
              <a:t>Liabilities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b="1" dirty="0"/>
              <a:t>Stockholders’ Equity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67746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Using Accounts to Gather Information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063161" y="4419600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itchFamily="34" charset="0"/>
              </a:rPr>
              <a:t>Detailed information about elements is maintained in </a:t>
            </a:r>
            <a:r>
              <a:rPr lang="en-US" sz="2400" b="1" dirty="0">
                <a:latin typeface="Tahoma" pitchFamily="34" charset="0"/>
              </a:rPr>
              <a:t>accounts</a:t>
            </a:r>
            <a:r>
              <a:rPr lang="en-US" sz="2400" dirty="0">
                <a:latin typeface="Tahoma" pitchFamily="34" charset="0"/>
              </a:rPr>
              <a:t>.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5029200" y="4419600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itchFamily="34" charset="0"/>
              </a:rPr>
              <a:t>Not all business entities use the same accounts or account names.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8EB2410-E89C-4788-99D4-32013A80E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600200"/>
            <a:ext cx="7086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b="1" dirty="0"/>
              <a:t>Assets – Cash, Equipment, Buildings, Land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b="1" dirty="0"/>
              <a:t>Liabilities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b="1" dirty="0"/>
              <a:t>Stockholders’ Equity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407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US" b="1" dirty="0"/>
              <a:t>LO 4: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Show how business events affect the accounting equation.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01582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Recording Business Events Under an Accounting Equation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362200"/>
            <a:ext cx="67056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accounting event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an economic occurrence that changes an entity’s assets, liabilities, or stockholders’ equity. A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particular kind of event that involves transferring something of value between two entities.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74679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/>
          <a:lstStyle/>
          <a:p>
            <a:r>
              <a:rPr lang="en-US" b="1" dirty="0"/>
              <a:t>Asset Source Transactions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457200" y="1174445"/>
            <a:ext cx="8229600" cy="1196975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ahoma" pitchFamily="34" charset="0"/>
              </a:rPr>
              <a:t>Event 1:  Rustic Camp Sites (RCS) was formed on January 1, Year 1, when it acquired $120,000 cash from issuing common stock.</a:t>
            </a:r>
          </a:p>
        </p:txBody>
      </p:sp>
      <p:sp>
        <p:nvSpPr>
          <p:cNvPr id="2059" name="Text Box 4"/>
          <p:cNvSpPr txBox="1">
            <a:spLocks noChangeArrowheads="1"/>
          </p:cNvSpPr>
          <p:nvPr/>
        </p:nvSpPr>
        <p:spPr bwMode="auto">
          <a:xfrm>
            <a:off x="914400" y="2588692"/>
            <a:ext cx="7315200" cy="861774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 b="1" dirty="0">
                <a:latin typeface="Tahoma" pitchFamily="34" charset="0"/>
              </a:rPr>
              <a:t>RCS increases assets (cash).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 b="1" dirty="0">
                <a:latin typeface="Tahoma" pitchFamily="34" charset="0"/>
              </a:rPr>
              <a:t>RCS increases stockholders’ equity (common stock).</a:t>
            </a:r>
          </a:p>
        </p:txBody>
      </p:sp>
      <p:sp>
        <p:nvSpPr>
          <p:cNvPr id="264199" name="Oval 7"/>
          <p:cNvSpPr>
            <a:spLocks noChangeArrowheads="1"/>
          </p:cNvSpPr>
          <p:nvPr/>
        </p:nvSpPr>
        <p:spPr bwMode="auto">
          <a:xfrm>
            <a:off x="5791200" y="5001055"/>
            <a:ext cx="3009900" cy="146742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Double-Entry Bookkeeping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828800" y="4892747"/>
            <a:ext cx="3856037" cy="1333974"/>
            <a:chOff x="2689" y="3072"/>
            <a:chExt cx="1690" cy="1234"/>
          </a:xfrm>
        </p:grpSpPr>
        <p:sp>
          <p:nvSpPr>
            <p:cNvPr id="2056" name="Text Box 9"/>
            <p:cNvSpPr txBox="1">
              <a:spLocks noChangeArrowheads="1"/>
            </p:cNvSpPr>
            <p:nvPr/>
          </p:nvSpPr>
          <p:spPr bwMode="auto">
            <a:xfrm>
              <a:off x="2736" y="3553"/>
              <a:ext cx="1632" cy="75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b="1" dirty="0">
                  <a:latin typeface="Tahoma" pitchFamily="34" charset="0"/>
                </a:rPr>
                <a:t>Recorded Twice</a:t>
              </a:r>
            </a:p>
          </p:txBody>
        </p:sp>
        <p:sp>
          <p:nvSpPr>
            <p:cNvPr id="2057" name="Freeform 10"/>
            <p:cNvSpPr>
              <a:spLocks/>
            </p:cNvSpPr>
            <p:nvPr/>
          </p:nvSpPr>
          <p:spPr bwMode="auto">
            <a:xfrm>
              <a:off x="3858" y="3072"/>
              <a:ext cx="521" cy="474"/>
            </a:xfrm>
            <a:custGeom>
              <a:avLst/>
              <a:gdLst>
                <a:gd name="T0" fmla="*/ 0 w 521"/>
                <a:gd name="T1" fmla="*/ 474 h 474"/>
                <a:gd name="T2" fmla="*/ 521 w 521"/>
                <a:gd name="T3" fmla="*/ 0 h 474"/>
                <a:gd name="T4" fmla="*/ 0 60000 65536"/>
                <a:gd name="T5" fmla="*/ 0 60000 65536"/>
                <a:gd name="T6" fmla="*/ 0 w 521"/>
                <a:gd name="T7" fmla="*/ 0 h 474"/>
                <a:gd name="T8" fmla="*/ 521 w 521"/>
                <a:gd name="T9" fmla="*/ 474 h 4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1" h="474">
                  <a:moveTo>
                    <a:pt x="0" y="474"/>
                  </a:moveTo>
                  <a:lnTo>
                    <a:pt x="52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058" name="Freeform 11"/>
            <p:cNvSpPr>
              <a:spLocks/>
            </p:cNvSpPr>
            <p:nvPr/>
          </p:nvSpPr>
          <p:spPr bwMode="auto">
            <a:xfrm>
              <a:off x="2689" y="3072"/>
              <a:ext cx="518" cy="471"/>
            </a:xfrm>
            <a:custGeom>
              <a:avLst/>
              <a:gdLst>
                <a:gd name="T0" fmla="*/ 518 w 518"/>
                <a:gd name="T1" fmla="*/ 471 h 471"/>
                <a:gd name="T2" fmla="*/ 0 w 518"/>
                <a:gd name="T3" fmla="*/ 0 h 471"/>
                <a:gd name="T4" fmla="*/ 0 60000 65536"/>
                <a:gd name="T5" fmla="*/ 0 60000 65536"/>
                <a:gd name="T6" fmla="*/ 0 w 518"/>
                <a:gd name="T7" fmla="*/ 0 h 471"/>
                <a:gd name="T8" fmla="*/ 518 w 518"/>
                <a:gd name="T9" fmla="*/ 471 h 4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8" h="471">
                  <a:moveTo>
                    <a:pt x="518" y="47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108876-2580-4772-9E56-DAF3E9AB7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8" y="3558774"/>
            <a:ext cx="7068914" cy="13339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2724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/>
          <a:lstStyle/>
          <a:p>
            <a:r>
              <a:rPr lang="en-US" b="1" dirty="0"/>
              <a:t>An Asset Source Transaction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533400" y="1357630"/>
            <a:ext cx="7924800" cy="83185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ahoma" pitchFamily="34" charset="0"/>
              </a:rPr>
              <a:t>Event 2:  RCS acquired an additional $400,000 of cash by borrowing from a creditor.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551688" y="2667000"/>
            <a:ext cx="6001512" cy="861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increases assets (cash).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increases liabilities (notes payable).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91C347A-2650-4BA9-96B0-FFF87D95B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1" y="4010016"/>
            <a:ext cx="7503637" cy="14039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54366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1-1: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Identify the ways accounting benefits society.</a:t>
            </a:r>
            <a:endParaRPr lang="en-US" sz="3200" dirty="0">
              <a:solidFill>
                <a:schemeClr val="bg1"/>
              </a:solidFill>
              <a:latin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2070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533400" y="753217"/>
            <a:ext cx="7981950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+mj-lt"/>
              </a:rPr>
              <a:t>Asset Exchange Transaction</a:t>
            </a:r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533400" y="1952623"/>
            <a:ext cx="8229600" cy="466725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ahoma" pitchFamily="34" charset="0"/>
              </a:rPr>
              <a:t>Event 3:  RCS paid $500,000 cash to purchase land.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563880" y="3026687"/>
            <a:ext cx="4800600" cy="861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decreases assets (cash).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increases assets (land).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1D0DF4-5F13-4DCC-9C89-247854A46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56" y="4290774"/>
            <a:ext cx="719508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777883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442480" y="1451641"/>
            <a:ext cx="8305800" cy="955675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Tahoma" pitchFamily="34" charset="0"/>
              </a:rPr>
              <a:t>Event 4:  RCS obtained $85,000 cash by leasing campsites to customers.</a:t>
            </a:r>
          </a:p>
        </p:txBody>
      </p:sp>
      <p:sp>
        <p:nvSpPr>
          <p:cNvPr id="5130" name="Text Box 5"/>
          <p:cNvSpPr txBox="1">
            <a:spLocks noChangeArrowheads="1"/>
          </p:cNvSpPr>
          <p:nvPr/>
        </p:nvSpPr>
        <p:spPr bwMode="auto">
          <a:xfrm>
            <a:off x="400050" y="2731533"/>
            <a:ext cx="7600950" cy="861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increases assets (cash).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increases stockholders’ equity (retained earnings).</a:t>
            </a:r>
          </a:p>
        </p:txBody>
      </p:sp>
      <p:sp>
        <p:nvSpPr>
          <p:cNvPr id="13" name="Title 12"/>
          <p:cNvSpPr txBox="1">
            <a:spLocks noGrp="1"/>
          </p:cNvSpPr>
          <p:nvPr>
            <p:ph type="title"/>
          </p:nvPr>
        </p:nvSpPr>
        <p:spPr>
          <a:xfrm>
            <a:off x="442480" y="753217"/>
            <a:ext cx="8072870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+mj-lt"/>
              </a:rPr>
              <a:t>Another Asset Source Transaction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F6612A-F38A-47E4-99EF-D8721AF97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3" y="3936525"/>
            <a:ext cx="6934583" cy="1326713"/>
          </a:xfrm>
          <a:prstGeom prst="rect">
            <a:avLst/>
          </a:prstGeom>
        </p:spPr>
      </p:pic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62400" y="5122516"/>
            <a:ext cx="2362200" cy="1282942"/>
            <a:chOff x="3360" y="3216"/>
            <a:chExt cx="1680" cy="832"/>
          </a:xfrm>
        </p:grpSpPr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3360" y="3600"/>
              <a:ext cx="1632" cy="4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>
                  <a:latin typeface="Tahoma" pitchFamily="34" charset="0"/>
                </a:rPr>
                <a:t>revenues</a:t>
              </a:r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V="1">
              <a:off x="4320" y="3216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7633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457200" y="1358752"/>
            <a:ext cx="8382000" cy="1382713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Tahoma" pitchFamily="34" charset="0"/>
              </a:rPr>
              <a:t>Event 5:  RCS paid $50,000 cash for operating expenses such as salaries, rent, and interest.</a:t>
            </a:r>
          </a:p>
        </p:txBody>
      </p:sp>
      <p:sp>
        <p:nvSpPr>
          <p:cNvPr id="6154" name="Text Box 5"/>
          <p:cNvSpPr txBox="1">
            <a:spLocks noChangeArrowheads="1"/>
          </p:cNvSpPr>
          <p:nvPr/>
        </p:nvSpPr>
        <p:spPr bwMode="auto">
          <a:xfrm>
            <a:off x="457200" y="2965464"/>
            <a:ext cx="7772400" cy="861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decreases assets (cash).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decreases stockholders’ equity (retained earnings).</a:t>
            </a:r>
          </a:p>
        </p:txBody>
      </p:sp>
      <p:sp>
        <p:nvSpPr>
          <p:cNvPr id="13" name="Title 12"/>
          <p:cNvSpPr txBox="1">
            <a:spLocks noGrp="1"/>
          </p:cNvSpPr>
          <p:nvPr>
            <p:ph type="title"/>
          </p:nvPr>
        </p:nvSpPr>
        <p:spPr>
          <a:xfrm>
            <a:off x="457200" y="753217"/>
            <a:ext cx="8058150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+mj-lt"/>
              </a:rPr>
              <a:t>Asset Use Transaction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DDCBB4-4C59-4E55-9718-DCD81858B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0" y="4135568"/>
            <a:ext cx="7331970" cy="1376227"/>
          </a:xfrm>
          <a:prstGeom prst="rect">
            <a:avLst/>
          </a:prstGeom>
        </p:spPr>
      </p:pic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191000" y="5447803"/>
            <a:ext cx="2286000" cy="1029197"/>
            <a:chOff x="3504" y="3216"/>
            <a:chExt cx="1728" cy="832"/>
          </a:xfrm>
        </p:grpSpPr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flipV="1">
              <a:off x="4512" y="3216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504" y="3600"/>
              <a:ext cx="1632" cy="4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 dirty="0">
                  <a:latin typeface="Tahoma" pitchFamily="34" charset="0"/>
                </a:rPr>
                <a:t>expenses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8526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Asset Use Transaction</a:t>
            </a:r>
            <a:br>
              <a:rPr lang="en-US" b="1" dirty="0"/>
            </a:br>
            <a:endParaRPr lang="en-US" dirty="0"/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304800" y="1209848"/>
            <a:ext cx="8458200" cy="955675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Tahoma" pitchFamily="34" charset="0"/>
              </a:rPr>
              <a:t>Event 6:  RCS paid $4,000 in cash dividends to its owners. </a:t>
            </a:r>
          </a:p>
        </p:txBody>
      </p:sp>
      <p:sp>
        <p:nvSpPr>
          <p:cNvPr id="7178" name="Text Box 5"/>
          <p:cNvSpPr txBox="1">
            <a:spLocks noChangeArrowheads="1"/>
          </p:cNvSpPr>
          <p:nvPr/>
        </p:nvSpPr>
        <p:spPr bwMode="auto">
          <a:xfrm>
            <a:off x="304800" y="2557637"/>
            <a:ext cx="7772400" cy="861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decreases assets (cash).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decreases stockholders’ equity (retained earnings).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62400" y="5043950"/>
            <a:ext cx="2514600" cy="1097451"/>
            <a:chOff x="3504" y="3216"/>
            <a:chExt cx="1728" cy="832"/>
          </a:xfrm>
        </p:grpSpPr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3504" y="3600"/>
              <a:ext cx="1632" cy="4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>
                  <a:latin typeface="Tahoma" pitchFamily="34" charset="0"/>
                </a:rPr>
                <a:t>dividends</a:t>
              </a: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4512" y="3216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171514-7552-4D35-B35B-1F01310A3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89" y="3676879"/>
            <a:ext cx="7232621" cy="1367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7488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376237" y="1433512"/>
            <a:ext cx="8382000" cy="1196975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ahoma" pitchFamily="34" charset="0"/>
              </a:rPr>
              <a:t>Event 7:  The land that RCS paid $500,000 to purchase had an appraised market value of $525,000 on December 31, Year 1.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2895600"/>
            <a:ext cx="7219950" cy="3241675"/>
            <a:chOff x="-384" y="1248"/>
            <a:chExt cx="4548" cy="2042"/>
          </a:xfrm>
        </p:grpSpPr>
        <p:sp>
          <p:nvSpPr>
            <p:cNvPr id="48137" name="Oval 4"/>
            <p:cNvSpPr>
              <a:spLocks noChangeArrowheads="1"/>
            </p:cNvSpPr>
            <p:nvPr/>
          </p:nvSpPr>
          <p:spPr bwMode="auto">
            <a:xfrm>
              <a:off x="720" y="1248"/>
              <a:ext cx="1872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bg1"/>
                  </a:solidFill>
                  <a:latin typeface="Tahoma" pitchFamily="34" charset="0"/>
                </a:rPr>
                <a:t>Historical Cost Concept</a:t>
              </a:r>
            </a:p>
          </p:txBody>
        </p:sp>
        <p:sp>
          <p:nvSpPr>
            <p:cNvPr id="48138" name="Rectangle 5"/>
            <p:cNvSpPr>
              <a:spLocks noChangeArrowheads="1"/>
            </p:cNvSpPr>
            <p:nvPr/>
          </p:nvSpPr>
          <p:spPr bwMode="auto">
            <a:xfrm>
              <a:off x="-384" y="2398"/>
              <a:ext cx="4548" cy="8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bg1"/>
                  </a:solidFill>
                  <a:latin typeface="Tahoma" pitchFamily="34" charset="0"/>
                </a:rPr>
                <a:t>Requires that most assets be reported at the amount paid for them (their historical cost) regardless of increases in market value.</a:t>
              </a:r>
            </a:p>
          </p:txBody>
        </p:sp>
        <p:cxnSp>
          <p:nvCxnSpPr>
            <p:cNvPr id="49163" name="AutoShape 6"/>
            <p:cNvCxnSpPr>
              <a:cxnSpLocks noChangeShapeType="1"/>
              <a:stCxn id="48137" idx="4"/>
              <a:endCxn id="48138" idx="0"/>
            </p:cNvCxnSpPr>
            <p:nvPr/>
          </p:nvCxnSpPr>
          <p:spPr bwMode="auto">
            <a:xfrm>
              <a:off x="1656" y="2064"/>
              <a:ext cx="234" cy="3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1" name="Title 10"/>
          <p:cNvSpPr txBox="1">
            <a:spLocks noGrp="1"/>
          </p:cNvSpPr>
          <p:nvPr>
            <p:ph type="title"/>
          </p:nvPr>
        </p:nvSpPr>
        <p:spPr>
          <a:xfrm>
            <a:off x="457200" y="753217"/>
            <a:ext cx="8058150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+mj-lt"/>
              </a:rPr>
              <a:t>Changes in Market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2738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r>
              <a:rPr lang="en-US" b="1" dirty="0"/>
              <a:t>Summary of Accounting Events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2DC393-E1C8-4872-9D88-9265245E7B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68"/>
          <a:stretch/>
        </p:blipFill>
        <p:spPr>
          <a:xfrm>
            <a:off x="845013" y="1690689"/>
            <a:ext cx="7453974" cy="31861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3970027"/>
      </p:ext>
    </p:extLst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r>
              <a:rPr lang="en-US" b="1" dirty="0"/>
              <a:t>Summary of Accounting Events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7C4FBD-0ECF-4427-A08B-70EEA0608AF1}"/>
              </a:ext>
            </a:extLst>
          </p:cNvPr>
          <p:cNvGrpSpPr/>
          <p:nvPr/>
        </p:nvGrpSpPr>
        <p:grpSpPr>
          <a:xfrm>
            <a:off x="1261999" y="1524000"/>
            <a:ext cx="6620001" cy="4252911"/>
            <a:chOff x="2228599" y="1981201"/>
            <a:chExt cx="4991602" cy="3053156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32DC393-E1C8-4872-9D88-9265245E7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69"/>
            <a:stretch/>
          </p:blipFill>
          <p:spPr>
            <a:xfrm>
              <a:off x="2228599" y="2286000"/>
              <a:ext cx="4991602" cy="2748357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DB1B49A-BE25-41EA-A4E8-DEE374162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852"/>
            <a:stretch/>
          </p:blipFill>
          <p:spPr>
            <a:xfrm>
              <a:off x="2228599" y="1981201"/>
              <a:ext cx="4991602" cy="30479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99147188"/>
      </p:ext>
    </p:extLst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r>
              <a:rPr lang="en-US" b="1" dirty="0"/>
              <a:t>LO 5:</a:t>
            </a:r>
            <a:endParaRPr lang="en-US" b="1" dirty="0">
              <a:solidFill>
                <a:srgbClr val="490C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Interpret information shown in an accounting equation.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23165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/>
          <a:lstStyle/>
          <a:p>
            <a:pPr eaLnBrk="1" hangingPunct="1"/>
            <a:r>
              <a:rPr lang="en-US" b="1" dirty="0"/>
              <a:t>The Left versus the Right Side of the Accounting Equation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783330" y="4254613"/>
            <a:ext cx="45720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itchFamily="34" charset="0"/>
              </a:rPr>
              <a:t>The right side of the accounting equation identifies the sources of the company’s assets, </a:t>
            </a:r>
            <a:r>
              <a:rPr lang="en-US" sz="2400" b="1" dirty="0">
                <a:latin typeface="Tahoma" pitchFamily="34" charset="0"/>
              </a:rPr>
              <a:t>NOT </a:t>
            </a:r>
            <a:r>
              <a:rPr lang="en-US" sz="2400" dirty="0">
                <a:latin typeface="Tahoma" pitchFamily="34" charset="0"/>
              </a:rPr>
              <a:t>their composition.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83330" y="2003155"/>
            <a:ext cx="45720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right side of the equation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related to the amount of actual cash a company has on hand.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6458" y="1999931"/>
            <a:ext cx="2952750" cy="30469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Assets are displayed on the left side of the accounting equation. Assets include cash, but are not always cash.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837740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Cash and Retained Earnings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762000" y="1983576"/>
            <a:ext cx="4572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While Retained Earnings does not represent the amount of cash on hand, it does limit the amount of cash that can be used to pay dividends.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2895600"/>
            <a:ext cx="2514600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So, both Cash and Retained Earnings are needed to pay cash dividends.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0" y="4648200"/>
            <a:ext cx="4572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Dividends are distributions of assets generated through earnings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9560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674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Role of Accounting in Society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en-US" sz="4000" dirty="0">
                <a:latin typeface="Tahoma" pitchFamily="34" charset="0"/>
              </a:rPr>
              <a:t>How should society allocate its resources? Should we spend more money to harvest food or cure disease?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14442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Business</a:t>
            </a:r>
            <a:r>
              <a:rPr lang="en-US" sz="4000" b="1" dirty="0"/>
              <a:t> </a:t>
            </a:r>
            <a:r>
              <a:rPr lang="en-US" b="1" dirty="0"/>
              <a:t>Liquidations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342082" y="2971800"/>
            <a:ext cx="67818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Creditors have priority, and investors receive any residual.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1421331" y="4038600"/>
            <a:ext cx="6705600" cy="2209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Going Concern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bg1"/>
                </a:solidFill>
              </a:rPr>
              <a:t>Assumes that a business is able to continue operations into the foreseeable future.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1331" y="1905000"/>
            <a:ext cx="6705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itchFamily="34" charset="0"/>
              </a:rPr>
              <a:t>Liquidations can result from net losses or mismanagement of assets.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505099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Two Views of the Right Side of the Accounting Equation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810000" y="1953765"/>
            <a:ext cx="4572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Sources of the company’s assets.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4090592"/>
            <a:ext cx="2286000" cy="230832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Stewardship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Is the duty to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protect and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use assets for the benefit of the owners.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44636" y="3005884"/>
            <a:ext cx="4572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Obligations of the company to return creditor assets.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03073" y="4044425"/>
            <a:ext cx="4572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Commitments of the company to investor-provided assets.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186545" y="4495800"/>
            <a:ext cx="65809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Left Brace 4"/>
          <p:cNvSpPr/>
          <p:nvPr/>
        </p:nvSpPr>
        <p:spPr bwMode="auto">
          <a:xfrm>
            <a:off x="3494808" y="3012811"/>
            <a:ext cx="315191" cy="1219200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3546" y="3481404"/>
            <a:ext cx="14512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 Two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3544" y="2184597"/>
            <a:ext cx="14512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 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9625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 6: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Classify business events as asset source, use, or exchange transactions.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16354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Recap: Types of Transactions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467600" cy="955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schemeClr val="tx2"/>
                </a:solidFill>
                <a:latin typeface="Tahoma" pitchFamily="34" charset="0"/>
              </a:rPr>
              <a:t>The described transactions have been classified into one of three categories: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3048000"/>
            <a:ext cx="8229600" cy="1295400"/>
            <a:chOff x="336" y="2424"/>
            <a:chExt cx="5184" cy="816"/>
          </a:xfrm>
        </p:grpSpPr>
        <p:sp>
          <p:nvSpPr>
            <p:cNvPr id="51209" name="Oval 5"/>
            <p:cNvSpPr>
              <a:spLocks noChangeArrowheads="1"/>
            </p:cNvSpPr>
            <p:nvPr/>
          </p:nvSpPr>
          <p:spPr bwMode="auto">
            <a:xfrm>
              <a:off x="336" y="2424"/>
              <a:ext cx="153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  <a:t>Asset </a:t>
              </a:r>
              <a:b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</a:br>
              <a: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  <a:t>Source</a:t>
              </a:r>
            </a:p>
          </p:txBody>
        </p:sp>
        <p:sp>
          <p:nvSpPr>
            <p:cNvPr id="51210" name="Oval 6"/>
            <p:cNvSpPr>
              <a:spLocks noChangeArrowheads="1"/>
            </p:cNvSpPr>
            <p:nvPr/>
          </p:nvSpPr>
          <p:spPr bwMode="auto">
            <a:xfrm>
              <a:off x="2160" y="2424"/>
              <a:ext cx="153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  <a:t>Asset </a:t>
              </a:r>
              <a:b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</a:br>
              <a: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  <a:t>Exchange</a:t>
              </a:r>
            </a:p>
          </p:txBody>
        </p:sp>
        <p:sp>
          <p:nvSpPr>
            <p:cNvPr id="51211" name="Oval 7"/>
            <p:cNvSpPr>
              <a:spLocks noChangeArrowheads="1"/>
            </p:cNvSpPr>
            <p:nvPr/>
          </p:nvSpPr>
          <p:spPr bwMode="auto">
            <a:xfrm>
              <a:off x="3984" y="2424"/>
              <a:ext cx="153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  <a:t>Asset</a:t>
              </a:r>
              <a:b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</a:br>
              <a: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  <a:t>Use </a:t>
              </a:r>
            </a:p>
          </p:txBody>
        </p:sp>
      </p:grp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762000" y="4495800"/>
            <a:ext cx="2438400" cy="1816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Tahoma" pitchFamily="34" charset="0"/>
              </a:rPr>
              <a:t>Increase total assets, increase total claims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2438400" cy="2227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Tahoma" pitchFamily="34" charset="0"/>
              </a:rPr>
              <a:t>Increase one asset, decrease another   asset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6400800" y="4419600"/>
            <a:ext cx="2438400" cy="1816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Tahoma" pitchFamily="34" charset="0"/>
              </a:rPr>
              <a:t>Decrease total assets, decrease total claims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3754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4" grpId="0"/>
      <p:bldP spid="280585" grpId="0"/>
      <p:bldP spid="28058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 7: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Prepare an income statement, a statement of changes in stockholders’ equity, and a balance sheet.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20069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Income Statement and the Matching Concept</a:t>
            </a:r>
          </a:p>
        </p:txBody>
      </p:sp>
      <p:sp>
        <p:nvSpPr>
          <p:cNvPr id="285702" name="Oval 6"/>
          <p:cNvSpPr>
            <a:spLocks noChangeArrowheads="1"/>
          </p:cNvSpPr>
          <p:nvPr/>
        </p:nvSpPr>
        <p:spPr bwMode="auto">
          <a:xfrm>
            <a:off x="990600" y="3581400"/>
            <a:ext cx="2362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Matching Concept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62200" y="2944866"/>
            <a:ext cx="6019800" cy="1687514"/>
            <a:chOff x="1680" y="1968"/>
            <a:chExt cx="3792" cy="1063"/>
          </a:xfrm>
        </p:grpSpPr>
        <p:sp>
          <p:nvSpPr>
            <p:cNvPr id="9232" name="Text Box 9"/>
            <p:cNvSpPr txBox="1">
              <a:spLocks noChangeArrowheads="1"/>
            </p:cNvSpPr>
            <p:nvPr/>
          </p:nvSpPr>
          <p:spPr bwMode="auto">
            <a:xfrm>
              <a:off x="2688" y="2304"/>
              <a:ext cx="2784" cy="727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dirty="0">
                  <a:solidFill>
                    <a:schemeClr val="bg1"/>
                  </a:solidFill>
                  <a:latin typeface="Tahoma" pitchFamily="34" charset="0"/>
                </a:rPr>
                <a:t>Revenues exceeded expenses.  If expenses exceed revenues, the entity will report a </a:t>
              </a:r>
              <a:r>
                <a:rPr lang="en-US" sz="2300" b="1" dirty="0">
                  <a:latin typeface="Tahoma" pitchFamily="34" charset="0"/>
                </a:rPr>
                <a:t>net loss.</a:t>
              </a:r>
            </a:p>
          </p:txBody>
        </p:sp>
        <p:sp>
          <p:nvSpPr>
            <p:cNvPr id="9233" name="Line 10"/>
            <p:cNvSpPr>
              <a:spLocks noChangeShapeType="1"/>
            </p:cNvSpPr>
            <p:nvPr/>
          </p:nvSpPr>
          <p:spPr bwMode="auto">
            <a:xfrm flipH="1" flipV="1">
              <a:off x="1680" y="1968"/>
              <a:ext cx="1104" cy="43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4215446" y="4999640"/>
            <a:ext cx="3404554" cy="115416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dirty="0">
                <a:solidFill>
                  <a:schemeClr val="bg1"/>
                </a:solidFill>
                <a:latin typeface="Tahoma" pitchFamily="34" charset="0"/>
              </a:rPr>
              <a:t>Income is measured for a span of time called the </a:t>
            </a:r>
            <a:r>
              <a:rPr lang="en-US" sz="2300" b="1" dirty="0">
                <a:latin typeface="Tahoma" pitchFamily="34" charset="0"/>
              </a:rPr>
              <a:t>accounting period.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69876" y="2060575"/>
            <a:ext cx="3311525" cy="4279901"/>
            <a:chOff x="170" y="1298"/>
            <a:chExt cx="2086" cy="2696"/>
          </a:xfrm>
        </p:grpSpPr>
        <p:grpSp>
          <p:nvGrpSpPr>
            <p:cNvPr id="9228" name="Group 13"/>
            <p:cNvGrpSpPr>
              <a:grpSpLocks/>
            </p:cNvGrpSpPr>
            <p:nvPr/>
          </p:nvGrpSpPr>
          <p:grpSpPr bwMode="auto">
            <a:xfrm>
              <a:off x="170" y="1298"/>
              <a:ext cx="793" cy="1150"/>
              <a:chOff x="170" y="1298"/>
              <a:chExt cx="793" cy="1150"/>
            </a:xfrm>
          </p:grpSpPr>
          <p:sp>
            <p:nvSpPr>
              <p:cNvPr id="9230" name="Freeform 14"/>
              <p:cNvSpPr>
                <a:spLocks/>
              </p:cNvSpPr>
              <p:nvPr/>
            </p:nvSpPr>
            <p:spPr bwMode="auto">
              <a:xfrm>
                <a:off x="170" y="1538"/>
                <a:ext cx="598" cy="910"/>
              </a:xfrm>
              <a:custGeom>
                <a:avLst/>
                <a:gdLst>
                  <a:gd name="T0" fmla="*/ 497 w 598"/>
                  <a:gd name="T1" fmla="*/ 910 h 910"/>
                  <a:gd name="T2" fmla="*/ 17 w 598"/>
                  <a:gd name="T3" fmla="*/ 488 h 910"/>
                  <a:gd name="T4" fmla="*/ 598 w 598"/>
                  <a:gd name="T5" fmla="*/ 0 h 910"/>
                  <a:gd name="T6" fmla="*/ 0 60000 65536"/>
                  <a:gd name="T7" fmla="*/ 0 60000 65536"/>
                  <a:gd name="T8" fmla="*/ 0 60000 65536"/>
                  <a:gd name="T9" fmla="*/ 0 w 598"/>
                  <a:gd name="T10" fmla="*/ 0 h 910"/>
                  <a:gd name="T11" fmla="*/ 598 w 598"/>
                  <a:gd name="T12" fmla="*/ 910 h 9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8" h="910">
                    <a:moveTo>
                      <a:pt x="497" y="910"/>
                    </a:moveTo>
                    <a:cubicBezTo>
                      <a:pt x="416" y="840"/>
                      <a:pt x="0" y="640"/>
                      <a:pt x="17" y="488"/>
                    </a:cubicBezTo>
                    <a:cubicBezTo>
                      <a:pt x="34" y="336"/>
                      <a:pt x="477" y="102"/>
                      <a:pt x="598" y="0"/>
                    </a:cubicBezTo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 dirty="0"/>
              </a:p>
            </p:txBody>
          </p:sp>
          <p:sp>
            <p:nvSpPr>
              <p:cNvPr id="9231" name="Text Box 15"/>
              <p:cNvSpPr txBox="1">
                <a:spLocks noChangeArrowheads="1"/>
              </p:cNvSpPr>
              <p:nvPr/>
            </p:nvSpPr>
            <p:spPr bwMode="auto">
              <a:xfrm>
                <a:off x="675" y="1298"/>
                <a:ext cx="288" cy="40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600" dirty="0">
                    <a:solidFill>
                      <a:srgbClr val="FF3300"/>
                    </a:solidFill>
                    <a:latin typeface="Tahoma" pitchFamily="34" charset="0"/>
                  </a:rPr>
                  <a:t>{</a:t>
                </a:r>
              </a:p>
            </p:txBody>
          </p:sp>
        </p:grpSp>
        <p:sp>
          <p:nvSpPr>
            <p:cNvPr id="9229" name="Text Box 16"/>
            <p:cNvSpPr txBox="1">
              <a:spLocks noChangeArrowheads="1"/>
            </p:cNvSpPr>
            <p:nvPr/>
          </p:nvSpPr>
          <p:spPr bwMode="auto">
            <a:xfrm>
              <a:off x="432" y="3044"/>
              <a:ext cx="1824" cy="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dirty="0">
                  <a:latin typeface="Tahoma" pitchFamily="34" charset="0"/>
                </a:rPr>
                <a:t>Revenues (benefits) are matched to expenses (sacrifices).</a:t>
              </a:r>
            </a:p>
          </p:txBody>
        </p: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9EE902-58E4-47B6-B4E3-64E5DD1F2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04" y="1282786"/>
            <a:ext cx="6569532" cy="16189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1675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57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 animBg="1"/>
      <p:bldP spid="28570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754062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Statement of Changes in Stockholders’ Equity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940C0F-C6E9-47D6-B429-EE56170D3648}"/>
              </a:ext>
            </a:extLst>
          </p:cNvPr>
          <p:cNvGrpSpPr/>
          <p:nvPr/>
        </p:nvGrpSpPr>
        <p:grpSpPr>
          <a:xfrm>
            <a:off x="609600" y="1524000"/>
            <a:ext cx="7661275" cy="3048000"/>
            <a:chOff x="609600" y="1524000"/>
            <a:chExt cx="7661275" cy="304800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83C05AE-3BDC-4634-8EC8-6DC9DA51E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524000"/>
              <a:ext cx="7633252" cy="3048000"/>
            </a:xfrm>
            <a:prstGeom prst="rect">
              <a:avLst/>
            </a:prstGeom>
          </p:spPr>
        </p:pic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D972FA03-F388-44D7-B706-D5A11EF8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663" y="3407391"/>
              <a:ext cx="1343212" cy="45720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8B92C304-8F60-4EDE-9A4C-F0F841BF6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8133" y="4105700"/>
              <a:ext cx="282742" cy="457201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36A46ACD-EF29-4ADF-B6A2-AD7954180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3048000"/>
              <a:ext cx="838200" cy="15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97673655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54767"/>
            <a:ext cx="8058150" cy="1325563"/>
          </a:xfrm>
        </p:spPr>
        <p:txBody>
          <a:bodyPr/>
          <a:lstStyle/>
          <a:p>
            <a:r>
              <a:rPr lang="en-US" b="1" dirty="0"/>
              <a:t>Balance Sheet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2205A7-D0C2-470D-B3D3-9482857384C9}"/>
              </a:ext>
            </a:extLst>
          </p:cNvPr>
          <p:cNvGrpSpPr/>
          <p:nvPr/>
        </p:nvGrpSpPr>
        <p:grpSpPr>
          <a:xfrm>
            <a:off x="758758" y="1422149"/>
            <a:ext cx="7626484" cy="3733800"/>
            <a:chOff x="758758" y="1422149"/>
            <a:chExt cx="7626484" cy="3733800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68506FA-1B67-413B-BEE5-71499C2B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758" y="1422149"/>
              <a:ext cx="7626484" cy="3733800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C705C4DB-0A9C-49D5-8E86-65CDC40C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058" y="4496211"/>
              <a:ext cx="273184" cy="392687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C795604-B571-479C-858D-3171C3596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393" y="1422149"/>
              <a:ext cx="1524213" cy="940051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A754947F-115B-4BD2-AA0D-FF4B8C20A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450" y="2514624"/>
              <a:ext cx="1552792" cy="466176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8D3E4AC9-531A-4742-AE36-CCD28A899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2406555"/>
              <a:ext cx="838200" cy="2286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0659017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54767"/>
            <a:ext cx="8058150" cy="1325563"/>
          </a:xfrm>
        </p:spPr>
        <p:txBody>
          <a:bodyPr/>
          <a:lstStyle/>
          <a:p>
            <a:r>
              <a:rPr lang="en-US" b="1" dirty="0"/>
              <a:t>Financial Statements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ED7075E-A104-400F-9124-ABE14533C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19200"/>
            <a:ext cx="3124200" cy="5330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181284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 8: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Prepare a statement of cash flows.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7285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Role of Accounting in Society Continued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en-US" sz="4000" dirty="0">
                <a:latin typeface="Tahoma" pitchFamily="34" charset="0"/>
              </a:rPr>
              <a:t>Should we build computers or cars? Should we invest money in IBM or General Motors?</a:t>
            </a:r>
          </a:p>
          <a:p>
            <a:pPr marL="0" indent="0" algn="ctr">
              <a:buNone/>
              <a:defRPr/>
            </a:pPr>
            <a:endParaRPr lang="en-US" sz="4000" dirty="0">
              <a:latin typeface="Tahoma" pitchFamily="34" charset="0"/>
            </a:endParaRPr>
          </a:p>
          <a:p>
            <a:pPr marL="0" indent="0" algn="ctr">
              <a:buNone/>
              <a:defRPr/>
            </a:pPr>
            <a:r>
              <a:rPr lang="en-US" sz="4000" dirty="0">
                <a:latin typeface="Tahoma" pitchFamily="34" charset="0"/>
              </a:rPr>
              <a:t>Accounting provides information that helps answer such questions.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83206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05815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300" b="1" dirty="0">
                <a:latin typeface="+mj-lt"/>
              </a:rPr>
              <a:t>Statement of Cash Flows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A41420-979C-4063-9100-92059559D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600200"/>
            <a:ext cx="6172200" cy="403776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210508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05815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300" b="1" dirty="0">
                <a:latin typeface="+mj-lt"/>
              </a:rPr>
              <a:t>Statement of Cash Flows for Rustic Camp Sites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20517-D971-42F8-86DE-98EBD599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53" y="1676400"/>
            <a:ext cx="6901894" cy="3979577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7E26373-5821-463F-9F7E-55F1C7269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038904"/>
            <a:ext cx="250547" cy="571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368607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 9: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Distinguish between permanent and temporary accounts.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63504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/>
          <a:lstStyle/>
          <a:p>
            <a:r>
              <a:rPr lang="en-US" b="1" dirty="0"/>
              <a:t>Closing Temporary Accounts to Retained Earnings</a:t>
            </a:r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0" y="1905000"/>
            <a:ext cx="9067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066800" y="1905000"/>
            <a:ext cx="7086600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 dirty="0"/>
              <a:t>The process of transferring information from the revenue, expense, and dividend (temporary) accounts to the Retained Earnings account is called closing. 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1066800" y="4114800"/>
            <a:ext cx="7086600" cy="129266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</a:pPr>
            <a:r>
              <a:rPr lang="en-US" sz="2600" b="1" dirty="0">
                <a:solidFill>
                  <a:schemeClr val="bg1"/>
                </a:solidFill>
              </a:rPr>
              <a:t>Since the Retained Earnings carries forward from one accounting period to the next, it is considered a </a:t>
            </a:r>
            <a:r>
              <a:rPr lang="en-US" sz="2600" b="1" dirty="0"/>
              <a:t>permanent</a:t>
            </a:r>
            <a:r>
              <a:rPr lang="en-US" sz="2600" b="1" dirty="0">
                <a:solidFill>
                  <a:schemeClr val="bg1"/>
                </a:solidFill>
              </a:rPr>
              <a:t> account.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737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 10: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Record business events using a horizontal financial statements model.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93257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Accounting Events for RCS During Year 1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A9E493-5838-4AB6-A5BF-C4C69178D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8195276" cy="24813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148770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Horizontal Financial Statements Model</a:t>
            </a:r>
          </a:p>
        </p:txBody>
      </p:sp>
      <p:pic>
        <p:nvPicPr>
          <p:cNvPr id="3" name="Picture 2" descr="A picture containing sitting, car, large, parked&#10;&#10;Description automatically generated">
            <a:extLst>
              <a:ext uri="{FF2B5EF4-FFF2-40B4-BE49-F238E27FC236}">
                <a16:creationId xmlns:a16="http://schemas.microsoft.com/office/drawing/2014/main" id="{81B9881C-45FF-4B60-BCBA-8516E8DD3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9" y="1891853"/>
            <a:ext cx="8276941" cy="3074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280722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Real-World Financial Reports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C56BAE-0CB6-4BBA-AF6E-9EB3074B6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11" y="1371600"/>
            <a:ext cx="6297378" cy="46103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925852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Annual Report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4038600" cy="2554545"/>
          </a:xfrm>
          <a:prstGeom prst="rect">
            <a:avLst/>
          </a:prstGeom>
          <a:solidFill>
            <a:schemeClr val="accent5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bg1"/>
                </a:solidFill>
              </a:rPr>
              <a:t>Consists of: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  <a:defRPr/>
            </a:pPr>
            <a:r>
              <a:rPr lang="en-US" sz="2000" b="1" dirty="0">
                <a:solidFill>
                  <a:schemeClr val="bg1"/>
                </a:solidFill>
              </a:rPr>
              <a:t>Financial Statements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  <a:defRPr/>
            </a:pPr>
            <a:r>
              <a:rPr lang="en-US" sz="2000" b="1" dirty="0">
                <a:solidFill>
                  <a:schemeClr val="bg1"/>
                </a:solidFill>
              </a:rPr>
              <a:t>Notes 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  <a:defRPr/>
            </a:pPr>
            <a:r>
              <a:rPr lang="en-US" sz="2000" b="1" dirty="0">
                <a:solidFill>
                  <a:schemeClr val="bg1"/>
                </a:solidFill>
              </a:rPr>
              <a:t>Auditors’ Report –Chapter 4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  <a:defRPr/>
            </a:pPr>
            <a:r>
              <a:rPr lang="en-US" sz="2000" b="1" dirty="0">
                <a:solidFill>
                  <a:schemeClr val="bg1"/>
                </a:solidFill>
              </a:rPr>
              <a:t>Management’s Discussion and Analysis (MD&amp;A)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4876800" y="1755648"/>
            <a:ext cx="3962400" cy="396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/>
              <a:t>The U.S. Securities and Exchange Commission (SEC) requires publicly traded corporations to file a 10-K report, which contains more detailed financial information, and frequently substitutes for the annual report.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641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Special Terms in Real-World Reports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609600" y="1524000"/>
            <a:ext cx="82296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Tahoma" pitchFamily="34" charset="0"/>
              </a:rPr>
              <a:t>The financial statements of real-world companies include numerous items relating to advanced topics that are not covered in introductory accounting textbooks.  </a:t>
            </a:r>
          </a:p>
          <a:p>
            <a:pPr algn="ctr">
              <a:defRPr/>
            </a:pPr>
            <a:endParaRPr lang="en-US" sz="2400" dirty="0">
              <a:latin typeface="Tahoma" pitchFamily="34" charset="0"/>
            </a:endParaRPr>
          </a:p>
          <a:p>
            <a:pPr algn="ctr">
              <a:defRPr/>
            </a:pPr>
            <a:r>
              <a:rPr lang="en-US" sz="2400" dirty="0">
                <a:latin typeface="Tahoma" pitchFamily="34" charset="0"/>
              </a:rPr>
              <a:t>However, we encourage you to look for annual reports in the library, from your employer, or on the Internet. Look for links labeled “about the company” or “investor relations.”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1843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7937500" cy="1325563"/>
          </a:xfrm>
        </p:spPr>
        <p:txBody>
          <a:bodyPr/>
          <a:lstStyle/>
          <a:p>
            <a:pPr eaLnBrk="1" hangingPunct="1"/>
            <a:r>
              <a:rPr lang="en-US" b="1" dirty="0"/>
              <a:t>Market-Based Allocations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21200" y="1919486"/>
            <a:ext cx="3873500" cy="4157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en-US" sz="4000" dirty="0">
                <a:solidFill>
                  <a:srgbClr val="000000"/>
                </a:solidFill>
                <a:latin typeface="Tahoma" pitchFamily="34" charset="0"/>
              </a:rPr>
              <a:t>A </a:t>
            </a:r>
            <a:r>
              <a:rPr lang="en-US" sz="4000" b="1" dirty="0">
                <a:latin typeface="Tahoma" pitchFamily="34" charset="0"/>
              </a:rPr>
              <a:t>market</a:t>
            </a:r>
            <a:r>
              <a:rPr lang="en-US" sz="4000" dirty="0">
                <a:solidFill>
                  <a:srgbClr val="000000"/>
                </a:solidFill>
                <a:latin typeface="Tahoma" pitchFamily="34" charset="0"/>
              </a:rPr>
              <a:t> is a group of people or entities organized to exchange items of value.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971800"/>
            <a:ext cx="3276600" cy="25386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239624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End of Chapter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5766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/>
          <a:lstStyle/>
          <a:p>
            <a:r>
              <a:rPr lang="en-US" b="1" dirty="0"/>
              <a:t>Market Trilogy in Resource Allocation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3F0404-A2F3-44A8-81EF-6830D3213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6248400" cy="48319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60479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Market-Based Allocations Continued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3229553"/>
            <a:ext cx="8229600" cy="1295400"/>
            <a:chOff x="336" y="2424"/>
            <a:chExt cx="5184" cy="816"/>
          </a:xfrm>
        </p:grpSpPr>
        <p:sp>
          <p:nvSpPr>
            <p:cNvPr id="22534" name="Oval 5"/>
            <p:cNvSpPr>
              <a:spLocks noChangeArrowheads="1"/>
            </p:cNvSpPr>
            <p:nvPr/>
          </p:nvSpPr>
          <p:spPr bwMode="auto">
            <a:xfrm>
              <a:off x="336" y="2424"/>
              <a:ext cx="153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bg1"/>
                  </a:solidFill>
                  <a:latin typeface="Tahoma" pitchFamily="34" charset="0"/>
                </a:rPr>
                <a:t>Profit</a:t>
              </a:r>
            </a:p>
          </p:txBody>
        </p:sp>
        <p:sp>
          <p:nvSpPr>
            <p:cNvPr id="30727" name="Oval 6"/>
            <p:cNvSpPr>
              <a:spLocks noChangeArrowheads="1"/>
            </p:cNvSpPr>
            <p:nvPr/>
          </p:nvSpPr>
          <p:spPr bwMode="auto">
            <a:xfrm>
              <a:off x="2160" y="2424"/>
              <a:ext cx="153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ahoma" pitchFamily="34" charset="0"/>
                </a:rPr>
                <a:t>Income</a:t>
              </a:r>
              <a:r>
                <a:rPr lang="en-US" sz="3200" b="1" dirty="0">
                  <a:solidFill>
                    <a:schemeClr val="tx2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0728" name="Oval 7"/>
            <p:cNvSpPr>
              <a:spLocks noChangeArrowheads="1"/>
            </p:cNvSpPr>
            <p:nvPr/>
          </p:nvSpPr>
          <p:spPr bwMode="auto">
            <a:xfrm>
              <a:off x="3984" y="2424"/>
              <a:ext cx="153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ahoma" pitchFamily="34" charset="0"/>
                </a:rPr>
                <a:t>Earnings</a:t>
              </a:r>
              <a:r>
                <a:rPr lang="en-US" sz="3200" b="1" dirty="0">
                  <a:solidFill>
                    <a:schemeClr val="tx2"/>
                  </a:solidFill>
                  <a:latin typeface="Tahoma" pitchFamily="34" charset="0"/>
                </a:rPr>
                <a:t> </a:t>
              </a:r>
            </a:p>
          </p:txBody>
        </p:sp>
      </p:grpSp>
      <p:sp>
        <p:nvSpPr>
          <p:cNvPr id="20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28650" y="1825625"/>
            <a:ext cx="7886700" cy="86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 algn="ctr">
              <a:spcBef>
                <a:spcPct val="50000"/>
              </a:spcBef>
              <a:buNone/>
              <a:defRPr/>
            </a:pPr>
            <a:r>
              <a:rPr lang="en-US" sz="2800" b="1" dirty="0">
                <a:solidFill>
                  <a:schemeClr val="tx2"/>
                </a:solidFill>
                <a:latin typeface="Tahoma" pitchFamily="34" charset="0"/>
              </a:rPr>
              <a:t>Common terms for the </a:t>
            </a:r>
            <a:r>
              <a:rPr lang="en-US" sz="2800" b="1" i="1" dirty="0">
                <a:solidFill>
                  <a:schemeClr val="tx2"/>
                </a:solidFill>
                <a:latin typeface="Tahoma" pitchFamily="34" charset="0"/>
              </a:rPr>
              <a:t>added value</a:t>
            </a:r>
            <a:r>
              <a:rPr lang="en-US" sz="2800" b="1" dirty="0">
                <a:solidFill>
                  <a:schemeClr val="tx2"/>
                </a:solidFill>
                <a:latin typeface="Tahoma" pitchFamily="34" charset="0"/>
              </a:rPr>
              <a:t> created in the transformation process: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0378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686300" y="3101975"/>
            <a:ext cx="3771900" cy="2536825"/>
            <a:chOff x="2952" y="1954"/>
            <a:chExt cx="2376" cy="1598"/>
          </a:xfrm>
        </p:grpSpPr>
        <p:sp>
          <p:nvSpPr>
            <p:cNvPr id="31751" name="Rectangle 8"/>
            <p:cNvSpPr>
              <a:spLocks noChangeArrowheads="1"/>
            </p:cNvSpPr>
            <p:nvPr/>
          </p:nvSpPr>
          <p:spPr bwMode="auto">
            <a:xfrm>
              <a:off x="3504" y="2592"/>
              <a:ext cx="1824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Tahoma" pitchFamily="34" charset="0"/>
                </a:rPr>
                <a:t>Creditors</a:t>
              </a:r>
            </a:p>
          </p:txBody>
        </p:sp>
        <p:cxnSp>
          <p:nvCxnSpPr>
            <p:cNvPr id="31752" name="AutoShape 9"/>
            <p:cNvCxnSpPr>
              <a:cxnSpLocks noChangeShapeType="1"/>
              <a:endCxn id="31751" idx="0"/>
            </p:cNvCxnSpPr>
            <p:nvPr/>
          </p:nvCxnSpPr>
          <p:spPr bwMode="auto">
            <a:xfrm rot="16200000" flipH="1">
              <a:off x="3365" y="1541"/>
              <a:ext cx="638" cy="146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Financial Resources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101975"/>
            <a:ext cx="3771900" cy="2536825"/>
            <a:chOff x="576" y="1954"/>
            <a:chExt cx="2376" cy="1598"/>
          </a:xfrm>
        </p:grpSpPr>
        <p:sp>
          <p:nvSpPr>
            <p:cNvPr id="31753" name="Rectangle 5"/>
            <p:cNvSpPr>
              <a:spLocks noChangeArrowheads="1"/>
            </p:cNvSpPr>
            <p:nvPr/>
          </p:nvSpPr>
          <p:spPr bwMode="auto">
            <a:xfrm>
              <a:off x="576" y="2592"/>
              <a:ext cx="1824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Tahoma" pitchFamily="34" charset="0"/>
                </a:rPr>
                <a:t>Investors</a:t>
              </a:r>
            </a:p>
          </p:txBody>
        </p:sp>
        <p:cxnSp>
          <p:nvCxnSpPr>
            <p:cNvPr id="31754" name="AutoShape 6"/>
            <p:cNvCxnSpPr>
              <a:cxnSpLocks noChangeShapeType="1"/>
              <a:endCxn id="31753" idx="0"/>
            </p:cNvCxnSpPr>
            <p:nvPr/>
          </p:nvCxnSpPr>
          <p:spPr bwMode="auto">
            <a:xfrm rot="5400000">
              <a:off x="1901" y="1541"/>
              <a:ext cx="638" cy="146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0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28650" y="1996031"/>
            <a:ext cx="7886700" cy="75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 algn="ctr">
              <a:spcBef>
                <a:spcPct val="50000"/>
              </a:spcBef>
              <a:buNone/>
              <a:defRPr/>
            </a:pPr>
            <a:r>
              <a:rPr lang="en-US" sz="2400" b="1" dirty="0">
                <a:latin typeface="Tahoma" pitchFamily="34" charset="0"/>
              </a:rPr>
              <a:t>Businesses need financial resources (money) to establish and operate their businesses.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9246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5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1610</Words>
  <Application>Microsoft Office PowerPoint</Application>
  <PresentationFormat>On-screen Show (4:3)</PresentationFormat>
  <Paragraphs>266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Impact</vt:lpstr>
      <vt:lpstr>Tahoma</vt:lpstr>
      <vt:lpstr>Wingdings</vt:lpstr>
      <vt:lpstr>Office Theme</vt:lpstr>
      <vt:lpstr>Chapter 1</vt:lpstr>
      <vt:lpstr>Collecting and Organizing Information </vt:lpstr>
      <vt:lpstr>LO 1-1:</vt:lpstr>
      <vt:lpstr>Role of Accounting in Society</vt:lpstr>
      <vt:lpstr>Role of Accounting in Society Continued</vt:lpstr>
      <vt:lpstr>Market-Based Allocations</vt:lpstr>
      <vt:lpstr>Market Trilogy in Resource Allocation</vt:lpstr>
      <vt:lpstr>Market-Based Allocations Continued</vt:lpstr>
      <vt:lpstr>Financial Resources</vt:lpstr>
      <vt:lpstr>Physical Resources</vt:lpstr>
      <vt:lpstr>Labor Resources</vt:lpstr>
      <vt:lpstr>Types of Accounting Information</vt:lpstr>
      <vt:lpstr>Nonbusiness Resource Usage</vt:lpstr>
      <vt:lpstr>Accounting as Resource Provider</vt:lpstr>
      <vt:lpstr>Accounting Improves Communication</vt:lpstr>
      <vt:lpstr>Focus on International Issues</vt:lpstr>
      <vt:lpstr>Careers in Accounting</vt:lpstr>
      <vt:lpstr>LO 1-2:</vt:lpstr>
      <vt:lpstr>Reporting Entities</vt:lpstr>
      <vt:lpstr>LO 1-3:</vt:lpstr>
      <vt:lpstr>The Accounting Equation</vt:lpstr>
      <vt:lpstr>Creating an Accounting Equation</vt:lpstr>
      <vt:lpstr>Creating an Accounting Equation Continued</vt:lpstr>
      <vt:lpstr>Elements of Financial Statements</vt:lpstr>
      <vt:lpstr>Using Accounts to Gather Information</vt:lpstr>
      <vt:lpstr>LO 4:</vt:lpstr>
      <vt:lpstr>Recording Business Events Under an Accounting Equation</vt:lpstr>
      <vt:lpstr>Asset Source Transactions </vt:lpstr>
      <vt:lpstr>An Asset Source Transaction </vt:lpstr>
      <vt:lpstr>Asset Exchange Transaction</vt:lpstr>
      <vt:lpstr>Another Asset Source Transaction</vt:lpstr>
      <vt:lpstr>Asset Use Transaction</vt:lpstr>
      <vt:lpstr>Another Asset Use Transaction </vt:lpstr>
      <vt:lpstr>Changes in Market Value</vt:lpstr>
      <vt:lpstr>Summary of Accounting Events</vt:lpstr>
      <vt:lpstr>Summary of Accounting Events</vt:lpstr>
      <vt:lpstr>LO 5:</vt:lpstr>
      <vt:lpstr>The Left versus the Right Side of the Accounting Equation</vt:lpstr>
      <vt:lpstr>Cash and Retained Earnings</vt:lpstr>
      <vt:lpstr>Business Liquidations</vt:lpstr>
      <vt:lpstr>Two Views of the Right Side of the Accounting Equation</vt:lpstr>
      <vt:lpstr>LO 6:</vt:lpstr>
      <vt:lpstr>Recap: Types of Transactions</vt:lpstr>
      <vt:lpstr>LO 7:</vt:lpstr>
      <vt:lpstr>Income Statement and the Matching Concept</vt:lpstr>
      <vt:lpstr>Statement of Changes in Stockholders’ Equity </vt:lpstr>
      <vt:lpstr>Balance Sheet </vt:lpstr>
      <vt:lpstr>Financial Statements</vt:lpstr>
      <vt:lpstr>LO 8:</vt:lpstr>
      <vt:lpstr>Statement of Cash Flows</vt:lpstr>
      <vt:lpstr>Statement of Cash Flows for Rustic Camp Sites</vt:lpstr>
      <vt:lpstr>LO 9:</vt:lpstr>
      <vt:lpstr>Closing Temporary Accounts to Retained Earnings</vt:lpstr>
      <vt:lpstr>LO 10:</vt:lpstr>
      <vt:lpstr>Accounting Events for RCS During Year 1</vt:lpstr>
      <vt:lpstr>Horizontal Financial Statements Model</vt:lpstr>
      <vt:lpstr>Real-World Financial Reports</vt:lpstr>
      <vt:lpstr>Annual Report</vt:lpstr>
      <vt:lpstr>Special Terms in Real-World Reports</vt:lpstr>
      <vt:lpstr>End of Chapter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Quinones, Erin</dc:creator>
  <cp:lastModifiedBy>Quinones, Erin</cp:lastModifiedBy>
  <cp:revision>2</cp:revision>
  <dcterms:created xsi:type="dcterms:W3CDTF">2020-04-06T14:19:53Z</dcterms:created>
  <dcterms:modified xsi:type="dcterms:W3CDTF">2020-04-13T12:31:47Z</dcterms:modified>
</cp:coreProperties>
</file>