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7" r:id="rId1"/>
  </p:sldMasterIdLst>
  <p:notesMasterIdLst>
    <p:notesMasterId r:id="rId55"/>
  </p:notesMasterIdLst>
  <p:handoutMasterIdLst>
    <p:handoutMasterId r:id="rId56"/>
  </p:handoutMasterIdLst>
  <p:sldIdLst>
    <p:sldId id="256" r:id="rId2"/>
    <p:sldId id="289" r:id="rId3"/>
    <p:sldId id="295" r:id="rId4"/>
    <p:sldId id="259" r:id="rId5"/>
    <p:sldId id="296" r:id="rId6"/>
    <p:sldId id="260" r:id="rId7"/>
    <p:sldId id="261" r:id="rId8"/>
    <p:sldId id="262" r:id="rId9"/>
    <p:sldId id="263" r:id="rId10"/>
    <p:sldId id="264" r:id="rId11"/>
    <p:sldId id="265" r:id="rId12"/>
    <p:sldId id="266" r:id="rId13"/>
    <p:sldId id="267" r:id="rId14"/>
    <p:sldId id="268" r:id="rId15"/>
    <p:sldId id="297" r:id="rId16"/>
    <p:sldId id="298" r:id="rId17"/>
    <p:sldId id="270" r:id="rId18"/>
    <p:sldId id="290" r:id="rId19"/>
    <p:sldId id="299" r:id="rId20"/>
    <p:sldId id="272" r:id="rId21"/>
    <p:sldId id="300" r:id="rId22"/>
    <p:sldId id="301" r:id="rId23"/>
    <p:sldId id="302" r:id="rId24"/>
    <p:sldId id="303" r:id="rId25"/>
    <p:sldId id="304" r:id="rId26"/>
    <p:sldId id="293" r:id="rId27"/>
    <p:sldId id="274" r:id="rId28"/>
    <p:sldId id="306" r:id="rId29"/>
    <p:sldId id="307" r:id="rId30"/>
    <p:sldId id="308" r:id="rId31"/>
    <p:sldId id="309" r:id="rId32"/>
    <p:sldId id="275" r:id="rId33"/>
    <p:sldId id="294" r:id="rId34"/>
    <p:sldId id="305" r:id="rId35"/>
    <p:sldId id="276" r:id="rId36"/>
    <p:sldId id="310" r:id="rId37"/>
    <p:sldId id="277" r:id="rId38"/>
    <p:sldId id="279" r:id="rId39"/>
    <p:sldId id="313" r:id="rId40"/>
    <p:sldId id="311" r:id="rId41"/>
    <p:sldId id="312" r:id="rId42"/>
    <p:sldId id="291" r:id="rId43"/>
    <p:sldId id="281" r:id="rId44"/>
    <p:sldId id="282" r:id="rId45"/>
    <p:sldId id="314" r:id="rId46"/>
    <p:sldId id="283" r:id="rId47"/>
    <p:sldId id="292" r:id="rId48"/>
    <p:sldId id="285" r:id="rId49"/>
    <p:sldId id="315" r:id="rId50"/>
    <p:sldId id="286" r:id="rId51"/>
    <p:sldId id="316" r:id="rId52"/>
    <p:sldId id="317" r:id="rId53"/>
    <p:sldId id="288" r:id="rId54"/>
  </p:sldIdLst>
  <p:sldSz cx="9144000" cy="6858000" type="screen4x3"/>
  <p:notesSz cx="6858000" cy="9144000"/>
  <p:custDataLst>
    <p:tags r:id="rId5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wn, Molly G - brownmg" initials="BMG-b" lastIdx="5" clrIdx="0"/>
  <p:cmAuthor id="2" name="Helen" initials="H" lastIdx="6" clrIdx="1"/>
  <p:cmAuthor id="3" name="Molly Brown" initials="MB"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C00"/>
    <a:srgbClr val="800000"/>
    <a:srgbClr val="3C8C93"/>
    <a:srgbClr val="A08C93"/>
    <a:srgbClr val="2E0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25" autoAdjust="0"/>
    <p:restoredTop sz="91739" autoAdjust="0"/>
  </p:normalViewPr>
  <p:slideViewPr>
    <p:cSldViewPr>
      <p:cViewPr varScale="1">
        <p:scale>
          <a:sx n="90" d="100"/>
          <a:sy n="90" d="100"/>
        </p:scale>
        <p:origin x="1507" y="72"/>
      </p:cViewPr>
      <p:guideLst>
        <p:guide orient="horz" pos="2160"/>
        <p:guide pos="2880"/>
      </p:guideLst>
    </p:cSldViewPr>
  </p:slideViewPr>
  <p:notesTextViewPr>
    <p:cViewPr>
      <p:scale>
        <a:sx n="1" d="1"/>
        <a:sy n="1" d="1"/>
      </p:scale>
      <p:origin x="0" y="0"/>
    </p:cViewPr>
  </p:notesTextViewPr>
  <p:notesViewPr>
    <p:cSldViewPr>
      <p:cViewPr varScale="1">
        <p:scale>
          <a:sx n="63" d="100"/>
          <a:sy n="63" d="100"/>
        </p:scale>
        <p:origin x="-3115"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0FDB6-9E21-4389-9EC3-D97FE5097E23}" type="datetimeFigureOut">
              <a:rPr lang="en-US" smtClean="0"/>
              <a:pPr/>
              <a:t>9/9/2020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908C5-E1D5-47C5-86A6-9872FCDA7EB9}" type="slidenum">
              <a:rPr lang="en-US" smtClean="0"/>
              <a:pPr/>
              <a:t>‹#›</a:t>
            </a:fld>
            <a:endParaRPr lang="en-US" dirty="0"/>
          </a:p>
        </p:txBody>
      </p:sp>
    </p:spTree>
    <p:extLst>
      <p:ext uri="{BB962C8B-B14F-4D97-AF65-F5344CB8AC3E}">
        <p14:creationId xmlns:p14="http://schemas.microsoft.com/office/powerpoint/2010/main" val="3525943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CC2708-3816-4AB7-8894-8EC6A19B6BDF}" type="datetimeFigureOut">
              <a:rPr lang="en-US" smtClean="0"/>
              <a:pPr/>
              <a:t>9/9/2020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EB33C-AD53-49B3-9460-552839781E6C}" type="slidenum">
              <a:rPr lang="en-US" smtClean="0"/>
              <a:pPr/>
              <a:t>‹#›</a:t>
            </a:fld>
            <a:endParaRPr lang="en-US" dirty="0"/>
          </a:p>
        </p:txBody>
      </p:sp>
    </p:spTree>
    <p:extLst>
      <p:ext uri="{BB962C8B-B14F-4D97-AF65-F5344CB8AC3E}">
        <p14:creationId xmlns:p14="http://schemas.microsoft.com/office/powerpoint/2010/main" val="2965012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AEB33C-AD53-49B3-9460-552839781E6C}" type="slidenum">
              <a:rPr lang="en-US" smtClean="0"/>
              <a:pPr/>
              <a:t>1</a:t>
            </a:fld>
            <a:endParaRPr lang="en-US" dirty="0"/>
          </a:p>
        </p:txBody>
      </p:sp>
    </p:spTree>
    <p:extLst>
      <p:ext uri="{BB962C8B-B14F-4D97-AF65-F5344CB8AC3E}">
        <p14:creationId xmlns:p14="http://schemas.microsoft.com/office/powerpoint/2010/main" val="326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8B6880CF-EE1E-4E61-A0F6-2F057F8D6C10}" type="slidenum">
              <a:rPr lang="en-US" altLang="en-US" sz="1200" smtClean="0">
                <a:latin typeface="Tahoma" pitchFamily="34" charset="0"/>
              </a:rPr>
              <a:pPr eaLnBrk="1" hangingPunct="1"/>
              <a:t>10</a:t>
            </a:fld>
            <a:endParaRPr lang="en-US" altLang="en-US" sz="1200" dirty="0">
              <a:latin typeface="Tahoma" pitchFamily="34" charset="0"/>
            </a:endParaRPr>
          </a:p>
        </p:txBody>
      </p:sp>
      <p:sp>
        <p:nvSpPr>
          <p:cNvPr id="4301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799623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390CF949-CDE8-477A-A55D-853EB2D9CBCF}" type="slidenum">
              <a:rPr lang="en-US" altLang="en-US" sz="1200" smtClean="0">
                <a:latin typeface="Tahoma" pitchFamily="34" charset="0"/>
              </a:rPr>
              <a:pPr eaLnBrk="1" hangingPunct="1"/>
              <a:t>11</a:t>
            </a:fld>
            <a:endParaRPr lang="en-US" altLang="en-US" sz="1200" dirty="0">
              <a:latin typeface="Tahoma" pitchFamily="34" charset="0"/>
            </a:endParaRPr>
          </a:p>
        </p:txBody>
      </p:sp>
      <p:sp>
        <p:nvSpPr>
          <p:cNvPr id="4403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907718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C720EEF7-ECBD-4BBB-88BB-D1ABA719611B}" type="slidenum">
              <a:rPr lang="en-US" altLang="en-US" sz="1200" smtClean="0">
                <a:latin typeface="Tahoma" pitchFamily="34" charset="0"/>
              </a:rPr>
              <a:pPr eaLnBrk="1" hangingPunct="1"/>
              <a:t>12</a:t>
            </a:fld>
            <a:endParaRPr lang="en-US" altLang="en-US" sz="1200" dirty="0">
              <a:latin typeface="Tahoma" pitchFamily="34" charset="0"/>
            </a:endParaRPr>
          </a:p>
        </p:txBody>
      </p:sp>
      <p:sp>
        <p:nvSpPr>
          <p:cNvPr id="4505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0964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E04E648E-D981-42F8-97AF-F4D05B5EFE32}" type="slidenum">
              <a:rPr lang="en-US" altLang="en-US" sz="1200" smtClean="0">
                <a:latin typeface="Tahoma" pitchFamily="34" charset="0"/>
              </a:rPr>
              <a:pPr eaLnBrk="1" hangingPunct="1"/>
              <a:t>13</a:t>
            </a:fld>
            <a:endParaRPr lang="en-US" altLang="en-US" sz="1200" dirty="0">
              <a:latin typeface="Tahoma" pitchFamily="34" charset="0"/>
            </a:endParaRPr>
          </a:p>
        </p:txBody>
      </p:sp>
      <p:sp>
        <p:nvSpPr>
          <p:cNvPr id="46083" name="Rectangle 1026"/>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225861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F857C133-03DC-40EE-A184-230016C49A92}" type="slidenum">
              <a:rPr lang="en-US" altLang="en-US" sz="1200" smtClean="0">
                <a:latin typeface="Tahoma" pitchFamily="34" charset="0"/>
              </a:rPr>
              <a:pPr eaLnBrk="1" hangingPunct="1"/>
              <a:t>14</a:t>
            </a:fld>
            <a:endParaRPr lang="en-US" altLang="en-US" sz="1200" dirty="0">
              <a:latin typeface="Tahoma" pitchFamily="34" charset="0"/>
            </a:endParaRPr>
          </a:p>
        </p:txBody>
      </p:sp>
      <p:sp>
        <p:nvSpPr>
          <p:cNvPr id="4710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55960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E7612AC4-70B0-46C5-A45F-547DA258D7F7}" type="slidenum">
              <a:rPr lang="en-US" altLang="en-US" sz="1200" smtClean="0">
                <a:latin typeface="Tahoma" pitchFamily="34" charset="0"/>
              </a:rPr>
              <a:pPr eaLnBrk="1" hangingPunct="1"/>
              <a:t>15</a:t>
            </a:fld>
            <a:endParaRPr lang="en-US" altLang="en-US" sz="1200" dirty="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256109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E7612AC4-70B0-46C5-A45F-547DA258D7F7}" type="slidenum">
              <a:rPr lang="en-US" altLang="en-US" sz="1200" smtClean="0">
                <a:latin typeface="Tahoma" pitchFamily="34" charset="0"/>
              </a:rPr>
              <a:pPr eaLnBrk="1" hangingPunct="1"/>
              <a:t>16</a:t>
            </a:fld>
            <a:endParaRPr lang="en-US" altLang="en-US" sz="1200" dirty="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3490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1098DDDB-1A98-4986-8624-6A90C4BBCDD0}" type="slidenum">
              <a:rPr lang="en-US" altLang="en-US" sz="1200" smtClean="0">
                <a:latin typeface="Tahoma" pitchFamily="34" charset="0"/>
              </a:rPr>
              <a:pPr eaLnBrk="1" hangingPunct="1"/>
              <a:t>17</a:t>
            </a:fld>
            <a:endParaRPr lang="en-US" altLang="en-US" sz="1200" dirty="0">
              <a:latin typeface="Tahoma" pitchFamily="34" charset="0"/>
            </a:endParaRPr>
          </a:p>
        </p:txBody>
      </p:sp>
      <p:sp>
        <p:nvSpPr>
          <p:cNvPr id="4915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09446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18</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281691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E7612AC4-70B0-46C5-A45F-547DA258D7F7}" type="slidenum">
              <a:rPr lang="en-US" altLang="en-US" sz="1200" smtClean="0">
                <a:latin typeface="Tahoma" pitchFamily="34" charset="0"/>
              </a:rPr>
              <a:pPr eaLnBrk="1" hangingPunct="1"/>
              <a:t>19</a:t>
            </a:fld>
            <a:endParaRPr lang="en-US" altLang="en-US" sz="1200" dirty="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741491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2</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1624029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5A4C532B-2D0F-43CA-B55F-A55006F98F70}" type="slidenum">
              <a:rPr lang="en-US" altLang="en-US" sz="1200" smtClean="0">
                <a:latin typeface="Tahoma" pitchFamily="34" charset="0"/>
              </a:rPr>
              <a:pPr eaLnBrk="1" hangingPunct="1"/>
              <a:t>20</a:t>
            </a:fld>
            <a:endParaRPr lang="en-US" altLang="en-US" sz="1200" dirty="0">
              <a:latin typeface="Tahoma" pitchFamily="34" charset="0"/>
            </a:endParaRPr>
          </a:p>
        </p:txBody>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81190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E7612AC4-70B0-46C5-A45F-547DA258D7F7}" type="slidenum">
              <a:rPr lang="en-US" altLang="en-US" sz="1200" smtClean="0">
                <a:latin typeface="Tahoma" pitchFamily="34" charset="0"/>
              </a:rPr>
              <a:pPr eaLnBrk="1" hangingPunct="1"/>
              <a:t>21</a:t>
            </a:fld>
            <a:endParaRPr lang="en-US" altLang="en-US" sz="1200" dirty="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863719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E7612AC4-70B0-46C5-A45F-547DA258D7F7}" type="slidenum">
              <a:rPr lang="en-US" altLang="en-US" sz="1200" smtClean="0">
                <a:latin typeface="Tahoma" pitchFamily="34" charset="0"/>
              </a:rPr>
              <a:pPr eaLnBrk="1" hangingPunct="1"/>
              <a:t>22</a:t>
            </a:fld>
            <a:endParaRPr lang="en-US" altLang="en-US" sz="1200" dirty="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20282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E7612AC4-70B0-46C5-A45F-547DA258D7F7}" type="slidenum">
              <a:rPr lang="en-US" altLang="en-US" sz="1200" smtClean="0">
                <a:latin typeface="Tahoma" pitchFamily="34" charset="0"/>
              </a:rPr>
              <a:pPr eaLnBrk="1" hangingPunct="1"/>
              <a:t>23</a:t>
            </a:fld>
            <a:endParaRPr lang="en-US" altLang="en-US" sz="1200" dirty="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980715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E7612AC4-70B0-46C5-A45F-547DA258D7F7}" type="slidenum">
              <a:rPr lang="en-US" altLang="en-US" sz="1200" smtClean="0">
                <a:latin typeface="Tahoma" pitchFamily="34" charset="0"/>
              </a:rPr>
              <a:pPr eaLnBrk="1" hangingPunct="1"/>
              <a:t>24</a:t>
            </a:fld>
            <a:endParaRPr lang="en-US" altLang="en-US" sz="1200" dirty="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47899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E7612AC4-70B0-46C5-A45F-547DA258D7F7}" type="slidenum">
              <a:rPr lang="en-US" altLang="en-US" sz="1200" smtClean="0">
                <a:latin typeface="Tahoma" pitchFamily="34" charset="0"/>
              </a:rPr>
              <a:pPr eaLnBrk="1" hangingPunct="1"/>
              <a:t>25</a:t>
            </a:fld>
            <a:endParaRPr lang="en-US" altLang="en-US" sz="1200" dirty="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93993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26</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444939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5C1723A3-61D3-4328-BF2B-22CFD4287221}" type="slidenum">
              <a:rPr lang="en-US" altLang="en-US" sz="1200" smtClean="0">
                <a:latin typeface="Tahoma" pitchFamily="34" charset="0"/>
              </a:rPr>
              <a:pPr eaLnBrk="1" hangingPunct="1"/>
              <a:t>27</a:t>
            </a:fld>
            <a:endParaRPr lang="en-US" altLang="en-US" sz="1200" dirty="0">
              <a:latin typeface="Tahoma" pitchFamily="34" charset="0"/>
            </a:endParaRPr>
          </a:p>
        </p:txBody>
      </p:sp>
      <p:sp>
        <p:nvSpPr>
          <p:cNvPr id="53251" name="Rectangle 1026"/>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264440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E7612AC4-70B0-46C5-A45F-547DA258D7F7}" type="slidenum">
              <a:rPr lang="en-US" altLang="en-US" sz="1200" smtClean="0">
                <a:latin typeface="Tahoma" pitchFamily="34" charset="0"/>
              </a:rPr>
              <a:pPr eaLnBrk="1" hangingPunct="1"/>
              <a:t>28</a:t>
            </a:fld>
            <a:endParaRPr lang="en-US" altLang="en-US" sz="1200" dirty="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858747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E7612AC4-70B0-46C5-A45F-547DA258D7F7}" type="slidenum">
              <a:rPr lang="en-US" altLang="en-US" sz="1200" smtClean="0">
                <a:latin typeface="Tahoma" pitchFamily="34" charset="0"/>
              </a:rPr>
              <a:pPr eaLnBrk="1" hangingPunct="1"/>
              <a:t>29</a:t>
            </a:fld>
            <a:endParaRPr lang="en-US" altLang="en-US" sz="1200" dirty="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5448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8D4D151A-E481-4BEA-9D9C-7316DEECEE63}" type="slidenum">
              <a:rPr lang="en-US" altLang="en-US" sz="1200" smtClean="0">
                <a:latin typeface="Tahoma" pitchFamily="34" charset="0"/>
              </a:rPr>
              <a:pPr eaLnBrk="1" hangingPunct="1"/>
              <a:t>3</a:t>
            </a:fld>
            <a:endParaRPr lang="en-US" altLang="en-US" sz="1200" dirty="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184038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E7612AC4-70B0-46C5-A45F-547DA258D7F7}" type="slidenum">
              <a:rPr lang="en-US" altLang="en-US" sz="1200" smtClean="0">
                <a:latin typeface="Tahoma" pitchFamily="34" charset="0"/>
              </a:rPr>
              <a:pPr eaLnBrk="1" hangingPunct="1"/>
              <a:t>30</a:t>
            </a:fld>
            <a:endParaRPr lang="en-US" altLang="en-US" sz="1200" dirty="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604048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E7612AC4-70B0-46C5-A45F-547DA258D7F7}" type="slidenum">
              <a:rPr lang="en-US" altLang="en-US" sz="1200" smtClean="0">
                <a:latin typeface="Tahoma" pitchFamily="34" charset="0"/>
              </a:rPr>
              <a:pPr eaLnBrk="1" hangingPunct="1"/>
              <a:t>31</a:t>
            </a:fld>
            <a:endParaRPr lang="en-US" altLang="en-US" sz="1200" dirty="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957401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8A3639F8-40A8-4646-9C08-18F4323A201C}" type="slidenum">
              <a:rPr lang="en-US" altLang="en-US" sz="1200" smtClean="0">
                <a:latin typeface="Tahoma" pitchFamily="34" charset="0"/>
              </a:rPr>
              <a:pPr eaLnBrk="1" hangingPunct="1"/>
              <a:t>32</a:t>
            </a:fld>
            <a:endParaRPr lang="en-US" altLang="en-US" sz="1200" dirty="0">
              <a:latin typeface="Tahoma" pitchFamily="34" charset="0"/>
            </a:endParaRPr>
          </a:p>
        </p:txBody>
      </p:sp>
      <p:sp>
        <p:nvSpPr>
          <p:cNvPr id="5427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75298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8A3639F8-40A8-4646-9C08-18F4323A201C}" type="slidenum">
              <a:rPr lang="en-US" altLang="en-US" sz="1200" smtClean="0">
                <a:latin typeface="Tahoma" pitchFamily="34" charset="0"/>
              </a:rPr>
              <a:pPr eaLnBrk="1" hangingPunct="1"/>
              <a:t>33</a:t>
            </a:fld>
            <a:endParaRPr lang="en-US" altLang="en-US" sz="1200" dirty="0">
              <a:latin typeface="Tahoma" pitchFamily="34" charset="0"/>
            </a:endParaRPr>
          </a:p>
        </p:txBody>
      </p:sp>
      <p:sp>
        <p:nvSpPr>
          <p:cNvPr id="5427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54431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22607A1B-7FDA-4CE6-B864-47C4FEAC7FD4}" type="slidenum">
              <a:rPr lang="en-US" altLang="en-US" sz="1200" smtClean="0">
                <a:latin typeface="Tahoma" pitchFamily="34" charset="0"/>
              </a:rPr>
              <a:pPr eaLnBrk="1" hangingPunct="1"/>
              <a:t>35</a:t>
            </a:fld>
            <a:endParaRPr lang="en-US" altLang="en-US" sz="1200" dirty="0">
              <a:latin typeface="Tahoma" pitchFamily="34" charset="0"/>
            </a:endParaRPr>
          </a:p>
        </p:txBody>
      </p:sp>
      <p:sp>
        <p:nvSpPr>
          <p:cNvPr id="5529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9040390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22607A1B-7FDA-4CE6-B864-47C4FEAC7FD4}" type="slidenum">
              <a:rPr lang="en-US" altLang="en-US" sz="1200" smtClean="0">
                <a:latin typeface="Tahoma" pitchFamily="34" charset="0"/>
              </a:rPr>
              <a:pPr eaLnBrk="1" hangingPunct="1"/>
              <a:t>36</a:t>
            </a:fld>
            <a:endParaRPr lang="en-US" altLang="en-US" sz="1200" dirty="0">
              <a:latin typeface="Tahoma" pitchFamily="34" charset="0"/>
            </a:endParaRPr>
          </a:p>
        </p:txBody>
      </p:sp>
      <p:sp>
        <p:nvSpPr>
          <p:cNvPr id="5529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4158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CBBDE45C-CD75-4F4A-85C4-669E39C15F10}" type="slidenum">
              <a:rPr lang="en-US" altLang="en-US" sz="1200" smtClean="0">
                <a:latin typeface="Tahoma" pitchFamily="34" charset="0"/>
              </a:rPr>
              <a:pPr eaLnBrk="1" hangingPunct="1"/>
              <a:t>37</a:t>
            </a:fld>
            <a:endParaRPr lang="en-US" altLang="en-US" sz="1200" dirty="0">
              <a:latin typeface="Tahoma" pitchFamily="34" charset="0"/>
            </a:endParaRPr>
          </a:p>
        </p:txBody>
      </p:sp>
      <p:sp>
        <p:nvSpPr>
          <p:cNvPr id="5632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298564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2C647897-52E7-4646-B1BB-BFC497E7478E}" type="slidenum">
              <a:rPr lang="en-US" altLang="en-US" sz="1200" smtClean="0">
                <a:latin typeface="Tahoma" pitchFamily="34" charset="0"/>
              </a:rPr>
              <a:pPr eaLnBrk="1" hangingPunct="1"/>
              <a:t>38</a:t>
            </a:fld>
            <a:endParaRPr lang="en-US" altLang="en-US" sz="1200" dirty="0">
              <a:latin typeface="Tahoma" pitchFamily="34" charset="0"/>
            </a:endParaRPr>
          </a:p>
        </p:txBody>
      </p:sp>
      <p:sp>
        <p:nvSpPr>
          <p:cNvPr id="5837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55672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2C647897-52E7-4646-B1BB-BFC497E7478E}" type="slidenum">
              <a:rPr lang="en-US" altLang="en-US" sz="1200" smtClean="0">
                <a:latin typeface="Tahoma" pitchFamily="34" charset="0"/>
              </a:rPr>
              <a:pPr eaLnBrk="1" hangingPunct="1"/>
              <a:t>39</a:t>
            </a:fld>
            <a:endParaRPr lang="en-US" altLang="en-US" sz="1200" dirty="0">
              <a:latin typeface="Tahoma" pitchFamily="34" charset="0"/>
            </a:endParaRPr>
          </a:p>
        </p:txBody>
      </p:sp>
      <p:sp>
        <p:nvSpPr>
          <p:cNvPr id="5837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491034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2C647897-52E7-4646-B1BB-BFC497E7478E}" type="slidenum">
              <a:rPr lang="en-US" altLang="en-US" sz="1200" smtClean="0">
                <a:latin typeface="Tahoma" pitchFamily="34" charset="0"/>
              </a:rPr>
              <a:pPr eaLnBrk="1" hangingPunct="1"/>
              <a:t>40</a:t>
            </a:fld>
            <a:endParaRPr lang="en-US" altLang="en-US" sz="1200" dirty="0">
              <a:latin typeface="Tahoma" pitchFamily="34" charset="0"/>
            </a:endParaRPr>
          </a:p>
        </p:txBody>
      </p:sp>
      <p:sp>
        <p:nvSpPr>
          <p:cNvPr id="5837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90815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8D4D151A-E481-4BEA-9D9C-7316DEECEE63}" type="slidenum">
              <a:rPr lang="en-US" altLang="en-US" sz="1200" smtClean="0">
                <a:latin typeface="Tahoma" pitchFamily="34" charset="0"/>
              </a:rPr>
              <a:pPr eaLnBrk="1" hangingPunct="1"/>
              <a:t>4</a:t>
            </a:fld>
            <a:endParaRPr lang="en-US" altLang="en-US" sz="1200" dirty="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9316717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2C647897-52E7-4646-B1BB-BFC497E7478E}" type="slidenum">
              <a:rPr lang="en-US" altLang="en-US" sz="1200" smtClean="0">
                <a:latin typeface="Tahoma" pitchFamily="34" charset="0"/>
              </a:rPr>
              <a:pPr eaLnBrk="1" hangingPunct="1"/>
              <a:t>41</a:t>
            </a:fld>
            <a:endParaRPr lang="en-US" altLang="en-US" sz="1200" dirty="0">
              <a:latin typeface="Tahoma" pitchFamily="34" charset="0"/>
            </a:endParaRPr>
          </a:p>
        </p:txBody>
      </p:sp>
      <p:sp>
        <p:nvSpPr>
          <p:cNvPr id="5837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735959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42</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6547948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F673CE51-08EA-4162-815E-738EB00531BD}" type="slidenum">
              <a:rPr lang="en-US" altLang="en-US" sz="1200" smtClean="0">
                <a:latin typeface="Tahoma" pitchFamily="34" charset="0"/>
              </a:rPr>
              <a:pPr eaLnBrk="1" hangingPunct="1"/>
              <a:t>43</a:t>
            </a:fld>
            <a:endParaRPr lang="en-US" altLang="en-US" sz="1200" dirty="0">
              <a:latin typeface="Tahoma" pitchFamily="34" charset="0"/>
            </a:endParaRPr>
          </a:p>
        </p:txBody>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937956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50BB4FD2-4C27-4EC2-877B-65313E4A0C86}" type="slidenum">
              <a:rPr lang="en-US" altLang="en-US" sz="1200" smtClean="0">
                <a:latin typeface="Tahoma" pitchFamily="34" charset="0"/>
              </a:rPr>
              <a:pPr eaLnBrk="1" hangingPunct="1"/>
              <a:t>44</a:t>
            </a:fld>
            <a:endParaRPr lang="en-US" altLang="en-US" sz="1200" dirty="0">
              <a:latin typeface="Tahoma" pitchFamily="34" charset="0"/>
            </a:endParaRPr>
          </a:p>
        </p:txBody>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066640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22607A1B-7FDA-4CE6-B864-47C4FEAC7FD4}" type="slidenum">
              <a:rPr lang="en-US" altLang="en-US" sz="1200" smtClean="0">
                <a:latin typeface="Tahoma" pitchFamily="34" charset="0"/>
              </a:rPr>
              <a:pPr eaLnBrk="1" hangingPunct="1"/>
              <a:t>45</a:t>
            </a:fld>
            <a:endParaRPr lang="en-US" altLang="en-US" sz="1200" dirty="0">
              <a:latin typeface="Tahoma" pitchFamily="34" charset="0"/>
            </a:endParaRPr>
          </a:p>
        </p:txBody>
      </p:sp>
      <p:sp>
        <p:nvSpPr>
          <p:cNvPr id="5529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005501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2D71E974-A2B7-4838-B31A-57B39B2D7E74}" type="slidenum">
              <a:rPr lang="en-US" altLang="en-US" sz="1200" smtClean="0">
                <a:latin typeface="Tahoma" pitchFamily="34" charset="0"/>
              </a:rPr>
              <a:pPr eaLnBrk="1" hangingPunct="1"/>
              <a:t>46</a:t>
            </a:fld>
            <a:endParaRPr lang="en-US" altLang="en-US" sz="1200" dirty="0">
              <a:latin typeface="Tahoma" pitchFamily="34" charset="0"/>
            </a:endParaRPr>
          </a:p>
        </p:txBody>
      </p:sp>
      <p:sp>
        <p:nvSpPr>
          <p:cNvPr id="6246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4150570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47</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9683316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AC802D71-9AE3-4F35-A477-33551D03997C}" type="slidenum">
              <a:rPr lang="en-US" altLang="en-US" sz="1200" smtClean="0">
                <a:latin typeface="Tahoma" pitchFamily="34" charset="0"/>
              </a:rPr>
              <a:pPr eaLnBrk="1" hangingPunct="1"/>
              <a:t>48</a:t>
            </a:fld>
            <a:endParaRPr lang="en-US" altLang="en-US" sz="1200" dirty="0">
              <a:latin typeface="Tahoma" pitchFamily="34" charset="0"/>
            </a:endParaRPr>
          </a:p>
        </p:txBody>
      </p:sp>
      <p:sp>
        <p:nvSpPr>
          <p:cNvPr id="6451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510397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E7612AC4-70B0-46C5-A45F-547DA258D7F7}" type="slidenum">
              <a:rPr lang="en-US" altLang="en-US" sz="1200" smtClean="0">
                <a:latin typeface="Tahoma" pitchFamily="34" charset="0"/>
              </a:rPr>
              <a:pPr eaLnBrk="1" hangingPunct="1"/>
              <a:t>49</a:t>
            </a:fld>
            <a:endParaRPr lang="en-US" altLang="en-US" sz="1200" dirty="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178271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66120711-60F1-4E44-851D-A3BC2C528359}" type="slidenum">
              <a:rPr lang="en-US" altLang="en-US" sz="1200" smtClean="0">
                <a:latin typeface="Tahoma" pitchFamily="34" charset="0"/>
              </a:rPr>
              <a:pPr eaLnBrk="1" hangingPunct="1"/>
              <a:t>50</a:t>
            </a:fld>
            <a:endParaRPr lang="en-US" altLang="en-US" sz="1200" dirty="0">
              <a:latin typeface="Tahoma" pitchFamily="34" charset="0"/>
            </a:endParaRPr>
          </a:p>
        </p:txBody>
      </p:sp>
      <p:sp>
        <p:nvSpPr>
          <p:cNvPr id="6553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91280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8D4D151A-E481-4BEA-9D9C-7316DEECEE63}" type="slidenum">
              <a:rPr lang="en-US" altLang="en-US" sz="1200" smtClean="0">
                <a:latin typeface="Tahoma" pitchFamily="34" charset="0"/>
              </a:rPr>
              <a:pPr eaLnBrk="1" hangingPunct="1"/>
              <a:t>5</a:t>
            </a:fld>
            <a:endParaRPr lang="en-US" altLang="en-US" sz="1200" dirty="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54212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22607A1B-7FDA-4CE6-B864-47C4FEAC7FD4}" type="slidenum">
              <a:rPr lang="en-US" altLang="en-US" sz="1200" smtClean="0">
                <a:latin typeface="Tahoma" pitchFamily="34" charset="0"/>
              </a:rPr>
              <a:pPr eaLnBrk="1" hangingPunct="1"/>
              <a:t>51</a:t>
            </a:fld>
            <a:endParaRPr lang="en-US" altLang="en-US" sz="1200" dirty="0">
              <a:latin typeface="Tahoma" pitchFamily="34" charset="0"/>
            </a:endParaRPr>
          </a:p>
        </p:txBody>
      </p:sp>
      <p:sp>
        <p:nvSpPr>
          <p:cNvPr id="5529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290959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E7612AC4-70B0-46C5-A45F-547DA258D7F7}" type="slidenum">
              <a:rPr lang="en-US" altLang="en-US" sz="1200" smtClean="0">
                <a:latin typeface="Tahoma" pitchFamily="34" charset="0"/>
              </a:rPr>
              <a:pPr eaLnBrk="1" hangingPunct="1"/>
              <a:t>52</a:t>
            </a:fld>
            <a:endParaRPr lang="en-US" altLang="en-US" sz="1200" dirty="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5529280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DFA0B832-CB1B-4444-A5D1-D863886D39F9}" type="slidenum">
              <a:rPr lang="en-US" altLang="en-US" sz="1200" smtClean="0">
                <a:latin typeface="Tahoma" pitchFamily="34" charset="0"/>
              </a:rPr>
              <a:pPr eaLnBrk="1" hangingPunct="1"/>
              <a:t>53</a:t>
            </a:fld>
            <a:endParaRPr lang="en-US" altLang="en-US" sz="1200" dirty="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401351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1DD72CF3-0CAE-4B1D-B0AE-AADDD5DEACF5}" type="slidenum">
              <a:rPr lang="en-US" altLang="en-US" sz="1200" smtClean="0">
                <a:latin typeface="Tahoma" pitchFamily="34" charset="0"/>
              </a:rPr>
              <a:pPr eaLnBrk="1" hangingPunct="1"/>
              <a:t>6</a:t>
            </a:fld>
            <a:endParaRPr lang="en-US" altLang="en-US" sz="1200" dirty="0">
              <a:latin typeface="Tahoma" pitchFamily="34" charset="0"/>
            </a:endParaRPr>
          </a:p>
        </p:txBody>
      </p:sp>
      <p:sp>
        <p:nvSpPr>
          <p:cNvPr id="3891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59695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274BD5CC-3A2F-4FEC-A11A-3DEF729C304C}" type="slidenum">
              <a:rPr lang="en-US" altLang="en-US" sz="1200" smtClean="0">
                <a:latin typeface="Tahoma" pitchFamily="34" charset="0"/>
              </a:rPr>
              <a:pPr eaLnBrk="1" hangingPunct="1"/>
              <a:t>7</a:t>
            </a:fld>
            <a:endParaRPr lang="en-US" altLang="en-US" sz="1200" dirty="0">
              <a:latin typeface="Tahoma" pitchFamily="34" charset="0"/>
            </a:endParaRPr>
          </a:p>
        </p:txBody>
      </p:sp>
      <p:sp>
        <p:nvSpPr>
          <p:cNvPr id="3993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146617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F07C6C39-A1F5-4942-BCF9-C28BD299F2A2}" type="slidenum">
              <a:rPr lang="en-US" altLang="en-US" sz="1200" smtClean="0">
                <a:latin typeface="Tahoma" pitchFamily="34" charset="0"/>
              </a:rPr>
              <a:pPr eaLnBrk="1" hangingPunct="1"/>
              <a:t>8</a:t>
            </a:fld>
            <a:endParaRPr lang="en-US" altLang="en-US" sz="1200" dirty="0">
              <a:latin typeface="Tahoma" pitchFamily="34" charset="0"/>
            </a:endParaRPr>
          </a:p>
        </p:txBody>
      </p:sp>
      <p:sp>
        <p:nvSpPr>
          <p:cNvPr id="4096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1556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fld id="{185B93DA-1A70-467F-97B0-7F85E7AAD03C}" type="slidenum">
              <a:rPr lang="en-US" altLang="en-US" sz="1200" smtClean="0">
                <a:latin typeface="Tahoma" pitchFamily="34" charset="0"/>
              </a:rPr>
              <a:pPr eaLnBrk="1" hangingPunct="1"/>
              <a:t>9</a:t>
            </a:fld>
            <a:endParaRPr lang="en-US" altLang="en-US" sz="1200" dirty="0">
              <a:latin typeface="Tahoma" pitchFamily="34" charset="0"/>
            </a:endParaRPr>
          </a:p>
        </p:txBody>
      </p:sp>
      <p:sp>
        <p:nvSpPr>
          <p:cNvPr id="419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22666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D1EBFF-31D9-493A-9D53-9C7BEAA5EB76}" type="datetime1">
              <a:rPr lang="en-US" smtClean="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9A54900-480D-4A34-88FA-7F2143ED1624}" type="slidenum">
              <a:rPr lang="en-US" smtClean="0"/>
              <a:pPr/>
              <a:t>‹#›</a:t>
            </a:fld>
            <a:endParaRPr lang="en-US" dirty="0"/>
          </a:p>
        </p:txBody>
      </p:sp>
      <p:sp>
        <p:nvSpPr>
          <p:cNvPr id="7" name="Title 1"/>
          <p:cNvSpPr>
            <a:spLocks noGrp="1"/>
          </p:cNvSpPr>
          <p:nvPr>
            <p:ph type="ctrTitle"/>
          </p:nvPr>
        </p:nvSpPr>
        <p:spPr>
          <a:xfrm>
            <a:off x="5562600" y="381000"/>
            <a:ext cx="3200400" cy="2590800"/>
          </a:xfrm>
        </p:spPr>
        <p:txBody>
          <a:bodyPr anchor="b"/>
          <a:lstStyle>
            <a:lvl1pPr algn="ctr">
              <a:defRPr sz="4500"/>
            </a:lvl1pPr>
          </a:lstStyle>
          <a:p>
            <a:r>
              <a:rPr lang="en-US" dirty="0"/>
              <a:t>Click to edit Master title style</a:t>
            </a:r>
          </a:p>
        </p:txBody>
      </p:sp>
      <p:sp>
        <p:nvSpPr>
          <p:cNvPr id="8" name="Subtitle 2"/>
          <p:cNvSpPr>
            <a:spLocks noGrp="1"/>
          </p:cNvSpPr>
          <p:nvPr>
            <p:ph type="subTitle" idx="1"/>
          </p:nvPr>
        </p:nvSpPr>
        <p:spPr>
          <a:xfrm>
            <a:off x="5562600" y="3184524"/>
            <a:ext cx="3200400" cy="1920876"/>
          </a:xfrm>
        </p:spPr>
        <p:txBody>
          <a:bodyPr>
            <a:normAutofit/>
          </a:bodyPr>
          <a:lstStyle>
            <a:lvl1pPr marL="0" indent="0" algn="ctr">
              <a:buNone/>
              <a:defRPr sz="2800" b="1">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1" name="Rectangle 10"/>
          <p:cNvSpPr/>
          <p:nvPr userDrawn="1"/>
        </p:nvSpPr>
        <p:spPr>
          <a:xfrm>
            <a:off x="5926534" y="5486400"/>
            <a:ext cx="2588816" cy="707886"/>
          </a:xfrm>
          <a:prstGeom prst="rect">
            <a:avLst/>
          </a:prstGeom>
        </p:spPr>
        <p:txBody>
          <a:bodyPr wrap="square">
            <a:spAutoFit/>
          </a:bodyPr>
          <a:lstStyle/>
          <a:p>
            <a:pPr algn="ctr"/>
            <a:r>
              <a:rPr lang="en-US" sz="800" dirty="0">
                <a:solidFill>
                  <a:schemeClr val="bg1">
                    <a:lumMod val="65000"/>
                  </a:schemeClr>
                </a:solidFill>
              </a:rPr>
              <a:t>©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13725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F8552A-E175-4A97-AD39-37BC639392BB}"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D42649-F3D2-41F5-BB9B-84CB1314A954}" type="slidenum">
              <a:rPr lang="en-US" smtClean="0"/>
              <a:pPr/>
              <a:t>‹#›</a:t>
            </a:fld>
            <a:endParaRPr lang="en-US" dirty="0"/>
          </a:p>
        </p:txBody>
      </p:sp>
    </p:spTree>
    <p:extLst>
      <p:ext uri="{BB962C8B-B14F-4D97-AF65-F5344CB8AC3E}">
        <p14:creationId xmlns:p14="http://schemas.microsoft.com/office/powerpoint/2010/main" val="152292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F8552A-E175-4A97-AD39-37BC639392BB}"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D42649-F3D2-41F5-BB9B-84CB1314A954}" type="slidenum">
              <a:rPr lang="en-US" smtClean="0"/>
              <a:pPr/>
              <a:t>‹#›</a:t>
            </a:fld>
            <a:endParaRPr lang="en-US" dirty="0"/>
          </a:p>
        </p:txBody>
      </p:sp>
    </p:spTree>
    <p:extLst>
      <p:ext uri="{BB962C8B-B14F-4D97-AF65-F5344CB8AC3E}">
        <p14:creationId xmlns:p14="http://schemas.microsoft.com/office/powerpoint/2010/main" val="331566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p:cNvSpPr txBox="1"/>
          <p:nvPr userDrawn="1"/>
        </p:nvSpPr>
        <p:spPr>
          <a:xfrm>
            <a:off x="8039100" y="6620672"/>
            <a:ext cx="1104900" cy="230832"/>
          </a:xfrm>
          <a:prstGeom prst="rect">
            <a:avLst/>
          </a:prstGeom>
          <a:noFill/>
        </p:spPr>
        <p:txBody>
          <a:bodyPr wrap="square" rtlCol="0">
            <a:spAutoFit/>
          </a:bodyPr>
          <a:lstStyle/>
          <a:p>
            <a:pPr algn="r"/>
            <a:r>
              <a:rPr lang="en-US" sz="900" dirty="0">
                <a:solidFill>
                  <a:schemeClr val="bg1">
                    <a:lumMod val="50000"/>
                  </a:schemeClr>
                </a:solidFill>
              </a:rPr>
              <a:t>4-</a:t>
            </a:r>
            <a:fld id="{C9A54900-480D-4A34-88FA-7F2143ED1624}" type="slidenum">
              <a:rPr lang="en-US" sz="900" smtClean="0">
                <a:solidFill>
                  <a:schemeClr val="bg1">
                    <a:lumMod val="50000"/>
                  </a:schemeClr>
                </a:solidFill>
              </a:rPr>
              <a:pPr algn="r"/>
              <a:t>‹#›</a:t>
            </a:fld>
            <a:endParaRPr lang="en-US" sz="900" dirty="0">
              <a:solidFill>
                <a:schemeClr val="bg1">
                  <a:lumMod val="50000"/>
                </a:schemeClr>
              </a:solidFill>
            </a:endParaRPr>
          </a:p>
        </p:txBody>
      </p:sp>
      <p:sp>
        <p:nvSpPr>
          <p:cNvPr id="6" name="Rectangle 5"/>
          <p:cNvSpPr/>
          <p:nvPr userDrawn="1"/>
        </p:nvSpPr>
        <p:spPr>
          <a:xfrm>
            <a:off x="-1984" y="6519446"/>
            <a:ext cx="8534400"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dirty="0">
                <a:solidFill>
                  <a:schemeClr val="bg1">
                    <a:lumMod val="65000"/>
                  </a:schemeClr>
                </a:solidFill>
              </a:rPr>
              <a:t>Copyright © 2021 McGraw-Hill Education.  All rights reserved.  No reproduction or distribution with the prior written consent of McGraw-Hill Education.</a:t>
            </a:r>
          </a:p>
          <a:p>
            <a:pPr algn="ctr"/>
            <a:endParaRPr lang="en-US" sz="800" dirty="0">
              <a:solidFill>
                <a:schemeClr val="bg1">
                  <a:lumMod val="65000"/>
                </a:schemeClr>
              </a:solidFill>
            </a:endParaRPr>
          </a:p>
        </p:txBody>
      </p:sp>
    </p:spTree>
    <p:extLst>
      <p:ext uri="{BB962C8B-B14F-4D97-AF65-F5344CB8AC3E}">
        <p14:creationId xmlns:p14="http://schemas.microsoft.com/office/powerpoint/2010/main" val="283964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8552A-E175-4A97-AD39-37BC639392BB}"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D42649-F3D2-41F5-BB9B-84CB1314A954}" type="slidenum">
              <a:rPr lang="en-US" smtClean="0"/>
              <a:pPr/>
              <a:t>‹#›</a:t>
            </a:fld>
            <a:endParaRPr lang="en-US" dirty="0"/>
          </a:p>
        </p:txBody>
      </p:sp>
    </p:spTree>
    <p:extLst>
      <p:ext uri="{BB962C8B-B14F-4D97-AF65-F5344CB8AC3E}">
        <p14:creationId xmlns:p14="http://schemas.microsoft.com/office/powerpoint/2010/main" val="171969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F8552A-E175-4A97-AD39-37BC639392BB}"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D42649-F3D2-41F5-BB9B-84CB1314A954}" type="slidenum">
              <a:rPr lang="en-US" smtClean="0"/>
              <a:pPr/>
              <a:t>‹#›</a:t>
            </a:fld>
            <a:endParaRPr lang="en-US" dirty="0"/>
          </a:p>
        </p:txBody>
      </p:sp>
    </p:spTree>
    <p:extLst>
      <p:ext uri="{BB962C8B-B14F-4D97-AF65-F5344CB8AC3E}">
        <p14:creationId xmlns:p14="http://schemas.microsoft.com/office/powerpoint/2010/main" val="279454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F8552A-E175-4A97-AD39-37BC639392BB}" type="datetimeFigureOut">
              <a:rPr lang="en-US" smtClean="0"/>
              <a:pPr/>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D42649-F3D2-41F5-BB9B-84CB1314A954}" type="slidenum">
              <a:rPr lang="en-US" smtClean="0"/>
              <a:pPr/>
              <a:t>‹#›</a:t>
            </a:fld>
            <a:endParaRPr lang="en-US" dirty="0"/>
          </a:p>
        </p:txBody>
      </p:sp>
    </p:spTree>
    <p:extLst>
      <p:ext uri="{BB962C8B-B14F-4D97-AF65-F5344CB8AC3E}">
        <p14:creationId xmlns:p14="http://schemas.microsoft.com/office/powerpoint/2010/main" val="411541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vl1pPr>
          </a:lstStyle>
          <a:p>
            <a:r>
              <a:rPr lang="en-US" dirty="0"/>
              <a:t>Click to edit Master title style</a:t>
            </a:r>
          </a:p>
        </p:txBody>
      </p:sp>
      <p:sp>
        <p:nvSpPr>
          <p:cNvPr id="3" name="Date Placeholder 2"/>
          <p:cNvSpPr>
            <a:spLocks noGrp="1"/>
          </p:cNvSpPr>
          <p:nvPr>
            <p:ph type="dt" sz="half" idx="10"/>
          </p:nvPr>
        </p:nvSpPr>
        <p:spPr/>
        <p:txBody>
          <a:bodyPr/>
          <a:lstStyle/>
          <a:p>
            <a:fld id="{30F0AFAD-B2C9-4C19-9D4D-A7E03CA20C78}" type="datetime1">
              <a:rPr lang="en-US" smtClean="0"/>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TextBox 6"/>
          <p:cNvSpPr txBox="1"/>
          <p:nvPr userDrawn="1"/>
        </p:nvSpPr>
        <p:spPr>
          <a:xfrm>
            <a:off x="8039100" y="6620672"/>
            <a:ext cx="1104900" cy="230832"/>
          </a:xfrm>
          <a:prstGeom prst="rect">
            <a:avLst/>
          </a:prstGeom>
          <a:noFill/>
        </p:spPr>
        <p:txBody>
          <a:bodyPr wrap="square" rtlCol="0">
            <a:spAutoFit/>
          </a:bodyPr>
          <a:lstStyle/>
          <a:p>
            <a:pPr algn="r"/>
            <a:r>
              <a:rPr lang="en-US" sz="900" dirty="0">
                <a:solidFill>
                  <a:schemeClr val="bg1">
                    <a:lumMod val="50000"/>
                  </a:schemeClr>
                </a:solidFill>
              </a:rPr>
              <a:t>4-</a:t>
            </a:r>
            <a:fld id="{C9A54900-480D-4A34-88FA-7F2143ED1624}" type="slidenum">
              <a:rPr lang="en-US" sz="900" smtClean="0">
                <a:solidFill>
                  <a:schemeClr val="bg1">
                    <a:lumMod val="50000"/>
                  </a:schemeClr>
                </a:solidFill>
              </a:rPr>
              <a:pPr algn="r"/>
              <a:t>‹#›</a:t>
            </a:fld>
            <a:endParaRPr lang="en-US" sz="900" dirty="0">
              <a:solidFill>
                <a:schemeClr val="bg1">
                  <a:lumMod val="50000"/>
                </a:schemeClr>
              </a:solidFill>
            </a:endParaRPr>
          </a:p>
        </p:txBody>
      </p:sp>
      <p:sp>
        <p:nvSpPr>
          <p:cNvPr id="8" name="Rectangle 7"/>
          <p:cNvSpPr/>
          <p:nvPr userDrawn="1"/>
        </p:nvSpPr>
        <p:spPr>
          <a:xfrm>
            <a:off x="-1984" y="6519446"/>
            <a:ext cx="8534400"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dirty="0">
                <a:solidFill>
                  <a:schemeClr val="bg1">
                    <a:lumMod val="65000"/>
                  </a:schemeClr>
                </a:solidFill>
              </a:rPr>
              <a:t>Copyright © 2021 McGraw-Hill Education.  All rights reserved.  No reproduction or distribution with the prior written consent of McGraw-Hill Education.</a:t>
            </a:r>
          </a:p>
          <a:p>
            <a:pPr algn="ctr"/>
            <a:endParaRPr lang="en-US" sz="800" dirty="0">
              <a:solidFill>
                <a:schemeClr val="bg1">
                  <a:lumMod val="65000"/>
                </a:schemeClr>
              </a:solidFill>
            </a:endParaRPr>
          </a:p>
        </p:txBody>
      </p:sp>
    </p:spTree>
    <p:extLst>
      <p:ext uri="{BB962C8B-B14F-4D97-AF65-F5344CB8AC3E}">
        <p14:creationId xmlns:p14="http://schemas.microsoft.com/office/powerpoint/2010/main" val="3561565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F8552A-E175-4A97-AD39-37BC639392BB}" type="datetimeFigureOut">
              <a:rPr lang="en-US" smtClean="0"/>
              <a:pPr/>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D42649-F3D2-41F5-BB9B-84CB1314A954}" type="slidenum">
              <a:rPr lang="en-US" smtClean="0"/>
              <a:pPr/>
              <a:t>‹#›</a:t>
            </a:fld>
            <a:endParaRPr lang="en-US" dirty="0"/>
          </a:p>
        </p:txBody>
      </p:sp>
    </p:spTree>
    <p:extLst>
      <p:ext uri="{BB962C8B-B14F-4D97-AF65-F5344CB8AC3E}">
        <p14:creationId xmlns:p14="http://schemas.microsoft.com/office/powerpoint/2010/main" val="313869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DF8552A-E175-4A97-AD39-37BC639392BB}"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D42649-F3D2-41F5-BB9B-84CB1314A954}" type="slidenum">
              <a:rPr lang="en-US" smtClean="0"/>
              <a:pPr/>
              <a:t>‹#›</a:t>
            </a:fld>
            <a:endParaRPr lang="en-US" dirty="0"/>
          </a:p>
        </p:txBody>
      </p:sp>
    </p:spTree>
    <p:extLst>
      <p:ext uri="{BB962C8B-B14F-4D97-AF65-F5344CB8AC3E}">
        <p14:creationId xmlns:p14="http://schemas.microsoft.com/office/powerpoint/2010/main" val="324121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DF8552A-E175-4A97-AD39-37BC639392BB}"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D42649-F3D2-41F5-BB9B-84CB1314A954}" type="slidenum">
              <a:rPr lang="en-US" smtClean="0"/>
              <a:pPr/>
              <a:t>‹#›</a:t>
            </a:fld>
            <a:endParaRPr lang="en-US" dirty="0"/>
          </a:p>
        </p:txBody>
      </p:sp>
    </p:spTree>
    <p:extLst>
      <p:ext uri="{BB962C8B-B14F-4D97-AF65-F5344CB8AC3E}">
        <p14:creationId xmlns:p14="http://schemas.microsoft.com/office/powerpoint/2010/main" val="45390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DF8552A-E175-4A97-AD39-37BC639392BB}" type="datetimeFigureOut">
              <a:rPr lang="en-US" smtClean="0"/>
              <a:pPr/>
              <a:t>9/9/2020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D42649-F3D2-41F5-BB9B-84CB1314A954}" type="slidenum">
              <a:rPr lang="en-US" smtClean="0"/>
              <a:pPr/>
              <a:t>‹#›</a:t>
            </a:fld>
            <a:endParaRPr lang="en-US" dirty="0"/>
          </a:p>
        </p:txBody>
      </p:sp>
    </p:spTree>
    <p:extLst>
      <p:ext uri="{BB962C8B-B14F-4D97-AF65-F5344CB8AC3E}">
        <p14:creationId xmlns:p14="http://schemas.microsoft.com/office/powerpoint/2010/main" val="584519794"/>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50" r:id="rId3"/>
    <p:sldLayoutId id="2147483851" r:id="rId4"/>
    <p:sldLayoutId id="2147483852" r:id="rId5"/>
    <p:sldLayoutId id="2147483861" r:id="rId6"/>
    <p:sldLayoutId id="2147483854" r:id="rId7"/>
    <p:sldLayoutId id="2147483855" r:id="rId8"/>
    <p:sldLayoutId id="2147483856" r:id="rId9"/>
    <p:sldLayoutId id="2147483857" r:id="rId10"/>
    <p:sldLayoutId id="2147483858"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2.tmp"/></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3.tmp"/></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1.xml"/><Relationship Id="rId4" Type="http://schemas.openxmlformats.org/officeDocument/2006/relationships/image" Target="../media/image4.tmp"/></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image" Target="../media/image6.tmp"/></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8.xml"/><Relationship Id="rId4" Type="http://schemas.openxmlformats.org/officeDocument/2006/relationships/image" Target="../media/image7.tmp"/></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9.xml"/><Relationship Id="rId4" Type="http://schemas.openxmlformats.org/officeDocument/2006/relationships/image" Target="../media/image8.tmp"/></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0.xml"/><Relationship Id="rId4" Type="http://schemas.openxmlformats.org/officeDocument/2006/relationships/image" Target="../media/image9.tmp"/></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10.tmp"/></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44.xml"/><Relationship Id="rId4" Type="http://schemas.openxmlformats.org/officeDocument/2006/relationships/image" Target="../media/image11.tmp"/></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46.xml"/><Relationship Id="rId4" Type="http://schemas.openxmlformats.org/officeDocument/2006/relationships/image" Target="../media/image12.tmp"/></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5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98460" y="1783959"/>
            <a:ext cx="3065480" cy="2889114"/>
          </a:xfrm>
        </p:spPr>
        <p:txBody>
          <a:bodyPr vert="horz" lIns="91440" tIns="45720" rIns="91440" bIns="45720" rtlCol="0" anchor="b">
            <a:normAutofit/>
          </a:bodyPr>
          <a:lstStyle/>
          <a:p>
            <a:pPr algn="l" defTabSz="914400"/>
            <a:r>
              <a:rPr lang="en-US" sz="4700"/>
              <a:t>Chapter 4</a:t>
            </a:r>
          </a:p>
        </p:txBody>
      </p:sp>
      <p:sp>
        <p:nvSpPr>
          <p:cNvPr id="3" name="Subtitle 2"/>
          <p:cNvSpPr>
            <a:spLocks noGrp="1"/>
          </p:cNvSpPr>
          <p:nvPr>
            <p:ph type="subTitle" idx="1"/>
          </p:nvPr>
        </p:nvSpPr>
        <p:spPr>
          <a:xfrm>
            <a:off x="5598459" y="4750893"/>
            <a:ext cx="3065478" cy="1147863"/>
          </a:xfrm>
        </p:spPr>
        <p:txBody>
          <a:bodyPr vert="horz" lIns="91440" tIns="45720" rIns="91440" bIns="45720" rtlCol="0" anchor="t">
            <a:normAutofit/>
          </a:bodyPr>
          <a:lstStyle/>
          <a:p>
            <a:pPr algn="l" defTabSz="914400">
              <a:spcBef>
                <a:spcPts val="1000"/>
              </a:spcBef>
            </a:pPr>
            <a:r>
              <a:rPr lang="en-US" sz="1700">
                <a:latin typeface="+mn-lt"/>
              </a:rPr>
              <a:t>Internal Controls, Accounting for Cash, and Ethics</a:t>
            </a:r>
          </a:p>
        </p:txBody>
      </p:sp>
      <p:sp>
        <p:nvSpPr>
          <p:cNvPr id="13" name="Freeform: Shape 1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5391039"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tree with a mountain in the background&#10;&#10;Description automatically generated">
            <a:extLst>
              <a:ext uri="{FF2B5EF4-FFF2-40B4-BE49-F238E27FC236}">
                <a16:creationId xmlns:a16="http://schemas.microsoft.com/office/drawing/2014/main" id="{BA973EC7-63EA-4451-828C-C50799F262E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456"/>
          <a:stretch/>
        </p:blipFill>
        <p:spPr>
          <a:xfrm>
            <a:off x="20" y="10"/>
            <a:ext cx="5271352"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custDataLst>
      <p:tags r:id="rId1"/>
    </p:custDataLst>
    <p:extLst>
      <p:ext uri="{BB962C8B-B14F-4D97-AF65-F5344CB8AC3E}">
        <p14:creationId xmlns:p14="http://schemas.microsoft.com/office/powerpoint/2010/main" val="38671211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altLang="en-US" b="1" dirty="0"/>
              <a:t>Required Absences</a:t>
            </a:r>
          </a:p>
        </p:txBody>
      </p:sp>
      <p:sp>
        <p:nvSpPr>
          <p:cNvPr id="13315" name="Text Box 3"/>
          <p:cNvSpPr txBox="1">
            <a:spLocks noChangeArrowheads="1"/>
          </p:cNvSpPr>
          <p:nvPr/>
        </p:nvSpPr>
        <p:spPr bwMode="auto">
          <a:xfrm>
            <a:off x="1066800" y="1733550"/>
            <a:ext cx="7010400" cy="3093154"/>
          </a:xfrm>
          <a:prstGeom prst="rect">
            <a:avLst/>
          </a:prstGeom>
          <a:solidFill>
            <a:schemeClr val="accent1"/>
          </a:solidFill>
          <a:ln>
            <a:noFill/>
          </a:ln>
        </p:spPr>
        <p:txBody>
          <a:bodyPr>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algn="ctr" eaLnBrk="1" hangingPunct="1">
              <a:lnSpc>
                <a:spcPct val="150000"/>
              </a:lnSpc>
              <a:spcBef>
                <a:spcPct val="50000"/>
              </a:spcBef>
            </a:pPr>
            <a:r>
              <a:rPr lang="en-US" altLang="en-US" sz="2600" dirty="0">
                <a:solidFill>
                  <a:schemeClr val="bg1"/>
                </a:solidFill>
                <a:latin typeface="Tahoma" pitchFamily="34" charset="0"/>
              </a:rPr>
              <a:t>An employee may be able to cover up fraudulent activities if they are always present at work. All employees should be required to take regular vacations and their duties should be rotated periodically.</a:t>
            </a:r>
          </a:p>
        </p:txBody>
      </p:sp>
    </p:spTree>
    <p:custDataLst>
      <p:tags r:id="rId1"/>
    </p:custDataLst>
    <p:extLst>
      <p:ext uri="{BB962C8B-B14F-4D97-AF65-F5344CB8AC3E}">
        <p14:creationId xmlns:p14="http://schemas.microsoft.com/office/powerpoint/2010/main" val="95312311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altLang="en-US" b="1" dirty="0"/>
              <a:t>Procedures Manual</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674819" name="Text Box 3"/>
          <p:cNvSpPr txBox="1">
            <a:spLocks noChangeArrowheads="1"/>
          </p:cNvSpPr>
          <p:nvPr/>
        </p:nvSpPr>
        <p:spPr bwMode="auto">
          <a:xfrm>
            <a:off x="1810881" y="1447800"/>
            <a:ext cx="5703054" cy="1811265"/>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p>
            <a:pPr algn="ctr">
              <a:lnSpc>
                <a:spcPct val="150000"/>
              </a:lnSpc>
              <a:defRPr/>
            </a:pPr>
            <a:r>
              <a:rPr lang="en-US" sz="2600" dirty="0">
                <a:latin typeface="Tahoma" pitchFamily="34" charset="0"/>
              </a:rPr>
              <a:t>Appropriate accounting procedures should be documented in a procedures manual.</a:t>
            </a:r>
            <a:endParaRPr lang="en-US" sz="2600" dirty="0">
              <a:effectLst>
                <a:outerShdw blurRad="38100" dist="38100" dir="2700000" algn="tl">
                  <a:srgbClr val="000000"/>
                </a:outerShdw>
              </a:effectLst>
              <a:latin typeface="Tahoma" pitchFamily="34" charset="0"/>
            </a:endParaRPr>
          </a:p>
        </p:txBody>
      </p:sp>
      <p:sp>
        <p:nvSpPr>
          <p:cNvPr id="7" name="Text Box 3"/>
          <p:cNvSpPr txBox="1">
            <a:spLocks noChangeArrowheads="1"/>
          </p:cNvSpPr>
          <p:nvPr/>
        </p:nvSpPr>
        <p:spPr bwMode="auto">
          <a:xfrm>
            <a:off x="1453949" y="3612446"/>
            <a:ext cx="6416919" cy="1692771"/>
          </a:xfrm>
          <a:prstGeom prst="rect">
            <a:avLst/>
          </a:prstGeom>
          <a:solidFill>
            <a:schemeClr val="accent1"/>
          </a:solidFill>
          <a:ln w="9525">
            <a:noFill/>
            <a:miter lim="800000"/>
            <a:headEnd/>
            <a:tailEnd/>
          </a:ln>
          <a:effectLst/>
        </p:spPr>
        <p:txBody>
          <a:bodyPr wrap="square">
            <a:spAutoFit/>
          </a:bodyPr>
          <a:lstStyle/>
          <a:p>
            <a:pPr algn="ctr">
              <a:defRPr/>
            </a:pPr>
            <a:r>
              <a:rPr lang="en-US" sz="2600" dirty="0">
                <a:solidFill>
                  <a:schemeClr val="bg1"/>
                </a:solidFill>
                <a:latin typeface="Tahoma" pitchFamily="34" charset="0"/>
              </a:rPr>
              <a:t>The manual should be routinely updated.  Periodic reviews should be conducted to ensure that employees are following the procedures outlined in the manual.</a:t>
            </a:r>
            <a:endParaRPr lang="en-US" sz="2600" dirty="0">
              <a:solidFill>
                <a:schemeClr val="bg1"/>
              </a:solidFill>
              <a:effectLst>
                <a:outerShdw blurRad="38100" dist="38100" dir="2700000" algn="tl">
                  <a:srgbClr val="000000"/>
                </a:outerShdw>
              </a:effectLst>
              <a:latin typeface="Tahoma" pitchFamily="34" charset="0"/>
            </a:endParaRPr>
          </a:p>
        </p:txBody>
      </p:sp>
    </p:spTree>
    <p:custDataLst>
      <p:tags r:id="rId1"/>
    </p:custDataLst>
    <p:extLst>
      <p:ext uri="{BB962C8B-B14F-4D97-AF65-F5344CB8AC3E}">
        <p14:creationId xmlns:p14="http://schemas.microsoft.com/office/powerpoint/2010/main" val="34836359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b="1" dirty="0"/>
              <a:t>Authority and Responsibility</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676867" name="Text Box 3"/>
          <p:cNvSpPr txBox="1">
            <a:spLocks noChangeArrowheads="1"/>
          </p:cNvSpPr>
          <p:nvPr/>
        </p:nvSpPr>
        <p:spPr bwMode="auto">
          <a:xfrm>
            <a:off x="838200" y="1461343"/>
            <a:ext cx="7543800" cy="892552"/>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spcBef>
                <a:spcPct val="50000"/>
              </a:spcBef>
              <a:defRPr/>
            </a:pPr>
            <a:r>
              <a:rPr lang="en-US" sz="2600" dirty="0">
                <a:latin typeface="Tahoma" pitchFamily="34" charset="0"/>
              </a:rPr>
              <a:t>Businesses should prepare an </a:t>
            </a:r>
            <a:r>
              <a:rPr lang="en-US" sz="2600" b="1" dirty="0">
                <a:latin typeface="Tahoma" pitchFamily="34" charset="0"/>
              </a:rPr>
              <a:t>authority manual </a:t>
            </a:r>
            <a:r>
              <a:rPr lang="en-US" sz="2600" dirty="0">
                <a:latin typeface="Tahoma" pitchFamily="34" charset="0"/>
              </a:rPr>
              <a:t>that establishes a definitive </a:t>
            </a:r>
            <a:r>
              <a:rPr lang="en-US" sz="2600" i="1" dirty="0">
                <a:latin typeface="Tahoma" pitchFamily="34" charset="0"/>
              </a:rPr>
              <a:t>chain of command</a:t>
            </a:r>
            <a:r>
              <a:rPr lang="en-US" sz="2600" dirty="0">
                <a:latin typeface="Tahoma" pitchFamily="34" charset="0"/>
              </a:rPr>
              <a:t>.</a:t>
            </a:r>
          </a:p>
        </p:txBody>
      </p:sp>
      <p:sp>
        <p:nvSpPr>
          <p:cNvPr id="3" name="Oval 2"/>
          <p:cNvSpPr/>
          <p:nvPr/>
        </p:nvSpPr>
        <p:spPr>
          <a:xfrm>
            <a:off x="1219200" y="2829102"/>
            <a:ext cx="6324600" cy="327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defRPr/>
            </a:pPr>
            <a:r>
              <a:rPr lang="en-US" sz="2600" b="1" dirty="0">
                <a:latin typeface="Tahoma" pitchFamily="34" charset="0"/>
              </a:rPr>
              <a:t>Specific authorizations apply to specific positions, while general authority applies across different levels of management.</a:t>
            </a:r>
            <a:endParaRPr lang="en-US" sz="2600" dirty="0">
              <a:latin typeface="Tahoma" pitchFamily="34" charset="0"/>
            </a:endParaRPr>
          </a:p>
        </p:txBody>
      </p:sp>
    </p:spTree>
    <p:custDataLst>
      <p:tags r:id="rId1"/>
    </p:custDataLst>
    <p:extLst>
      <p:ext uri="{BB962C8B-B14F-4D97-AF65-F5344CB8AC3E}">
        <p14:creationId xmlns:p14="http://schemas.microsoft.com/office/powerpoint/2010/main" val="15817583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altLang="en-US" b="1" dirty="0"/>
              <a:t>Prenumbered Documents</a:t>
            </a:r>
          </a:p>
        </p:txBody>
      </p:sp>
      <p:sp>
        <p:nvSpPr>
          <p:cNvPr id="16387" name="Text Box 3"/>
          <p:cNvSpPr txBox="1">
            <a:spLocks noChangeArrowheads="1"/>
          </p:cNvSpPr>
          <p:nvPr/>
        </p:nvSpPr>
        <p:spPr bwMode="auto">
          <a:xfrm>
            <a:off x="608806" y="1828800"/>
            <a:ext cx="7848600" cy="3011594"/>
          </a:xfrm>
          <a:prstGeom prst="rect">
            <a:avLst/>
          </a:prstGeom>
          <a:solidFill>
            <a:schemeClr val="accent1">
              <a:lumMod val="20000"/>
              <a:lumOff val="80000"/>
            </a:schemeClr>
          </a:solidFill>
          <a:ln>
            <a:solidFill>
              <a:schemeClr val="tx1"/>
            </a:solidFill>
          </a:ln>
        </p:spPr>
        <p:txBody>
          <a:bodyPr>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algn="ctr" eaLnBrk="1" hangingPunct="1">
              <a:lnSpc>
                <a:spcPct val="150000"/>
              </a:lnSpc>
              <a:spcBef>
                <a:spcPct val="50000"/>
              </a:spcBef>
            </a:pPr>
            <a:r>
              <a:rPr lang="en-US" altLang="en-US" sz="2600" dirty="0">
                <a:latin typeface="Tahoma" pitchFamily="34" charset="0"/>
              </a:rPr>
              <a:t>Prenumbered forms are used for all important documents such as checks, purchase orders, receiving reports, and invoices. The use of prenumbered forms helps keep track of all forms issued during a particular period.</a:t>
            </a:r>
          </a:p>
        </p:txBody>
      </p:sp>
    </p:spTree>
    <p:custDataLst>
      <p:tags r:id="rId1"/>
    </p:custDataLst>
    <p:extLst>
      <p:ext uri="{BB962C8B-B14F-4D97-AF65-F5344CB8AC3E}">
        <p14:creationId xmlns:p14="http://schemas.microsoft.com/office/powerpoint/2010/main" val="219038911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normAutofit/>
          </a:bodyPr>
          <a:lstStyle/>
          <a:p>
            <a:pPr eaLnBrk="1" hangingPunct="1"/>
            <a:r>
              <a:rPr lang="en-US" altLang="en-US" b="1" dirty="0"/>
              <a:t>Physical Control</a:t>
            </a:r>
          </a:p>
        </p:txBody>
      </p:sp>
      <p:sp>
        <p:nvSpPr>
          <p:cNvPr id="17411" name="Text Box 1027"/>
          <p:cNvSpPr txBox="1">
            <a:spLocks noChangeArrowheads="1"/>
          </p:cNvSpPr>
          <p:nvPr/>
        </p:nvSpPr>
        <p:spPr bwMode="auto">
          <a:xfrm>
            <a:off x="609600" y="1600200"/>
            <a:ext cx="7848600" cy="1811265"/>
          </a:xfrm>
          <a:prstGeom prst="rect">
            <a:avLst/>
          </a:prstGeom>
          <a:solidFill>
            <a:schemeClr val="accent1"/>
          </a:solidFill>
          <a:ln>
            <a:noFill/>
          </a:ln>
        </p:spPr>
        <p:txBody>
          <a:bodyPr>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algn="ctr" eaLnBrk="1" hangingPunct="1">
              <a:lnSpc>
                <a:spcPct val="150000"/>
              </a:lnSpc>
              <a:spcBef>
                <a:spcPct val="50000"/>
              </a:spcBef>
            </a:pPr>
            <a:r>
              <a:rPr lang="en-US" altLang="en-US" sz="2600" dirty="0">
                <a:solidFill>
                  <a:schemeClr val="bg1"/>
                </a:solidFill>
                <a:latin typeface="Tahoma" pitchFamily="34" charset="0"/>
              </a:rPr>
              <a:t>All companies should maintain adequate physical control over valuable assets that may be misappropriated. </a:t>
            </a:r>
          </a:p>
        </p:txBody>
      </p:sp>
      <p:sp>
        <p:nvSpPr>
          <p:cNvPr id="2" name="Oval 1"/>
          <p:cNvSpPr/>
          <p:nvPr/>
        </p:nvSpPr>
        <p:spPr>
          <a:xfrm>
            <a:off x="342900" y="3810000"/>
            <a:ext cx="8229600" cy="243840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spcBef>
                <a:spcPct val="50000"/>
              </a:spcBef>
            </a:pPr>
            <a:r>
              <a:rPr lang="en-US" altLang="en-US" sz="2600" dirty="0">
                <a:solidFill>
                  <a:schemeClr val="tx1"/>
                </a:solidFill>
                <a:latin typeface="Tahoma" pitchFamily="34" charset="0"/>
              </a:rPr>
              <a:t>For example, inventory should be properly stored in a secure location. Serial numbers should be placed on all valuable assets to assist in a physical count of these assets.</a:t>
            </a:r>
          </a:p>
        </p:txBody>
      </p:sp>
    </p:spTree>
    <p:custDataLst>
      <p:tags r:id="rId1"/>
    </p:custDataLst>
    <p:extLst>
      <p:ext uri="{BB962C8B-B14F-4D97-AF65-F5344CB8AC3E}">
        <p14:creationId xmlns:p14="http://schemas.microsoft.com/office/powerpoint/2010/main" val="194058827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b="1" dirty="0"/>
              <a:t>Physical Control</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8435" name="Text Box 3"/>
          <p:cNvSpPr txBox="1">
            <a:spLocks noChangeArrowheads="1"/>
          </p:cNvSpPr>
          <p:nvPr/>
        </p:nvSpPr>
        <p:spPr bwMode="auto">
          <a:xfrm>
            <a:off x="914400" y="1752600"/>
            <a:ext cx="7315200" cy="4524315"/>
          </a:xfrm>
          <a:prstGeom prst="rect">
            <a:avLst/>
          </a:prstGeom>
          <a:solidFill>
            <a:schemeClr val="accent1">
              <a:lumMod val="20000"/>
              <a:lumOff val="80000"/>
            </a:schemeClr>
          </a:solidFill>
          <a:ln>
            <a:solidFill>
              <a:schemeClr val="tx1"/>
            </a:solid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342900" indent="-342900" eaLnBrk="1" hangingPunct="1">
              <a:spcBef>
                <a:spcPct val="50000"/>
              </a:spcBef>
              <a:buFont typeface="Arial" panose="020B0604020202020204" pitchFamily="34" charset="0"/>
              <a:buChar char="•"/>
            </a:pPr>
            <a:r>
              <a:rPr lang="en-US" altLang="en-US" sz="2400" dirty="0">
                <a:latin typeface="Tahoma" pitchFamily="34" charset="0"/>
              </a:rPr>
              <a:t>To limit losses, companies should establish adequate physical control over valuable assets.</a:t>
            </a:r>
          </a:p>
          <a:p>
            <a:pPr marL="1085850" lvl="1" indent="-342900" eaLnBrk="1" hangingPunct="1">
              <a:spcBef>
                <a:spcPct val="50000"/>
              </a:spcBef>
              <a:buFont typeface="Arial" panose="020B0604020202020204" pitchFamily="34" charset="0"/>
              <a:buChar char="•"/>
            </a:pPr>
            <a:r>
              <a:rPr lang="en-US" altLang="en-US" sz="2400" dirty="0">
                <a:latin typeface="Tahoma" pitchFamily="34" charset="0"/>
              </a:rPr>
              <a:t>Inventory should be kept in a storeroom and not released without proper authorization</a:t>
            </a:r>
          </a:p>
          <a:p>
            <a:pPr marL="1085850" lvl="1" indent="-342900" eaLnBrk="1" hangingPunct="1">
              <a:spcBef>
                <a:spcPct val="50000"/>
              </a:spcBef>
              <a:buFont typeface="Arial" panose="020B0604020202020204" pitchFamily="34" charset="0"/>
              <a:buChar char="•"/>
            </a:pPr>
            <a:r>
              <a:rPr lang="en-US" altLang="en-US" sz="2400" dirty="0">
                <a:latin typeface="Tahoma" pitchFamily="34" charset="0"/>
              </a:rPr>
              <a:t>Serial numbers on equipment should be recorded along with the name of the individual responsible</a:t>
            </a:r>
          </a:p>
          <a:p>
            <a:pPr marL="1085850" lvl="1" indent="-342900" eaLnBrk="1" hangingPunct="1">
              <a:spcBef>
                <a:spcPct val="50000"/>
              </a:spcBef>
              <a:buFont typeface="Arial" panose="020B0604020202020204" pitchFamily="34" charset="0"/>
              <a:buChar char="•"/>
            </a:pPr>
            <a:r>
              <a:rPr lang="en-US" altLang="en-US" sz="2400" dirty="0">
                <a:latin typeface="Tahoma" pitchFamily="34" charset="0"/>
              </a:rPr>
              <a:t>CDs and marketable securities should be kept in fireproof vaults.</a:t>
            </a:r>
          </a:p>
          <a:p>
            <a:pPr marL="342900" indent="-342900" eaLnBrk="1" hangingPunct="1">
              <a:spcBef>
                <a:spcPct val="50000"/>
              </a:spcBef>
              <a:buFont typeface="Arial" panose="020B0604020202020204" pitchFamily="34" charset="0"/>
              <a:buChar char="•"/>
            </a:pPr>
            <a:endParaRPr lang="en-US" altLang="en-US" sz="2400" dirty="0">
              <a:latin typeface="Tahoma" pitchFamily="34" charset="0"/>
            </a:endParaRPr>
          </a:p>
        </p:txBody>
      </p:sp>
    </p:spTree>
    <p:custDataLst>
      <p:tags r:id="rId1"/>
    </p:custDataLst>
    <p:extLst>
      <p:ext uri="{BB962C8B-B14F-4D97-AF65-F5344CB8AC3E}">
        <p14:creationId xmlns:p14="http://schemas.microsoft.com/office/powerpoint/2010/main" val="95240123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b="1" dirty="0"/>
              <a:t>Performance Evaluation</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8435" name="Text Box 3"/>
          <p:cNvSpPr txBox="1">
            <a:spLocks noChangeArrowheads="1"/>
          </p:cNvSpPr>
          <p:nvPr/>
        </p:nvSpPr>
        <p:spPr bwMode="auto">
          <a:xfrm>
            <a:off x="914400" y="1752600"/>
            <a:ext cx="7315200" cy="3416320"/>
          </a:xfrm>
          <a:prstGeom prst="rect">
            <a:avLst/>
          </a:prstGeom>
          <a:solidFill>
            <a:schemeClr val="accent1">
              <a:lumMod val="20000"/>
              <a:lumOff val="80000"/>
            </a:schemeClr>
          </a:solidFill>
          <a:ln>
            <a:solidFill>
              <a:schemeClr val="tx1"/>
            </a:solid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342900" indent="-342900" eaLnBrk="1" hangingPunct="1">
              <a:spcBef>
                <a:spcPct val="50000"/>
              </a:spcBef>
              <a:buFont typeface="Arial" panose="020B0604020202020204" pitchFamily="34" charset="0"/>
              <a:buChar char="•"/>
            </a:pPr>
            <a:r>
              <a:rPr lang="en-US" altLang="en-US" sz="2400" dirty="0">
                <a:latin typeface="Tahoma" pitchFamily="34" charset="0"/>
              </a:rPr>
              <a:t>Internal controls should include independent verification of employee performance. </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A physical inventory should be taken at least annually by someone other than the person who has control over the inventory. </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Auditors should evaluate the effectiveness of the control system as well as verify the accuracy of the accounting records. </a:t>
            </a:r>
          </a:p>
        </p:txBody>
      </p:sp>
    </p:spTree>
    <p:custDataLst>
      <p:tags r:id="rId1"/>
    </p:custDataLst>
    <p:extLst>
      <p:ext uri="{BB962C8B-B14F-4D97-AF65-F5344CB8AC3E}">
        <p14:creationId xmlns:p14="http://schemas.microsoft.com/office/powerpoint/2010/main" val="226832910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normAutofit/>
          </a:bodyPr>
          <a:lstStyle/>
          <a:p>
            <a:pPr eaLnBrk="1" hangingPunct="1"/>
            <a:r>
              <a:rPr lang="en-US" altLang="en-US" b="1" dirty="0"/>
              <a:t>Limitations</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9459" name="Text Box 1027"/>
          <p:cNvSpPr txBox="1">
            <a:spLocks noChangeArrowheads="1"/>
          </p:cNvSpPr>
          <p:nvPr/>
        </p:nvSpPr>
        <p:spPr bwMode="auto">
          <a:xfrm>
            <a:off x="838200" y="1676400"/>
            <a:ext cx="7391400" cy="4293483"/>
          </a:xfrm>
          <a:prstGeom prst="rect">
            <a:avLst/>
          </a:prstGeom>
          <a:solidFill>
            <a:schemeClr val="accent1"/>
          </a:solidFill>
          <a:ln>
            <a:no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algn="ctr" eaLnBrk="1" hangingPunct="1">
              <a:lnSpc>
                <a:spcPct val="150000"/>
              </a:lnSpc>
              <a:spcBef>
                <a:spcPct val="50000"/>
              </a:spcBef>
            </a:pPr>
            <a:r>
              <a:rPr lang="en-US" altLang="en-US" sz="2600" dirty="0">
                <a:solidFill>
                  <a:schemeClr val="bg1"/>
                </a:solidFill>
                <a:latin typeface="Tahoma" pitchFamily="34" charset="0"/>
              </a:rPr>
              <a:t>Internal controls can be circumvented by collusion among employees. Two or more employees working together can hide embezzlement by covering for each other. No system can prevent all fraud. Good internal controls minimize fraud and increase likelihood of early detection.</a:t>
            </a:r>
          </a:p>
        </p:txBody>
      </p:sp>
    </p:spTree>
    <p:custDataLst>
      <p:tags r:id="rId1"/>
    </p:custDataLst>
    <p:extLst>
      <p:ext uri="{BB962C8B-B14F-4D97-AF65-F5344CB8AC3E}">
        <p14:creationId xmlns:p14="http://schemas.microsoft.com/office/powerpoint/2010/main" val="254706088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4-2:</a:t>
            </a:r>
          </a:p>
        </p:txBody>
      </p:sp>
      <p:sp>
        <p:nvSpPr>
          <p:cNvPr id="2" name="Content Placeholder 1"/>
          <p:cNvSpPr>
            <a:spLocks noGrp="1"/>
          </p:cNvSpPr>
          <p:nvPr>
            <p:ph idx="1"/>
          </p:nvPr>
        </p:nvSpPr>
        <p:spPr/>
        <p:txBody>
          <a:bodyPr>
            <a:normAutofit/>
          </a:bodyPr>
          <a:lstStyle/>
          <a:p>
            <a:pPr marL="0" indent="0">
              <a:buNone/>
            </a:pPr>
            <a:r>
              <a:rPr lang="en-US" altLang="en-US" sz="3200" dirty="0">
                <a:latin typeface="Tahoma" panose="020B0604030504040204" pitchFamily="34" charset="0"/>
                <a:ea typeface="Tahoma" panose="020B0604030504040204" pitchFamily="34" charset="0"/>
                <a:cs typeface="Tahoma" panose="020B0604030504040204" pitchFamily="34" charset="0"/>
              </a:rPr>
              <a:t>Identify special internal controls for cash.</a:t>
            </a:r>
          </a:p>
          <a:p>
            <a:pPr marL="0" indent="0">
              <a:buNone/>
            </a:pPr>
            <a:endParaRPr lang="en-US" sz="3200" dirty="0"/>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344446565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b="1" dirty="0"/>
              <a:t>Accounting for Cash</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8435" name="Text Box 3"/>
          <p:cNvSpPr txBox="1">
            <a:spLocks noChangeArrowheads="1"/>
          </p:cNvSpPr>
          <p:nvPr/>
        </p:nvSpPr>
        <p:spPr bwMode="auto">
          <a:xfrm>
            <a:off x="914400" y="1752600"/>
            <a:ext cx="7315200" cy="4154984"/>
          </a:xfrm>
          <a:prstGeom prst="rect">
            <a:avLst/>
          </a:prstGeom>
          <a:solidFill>
            <a:schemeClr val="accent1">
              <a:lumMod val="20000"/>
              <a:lumOff val="80000"/>
            </a:schemeClr>
          </a:solidFill>
          <a:ln>
            <a:solidFill>
              <a:schemeClr val="tx1"/>
            </a:solid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342900" indent="-342900" eaLnBrk="1" hangingPunct="1">
              <a:spcBef>
                <a:spcPct val="50000"/>
              </a:spcBef>
              <a:buFont typeface="Arial" panose="020B0604020202020204" pitchFamily="34" charset="0"/>
              <a:buChar char="•"/>
            </a:pPr>
            <a:r>
              <a:rPr lang="en-US" altLang="en-US" sz="2400" dirty="0">
                <a:latin typeface="Tahoma" pitchFamily="34" charset="0"/>
              </a:rPr>
              <a:t>For financial reporting purposes, cash generally includes currency and other items that are payable on demand, such as checks, money orders, bank drafts and certain savings accounts.</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Companies must maintain a sufficient amount of cash to pay employees, suppliers and other creditors.</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When a company fails to pay its legal obligations, its creditors can force the company into bankruptcy. </a:t>
            </a:r>
          </a:p>
        </p:txBody>
      </p:sp>
    </p:spTree>
    <p:custDataLst>
      <p:tags r:id="rId1"/>
    </p:custDataLst>
    <p:extLst>
      <p:ext uri="{BB962C8B-B14F-4D97-AF65-F5344CB8AC3E}">
        <p14:creationId xmlns:p14="http://schemas.microsoft.com/office/powerpoint/2010/main" val="18521467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4-1:</a:t>
            </a:r>
          </a:p>
        </p:txBody>
      </p:sp>
      <p:sp>
        <p:nvSpPr>
          <p:cNvPr id="2" name="Content Placeholder 1"/>
          <p:cNvSpPr>
            <a:spLocks noGrp="1"/>
          </p:cNvSpPr>
          <p:nvPr>
            <p:ph idx="1"/>
          </p:nvPr>
        </p:nvSpPr>
        <p:spPr/>
        <p:txBody>
          <a:bodyPr>
            <a:normAutofit/>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Identify the key elements of a strong system of internal control.</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344446565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Cash and Cash Equivalents</a:t>
            </a:r>
          </a:p>
        </p:txBody>
      </p:sp>
      <p:sp>
        <p:nvSpPr>
          <p:cNvPr id="2" name="Slide Number Placeholder 1"/>
          <p:cNvSpPr>
            <a:spLocks noGrp="1"/>
          </p:cNvSpPr>
          <p:nvPr>
            <p:ph type="sldNum" sz="quarter" idx="4294967295"/>
          </p:nvPr>
        </p:nvSpPr>
        <p:spPr>
          <a:xfrm>
            <a:off x="7086600" y="6356350"/>
            <a:ext cx="2057400" cy="365125"/>
          </a:xfrm>
          <a:prstGeom prst="rect">
            <a:avLst/>
          </a:prstGeom>
        </p:spPr>
        <p:txBody>
          <a:bodyPr/>
          <a:lstStyle/>
          <a:p>
            <a:pPr>
              <a:defRPr/>
            </a:pPr>
            <a:r>
              <a:rPr lang="en-US" dirty="0"/>
              <a:t>  </a:t>
            </a:r>
          </a:p>
        </p:txBody>
      </p:sp>
      <p:sp>
        <p:nvSpPr>
          <p:cNvPr id="21507" name="TextBox 4"/>
          <p:cNvSpPr txBox="1">
            <a:spLocks noChangeArrowheads="1"/>
          </p:cNvSpPr>
          <p:nvPr/>
        </p:nvSpPr>
        <p:spPr bwMode="auto">
          <a:xfrm>
            <a:off x="838200" y="2209800"/>
            <a:ext cx="4267200" cy="3647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r>
              <a:rPr lang="en-US" altLang="en-US" sz="3300" dirty="0">
                <a:latin typeface="Tahoma" panose="020B0604030504040204" pitchFamily="34" charset="0"/>
                <a:ea typeface="Tahoma" panose="020B0604030504040204" pitchFamily="34" charset="0"/>
                <a:cs typeface="Tahoma" panose="020B0604030504040204" pitchFamily="34" charset="0"/>
              </a:rPr>
              <a:t>Most companies combine currency and other payable on demand items in a single balance sheet account with varying titles.</a:t>
            </a:r>
          </a:p>
        </p:txBody>
      </p:sp>
      <p:pic>
        <p:nvPicPr>
          <p:cNvPr id="6" name="Picture 5" descr="A picture containing screenshot&#10;&#10;Description automatically generated">
            <a:extLst>
              <a:ext uri="{FF2B5EF4-FFF2-40B4-BE49-F238E27FC236}">
                <a16:creationId xmlns:a16="http://schemas.microsoft.com/office/drawing/2014/main" id="{0BEF5CAE-4310-48EF-B39F-0BD3A5410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9822" y="403647"/>
            <a:ext cx="2925528" cy="5987339"/>
          </a:xfrm>
          <a:prstGeom prst="rect">
            <a:avLst/>
          </a:prstGeom>
        </p:spPr>
      </p:pic>
    </p:spTree>
    <p:custDataLst>
      <p:tags r:id="rId1"/>
    </p:custDataLst>
    <p:extLst>
      <p:ext uri="{BB962C8B-B14F-4D97-AF65-F5344CB8AC3E}">
        <p14:creationId xmlns:p14="http://schemas.microsoft.com/office/powerpoint/2010/main" val="3068681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b="1" dirty="0"/>
              <a:t>Controlling Cash – Cash Receipts</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8435" name="Text Box 3"/>
          <p:cNvSpPr txBox="1">
            <a:spLocks noChangeArrowheads="1"/>
          </p:cNvSpPr>
          <p:nvPr/>
        </p:nvSpPr>
        <p:spPr bwMode="auto">
          <a:xfrm>
            <a:off x="914400" y="1625314"/>
            <a:ext cx="7315200" cy="4524315"/>
          </a:xfrm>
          <a:prstGeom prst="rect">
            <a:avLst/>
          </a:prstGeom>
          <a:solidFill>
            <a:schemeClr val="accent1">
              <a:lumMod val="20000"/>
              <a:lumOff val="80000"/>
            </a:schemeClr>
          </a:solidFill>
          <a:ln>
            <a:solidFill>
              <a:schemeClr val="tx1"/>
            </a:solid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342900" indent="-342900" eaLnBrk="1" hangingPunct="1">
              <a:spcBef>
                <a:spcPct val="50000"/>
              </a:spcBef>
              <a:buFont typeface="Arial" panose="020B0604020202020204" pitchFamily="34" charset="0"/>
              <a:buChar char="•"/>
            </a:pPr>
            <a:r>
              <a:rPr lang="en-US" altLang="en-US" sz="2400" dirty="0">
                <a:latin typeface="Tahoma" pitchFamily="34" charset="0"/>
              </a:rPr>
              <a:t>A record of all cash collections should be prepared immediately upon receipt.</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The amount of cash on hand should be counted regularly.</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Employees who receive cash should give customers a copy of a written receipt.</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Cash receipts should be deposited in a bank on a timely basks.</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Every effort should be made to minimize the amount of cash on hand.</a:t>
            </a:r>
          </a:p>
        </p:txBody>
      </p:sp>
    </p:spTree>
    <p:custDataLst>
      <p:tags r:id="rId1"/>
    </p:custDataLst>
    <p:extLst>
      <p:ext uri="{BB962C8B-B14F-4D97-AF65-F5344CB8AC3E}">
        <p14:creationId xmlns:p14="http://schemas.microsoft.com/office/powerpoint/2010/main" val="223215688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b="1" dirty="0"/>
              <a:t>Controlling Cash – Cash Payments</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8435" name="Text Box 3"/>
          <p:cNvSpPr txBox="1">
            <a:spLocks noChangeArrowheads="1"/>
          </p:cNvSpPr>
          <p:nvPr/>
        </p:nvSpPr>
        <p:spPr bwMode="auto">
          <a:xfrm>
            <a:off x="914400" y="1625314"/>
            <a:ext cx="7315200" cy="4339650"/>
          </a:xfrm>
          <a:prstGeom prst="rect">
            <a:avLst/>
          </a:prstGeom>
          <a:solidFill>
            <a:schemeClr val="accent1">
              <a:lumMod val="20000"/>
              <a:lumOff val="80000"/>
            </a:schemeClr>
          </a:solidFill>
          <a:ln>
            <a:solidFill>
              <a:schemeClr val="tx1"/>
            </a:solid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342900" indent="-342900" eaLnBrk="1" hangingPunct="1">
              <a:spcBef>
                <a:spcPct val="50000"/>
              </a:spcBef>
              <a:buFont typeface="Arial" panose="020B0604020202020204" pitchFamily="34" charset="0"/>
              <a:buChar char="•"/>
            </a:pPr>
            <a:r>
              <a:rPr lang="en-US" altLang="en-US" sz="2400" dirty="0">
                <a:latin typeface="Tahoma" pitchFamily="34" charset="0"/>
              </a:rPr>
              <a:t>A company should make all disbursements using checks, thereby providing a record of cash payments.</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All checks should be prenumbered, and unused checks should be locked up.</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The duties of approving disbursements, signing checks, and recording transactions should be separated.</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Supporting documents should be required and marked </a:t>
            </a:r>
            <a:r>
              <a:rPr lang="en-US" altLang="en-US" sz="2400" i="1" dirty="0">
                <a:latin typeface="Tahoma" pitchFamily="34" charset="0"/>
              </a:rPr>
              <a:t>Paid</a:t>
            </a:r>
            <a:r>
              <a:rPr lang="en-US" altLang="en-US" sz="2400" dirty="0">
                <a:latin typeface="Tahoma" pitchFamily="34" charset="0"/>
              </a:rPr>
              <a:t> when the check is signed.</a:t>
            </a:r>
          </a:p>
        </p:txBody>
      </p:sp>
    </p:spTree>
    <p:custDataLst>
      <p:tags r:id="rId1"/>
    </p:custDataLst>
    <p:extLst>
      <p:ext uri="{BB962C8B-B14F-4D97-AF65-F5344CB8AC3E}">
        <p14:creationId xmlns:p14="http://schemas.microsoft.com/office/powerpoint/2010/main" val="266401518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b="1" dirty="0"/>
              <a:t>Controlling Cash – Cash Payments</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8435" name="Text Box 3"/>
          <p:cNvSpPr txBox="1">
            <a:spLocks noChangeArrowheads="1"/>
          </p:cNvSpPr>
          <p:nvPr/>
        </p:nvSpPr>
        <p:spPr bwMode="auto">
          <a:xfrm>
            <a:off x="914400" y="1625314"/>
            <a:ext cx="7315200" cy="4339650"/>
          </a:xfrm>
          <a:prstGeom prst="rect">
            <a:avLst/>
          </a:prstGeom>
          <a:solidFill>
            <a:schemeClr val="accent1">
              <a:lumMod val="20000"/>
              <a:lumOff val="80000"/>
            </a:schemeClr>
          </a:solidFill>
          <a:ln>
            <a:solidFill>
              <a:schemeClr val="tx1"/>
            </a:solid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342900" indent="-342900" eaLnBrk="1" hangingPunct="1">
              <a:spcBef>
                <a:spcPct val="50000"/>
              </a:spcBef>
              <a:buFont typeface="Arial" panose="020B0604020202020204" pitchFamily="34" charset="0"/>
              <a:buChar char="•"/>
            </a:pPr>
            <a:r>
              <a:rPr lang="en-US" altLang="en-US" sz="2400" dirty="0">
                <a:latin typeface="Tahoma" pitchFamily="34" charset="0"/>
              </a:rPr>
              <a:t>A company should make all disbursements using checks, thereby providing a record of cash payments.</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All checks should be prenumbered, and unused checks should be locked up.</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The duties of approving disbursements, signing checks, and recording transactions should be separated.</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Supporting documents should be required and marked </a:t>
            </a:r>
            <a:r>
              <a:rPr lang="en-US" altLang="en-US" sz="2400" i="1" dirty="0">
                <a:latin typeface="Tahoma" pitchFamily="34" charset="0"/>
              </a:rPr>
              <a:t>Paid</a:t>
            </a:r>
            <a:r>
              <a:rPr lang="en-US" altLang="en-US" sz="2400" dirty="0">
                <a:latin typeface="Tahoma" pitchFamily="34" charset="0"/>
              </a:rPr>
              <a:t> when the check is signed.</a:t>
            </a:r>
          </a:p>
        </p:txBody>
      </p:sp>
    </p:spTree>
    <p:custDataLst>
      <p:tags r:id="rId1"/>
    </p:custDataLst>
    <p:extLst>
      <p:ext uri="{BB962C8B-B14F-4D97-AF65-F5344CB8AC3E}">
        <p14:creationId xmlns:p14="http://schemas.microsoft.com/office/powerpoint/2010/main" val="393656548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b="1" dirty="0"/>
              <a:t>Checking Account Documents</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8435" name="Text Box 3"/>
          <p:cNvSpPr txBox="1">
            <a:spLocks noChangeArrowheads="1"/>
          </p:cNvSpPr>
          <p:nvPr/>
        </p:nvSpPr>
        <p:spPr bwMode="auto">
          <a:xfrm>
            <a:off x="914400" y="1625314"/>
            <a:ext cx="7315200" cy="3785652"/>
          </a:xfrm>
          <a:prstGeom prst="rect">
            <a:avLst/>
          </a:prstGeom>
          <a:solidFill>
            <a:schemeClr val="accent1">
              <a:lumMod val="20000"/>
              <a:lumOff val="80000"/>
            </a:schemeClr>
          </a:solidFill>
          <a:ln>
            <a:solidFill>
              <a:schemeClr val="tx1"/>
            </a:solid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342900" indent="-342900" eaLnBrk="1" hangingPunct="1">
              <a:spcBef>
                <a:spcPct val="50000"/>
              </a:spcBef>
              <a:buFont typeface="Arial" panose="020B0604020202020204" pitchFamily="34" charset="0"/>
              <a:buChar char="•"/>
            </a:pPr>
            <a:r>
              <a:rPr lang="en-US" altLang="en-US" sz="2400" dirty="0">
                <a:latin typeface="Tahoma" pitchFamily="34" charset="0"/>
              </a:rPr>
              <a:t>A bank </a:t>
            </a:r>
            <a:r>
              <a:rPr lang="en-US" altLang="en-US" sz="2400" b="1" dirty="0">
                <a:latin typeface="Tahoma" pitchFamily="34" charset="0"/>
              </a:rPr>
              <a:t>signature card </a:t>
            </a:r>
            <a:r>
              <a:rPr lang="en-US" altLang="en-US" sz="2400" dirty="0">
                <a:latin typeface="Tahoma" pitchFamily="34" charset="0"/>
              </a:rPr>
              <a:t>shows the bank account number and the signatures of the people authorized to sign checks.</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Each deposit of cash or checks is accompanied by a </a:t>
            </a:r>
            <a:r>
              <a:rPr lang="en-US" altLang="en-US" sz="2400" b="1" dirty="0">
                <a:latin typeface="Tahoma" pitchFamily="34" charset="0"/>
              </a:rPr>
              <a:t>deposit ticket</a:t>
            </a:r>
            <a:r>
              <a:rPr lang="en-US" altLang="en-US" sz="2400" dirty="0">
                <a:latin typeface="Tahoma" pitchFamily="34" charset="0"/>
              </a:rPr>
              <a:t>.</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When signed by the authorized person, a </a:t>
            </a:r>
            <a:r>
              <a:rPr lang="en-US" altLang="en-US" sz="2400" b="1" dirty="0">
                <a:latin typeface="Tahoma" pitchFamily="34" charset="0"/>
              </a:rPr>
              <a:t>bank check</a:t>
            </a:r>
            <a:r>
              <a:rPr lang="en-US" altLang="en-US" sz="2400" dirty="0">
                <a:latin typeface="Tahoma" pitchFamily="34" charset="0"/>
              </a:rPr>
              <a:t> authorizes the bank to transfer the face amount of the check from the payer’s account to the payee.</a:t>
            </a:r>
          </a:p>
        </p:txBody>
      </p:sp>
    </p:spTree>
    <p:custDataLst>
      <p:tags r:id="rId1"/>
    </p:custDataLst>
    <p:extLst>
      <p:ext uri="{BB962C8B-B14F-4D97-AF65-F5344CB8AC3E}">
        <p14:creationId xmlns:p14="http://schemas.microsoft.com/office/powerpoint/2010/main" val="354919748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b="1" dirty="0"/>
              <a:t>Bank Statement</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8435" name="Text Box 3"/>
          <p:cNvSpPr txBox="1">
            <a:spLocks noChangeArrowheads="1"/>
          </p:cNvSpPr>
          <p:nvPr/>
        </p:nvSpPr>
        <p:spPr bwMode="auto">
          <a:xfrm>
            <a:off x="914400" y="1625314"/>
            <a:ext cx="7315200" cy="4339650"/>
          </a:xfrm>
          <a:prstGeom prst="rect">
            <a:avLst/>
          </a:prstGeom>
          <a:solidFill>
            <a:schemeClr val="accent1">
              <a:lumMod val="20000"/>
              <a:lumOff val="80000"/>
            </a:schemeClr>
          </a:solidFill>
          <a:ln>
            <a:solidFill>
              <a:schemeClr val="tx1"/>
            </a:solid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342900" indent="-342900" eaLnBrk="1" hangingPunct="1">
              <a:spcBef>
                <a:spcPct val="50000"/>
              </a:spcBef>
              <a:buFont typeface="Arial" panose="020B0604020202020204" pitchFamily="34" charset="0"/>
              <a:buChar char="•"/>
            </a:pPr>
            <a:r>
              <a:rPr lang="en-US" altLang="en-US" sz="2400" dirty="0">
                <a:latin typeface="Tahoma" pitchFamily="34" charset="0"/>
              </a:rPr>
              <a:t>Bank statements normally report</a:t>
            </a:r>
          </a:p>
          <a:p>
            <a:pPr marL="1200150" lvl="1" indent="-457200" eaLnBrk="1" hangingPunct="1">
              <a:spcBef>
                <a:spcPct val="50000"/>
              </a:spcBef>
              <a:buFont typeface="+mj-lt"/>
              <a:buAutoNum type="alphaLcParenR"/>
            </a:pPr>
            <a:r>
              <a:rPr lang="en-US" altLang="en-US" sz="2400" dirty="0">
                <a:latin typeface="Tahoma" pitchFamily="34" charset="0"/>
              </a:rPr>
              <a:t>The beginning balance of the account</a:t>
            </a:r>
          </a:p>
          <a:p>
            <a:pPr marL="1200150" lvl="1" indent="-457200" eaLnBrk="1" hangingPunct="1">
              <a:spcBef>
                <a:spcPct val="50000"/>
              </a:spcBef>
              <a:buFont typeface="+mj-lt"/>
              <a:buAutoNum type="alphaLcParenR"/>
            </a:pPr>
            <a:r>
              <a:rPr lang="en-US" altLang="en-US" sz="2400" dirty="0">
                <a:latin typeface="Tahoma" pitchFamily="34" charset="0"/>
              </a:rPr>
              <a:t>Additions for customer deposits</a:t>
            </a:r>
          </a:p>
          <a:p>
            <a:pPr marL="1200150" lvl="1" indent="-457200" eaLnBrk="1" hangingPunct="1">
              <a:spcBef>
                <a:spcPct val="50000"/>
              </a:spcBef>
              <a:buFont typeface="+mj-lt"/>
              <a:buAutoNum type="alphaLcParenR"/>
            </a:pPr>
            <a:r>
              <a:rPr lang="en-US" altLang="en-US" sz="2400" dirty="0">
                <a:latin typeface="Tahoma" pitchFamily="34" charset="0"/>
              </a:rPr>
              <a:t>Other additions</a:t>
            </a:r>
          </a:p>
          <a:p>
            <a:pPr marL="1200150" lvl="1" indent="-457200" eaLnBrk="1" hangingPunct="1">
              <a:spcBef>
                <a:spcPct val="50000"/>
              </a:spcBef>
              <a:buFont typeface="+mj-lt"/>
              <a:buAutoNum type="alphaLcParenR"/>
            </a:pPr>
            <a:r>
              <a:rPr lang="en-US" altLang="en-US" sz="2400" dirty="0">
                <a:latin typeface="Tahoma" pitchFamily="34" charset="0"/>
              </a:rPr>
              <a:t>Subtractions for the payment of checks</a:t>
            </a:r>
          </a:p>
          <a:p>
            <a:pPr marL="1200150" lvl="1" indent="-457200" eaLnBrk="1" hangingPunct="1">
              <a:spcBef>
                <a:spcPct val="50000"/>
              </a:spcBef>
              <a:buFont typeface="+mj-lt"/>
              <a:buAutoNum type="alphaLcParenR"/>
            </a:pPr>
            <a:r>
              <a:rPr lang="en-US" altLang="en-US" sz="2400" dirty="0">
                <a:latin typeface="Tahoma" pitchFamily="34" charset="0"/>
              </a:rPr>
              <a:t>Other subtractions </a:t>
            </a:r>
          </a:p>
          <a:p>
            <a:pPr marL="1200150" lvl="1" indent="-457200" eaLnBrk="1" hangingPunct="1">
              <a:spcBef>
                <a:spcPct val="50000"/>
              </a:spcBef>
              <a:buFont typeface="+mj-lt"/>
              <a:buAutoNum type="alphaLcParenR"/>
            </a:pPr>
            <a:r>
              <a:rPr lang="en-US" altLang="en-US" sz="2400" dirty="0">
                <a:latin typeface="Tahoma" pitchFamily="34" charset="0"/>
              </a:rPr>
              <a:t>A running balance</a:t>
            </a:r>
          </a:p>
          <a:p>
            <a:pPr marL="1200150" lvl="1" indent="-457200" eaLnBrk="1" hangingPunct="1">
              <a:spcBef>
                <a:spcPct val="50000"/>
              </a:spcBef>
              <a:buFont typeface="+mj-lt"/>
              <a:buAutoNum type="alphaLcParenR"/>
            </a:pPr>
            <a:r>
              <a:rPr lang="en-US" altLang="en-US" sz="2400" dirty="0">
                <a:latin typeface="Tahoma" pitchFamily="34" charset="0"/>
              </a:rPr>
              <a:t>The ending balance of the account</a:t>
            </a:r>
          </a:p>
        </p:txBody>
      </p:sp>
    </p:spTree>
    <p:custDataLst>
      <p:tags r:id="rId1"/>
    </p:custDataLst>
    <p:extLst>
      <p:ext uri="{BB962C8B-B14F-4D97-AF65-F5344CB8AC3E}">
        <p14:creationId xmlns:p14="http://schemas.microsoft.com/office/powerpoint/2010/main" val="143576583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4-3:</a:t>
            </a:r>
          </a:p>
        </p:txBody>
      </p:sp>
      <p:sp>
        <p:nvSpPr>
          <p:cNvPr id="2" name="Content Placeholder 1"/>
          <p:cNvSpPr>
            <a:spLocks noGrp="1"/>
          </p:cNvSpPr>
          <p:nvPr>
            <p:ph idx="1"/>
          </p:nvPr>
        </p:nvSpPr>
        <p:spPr/>
        <p:txBody>
          <a:bodyPr>
            <a:normAutofit/>
          </a:bodyPr>
          <a:lstStyle/>
          <a:p>
            <a:pPr>
              <a:buNone/>
            </a:pPr>
            <a:r>
              <a:rPr lang="en-US" altLang="en-US" sz="3200" dirty="0">
                <a:latin typeface="Tahoma" panose="020B0604030504040204" pitchFamily="34" charset="0"/>
                <a:ea typeface="Tahoma" panose="020B0604030504040204" pitchFamily="34" charset="0"/>
                <a:cs typeface="Tahoma" panose="020B0604030504040204" pitchFamily="34" charset="0"/>
              </a:rPr>
              <a:t>Prepare a bank reconciliation.</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346833831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normAutofit/>
          </a:bodyPr>
          <a:lstStyle/>
          <a:p>
            <a:pPr eaLnBrk="1" hangingPunct="1"/>
            <a:r>
              <a:rPr lang="en-US" altLang="en-US" b="1" dirty="0"/>
              <a:t>Reconciling the Bank Account</a:t>
            </a:r>
          </a:p>
        </p:txBody>
      </p:sp>
      <p:sp>
        <p:nvSpPr>
          <p:cNvPr id="693252" name="Text Box 4"/>
          <p:cNvSpPr txBox="1">
            <a:spLocks noChangeArrowheads="1"/>
          </p:cNvSpPr>
          <p:nvPr/>
        </p:nvSpPr>
        <p:spPr bwMode="auto">
          <a:xfrm>
            <a:off x="1257300" y="1600200"/>
            <a:ext cx="6629400" cy="3416320"/>
          </a:xfrm>
          <a:prstGeom prst="rect">
            <a:avLst/>
          </a:prstGeom>
          <a:solidFill>
            <a:schemeClr val="accent1"/>
          </a:solidFill>
          <a:ln w="9525">
            <a:solidFill>
              <a:srgbClr val="000000"/>
            </a:solidFill>
            <a:miter lim="800000"/>
            <a:headEnd/>
            <a:tailEnd/>
          </a:ln>
          <a:effectLst>
            <a:outerShdw dist="35921" dir="2700000" algn="ctr" rotWithShape="0">
              <a:srgbClr val="000000"/>
            </a:outerShdw>
          </a:effectLst>
        </p:spPr>
        <p:txBody>
          <a:bodyPr wrap="square">
            <a:spAutoFit/>
          </a:bodyPr>
          <a:lstStyle/>
          <a:p>
            <a:pPr algn="ctr">
              <a:spcBef>
                <a:spcPct val="50000"/>
              </a:spcBef>
              <a:defRPr/>
            </a:pPr>
            <a:r>
              <a:rPr lang="en-US" sz="2400" dirty="0">
                <a:solidFill>
                  <a:schemeClr val="bg1"/>
                </a:solidFill>
                <a:latin typeface="Tahoma" pitchFamily="34" charset="0"/>
              </a:rPr>
              <a:t>Usually the ending balance reported on the bank statement differs from the balance in the depositor’s cash account as of the same date.  The discrepancy is normally attributable to timing differences.  Companies prepare a bank reconciliation to explain the differences between the cash balance reported on the bank statement and the cash balance recorded in the depositor’s accounting records.</a:t>
            </a:r>
          </a:p>
        </p:txBody>
      </p:sp>
    </p:spTree>
    <p:custDataLst>
      <p:tags r:id="rId1"/>
    </p:custDataLst>
    <p:extLst>
      <p:ext uri="{BB962C8B-B14F-4D97-AF65-F5344CB8AC3E}">
        <p14:creationId xmlns:p14="http://schemas.microsoft.com/office/powerpoint/2010/main" val="378344859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b="1" dirty="0"/>
              <a:t>Determining True Cash Balance</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8435" name="Text Box 3"/>
          <p:cNvSpPr txBox="1">
            <a:spLocks noChangeArrowheads="1"/>
          </p:cNvSpPr>
          <p:nvPr/>
        </p:nvSpPr>
        <p:spPr bwMode="auto">
          <a:xfrm>
            <a:off x="914400" y="1625314"/>
            <a:ext cx="7315200" cy="3785652"/>
          </a:xfrm>
          <a:prstGeom prst="rect">
            <a:avLst/>
          </a:prstGeom>
          <a:solidFill>
            <a:schemeClr val="accent1">
              <a:lumMod val="20000"/>
              <a:lumOff val="80000"/>
            </a:schemeClr>
          </a:solidFill>
          <a:ln>
            <a:solidFill>
              <a:schemeClr val="tx1"/>
            </a:solid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342900" indent="-342900" eaLnBrk="1" hangingPunct="1">
              <a:spcBef>
                <a:spcPct val="50000"/>
              </a:spcBef>
              <a:buFont typeface="Arial" panose="020B0604020202020204" pitchFamily="34" charset="0"/>
              <a:buChar char="•"/>
            </a:pPr>
            <a:r>
              <a:rPr lang="en-US" altLang="en-US" sz="2400" dirty="0">
                <a:latin typeface="Tahoma" pitchFamily="34" charset="0"/>
              </a:rPr>
              <a:t>A bank reconciliation normally begins with the cash balance reported by the bank (the unadjusted bank balance).</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The adjustments necessary to determine the amount of cash that the depositor actually owns as of the date of the bank statement are then added to and subtracted from the unadjusted bank balance.</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The final total is the </a:t>
            </a:r>
            <a:r>
              <a:rPr lang="en-US" altLang="en-US" sz="2400" b="1" dirty="0">
                <a:latin typeface="Tahoma" pitchFamily="34" charset="0"/>
              </a:rPr>
              <a:t>true cash balance</a:t>
            </a:r>
            <a:r>
              <a:rPr lang="en-US" altLang="en-US" sz="2400" dirty="0">
                <a:latin typeface="Tahoma" pitchFamily="34" charset="0"/>
              </a:rPr>
              <a:t>.</a:t>
            </a:r>
          </a:p>
        </p:txBody>
      </p:sp>
    </p:spTree>
    <p:custDataLst>
      <p:tags r:id="rId1"/>
    </p:custDataLst>
    <p:extLst>
      <p:ext uri="{BB962C8B-B14F-4D97-AF65-F5344CB8AC3E}">
        <p14:creationId xmlns:p14="http://schemas.microsoft.com/office/powerpoint/2010/main" val="24277790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28650" y="73746"/>
            <a:ext cx="7886700" cy="1325563"/>
          </a:xfrm>
        </p:spPr>
        <p:txBody>
          <a:bodyPr>
            <a:normAutofit/>
          </a:bodyPr>
          <a:lstStyle/>
          <a:p>
            <a:pPr eaLnBrk="1" hangingPunct="1"/>
            <a:r>
              <a:rPr lang="en-US" altLang="en-US" b="1" dirty="0"/>
              <a:t>Adjustments to the Bank Balance</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8435" name="Text Box 3"/>
          <p:cNvSpPr txBox="1">
            <a:spLocks noChangeArrowheads="1"/>
          </p:cNvSpPr>
          <p:nvPr/>
        </p:nvSpPr>
        <p:spPr bwMode="auto">
          <a:xfrm>
            <a:off x="533400" y="1143000"/>
            <a:ext cx="7391400" cy="3231654"/>
          </a:xfrm>
          <a:prstGeom prst="rect">
            <a:avLst/>
          </a:prstGeom>
          <a:solidFill>
            <a:schemeClr val="accent1">
              <a:lumMod val="20000"/>
              <a:lumOff val="80000"/>
            </a:schemeClr>
          </a:solidFill>
          <a:ln>
            <a:solidFill>
              <a:schemeClr val="tx1"/>
            </a:solid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342900" indent="-342900" eaLnBrk="1" hangingPunct="1">
              <a:spcBef>
                <a:spcPct val="50000"/>
              </a:spcBef>
              <a:buFont typeface="Arial" panose="020B0604020202020204" pitchFamily="34" charset="0"/>
              <a:buChar char="•"/>
            </a:pPr>
            <a:r>
              <a:rPr lang="en-US" altLang="en-US" sz="2400" dirty="0">
                <a:latin typeface="Tahoma" pitchFamily="34" charset="0"/>
              </a:rPr>
              <a:t>Deposits in transit have been recorded in the depositor’s accounting records but have not yet been added to the depositor’s account by the bank.</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Outstanding checks are disbursements that have been properly records as cash deductions on the depositor’s books but the bank has not deducted the amounts from the depositor’s bank account.</a:t>
            </a:r>
          </a:p>
        </p:txBody>
      </p:sp>
      <p:pic>
        <p:nvPicPr>
          <p:cNvPr id="4" name="Picture 3" descr="A screenshot of a cell phone&#10;&#10;Description automatically generated">
            <a:extLst>
              <a:ext uri="{FF2B5EF4-FFF2-40B4-BE49-F238E27FC236}">
                <a16:creationId xmlns:a16="http://schemas.microsoft.com/office/drawing/2014/main" id="{6BCCE433-7FF7-48D9-AF46-9ABFCB4FA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1023" y="4515091"/>
            <a:ext cx="3781953" cy="1857634"/>
          </a:xfrm>
          <a:prstGeom prst="rect">
            <a:avLst/>
          </a:prstGeom>
        </p:spPr>
      </p:pic>
    </p:spTree>
    <p:custDataLst>
      <p:tags r:id="rId1"/>
    </p:custDataLst>
    <p:extLst>
      <p:ext uri="{BB962C8B-B14F-4D97-AF65-F5344CB8AC3E}">
        <p14:creationId xmlns:p14="http://schemas.microsoft.com/office/powerpoint/2010/main" val="7358369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altLang="en-US" b="1" dirty="0"/>
              <a:t>Key Features of Internal Control Systems</a:t>
            </a:r>
          </a:p>
        </p:txBody>
      </p:sp>
      <p:sp>
        <p:nvSpPr>
          <p:cNvPr id="8195" name="Text Box 3"/>
          <p:cNvSpPr txBox="1">
            <a:spLocks noChangeArrowheads="1"/>
          </p:cNvSpPr>
          <p:nvPr/>
        </p:nvSpPr>
        <p:spPr bwMode="auto">
          <a:xfrm>
            <a:off x="762000" y="1752600"/>
            <a:ext cx="7924800" cy="3473259"/>
          </a:xfrm>
          <a:prstGeom prst="rect">
            <a:avLst/>
          </a:prstGeom>
          <a:solidFill>
            <a:schemeClr val="accent1">
              <a:lumMod val="20000"/>
              <a:lumOff val="80000"/>
            </a:schemeClr>
          </a:solidFill>
          <a:ln>
            <a:solidFill>
              <a:schemeClr val="tx1"/>
            </a:solidFill>
          </a:ln>
        </p:spPr>
        <p:txBody>
          <a:bodyPr>
            <a:spAutoFit/>
          </a:bodyPr>
          <a:lstStyle>
            <a:lvl1pPr marL="457200" indent="-457200"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spcBef>
                <a:spcPct val="15000"/>
              </a:spcBef>
              <a:buFontTx/>
              <a:buAutoNum type="arabicPeriod"/>
            </a:pPr>
            <a:r>
              <a:rPr lang="en-US" altLang="en-US" sz="2600" b="1" dirty="0">
                <a:latin typeface="Tahoma" pitchFamily="34" charset="0"/>
              </a:rPr>
              <a:t>Control Environment</a:t>
            </a:r>
          </a:p>
          <a:p>
            <a:pPr marL="457200" lvl="1" indent="0" eaLnBrk="1" hangingPunct="1">
              <a:spcBef>
                <a:spcPct val="15000"/>
              </a:spcBef>
            </a:pPr>
            <a:r>
              <a:rPr lang="en-US" altLang="en-US" sz="2600" dirty="0">
                <a:latin typeface="Tahoma" pitchFamily="34" charset="0"/>
              </a:rPr>
              <a:t>The integrity and ethical values of the company, including its code of conduct and other actions that set the tone of the organization</a:t>
            </a:r>
          </a:p>
          <a:p>
            <a:pPr eaLnBrk="1" hangingPunct="1">
              <a:spcBef>
                <a:spcPct val="15000"/>
              </a:spcBef>
              <a:buFontTx/>
              <a:buAutoNum type="arabicPeriod"/>
            </a:pPr>
            <a:r>
              <a:rPr lang="en-US" altLang="en-US" sz="2600" b="1" dirty="0">
                <a:latin typeface="Tahoma" pitchFamily="34" charset="0"/>
              </a:rPr>
              <a:t>Risk Assessment</a:t>
            </a:r>
          </a:p>
          <a:p>
            <a:pPr indent="0" eaLnBrk="1" hangingPunct="1">
              <a:spcBef>
                <a:spcPct val="15000"/>
              </a:spcBef>
            </a:pPr>
            <a:r>
              <a:rPr lang="en-US" altLang="en-US" sz="2600" dirty="0">
                <a:latin typeface="Tahoma" pitchFamily="34" charset="0"/>
              </a:rPr>
              <a:t>Management’s process of identifying potential risks that could result in misstated financial statements and addressing those risks.</a:t>
            </a:r>
          </a:p>
        </p:txBody>
      </p:sp>
    </p:spTree>
    <p:custDataLst>
      <p:tags r:id="rId1"/>
    </p:custDataLst>
    <p:extLst>
      <p:ext uri="{BB962C8B-B14F-4D97-AF65-F5344CB8AC3E}">
        <p14:creationId xmlns:p14="http://schemas.microsoft.com/office/powerpoint/2010/main" val="316642226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b="1" dirty="0"/>
              <a:t>Adjustments to the Book Balance</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8435" name="Text Box 3"/>
          <p:cNvSpPr txBox="1">
            <a:spLocks noChangeArrowheads="1"/>
          </p:cNvSpPr>
          <p:nvPr/>
        </p:nvSpPr>
        <p:spPr bwMode="auto">
          <a:xfrm>
            <a:off x="914400" y="1625314"/>
            <a:ext cx="7315200" cy="1200329"/>
          </a:xfrm>
          <a:prstGeom prst="rect">
            <a:avLst/>
          </a:prstGeom>
          <a:solidFill>
            <a:schemeClr val="accent1">
              <a:lumMod val="20000"/>
              <a:lumOff val="80000"/>
            </a:schemeClr>
          </a:solidFill>
          <a:ln>
            <a:solidFill>
              <a:schemeClr val="tx1"/>
            </a:solid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342900" indent="-342900" eaLnBrk="1" hangingPunct="1">
              <a:spcBef>
                <a:spcPct val="50000"/>
              </a:spcBef>
              <a:buFont typeface="Arial" panose="020B0604020202020204" pitchFamily="34" charset="0"/>
              <a:buChar char="•"/>
            </a:pPr>
            <a:r>
              <a:rPr lang="en-US" altLang="en-US" sz="2400" dirty="0">
                <a:latin typeface="Tahoma" pitchFamily="34" charset="0"/>
              </a:rPr>
              <a:t>A typical format for determining the true cash balance beginning with the unadjusted book balance is as follows:</a:t>
            </a:r>
          </a:p>
        </p:txBody>
      </p:sp>
      <p:pic>
        <p:nvPicPr>
          <p:cNvPr id="4" name="Picture 3" descr="A screenshot of a cell phone&#10;&#10;Description automatically generated">
            <a:extLst>
              <a:ext uri="{FF2B5EF4-FFF2-40B4-BE49-F238E27FC236}">
                <a16:creationId xmlns:a16="http://schemas.microsoft.com/office/drawing/2014/main" id="{F04BC61C-7326-47D2-B5D1-AF843712C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1076" y="3200400"/>
            <a:ext cx="5201847" cy="2824440"/>
          </a:xfrm>
          <a:prstGeom prst="rect">
            <a:avLst/>
          </a:prstGeom>
        </p:spPr>
      </p:pic>
    </p:spTree>
    <p:custDataLst>
      <p:tags r:id="rId1"/>
    </p:custDataLst>
    <p:extLst>
      <p:ext uri="{BB962C8B-B14F-4D97-AF65-F5344CB8AC3E}">
        <p14:creationId xmlns:p14="http://schemas.microsoft.com/office/powerpoint/2010/main" val="357964560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b="1" dirty="0"/>
              <a:t>Adjustments to the Book Balance</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8435" name="Text Box 3"/>
          <p:cNvSpPr txBox="1">
            <a:spLocks noChangeArrowheads="1"/>
          </p:cNvSpPr>
          <p:nvPr/>
        </p:nvSpPr>
        <p:spPr bwMode="auto">
          <a:xfrm>
            <a:off x="914400" y="1625314"/>
            <a:ext cx="7315200" cy="4339650"/>
          </a:xfrm>
          <a:prstGeom prst="rect">
            <a:avLst/>
          </a:prstGeom>
          <a:solidFill>
            <a:schemeClr val="accent1">
              <a:lumMod val="20000"/>
              <a:lumOff val="80000"/>
            </a:schemeClr>
          </a:solidFill>
          <a:ln>
            <a:solidFill>
              <a:schemeClr val="tx1"/>
            </a:solid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342900" indent="-342900" eaLnBrk="1" hangingPunct="1">
              <a:spcBef>
                <a:spcPct val="50000"/>
              </a:spcBef>
              <a:buFont typeface="Arial" panose="020B0604020202020204" pitchFamily="34" charset="0"/>
              <a:buChar char="•"/>
            </a:pPr>
            <a:r>
              <a:rPr lang="en-US" altLang="en-US" sz="2400" dirty="0">
                <a:latin typeface="Tahoma" pitchFamily="34" charset="0"/>
              </a:rPr>
              <a:t>Accounts receivable collections are when customers send payments directly to the bank.</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The amount of interest earned is added directly to the depositor’s bank account.</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Banks frequently charge depositors fees (service charges) for services performed.</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Non-sufficient-funds (NSF) checks are obtained from the company’s customers and deposited, however when submitted for payment the banks refuse due to insufficient funds.</a:t>
            </a:r>
          </a:p>
        </p:txBody>
      </p:sp>
    </p:spTree>
    <p:custDataLst>
      <p:tags r:id="rId1"/>
    </p:custDataLst>
    <p:extLst>
      <p:ext uri="{BB962C8B-B14F-4D97-AF65-F5344CB8AC3E}">
        <p14:creationId xmlns:p14="http://schemas.microsoft.com/office/powerpoint/2010/main" val="11932159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altLang="en-US" b="1" dirty="0"/>
              <a:t>Correction of Errors</a:t>
            </a:r>
          </a:p>
        </p:txBody>
      </p:sp>
      <p:sp>
        <p:nvSpPr>
          <p:cNvPr id="23555" name="Text Box 3"/>
          <p:cNvSpPr txBox="1">
            <a:spLocks noChangeArrowheads="1"/>
          </p:cNvSpPr>
          <p:nvPr/>
        </p:nvSpPr>
        <p:spPr bwMode="auto">
          <a:xfrm>
            <a:off x="914400" y="2057400"/>
            <a:ext cx="7162800" cy="3693319"/>
          </a:xfrm>
          <a:prstGeom prst="rect">
            <a:avLst/>
          </a:prstGeom>
          <a:solidFill>
            <a:schemeClr val="accent1">
              <a:lumMod val="20000"/>
              <a:lumOff val="80000"/>
            </a:schemeClr>
          </a:solidFill>
          <a:ln>
            <a:solidFill>
              <a:schemeClr val="tx1"/>
            </a:solidFill>
          </a:ln>
        </p:spPr>
        <p:txBody>
          <a:bodyPr>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algn="ctr" eaLnBrk="1" hangingPunct="1">
              <a:lnSpc>
                <a:spcPct val="150000"/>
              </a:lnSpc>
              <a:spcBef>
                <a:spcPct val="50000"/>
              </a:spcBef>
            </a:pPr>
            <a:r>
              <a:rPr lang="en-US" altLang="en-US" sz="2600" dirty="0">
                <a:latin typeface="Tahoma" pitchFamily="34" charset="0"/>
              </a:rPr>
              <a:t>If an error is found on the bank statement, an adjustment for it is made to the unadjusted bank balance to determine the </a:t>
            </a:r>
            <a:r>
              <a:rPr lang="en-US" altLang="en-US" sz="2600" b="1" dirty="0">
                <a:latin typeface="Tahoma" pitchFamily="34" charset="0"/>
              </a:rPr>
              <a:t>true cash balance</a:t>
            </a:r>
            <a:r>
              <a:rPr lang="en-US" altLang="en-US" sz="2600" dirty="0">
                <a:latin typeface="Tahoma" pitchFamily="34" charset="0"/>
              </a:rPr>
              <a:t>, and the bank is notified. An error made by the depositor requires an adjustment to the book balance.</a:t>
            </a:r>
          </a:p>
        </p:txBody>
      </p:sp>
    </p:spTree>
    <p:custDataLst>
      <p:tags r:id="rId1"/>
    </p:custDataLst>
    <p:extLst>
      <p:ext uri="{BB962C8B-B14F-4D97-AF65-F5344CB8AC3E}">
        <p14:creationId xmlns:p14="http://schemas.microsoft.com/office/powerpoint/2010/main" val="170825883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altLang="en-US" b="1" dirty="0"/>
              <a:t>Certified Checks</a:t>
            </a:r>
          </a:p>
        </p:txBody>
      </p:sp>
      <p:sp>
        <p:nvSpPr>
          <p:cNvPr id="23555" name="Text Box 3"/>
          <p:cNvSpPr txBox="1">
            <a:spLocks noChangeArrowheads="1"/>
          </p:cNvSpPr>
          <p:nvPr/>
        </p:nvSpPr>
        <p:spPr bwMode="auto">
          <a:xfrm>
            <a:off x="914400" y="2057400"/>
            <a:ext cx="7162800" cy="3093154"/>
          </a:xfrm>
          <a:prstGeom prst="rect">
            <a:avLst/>
          </a:prstGeom>
          <a:solidFill>
            <a:schemeClr val="accent1">
              <a:lumMod val="20000"/>
              <a:lumOff val="80000"/>
            </a:schemeClr>
          </a:solidFill>
          <a:ln>
            <a:solidFill>
              <a:schemeClr val="tx1"/>
            </a:solidFill>
          </a:ln>
        </p:spPr>
        <p:txBody>
          <a:bodyPr>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algn="ctr" eaLnBrk="1" hangingPunct="1">
              <a:lnSpc>
                <a:spcPct val="150000"/>
              </a:lnSpc>
              <a:spcBef>
                <a:spcPct val="50000"/>
              </a:spcBef>
            </a:pPr>
            <a:r>
              <a:rPr lang="en-US" altLang="en-US" sz="2600" dirty="0">
                <a:latin typeface="Tahoma" pitchFamily="34" charset="0"/>
              </a:rPr>
              <a:t>A certified check is guaranteed payment by the bank and is deducted when the bank certifies that the check is good. They, therefore, </a:t>
            </a:r>
            <a:r>
              <a:rPr lang="en-US" altLang="en-US" sz="2600" i="1" dirty="0">
                <a:latin typeface="Tahoma" pitchFamily="34" charset="0"/>
              </a:rPr>
              <a:t>have</a:t>
            </a:r>
            <a:r>
              <a:rPr lang="en-US" altLang="en-US" sz="2600" dirty="0">
                <a:latin typeface="Tahoma" pitchFamily="34" charset="0"/>
              </a:rPr>
              <a:t> been deducted by the bank in determining the unadjusted bank balance.</a:t>
            </a:r>
          </a:p>
        </p:txBody>
      </p:sp>
    </p:spTree>
    <p:custDataLst>
      <p:tags r:id="rId1"/>
    </p:custDataLst>
    <p:extLst>
      <p:ext uri="{BB962C8B-B14F-4D97-AF65-F5344CB8AC3E}">
        <p14:creationId xmlns:p14="http://schemas.microsoft.com/office/powerpoint/2010/main" val="230396875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DE8D-4C0E-44F1-9728-7A724D278CEF}"/>
              </a:ext>
            </a:extLst>
          </p:cNvPr>
          <p:cNvSpPr>
            <a:spLocks noGrp="1"/>
          </p:cNvSpPr>
          <p:nvPr>
            <p:ph type="title"/>
          </p:nvPr>
        </p:nvSpPr>
        <p:spPr/>
        <p:txBody>
          <a:bodyPr/>
          <a:lstStyle/>
          <a:p>
            <a:r>
              <a:rPr lang="en-US" dirty="0"/>
              <a:t>Bank Statement for Green Shades Resorts, Inc.</a:t>
            </a:r>
          </a:p>
        </p:txBody>
      </p:sp>
      <p:pic>
        <p:nvPicPr>
          <p:cNvPr id="4" name="Picture 3" descr="A screenshot of a cell phone&#10;&#10;Description automatically generated">
            <a:extLst>
              <a:ext uri="{FF2B5EF4-FFF2-40B4-BE49-F238E27FC236}">
                <a16:creationId xmlns:a16="http://schemas.microsoft.com/office/drawing/2014/main" id="{1428CA23-8207-4A97-B4C7-50C930500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654" y="1295400"/>
            <a:ext cx="4410691" cy="5125165"/>
          </a:xfrm>
          <a:prstGeom prst="rect">
            <a:avLst/>
          </a:prstGeom>
        </p:spPr>
      </p:pic>
    </p:spTree>
    <p:extLst>
      <p:ext uri="{BB962C8B-B14F-4D97-AF65-F5344CB8AC3E}">
        <p14:creationId xmlns:p14="http://schemas.microsoft.com/office/powerpoint/2010/main" val="2139711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54074"/>
          </a:xfrm>
        </p:spPr>
        <p:txBody>
          <a:bodyPr>
            <a:normAutofit/>
          </a:bodyPr>
          <a:lstStyle/>
          <a:p>
            <a:pPr eaLnBrk="1" hangingPunct="1"/>
            <a:r>
              <a:rPr lang="en-US" altLang="en-US" b="1" dirty="0"/>
              <a:t>Adjustments to the Bank Balance</a:t>
            </a:r>
          </a:p>
        </p:txBody>
      </p:sp>
      <p:sp>
        <p:nvSpPr>
          <p:cNvPr id="24579" name="Text Box 3"/>
          <p:cNvSpPr txBox="1">
            <a:spLocks noChangeArrowheads="1"/>
          </p:cNvSpPr>
          <p:nvPr/>
        </p:nvSpPr>
        <p:spPr bwMode="auto">
          <a:xfrm>
            <a:off x="632114" y="1371600"/>
            <a:ext cx="7696200" cy="4247317"/>
          </a:xfrm>
          <a:prstGeom prst="rect">
            <a:avLst/>
          </a:prstGeom>
          <a:solidFill>
            <a:schemeClr val="accent1">
              <a:lumMod val="20000"/>
              <a:lumOff val="80000"/>
            </a:schemeClr>
          </a:solidFill>
          <a:ln>
            <a:noFill/>
          </a:ln>
        </p:spPr>
        <p:txBody>
          <a:bodyPr>
            <a:spAutoFit/>
          </a:bodyPr>
          <a:lstStyle>
            <a:lvl1pPr marL="457200" indent="-457200"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0" indent="0" eaLnBrk="1" hangingPunct="1">
              <a:spcBef>
                <a:spcPct val="50000"/>
              </a:spcBef>
            </a:pPr>
            <a:r>
              <a:rPr lang="en-US" altLang="en-US" sz="1800" dirty="0">
                <a:latin typeface="Tahoma" pitchFamily="34" charset="0"/>
              </a:rPr>
              <a:t>The September 30, Year 1 bank statement showed an unadjusted balance of $3,516.45.  A review of the bank statement disclosed three adjustments:</a:t>
            </a:r>
          </a:p>
          <a:p>
            <a:pPr eaLnBrk="1" hangingPunct="1">
              <a:spcBef>
                <a:spcPct val="50000"/>
              </a:spcBef>
              <a:buFontTx/>
              <a:buAutoNum type="arabicPeriod"/>
            </a:pPr>
            <a:r>
              <a:rPr lang="en-US" altLang="en-US" sz="1800" dirty="0">
                <a:latin typeface="Tahoma" pitchFamily="34" charset="0"/>
              </a:rPr>
              <a:t>Comparing the deposits on the bank statement with deposits recorded in the accounting records indicated there was $724.11 of deposits in transit.</a:t>
            </a:r>
          </a:p>
          <a:p>
            <a:pPr eaLnBrk="1" hangingPunct="1">
              <a:spcBef>
                <a:spcPct val="50000"/>
              </a:spcBef>
              <a:buFontTx/>
              <a:buAutoNum type="arabicPeriod"/>
            </a:pPr>
            <a:r>
              <a:rPr lang="en-US" altLang="en-US" sz="1800" dirty="0">
                <a:latin typeface="Tahoma" pitchFamily="34" charset="0"/>
              </a:rPr>
              <a:t>An examination of the returned checks disclosed that the bank has erroneously deducted a $25 check written by another company.</a:t>
            </a:r>
          </a:p>
          <a:p>
            <a:pPr eaLnBrk="1" hangingPunct="1">
              <a:spcBef>
                <a:spcPct val="50000"/>
              </a:spcBef>
              <a:buFontTx/>
              <a:buAutoNum type="arabicPeriod"/>
            </a:pPr>
            <a:r>
              <a:rPr lang="en-US" altLang="en-US" sz="1800" dirty="0">
                <a:latin typeface="Tahoma" pitchFamily="34" charset="0"/>
              </a:rPr>
              <a:t>The checks returned with the bank statement were compared to the cash records.  Three checks with amounts totaling $235.25 were outstanding.</a:t>
            </a:r>
          </a:p>
          <a:p>
            <a:pPr marL="0" indent="0" eaLnBrk="1" hangingPunct="1">
              <a:spcBef>
                <a:spcPct val="50000"/>
              </a:spcBef>
            </a:pPr>
            <a:r>
              <a:rPr lang="en-US" altLang="en-US" sz="1800" dirty="0">
                <a:latin typeface="Tahoma" pitchFamily="34" charset="0"/>
              </a:rPr>
              <a:t>After these adjustments are made, GSRI’s true cash balance is determined to be $4,030.31</a:t>
            </a:r>
          </a:p>
        </p:txBody>
      </p:sp>
    </p:spTree>
    <p:custDataLst>
      <p:tags r:id="rId1"/>
    </p:custDataLst>
    <p:extLst>
      <p:ext uri="{BB962C8B-B14F-4D97-AF65-F5344CB8AC3E}">
        <p14:creationId xmlns:p14="http://schemas.microsoft.com/office/powerpoint/2010/main" val="400521625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54074"/>
          </a:xfrm>
        </p:spPr>
        <p:txBody>
          <a:bodyPr>
            <a:normAutofit/>
          </a:bodyPr>
          <a:lstStyle/>
          <a:p>
            <a:pPr eaLnBrk="1" hangingPunct="1"/>
            <a:r>
              <a:rPr lang="en-US" altLang="en-US" b="1" dirty="0"/>
              <a:t>Adjustments to the Book Balance</a:t>
            </a:r>
          </a:p>
        </p:txBody>
      </p:sp>
      <p:sp>
        <p:nvSpPr>
          <p:cNvPr id="24579" name="Text Box 3"/>
          <p:cNvSpPr txBox="1">
            <a:spLocks noChangeArrowheads="1"/>
          </p:cNvSpPr>
          <p:nvPr/>
        </p:nvSpPr>
        <p:spPr bwMode="auto">
          <a:xfrm>
            <a:off x="632114" y="1371600"/>
            <a:ext cx="7696200" cy="4108817"/>
          </a:xfrm>
          <a:prstGeom prst="rect">
            <a:avLst/>
          </a:prstGeom>
          <a:solidFill>
            <a:schemeClr val="accent1">
              <a:lumMod val="20000"/>
              <a:lumOff val="80000"/>
            </a:schemeClr>
          </a:solidFill>
          <a:ln>
            <a:noFill/>
          </a:ln>
        </p:spPr>
        <p:txBody>
          <a:bodyPr>
            <a:spAutoFit/>
          </a:bodyPr>
          <a:lstStyle>
            <a:lvl1pPr marL="457200" indent="-457200"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0" indent="0" eaLnBrk="1" hangingPunct="1">
              <a:spcBef>
                <a:spcPct val="50000"/>
              </a:spcBef>
            </a:pPr>
            <a:r>
              <a:rPr lang="en-US" altLang="en-US" sz="1800" dirty="0">
                <a:latin typeface="Tahoma" pitchFamily="34" charset="0"/>
              </a:rPr>
              <a:t>GSRI’s unadjusted book balance as of September 30, Year 1 was $3,361.22.  This balance differs from GSRI’s true cash balance because of four unrecorded accounting events:</a:t>
            </a:r>
          </a:p>
          <a:p>
            <a:pPr marL="628650" lvl="1" indent="-342900" eaLnBrk="1" hangingPunct="1">
              <a:spcBef>
                <a:spcPct val="50000"/>
              </a:spcBef>
              <a:buFont typeface="+mj-lt"/>
              <a:buAutoNum type="arabicPeriod"/>
            </a:pPr>
            <a:r>
              <a:rPr lang="en-US" altLang="en-US" sz="1800" dirty="0">
                <a:latin typeface="Tahoma" pitchFamily="34" charset="0"/>
              </a:rPr>
              <a:t>The bank collected a $940 account receivable for GSRI.</a:t>
            </a:r>
          </a:p>
          <a:p>
            <a:pPr marL="628650" lvl="1" indent="-342900" eaLnBrk="1" hangingPunct="1">
              <a:spcBef>
                <a:spcPct val="50000"/>
              </a:spcBef>
              <a:buFont typeface="+mj-lt"/>
              <a:buAutoNum type="arabicPeriod"/>
            </a:pPr>
            <a:r>
              <a:rPr lang="en-US" altLang="en-US" sz="1800" dirty="0">
                <a:latin typeface="Tahoma" pitchFamily="34" charset="0"/>
              </a:rPr>
              <a:t>GSRI’s accountant made a $27 recording error.</a:t>
            </a:r>
          </a:p>
          <a:p>
            <a:pPr marL="628650" lvl="1" indent="-342900" eaLnBrk="1" hangingPunct="1">
              <a:spcBef>
                <a:spcPct val="50000"/>
              </a:spcBef>
              <a:buFont typeface="+mj-lt"/>
              <a:buAutoNum type="arabicPeriod"/>
            </a:pPr>
            <a:r>
              <a:rPr lang="en-US" altLang="en-US" sz="1800" dirty="0">
                <a:latin typeface="Tahoma" pitchFamily="34" charset="0"/>
              </a:rPr>
              <a:t>The bank charged GSRI an $8.40 service fee.</a:t>
            </a:r>
          </a:p>
          <a:p>
            <a:pPr marL="628650" lvl="1" indent="-342900" eaLnBrk="1" hangingPunct="1">
              <a:spcBef>
                <a:spcPct val="50000"/>
              </a:spcBef>
              <a:buFont typeface="+mj-lt"/>
              <a:buAutoNum type="arabicPeriod"/>
            </a:pPr>
            <a:r>
              <a:rPr lang="en-US" altLang="en-US" sz="1800" dirty="0">
                <a:latin typeface="Tahoma" pitchFamily="34" charset="0"/>
              </a:rPr>
              <a:t>GSRI had deposited a $289.51 check from a customer who did not have sufficient funds to cover the check.</a:t>
            </a:r>
          </a:p>
          <a:p>
            <a:pPr marL="285750" lvl="1" indent="0" eaLnBrk="1" hangingPunct="1">
              <a:spcBef>
                <a:spcPct val="50000"/>
              </a:spcBef>
            </a:pPr>
            <a:r>
              <a:rPr lang="en-US" altLang="en-US" sz="1800" dirty="0">
                <a:latin typeface="Tahoma" pitchFamily="34" charset="0"/>
              </a:rPr>
              <a:t>Two of these adjustments increase the unadjusted cash balance while the other two decrease the unadjusted cash balance.  The true balance determined from the perspective of the bank statement agrees with the true balance determined from the perspective of GSRI’s books.</a:t>
            </a:r>
          </a:p>
        </p:txBody>
      </p:sp>
    </p:spTree>
    <p:custDataLst>
      <p:tags r:id="rId1"/>
    </p:custDataLst>
    <p:extLst>
      <p:ext uri="{BB962C8B-B14F-4D97-AF65-F5344CB8AC3E}">
        <p14:creationId xmlns:p14="http://schemas.microsoft.com/office/powerpoint/2010/main" val="81439143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a:bodyPr>
          <a:lstStyle/>
          <a:p>
            <a:pPr eaLnBrk="1" hangingPunct="1"/>
            <a:r>
              <a:rPr lang="en-US" altLang="en-US" b="1" dirty="0"/>
              <a:t>GSRI Bank Reconciliation </a:t>
            </a:r>
          </a:p>
        </p:txBody>
      </p:sp>
      <p:pic>
        <p:nvPicPr>
          <p:cNvPr id="3" name="Picture 2" descr="A screenshot of a cell phone&#10;&#10;Description automatically generated">
            <a:extLst>
              <a:ext uri="{FF2B5EF4-FFF2-40B4-BE49-F238E27FC236}">
                <a16:creationId xmlns:a16="http://schemas.microsoft.com/office/drawing/2014/main" id="{59BE1CF1-D7F3-4BE1-AA85-9AA2FD0C9B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391" y="1447800"/>
            <a:ext cx="5715218" cy="4722025"/>
          </a:xfrm>
          <a:prstGeom prst="rect">
            <a:avLst/>
          </a:prstGeom>
        </p:spPr>
      </p:pic>
    </p:spTree>
    <p:custDataLst>
      <p:tags r:id="rId1"/>
    </p:custDataLst>
    <p:extLst>
      <p:ext uri="{BB962C8B-B14F-4D97-AF65-F5344CB8AC3E}">
        <p14:creationId xmlns:p14="http://schemas.microsoft.com/office/powerpoint/2010/main" val="391674107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2" name="Rectangle 4"/>
          <p:cNvSpPr>
            <a:spLocks noGrp="1" noChangeArrowheads="1"/>
          </p:cNvSpPr>
          <p:nvPr>
            <p:ph type="title"/>
          </p:nvPr>
        </p:nvSpPr>
        <p:spPr>
          <a:xfrm>
            <a:off x="628650" y="152400"/>
            <a:ext cx="7886700" cy="762001"/>
          </a:xfrm>
        </p:spPr>
        <p:txBody>
          <a:bodyPr>
            <a:noAutofit/>
          </a:bodyPr>
          <a:lstStyle/>
          <a:p>
            <a:pPr eaLnBrk="1" hangingPunct="1"/>
            <a:r>
              <a:rPr lang="en-US" altLang="en-US" b="1" dirty="0"/>
              <a:t>Updating GSRI’s Accounting Records</a:t>
            </a:r>
          </a:p>
        </p:txBody>
      </p:sp>
      <p:sp>
        <p:nvSpPr>
          <p:cNvPr id="4103" name="Text Box 5"/>
          <p:cNvSpPr txBox="1">
            <a:spLocks noChangeArrowheads="1"/>
          </p:cNvSpPr>
          <p:nvPr/>
        </p:nvSpPr>
        <p:spPr bwMode="auto">
          <a:xfrm>
            <a:off x="609600" y="914400"/>
            <a:ext cx="7696200" cy="1569660"/>
          </a:xfrm>
          <a:prstGeom prst="rect">
            <a:avLst/>
          </a:prstGeom>
          <a:solidFill>
            <a:schemeClr val="accent1">
              <a:lumMod val="20000"/>
              <a:lumOff val="80000"/>
            </a:schemeClr>
          </a:solidFill>
          <a:ln>
            <a:no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spcBef>
                <a:spcPct val="50000"/>
              </a:spcBef>
            </a:pPr>
            <a:r>
              <a:rPr lang="en-US" altLang="en-US" sz="2400" dirty="0">
                <a:latin typeface="Tahoma" pitchFamily="34" charset="0"/>
              </a:rPr>
              <a:t>Each of the adjustments to the book balance must be recorded in GSRI’s financial records.  The effects of each adjustment on the financial statements are as follows:</a:t>
            </a:r>
          </a:p>
        </p:txBody>
      </p:sp>
      <p:sp>
        <p:nvSpPr>
          <p:cNvPr id="8" name="Text Box 1026">
            <a:extLst>
              <a:ext uri="{FF2B5EF4-FFF2-40B4-BE49-F238E27FC236}">
                <a16:creationId xmlns:a16="http://schemas.microsoft.com/office/drawing/2014/main" id="{9EF2F89B-BC84-4721-BAFB-8ED032B103CB}"/>
              </a:ext>
            </a:extLst>
          </p:cNvPr>
          <p:cNvSpPr txBox="1">
            <a:spLocks noChangeArrowheads="1"/>
          </p:cNvSpPr>
          <p:nvPr/>
        </p:nvSpPr>
        <p:spPr bwMode="auto">
          <a:xfrm>
            <a:off x="632114" y="2743200"/>
            <a:ext cx="7375561" cy="707886"/>
          </a:xfrm>
          <a:prstGeom prst="rect">
            <a:avLst/>
          </a:prstGeom>
          <a:solidFill>
            <a:srgbClr val="E4EBFE"/>
          </a:solidFill>
          <a:ln w="9525">
            <a:solidFill>
              <a:schemeClr val="tx1"/>
            </a:solidFill>
            <a:miter lim="800000"/>
            <a:headEnd/>
            <a:tailEnd/>
          </a:ln>
        </p:spPr>
        <p:txBody>
          <a:bodyPr wrap="square">
            <a:spAutoFit/>
          </a:bodyPr>
          <a:lstStyle/>
          <a:p>
            <a:pPr>
              <a:spcBef>
                <a:spcPct val="50000"/>
              </a:spcBef>
            </a:pPr>
            <a:r>
              <a:rPr lang="en-US" sz="2000" dirty="0">
                <a:latin typeface="Tahoma" pitchFamily="34" charset="0"/>
              </a:rPr>
              <a:t>Adjustment 1: Recording the $940 receivable collection increases cash and reduces accounts receivable.</a:t>
            </a:r>
          </a:p>
        </p:txBody>
      </p:sp>
      <p:sp>
        <p:nvSpPr>
          <p:cNvPr id="9" name="Oval 1029">
            <a:extLst>
              <a:ext uri="{FF2B5EF4-FFF2-40B4-BE49-F238E27FC236}">
                <a16:creationId xmlns:a16="http://schemas.microsoft.com/office/drawing/2014/main" id="{B2DC5557-00B3-4456-A573-EDA9165244FC}"/>
              </a:ext>
            </a:extLst>
          </p:cNvPr>
          <p:cNvSpPr>
            <a:spLocks noChangeArrowheads="1"/>
          </p:cNvSpPr>
          <p:nvPr/>
        </p:nvSpPr>
        <p:spPr bwMode="auto">
          <a:xfrm>
            <a:off x="5029200" y="3580656"/>
            <a:ext cx="2677742" cy="1069160"/>
          </a:xfrm>
          <a:prstGeom prst="ellipse">
            <a:avLst/>
          </a:prstGeom>
          <a:solidFill>
            <a:schemeClr val="accent1"/>
          </a:solidFill>
          <a:ln w="9525">
            <a:solidFill>
              <a:schemeClr val="tx1"/>
            </a:solidFill>
            <a:round/>
            <a:headEnd/>
            <a:tailEnd/>
          </a:ln>
        </p:spPr>
        <p:txBody>
          <a:bodyPr anchor="ctr"/>
          <a:lstStyle/>
          <a:p>
            <a:pPr algn="ctr"/>
            <a:r>
              <a:rPr lang="en-US" sz="2000" b="0" dirty="0">
                <a:solidFill>
                  <a:schemeClr val="bg1"/>
                </a:solidFill>
                <a:latin typeface="Tahoma" pitchFamily="34" charset="0"/>
              </a:rPr>
              <a:t>Asset Exchange Transaction</a:t>
            </a:r>
          </a:p>
        </p:txBody>
      </p:sp>
      <p:pic>
        <p:nvPicPr>
          <p:cNvPr id="5" name="Picture 4">
            <a:extLst>
              <a:ext uri="{FF2B5EF4-FFF2-40B4-BE49-F238E27FC236}">
                <a16:creationId xmlns:a16="http://schemas.microsoft.com/office/drawing/2014/main" id="{46459D37-8436-4CD8-BEC0-CCB1DB6E42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25" y="4779386"/>
            <a:ext cx="7905750" cy="1410634"/>
          </a:xfrm>
          <a:prstGeom prst="rect">
            <a:avLst/>
          </a:prstGeom>
        </p:spPr>
      </p:pic>
    </p:spTree>
    <p:custDataLst>
      <p:tags r:id="rId1"/>
    </p:custDataLst>
    <p:extLst>
      <p:ext uri="{BB962C8B-B14F-4D97-AF65-F5344CB8AC3E}">
        <p14:creationId xmlns:p14="http://schemas.microsoft.com/office/powerpoint/2010/main" val="77148913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2" name="Rectangle 4"/>
          <p:cNvSpPr>
            <a:spLocks noGrp="1" noChangeArrowheads="1"/>
          </p:cNvSpPr>
          <p:nvPr>
            <p:ph type="title"/>
          </p:nvPr>
        </p:nvSpPr>
        <p:spPr>
          <a:xfrm>
            <a:off x="628650" y="152400"/>
            <a:ext cx="7886700" cy="762001"/>
          </a:xfrm>
        </p:spPr>
        <p:txBody>
          <a:bodyPr>
            <a:noAutofit/>
          </a:bodyPr>
          <a:lstStyle/>
          <a:p>
            <a:pPr eaLnBrk="1" hangingPunct="1"/>
            <a:r>
              <a:rPr lang="en-US" altLang="en-US" b="1" dirty="0"/>
              <a:t>Updating GSRI’s Accounting Records</a:t>
            </a:r>
          </a:p>
        </p:txBody>
      </p:sp>
      <p:sp>
        <p:nvSpPr>
          <p:cNvPr id="4103" name="Text Box 5"/>
          <p:cNvSpPr txBox="1">
            <a:spLocks noChangeArrowheads="1"/>
          </p:cNvSpPr>
          <p:nvPr/>
        </p:nvSpPr>
        <p:spPr bwMode="auto">
          <a:xfrm>
            <a:off x="609600" y="914400"/>
            <a:ext cx="7696200" cy="1569660"/>
          </a:xfrm>
          <a:prstGeom prst="rect">
            <a:avLst/>
          </a:prstGeom>
          <a:solidFill>
            <a:schemeClr val="accent1">
              <a:lumMod val="20000"/>
              <a:lumOff val="80000"/>
            </a:schemeClr>
          </a:solidFill>
          <a:ln>
            <a:no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spcBef>
                <a:spcPct val="50000"/>
              </a:spcBef>
            </a:pPr>
            <a:r>
              <a:rPr lang="en-US" altLang="en-US" sz="2400" dirty="0">
                <a:latin typeface="Tahoma" pitchFamily="34" charset="0"/>
              </a:rPr>
              <a:t>Each of the adjustments to the book balance must be recorded in GSRI’s financial records.  The effects of each adjustment on the financial statements are as follows:</a:t>
            </a:r>
          </a:p>
        </p:txBody>
      </p:sp>
      <p:sp>
        <p:nvSpPr>
          <p:cNvPr id="8" name="Text Box 1026">
            <a:extLst>
              <a:ext uri="{FF2B5EF4-FFF2-40B4-BE49-F238E27FC236}">
                <a16:creationId xmlns:a16="http://schemas.microsoft.com/office/drawing/2014/main" id="{9EF2F89B-BC84-4721-BAFB-8ED032B103CB}"/>
              </a:ext>
            </a:extLst>
          </p:cNvPr>
          <p:cNvSpPr txBox="1">
            <a:spLocks noChangeArrowheads="1"/>
          </p:cNvSpPr>
          <p:nvPr/>
        </p:nvSpPr>
        <p:spPr bwMode="auto">
          <a:xfrm>
            <a:off x="632114" y="2743200"/>
            <a:ext cx="7375561" cy="1015663"/>
          </a:xfrm>
          <a:prstGeom prst="rect">
            <a:avLst/>
          </a:prstGeom>
          <a:solidFill>
            <a:srgbClr val="E4EBFE"/>
          </a:solidFill>
          <a:ln w="9525">
            <a:solidFill>
              <a:schemeClr val="tx1"/>
            </a:solidFill>
            <a:miter lim="800000"/>
            <a:headEnd/>
            <a:tailEnd/>
          </a:ln>
        </p:spPr>
        <p:txBody>
          <a:bodyPr wrap="square">
            <a:spAutoFit/>
          </a:bodyPr>
          <a:lstStyle/>
          <a:p>
            <a:pPr>
              <a:spcBef>
                <a:spcPct val="50000"/>
              </a:spcBef>
            </a:pPr>
            <a:r>
              <a:rPr lang="en-US" sz="2000" dirty="0">
                <a:latin typeface="Tahoma" pitchFamily="34" charset="0"/>
              </a:rPr>
              <a:t>Adjustment 2: Assume the $27 recording error occurred due to transposing two numbers when recording check #633 for utilities expense</a:t>
            </a:r>
          </a:p>
        </p:txBody>
      </p:sp>
      <p:pic>
        <p:nvPicPr>
          <p:cNvPr id="3" name="Picture 2" descr="A screenshot of a cell phone&#10;&#10;Description automatically generated">
            <a:extLst>
              <a:ext uri="{FF2B5EF4-FFF2-40B4-BE49-F238E27FC236}">
                <a16:creationId xmlns:a16="http://schemas.microsoft.com/office/drawing/2014/main" id="{32C2D5E3-AD9D-4901-A51E-6D27DDB46E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093" y="4245945"/>
            <a:ext cx="7555813" cy="1572308"/>
          </a:xfrm>
          <a:prstGeom prst="rect">
            <a:avLst/>
          </a:prstGeom>
        </p:spPr>
      </p:pic>
    </p:spTree>
    <p:custDataLst>
      <p:tags r:id="rId1"/>
    </p:custDataLst>
    <p:extLst>
      <p:ext uri="{BB962C8B-B14F-4D97-AF65-F5344CB8AC3E}">
        <p14:creationId xmlns:p14="http://schemas.microsoft.com/office/powerpoint/2010/main" val="107993703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altLang="en-US" b="1" dirty="0"/>
              <a:t>Key Features of Internal Control Systems</a:t>
            </a:r>
          </a:p>
        </p:txBody>
      </p:sp>
      <p:sp>
        <p:nvSpPr>
          <p:cNvPr id="8195" name="Text Box 3"/>
          <p:cNvSpPr txBox="1">
            <a:spLocks noChangeArrowheads="1"/>
          </p:cNvSpPr>
          <p:nvPr/>
        </p:nvSpPr>
        <p:spPr bwMode="auto">
          <a:xfrm>
            <a:off x="762000" y="1752600"/>
            <a:ext cx="7924800" cy="2953116"/>
          </a:xfrm>
          <a:prstGeom prst="rect">
            <a:avLst/>
          </a:prstGeom>
          <a:solidFill>
            <a:schemeClr val="accent1">
              <a:lumMod val="20000"/>
              <a:lumOff val="80000"/>
            </a:schemeClr>
          </a:solidFill>
          <a:ln>
            <a:solidFill>
              <a:schemeClr val="tx1"/>
            </a:solidFill>
          </a:ln>
        </p:spPr>
        <p:txBody>
          <a:bodyPr>
            <a:spAutoFit/>
          </a:bodyPr>
          <a:lstStyle>
            <a:lvl1pPr marL="457200" indent="-457200"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514350" indent="-514350" eaLnBrk="1" hangingPunct="1">
              <a:spcBef>
                <a:spcPct val="15000"/>
              </a:spcBef>
              <a:buFont typeface="+mj-lt"/>
              <a:buAutoNum type="arabicPeriod" startAt="3"/>
            </a:pPr>
            <a:r>
              <a:rPr lang="en-US" altLang="en-US" sz="2600" b="1" dirty="0">
                <a:latin typeface="Tahoma" pitchFamily="34" charset="0"/>
              </a:rPr>
              <a:t>Control Activities</a:t>
            </a:r>
            <a:endParaRPr lang="en-US" altLang="en-US" sz="2600" dirty="0">
              <a:latin typeface="Tahoma" pitchFamily="34" charset="0"/>
            </a:endParaRPr>
          </a:p>
          <a:p>
            <a:pPr indent="0" eaLnBrk="1" hangingPunct="1">
              <a:spcBef>
                <a:spcPct val="15000"/>
              </a:spcBef>
            </a:pPr>
            <a:r>
              <a:rPr lang="en-US" altLang="en-US" sz="2600" dirty="0">
                <a:latin typeface="Tahoma" pitchFamily="34" charset="0"/>
              </a:rPr>
              <a:t>The activities usually thought of as “the internal controls” including segregation of duties, account reconciliations, and information processing controls designed to safeguard assets and enable an organization to timely prepare reliable financial statements.</a:t>
            </a:r>
          </a:p>
        </p:txBody>
      </p:sp>
    </p:spTree>
    <p:custDataLst>
      <p:tags r:id="rId1"/>
    </p:custDataLst>
    <p:extLst>
      <p:ext uri="{BB962C8B-B14F-4D97-AF65-F5344CB8AC3E}">
        <p14:creationId xmlns:p14="http://schemas.microsoft.com/office/powerpoint/2010/main" val="279186947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2" name="Rectangle 4"/>
          <p:cNvSpPr>
            <a:spLocks noGrp="1" noChangeArrowheads="1"/>
          </p:cNvSpPr>
          <p:nvPr>
            <p:ph type="title"/>
          </p:nvPr>
        </p:nvSpPr>
        <p:spPr>
          <a:xfrm>
            <a:off x="628650" y="152400"/>
            <a:ext cx="7886700" cy="762001"/>
          </a:xfrm>
        </p:spPr>
        <p:txBody>
          <a:bodyPr>
            <a:noAutofit/>
          </a:bodyPr>
          <a:lstStyle/>
          <a:p>
            <a:pPr eaLnBrk="1" hangingPunct="1"/>
            <a:r>
              <a:rPr lang="en-US" altLang="en-US" b="1" dirty="0"/>
              <a:t>Updating GSRI’s Accounting Records</a:t>
            </a:r>
          </a:p>
        </p:txBody>
      </p:sp>
      <p:sp>
        <p:nvSpPr>
          <p:cNvPr id="4103" name="Text Box 5"/>
          <p:cNvSpPr txBox="1">
            <a:spLocks noChangeArrowheads="1"/>
          </p:cNvSpPr>
          <p:nvPr/>
        </p:nvSpPr>
        <p:spPr bwMode="auto">
          <a:xfrm>
            <a:off x="609600" y="914400"/>
            <a:ext cx="7696200" cy="1569660"/>
          </a:xfrm>
          <a:prstGeom prst="rect">
            <a:avLst/>
          </a:prstGeom>
          <a:solidFill>
            <a:schemeClr val="accent1">
              <a:lumMod val="20000"/>
              <a:lumOff val="80000"/>
            </a:schemeClr>
          </a:solidFill>
          <a:ln>
            <a:no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spcBef>
                <a:spcPct val="50000"/>
              </a:spcBef>
            </a:pPr>
            <a:r>
              <a:rPr lang="en-US" altLang="en-US" sz="2400" dirty="0">
                <a:latin typeface="Tahoma" pitchFamily="34" charset="0"/>
              </a:rPr>
              <a:t>Each of the adjustments to the book balance must be recorded in GSRI’s financial records.  The effects of each adjustment on the financial statements are as follows:</a:t>
            </a:r>
          </a:p>
        </p:txBody>
      </p:sp>
      <p:sp>
        <p:nvSpPr>
          <p:cNvPr id="8" name="Text Box 1026">
            <a:extLst>
              <a:ext uri="{FF2B5EF4-FFF2-40B4-BE49-F238E27FC236}">
                <a16:creationId xmlns:a16="http://schemas.microsoft.com/office/drawing/2014/main" id="{9EF2F89B-BC84-4721-BAFB-8ED032B103CB}"/>
              </a:ext>
            </a:extLst>
          </p:cNvPr>
          <p:cNvSpPr txBox="1">
            <a:spLocks noChangeArrowheads="1"/>
          </p:cNvSpPr>
          <p:nvPr/>
        </p:nvSpPr>
        <p:spPr bwMode="auto">
          <a:xfrm>
            <a:off x="632114" y="2743200"/>
            <a:ext cx="7375561" cy="707886"/>
          </a:xfrm>
          <a:prstGeom prst="rect">
            <a:avLst/>
          </a:prstGeom>
          <a:solidFill>
            <a:srgbClr val="E4EBFE"/>
          </a:solidFill>
          <a:ln w="9525">
            <a:solidFill>
              <a:schemeClr val="tx1"/>
            </a:solidFill>
            <a:miter lim="800000"/>
            <a:headEnd/>
            <a:tailEnd/>
          </a:ln>
        </p:spPr>
        <p:txBody>
          <a:bodyPr wrap="square">
            <a:spAutoFit/>
          </a:bodyPr>
          <a:lstStyle/>
          <a:p>
            <a:pPr>
              <a:spcBef>
                <a:spcPct val="50000"/>
              </a:spcBef>
            </a:pPr>
            <a:r>
              <a:rPr lang="en-US" sz="2000" dirty="0">
                <a:latin typeface="Tahoma" pitchFamily="34" charset="0"/>
              </a:rPr>
              <a:t>Adjustment 3:  The $8.40 service charge is an expense that reduces assets, stockholders’ equity, net income, and cash.</a:t>
            </a:r>
          </a:p>
        </p:txBody>
      </p:sp>
      <p:pic>
        <p:nvPicPr>
          <p:cNvPr id="3" name="Picture 2" descr="A screenshot of a cell phone&#10;&#10;Description automatically generated">
            <a:extLst>
              <a:ext uri="{FF2B5EF4-FFF2-40B4-BE49-F238E27FC236}">
                <a16:creationId xmlns:a16="http://schemas.microsoft.com/office/drawing/2014/main" id="{AA5D00BB-42B1-42B2-8163-1C54E27937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895" y="4038600"/>
            <a:ext cx="7612971" cy="1597249"/>
          </a:xfrm>
          <a:prstGeom prst="rect">
            <a:avLst/>
          </a:prstGeom>
        </p:spPr>
      </p:pic>
    </p:spTree>
    <p:custDataLst>
      <p:tags r:id="rId1"/>
    </p:custDataLst>
    <p:extLst>
      <p:ext uri="{BB962C8B-B14F-4D97-AF65-F5344CB8AC3E}">
        <p14:creationId xmlns:p14="http://schemas.microsoft.com/office/powerpoint/2010/main" val="32899922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2" name="Rectangle 4"/>
          <p:cNvSpPr>
            <a:spLocks noGrp="1" noChangeArrowheads="1"/>
          </p:cNvSpPr>
          <p:nvPr>
            <p:ph type="title"/>
          </p:nvPr>
        </p:nvSpPr>
        <p:spPr>
          <a:xfrm>
            <a:off x="628650" y="152400"/>
            <a:ext cx="7886700" cy="762001"/>
          </a:xfrm>
        </p:spPr>
        <p:txBody>
          <a:bodyPr>
            <a:noAutofit/>
          </a:bodyPr>
          <a:lstStyle/>
          <a:p>
            <a:pPr eaLnBrk="1" hangingPunct="1"/>
            <a:r>
              <a:rPr lang="en-US" altLang="en-US" b="1" dirty="0"/>
              <a:t>Updating GSRI’s Accounting Records</a:t>
            </a:r>
          </a:p>
        </p:txBody>
      </p:sp>
      <p:sp>
        <p:nvSpPr>
          <p:cNvPr id="4103" name="Text Box 5"/>
          <p:cNvSpPr txBox="1">
            <a:spLocks noChangeArrowheads="1"/>
          </p:cNvSpPr>
          <p:nvPr/>
        </p:nvSpPr>
        <p:spPr bwMode="auto">
          <a:xfrm>
            <a:off x="609600" y="914400"/>
            <a:ext cx="7696200" cy="1569660"/>
          </a:xfrm>
          <a:prstGeom prst="rect">
            <a:avLst/>
          </a:prstGeom>
          <a:solidFill>
            <a:schemeClr val="accent1">
              <a:lumMod val="20000"/>
              <a:lumOff val="80000"/>
            </a:schemeClr>
          </a:solidFill>
          <a:ln>
            <a:no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spcBef>
                <a:spcPct val="50000"/>
              </a:spcBef>
            </a:pPr>
            <a:r>
              <a:rPr lang="en-US" altLang="en-US" sz="2400" dirty="0">
                <a:latin typeface="Tahoma" pitchFamily="34" charset="0"/>
              </a:rPr>
              <a:t>Each of the adjustments to the book balance must be recorded in GSRI’s financial records.  The effects of each adjustment on the financial statements are as follows:</a:t>
            </a:r>
          </a:p>
        </p:txBody>
      </p:sp>
      <p:sp>
        <p:nvSpPr>
          <p:cNvPr id="8" name="Text Box 1026">
            <a:extLst>
              <a:ext uri="{FF2B5EF4-FFF2-40B4-BE49-F238E27FC236}">
                <a16:creationId xmlns:a16="http://schemas.microsoft.com/office/drawing/2014/main" id="{9EF2F89B-BC84-4721-BAFB-8ED032B103CB}"/>
              </a:ext>
            </a:extLst>
          </p:cNvPr>
          <p:cNvSpPr txBox="1">
            <a:spLocks noChangeArrowheads="1"/>
          </p:cNvSpPr>
          <p:nvPr/>
        </p:nvSpPr>
        <p:spPr bwMode="auto">
          <a:xfrm>
            <a:off x="632114" y="2743200"/>
            <a:ext cx="7375561" cy="707886"/>
          </a:xfrm>
          <a:prstGeom prst="rect">
            <a:avLst/>
          </a:prstGeom>
          <a:solidFill>
            <a:srgbClr val="E4EBFE"/>
          </a:solidFill>
          <a:ln w="9525">
            <a:solidFill>
              <a:schemeClr val="tx1"/>
            </a:solidFill>
            <a:miter lim="800000"/>
            <a:headEnd/>
            <a:tailEnd/>
          </a:ln>
        </p:spPr>
        <p:txBody>
          <a:bodyPr wrap="square">
            <a:spAutoFit/>
          </a:bodyPr>
          <a:lstStyle/>
          <a:p>
            <a:pPr>
              <a:spcBef>
                <a:spcPct val="50000"/>
              </a:spcBef>
            </a:pPr>
            <a:r>
              <a:rPr lang="en-US" sz="2000" dirty="0">
                <a:latin typeface="Tahoma" pitchFamily="34" charset="0"/>
              </a:rPr>
              <a:t>Adjustment 4:  The $289.51 NSF check reduces GSRI’s cash balance.</a:t>
            </a:r>
          </a:p>
        </p:txBody>
      </p:sp>
      <p:pic>
        <p:nvPicPr>
          <p:cNvPr id="3" name="Picture 2" descr="A screenshot of a cell phone&#10;&#10;Description automatically generated">
            <a:extLst>
              <a:ext uri="{FF2B5EF4-FFF2-40B4-BE49-F238E27FC236}">
                <a16:creationId xmlns:a16="http://schemas.microsoft.com/office/drawing/2014/main" id="{8C38153C-101A-475F-9CA0-8CF02017C2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057" y="4114800"/>
            <a:ext cx="8511886" cy="1449517"/>
          </a:xfrm>
          <a:prstGeom prst="rect">
            <a:avLst/>
          </a:prstGeom>
        </p:spPr>
      </p:pic>
    </p:spTree>
    <p:custDataLst>
      <p:tags r:id="rId1"/>
    </p:custDataLst>
    <p:extLst>
      <p:ext uri="{BB962C8B-B14F-4D97-AF65-F5344CB8AC3E}">
        <p14:creationId xmlns:p14="http://schemas.microsoft.com/office/powerpoint/2010/main" val="427207764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4-4:</a:t>
            </a:r>
          </a:p>
        </p:txBody>
      </p:sp>
      <p:sp>
        <p:nvSpPr>
          <p:cNvPr id="2" name="Content Placeholder 1"/>
          <p:cNvSpPr>
            <a:spLocks noGrp="1"/>
          </p:cNvSpPr>
          <p:nvPr>
            <p:ph idx="1"/>
          </p:nvPr>
        </p:nvSpPr>
        <p:spPr/>
        <p:txBody>
          <a:bodyPr>
            <a:normAutofit/>
          </a:bodyPr>
          <a:lstStyle/>
          <a:p>
            <a:pPr marL="0" indent="0">
              <a:buNone/>
            </a:pPr>
            <a:r>
              <a:rPr lang="en-US" sz="3200" dirty="0">
                <a:latin typeface="Tahoma" pitchFamily="34" charset="0"/>
              </a:rPr>
              <a:t>Identify the role of ethics in the accounting profession.</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344446565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b="1" dirty="0"/>
              <a:t>Importance of Ethics</a:t>
            </a:r>
          </a:p>
        </p:txBody>
      </p:sp>
      <p:sp>
        <p:nvSpPr>
          <p:cNvPr id="26627" name="Rectangle 3"/>
          <p:cNvSpPr>
            <a:spLocks noGrp="1" noChangeArrowheads="1"/>
          </p:cNvSpPr>
          <p:nvPr>
            <p:ph type="body" idx="4294967295"/>
          </p:nvPr>
        </p:nvSpPr>
        <p:spPr>
          <a:xfrm>
            <a:off x="1066800" y="1690689"/>
            <a:ext cx="7010400" cy="4114800"/>
          </a:xfrm>
          <a:solidFill>
            <a:schemeClr val="accent1"/>
          </a:solidFill>
        </p:spPr>
        <p:txBody>
          <a:bodyPr/>
          <a:lstStyle/>
          <a:p>
            <a:r>
              <a:rPr lang="en-US" alt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The accountant’s role requires trust and credibility.</a:t>
            </a:r>
          </a:p>
          <a:p>
            <a:endParaRPr lang="en-US" alt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Accounting information is worthless if the accountant is not trustworthy.</a:t>
            </a:r>
          </a:p>
          <a:p>
            <a:endParaRPr lang="en-US" alt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Therefore, the accounting profession requires high ethical standards.</a:t>
            </a:r>
          </a:p>
        </p:txBody>
      </p:sp>
    </p:spTree>
    <p:custDataLst>
      <p:tags r:id="rId1"/>
    </p:custDataLst>
    <p:extLst>
      <p:ext uri="{BB962C8B-B14F-4D97-AF65-F5344CB8AC3E}">
        <p14:creationId xmlns:p14="http://schemas.microsoft.com/office/powerpoint/2010/main" val="247170101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b="1" dirty="0"/>
              <a:t>AICPA Code of Professional Ethics</a:t>
            </a:r>
          </a:p>
        </p:txBody>
      </p:sp>
      <p:pic>
        <p:nvPicPr>
          <p:cNvPr id="4" name="Picture 3" descr="A screenshot of a social media post&#10;&#10;Description automatically generated">
            <a:extLst>
              <a:ext uri="{FF2B5EF4-FFF2-40B4-BE49-F238E27FC236}">
                <a16:creationId xmlns:a16="http://schemas.microsoft.com/office/drawing/2014/main" id="{C5401E56-2C8A-46B2-982E-D858F2373D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642" y="1447800"/>
            <a:ext cx="5870716" cy="4794894"/>
          </a:xfrm>
          <a:prstGeom prst="rect">
            <a:avLst/>
          </a:prstGeom>
        </p:spPr>
      </p:pic>
    </p:spTree>
    <p:custDataLst>
      <p:tags r:id="rId1"/>
    </p:custDataLst>
    <p:extLst>
      <p:ext uri="{BB962C8B-B14F-4D97-AF65-F5344CB8AC3E}">
        <p14:creationId xmlns:p14="http://schemas.microsoft.com/office/powerpoint/2010/main" val="406893040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54074"/>
          </a:xfrm>
        </p:spPr>
        <p:txBody>
          <a:bodyPr>
            <a:normAutofit fontScale="90000"/>
          </a:bodyPr>
          <a:lstStyle/>
          <a:p>
            <a:pPr eaLnBrk="1" hangingPunct="1"/>
            <a:r>
              <a:rPr lang="en-US" altLang="en-US" b="1" dirty="0"/>
              <a:t>Common Features of Criminal and Ethical Misconduct</a:t>
            </a:r>
          </a:p>
        </p:txBody>
      </p:sp>
      <p:sp>
        <p:nvSpPr>
          <p:cNvPr id="24579" name="Text Box 3"/>
          <p:cNvSpPr txBox="1">
            <a:spLocks noChangeArrowheads="1"/>
          </p:cNvSpPr>
          <p:nvPr/>
        </p:nvSpPr>
        <p:spPr bwMode="auto">
          <a:xfrm>
            <a:off x="652895" y="2057400"/>
            <a:ext cx="7696200" cy="2862322"/>
          </a:xfrm>
          <a:prstGeom prst="rect">
            <a:avLst/>
          </a:prstGeom>
          <a:solidFill>
            <a:schemeClr val="accent1">
              <a:lumMod val="20000"/>
              <a:lumOff val="80000"/>
            </a:schemeClr>
          </a:solidFill>
          <a:ln>
            <a:noFill/>
          </a:ln>
        </p:spPr>
        <p:txBody>
          <a:bodyPr>
            <a:spAutoFit/>
          </a:bodyPr>
          <a:lstStyle>
            <a:lvl1pPr marL="457200" indent="-457200"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0" indent="0" eaLnBrk="1" hangingPunct="1">
              <a:spcBef>
                <a:spcPct val="50000"/>
              </a:spcBef>
            </a:pPr>
            <a:r>
              <a:rPr lang="en-US" altLang="en-US" sz="1800" dirty="0">
                <a:latin typeface="Tahoma" pitchFamily="34" charset="0"/>
              </a:rPr>
              <a:t>It takes more than a code of conduct to stop fraud.  People frequently engage in activities that they know are unethical or even criminal.  The auditing profession has identified three elements that are typically present when fraud occurs:</a:t>
            </a:r>
          </a:p>
          <a:p>
            <a:pPr marL="342900" indent="-342900" eaLnBrk="1" hangingPunct="1">
              <a:spcBef>
                <a:spcPct val="50000"/>
              </a:spcBef>
              <a:buFont typeface="+mj-lt"/>
              <a:buAutoNum type="arabicPeriod"/>
            </a:pPr>
            <a:r>
              <a:rPr lang="en-US" altLang="en-US" sz="1800" dirty="0">
                <a:latin typeface="Tahoma" pitchFamily="34" charset="0"/>
              </a:rPr>
              <a:t>The availability of an opportunity.</a:t>
            </a:r>
          </a:p>
          <a:p>
            <a:pPr marL="342900" indent="-342900" eaLnBrk="1" hangingPunct="1">
              <a:spcBef>
                <a:spcPct val="50000"/>
              </a:spcBef>
              <a:buFont typeface="+mj-lt"/>
              <a:buAutoNum type="arabicPeriod"/>
            </a:pPr>
            <a:r>
              <a:rPr lang="en-US" altLang="en-US" sz="1800" dirty="0">
                <a:latin typeface="Tahoma" pitchFamily="34" charset="0"/>
              </a:rPr>
              <a:t>The existence of some form of pressure leading to an incentive.</a:t>
            </a:r>
          </a:p>
          <a:p>
            <a:pPr marL="342900" indent="-342900" eaLnBrk="1" hangingPunct="1">
              <a:spcBef>
                <a:spcPct val="50000"/>
              </a:spcBef>
              <a:buFont typeface="+mj-lt"/>
              <a:buAutoNum type="arabicPeriod"/>
            </a:pPr>
            <a:r>
              <a:rPr lang="en-US" altLang="en-US" sz="1800" dirty="0">
                <a:latin typeface="Tahoma" pitchFamily="34" charset="0"/>
              </a:rPr>
              <a:t>The capacity to rationalize.</a:t>
            </a:r>
          </a:p>
          <a:p>
            <a:pPr marL="0" indent="0" eaLnBrk="1" hangingPunct="1">
              <a:spcBef>
                <a:spcPct val="50000"/>
              </a:spcBef>
            </a:pPr>
            <a:r>
              <a:rPr lang="en-US" altLang="en-US" sz="1800" dirty="0">
                <a:latin typeface="Tahoma" pitchFamily="34" charset="0"/>
              </a:rPr>
              <a:t>The three elements are frequently arranged in the shape of a triangle.</a:t>
            </a:r>
          </a:p>
        </p:txBody>
      </p:sp>
    </p:spTree>
    <p:custDataLst>
      <p:tags r:id="rId1"/>
    </p:custDataLst>
    <p:extLst>
      <p:ext uri="{BB962C8B-B14F-4D97-AF65-F5344CB8AC3E}">
        <p14:creationId xmlns:p14="http://schemas.microsoft.com/office/powerpoint/2010/main" val="174552560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r>
              <a:rPr lang="en-US" altLang="en-US" b="1" dirty="0"/>
              <a:t>Common Features of Criminal and Ethical Misconduct — The Fraud Triangle</a:t>
            </a:r>
          </a:p>
        </p:txBody>
      </p:sp>
      <p:pic>
        <p:nvPicPr>
          <p:cNvPr id="4" name="Picture 3" descr="A screenshot of a cell phone&#10;&#10;Description automatically generated">
            <a:extLst>
              <a:ext uri="{FF2B5EF4-FFF2-40B4-BE49-F238E27FC236}">
                <a16:creationId xmlns:a16="http://schemas.microsoft.com/office/drawing/2014/main" id="{A72643ED-B199-4FFE-A5FC-39BA48187D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7300" y="1690689"/>
            <a:ext cx="6629400" cy="4532510"/>
          </a:xfrm>
          <a:prstGeom prst="rect">
            <a:avLst/>
          </a:prstGeom>
        </p:spPr>
      </p:pic>
    </p:spTree>
    <p:custDataLst>
      <p:tags r:id="rId1"/>
    </p:custDataLst>
    <p:extLst>
      <p:ext uri="{BB962C8B-B14F-4D97-AF65-F5344CB8AC3E}">
        <p14:creationId xmlns:p14="http://schemas.microsoft.com/office/powerpoint/2010/main" val="381111803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5:</a:t>
            </a:r>
          </a:p>
        </p:txBody>
      </p:sp>
      <p:sp>
        <p:nvSpPr>
          <p:cNvPr id="2" name="Content Placeholder 1"/>
          <p:cNvSpPr>
            <a:spLocks noGrp="1"/>
          </p:cNvSpPr>
          <p:nvPr>
            <p:ph idx="1"/>
          </p:nvPr>
        </p:nvSpPr>
        <p:spPr/>
        <p:txBody>
          <a:bodyPr>
            <a:normAutofit/>
          </a:bodyPr>
          <a:lstStyle/>
          <a:p>
            <a:pPr marL="0" indent="0">
              <a:buNone/>
            </a:pPr>
            <a:r>
              <a:rPr lang="en-US" sz="3200" dirty="0">
                <a:latin typeface="Tahoma" pitchFamily="34" charset="0"/>
              </a:rPr>
              <a:t>Identify the auditor’s role in financial reporting.</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344446565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28650" y="152400"/>
            <a:ext cx="7886700" cy="1325563"/>
          </a:xfrm>
        </p:spPr>
        <p:txBody>
          <a:bodyPr/>
          <a:lstStyle/>
          <a:p>
            <a:pPr eaLnBrk="1" hangingPunct="1"/>
            <a:r>
              <a:rPr lang="en-US" altLang="en-US" b="1" dirty="0"/>
              <a:t>Role of the Independent Auditor (CPA)</a:t>
            </a:r>
          </a:p>
        </p:txBody>
      </p:sp>
      <p:sp>
        <p:nvSpPr>
          <p:cNvPr id="30723" name="Rectangle 3"/>
          <p:cNvSpPr>
            <a:spLocks noChangeArrowheads="1"/>
          </p:cNvSpPr>
          <p:nvPr/>
        </p:nvSpPr>
        <p:spPr bwMode="auto">
          <a:xfrm>
            <a:off x="762000" y="1371600"/>
            <a:ext cx="7391400" cy="4786311"/>
          </a:xfrm>
          <a:prstGeom prst="rect">
            <a:avLst/>
          </a:prstGeom>
          <a:solidFill>
            <a:schemeClr val="accent1"/>
          </a:solidFill>
          <a:ln w="9525">
            <a:solidFill>
              <a:schemeClr val="tx1"/>
            </a:solidFill>
            <a:miter lim="800000"/>
            <a:headEnd/>
            <a:tailEnd/>
          </a:ln>
        </p:spPr>
        <p:txBody>
          <a:bodyPr anchor="t"/>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742950" indent="-742950" eaLnBrk="1" hangingPunct="1">
              <a:spcBef>
                <a:spcPts val="600"/>
              </a:spcBef>
              <a:buFont typeface="+mj-lt"/>
              <a:buAutoNum type="arabicPeriod"/>
            </a:pPr>
            <a:r>
              <a:rPr lang="en-US" altLang="en-US" sz="2800" dirty="0">
                <a:solidFill>
                  <a:schemeClr val="bg1"/>
                </a:solidFill>
                <a:latin typeface="Tahoma" pitchFamily="34" charset="0"/>
              </a:rPr>
              <a:t>Conducts a financial audit.</a:t>
            </a:r>
          </a:p>
          <a:p>
            <a:pPr marL="742950" indent="-742950" eaLnBrk="1" hangingPunct="1">
              <a:spcBef>
                <a:spcPts val="600"/>
              </a:spcBef>
              <a:buFont typeface="+mj-lt"/>
              <a:buAutoNum type="arabicPeriod"/>
            </a:pPr>
            <a:r>
              <a:rPr lang="en-US" altLang="en-US" sz="2800" dirty="0">
                <a:solidFill>
                  <a:schemeClr val="bg1"/>
                </a:solidFill>
                <a:latin typeface="Tahoma" pitchFamily="34" charset="0"/>
              </a:rPr>
              <a:t>Assumes both legal and professional responsibilities to the public as well as to the company paying the auditor.</a:t>
            </a:r>
          </a:p>
          <a:p>
            <a:pPr marL="742950" indent="-742950" eaLnBrk="1" hangingPunct="1">
              <a:spcBef>
                <a:spcPts val="600"/>
              </a:spcBef>
              <a:buFont typeface="+mj-lt"/>
              <a:buAutoNum type="arabicPeriod"/>
            </a:pPr>
            <a:r>
              <a:rPr lang="en-US" altLang="en-US" sz="2800" dirty="0">
                <a:solidFill>
                  <a:schemeClr val="bg1"/>
                </a:solidFill>
                <a:latin typeface="Tahoma" pitchFamily="34" charset="0"/>
              </a:rPr>
              <a:t>Determines if financial statements are </a:t>
            </a:r>
            <a:r>
              <a:rPr lang="en-US" altLang="en-US" sz="2800" i="1" dirty="0">
                <a:solidFill>
                  <a:schemeClr val="bg1"/>
                </a:solidFill>
                <a:latin typeface="Tahoma" pitchFamily="34" charset="0"/>
              </a:rPr>
              <a:t>materially</a:t>
            </a:r>
            <a:r>
              <a:rPr lang="en-US" altLang="en-US" sz="2800" dirty="0">
                <a:solidFill>
                  <a:schemeClr val="bg1"/>
                </a:solidFill>
                <a:latin typeface="Tahoma" pitchFamily="34" charset="0"/>
              </a:rPr>
              <a:t> correct.</a:t>
            </a:r>
          </a:p>
          <a:p>
            <a:pPr marL="742950" indent="-742950" eaLnBrk="1" hangingPunct="1">
              <a:spcBef>
                <a:spcPts val="600"/>
              </a:spcBef>
              <a:buFont typeface="+mj-lt"/>
              <a:buAutoNum type="arabicPeriod"/>
            </a:pPr>
            <a:r>
              <a:rPr lang="en-US" altLang="en-US" sz="2800" dirty="0">
                <a:solidFill>
                  <a:schemeClr val="bg1"/>
                </a:solidFill>
                <a:latin typeface="Tahoma" pitchFamily="34" charset="0"/>
              </a:rPr>
              <a:t>Presents conclusions in an audit report that contains an opinion.</a:t>
            </a:r>
          </a:p>
          <a:p>
            <a:pPr marL="742950" indent="-742950" eaLnBrk="1" hangingPunct="1">
              <a:spcBef>
                <a:spcPts val="600"/>
              </a:spcBef>
              <a:buFont typeface="+mj-lt"/>
              <a:buAutoNum type="arabicPeriod"/>
            </a:pPr>
            <a:r>
              <a:rPr lang="en-US" altLang="en-US" sz="2800" dirty="0">
                <a:solidFill>
                  <a:schemeClr val="bg1"/>
                </a:solidFill>
                <a:latin typeface="Tahoma" pitchFamily="34" charset="0"/>
              </a:rPr>
              <a:t>Maintains professional confidentiality of client records.</a:t>
            </a:r>
          </a:p>
        </p:txBody>
      </p:sp>
    </p:spTree>
    <p:custDataLst>
      <p:tags r:id="rId1"/>
    </p:custDataLst>
    <p:extLst>
      <p:ext uri="{BB962C8B-B14F-4D97-AF65-F5344CB8AC3E}">
        <p14:creationId xmlns:p14="http://schemas.microsoft.com/office/powerpoint/2010/main" val="341976351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b="1" dirty="0"/>
              <a:t>The Financial Statement Audit</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8435" name="Text Box 3"/>
          <p:cNvSpPr txBox="1">
            <a:spLocks noChangeArrowheads="1"/>
          </p:cNvSpPr>
          <p:nvPr/>
        </p:nvSpPr>
        <p:spPr bwMode="auto">
          <a:xfrm>
            <a:off x="914400" y="1625314"/>
            <a:ext cx="7315200" cy="4339650"/>
          </a:xfrm>
          <a:prstGeom prst="rect">
            <a:avLst/>
          </a:prstGeom>
          <a:solidFill>
            <a:schemeClr val="accent1">
              <a:lumMod val="20000"/>
              <a:lumOff val="80000"/>
            </a:schemeClr>
          </a:solidFill>
          <a:ln>
            <a:solidFill>
              <a:schemeClr val="tx1"/>
            </a:solid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342900" indent="-342900" eaLnBrk="1" hangingPunct="1">
              <a:spcBef>
                <a:spcPct val="50000"/>
              </a:spcBef>
              <a:buFont typeface="Arial" panose="020B0604020202020204" pitchFamily="34" charset="0"/>
              <a:buChar char="•"/>
            </a:pPr>
            <a:r>
              <a:rPr lang="en-US" altLang="en-US" sz="2400" dirty="0">
                <a:latin typeface="Tahoma" pitchFamily="34" charset="0"/>
              </a:rPr>
              <a:t>There are several types of audits.  The type most relevant to this course is a financial statement audit.</a:t>
            </a:r>
          </a:p>
          <a:p>
            <a:pPr marL="1085850" lvl="1" indent="-342900" eaLnBrk="1" hangingPunct="1">
              <a:spcBef>
                <a:spcPct val="50000"/>
              </a:spcBef>
              <a:buFont typeface="Arial" panose="020B0604020202020204" pitchFamily="34" charset="0"/>
              <a:buChar char="•"/>
            </a:pPr>
            <a:r>
              <a:rPr lang="en-US" altLang="en-US" sz="2400" dirty="0">
                <a:latin typeface="Tahoma" pitchFamily="34" charset="0"/>
              </a:rPr>
              <a:t>A detailed examination of a company’s financial statements and the documents that support those statements.</a:t>
            </a:r>
          </a:p>
          <a:p>
            <a:pPr marL="1085850" lvl="1" indent="-342900" eaLnBrk="1" hangingPunct="1">
              <a:spcBef>
                <a:spcPct val="50000"/>
              </a:spcBef>
              <a:buFont typeface="Arial" panose="020B0604020202020204" pitchFamily="34" charset="0"/>
              <a:buChar char="•"/>
            </a:pPr>
            <a:r>
              <a:rPr lang="en-US" altLang="en-US" sz="2400" dirty="0">
                <a:latin typeface="Tahoma" pitchFamily="34" charset="0"/>
              </a:rPr>
              <a:t>It also tests the reliability of the accounting system.</a:t>
            </a:r>
          </a:p>
          <a:p>
            <a:pPr marL="1085850" lvl="1" indent="-342900" eaLnBrk="1" hangingPunct="1">
              <a:spcBef>
                <a:spcPct val="50000"/>
              </a:spcBef>
              <a:buFont typeface="Arial" panose="020B0604020202020204" pitchFamily="34" charset="0"/>
              <a:buChar char="•"/>
            </a:pPr>
            <a:r>
              <a:rPr lang="en-US" altLang="en-US" sz="2400" dirty="0">
                <a:latin typeface="Tahoma" pitchFamily="34" charset="0"/>
              </a:rPr>
              <a:t>A financial audit is conducted by an independent auditor, who must be a CPA.</a:t>
            </a:r>
          </a:p>
        </p:txBody>
      </p:sp>
    </p:spTree>
    <p:custDataLst>
      <p:tags r:id="rId1"/>
    </p:custDataLst>
    <p:extLst>
      <p:ext uri="{BB962C8B-B14F-4D97-AF65-F5344CB8AC3E}">
        <p14:creationId xmlns:p14="http://schemas.microsoft.com/office/powerpoint/2010/main" val="285577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altLang="en-US" b="1" dirty="0"/>
              <a:t>Key Features of Internal Control Systems</a:t>
            </a:r>
          </a:p>
        </p:txBody>
      </p:sp>
      <p:sp>
        <p:nvSpPr>
          <p:cNvPr id="8195" name="Text Box 3"/>
          <p:cNvSpPr txBox="1">
            <a:spLocks noChangeArrowheads="1"/>
          </p:cNvSpPr>
          <p:nvPr/>
        </p:nvSpPr>
        <p:spPr bwMode="auto">
          <a:xfrm>
            <a:off x="762000" y="1752600"/>
            <a:ext cx="7924800" cy="3873368"/>
          </a:xfrm>
          <a:prstGeom prst="rect">
            <a:avLst/>
          </a:prstGeom>
          <a:solidFill>
            <a:schemeClr val="accent1">
              <a:lumMod val="20000"/>
              <a:lumOff val="80000"/>
            </a:schemeClr>
          </a:solidFill>
          <a:ln>
            <a:solidFill>
              <a:schemeClr val="tx1"/>
            </a:solidFill>
          </a:ln>
        </p:spPr>
        <p:txBody>
          <a:bodyPr>
            <a:spAutoFit/>
          </a:bodyPr>
          <a:lstStyle>
            <a:lvl1pPr marL="457200" indent="-457200"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514350" indent="-514350" eaLnBrk="1" hangingPunct="1">
              <a:spcBef>
                <a:spcPct val="15000"/>
              </a:spcBef>
              <a:buFont typeface="+mj-lt"/>
              <a:buAutoNum type="arabicPeriod" startAt="4"/>
            </a:pPr>
            <a:r>
              <a:rPr lang="en-US" altLang="en-US" sz="2600" b="1" dirty="0">
                <a:latin typeface="Tahoma" pitchFamily="34" charset="0"/>
              </a:rPr>
              <a:t>Information and Communication</a:t>
            </a:r>
          </a:p>
          <a:p>
            <a:pPr indent="0" eaLnBrk="1" hangingPunct="1">
              <a:spcBef>
                <a:spcPct val="15000"/>
              </a:spcBef>
            </a:pPr>
            <a:r>
              <a:rPr lang="en-US" altLang="en-US" sz="2600" dirty="0">
                <a:latin typeface="Tahoma" pitchFamily="34" charset="0"/>
              </a:rPr>
              <a:t>The internal and external reporting process, and includes an assessment of the technology environment.</a:t>
            </a:r>
          </a:p>
          <a:p>
            <a:pPr marL="514350" indent="-514350" eaLnBrk="1" hangingPunct="1">
              <a:spcBef>
                <a:spcPct val="15000"/>
              </a:spcBef>
              <a:buFont typeface="+mj-lt"/>
              <a:buAutoNum type="arabicPeriod" startAt="4"/>
            </a:pPr>
            <a:r>
              <a:rPr lang="en-US" altLang="en-US" sz="2600" b="1" dirty="0">
                <a:latin typeface="Tahoma" pitchFamily="34" charset="0"/>
              </a:rPr>
              <a:t>Monitoring</a:t>
            </a:r>
          </a:p>
          <a:p>
            <a:pPr indent="0" eaLnBrk="1" hangingPunct="1">
              <a:spcBef>
                <a:spcPct val="15000"/>
              </a:spcBef>
            </a:pPr>
            <a:r>
              <a:rPr lang="en-US" altLang="en-US" sz="2600" dirty="0">
                <a:latin typeface="Tahoma" pitchFamily="34" charset="0"/>
              </a:rPr>
              <a:t>Assessing the quality of a company’s internal control over time and taking actions as necessary to ensure it continues to address the risks of the organization.</a:t>
            </a:r>
          </a:p>
        </p:txBody>
      </p:sp>
    </p:spTree>
    <p:custDataLst>
      <p:tags r:id="rId1"/>
    </p:custDataLst>
    <p:extLst>
      <p:ext uri="{BB962C8B-B14F-4D97-AF65-F5344CB8AC3E}">
        <p14:creationId xmlns:p14="http://schemas.microsoft.com/office/powerpoint/2010/main" val="423599771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pPr eaLnBrk="1" hangingPunct="1"/>
            <a:r>
              <a:rPr lang="en-US" altLang="en-US" b="1" dirty="0"/>
              <a:t>Materiality and Financial Audits</a:t>
            </a:r>
          </a:p>
        </p:txBody>
      </p:sp>
      <p:sp>
        <p:nvSpPr>
          <p:cNvPr id="31748" name="Text Box 4"/>
          <p:cNvSpPr txBox="1">
            <a:spLocks noChangeArrowheads="1"/>
          </p:cNvSpPr>
          <p:nvPr/>
        </p:nvSpPr>
        <p:spPr bwMode="auto">
          <a:xfrm>
            <a:off x="838200" y="1600200"/>
            <a:ext cx="7772400" cy="1382713"/>
          </a:xfrm>
          <a:prstGeom prst="rect">
            <a:avLst/>
          </a:prstGeom>
          <a:solidFill>
            <a:schemeClr val="accent1">
              <a:lumMod val="20000"/>
              <a:lumOff val="80000"/>
            </a:schemeClr>
          </a:solidFill>
          <a:ln w="9525">
            <a:solidFill>
              <a:schemeClr val="tx1"/>
            </a:solidFill>
            <a:miter lim="800000"/>
            <a:headEnd/>
            <a:tailEnd/>
          </a:ln>
        </p:spPr>
        <p:txBody>
          <a:bodyPr>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algn="ctr" eaLnBrk="1" hangingPunct="1">
              <a:spcBef>
                <a:spcPct val="50000"/>
              </a:spcBef>
            </a:pPr>
            <a:r>
              <a:rPr lang="en-US" altLang="en-US" sz="2800" dirty="0">
                <a:latin typeface="Tahoma" pitchFamily="34" charset="0"/>
              </a:rPr>
              <a:t>Auditors do not guarantee that financial statements are absolutely correct—only that they are </a:t>
            </a:r>
            <a:r>
              <a:rPr lang="en-US" altLang="en-US" sz="2800" b="1" dirty="0">
                <a:latin typeface="Tahoma" pitchFamily="34" charset="0"/>
              </a:rPr>
              <a:t>materially</a:t>
            </a:r>
            <a:r>
              <a:rPr lang="en-US" altLang="en-US" sz="2800" dirty="0">
                <a:latin typeface="Tahoma" pitchFamily="34" charset="0"/>
              </a:rPr>
              <a:t> correct.</a:t>
            </a:r>
          </a:p>
        </p:txBody>
      </p:sp>
      <p:sp>
        <p:nvSpPr>
          <p:cNvPr id="295941" name="Oval 5"/>
          <p:cNvSpPr>
            <a:spLocks noChangeArrowheads="1"/>
          </p:cNvSpPr>
          <p:nvPr/>
        </p:nvSpPr>
        <p:spPr bwMode="auto">
          <a:xfrm>
            <a:off x="914400" y="3124200"/>
            <a:ext cx="7391400" cy="3200400"/>
          </a:xfrm>
          <a:prstGeom prst="ellipse">
            <a:avLst/>
          </a:prstGeom>
          <a:solidFill>
            <a:schemeClr val="accent1"/>
          </a:solidFill>
          <a:ln w="9525">
            <a:solidFill>
              <a:schemeClr val="tx2"/>
            </a:solidFill>
            <a:round/>
            <a:headEnd/>
            <a:tailEnd/>
          </a:ln>
        </p:spPr>
        <p:txBody>
          <a:bodyPr anchor="ct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algn="ctr" eaLnBrk="1" hangingPunct="1"/>
            <a:r>
              <a:rPr lang="en-US" altLang="en-US" sz="3200" u="sng" dirty="0">
                <a:solidFill>
                  <a:schemeClr val="bg1"/>
                </a:solidFill>
                <a:latin typeface="Tahoma" pitchFamily="34" charset="0"/>
              </a:rPr>
              <a:t>Material Item</a:t>
            </a:r>
          </a:p>
          <a:p>
            <a:pPr algn="ctr" eaLnBrk="1" hangingPunct="1"/>
            <a:r>
              <a:rPr lang="en-US" altLang="en-US" sz="3200" dirty="0">
                <a:solidFill>
                  <a:schemeClr val="bg1"/>
                </a:solidFill>
                <a:latin typeface="Tahoma" pitchFamily="34" charset="0"/>
              </a:rPr>
              <a:t>An error, or other reporting problem, that would influence the decision of an </a:t>
            </a:r>
            <a:r>
              <a:rPr lang="en-US" altLang="en-US" sz="3200" i="1" dirty="0">
                <a:solidFill>
                  <a:schemeClr val="bg1"/>
                </a:solidFill>
                <a:latin typeface="Tahoma" pitchFamily="34" charset="0"/>
              </a:rPr>
              <a:t>average prudent investor</a:t>
            </a:r>
            <a:r>
              <a:rPr lang="en-US" altLang="en-US" sz="3200" dirty="0">
                <a:solidFill>
                  <a:schemeClr val="bg1"/>
                </a:solidFill>
                <a:latin typeface="Tahoma" pitchFamily="34" charset="0"/>
              </a:rPr>
              <a:t>.</a:t>
            </a:r>
          </a:p>
        </p:txBody>
      </p:sp>
    </p:spTree>
    <p:custDataLst>
      <p:tags r:id="rId1"/>
    </p:custDataLst>
    <p:extLst>
      <p:ext uri="{BB962C8B-B14F-4D97-AF65-F5344CB8AC3E}">
        <p14:creationId xmlns:p14="http://schemas.microsoft.com/office/powerpoint/2010/main" val="11395491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95941"/>
                                        </p:tgtEl>
                                        <p:attrNameLst>
                                          <p:attrName>style.visibility</p:attrName>
                                        </p:attrNameLst>
                                      </p:cBhvr>
                                      <p:to>
                                        <p:strVal val="visible"/>
                                      </p:to>
                                    </p:set>
                                    <p:anim calcmode="lin" valueType="num">
                                      <p:cBhvr>
                                        <p:cTn id="7" dur="500" fill="hold"/>
                                        <p:tgtEl>
                                          <p:spTgt spid="295941"/>
                                        </p:tgtEl>
                                        <p:attrNameLst>
                                          <p:attrName>ppt_w</p:attrName>
                                        </p:attrNameLst>
                                      </p:cBhvr>
                                      <p:tavLst>
                                        <p:tav tm="0">
                                          <p:val>
                                            <p:fltVal val="0"/>
                                          </p:val>
                                        </p:tav>
                                        <p:tav tm="100000">
                                          <p:val>
                                            <p:strVal val="#ppt_w"/>
                                          </p:val>
                                        </p:tav>
                                      </p:tavLst>
                                    </p:anim>
                                    <p:anim calcmode="lin" valueType="num">
                                      <p:cBhvr>
                                        <p:cTn id="8" dur="500" fill="hold"/>
                                        <p:tgtEl>
                                          <p:spTgt spid="2959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1"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54074"/>
          </a:xfrm>
        </p:spPr>
        <p:txBody>
          <a:bodyPr>
            <a:normAutofit/>
          </a:bodyPr>
          <a:lstStyle/>
          <a:p>
            <a:pPr eaLnBrk="1" hangingPunct="1"/>
            <a:r>
              <a:rPr lang="en-US" altLang="en-US" b="1" dirty="0"/>
              <a:t>Types of Audit Opinions</a:t>
            </a:r>
          </a:p>
        </p:txBody>
      </p:sp>
      <p:sp>
        <p:nvSpPr>
          <p:cNvPr id="24579" name="Text Box 3"/>
          <p:cNvSpPr txBox="1">
            <a:spLocks noChangeArrowheads="1"/>
          </p:cNvSpPr>
          <p:nvPr/>
        </p:nvSpPr>
        <p:spPr bwMode="auto">
          <a:xfrm>
            <a:off x="632114" y="1371600"/>
            <a:ext cx="7696200" cy="3831818"/>
          </a:xfrm>
          <a:prstGeom prst="rect">
            <a:avLst/>
          </a:prstGeom>
          <a:solidFill>
            <a:schemeClr val="accent1">
              <a:lumMod val="20000"/>
              <a:lumOff val="80000"/>
            </a:schemeClr>
          </a:solidFill>
          <a:ln>
            <a:noFill/>
          </a:ln>
        </p:spPr>
        <p:txBody>
          <a:bodyPr>
            <a:spAutoFit/>
          </a:bodyPr>
          <a:lstStyle>
            <a:lvl1pPr marL="457200" indent="-457200"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0" indent="0" eaLnBrk="1" hangingPunct="1">
              <a:spcBef>
                <a:spcPct val="50000"/>
              </a:spcBef>
            </a:pPr>
            <a:r>
              <a:rPr lang="en-US" altLang="en-US" sz="1800" dirty="0">
                <a:latin typeface="Tahoma" pitchFamily="34" charset="0"/>
              </a:rPr>
              <a:t>Once an audit is complete, the auditors present their conclusions is a report that includes an audit opinion.  There are three types of audit opinions:</a:t>
            </a:r>
          </a:p>
          <a:p>
            <a:pPr marL="628650" lvl="1" indent="-342900" eaLnBrk="1" hangingPunct="1">
              <a:spcBef>
                <a:spcPct val="50000"/>
              </a:spcBef>
              <a:buFont typeface="+mj-lt"/>
              <a:buAutoNum type="arabicPeriod"/>
            </a:pPr>
            <a:r>
              <a:rPr lang="en-US" altLang="en-US" sz="1800" dirty="0">
                <a:latin typeface="Tahoma" pitchFamily="34" charset="0"/>
              </a:rPr>
              <a:t>An </a:t>
            </a:r>
            <a:r>
              <a:rPr lang="en-US" altLang="en-US" sz="1800" b="1" dirty="0">
                <a:latin typeface="Tahoma" pitchFamily="34" charset="0"/>
              </a:rPr>
              <a:t>unqualified opinion </a:t>
            </a:r>
            <a:r>
              <a:rPr lang="en-US" altLang="en-US" sz="1800" dirty="0">
                <a:latin typeface="Tahoma" pitchFamily="34" charset="0"/>
              </a:rPr>
              <a:t>means the auditor believes the financial statements are in compliance with GAAP without qualification, reservation or exception.</a:t>
            </a:r>
          </a:p>
          <a:p>
            <a:pPr marL="628650" lvl="1" indent="-342900" eaLnBrk="1" hangingPunct="1">
              <a:spcBef>
                <a:spcPct val="50000"/>
              </a:spcBef>
              <a:buFont typeface="+mj-lt"/>
              <a:buAutoNum type="arabicPeriod"/>
            </a:pPr>
            <a:r>
              <a:rPr lang="en-US" altLang="en-US" sz="1800" dirty="0">
                <a:latin typeface="Tahoma" pitchFamily="34" charset="0"/>
              </a:rPr>
              <a:t>An </a:t>
            </a:r>
            <a:r>
              <a:rPr lang="en-US" altLang="en-US" sz="1800" b="1" dirty="0">
                <a:latin typeface="Tahoma" pitchFamily="34" charset="0"/>
              </a:rPr>
              <a:t>adverse opinion </a:t>
            </a:r>
            <a:r>
              <a:rPr lang="en-US" altLang="en-US" sz="1800" dirty="0">
                <a:latin typeface="Tahoma" pitchFamily="34" charset="0"/>
              </a:rPr>
              <a:t>means that one or more departures from GAAO are so material that the financial statements do not present a fair picture of the company’s status.</a:t>
            </a:r>
          </a:p>
          <a:p>
            <a:pPr marL="628650" lvl="1" indent="-342900" eaLnBrk="1" hangingPunct="1">
              <a:spcBef>
                <a:spcPct val="50000"/>
              </a:spcBef>
              <a:buFont typeface="+mj-lt"/>
              <a:buAutoNum type="arabicPeriod"/>
            </a:pPr>
            <a:r>
              <a:rPr lang="en-US" altLang="en-US" sz="1800" dirty="0">
                <a:latin typeface="Tahoma" pitchFamily="34" charset="0"/>
              </a:rPr>
              <a:t>A </a:t>
            </a:r>
            <a:r>
              <a:rPr lang="en-US" altLang="en-US" sz="1800" b="1" dirty="0">
                <a:latin typeface="Tahoma" pitchFamily="34" charset="0"/>
              </a:rPr>
              <a:t>qualified opinion </a:t>
            </a:r>
            <a:r>
              <a:rPr lang="en-US" altLang="en-US" sz="1800" dirty="0">
                <a:latin typeface="Tahoma" pitchFamily="34" charset="0"/>
              </a:rPr>
              <a:t>means that, for the most part, the company’s financial statements are in compliance with GAAP, but the auditors have reservations about something in the statements.</a:t>
            </a:r>
          </a:p>
        </p:txBody>
      </p:sp>
    </p:spTree>
    <p:custDataLst>
      <p:tags r:id="rId1"/>
    </p:custDataLst>
    <p:extLst>
      <p:ext uri="{BB962C8B-B14F-4D97-AF65-F5344CB8AC3E}">
        <p14:creationId xmlns:p14="http://schemas.microsoft.com/office/powerpoint/2010/main" val="191667210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b="1" dirty="0"/>
              <a:t>Confidentiality</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8435" name="Text Box 3"/>
          <p:cNvSpPr txBox="1">
            <a:spLocks noChangeArrowheads="1"/>
          </p:cNvSpPr>
          <p:nvPr/>
        </p:nvSpPr>
        <p:spPr bwMode="auto">
          <a:xfrm>
            <a:off x="914400" y="1625314"/>
            <a:ext cx="7315200" cy="3785652"/>
          </a:xfrm>
          <a:prstGeom prst="rect">
            <a:avLst/>
          </a:prstGeom>
          <a:solidFill>
            <a:schemeClr val="accent1">
              <a:lumMod val="20000"/>
              <a:lumOff val="80000"/>
            </a:schemeClr>
          </a:solidFill>
          <a:ln>
            <a:solidFill>
              <a:schemeClr val="tx1"/>
            </a:solidFill>
          </a:ln>
        </p:spPr>
        <p:txBody>
          <a:bodyPr wrap="square">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marL="342900" indent="-342900" eaLnBrk="1" hangingPunct="1">
              <a:spcBef>
                <a:spcPct val="50000"/>
              </a:spcBef>
              <a:buFont typeface="Arial" panose="020B0604020202020204" pitchFamily="34" charset="0"/>
              <a:buChar char="•"/>
            </a:pPr>
            <a:r>
              <a:rPr lang="en-US" altLang="en-US" sz="2400" dirty="0">
                <a:latin typeface="Tahoma" pitchFamily="34" charset="0"/>
              </a:rPr>
              <a:t>The confidentiality rules in the AICPA’s code of ethics prohibits auditors from voluntarily disclosing information they have acquired as a result of their accountant-client relationships.</a:t>
            </a:r>
          </a:p>
          <a:p>
            <a:pPr marL="342900" indent="-342900" eaLnBrk="1" hangingPunct="1">
              <a:spcBef>
                <a:spcPct val="50000"/>
              </a:spcBef>
              <a:buFont typeface="Arial" panose="020B0604020202020204" pitchFamily="34" charset="0"/>
              <a:buChar char="•"/>
            </a:pPr>
            <a:r>
              <a:rPr lang="en-US" altLang="en-US" sz="2400" dirty="0">
                <a:latin typeface="Tahoma" pitchFamily="34" charset="0"/>
              </a:rPr>
              <a:t>However, accountants may be required to testify in a court of law.</a:t>
            </a:r>
          </a:p>
          <a:p>
            <a:pPr marL="1085850" lvl="1" indent="-342900" eaLnBrk="1" hangingPunct="1">
              <a:spcBef>
                <a:spcPct val="50000"/>
              </a:spcBef>
              <a:buFont typeface="Arial" panose="020B0604020202020204" pitchFamily="34" charset="0"/>
              <a:buChar char="•"/>
            </a:pPr>
            <a:r>
              <a:rPr lang="en-US" altLang="en-US" sz="2400" dirty="0">
                <a:latin typeface="Tahoma" pitchFamily="34" charset="0"/>
              </a:rPr>
              <a:t>In general, federal law does not recognize an accountant-client privilege as it does with attorneys and clergy.</a:t>
            </a:r>
          </a:p>
        </p:txBody>
      </p:sp>
    </p:spTree>
    <p:custDataLst>
      <p:tags r:id="rId1"/>
    </p:custDataLst>
    <p:extLst>
      <p:ext uri="{BB962C8B-B14F-4D97-AF65-F5344CB8AC3E}">
        <p14:creationId xmlns:p14="http://schemas.microsoft.com/office/powerpoint/2010/main" val="49014987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altLang="en-US" b="1" dirty="0"/>
              <a:t>End of Chapter 4</a:t>
            </a:r>
          </a:p>
        </p:txBody>
      </p:sp>
    </p:spTree>
    <p:custDataLst>
      <p:tags r:id="rId1"/>
    </p:custDataLst>
    <p:extLst>
      <p:ext uri="{BB962C8B-B14F-4D97-AF65-F5344CB8AC3E}">
        <p14:creationId xmlns:p14="http://schemas.microsoft.com/office/powerpoint/2010/main" val="3207458987"/>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altLang="en-US" b="1" dirty="0"/>
              <a:t>Internal Controls</a:t>
            </a:r>
          </a:p>
        </p:txBody>
      </p:sp>
      <p:sp>
        <p:nvSpPr>
          <p:cNvPr id="9219" name="Text Box 3"/>
          <p:cNvSpPr txBox="1">
            <a:spLocks noChangeArrowheads="1"/>
          </p:cNvSpPr>
          <p:nvPr/>
        </p:nvSpPr>
        <p:spPr bwMode="auto">
          <a:xfrm>
            <a:off x="762000" y="1524000"/>
            <a:ext cx="7924800" cy="4633577"/>
          </a:xfrm>
          <a:prstGeom prst="rect">
            <a:avLst/>
          </a:prstGeom>
          <a:solidFill>
            <a:schemeClr val="accent1">
              <a:lumMod val="20000"/>
              <a:lumOff val="80000"/>
            </a:schemeClr>
          </a:solidFill>
          <a:ln>
            <a:solidFill>
              <a:schemeClr val="tx1"/>
            </a:solidFill>
          </a:ln>
        </p:spPr>
        <p:txBody>
          <a:bodyPr>
            <a:spAutoFit/>
          </a:bodyPr>
          <a:lstStyle>
            <a:lvl1pPr marL="457200" indent="-457200"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eaLnBrk="1" hangingPunct="1">
              <a:spcBef>
                <a:spcPct val="15000"/>
              </a:spcBef>
              <a:buFontTx/>
              <a:buAutoNum type="arabicPeriod"/>
            </a:pPr>
            <a:r>
              <a:rPr lang="en-US" altLang="en-US" sz="2600" dirty="0">
                <a:latin typeface="Tahoma" pitchFamily="34" charset="0"/>
              </a:rPr>
              <a:t>Separation of Duties</a:t>
            </a:r>
          </a:p>
          <a:p>
            <a:pPr eaLnBrk="1" hangingPunct="1">
              <a:spcBef>
                <a:spcPct val="15000"/>
              </a:spcBef>
              <a:buFontTx/>
              <a:buAutoNum type="arabicPeriod"/>
            </a:pPr>
            <a:r>
              <a:rPr lang="en-US" altLang="en-US" sz="2600" dirty="0">
                <a:latin typeface="Tahoma" pitchFamily="34" charset="0"/>
              </a:rPr>
              <a:t>Quality of Employees</a:t>
            </a:r>
          </a:p>
          <a:p>
            <a:pPr eaLnBrk="1" hangingPunct="1">
              <a:spcBef>
                <a:spcPct val="15000"/>
              </a:spcBef>
              <a:buFontTx/>
              <a:buAutoNum type="arabicPeriod"/>
            </a:pPr>
            <a:r>
              <a:rPr lang="en-US" altLang="en-US" sz="2600" dirty="0">
                <a:latin typeface="Tahoma" pitchFamily="34" charset="0"/>
              </a:rPr>
              <a:t>Bonded Employees</a:t>
            </a:r>
          </a:p>
          <a:p>
            <a:pPr eaLnBrk="1" hangingPunct="1">
              <a:spcBef>
                <a:spcPct val="15000"/>
              </a:spcBef>
              <a:buFontTx/>
              <a:buAutoNum type="arabicPeriod"/>
            </a:pPr>
            <a:r>
              <a:rPr lang="en-US" altLang="en-US" sz="2600" dirty="0">
                <a:latin typeface="Tahoma" pitchFamily="34" charset="0"/>
              </a:rPr>
              <a:t>Required Absences</a:t>
            </a:r>
          </a:p>
          <a:p>
            <a:pPr eaLnBrk="1" hangingPunct="1">
              <a:spcBef>
                <a:spcPct val="15000"/>
              </a:spcBef>
              <a:buFontTx/>
              <a:buAutoNum type="arabicPeriod"/>
            </a:pPr>
            <a:r>
              <a:rPr lang="en-US" altLang="en-US" sz="2600" dirty="0">
                <a:latin typeface="Tahoma" pitchFamily="34" charset="0"/>
              </a:rPr>
              <a:t>Procedures Manual</a:t>
            </a:r>
          </a:p>
          <a:p>
            <a:pPr eaLnBrk="1" hangingPunct="1">
              <a:spcBef>
                <a:spcPct val="15000"/>
              </a:spcBef>
              <a:buFontTx/>
              <a:buAutoNum type="arabicPeriod"/>
            </a:pPr>
            <a:r>
              <a:rPr lang="en-US" altLang="en-US" sz="2600" dirty="0">
                <a:latin typeface="Tahoma" pitchFamily="34" charset="0"/>
              </a:rPr>
              <a:t>Authority and Responsibility</a:t>
            </a:r>
          </a:p>
          <a:p>
            <a:pPr eaLnBrk="1" hangingPunct="1">
              <a:spcBef>
                <a:spcPct val="15000"/>
              </a:spcBef>
              <a:buFontTx/>
              <a:buAutoNum type="arabicPeriod"/>
            </a:pPr>
            <a:r>
              <a:rPr lang="en-US" altLang="en-US" sz="2600" dirty="0">
                <a:latin typeface="Tahoma" pitchFamily="34" charset="0"/>
              </a:rPr>
              <a:t>Prenumbered Documents</a:t>
            </a:r>
          </a:p>
          <a:p>
            <a:pPr eaLnBrk="1" hangingPunct="1">
              <a:spcBef>
                <a:spcPct val="15000"/>
              </a:spcBef>
              <a:buFontTx/>
              <a:buAutoNum type="arabicPeriod"/>
            </a:pPr>
            <a:r>
              <a:rPr lang="en-US" altLang="en-US" sz="2600" dirty="0">
                <a:latin typeface="Tahoma" pitchFamily="34" charset="0"/>
              </a:rPr>
              <a:t>Physical Control</a:t>
            </a:r>
          </a:p>
          <a:p>
            <a:pPr eaLnBrk="1" hangingPunct="1">
              <a:spcBef>
                <a:spcPct val="15000"/>
              </a:spcBef>
              <a:buFontTx/>
              <a:buAutoNum type="arabicPeriod"/>
            </a:pPr>
            <a:r>
              <a:rPr lang="en-US" altLang="en-US" sz="2600" dirty="0">
                <a:latin typeface="Tahoma" pitchFamily="34" charset="0"/>
              </a:rPr>
              <a:t>Performance Evaluations</a:t>
            </a:r>
          </a:p>
          <a:p>
            <a:pPr eaLnBrk="1" hangingPunct="1">
              <a:spcBef>
                <a:spcPct val="15000"/>
              </a:spcBef>
              <a:buFontTx/>
              <a:buAutoNum type="arabicPeriod"/>
            </a:pPr>
            <a:r>
              <a:rPr lang="en-US" altLang="en-US" sz="2600" dirty="0">
                <a:latin typeface="Tahoma" pitchFamily="34" charset="0"/>
              </a:rPr>
              <a:t> Limitations</a:t>
            </a:r>
          </a:p>
        </p:txBody>
      </p:sp>
    </p:spTree>
    <p:custDataLst>
      <p:tags r:id="rId1"/>
    </p:custDataLst>
    <p:extLst>
      <p:ext uri="{BB962C8B-B14F-4D97-AF65-F5344CB8AC3E}">
        <p14:creationId xmlns:p14="http://schemas.microsoft.com/office/powerpoint/2010/main" val="187497687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altLang="en-US" b="1" dirty="0"/>
              <a:t>Separation of Duties</a:t>
            </a:r>
          </a:p>
        </p:txBody>
      </p:sp>
      <p:sp>
        <p:nvSpPr>
          <p:cNvPr id="10243" name="Text Box 3"/>
          <p:cNvSpPr txBox="1">
            <a:spLocks noChangeArrowheads="1"/>
          </p:cNvSpPr>
          <p:nvPr/>
        </p:nvSpPr>
        <p:spPr bwMode="auto">
          <a:xfrm>
            <a:off x="867076" y="1828800"/>
            <a:ext cx="7543800" cy="1292662"/>
          </a:xfrm>
          <a:prstGeom prst="rect">
            <a:avLst/>
          </a:prstGeom>
          <a:solidFill>
            <a:schemeClr val="accent1">
              <a:lumMod val="20000"/>
              <a:lumOff val="80000"/>
            </a:schemeClr>
          </a:solidFill>
          <a:ln>
            <a:solidFill>
              <a:schemeClr val="tx1"/>
            </a:solidFill>
          </a:ln>
        </p:spPr>
        <p:txBody>
          <a:bodyPr>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algn="ctr" eaLnBrk="1" hangingPunct="1">
              <a:spcBef>
                <a:spcPct val="50000"/>
              </a:spcBef>
            </a:pPr>
            <a:r>
              <a:rPr lang="en-US" altLang="en-US" sz="2600" dirty="0">
                <a:latin typeface="Tahoma" pitchFamily="34" charset="0"/>
              </a:rPr>
              <a:t>When duties are separated, the work of one employee can act as a check on the work of another employee. </a:t>
            </a:r>
          </a:p>
        </p:txBody>
      </p:sp>
      <p:sp>
        <p:nvSpPr>
          <p:cNvPr id="2" name="Oval 1"/>
          <p:cNvSpPr/>
          <p:nvPr/>
        </p:nvSpPr>
        <p:spPr>
          <a:xfrm>
            <a:off x="1371600" y="3426262"/>
            <a:ext cx="6400800" cy="3088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spcBef>
                <a:spcPct val="50000"/>
              </a:spcBef>
            </a:pPr>
            <a:r>
              <a:rPr lang="en-US" altLang="en-US" sz="2800" b="1" dirty="0">
                <a:latin typeface="Tahoma" pitchFamily="34" charset="0"/>
              </a:rPr>
              <a:t>The likelihood of fraud or theft is reduced if </a:t>
            </a:r>
            <a:r>
              <a:rPr lang="en-US" altLang="en-US" sz="2800" b="1" i="1" dirty="0">
                <a:latin typeface="Tahoma" pitchFamily="34" charset="0"/>
              </a:rPr>
              <a:t>collusion</a:t>
            </a:r>
            <a:r>
              <a:rPr lang="en-US" altLang="en-US" sz="2800" b="1" dirty="0">
                <a:latin typeface="Tahoma" pitchFamily="34" charset="0"/>
              </a:rPr>
              <a:t> is required to accomplish it.</a:t>
            </a:r>
          </a:p>
        </p:txBody>
      </p:sp>
    </p:spTree>
    <p:custDataLst>
      <p:tags r:id="rId1"/>
    </p:custDataLst>
    <p:extLst>
      <p:ext uri="{BB962C8B-B14F-4D97-AF65-F5344CB8AC3E}">
        <p14:creationId xmlns:p14="http://schemas.microsoft.com/office/powerpoint/2010/main" val="25964246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altLang="en-US" b="1" dirty="0"/>
              <a:t>Quality of Employees</a:t>
            </a:r>
          </a:p>
        </p:txBody>
      </p:sp>
      <p:sp>
        <p:nvSpPr>
          <p:cNvPr id="2" name="Oval 1"/>
          <p:cNvSpPr/>
          <p:nvPr/>
        </p:nvSpPr>
        <p:spPr>
          <a:xfrm>
            <a:off x="1762124" y="3362731"/>
            <a:ext cx="5162552" cy="2971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spcBef>
                <a:spcPct val="50000"/>
              </a:spcBef>
            </a:pPr>
            <a:r>
              <a:rPr lang="en-US" altLang="en-US" sz="2400" b="1" dirty="0">
                <a:latin typeface="Tahoma" pitchFamily="34" charset="0"/>
              </a:rPr>
              <a:t>Job rotation and cross training prevent disruptions, may help relieve boredom, and increase productivity.</a:t>
            </a:r>
          </a:p>
        </p:txBody>
      </p:sp>
      <p:sp>
        <p:nvSpPr>
          <p:cNvPr id="4" name="TextBox 3"/>
          <p:cNvSpPr txBox="1"/>
          <p:nvPr/>
        </p:nvSpPr>
        <p:spPr>
          <a:xfrm>
            <a:off x="762000" y="1690689"/>
            <a:ext cx="7162800" cy="1384995"/>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US" altLang="en-US" sz="2800" dirty="0">
                <a:latin typeface="Tahoma" pitchFamily="34" charset="0"/>
              </a:rPr>
              <a:t>A business is only as good as the people it employs.  Employees should be properly trained to perform a variety of tasks.</a:t>
            </a:r>
            <a:endParaRPr lang="en-US" sz="2800" dirty="0"/>
          </a:p>
        </p:txBody>
      </p:sp>
    </p:spTree>
    <p:custDataLst>
      <p:tags r:id="rId1"/>
    </p:custDataLst>
    <p:extLst>
      <p:ext uri="{BB962C8B-B14F-4D97-AF65-F5344CB8AC3E}">
        <p14:creationId xmlns:p14="http://schemas.microsoft.com/office/powerpoint/2010/main" val="184935627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altLang="en-US" b="1" dirty="0"/>
              <a:t>Bonded Employees</a:t>
            </a:r>
          </a:p>
        </p:txBody>
      </p:sp>
      <p:sp>
        <p:nvSpPr>
          <p:cNvPr id="2" name="Slide Number Placeholder 1"/>
          <p:cNvSpPr>
            <a:spLocks noGrp="1"/>
          </p:cNvSpPr>
          <p:nvPr>
            <p:ph type="sldNum" sz="quarter" idx="4294967295"/>
          </p:nvPr>
        </p:nvSpPr>
        <p:spPr>
          <a:xfrm>
            <a:off x="8305800" y="6477000"/>
            <a:ext cx="838200" cy="381000"/>
          </a:xfrm>
          <a:prstGeom prst="rect">
            <a:avLst/>
          </a:prstGeom>
        </p:spPr>
        <p:txBody>
          <a:bodyPr/>
          <a:lstStyle/>
          <a:p>
            <a:pPr>
              <a:defRPr/>
            </a:pPr>
            <a:r>
              <a:rPr lang="en-US" dirty="0"/>
              <a:t>  </a:t>
            </a:r>
          </a:p>
        </p:txBody>
      </p:sp>
      <p:sp>
        <p:nvSpPr>
          <p:cNvPr id="12291" name="Text Box 3"/>
          <p:cNvSpPr txBox="1">
            <a:spLocks noChangeArrowheads="1"/>
          </p:cNvSpPr>
          <p:nvPr/>
        </p:nvSpPr>
        <p:spPr bwMode="auto">
          <a:xfrm>
            <a:off x="762000" y="5105400"/>
            <a:ext cx="7620000" cy="892552"/>
          </a:xfrm>
          <a:prstGeom prst="rect">
            <a:avLst/>
          </a:prstGeom>
          <a:solidFill>
            <a:schemeClr val="accent1">
              <a:lumMod val="20000"/>
              <a:lumOff val="80000"/>
            </a:schemeClr>
          </a:solidFill>
          <a:ln>
            <a:solidFill>
              <a:schemeClr val="tx1"/>
            </a:solidFill>
          </a:ln>
        </p:spPr>
        <p:txBody>
          <a:bodyPr>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algn="ctr" eaLnBrk="1" hangingPunct="1">
              <a:spcBef>
                <a:spcPts val="600"/>
              </a:spcBef>
            </a:pPr>
            <a:r>
              <a:rPr lang="en-US" altLang="en-US" sz="2600" dirty="0">
                <a:latin typeface="Tahoma" pitchFamily="34" charset="0"/>
              </a:rPr>
              <a:t>Provides insurance that protects a company from loss caused by employee dishonesty.</a:t>
            </a:r>
          </a:p>
        </p:txBody>
      </p:sp>
      <p:sp>
        <p:nvSpPr>
          <p:cNvPr id="3" name="Oval 2"/>
          <p:cNvSpPr/>
          <p:nvPr/>
        </p:nvSpPr>
        <p:spPr>
          <a:xfrm>
            <a:off x="2724150" y="3359944"/>
            <a:ext cx="34290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600" b="1" dirty="0">
                <a:latin typeface="Tahoma" pitchFamily="34" charset="0"/>
              </a:rPr>
              <a:t>Fidelity bond</a:t>
            </a:r>
            <a:endParaRPr lang="en-US" sz="2600" b="1" dirty="0"/>
          </a:p>
        </p:txBody>
      </p:sp>
      <p:sp>
        <p:nvSpPr>
          <p:cNvPr id="6" name="Text Box 3">
            <a:extLst>
              <a:ext uri="{FF2B5EF4-FFF2-40B4-BE49-F238E27FC236}">
                <a16:creationId xmlns:a16="http://schemas.microsoft.com/office/drawing/2014/main" id="{DE719379-15BB-4526-B5C1-3A4C25D0FE79}"/>
              </a:ext>
            </a:extLst>
          </p:cNvPr>
          <p:cNvSpPr txBox="1">
            <a:spLocks noChangeArrowheads="1"/>
          </p:cNvSpPr>
          <p:nvPr/>
        </p:nvSpPr>
        <p:spPr bwMode="auto">
          <a:xfrm>
            <a:off x="628650" y="1434770"/>
            <a:ext cx="7620000" cy="1692771"/>
          </a:xfrm>
          <a:prstGeom prst="rect">
            <a:avLst/>
          </a:prstGeom>
          <a:solidFill>
            <a:schemeClr val="accent1">
              <a:lumMod val="20000"/>
              <a:lumOff val="80000"/>
            </a:schemeClr>
          </a:solidFill>
          <a:ln>
            <a:solidFill>
              <a:schemeClr val="tx1"/>
            </a:solidFill>
          </a:ln>
        </p:spPr>
        <p:txBody>
          <a:bodyPr>
            <a:spAutoFit/>
          </a:bodyPr>
          <a:lstStyle>
            <a:lvl1pPr eaLnBrk="0" hangingPunct="0">
              <a:defRPr sz="4800">
                <a:solidFill>
                  <a:schemeClr val="tx1"/>
                </a:solidFill>
                <a:latin typeface="Corbel" pitchFamily="34" charset="0"/>
              </a:defRPr>
            </a:lvl1pPr>
            <a:lvl2pPr marL="742950" indent="-285750" eaLnBrk="0" hangingPunct="0">
              <a:defRPr sz="4800">
                <a:solidFill>
                  <a:schemeClr val="tx1"/>
                </a:solidFill>
                <a:latin typeface="Corbel" pitchFamily="34" charset="0"/>
              </a:defRPr>
            </a:lvl2pPr>
            <a:lvl3pPr marL="1143000" indent="-228600" eaLnBrk="0" hangingPunct="0">
              <a:defRPr sz="4800">
                <a:solidFill>
                  <a:schemeClr val="tx1"/>
                </a:solidFill>
                <a:latin typeface="Corbel" pitchFamily="34" charset="0"/>
              </a:defRPr>
            </a:lvl3pPr>
            <a:lvl4pPr marL="1600200" indent="-228600" eaLnBrk="0" hangingPunct="0">
              <a:defRPr sz="4800">
                <a:solidFill>
                  <a:schemeClr val="tx1"/>
                </a:solidFill>
                <a:latin typeface="Corbel" pitchFamily="34" charset="0"/>
              </a:defRPr>
            </a:lvl4pPr>
            <a:lvl5pPr marL="2057400" indent="-228600" eaLnBrk="0" hangingPunct="0">
              <a:defRPr sz="4800">
                <a:solidFill>
                  <a:schemeClr val="tx1"/>
                </a:solidFill>
                <a:latin typeface="Corbel" pitchFamily="34" charset="0"/>
              </a:defRPr>
            </a:lvl5pPr>
            <a:lvl6pPr marL="2514600" indent="-228600" eaLnBrk="0" fontAlgn="base" hangingPunct="0">
              <a:spcBef>
                <a:spcPct val="0"/>
              </a:spcBef>
              <a:spcAft>
                <a:spcPct val="0"/>
              </a:spcAft>
              <a:defRPr sz="4800">
                <a:solidFill>
                  <a:schemeClr val="tx1"/>
                </a:solidFill>
                <a:latin typeface="Corbel" pitchFamily="34" charset="0"/>
              </a:defRPr>
            </a:lvl6pPr>
            <a:lvl7pPr marL="2971800" indent="-228600" eaLnBrk="0" fontAlgn="base" hangingPunct="0">
              <a:spcBef>
                <a:spcPct val="0"/>
              </a:spcBef>
              <a:spcAft>
                <a:spcPct val="0"/>
              </a:spcAft>
              <a:defRPr sz="4800">
                <a:solidFill>
                  <a:schemeClr val="tx1"/>
                </a:solidFill>
                <a:latin typeface="Corbel" pitchFamily="34" charset="0"/>
              </a:defRPr>
            </a:lvl7pPr>
            <a:lvl8pPr marL="3429000" indent="-228600" eaLnBrk="0" fontAlgn="base" hangingPunct="0">
              <a:spcBef>
                <a:spcPct val="0"/>
              </a:spcBef>
              <a:spcAft>
                <a:spcPct val="0"/>
              </a:spcAft>
              <a:defRPr sz="4800">
                <a:solidFill>
                  <a:schemeClr val="tx1"/>
                </a:solidFill>
                <a:latin typeface="Corbel" pitchFamily="34" charset="0"/>
              </a:defRPr>
            </a:lvl8pPr>
            <a:lvl9pPr marL="3886200" indent="-228600" eaLnBrk="0" fontAlgn="base" hangingPunct="0">
              <a:spcBef>
                <a:spcPct val="0"/>
              </a:spcBef>
              <a:spcAft>
                <a:spcPct val="0"/>
              </a:spcAft>
              <a:defRPr sz="4800">
                <a:solidFill>
                  <a:schemeClr val="tx1"/>
                </a:solidFill>
                <a:latin typeface="Corbel" pitchFamily="34" charset="0"/>
              </a:defRPr>
            </a:lvl9pPr>
          </a:lstStyle>
          <a:p>
            <a:pPr algn="ctr" eaLnBrk="1" hangingPunct="1">
              <a:spcBef>
                <a:spcPts val="600"/>
              </a:spcBef>
            </a:pPr>
            <a:r>
              <a:rPr lang="en-US" altLang="en-US" sz="2600" dirty="0">
                <a:latin typeface="Tahoma" pitchFamily="34" charset="0"/>
              </a:rPr>
              <a:t>Employers should screen job applicants using interviews, background checks and recommendations.  Employees in positions of trust should be bonded.</a:t>
            </a:r>
          </a:p>
        </p:txBody>
      </p:sp>
    </p:spTree>
    <p:custDataLst>
      <p:tags r:id="rId1"/>
    </p:custDataLst>
    <p:extLst>
      <p:ext uri="{BB962C8B-B14F-4D97-AF65-F5344CB8AC3E}">
        <p14:creationId xmlns:p14="http://schemas.microsoft.com/office/powerpoint/2010/main" val="145897900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2"/>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2516</Words>
  <Application>Microsoft Office PowerPoint</Application>
  <PresentationFormat>On-screen Show (4:3)</PresentationFormat>
  <Paragraphs>263</Paragraphs>
  <Slides>53</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Tahoma</vt:lpstr>
      <vt:lpstr>Office Theme</vt:lpstr>
      <vt:lpstr>Chapter 4</vt:lpstr>
      <vt:lpstr>LO 4-1:</vt:lpstr>
      <vt:lpstr>Key Features of Internal Control Systems</vt:lpstr>
      <vt:lpstr>Key Features of Internal Control Systems</vt:lpstr>
      <vt:lpstr>Key Features of Internal Control Systems</vt:lpstr>
      <vt:lpstr>Internal Controls</vt:lpstr>
      <vt:lpstr>Separation of Duties</vt:lpstr>
      <vt:lpstr>Quality of Employees</vt:lpstr>
      <vt:lpstr>Bonded Employees</vt:lpstr>
      <vt:lpstr>Required Absences</vt:lpstr>
      <vt:lpstr>Procedures Manual</vt:lpstr>
      <vt:lpstr>Authority and Responsibility</vt:lpstr>
      <vt:lpstr>Prenumbered Documents</vt:lpstr>
      <vt:lpstr>Physical Control</vt:lpstr>
      <vt:lpstr>Physical Control</vt:lpstr>
      <vt:lpstr>Performance Evaluation</vt:lpstr>
      <vt:lpstr>Limitations</vt:lpstr>
      <vt:lpstr>LO 4-2:</vt:lpstr>
      <vt:lpstr>Accounting for Cash</vt:lpstr>
      <vt:lpstr>Cash and Cash Equivalents</vt:lpstr>
      <vt:lpstr>Controlling Cash – Cash Receipts</vt:lpstr>
      <vt:lpstr>Controlling Cash – Cash Payments</vt:lpstr>
      <vt:lpstr>Controlling Cash – Cash Payments</vt:lpstr>
      <vt:lpstr>Checking Account Documents</vt:lpstr>
      <vt:lpstr>Bank Statement</vt:lpstr>
      <vt:lpstr>LO 4-3:</vt:lpstr>
      <vt:lpstr>Reconciling the Bank Account</vt:lpstr>
      <vt:lpstr>Determining True Cash Balance</vt:lpstr>
      <vt:lpstr>Adjustments to the Bank Balance</vt:lpstr>
      <vt:lpstr>Adjustments to the Book Balance</vt:lpstr>
      <vt:lpstr>Adjustments to the Book Balance</vt:lpstr>
      <vt:lpstr>Correction of Errors</vt:lpstr>
      <vt:lpstr>Certified Checks</vt:lpstr>
      <vt:lpstr>Bank Statement for Green Shades Resorts, Inc.</vt:lpstr>
      <vt:lpstr>Adjustments to the Bank Balance</vt:lpstr>
      <vt:lpstr>Adjustments to the Book Balance</vt:lpstr>
      <vt:lpstr>GSRI Bank Reconciliation </vt:lpstr>
      <vt:lpstr>Updating GSRI’s Accounting Records</vt:lpstr>
      <vt:lpstr>Updating GSRI’s Accounting Records</vt:lpstr>
      <vt:lpstr>Updating GSRI’s Accounting Records</vt:lpstr>
      <vt:lpstr>Updating GSRI’s Accounting Records</vt:lpstr>
      <vt:lpstr>LO 4-4:</vt:lpstr>
      <vt:lpstr>Importance of Ethics</vt:lpstr>
      <vt:lpstr>AICPA Code of Professional Ethics</vt:lpstr>
      <vt:lpstr>Common Features of Criminal and Ethical Misconduct</vt:lpstr>
      <vt:lpstr>Common Features of Criminal and Ethical Misconduct — The Fraud Triangle</vt:lpstr>
      <vt:lpstr>LO 5:</vt:lpstr>
      <vt:lpstr>Role of the Independent Auditor (CPA)</vt:lpstr>
      <vt:lpstr>The Financial Statement Audit</vt:lpstr>
      <vt:lpstr>Materiality and Financial Audits</vt:lpstr>
      <vt:lpstr>Types of Audit Opinions</vt:lpstr>
      <vt:lpstr>Confidentiality</vt:lpstr>
      <vt:lpstr>End of Chapter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Quinones, Erin</dc:creator>
  <cp:lastModifiedBy>Mary Howard</cp:lastModifiedBy>
  <cp:revision>3</cp:revision>
  <dcterms:created xsi:type="dcterms:W3CDTF">2020-04-06T14:18:31Z</dcterms:created>
  <dcterms:modified xsi:type="dcterms:W3CDTF">2020-09-09T15:53:09Z</dcterms:modified>
</cp:coreProperties>
</file>