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7" r:id="rId1"/>
  </p:sldMasterIdLst>
  <p:notesMasterIdLst>
    <p:notesMasterId r:id="rId62"/>
  </p:notesMasterIdLst>
  <p:handoutMasterIdLst>
    <p:handoutMasterId r:id="rId63"/>
  </p:handoutMasterIdLst>
  <p:sldIdLst>
    <p:sldId id="256" r:id="rId2"/>
    <p:sldId id="308" r:id="rId3"/>
    <p:sldId id="259" r:id="rId4"/>
    <p:sldId id="260" r:id="rId5"/>
    <p:sldId id="261" r:id="rId6"/>
    <p:sldId id="322" r:id="rId7"/>
    <p:sldId id="323" r:id="rId8"/>
    <p:sldId id="265" r:id="rId9"/>
    <p:sldId id="324" r:id="rId10"/>
    <p:sldId id="268" r:id="rId11"/>
    <p:sldId id="325" r:id="rId12"/>
    <p:sldId id="318" r:id="rId13"/>
    <p:sldId id="326" r:id="rId14"/>
    <p:sldId id="269" r:id="rId15"/>
    <p:sldId id="327" r:id="rId16"/>
    <p:sldId id="317" r:id="rId17"/>
    <p:sldId id="328" r:id="rId18"/>
    <p:sldId id="271" r:id="rId19"/>
    <p:sldId id="273" r:id="rId20"/>
    <p:sldId id="329" r:id="rId21"/>
    <p:sldId id="276" r:id="rId22"/>
    <p:sldId id="330" r:id="rId23"/>
    <p:sldId id="311" r:id="rId24"/>
    <p:sldId id="331" r:id="rId25"/>
    <p:sldId id="277" r:id="rId26"/>
    <p:sldId id="278" r:id="rId27"/>
    <p:sldId id="279" r:id="rId28"/>
    <p:sldId id="332" r:id="rId29"/>
    <p:sldId id="320" r:id="rId30"/>
    <p:sldId id="333" r:id="rId31"/>
    <p:sldId id="334" r:id="rId32"/>
    <p:sldId id="335" r:id="rId33"/>
    <p:sldId id="282" r:id="rId34"/>
    <p:sldId id="336" r:id="rId35"/>
    <p:sldId id="319" r:id="rId36"/>
    <p:sldId id="337" r:id="rId37"/>
    <p:sldId id="283" r:id="rId38"/>
    <p:sldId id="312" r:id="rId39"/>
    <p:sldId id="285" r:id="rId40"/>
    <p:sldId id="286" r:id="rId41"/>
    <p:sldId id="287" r:id="rId42"/>
    <p:sldId id="316" r:id="rId43"/>
    <p:sldId id="289" r:id="rId44"/>
    <p:sldId id="338" r:id="rId45"/>
    <p:sldId id="290" r:id="rId46"/>
    <p:sldId id="339" r:id="rId47"/>
    <p:sldId id="340" r:id="rId48"/>
    <p:sldId id="341" r:id="rId49"/>
    <p:sldId id="313" r:id="rId50"/>
    <p:sldId id="294" r:id="rId51"/>
    <p:sldId id="314" r:id="rId52"/>
    <p:sldId id="296" r:id="rId53"/>
    <p:sldId id="297" r:id="rId54"/>
    <p:sldId id="342" r:id="rId55"/>
    <p:sldId id="343" r:id="rId56"/>
    <p:sldId id="321" r:id="rId57"/>
    <p:sldId id="300" r:id="rId58"/>
    <p:sldId id="301" r:id="rId59"/>
    <p:sldId id="302" r:id="rId60"/>
    <p:sldId id="307" r:id="rId61"/>
  </p:sldIdLst>
  <p:sldSz cx="9144000" cy="6858000" type="screen4x3"/>
  <p:notesSz cx="6858000" cy="9144000"/>
  <p:custDataLst>
    <p:tags r:id="rId64"/>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lly Brown" initials="MB" lastIdx="8" clrIdx="0"/>
  <p:cmAuthor id="2" name="Brown, Molly G - brownmg" initials="BMG-b" lastIdx="8" clrIdx="1"/>
  <p:cmAuthor id="3" name="Helen" initials="H" lastIdx="7"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0C00"/>
    <a:srgbClr val="3C8C9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25" autoAdjust="0"/>
    <p:restoredTop sz="89420" autoAdjust="0"/>
  </p:normalViewPr>
  <p:slideViewPr>
    <p:cSldViewPr>
      <p:cViewPr varScale="1">
        <p:scale>
          <a:sx n="88" d="100"/>
          <a:sy n="88" d="100"/>
        </p:scale>
        <p:origin x="1579" y="72"/>
      </p:cViewPr>
      <p:guideLst>
        <p:guide orient="horz" pos="2160"/>
        <p:guide pos="2880"/>
      </p:guideLst>
    </p:cSldViewPr>
  </p:slideViewPr>
  <p:notesTextViewPr>
    <p:cViewPr>
      <p:scale>
        <a:sx n="1" d="1"/>
        <a:sy n="1" d="1"/>
      </p:scale>
      <p:origin x="0" y="0"/>
    </p:cViewPr>
  </p:notesTextViewPr>
  <p:notesViewPr>
    <p:cSldViewPr>
      <p:cViewPr varScale="1">
        <p:scale>
          <a:sx n="63" d="100"/>
          <a:sy n="63" d="100"/>
        </p:scale>
        <p:origin x="-3115"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handoutMaster" Target="handoutMasters/handout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E9DE8A1-4673-4AE8-82B9-7DBDBE6E0CFB}" type="datetimeFigureOut">
              <a:rPr lang="en-US" smtClean="0"/>
              <a:pPr/>
              <a:t>9/9/2020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B4BAB0-AC9F-4199-81B4-38742444912F}" type="slidenum">
              <a:rPr lang="en-US" smtClean="0"/>
              <a:pPr/>
              <a:t>‹#›</a:t>
            </a:fld>
            <a:endParaRPr lang="en-US" dirty="0"/>
          </a:p>
        </p:txBody>
      </p:sp>
    </p:spTree>
    <p:extLst>
      <p:ext uri="{BB962C8B-B14F-4D97-AF65-F5344CB8AC3E}">
        <p14:creationId xmlns:p14="http://schemas.microsoft.com/office/powerpoint/2010/main" val="17008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35C839-6BDC-47B8-907F-323FC95DEDB8}" type="datetimeFigureOut">
              <a:rPr lang="en-US" smtClean="0"/>
              <a:pPr/>
              <a:t>9/9/2020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644B23-B9D1-41F9-806D-0BEC8DD7F16B}" type="slidenum">
              <a:rPr lang="en-US" smtClean="0"/>
              <a:pPr/>
              <a:t>‹#›</a:t>
            </a:fld>
            <a:endParaRPr lang="en-US" dirty="0"/>
          </a:p>
        </p:txBody>
      </p:sp>
    </p:spTree>
    <p:extLst>
      <p:ext uri="{BB962C8B-B14F-4D97-AF65-F5344CB8AC3E}">
        <p14:creationId xmlns:p14="http://schemas.microsoft.com/office/powerpoint/2010/main" val="613254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644B23-B9D1-41F9-806D-0BEC8DD7F16B}" type="slidenum">
              <a:rPr lang="en-US" smtClean="0"/>
              <a:pPr/>
              <a:t>1</a:t>
            </a:fld>
            <a:endParaRPr lang="en-US" dirty="0"/>
          </a:p>
        </p:txBody>
      </p:sp>
    </p:spTree>
    <p:extLst>
      <p:ext uri="{BB962C8B-B14F-4D97-AF65-F5344CB8AC3E}">
        <p14:creationId xmlns:p14="http://schemas.microsoft.com/office/powerpoint/2010/main" val="2751221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52D4F19B-AD07-41DF-81E7-62ECB55AD679}" type="slidenum">
              <a:rPr lang="en-US" altLang="en-US" sz="1200" smtClean="0">
                <a:latin typeface="Tahoma" pitchFamily="34" charset="0"/>
              </a:rPr>
              <a:pPr/>
              <a:t>10</a:t>
            </a:fld>
            <a:endParaRPr lang="en-US" altLang="en-US" sz="1200" dirty="0">
              <a:latin typeface="Tahoma" pitchFamily="34" charset="0"/>
            </a:endParaRPr>
          </a:p>
        </p:txBody>
      </p:sp>
      <p:sp>
        <p:nvSpPr>
          <p:cNvPr id="6656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375013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28D4B648-B030-43AF-B526-8BD86C59C872}" type="slidenum">
              <a:rPr lang="en-US" altLang="en-US" sz="1200" smtClean="0">
                <a:latin typeface="Tahoma" pitchFamily="34" charset="0"/>
              </a:rPr>
              <a:pPr/>
              <a:t>11</a:t>
            </a:fld>
            <a:endParaRPr lang="en-US" altLang="en-US" sz="1200" dirty="0">
              <a:latin typeface="Tahoma" pitchFamily="34" charset="0"/>
            </a:endParaRPr>
          </a:p>
        </p:txBody>
      </p:sp>
      <p:sp>
        <p:nvSpPr>
          <p:cNvPr id="6758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421475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28D4B648-B030-43AF-B526-8BD86C59C872}" type="slidenum">
              <a:rPr lang="en-US" altLang="en-US" sz="1200" smtClean="0">
                <a:latin typeface="Tahoma" pitchFamily="34" charset="0"/>
              </a:rPr>
              <a:pPr/>
              <a:t>12</a:t>
            </a:fld>
            <a:endParaRPr lang="en-US" altLang="en-US" sz="1200" dirty="0">
              <a:latin typeface="Tahoma" pitchFamily="34" charset="0"/>
            </a:endParaRPr>
          </a:p>
        </p:txBody>
      </p:sp>
      <p:sp>
        <p:nvSpPr>
          <p:cNvPr id="6758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307487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28D4B648-B030-43AF-B526-8BD86C59C872}" type="slidenum">
              <a:rPr lang="en-US" altLang="en-US" sz="1200" smtClean="0">
                <a:latin typeface="Tahoma" pitchFamily="34" charset="0"/>
              </a:rPr>
              <a:pPr/>
              <a:t>13</a:t>
            </a:fld>
            <a:endParaRPr lang="en-US" altLang="en-US" sz="1200" dirty="0">
              <a:latin typeface="Tahoma" pitchFamily="34" charset="0"/>
            </a:endParaRPr>
          </a:p>
        </p:txBody>
      </p:sp>
      <p:sp>
        <p:nvSpPr>
          <p:cNvPr id="6758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910602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28D4B648-B030-43AF-B526-8BD86C59C872}" type="slidenum">
              <a:rPr lang="en-US" altLang="en-US" sz="1200" smtClean="0">
                <a:latin typeface="Tahoma" pitchFamily="34" charset="0"/>
              </a:rPr>
              <a:pPr/>
              <a:t>14</a:t>
            </a:fld>
            <a:endParaRPr lang="en-US" altLang="en-US" sz="1200" dirty="0">
              <a:latin typeface="Tahoma" pitchFamily="34" charset="0"/>
            </a:endParaRPr>
          </a:p>
        </p:txBody>
      </p:sp>
      <p:sp>
        <p:nvSpPr>
          <p:cNvPr id="6758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193413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28D4B648-B030-43AF-B526-8BD86C59C872}" type="slidenum">
              <a:rPr lang="en-US" altLang="en-US" sz="1200" smtClean="0">
                <a:latin typeface="Tahoma" pitchFamily="34" charset="0"/>
              </a:rPr>
              <a:pPr/>
              <a:t>15</a:t>
            </a:fld>
            <a:endParaRPr lang="en-US" altLang="en-US" sz="1200" dirty="0">
              <a:latin typeface="Tahoma" pitchFamily="34" charset="0"/>
            </a:endParaRPr>
          </a:p>
        </p:txBody>
      </p:sp>
      <p:sp>
        <p:nvSpPr>
          <p:cNvPr id="6758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21404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16</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647395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539A4A09-CEF5-40C8-B24D-79216CA08AF0}" type="slidenum">
              <a:rPr lang="en-US" altLang="en-US" sz="1200" smtClean="0">
                <a:latin typeface="Tahoma" pitchFamily="34" charset="0"/>
              </a:rPr>
              <a:pPr/>
              <a:t>17</a:t>
            </a:fld>
            <a:endParaRPr lang="en-US" altLang="en-US" sz="1200" dirty="0">
              <a:latin typeface="Tahoma" pitchFamily="34" charset="0"/>
            </a:endParaRPr>
          </a:p>
        </p:txBody>
      </p:sp>
      <p:sp>
        <p:nvSpPr>
          <p:cNvPr id="6963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119958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539A4A09-CEF5-40C8-B24D-79216CA08AF0}" type="slidenum">
              <a:rPr lang="en-US" altLang="en-US" sz="1200" smtClean="0">
                <a:latin typeface="Tahoma" pitchFamily="34" charset="0"/>
              </a:rPr>
              <a:pPr/>
              <a:t>18</a:t>
            </a:fld>
            <a:endParaRPr lang="en-US" altLang="en-US" sz="1200" dirty="0">
              <a:latin typeface="Tahoma" pitchFamily="34" charset="0"/>
            </a:endParaRPr>
          </a:p>
        </p:txBody>
      </p:sp>
      <p:sp>
        <p:nvSpPr>
          <p:cNvPr id="6963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88136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7D635189-F575-438C-9099-080B282E121A}" type="slidenum">
              <a:rPr lang="en-US" altLang="en-US" sz="1200" smtClean="0">
                <a:latin typeface="Tahoma" pitchFamily="34" charset="0"/>
              </a:rPr>
              <a:pPr/>
              <a:t>19</a:t>
            </a:fld>
            <a:endParaRPr lang="en-US" altLang="en-US" sz="1200" dirty="0">
              <a:latin typeface="Tahoma" pitchFamily="34" charset="0"/>
            </a:endParaRPr>
          </a:p>
        </p:txBody>
      </p:sp>
      <p:sp>
        <p:nvSpPr>
          <p:cNvPr id="7168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26136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2</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2340228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7D635189-F575-438C-9099-080B282E121A}" type="slidenum">
              <a:rPr lang="en-US" altLang="en-US" sz="1200" smtClean="0">
                <a:latin typeface="Tahoma" pitchFamily="34" charset="0"/>
              </a:rPr>
              <a:pPr/>
              <a:t>20</a:t>
            </a:fld>
            <a:endParaRPr lang="en-US" altLang="en-US" sz="1200" dirty="0">
              <a:latin typeface="Tahoma" pitchFamily="34" charset="0"/>
            </a:endParaRPr>
          </a:p>
        </p:txBody>
      </p:sp>
      <p:sp>
        <p:nvSpPr>
          <p:cNvPr id="7168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177102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728E5672-F326-425F-A45F-28B6A8B45D22}" type="slidenum">
              <a:rPr lang="en-US" altLang="en-US" sz="1200" smtClean="0">
                <a:latin typeface="Tahoma" pitchFamily="34" charset="0"/>
              </a:rPr>
              <a:pPr/>
              <a:t>21</a:t>
            </a:fld>
            <a:endParaRPr lang="en-US" altLang="en-US" sz="1200" dirty="0">
              <a:latin typeface="Tahoma" pitchFamily="34" charset="0"/>
            </a:endParaRPr>
          </a:p>
        </p:txBody>
      </p:sp>
      <p:sp>
        <p:nvSpPr>
          <p:cNvPr id="7475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64505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728E5672-F326-425F-A45F-28B6A8B45D22}" type="slidenum">
              <a:rPr lang="en-US" altLang="en-US" sz="1200" smtClean="0">
                <a:latin typeface="Tahoma" pitchFamily="34" charset="0"/>
              </a:rPr>
              <a:pPr/>
              <a:t>22</a:t>
            </a:fld>
            <a:endParaRPr lang="en-US" altLang="en-US" sz="1200" dirty="0">
              <a:latin typeface="Tahoma" pitchFamily="34" charset="0"/>
            </a:endParaRPr>
          </a:p>
        </p:txBody>
      </p:sp>
      <p:sp>
        <p:nvSpPr>
          <p:cNvPr id="7475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027630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23</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2546822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75178823-F30D-4B66-B784-B6F3FE8225D3}" type="slidenum">
              <a:rPr lang="en-US" altLang="en-US" sz="1200" smtClean="0">
                <a:latin typeface="Tahoma" pitchFamily="34" charset="0"/>
              </a:rPr>
              <a:pPr/>
              <a:t>24</a:t>
            </a:fld>
            <a:endParaRPr lang="en-US" altLang="en-US" sz="1200" dirty="0">
              <a:latin typeface="Tahoma" pitchFamily="34" charset="0"/>
            </a:endParaRPr>
          </a:p>
        </p:txBody>
      </p:sp>
      <p:sp>
        <p:nvSpPr>
          <p:cNvPr id="7577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7954375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75178823-F30D-4B66-B784-B6F3FE8225D3}" type="slidenum">
              <a:rPr lang="en-US" altLang="en-US" sz="1200" smtClean="0">
                <a:latin typeface="Tahoma" pitchFamily="34" charset="0"/>
              </a:rPr>
              <a:pPr/>
              <a:t>25</a:t>
            </a:fld>
            <a:endParaRPr lang="en-US" altLang="en-US" sz="1200" dirty="0">
              <a:latin typeface="Tahoma" pitchFamily="34" charset="0"/>
            </a:endParaRPr>
          </a:p>
        </p:txBody>
      </p:sp>
      <p:sp>
        <p:nvSpPr>
          <p:cNvPr id="7577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979902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3D5880AE-D9B2-4581-B979-AC1A71C4BD29}" type="slidenum">
              <a:rPr lang="en-US" altLang="en-US" sz="1200" smtClean="0">
                <a:latin typeface="Tahoma" pitchFamily="34" charset="0"/>
              </a:rPr>
              <a:pPr/>
              <a:t>26</a:t>
            </a:fld>
            <a:endParaRPr lang="en-US" altLang="en-US" sz="1200" dirty="0">
              <a:latin typeface="Tahoma" pitchFamily="34" charset="0"/>
            </a:endParaRPr>
          </a:p>
        </p:txBody>
      </p:sp>
      <p:sp>
        <p:nvSpPr>
          <p:cNvPr id="7680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5297191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C03777F3-848B-4561-B28F-F2B99A7E7D92}" type="slidenum">
              <a:rPr lang="en-US" altLang="en-US" sz="1200" smtClean="0">
                <a:latin typeface="Tahoma" pitchFamily="34" charset="0"/>
              </a:rPr>
              <a:pPr/>
              <a:t>27</a:t>
            </a:fld>
            <a:endParaRPr lang="en-US" altLang="en-US" sz="1200" dirty="0">
              <a:latin typeface="Tahoma" pitchFamily="34" charset="0"/>
            </a:endParaRPr>
          </a:p>
        </p:txBody>
      </p:sp>
      <p:sp>
        <p:nvSpPr>
          <p:cNvPr id="7782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473103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C03777F3-848B-4561-B28F-F2B99A7E7D92}" type="slidenum">
              <a:rPr lang="en-US" altLang="en-US" sz="1200" smtClean="0">
                <a:latin typeface="Tahoma" pitchFamily="34" charset="0"/>
              </a:rPr>
              <a:pPr/>
              <a:t>28</a:t>
            </a:fld>
            <a:endParaRPr lang="en-US" altLang="en-US" sz="1200" dirty="0">
              <a:latin typeface="Tahoma" pitchFamily="34" charset="0"/>
            </a:endParaRPr>
          </a:p>
        </p:txBody>
      </p:sp>
      <p:sp>
        <p:nvSpPr>
          <p:cNvPr id="7782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249405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29</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4151830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8C49EE2A-4B11-4220-8294-EC01E66699FA}" type="slidenum">
              <a:rPr lang="en-US" altLang="en-US" sz="1200" smtClean="0">
                <a:latin typeface="Tahoma" pitchFamily="34" charset="0"/>
              </a:rPr>
              <a:pPr/>
              <a:t>3</a:t>
            </a:fld>
            <a:endParaRPr lang="en-US" altLang="en-US" sz="1200" dirty="0">
              <a:latin typeface="Tahoma" pitchFamily="34" charset="0"/>
            </a:endParaRPr>
          </a:p>
        </p:txBody>
      </p:sp>
      <p:sp>
        <p:nvSpPr>
          <p:cNvPr id="5734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0856616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75178823-F30D-4B66-B784-B6F3FE8225D3}" type="slidenum">
              <a:rPr lang="en-US" altLang="en-US" sz="1200" smtClean="0">
                <a:latin typeface="Tahoma" pitchFamily="34" charset="0"/>
              </a:rPr>
              <a:pPr/>
              <a:t>30</a:t>
            </a:fld>
            <a:endParaRPr lang="en-US" altLang="en-US" sz="1200" dirty="0">
              <a:latin typeface="Tahoma" pitchFamily="34" charset="0"/>
            </a:endParaRPr>
          </a:p>
        </p:txBody>
      </p:sp>
      <p:sp>
        <p:nvSpPr>
          <p:cNvPr id="7577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511847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7D635189-F575-438C-9099-080B282E121A}" type="slidenum">
              <a:rPr lang="en-US" altLang="en-US" sz="1200" smtClean="0">
                <a:latin typeface="Tahoma" pitchFamily="34" charset="0"/>
              </a:rPr>
              <a:pPr/>
              <a:t>31</a:t>
            </a:fld>
            <a:endParaRPr lang="en-US" altLang="en-US" sz="1200" dirty="0">
              <a:latin typeface="Tahoma" pitchFamily="34" charset="0"/>
            </a:endParaRPr>
          </a:p>
        </p:txBody>
      </p:sp>
      <p:sp>
        <p:nvSpPr>
          <p:cNvPr id="7168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0440665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7D635189-F575-438C-9099-080B282E121A}" type="slidenum">
              <a:rPr lang="en-US" altLang="en-US" sz="1200" smtClean="0">
                <a:latin typeface="Tahoma" pitchFamily="34" charset="0"/>
              </a:rPr>
              <a:pPr/>
              <a:t>32</a:t>
            </a:fld>
            <a:endParaRPr lang="en-US" altLang="en-US" sz="1200" dirty="0">
              <a:latin typeface="Tahoma" pitchFamily="34" charset="0"/>
            </a:endParaRPr>
          </a:p>
        </p:txBody>
      </p:sp>
      <p:sp>
        <p:nvSpPr>
          <p:cNvPr id="7168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1190588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B6640F22-D70E-42B3-B4AA-4BCA5CE700B1}" type="slidenum">
              <a:rPr lang="en-US" altLang="en-US" sz="1200" smtClean="0">
                <a:latin typeface="Tahoma" pitchFamily="34" charset="0"/>
              </a:rPr>
              <a:pPr/>
              <a:t>33</a:t>
            </a:fld>
            <a:endParaRPr lang="en-US" altLang="en-US" sz="1200" dirty="0">
              <a:latin typeface="Tahoma" pitchFamily="34" charset="0"/>
            </a:endParaRPr>
          </a:p>
        </p:txBody>
      </p:sp>
      <p:sp>
        <p:nvSpPr>
          <p:cNvPr id="8089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5022400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B6640F22-D70E-42B3-B4AA-4BCA5CE700B1}" type="slidenum">
              <a:rPr lang="en-US" altLang="en-US" sz="1200" smtClean="0">
                <a:latin typeface="Tahoma" pitchFamily="34" charset="0"/>
              </a:rPr>
              <a:pPr/>
              <a:t>34</a:t>
            </a:fld>
            <a:endParaRPr lang="en-US" altLang="en-US" sz="1200" dirty="0">
              <a:latin typeface="Tahoma" pitchFamily="34" charset="0"/>
            </a:endParaRPr>
          </a:p>
        </p:txBody>
      </p:sp>
      <p:sp>
        <p:nvSpPr>
          <p:cNvPr id="8089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080924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35</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5518422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28D4B648-B030-43AF-B526-8BD86C59C872}" type="slidenum">
              <a:rPr lang="en-US" altLang="en-US" sz="1200" smtClean="0">
                <a:latin typeface="Tahoma" pitchFamily="34" charset="0"/>
              </a:rPr>
              <a:pPr/>
              <a:t>36</a:t>
            </a:fld>
            <a:endParaRPr lang="en-US" altLang="en-US" sz="1200" dirty="0">
              <a:latin typeface="Tahoma" pitchFamily="34" charset="0"/>
            </a:endParaRPr>
          </a:p>
        </p:txBody>
      </p:sp>
      <p:sp>
        <p:nvSpPr>
          <p:cNvPr id="6758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127929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C6ABD754-23DA-4691-BDBB-64DBF59592B4}" type="slidenum">
              <a:rPr lang="en-US" altLang="en-US" sz="1200" smtClean="0">
                <a:latin typeface="Tahoma" pitchFamily="34" charset="0"/>
              </a:rPr>
              <a:pPr/>
              <a:t>37</a:t>
            </a:fld>
            <a:endParaRPr lang="en-US" altLang="en-US" sz="1200" dirty="0">
              <a:latin typeface="Tahoma" pitchFamily="34" charset="0"/>
            </a:endParaRPr>
          </a:p>
        </p:txBody>
      </p:sp>
      <p:sp>
        <p:nvSpPr>
          <p:cNvPr id="8192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3242470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38</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32653556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C4589E42-0970-4A6A-BDA4-0D8FDD1B7CE8}" type="slidenum">
              <a:rPr lang="en-US" altLang="en-US" sz="1200" smtClean="0">
                <a:latin typeface="Tahoma" pitchFamily="34" charset="0"/>
              </a:rPr>
              <a:pPr/>
              <a:t>39</a:t>
            </a:fld>
            <a:endParaRPr lang="en-US" altLang="en-US" sz="1200" dirty="0">
              <a:latin typeface="Tahoma" pitchFamily="34" charset="0"/>
            </a:endParaRPr>
          </a:p>
        </p:txBody>
      </p:sp>
      <p:sp>
        <p:nvSpPr>
          <p:cNvPr id="8397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833931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7EAAC978-6F01-406C-8E15-F1E06359D51A}" type="slidenum">
              <a:rPr lang="en-US" altLang="en-US" sz="1200" smtClean="0">
                <a:latin typeface="Tahoma" pitchFamily="34" charset="0"/>
              </a:rPr>
              <a:pPr/>
              <a:t>4</a:t>
            </a:fld>
            <a:endParaRPr lang="en-US" altLang="en-US" sz="1200" dirty="0">
              <a:latin typeface="Tahoma" pitchFamily="34" charset="0"/>
            </a:endParaRPr>
          </a:p>
        </p:txBody>
      </p:sp>
      <p:sp>
        <p:nvSpPr>
          <p:cNvPr id="5837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0902098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963A03C4-B572-4E58-8F25-B52FFBBBD088}" type="slidenum">
              <a:rPr lang="en-US" altLang="en-US" sz="1200" smtClean="0">
                <a:latin typeface="Tahoma" pitchFamily="34" charset="0"/>
              </a:rPr>
              <a:pPr/>
              <a:t>40</a:t>
            </a:fld>
            <a:endParaRPr lang="en-US" altLang="en-US" sz="1200" dirty="0">
              <a:latin typeface="Tahoma" pitchFamily="34" charset="0"/>
            </a:endParaRPr>
          </a:p>
        </p:txBody>
      </p:sp>
      <p:sp>
        <p:nvSpPr>
          <p:cNvPr id="8499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9287218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94A6A00A-CAC1-4861-9DA1-755A827A3144}" type="slidenum">
              <a:rPr lang="en-US" altLang="en-US" sz="1200" smtClean="0">
                <a:latin typeface="Tahoma" pitchFamily="34" charset="0"/>
              </a:rPr>
              <a:pPr/>
              <a:t>41</a:t>
            </a:fld>
            <a:endParaRPr lang="en-US" altLang="en-US" sz="1200" dirty="0">
              <a:latin typeface="Tahoma" pitchFamily="34" charset="0"/>
            </a:endParaRPr>
          </a:p>
        </p:txBody>
      </p:sp>
      <p:sp>
        <p:nvSpPr>
          <p:cNvPr id="8601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3156223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42</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21419778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51FF9A65-59DD-4628-88DA-7324028FDF6F}" type="slidenum">
              <a:rPr lang="en-US" altLang="en-US" sz="1200" smtClean="0">
                <a:latin typeface="Tahoma" pitchFamily="34" charset="0"/>
              </a:rPr>
              <a:pPr/>
              <a:t>43</a:t>
            </a:fld>
            <a:endParaRPr lang="en-US" altLang="en-US" sz="1200" dirty="0">
              <a:latin typeface="Tahoma" pitchFamily="34" charset="0"/>
            </a:endParaRPr>
          </a:p>
        </p:txBody>
      </p:sp>
      <p:sp>
        <p:nvSpPr>
          <p:cNvPr id="8806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5447471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94A6A00A-CAC1-4861-9DA1-755A827A3144}" type="slidenum">
              <a:rPr lang="en-US" altLang="en-US" sz="1200" smtClean="0">
                <a:latin typeface="Tahoma" pitchFamily="34" charset="0"/>
              </a:rPr>
              <a:pPr/>
              <a:t>44</a:t>
            </a:fld>
            <a:endParaRPr lang="en-US" altLang="en-US" sz="1200" dirty="0">
              <a:latin typeface="Tahoma" pitchFamily="34" charset="0"/>
            </a:endParaRPr>
          </a:p>
        </p:txBody>
      </p:sp>
      <p:sp>
        <p:nvSpPr>
          <p:cNvPr id="8601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3763234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F76B2B0A-5E2C-4FE3-8702-DAE188C67123}" type="slidenum">
              <a:rPr lang="en-US" altLang="en-US" sz="1200" smtClean="0">
                <a:latin typeface="Tahoma" pitchFamily="34" charset="0"/>
              </a:rPr>
              <a:pPr/>
              <a:t>45</a:t>
            </a:fld>
            <a:endParaRPr lang="en-US" altLang="en-US" sz="1200" dirty="0">
              <a:latin typeface="Tahoma" pitchFamily="34" charset="0"/>
            </a:endParaRPr>
          </a:p>
        </p:txBody>
      </p:sp>
      <p:sp>
        <p:nvSpPr>
          <p:cNvPr id="8909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43474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94A6A00A-CAC1-4861-9DA1-755A827A3144}" type="slidenum">
              <a:rPr lang="en-US" altLang="en-US" sz="1200" smtClean="0">
                <a:latin typeface="Tahoma" pitchFamily="34" charset="0"/>
              </a:rPr>
              <a:pPr/>
              <a:t>46</a:t>
            </a:fld>
            <a:endParaRPr lang="en-US" altLang="en-US" sz="1200" dirty="0">
              <a:latin typeface="Tahoma" pitchFamily="34" charset="0"/>
            </a:endParaRPr>
          </a:p>
        </p:txBody>
      </p:sp>
      <p:sp>
        <p:nvSpPr>
          <p:cNvPr id="8601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7831784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F76B2B0A-5E2C-4FE3-8702-DAE188C67123}" type="slidenum">
              <a:rPr lang="en-US" altLang="en-US" sz="1200" smtClean="0">
                <a:latin typeface="Tahoma" pitchFamily="34" charset="0"/>
              </a:rPr>
              <a:pPr/>
              <a:t>47</a:t>
            </a:fld>
            <a:endParaRPr lang="en-US" altLang="en-US" sz="1200" dirty="0">
              <a:latin typeface="Tahoma" pitchFamily="34" charset="0"/>
            </a:endParaRPr>
          </a:p>
        </p:txBody>
      </p:sp>
      <p:sp>
        <p:nvSpPr>
          <p:cNvPr id="8909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0949526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94A6A00A-CAC1-4861-9DA1-755A827A3144}" type="slidenum">
              <a:rPr lang="en-US" altLang="en-US" sz="1200" smtClean="0">
                <a:latin typeface="Tahoma" pitchFamily="34" charset="0"/>
              </a:rPr>
              <a:pPr/>
              <a:t>48</a:t>
            </a:fld>
            <a:endParaRPr lang="en-US" altLang="en-US" sz="1200" dirty="0">
              <a:latin typeface="Tahoma" pitchFamily="34" charset="0"/>
            </a:endParaRPr>
          </a:p>
        </p:txBody>
      </p:sp>
      <p:sp>
        <p:nvSpPr>
          <p:cNvPr id="8601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0809931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49</a:t>
            </a:fld>
            <a:endParaRPr lang="en-US" dirty="0"/>
          </a:p>
        </p:txBody>
      </p:sp>
      <p:sp>
        <p:nvSpPr>
          <p:cNvPr id="63491"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3158627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67A4595A-7CA4-4300-B30E-46F8416387DE}" type="slidenum">
              <a:rPr lang="en-US" altLang="en-US" sz="1200" smtClean="0">
                <a:latin typeface="Tahoma" pitchFamily="34" charset="0"/>
              </a:rPr>
              <a:pPr/>
              <a:t>5</a:t>
            </a:fld>
            <a:endParaRPr lang="en-US" altLang="en-US" sz="1200" dirty="0">
              <a:latin typeface="Tahoma" pitchFamily="34" charset="0"/>
            </a:endParaRPr>
          </a:p>
        </p:txBody>
      </p:sp>
      <p:sp>
        <p:nvSpPr>
          <p:cNvPr id="5939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5306323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E53D5D90-8E1C-4A2A-8721-8D545B1EAFA1}" type="slidenum">
              <a:rPr lang="en-US" altLang="en-US" sz="1200" smtClean="0">
                <a:latin typeface="Tahoma" pitchFamily="34" charset="0"/>
              </a:rPr>
              <a:pPr/>
              <a:t>50</a:t>
            </a:fld>
            <a:endParaRPr lang="en-US" altLang="en-US" sz="1200" dirty="0">
              <a:latin typeface="Tahoma" pitchFamily="34" charset="0"/>
            </a:endParaRPr>
          </a:p>
        </p:txBody>
      </p:sp>
      <p:sp>
        <p:nvSpPr>
          <p:cNvPr id="9318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7649913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51</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27811979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512CC6A4-06C8-47D4-B588-DE3C2F80F340}" type="slidenum">
              <a:rPr lang="en-US" altLang="en-US" sz="1200" smtClean="0">
                <a:latin typeface="Tahoma" pitchFamily="34" charset="0"/>
              </a:rPr>
              <a:pPr/>
              <a:t>52</a:t>
            </a:fld>
            <a:endParaRPr lang="en-US" altLang="en-US" sz="1200" dirty="0">
              <a:latin typeface="Tahoma" pitchFamily="34" charset="0"/>
            </a:endParaRPr>
          </a:p>
        </p:txBody>
      </p:sp>
      <p:sp>
        <p:nvSpPr>
          <p:cNvPr id="9523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532038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AEAF0C09-2CF7-48C0-81D6-536DB5CA2C0D}" type="slidenum">
              <a:rPr lang="en-US" altLang="en-US" sz="1200" smtClean="0">
                <a:latin typeface="Tahoma" pitchFamily="34" charset="0"/>
              </a:rPr>
              <a:pPr/>
              <a:t>53</a:t>
            </a:fld>
            <a:endParaRPr lang="en-US" altLang="en-US" sz="1200" dirty="0">
              <a:latin typeface="Tahoma" pitchFamily="34" charset="0"/>
            </a:endParaRPr>
          </a:p>
        </p:txBody>
      </p:sp>
      <p:sp>
        <p:nvSpPr>
          <p:cNvPr id="9625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1437524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AEAF0C09-2CF7-48C0-81D6-536DB5CA2C0D}" type="slidenum">
              <a:rPr lang="en-US" altLang="en-US" sz="1200" smtClean="0">
                <a:latin typeface="Tahoma" pitchFamily="34" charset="0"/>
              </a:rPr>
              <a:pPr/>
              <a:t>54</a:t>
            </a:fld>
            <a:endParaRPr lang="en-US" altLang="en-US" sz="1200" dirty="0">
              <a:latin typeface="Tahoma" pitchFamily="34" charset="0"/>
            </a:endParaRPr>
          </a:p>
        </p:txBody>
      </p:sp>
      <p:sp>
        <p:nvSpPr>
          <p:cNvPr id="9625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8951497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AEAF0C09-2CF7-48C0-81D6-536DB5CA2C0D}" type="slidenum">
              <a:rPr lang="en-US" altLang="en-US" sz="1200" smtClean="0">
                <a:latin typeface="Tahoma" pitchFamily="34" charset="0"/>
              </a:rPr>
              <a:pPr/>
              <a:t>55</a:t>
            </a:fld>
            <a:endParaRPr lang="en-US" altLang="en-US" sz="1200" dirty="0">
              <a:latin typeface="Tahoma" pitchFamily="34" charset="0"/>
            </a:endParaRPr>
          </a:p>
        </p:txBody>
      </p:sp>
      <p:sp>
        <p:nvSpPr>
          <p:cNvPr id="9625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3004937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56</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25163841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59CD6EA0-32EC-4BC9-B57C-2065B9DF8C97}" type="slidenum">
              <a:rPr lang="en-US" altLang="en-US" sz="1200" smtClean="0">
                <a:latin typeface="Tahoma" pitchFamily="34" charset="0"/>
              </a:rPr>
              <a:pPr/>
              <a:t>57</a:t>
            </a:fld>
            <a:endParaRPr lang="en-US" altLang="en-US" sz="1200" dirty="0">
              <a:latin typeface="Tahoma" pitchFamily="34" charset="0"/>
            </a:endParaRPr>
          </a:p>
        </p:txBody>
      </p:sp>
      <p:sp>
        <p:nvSpPr>
          <p:cNvPr id="9933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7732802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097D8BB0-4AA4-4BC7-BFD2-EFFA0F8C7B90}" type="slidenum">
              <a:rPr lang="en-US" altLang="en-US" sz="1200" smtClean="0">
                <a:latin typeface="Tahoma" pitchFamily="34" charset="0"/>
              </a:rPr>
              <a:pPr/>
              <a:t>58</a:t>
            </a:fld>
            <a:endParaRPr lang="en-US" altLang="en-US" sz="1200" dirty="0">
              <a:latin typeface="Tahoma" pitchFamily="34" charset="0"/>
            </a:endParaRPr>
          </a:p>
        </p:txBody>
      </p:sp>
      <p:sp>
        <p:nvSpPr>
          <p:cNvPr id="10035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8226392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D12A25F0-A4A4-42F3-B692-ABF623B85150}" type="slidenum">
              <a:rPr lang="en-US" altLang="en-US" sz="1200" smtClean="0">
                <a:latin typeface="Tahoma" pitchFamily="34" charset="0"/>
              </a:rPr>
              <a:pPr/>
              <a:t>59</a:t>
            </a:fld>
            <a:endParaRPr lang="en-US" altLang="en-US" sz="1200" dirty="0">
              <a:latin typeface="Tahoma" pitchFamily="34" charset="0"/>
            </a:endParaRPr>
          </a:p>
        </p:txBody>
      </p:sp>
      <p:sp>
        <p:nvSpPr>
          <p:cNvPr id="10137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911424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7EAAC978-6F01-406C-8E15-F1E06359D51A}" type="slidenum">
              <a:rPr lang="en-US" altLang="en-US" sz="1200" smtClean="0">
                <a:latin typeface="Tahoma" pitchFamily="34" charset="0"/>
              </a:rPr>
              <a:pPr/>
              <a:t>6</a:t>
            </a:fld>
            <a:endParaRPr lang="en-US" altLang="en-US" sz="1200" dirty="0">
              <a:latin typeface="Tahoma" pitchFamily="34" charset="0"/>
            </a:endParaRPr>
          </a:p>
        </p:txBody>
      </p:sp>
      <p:sp>
        <p:nvSpPr>
          <p:cNvPr id="5837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190979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28CB375C-014C-4D95-9522-483FF272EF33}" type="slidenum">
              <a:rPr lang="en-US" altLang="en-US" sz="1200" smtClean="0">
                <a:latin typeface="Tahoma" pitchFamily="34" charset="0"/>
              </a:rPr>
              <a:pPr/>
              <a:t>60</a:t>
            </a:fld>
            <a:endParaRPr lang="en-US" altLang="en-US" sz="1200" dirty="0">
              <a:latin typeface="Tahoma" pitchFamily="34" charset="0"/>
            </a:endParaRPr>
          </a:p>
        </p:txBody>
      </p:sp>
      <p:sp>
        <p:nvSpPr>
          <p:cNvPr id="10649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269595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7EAAC978-6F01-406C-8E15-F1E06359D51A}" type="slidenum">
              <a:rPr lang="en-US" altLang="en-US" sz="1200" smtClean="0">
                <a:latin typeface="Tahoma" pitchFamily="34" charset="0"/>
              </a:rPr>
              <a:pPr/>
              <a:t>7</a:t>
            </a:fld>
            <a:endParaRPr lang="en-US" altLang="en-US" sz="1200" dirty="0">
              <a:latin typeface="Tahoma" pitchFamily="34" charset="0"/>
            </a:endParaRPr>
          </a:p>
        </p:txBody>
      </p:sp>
      <p:sp>
        <p:nvSpPr>
          <p:cNvPr id="5837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05623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04589B43-9314-4583-AE59-A7259AE72840}" type="slidenum">
              <a:rPr lang="en-US" altLang="en-US" sz="1200" smtClean="0">
                <a:latin typeface="Tahoma" pitchFamily="34" charset="0"/>
              </a:rPr>
              <a:pPr/>
              <a:t>8</a:t>
            </a:fld>
            <a:endParaRPr lang="en-US" altLang="en-US" sz="1200" dirty="0">
              <a:latin typeface="Tahoma" pitchFamily="34" charset="0"/>
            </a:endParaRPr>
          </a:p>
        </p:txBody>
      </p:sp>
      <p:sp>
        <p:nvSpPr>
          <p:cNvPr id="6349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480551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04589B43-9314-4583-AE59-A7259AE72840}" type="slidenum">
              <a:rPr lang="en-US" altLang="en-US" sz="1200" smtClean="0">
                <a:latin typeface="Tahoma" pitchFamily="34" charset="0"/>
              </a:rPr>
              <a:pPr/>
              <a:t>9</a:t>
            </a:fld>
            <a:endParaRPr lang="en-US" altLang="en-US" sz="1200" dirty="0">
              <a:latin typeface="Tahoma" pitchFamily="34" charset="0"/>
            </a:endParaRPr>
          </a:p>
        </p:txBody>
      </p:sp>
      <p:sp>
        <p:nvSpPr>
          <p:cNvPr id="6349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25490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D1EBFF-31D9-493A-9D53-9C7BEAA5EB76}" type="datetime1">
              <a:rPr lang="en-US" smtClean="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9A54900-480D-4A34-88FA-7F2143ED1624}" type="slidenum">
              <a:rPr lang="en-US" smtClean="0"/>
              <a:pPr/>
              <a:t>‹#›</a:t>
            </a:fld>
            <a:endParaRPr lang="en-US" dirty="0"/>
          </a:p>
        </p:txBody>
      </p:sp>
      <p:sp>
        <p:nvSpPr>
          <p:cNvPr id="7" name="Title 1"/>
          <p:cNvSpPr>
            <a:spLocks noGrp="1"/>
          </p:cNvSpPr>
          <p:nvPr>
            <p:ph type="ctrTitle"/>
          </p:nvPr>
        </p:nvSpPr>
        <p:spPr>
          <a:xfrm>
            <a:off x="5562600" y="381000"/>
            <a:ext cx="3200400" cy="2590800"/>
          </a:xfrm>
        </p:spPr>
        <p:txBody>
          <a:bodyPr anchor="b"/>
          <a:lstStyle>
            <a:lvl1pPr algn="ctr">
              <a:defRPr sz="4500"/>
            </a:lvl1pPr>
          </a:lstStyle>
          <a:p>
            <a:r>
              <a:rPr lang="en-US" dirty="0"/>
              <a:t>Click to edit Master title style</a:t>
            </a:r>
          </a:p>
        </p:txBody>
      </p:sp>
      <p:sp>
        <p:nvSpPr>
          <p:cNvPr id="8" name="Subtitle 2"/>
          <p:cNvSpPr>
            <a:spLocks noGrp="1"/>
          </p:cNvSpPr>
          <p:nvPr>
            <p:ph type="subTitle" idx="1"/>
          </p:nvPr>
        </p:nvSpPr>
        <p:spPr>
          <a:xfrm>
            <a:off x="5562600" y="3184524"/>
            <a:ext cx="3200400" cy="1920876"/>
          </a:xfrm>
        </p:spPr>
        <p:txBody>
          <a:bodyPr>
            <a:normAutofit/>
          </a:bodyPr>
          <a:lstStyle>
            <a:lvl1pPr marL="0" indent="0" algn="ctr">
              <a:buNone/>
              <a:defRPr sz="2800" b="1">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1" name="Rectangle 10"/>
          <p:cNvSpPr/>
          <p:nvPr userDrawn="1"/>
        </p:nvSpPr>
        <p:spPr>
          <a:xfrm>
            <a:off x="5562600" y="5638800"/>
            <a:ext cx="3198416" cy="584776"/>
          </a:xfrm>
          <a:prstGeom prst="rect">
            <a:avLst/>
          </a:prstGeom>
        </p:spPr>
        <p:txBody>
          <a:bodyPr wrap="square">
            <a:spAutoFit/>
          </a:bodyPr>
          <a:lstStyle/>
          <a:p>
            <a:pPr algn="ctr"/>
            <a:r>
              <a:rPr lang="en-US" sz="800" dirty="0">
                <a:solidFill>
                  <a:schemeClr val="bg1">
                    <a:lumMod val="65000"/>
                  </a:schemeClr>
                </a:solidFill>
              </a:rPr>
              <a:t>©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20123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6789FC-EBF0-4284-B984-EDAE96F23B97}" type="datetimeFigureOut">
              <a:rPr lang="en-US" smtClean="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US" dirty="0"/>
              <a:t>1-</a:t>
            </a:r>
            <a:fld id="{4465C4EF-14C9-45DA-BF86-A5CDD5A93466}" type="slidenum">
              <a:rPr lang="en-US" smtClean="0"/>
              <a:pPr>
                <a:defRPr/>
              </a:pPr>
              <a:t>‹#›</a:t>
            </a:fld>
            <a:endParaRPr lang="en-US" dirty="0"/>
          </a:p>
        </p:txBody>
      </p:sp>
    </p:spTree>
    <p:extLst>
      <p:ext uri="{BB962C8B-B14F-4D97-AF65-F5344CB8AC3E}">
        <p14:creationId xmlns:p14="http://schemas.microsoft.com/office/powerpoint/2010/main" val="4217579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6789FC-EBF0-4284-B984-EDAE96F23B97}" type="datetimeFigureOut">
              <a:rPr lang="en-US" smtClean="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US" dirty="0"/>
              <a:t>1-</a:t>
            </a:r>
            <a:fld id="{ADD6F10D-4A05-4F71-8356-3B1C1842BA5D}" type="slidenum">
              <a:rPr lang="en-US" smtClean="0"/>
              <a:pPr>
                <a:defRPr/>
              </a:pPr>
              <a:t>‹#›</a:t>
            </a:fld>
            <a:endParaRPr lang="en-US" dirty="0"/>
          </a:p>
        </p:txBody>
      </p:sp>
    </p:spTree>
    <p:extLst>
      <p:ext uri="{BB962C8B-B14F-4D97-AF65-F5344CB8AC3E}">
        <p14:creationId xmlns:p14="http://schemas.microsoft.com/office/powerpoint/2010/main" val="4197307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3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p:cNvSpPr txBox="1"/>
          <p:nvPr userDrawn="1"/>
        </p:nvSpPr>
        <p:spPr>
          <a:xfrm>
            <a:off x="8039100" y="6620672"/>
            <a:ext cx="1104900" cy="230832"/>
          </a:xfrm>
          <a:prstGeom prst="rect">
            <a:avLst/>
          </a:prstGeom>
          <a:noFill/>
        </p:spPr>
        <p:txBody>
          <a:bodyPr wrap="square" rtlCol="0">
            <a:spAutoFit/>
          </a:bodyPr>
          <a:lstStyle/>
          <a:p>
            <a:pPr algn="r"/>
            <a:r>
              <a:rPr lang="en-US" sz="900" dirty="0">
                <a:solidFill>
                  <a:schemeClr val="bg1">
                    <a:lumMod val="50000"/>
                  </a:schemeClr>
                </a:solidFill>
              </a:rPr>
              <a:t>6-</a:t>
            </a:r>
            <a:fld id="{C9A54900-480D-4A34-88FA-7F2143ED1624}" type="slidenum">
              <a:rPr lang="en-US" sz="900" smtClean="0">
                <a:solidFill>
                  <a:schemeClr val="bg1">
                    <a:lumMod val="50000"/>
                  </a:schemeClr>
                </a:solidFill>
              </a:rPr>
              <a:pPr algn="r"/>
              <a:t>‹#›</a:t>
            </a:fld>
            <a:endParaRPr lang="en-US" sz="900" dirty="0">
              <a:solidFill>
                <a:schemeClr val="bg1">
                  <a:lumMod val="50000"/>
                </a:schemeClr>
              </a:solidFill>
            </a:endParaRPr>
          </a:p>
        </p:txBody>
      </p:sp>
      <p:sp>
        <p:nvSpPr>
          <p:cNvPr id="6" name="Rectangle 5"/>
          <p:cNvSpPr/>
          <p:nvPr userDrawn="1"/>
        </p:nvSpPr>
        <p:spPr>
          <a:xfrm>
            <a:off x="-1984" y="6519446"/>
            <a:ext cx="8534400" cy="338554"/>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800" dirty="0">
                <a:solidFill>
                  <a:schemeClr val="bg1">
                    <a:lumMod val="65000"/>
                  </a:schemeClr>
                </a:solidFill>
              </a:rPr>
              <a:t>Copyright © 2021 McGraw-Hill Education.  All rights reserved.  No reproduction or distribution with the prior written consent of McGraw-Hill Education.</a:t>
            </a:r>
          </a:p>
          <a:p>
            <a:pPr algn="ctr"/>
            <a:endParaRPr lang="en-US" sz="800" dirty="0">
              <a:solidFill>
                <a:schemeClr val="bg1">
                  <a:lumMod val="65000"/>
                </a:schemeClr>
              </a:solidFill>
            </a:endParaRPr>
          </a:p>
        </p:txBody>
      </p:sp>
    </p:spTree>
    <p:extLst>
      <p:ext uri="{BB962C8B-B14F-4D97-AF65-F5344CB8AC3E}">
        <p14:creationId xmlns:p14="http://schemas.microsoft.com/office/powerpoint/2010/main" val="3702582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789FC-EBF0-4284-B984-EDAE96F23B97}" type="datetimeFigureOut">
              <a:rPr lang="en-US" smtClean="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103999-699C-49BE-80F3-14283B845A81}" type="slidenum">
              <a:rPr lang="en-US" smtClean="0"/>
              <a:pPr/>
              <a:t>‹#›</a:t>
            </a:fld>
            <a:endParaRPr lang="en-US" dirty="0"/>
          </a:p>
        </p:txBody>
      </p:sp>
    </p:spTree>
    <p:extLst>
      <p:ext uri="{BB962C8B-B14F-4D97-AF65-F5344CB8AC3E}">
        <p14:creationId xmlns:p14="http://schemas.microsoft.com/office/powerpoint/2010/main" val="700792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6789FC-EBF0-4284-B984-EDAE96F23B97}" type="datetimeFigureOut">
              <a:rPr lang="en-US" smtClean="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103999-699C-49BE-80F3-14283B845A81}" type="slidenum">
              <a:rPr lang="en-US" smtClean="0"/>
              <a:pPr/>
              <a:t>‹#›</a:t>
            </a:fld>
            <a:endParaRPr lang="en-US" dirty="0"/>
          </a:p>
        </p:txBody>
      </p:sp>
    </p:spTree>
    <p:extLst>
      <p:ext uri="{BB962C8B-B14F-4D97-AF65-F5344CB8AC3E}">
        <p14:creationId xmlns:p14="http://schemas.microsoft.com/office/powerpoint/2010/main" val="58542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6789FC-EBF0-4284-B984-EDAE96F23B97}" type="datetimeFigureOut">
              <a:rPr lang="en-US" smtClean="0"/>
              <a:pPr/>
              <a:t>9/9/2020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103999-699C-49BE-80F3-14283B845A81}" type="slidenum">
              <a:rPr lang="en-US" smtClean="0"/>
              <a:pPr/>
              <a:t>‹#›</a:t>
            </a:fld>
            <a:endParaRPr lang="en-US" dirty="0"/>
          </a:p>
        </p:txBody>
      </p:sp>
    </p:spTree>
    <p:extLst>
      <p:ext uri="{BB962C8B-B14F-4D97-AF65-F5344CB8AC3E}">
        <p14:creationId xmlns:p14="http://schemas.microsoft.com/office/powerpoint/2010/main" val="2479980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300" b="1"/>
            </a:lvl1pPr>
          </a:lstStyle>
          <a:p>
            <a:r>
              <a:rPr lang="en-US" dirty="0"/>
              <a:t>Click to edit Master title style</a:t>
            </a:r>
          </a:p>
        </p:txBody>
      </p:sp>
      <p:sp>
        <p:nvSpPr>
          <p:cNvPr id="3" name="Date Placeholder 2"/>
          <p:cNvSpPr>
            <a:spLocks noGrp="1"/>
          </p:cNvSpPr>
          <p:nvPr>
            <p:ph type="dt" sz="half" idx="10"/>
          </p:nvPr>
        </p:nvSpPr>
        <p:spPr/>
        <p:txBody>
          <a:bodyPr/>
          <a:lstStyle/>
          <a:p>
            <a:fld id="{30F0AFAD-B2C9-4C19-9D4D-A7E03CA20C78}" type="datetime1">
              <a:rPr lang="en-US" smtClean="0"/>
              <a:t>9/9/2020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TextBox 6"/>
          <p:cNvSpPr txBox="1"/>
          <p:nvPr userDrawn="1"/>
        </p:nvSpPr>
        <p:spPr>
          <a:xfrm>
            <a:off x="8039100" y="6620672"/>
            <a:ext cx="1104900" cy="230832"/>
          </a:xfrm>
          <a:prstGeom prst="rect">
            <a:avLst/>
          </a:prstGeom>
          <a:noFill/>
        </p:spPr>
        <p:txBody>
          <a:bodyPr wrap="square" rtlCol="0">
            <a:spAutoFit/>
          </a:bodyPr>
          <a:lstStyle/>
          <a:p>
            <a:pPr algn="r"/>
            <a:r>
              <a:rPr lang="en-US" sz="900" dirty="0">
                <a:solidFill>
                  <a:schemeClr val="bg1">
                    <a:lumMod val="50000"/>
                  </a:schemeClr>
                </a:solidFill>
              </a:rPr>
              <a:t>6-</a:t>
            </a:r>
            <a:fld id="{C9A54900-480D-4A34-88FA-7F2143ED1624}" type="slidenum">
              <a:rPr lang="en-US" sz="900" smtClean="0">
                <a:solidFill>
                  <a:schemeClr val="bg1">
                    <a:lumMod val="50000"/>
                  </a:schemeClr>
                </a:solidFill>
              </a:rPr>
              <a:pPr algn="r"/>
              <a:t>‹#›</a:t>
            </a:fld>
            <a:endParaRPr lang="en-US" sz="900" dirty="0">
              <a:solidFill>
                <a:schemeClr val="bg1">
                  <a:lumMod val="50000"/>
                </a:schemeClr>
              </a:solidFill>
            </a:endParaRPr>
          </a:p>
        </p:txBody>
      </p:sp>
      <p:sp>
        <p:nvSpPr>
          <p:cNvPr id="8" name="Rectangle 7"/>
          <p:cNvSpPr/>
          <p:nvPr userDrawn="1"/>
        </p:nvSpPr>
        <p:spPr>
          <a:xfrm>
            <a:off x="-1984" y="6519446"/>
            <a:ext cx="8534400" cy="338554"/>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800" dirty="0">
                <a:solidFill>
                  <a:schemeClr val="bg1">
                    <a:lumMod val="65000"/>
                  </a:schemeClr>
                </a:solidFill>
              </a:rPr>
              <a:t>Copyright © 2021 McGraw-Hill Education.  All rights reserved.  No reproduction or distribution with the prior written consent of McGraw-Hill Education.</a:t>
            </a:r>
          </a:p>
          <a:p>
            <a:pPr algn="ctr"/>
            <a:endParaRPr lang="en-US" sz="800" dirty="0">
              <a:solidFill>
                <a:schemeClr val="bg1">
                  <a:lumMod val="65000"/>
                </a:schemeClr>
              </a:solidFill>
            </a:endParaRPr>
          </a:p>
        </p:txBody>
      </p:sp>
    </p:spTree>
    <p:extLst>
      <p:ext uri="{BB962C8B-B14F-4D97-AF65-F5344CB8AC3E}">
        <p14:creationId xmlns:p14="http://schemas.microsoft.com/office/powerpoint/2010/main" val="20331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6789FC-EBF0-4284-B984-EDAE96F23B97}" type="datetimeFigureOut">
              <a:rPr lang="en-US" smtClean="0"/>
              <a:pPr/>
              <a:t>9/9/2020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103999-699C-49BE-80F3-14283B845A81}" type="slidenum">
              <a:rPr lang="en-US" smtClean="0"/>
              <a:pPr/>
              <a:t>‹#›</a:t>
            </a:fld>
            <a:endParaRPr lang="en-US" dirty="0"/>
          </a:p>
        </p:txBody>
      </p:sp>
    </p:spTree>
    <p:extLst>
      <p:ext uri="{BB962C8B-B14F-4D97-AF65-F5344CB8AC3E}">
        <p14:creationId xmlns:p14="http://schemas.microsoft.com/office/powerpoint/2010/main" val="642118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E6789FC-EBF0-4284-B984-EDAE96F23B97}" type="datetimeFigureOut">
              <a:rPr lang="en-US" smtClean="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103999-699C-49BE-80F3-14283B845A81}" type="slidenum">
              <a:rPr lang="en-US" smtClean="0"/>
              <a:pPr/>
              <a:t>‹#›</a:t>
            </a:fld>
            <a:endParaRPr lang="en-US" dirty="0"/>
          </a:p>
        </p:txBody>
      </p:sp>
    </p:spTree>
    <p:extLst>
      <p:ext uri="{BB962C8B-B14F-4D97-AF65-F5344CB8AC3E}">
        <p14:creationId xmlns:p14="http://schemas.microsoft.com/office/powerpoint/2010/main" val="282298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E6789FC-EBF0-4284-B984-EDAE96F23B97}" type="datetimeFigureOut">
              <a:rPr lang="en-US" smtClean="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r>
              <a:rPr lang="en-US" dirty="0"/>
              <a:t>1-</a:t>
            </a:r>
            <a:fld id="{E1EE9F40-6655-424A-917F-5059CFE42803}" type="slidenum">
              <a:rPr lang="en-US" smtClean="0"/>
              <a:pPr>
                <a:defRPr/>
              </a:pPr>
              <a:t>‹#›</a:t>
            </a:fld>
            <a:endParaRPr lang="en-US" dirty="0"/>
          </a:p>
        </p:txBody>
      </p:sp>
    </p:spTree>
    <p:extLst>
      <p:ext uri="{BB962C8B-B14F-4D97-AF65-F5344CB8AC3E}">
        <p14:creationId xmlns:p14="http://schemas.microsoft.com/office/powerpoint/2010/main" val="3736054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E6789FC-EBF0-4284-B984-EDAE96F23B97}" type="datetimeFigureOut">
              <a:rPr lang="en-US" smtClean="0"/>
              <a:pPr/>
              <a:t>9/9/2020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103999-699C-49BE-80F3-14283B845A81}" type="slidenum">
              <a:rPr lang="en-US" smtClean="0"/>
              <a:pPr/>
              <a:t>‹#›</a:t>
            </a:fld>
            <a:endParaRPr lang="en-US" dirty="0"/>
          </a:p>
        </p:txBody>
      </p:sp>
    </p:spTree>
    <p:extLst>
      <p:ext uri="{BB962C8B-B14F-4D97-AF65-F5344CB8AC3E}">
        <p14:creationId xmlns:p14="http://schemas.microsoft.com/office/powerpoint/2010/main" val="207887690"/>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50" r:id="rId3"/>
    <p:sldLayoutId id="2147483851" r:id="rId4"/>
    <p:sldLayoutId id="2147483852" r:id="rId5"/>
    <p:sldLayoutId id="2147483861" r:id="rId6"/>
    <p:sldLayoutId id="2147483854" r:id="rId7"/>
    <p:sldLayoutId id="2147483855" r:id="rId8"/>
    <p:sldLayoutId id="2147483856" r:id="rId9"/>
    <p:sldLayoutId id="2147483857" r:id="rId10"/>
    <p:sldLayoutId id="2147483858"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4.tmp"/></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image" Target="../media/image5.tmp"/></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image" Target="../media/image6.tmp"/></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 Id="rId5" Type="http://schemas.openxmlformats.org/officeDocument/2006/relationships/image" Target="../media/image8.tmp"/><Relationship Id="rId4" Type="http://schemas.openxmlformats.org/officeDocument/2006/relationships/image" Target="../media/image7.tmp"/></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 Id="rId4" Type="http://schemas.openxmlformats.org/officeDocument/2006/relationships/image" Target="../media/image9.tmp"/></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 Id="rId5" Type="http://schemas.openxmlformats.org/officeDocument/2006/relationships/image" Target="../media/image11.tmp"/><Relationship Id="rId4" Type="http://schemas.openxmlformats.org/officeDocument/2006/relationships/image" Target="../media/image10.tmp"/></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 Id="rId4" Type="http://schemas.openxmlformats.org/officeDocument/2006/relationships/image" Target="../media/image12.tmp"/></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 Id="rId4" Type="http://schemas.openxmlformats.org/officeDocument/2006/relationships/image" Target="../media/image13.tmp"/></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 Id="rId4" Type="http://schemas.openxmlformats.org/officeDocument/2006/relationships/image" Target="../media/image14.tmp"/></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 Id="rId4" Type="http://schemas.openxmlformats.org/officeDocument/2006/relationships/image" Target="../media/image15.tmp"/></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 Id="rId4" Type="http://schemas.openxmlformats.org/officeDocument/2006/relationships/image" Target="../media/image16.tmp"/></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29.xml"/><Relationship Id="rId4" Type="http://schemas.openxmlformats.org/officeDocument/2006/relationships/image" Target="../media/image16.tmp"/></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2.xml"/><Relationship Id="rId4" Type="http://schemas.openxmlformats.org/officeDocument/2006/relationships/image" Target="../media/image17.tmp"/></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3.xml"/><Relationship Id="rId4" Type="http://schemas.openxmlformats.org/officeDocument/2006/relationships/image" Target="../media/image18.tmp"/></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4.xml"/><Relationship Id="rId4" Type="http://schemas.openxmlformats.org/officeDocument/2006/relationships/image" Target="../media/image19.tmp"/></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5.xml"/><Relationship Id="rId4" Type="http://schemas.openxmlformats.org/officeDocument/2006/relationships/image" Target="../media/image19.tmp"/></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image" Target="../media/image20.tmp"/></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38.xml"/><Relationship Id="rId4" Type="http://schemas.openxmlformats.org/officeDocument/2006/relationships/image" Target="../media/image21.tmp"/></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40.xml"/><Relationship Id="rId4" Type="http://schemas.openxmlformats.org/officeDocument/2006/relationships/image" Target="../media/image22.tmp"/></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41.xml"/><Relationship Id="rId4" Type="http://schemas.openxmlformats.org/officeDocument/2006/relationships/image" Target="../media/image23.tmp"/></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42.xml"/><Relationship Id="rId4" Type="http://schemas.openxmlformats.org/officeDocument/2006/relationships/image" Target="../media/image24.tmp"/></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44.xml"/><Relationship Id="rId4" Type="http://schemas.openxmlformats.org/officeDocument/2006/relationships/image" Target="../media/image25.tmp"/></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tags" Target="../tags/tag46.xml"/><Relationship Id="rId4" Type="http://schemas.openxmlformats.org/officeDocument/2006/relationships/image" Target="../media/image26.tmp"/></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tags" Target="../tags/tag47.xml"/><Relationship Id="rId4" Type="http://schemas.openxmlformats.org/officeDocument/2006/relationships/image" Target="../media/image27.tmp"/></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48.xml"/><Relationship Id="rId4" Type="http://schemas.openxmlformats.org/officeDocument/2006/relationships/image" Target="../media/image28.tmp"/></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tags" Target="../tags/tag49.xml"/><Relationship Id="rId4" Type="http://schemas.openxmlformats.org/officeDocument/2006/relationships/image" Target="../media/image29.tmp"/></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tags" Target="../tags/tag51.xml"/><Relationship Id="rId6" Type="http://schemas.openxmlformats.org/officeDocument/2006/relationships/image" Target="../media/image32.tmp"/><Relationship Id="rId5" Type="http://schemas.openxmlformats.org/officeDocument/2006/relationships/image" Target="../media/image31.tmp"/><Relationship Id="rId4" Type="http://schemas.openxmlformats.org/officeDocument/2006/relationships/image" Target="../media/image30.tmp"/></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6.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tags" Target="../tags/tag55.xml"/><Relationship Id="rId4" Type="http://schemas.openxmlformats.org/officeDocument/2006/relationships/image" Target="../media/image33.tmp"/></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6.xml"/><Relationship Id="rId1" Type="http://schemas.openxmlformats.org/officeDocument/2006/relationships/tags" Target="../tags/tag56.xml"/><Relationship Id="rId4" Type="http://schemas.openxmlformats.org/officeDocument/2006/relationships/image" Target="../media/image34.tmp"/></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6.xml"/><Relationship Id="rId1" Type="http://schemas.openxmlformats.org/officeDocument/2006/relationships/tags" Target="../tags/tag58.xml"/><Relationship Id="rId4" Type="http://schemas.openxmlformats.org/officeDocument/2006/relationships/image" Target="../media/image35.tmp"/></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59.xml"/><Relationship Id="rId4" Type="http://schemas.openxmlformats.org/officeDocument/2006/relationships/image" Target="../media/image36.tmp"/></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6.xml"/><Relationship Id="rId1" Type="http://schemas.openxmlformats.org/officeDocument/2006/relationships/tags" Target="../tags/tag60.xml"/><Relationship Id="rId4" Type="http://schemas.openxmlformats.org/officeDocument/2006/relationships/image" Target="../media/image37.tmp"/></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6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2.tmp"/></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3.tm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98460" y="1783959"/>
            <a:ext cx="3065480" cy="2889114"/>
          </a:xfrm>
        </p:spPr>
        <p:txBody>
          <a:bodyPr vert="horz" lIns="91440" tIns="45720" rIns="91440" bIns="45720" rtlCol="0" anchor="b">
            <a:normAutofit/>
          </a:bodyPr>
          <a:lstStyle/>
          <a:p>
            <a:pPr algn="l" defTabSz="914400"/>
            <a:r>
              <a:rPr lang="en-US" sz="4700"/>
              <a:t>Chapter 6</a:t>
            </a:r>
          </a:p>
        </p:txBody>
      </p:sp>
      <p:sp>
        <p:nvSpPr>
          <p:cNvPr id="3" name="Subtitle 2"/>
          <p:cNvSpPr>
            <a:spLocks noGrp="1"/>
          </p:cNvSpPr>
          <p:nvPr>
            <p:ph type="subTitle" idx="1"/>
          </p:nvPr>
        </p:nvSpPr>
        <p:spPr>
          <a:xfrm>
            <a:off x="5598459" y="4750893"/>
            <a:ext cx="3065478" cy="1147863"/>
          </a:xfrm>
        </p:spPr>
        <p:txBody>
          <a:bodyPr vert="horz" lIns="91440" tIns="45720" rIns="91440" bIns="45720" rtlCol="0" anchor="t">
            <a:normAutofit/>
          </a:bodyPr>
          <a:lstStyle/>
          <a:p>
            <a:pPr algn="l" defTabSz="914400">
              <a:spcBef>
                <a:spcPts val="1000"/>
              </a:spcBef>
            </a:pPr>
            <a:r>
              <a:rPr lang="en-US" sz="1700">
                <a:latin typeface="+mn-lt"/>
              </a:rPr>
              <a:t>Accounting for Long-Term Operational Assets</a:t>
            </a:r>
          </a:p>
        </p:txBody>
      </p:sp>
      <p:sp>
        <p:nvSpPr>
          <p:cNvPr id="11" name="Freeform: Shape 1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5391039"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tree with a mountain in the background&#10;&#10;Description automatically generated">
            <a:extLst>
              <a:ext uri="{FF2B5EF4-FFF2-40B4-BE49-F238E27FC236}">
                <a16:creationId xmlns:a16="http://schemas.microsoft.com/office/drawing/2014/main" id="{8429578C-9C15-4038-BA6C-A3037945FDB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456"/>
          <a:stretch/>
        </p:blipFill>
        <p:spPr>
          <a:xfrm>
            <a:off x="20" y="10"/>
            <a:ext cx="5271352"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custDataLst>
      <p:tags r:id="rId1"/>
    </p:custDataLst>
    <p:extLst>
      <p:ext uri="{BB962C8B-B14F-4D97-AF65-F5344CB8AC3E}">
        <p14:creationId xmlns:p14="http://schemas.microsoft.com/office/powerpoint/2010/main" val="24944316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2"/>
          <p:cNvSpPr>
            <a:spLocks noGrp="1" noChangeArrowheads="1"/>
          </p:cNvSpPr>
          <p:nvPr>
            <p:ph type="title"/>
          </p:nvPr>
        </p:nvSpPr>
        <p:spPr/>
        <p:txBody>
          <a:bodyPr/>
          <a:lstStyle/>
          <a:p>
            <a:pPr eaLnBrk="1" hangingPunct="1"/>
            <a:r>
              <a:rPr lang="en-US" altLang="en-US" b="1" dirty="0"/>
              <a:t>Life Cycle of an Operational Asset</a:t>
            </a:r>
          </a:p>
        </p:txBody>
      </p:sp>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1371600"/>
            <a:ext cx="4453293" cy="4619772"/>
          </a:xfrm>
          <a:prstGeom prst="rect">
            <a:avLst/>
          </a:prstGeom>
        </p:spPr>
      </p:pic>
    </p:spTree>
    <p:custDataLst>
      <p:tags r:id="rId1"/>
    </p:custDataLst>
    <p:extLst>
      <p:ext uri="{BB962C8B-B14F-4D97-AF65-F5344CB8AC3E}">
        <p14:creationId xmlns:p14="http://schemas.microsoft.com/office/powerpoint/2010/main" val="1193505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altLang="en-US" b="1" dirty="0"/>
              <a:t>Life Cycle of an Operational Asset</a:t>
            </a:r>
          </a:p>
        </p:txBody>
      </p:sp>
      <p:sp>
        <p:nvSpPr>
          <p:cNvPr id="2" name="TextBox 1"/>
          <p:cNvSpPr txBox="1"/>
          <p:nvPr/>
        </p:nvSpPr>
        <p:spPr>
          <a:xfrm>
            <a:off x="762000" y="1828800"/>
            <a:ext cx="7239000" cy="4016484"/>
          </a:xfrm>
          <a:prstGeom prst="rect">
            <a:avLst/>
          </a:prstGeom>
          <a:solidFill>
            <a:schemeClr val="accent1">
              <a:lumMod val="20000"/>
              <a:lumOff val="80000"/>
            </a:schemeClr>
          </a:solidFill>
          <a:ln>
            <a:solidFill>
              <a:schemeClr val="tx1"/>
            </a:solidFill>
          </a:ln>
        </p:spPr>
        <p:txBody>
          <a:bodyPr wrap="square" rtlCol="0">
            <a:spAutoFit/>
          </a:bodyPr>
          <a:lstStyle/>
          <a:p>
            <a:pPr>
              <a:spcBef>
                <a:spcPts val="600"/>
              </a:spcBef>
            </a:pPr>
            <a:r>
              <a:rPr lang="en-US" sz="2400" dirty="0"/>
              <a:t>The life cycle of an operational asset involves (1) acquiring the funds to buy the asset, (2) purchasing the asset, (3) using the asset, and (4) retiring (disposing of) the asset.</a:t>
            </a:r>
          </a:p>
          <a:p>
            <a:pPr>
              <a:spcBef>
                <a:spcPts val="600"/>
              </a:spcBef>
            </a:pPr>
            <a:r>
              <a:rPr lang="en-US" sz="2400" dirty="0"/>
              <a:t>This section describes the use of assets (Stage 3).</a:t>
            </a:r>
          </a:p>
          <a:p>
            <a:pPr>
              <a:spcBef>
                <a:spcPts val="600"/>
              </a:spcBef>
            </a:pPr>
            <a:r>
              <a:rPr lang="en-US" sz="2400" dirty="0"/>
              <a:t>As they are used, assets suffer from wear and tear called depreciation.</a:t>
            </a:r>
          </a:p>
          <a:p>
            <a:pPr>
              <a:spcBef>
                <a:spcPts val="600"/>
              </a:spcBef>
            </a:pPr>
            <a:r>
              <a:rPr lang="en-US" sz="2400" dirty="0"/>
              <a:t>Ultimately, assets depreciate to the point that they are no longer useful in the process of earning revenue.</a:t>
            </a:r>
          </a:p>
        </p:txBody>
      </p:sp>
    </p:spTree>
    <p:custDataLst>
      <p:tags r:id="rId1"/>
    </p:custDataLst>
    <p:extLst>
      <p:ext uri="{BB962C8B-B14F-4D97-AF65-F5344CB8AC3E}">
        <p14:creationId xmlns:p14="http://schemas.microsoft.com/office/powerpoint/2010/main" val="1451168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altLang="en-US" b="1" dirty="0"/>
              <a:t>Depreciation Expense, Salvage Value, and Depreciable Cost</a:t>
            </a:r>
          </a:p>
        </p:txBody>
      </p:sp>
      <p:sp>
        <p:nvSpPr>
          <p:cNvPr id="2" name="TextBox 1"/>
          <p:cNvSpPr txBox="1"/>
          <p:nvPr/>
        </p:nvSpPr>
        <p:spPr>
          <a:xfrm>
            <a:off x="762000" y="1828800"/>
            <a:ext cx="7239000" cy="4154984"/>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t>The amount of an asset’s cost that is allocated to expense during an accounting period is called </a:t>
            </a:r>
            <a:r>
              <a:rPr lang="en-US" sz="2400" b="1" dirty="0"/>
              <a:t>depreciation expense</a:t>
            </a:r>
            <a:r>
              <a:rPr lang="en-US" sz="2400" dirty="0"/>
              <a:t>.</a:t>
            </a:r>
          </a:p>
          <a:p>
            <a:endParaRPr lang="en-US" sz="2400" dirty="0"/>
          </a:p>
          <a:p>
            <a:r>
              <a:rPr lang="en-US" sz="2400" dirty="0"/>
              <a:t>The expected market value of a fully depreciated asset is called its </a:t>
            </a:r>
            <a:r>
              <a:rPr lang="en-US" sz="2400" b="1" dirty="0"/>
              <a:t>salvage value</a:t>
            </a:r>
            <a:r>
              <a:rPr lang="en-US" sz="2400" dirty="0"/>
              <a:t>.</a:t>
            </a:r>
          </a:p>
          <a:p>
            <a:endParaRPr lang="en-US" sz="2400" dirty="0"/>
          </a:p>
          <a:p>
            <a:r>
              <a:rPr lang="en-US" sz="2400" dirty="0"/>
              <a:t>The total amount of depreciation a company recognizes for an asset, its </a:t>
            </a:r>
            <a:r>
              <a:rPr lang="en-US" sz="2400" b="1" dirty="0"/>
              <a:t>depreciable cost</a:t>
            </a:r>
            <a:r>
              <a:rPr lang="en-US" sz="2400" dirty="0"/>
              <a:t>, is the difference between its original cost and its salvage value.</a:t>
            </a:r>
          </a:p>
        </p:txBody>
      </p:sp>
    </p:spTree>
    <p:custDataLst>
      <p:tags r:id="rId1"/>
    </p:custDataLst>
    <p:extLst>
      <p:ext uri="{BB962C8B-B14F-4D97-AF65-F5344CB8AC3E}">
        <p14:creationId xmlns:p14="http://schemas.microsoft.com/office/powerpoint/2010/main" val="2430667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altLang="en-US" b="1" dirty="0"/>
              <a:t>Methods of Recognizing Depreciation Expense</a:t>
            </a:r>
          </a:p>
        </p:txBody>
      </p:sp>
      <p:sp>
        <p:nvSpPr>
          <p:cNvPr id="2" name="TextBox 1"/>
          <p:cNvSpPr txBox="1"/>
          <p:nvPr/>
        </p:nvSpPr>
        <p:spPr>
          <a:xfrm>
            <a:off x="762000" y="1690689"/>
            <a:ext cx="7239000" cy="4170372"/>
          </a:xfrm>
          <a:prstGeom prst="rect">
            <a:avLst/>
          </a:prstGeom>
          <a:solidFill>
            <a:schemeClr val="accent1">
              <a:lumMod val="20000"/>
              <a:lumOff val="80000"/>
            </a:schemeClr>
          </a:solidFill>
          <a:ln>
            <a:solidFill>
              <a:schemeClr val="tx1"/>
            </a:solidFill>
          </a:ln>
        </p:spPr>
        <p:txBody>
          <a:bodyPr wrap="square" rtlCol="0">
            <a:spAutoFit/>
          </a:bodyPr>
          <a:lstStyle/>
          <a:p>
            <a:pPr marL="342900" indent="-342900">
              <a:spcBef>
                <a:spcPts val="600"/>
              </a:spcBef>
              <a:buFont typeface="Arial" panose="020B0604020202020204" pitchFamily="34" charset="0"/>
              <a:buChar char="•"/>
            </a:pPr>
            <a:r>
              <a:rPr lang="en-US" sz="2400" dirty="0"/>
              <a:t>Accountants must exercise judgment to estimate the amount of depreciation expense to recognize each period</a:t>
            </a:r>
          </a:p>
          <a:p>
            <a:pPr marL="342900" indent="-342900">
              <a:spcBef>
                <a:spcPts val="600"/>
              </a:spcBef>
              <a:buFont typeface="Arial" panose="020B0604020202020204" pitchFamily="34" charset="0"/>
              <a:buChar char="•"/>
            </a:pPr>
            <a:r>
              <a:rPr lang="en-US" sz="2400" dirty="0"/>
              <a:t>The method used to recognize depreciation expense should match the asset’s usage pattern.</a:t>
            </a:r>
          </a:p>
          <a:p>
            <a:pPr marL="342900" indent="-342900">
              <a:spcBef>
                <a:spcPts val="600"/>
              </a:spcBef>
              <a:buFont typeface="Arial" panose="020B0604020202020204" pitchFamily="34" charset="0"/>
              <a:buChar char="•"/>
            </a:pPr>
            <a:r>
              <a:rPr lang="en-US" sz="2400" dirty="0"/>
              <a:t>Three alternative methods for recognizing depreciation expense are:</a:t>
            </a:r>
          </a:p>
          <a:p>
            <a:pPr marL="914400" lvl="1" indent="-457200">
              <a:spcBef>
                <a:spcPts val="600"/>
              </a:spcBef>
              <a:buFont typeface="+mj-lt"/>
              <a:buAutoNum type="arabicParenR"/>
            </a:pPr>
            <a:r>
              <a:rPr lang="en-US" sz="2400" dirty="0"/>
              <a:t>Straight-line</a:t>
            </a:r>
          </a:p>
          <a:p>
            <a:pPr marL="914400" lvl="1" indent="-457200">
              <a:spcBef>
                <a:spcPts val="600"/>
              </a:spcBef>
              <a:buFont typeface="+mj-lt"/>
              <a:buAutoNum type="arabicParenR"/>
            </a:pPr>
            <a:r>
              <a:rPr lang="en-US" sz="2400" dirty="0"/>
              <a:t>Double-declining-balance</a:t>
            </a:r>
          </a:p>
          <a:p>
            <a:pPr marL="914400" lvl="1" indent="-457200">
              <a:spcBef>
                <a:spcPts val="600"/>
              </a:spcBef>
              <a:buFont typeface="+mj-lt"/>
              <a:buAutoNum type="arabicParenR"/>
            </a:pPr>
            <a:r>
              <a:rPr lang="en-US" sz="2400" dirty="0"/>
              <a:t>Units-of-production</a:t>
            </a:r>
          </a:p>
        </p:txBody>
      </p:sp>
    </p:spTree>
    <p:custDataLst>
      <p:tags r:id="rId1"/>
    </p:custDataLst>
    <p:extLst>
      <p:ext uri="{BB962C8B-B14F-4D97-AF65-F5344CB8AC3E}">
        <p14:creationId xmlns:p14="http://schemas.microsoft.com/office/powerpoint/2010/main" val="1478538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altLang="en-US" b="1" dirty="0"/>
              <a:t>Relative Use of Depreciation Methods</a:t>
            </a:r>
          </a:p>
        </p:txBody>
      </p:sp>
      <p:pic>
        <p:nvPicPr>
          <p:cNvPr id="4" name="Picture 3" descr="A screenshot of a cell phone&#10;&#10;Description automatically generated">
            <a:extLst>
              <a:ext uri="{FF2B5EF4-FFF2-40B4-BE49-F238E27FC236}">
                <a16:creationId xmlns:a16="http://schemas.microsoft.com/office/drawing/2014/main" id="{192B105A-A1A8-4084-93A9-6953430AB1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800" y="1371600"/>
            <a:ext cx="3429000" cy="4802022"/>
          </a:xfrm>
          <a:prstGeom prst="rect">
            <a:avLst/>
          </a:prstGeom>
        </p:spPr>
      </p:pic>
    </p:spTree>
    <p:custDataLst>
      <p:tags r:id="rId1"/>
    </p:custDataLst>
    <p:extLst>
      <p:ext uri="{BB962C8B-B14F-4D97-AF65-F5344CB8AC3E}">
        <p14:creationId xmlns:p14="http://schemas.microsoft.com/office/powerpoint/2010/main" val="3160325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altLang="en-US" b="1" dirty="0"/>
              <a:t>Illustration: Determining Cost of Long-Term Asset</a:t>
            </a:r>
          </a:p>
        </p:txBody>
      </p:sp>
      <p:sp>
        <p:nvSpPr>
          <p:cNvPr id="2" name="TextBox 1"/>
          <p:cNvSpPr txBox="1"/>
          <p:nvPr/>
        </p:nvSpPr>
        <p:spPr>
          <a:xfrm>
            <a:off x="632660" y="1690689"/>
            <a:ext cx="7368339" cy="2308324"/>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t>Consider a van purchased by Dryden Enterprises.  The van had a list price of $23,500.  Dryden obtained a 10 percent cash discount.  The van was delivered FOB shipping point, and Dryden paid $250 for transportation costs.  Dryden also paid $2,600 for a custom accessory package.</a:t>
            </a:r>
          </a:p>
        </p:txBody>
      </p:sp>
      <p:pic>
        <p:nvPicPr>
          <p:cNvPr id="4" name="Picture 3" descr="A screenshot of a cell phone&#10;&#10;Description automatically generated">
            <a:extLst>
              <a:ext uri="{FF2B5EF4-FFF2-40B4-BE49-F238E27FC236}">
                <a16:creationId xmlns:a16="http://schemas.microsoft.com/office/drawing/2014/main" id="{5D3A4FA1-7234-4401-B5A4-1599D656D7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6929" y="4228967"/>
            <a:ext cx="6439799" cy="1876687"/>
          </a:xfrm>
          <a:prstGeom prst="rect">
            <a:avLst/>
          </a:prstGeom>
        </p:spPr>
      </p:pic>
    </p:spTree>
    <p:custDataLst>
      <p:tags r:id="rId1"/>
    </p:custDataLst>
    <p:extLst>
      <p:ext uri="{BB962C8B-B14F-4D97-AF65-F5344CB8AC3E}">
        <p14:creationId xmlns:p14="http://schemas.microsoft.com/office/powerpoint/2010/main" val="646577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6-2:</a:t>
            </a:r>
          </a:p>
        </p:txBody>
      </p:sp>
      <p:sp>
        <p:nvSpPr>
          <p:cNvPr id="3" name="Content Placeholder 2"/>
          <p:cNvSpPr>
            <a:spLocks noGrp="1"/>
          </p:cNvSpPr>
          <p:nvPr>
            <p:ph idx="1"/>
          </p:nvPr>
        </p:nvSpPr>
        <p:spPr/>
        <p:txBody>
          <a:bodyPr>
            <a:normAutofit/>
          </a:bodyPr>
          <a:lstStyle/>
          <a:p>
            <a:pPr marL="0" indent="0">
              <a:buNone/>
            </a:pPr>
            <a:r>
              <a:rPr lang="en-US" altLang="en-US" sz="3200" dirty="0">
                <a:latin typeface="Tahoma" pitchFamily="34" charset="0"/>
              </a:rPr>
              <a:t>Calculate straight-line depreciation and show how it affects financial statements</a:t>
            </a:r>
            <a:r>
              <a:rPr lang="en-US" altLang="en-US" sz="3200" dirty="0">
                <a:latin typeface="Tahoma" panose="020B0604030504040204" pitchFamily="34" charset="0"/>
                <a:ea typeface="Tahoma" panose="020B0604030504040204" pitchFamily="34" charset="0"/>
                <a:cs typeface="Tahoma" panose="020B0604030504040204" pitchFamily="34" charset="0"/>
              </a:rPr>
              <a:t>.</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157609786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p:txBody>
          <a:bodyPr>
            <a:normAutofit/>
          </a:bodyPr>
          <a:lstStyle/>
          <a:p>
            <a:pPr eaLnBrk="1" hangingPunct="1"/>
            <a:r>
              <a:rPr lang="en-US" altLang="en-US" b="1" dirty="0"/>
              <a:t>The Asset Life Cycle Illustrated</a:t>
            </a:r>
          </a:p>
        </p:txBody>
      </p:sp>
      <p:sp>
        <p:nvSpPr>
          <p:cNvPr id="10" name="TextBox 9">
            <a:extLst>
              <a:ext uri="{FF2B5EF4-FFF2-40B4-BE49-F238E27FC236}">
                <a16:creationId xmlns:a16="http://schemas.microsoft.com/office/drawing/2014/main" id="{99FCB0C0-5198-4D70-94B2-6850D97E7AE6}"/>
              </a:ext>
            </a:extLst>
          </p:cNvPr>
          <p:cNvSpPr txBox="1"/>
          <p:nvPr/>
        </p:nvSpPr>
        <p:spPr>
          <a:xfrm>
            <a:off x="628650" y="3987404"/>
            <a:ext cx="7368339" cy="830997"/>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t>Dryden bought the van on January 1, Year 1, using funds from the stock issue.</a:t>
            </a:r>
          </a:p>
        </p:txBody>
      </p:sp>
      <p:sp>
        <p:nvSpPr>
          <p:cNvPr id="11" name="TextBox 10">
            <a:extLst>
              <a:ext uri="{FF2B5EF4-FFF2-40B4-BE49-F238E27FC236}">
                <a16:creationId xmlns:a16="http://schemas.microsoft.com/office/drawing/2014/main" id="{FB56AD87-4155-40A8-972F-A28BFD0ED249}"/>
              </a:ext>
            </a:extLst>
          </p:cNvPr>
          <p:cNvSpPr txBox="1"/>
          <p:nvPr/>
        </p:nvSpPr>
        <p:spPr>
          <a:xfrm>
            <a:off x="628650" y="1724084"/>
            <a:ext cx="7368339" cy="830997"/>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t>Dryden acquired $25,000 cash on January 1, Year 1, by issuing common stock.</a:t>
            </a:r>
          </a:p>
        </p:txBody>
      </p:sp>
      <p:pic>
        <p:nvPicPr>
          <p:cNvPr id="3" name="Picture 2" descr="A screenshot of a cell phone&#10;&#10;Description automatically generated">
            <a:extLst>
              <a:ext uri="{FF2B5EF4-FFF2-40B4-BE49-F238E27FC236}">
                <a16:creationId xmlns:a16="http://schemas.microsoft.com/office/drawing/2014/main" id="{5152B699-811B-40EC-93E6-E915ACA3E6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311" y="2691641"/>
            <a:ext cx="7011378" cy="114316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B915C5F-6CF4-46AC-B77C-23A055C318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311" y="5012492"/>
            <a:ext cx="7011378" cy="1124107"/>
          </a:xfrm>
          <a:prstGeom prst="rect">
            <a:avLst/>
          </a:prstGeom>
        </p:spPr>
      </p:pic>
    </p:spTree>
    <p:custDataLst>
      <p:tags r:id="rId1"/>
    </p:custDataLst>
    <p:extLst>
      <p:ext uri="{BB962C8B-B14F-4D97-AF65-F5344CB8AC3E}">
        <p14:creationId xmlns:p14="http://schemas.microsoft.com/office/powerpoint/2010/main" val="3994990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p:txBody>
          <a:bodyPr>
            <a:normAutofit/>
          </a:bodyPr>
          <a:lstStyle/>
          <a:p>
            <a:pPr eaLnBrk="1" hangingPunct="1"/>
            <a:r>
              <a:rPr lang="en-US" altLang="en-US" b="1" dirty="0"/>
              <a:t>The Asset Life Cycle Illustrated</a:t>
            </a:r>
          </a:p>
        </p:txBody>
      </p:sp>
      <p:sp>
        <p:nvSpPr>
          <p:cNvPr id="9" name="TextBox 8">
            <a:extLst>
              <a:ext uri="{FF2B5EF4-FFF2-40B4-BE49-F238E27FC236}">
                <a16:creationId xmlns:a16="http://schemas.microsoft.com/office/drawing/2014/main" id="{9E334CD0-7649-4F61-A985-ACC04423896C}"/>
              </a:ext>
            </a:extLst>
          </p:cNvPr>
          <p:cNvSpPr txBox="1"/>
          <p:nvPr/>
        </p:nvSpPr>
        <p:spPr>
          <a:xfrm>
            <a:off x="628650" y="1690689"/>
            <a:ext cx="7368339" cy="830997"/>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t>Dryden used the van by renting it to customers.  The rent revenue each year is $8,000 cash.</a:t>
            </a:r>
          </a:p>
        </p:txBody>
      </p:sp>
      <p:pic>
        <p:nvPicPr>
          <p:cNvPr id="8" name="Picture 7" descr="A screenshot of a cell phone&#10;&#10;Description automatically generated">
            <a:extLst>
              <a:ext uri="{FF2B5EF4-FFF2-40B4-BE49-F238E27FC236}">
                <a16:creationId xmlns:a16="http://schemas.microsoft.com/office/drawing/2014/main" id="{6D5E252B-FF01-40DB-AEE2-F250D8616A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093" y="3036305"/>
            <a:ext cx="7221813" cy="1174748"/>
          </a:xfrm>
          <a:prstGeom prst="rect">
            <a:avLst/>
          </a:prstGeom>
        </p:spPr>
      </p:pic>
      <p:sp>
        <p:nvSpPr>
          <p:cNvPr id="18" name="TextBox 17">
            <a:extLst>
              <a:ext uri="{FF2B5EF4-FFF2-40B4-BE49-F238E27FC236}">
                <a16:creationId xmlns:a16="http://schemas.microsoft.com/office/drawing/2014/main" id="{B88BA112-3192-42EA-95F0-031F26062EBD}"/>
              </a:ext>
            </a:extLst>
          </p:cNvPr>
          <p:cNvSpPr txBox="1"/>
          <p:nvPr/>
        </p:nvSpPr>
        <p:spPr>
          <a:xfrm>
            <a:off x="628650" y="4725672"/>
            <a:ext cx="7368339" cy="830997"/>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t>This effects occurs four times – once for each year Dryden earns revenue by renting the van.</a:t>
            </a:r>
          </a:p>
        </p:txBody>
      </p:sp>
    </p:spTree>
    <p:custDataLst>
      <p:tags r:id="rId1"/>
    </p:custDataLst>
    <p:extLst>
      <p:ext uri="{BB962C8B-B14F-4D97-AF65-F5344CB8AC3E}">
        <p14:creationId xmlns:p14="http://schemas.microsoft.com/office/powerpoint/2010/main" val="2103204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628650" y="365126"/>
            <a:ext cx="7886700" cy="1325563"/>
          </a:xfrm>
        </p:spPr>
        <p:txBody>
          <a:bodyPr>
            <a:normAutofit/>
          </a:bodyPr>
          <a:lstStyle/>
          <a:p>
            <a:pPr eaLnBrk="1" hangingPunct="1"/>
            <a:r>
              <a:rPr lang="en-US" altLang="en-US" b="1" dirty="0"/>
              <a:t>Straight-Line Depreciation</a:t>
            </a:r>
          </a:p>
        </p:txBody>
      </p:sp>
      <p:pic>
        <p:nvPicPr>
          <p:cNvPr id="7" name="Picture 6">
            <a:extLst>
              <a:ext uri="{FF2B5EF4-FFF2-40B4-BE49-F238E27FC236}">
                <a16:creationId xmlns:a16="http://schemas.microsoft.com/office/drawing/2014/main" id="{F9D030E1-EA86-4284-9A51-49870EF719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81" y="2812180"/>
            <a:ext cx="8201638" cy="942922"/>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64069B55-CB47-4D3C-AEFF-9BC958826B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833" y="4149632"/>
            <a:ext cx="8201638" cy="1274386"/>
          </a:xfrm>
          <a:prstGeom prst="rect">
            <a:avLst/>
          </a:prstGeom>
        </p:spPr>
      </p:pic>
      <p:sp>
        <p:nvSpPr>
          <p:cNvPr id="15" name="TextBox 14">
            <a:extLst>
              <a:ext uri="{FF2B5EF4-FFF2-40B4-BE49-F238E27FC236}">
                <a16:creationId xmlns:a16="http://schemas.microsoft.com/office/drawing/2014/main" id="{F9362449-021A-46EF-B48F-E77E226323EB}"/>
              </a:ext>
            </a:extLst>
          </p:cNvPr>
          <p:cNvSpPr txBox="1"/>
          <p:nvPr/>
        </p:nvSpPr>
        <p:spPr>
          <a:xfrm>
            <a:off x="643833" y="1566600"/>
            <a:ext cx="7368339" cy="830997"/>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t>Depreciation expense calculated under straight-line is determined as follows:</a:t>
            </a:r>
          </a:p>
        </p:txBody>
      </p:sp>
    </p:spTree>
    <p:custDataLst>
      <p:tags r:id="rId1"/>
    </p:custDataLst>
    <p:extLst>
      <p:ext uri="{BB962C8B-B14F-4D97-AF65-F5344CB8AC3E}">
        <p14:creationId xmlns:p14="http://schemas.microsoft.com/office/powerpoint/2010/main" val="2982890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6-1:</a:t>
            </a:r>
          </a:p>
        </p:txBody>
      </p:sp>
      <p:sp>
        <p:nvSpPr>
          <p:cNvPr id="3" name="Content Placeholder 2"/>
          <p:cNvSpPr>
            <a:spLocks noGrp="1"/>
          </p:cNvSpPr>
          <p:nvPr>
            <p:ph idx="1"/>
          </p:nvPr>
        </p:nvSpPr>
        <p:spPr/>
        <p:txBody>
          <a:bodyPr>
            <a:normAutofit/>
          </a:bodyPr>
          <a:lstStyle/>
          <a:p>
            <a:pPr marL="0" indent="0">
              <a:buNone/>
            </a:pPr>
            <a:r>
              <a:rPr lang="en-US" sz="3200" dirty="0">
                <a:latin typeface="Tahoma" pitchFamily="34" charset="0"/>
              </a:rPr>
              <a:t>Identify </a:t>
            </a:r>
            <a:r>
              <a:rPr lang="en-US" sz="3200" dirty="0">
                <a:latin typeface="Tahoma" pitchFamily="34" charset="0"/>
                <a:ea typeface="Tahoma" panose="020B0604030504040204" pitchFamily="34" charset="0"/>
                <a:cs typeface="Tahoma" panose="020B0604030504040204" pitchFamily="34" charset="0"/>
              </a:rPr>
              <a:t>and determine the cost</a:t>
            </a:r>
            <a:r>
              <a:rPr lang="en-US" altLang="en-US" sz="3200" dirty="0">
                <a:latin typeface="Tahoma" panose="020B0604030504040204" pitchFamily="34" charset="0"/>
                <a:ea typeface="Tahoma" panose="020B0604030504040204" pitchFamily="34" charset="0"/>
                <a:cs typeface="Tahoma" panose="020B0604030504040204" pitchFamily="34" charset="0"/>
              </a:rPr>
              <a:t> of long-term operational assets.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26938233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628650" y="365126"/>
            <a:ext cx="7886700" cy="1325563"/>
          </a:xfrm>
        </p:spPr>
        <p:txBody>
          <a:bodyPr>
            <a:normAutofit/>
          </a:bodyPr>
          <a:lstStyle/>
          <a:p>
            <a:pPr eaLnBrk="1" hangingPunct="1"/>
            <a:r>
              <a:rPr lang="en-US" altLang="en-US" b="1" dirty="0"/>
              <a:t>Book Value</a:t>
            </a:r>
          </a:p>
        </p:txBody>
      </p:sp>
      <p:sp>
        <p:nvSpPr>
          <p:cNvPr id="15" name="TextBox 14">
            <a:extLst>
              <a:ext uri="{FF2B5EF4-FFF2-40B4-BE49-F238E27FC236}">
                <a16:creationId xmlns:a16="http://schemas.microsoft.com/office/drawing/2014/main" id="{F9362449-021A-46EF-B48F-E77E226323EB}"/>
              </a:ext>
            </a:extLst>
          </p:cNvPr>
          <p:cNvSpPr txBox="1"/>
          <p:nvPr/>
        </p:nvSpPr>
        <p:spPr>
          <a:xfrm>
            <a:off x="643833" y="1566600"/>
            <a:ext cx="7368339" cy="2677656"/>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t>The </a:t>
            </a:r>
            <a:r>
              <a:rPr lang="en-US" sz="2400" b="1" dirty="0"/>
              <a:t>book value </a:t>
            </a:r>
            <a:r>
              <a:rPr lang="en-US" sz="2400" dirty="0"/>
              <a:t>of a long-term tangible asset is determined by subtracting the balance in the Accumulated Depreciation account from the balance in the associated asset account.  The book value may also be called the </a:t>
            </a:r>
            <a:r>
              <a:rPr lang="en-US" sz="2400" b="1" dirty="0"/>
              <a:t>carrying value</a:t>
            </a:r>
            <a:r>
              <a:rPr lang="en-US" sz="2400" dirty="0"/>
              <a:t>.</a:t>
            </a:r>
          </a:p>
          <a:p>
            <a:r>
              <a:rPr lang="en-US" sz="2400" dirty="0"/>
              <a:t>The book value of the van as of December 31, Year 1 is $19,000, computed as shown here:</a:t>
            </a:r>
          </a:p>
        </p:txBody>
      </p:sp>
      <p:pic>
        <p:nvPicPr>
          <p:cNvPr id="3" name="Picture 2" descr="A screenshot of a cell phone&#10;&#10;Description automatically generated">
            <a:extLst>
              <a:ext uri="{FF2B5EF4-FFF2-40B4-BE49-F238E27FC236}">
                <a16:creationId xmlns:a16="http://schemas.microsoft.com/office/drawing/2014/main" id="{96F974C8-3594-45B0-8492-4FDC1F93D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250" y="4605856"/>
            <a:ext cx="6667500" cy="1679747"/>
          </a:xfrm>
          <a:prstGeom prst="rect">
            <a:avLst/>
          </a:prstGeom>
        </p:spPr>
      </p:pic>
    </p:spTree>
    <p:custDataLst>
      <p:tags r:id="rId1"/>
    </p:custDataLst>
    <p:extLst>
      <p:ext uri="{BB962C8B-B14F-4D97-AF65-F5344CB8AC3E}">
        <p14:creationId xmlns:p14="http://schemas.microsoft.com/office/powerpoint/2010/main" val="2983018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76200"/>
            <a:ext cx="7886700" cy="990600"/>
          </a:xfrm>
        </p:spPr>
        <p:txBody>
          <a:bodyPr>
            <a:normAutofit fontScale="90000"/>
          </a:bodyPr>
          <a:lstStyle/>
          <a:p>
            <a:r>
              <a:rPr lang="en-US" b="1" dirty="0"/>
              <a:t>Financial Statements Under Straight-Line Depreciation</a:t>
            </a:r>
          </a:p>
        </p:txBody>
      </p:sp>
      <p:pic>
        <p:nvPicPr>
          <p:cNvPr id="5" name="Picture 4" descr="A screenshot of a cell phone&#10;&#10;Description automatically generated">
            <a:extLst>
              <a:ext uri="{FF2B5EF4-FFF2-40B4-BE49-F238E27FC236}">
                <a16:creationId xmlns:a16="http://schemas.microsoft.com/office/drawing/2014/main" id="{5FEED0C2-F3DF-42C2-9943-E9E1956A4F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7837" y="1166497"/>
            <a:ext cx="6268325" cy="4525006"/>
          </a:xfrm>
          <a:prstGeom prst="rect">
            <a:avLst/>
          </a:prstGeom>
        </p:spPr>
      </p:pic>
    </p:spTree>
    <p:custDataLst>
      <p:tags r:id="rId1"/>
    </p:custDataLst>
    <p:extLst>
      <p:ext uri="{BB962C8B-B14F-4D97-AF65-F5344CB8AC3E}">
        <p14:creationId xmlns:p14="http://schemas.microsoft.com/office/powerpoint/2010/main" val="530031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76200"/>
            <a:ext cx="7886700" cy="990600"/>
          </a:xfrm>
        </p:spPr>
        <p:txBody>
          <a:bodyPr>
            <a:normAutofit fontScale="90000"/>
          </a:bodyPr>
          <a:lstStyle/>
          <a:p>
            <a:r>
              <a:rPr lang="en-US" b="1" dirty="0"/>
              <a:t>Financial Statements Under Straight-Line Depreciation</a:t>
            </a:r>
          </a:p>
        </p:txBody>
      </p:sp>
      <p:grpSp>
        <p:nvGrpSpPr>
          <p:cNvPr id="7" name="Group 6">
            <a:extLst>
              <a:ext uri="{FF2B5EF4-FFF2-40B4-BE49-F238E27FC236}">
                <a16:creationId xmlns:a16="http://schemas.microsoft.com/office/drawing/2014/main" id="{BE7819A4-3E9E-4C8A-A777-30CAABA6E277}"/>
              </a:ext>
            </a:extLst>
          </p:cNvPr>
          <p:cNvGrpSpPr/>
          <p:nvPr/>
        </p:nvGrpSpPr>
        <p:grpSpPr>
          <a:xfrm>
            <a:off x="914400" y="1295400"/>
            <a:ext cx="7010400" cy="4267200"/>
            <a:chOff x="1598935" y="152400"/>
            <a:chExt cx="6254941" cy="3581400"/>
          </a:xfrm>
        </p:grpSpPr>
        <p:pic>
          <p:nvPicPr>
            <p:cNvPr id="4" name="Picture 3" descr="A screenshot of a cell phone&#10;&#10;Description automatically generated">
              <a:extLst>
                <a:ext uri="{FF2B5EF4-FFF2-40B4-BE49-F238E27FC236}">
                  <a16:creationId xmlns:a16="http://schemas.microsoft.com/office/drawing/2014/main" id="{A3815EAD-F4D9-4842-ABD1-8633E451F177}"/>
                </a:ext>
              </a:extLst>
            </p:cNvPr>
            <p:cNvPicPr>
              <a:picLocks noChangeAspect="1"/>
            </p:cNvPicPr>
            <p:nvPr/>
          </p:nvPicPr>
          <p:blipFill rotWithShape="1">
            <a:blip r:embed="rId4">
              <a:extLst>
                <a:ext uri="{28A0092B-C50C-407E-A947-70E740481C1C}">
                  <a14:useLocalDpi xmlns:a14="http://schemas.microsoft.com/office/drawing/2010/main" val="0"/>
                </a:ext>
              </a:extLst>
            </a:blip>
            <a:srcRect t="66667"/>
            <a:stretch/>
          </p:blipFill>
          <p:spPr>
            <a:xfrm>
              <a:off x="1602946" y="1447800"/>
              <a:ext cx="6250930" cy="22860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CC914BAB-E5E9-42AC-A3F3-20AF59AB4F95}"/>
                </a:ext>
              </a:extLst>
            </p:cNvPr>
            <p:cNvPicPr>
              <a:picLocks noChangeAspect="1"/>
            </p:cNvPicPr>
            <p:nvPr/>
          </p:nvPicPr>
          <p:blipFill rotWithShape="1">
            <a:blip r:embed="rId4">
              <a:extLst>
                <a:ext uri="{28A0092B-C50C-407E-A947-70E740481C1C}">
                  <a14:useLocalDpi xmlns:a14="http://schemas.microsoft.com/office/drawing/2010/main" val="0"/>
                </a:ext>
              </a:extLst>
            </a:blip>
            <a:srcRect b="81111"/>
            <a:stretch/>
          </p:blipFill>
          <p:spPr>
            <a:xfrm>
              <a:off x="1598935" y="152400"/>
              <a:ext cx="6250930" cy="1295400"/>
            </a:xfrm>
            <a:prstGeom prst="rect">
              <a:avLst/>
            </a:prstGeom>
          </p:spPr>
        </p:pic>
      </p:grpSp>
    </p:spTree>
    <p:custDataLst>
      <p:tags r:id="rId1"/>
    </p:custDataLst>
    <p:extLst>
      <p:ext uri="{BB962C8B-B14F-4D97-AF65-F5344CB8AC3E}">
        <p14:creationId xmlns:p14="http://schemas.microsoft.com/office/powerpoint/2010/main" val="1459645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6-3:</a:t>
            </a:r>
          </a:p>
        </p:txBody>
      </p:sp>
      <p:sp>
        <p:nvSpPr>
          <p:cNvPr id="3" name="Content Placeholder 2"/>
          <p:cNvSpPr>
            <a:spLocks noGrp="1"/>
          </p:cNvSpPr>
          <p:nvPr>
            <p:ph idx="1"/>
          </p:nvPr>
        </p:nvSpPr>
        <p:spPr/>
        <p:txBody>
          <a:bodyPr>
            <a:normAutofit/>
          </a:bodyPr>
          <a:lstStyle/>
          <a:p>
            <a:pPr marL="0" indent="0">
              <a:buNone/>
            </a:pPr>
            <a:r>
              <a:rPr lang="en-US" sz="3200" dirty="0">
                <a:latin typeface="Tahoma" pitchFamily="34" charset="0"/>
              </a:rPr>
              <a:t>Calculate double-declining-balance depreciation and show how it affects financial statements.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26938233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en-US" altLang="en-US" dirty="0"/>
              <a:t>Double-Declining-Balance Depreciation</a:t>
            </a:r>
          </a:p>
        </p:txBody>
      </p:sp>
      <p:sp>
        <p:nvSpPr>
          <p:cNvPr id="5" name="TextBox 4">
            <a:extLst>
              <a:ext uri="{FF2B5EF4-FFF2-40B4-BE49-F238E27FC236}">
                <a16:creationId xmlns:a16="http://schemas.microsoft.com/office/drawing/2014/main" id="{275D430F-C2B3-4040-88B1-440F3B7323CC}"/>
              </a:ext>
            </a:extLst>
          </p:cNvPr>
          <p:cNvSpPr txBox="1"/>
          <p:nvPr/>
        </p:nvSpPr>
        <p:spPr>
          <a:xfrm>
            <a:off x="644692" y="1905000"/>
            <a:ext cx="7368339" cy="3416320"/>
          </a:xfrm>
          <a:prstGeom prst="rect">
            <a:avLst/>
          </a:prstGeom>
          <a:solidFill>
            <a:schemeClr val="accent1">
              <a:lumMod val="20000"/>
              <a:lumOff val="80000"/>
            </a:schemeClr>
          </a:solidFill>
          <a:ln>
            <a:solidFill>
              <a:schemeClr val="tx1"/>
            </a:solidFill>
          </a:ln>
        </p:spPr>
        <p:txBody>
          <a:bodyPr wrap="square" rtlCol="0">
            <a:spAutoFit/>
          </a:bodyPr>
          <a:lstStyle/>
          <a:p>
            <a:r>
              <a:rPr lang="en-US" sz="2400" b="1" dirty="0"/>
              <a:t>Double-declining balance depreciation </a:t>
            </a:r>
            <a:r>
              <a:rPr lang="en-US" sz="2400" dirty="0"/>
              <a:t>produces a large amount of depreciation in the first year of an asset’s life, and progressively smaller levels of expense in each succeeding year.  </a:t>
            </a:r>
          </a:p>
          <a:p>
            <a:endParaRPr lang="en-US" sz="2400" dirty="0"/>
          </a:p>
          <a:p>
            <a:r>
              <a:rPr lang="en-US" sz="2400" dirty="0"/>
              <a:t>Since the double-declining balance method recognizes depreciation expense more rapidly than the straight-line method does, it is called an </a:t>
            </a:r>
            <a:r>
              <a:rPr lang="en-US" sz="2400" b="1" dirty="0"/>
              <a:t>accelerated depreciation method</a:t>
            </a:r>
            <a:r>
              <a:rPr lang="en-US" sz="2400" dirty="0"/>
              <a:t>.</a:t>
            </a:r>
          </a:p>
        </p:txBody>
      </p:sp>
    </p:spTree>
    <p:custDataLst>
      <p:tags r:id="rId1"/>
    </p:custDataLst>
    <p:extLst>
      <p:ext uri="{BB962C8B-B14F-4D97-AF65-F5344CB8AC3E}">
        <p14:creationId xmlns:p14="http://schemas.microsoft.com/office/powerpoint/2010/main" val="1662693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en-US" altLang="en-US" dirty="0"/>
              <a:t>Double-Declining-Balance Depreciation</a:t>
            </a:r>
          </a:p>
        </p:txBody>
      </p:sp>
      <p:sp>
        <p:nvSpPr>
          <p:cNvPr id="31747" name="Text Box 16"/>
          <p:cNvSpPr txBox="1">
            <a:spLocks noChangeArrowheads="1"/>
          </p:cNvSpPr>
          <p:nvPr/>
        </p:nvSpPr>
        <p:spPr bwMode="auto">
          <a:xfrm>
            <a:off x="503068" y="1447800"/>
            <a:ext cx="79248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400" dirty="0">
                <a:latin typeface="Tahoma" panose="020B0604030504040204" pitchFamily="34" charset="0"/>
                <a:ea typeface="Tahoma" panose="020B0604030504040204" pitchFamily="34" charset="0"/>
                <a:cs typeface="Tahoma" panose="020B0604030504040204" pitchFamily="34" charset="0"/>
              </a:rPr>
              <a:t>Determining the amount of depreciation expense in any year is the result of a three-step process.</a:t>
            </a:r>
          </a:p>
        </p:txBody>
      </p:sp>
      <p:sp>
        <p:nvSpPr>
          <p:cNvPr id="60433" name="Text Box 17"/>
          <p:cNvSpPr txBox="1">
            <a:spLocks noChangeArrowheads="1"/>
          </p:cNvSpPr>
          <p:nvPr/>
        </p:nvSpPr>
        <p:spPr bwMode="auto">
          <a:xfrm>
            <a:off x="503068" y="2514600"/>
            <a:ext cx="8041944" cy="2862322"/>
          </a:xfrm>
          <a:prstGeom prst="rect">
            <a:avLst/>
          </a:prstGeom>
          <a:solidFill>
            <a:schemeClr val="accent1">
              <a:lumMod val="20000"/>
              <a:lumOff val="80000"/>
            </a:schemeClr>
          </a:solidFill>
          <a:ln w="9525">
            <a:solidFill>
              <a:srgbClr val="000000"/>
            </a:solidFill>
            <a:miter lim="800000"/>
            <a:headEnd/>
            <a:tailEnd/>
          </a:ln>
          <a:effectLst>
            <a:outerShdw dist="53882" dir="2700000" algn="ctr" rotWithShape="0">
              <a:srgbClr val="000000"/>
            </a:outerShdw>
          </a:effectLst>
        </p:spPr>
        <p:txBody>
          <a:bodyPr wrap="square">
            <a:spAutoFit/>
          </a:bodyPr>
          <a:lstStyle/>
          <a:p>
            <a:pPr marL="457200" indent="-457200" eaLnBrk="1" hangingPunct="1">
              <a:spcBef>
                <a:spcPct val="50000"/>
              </a:spcBef>
              <a:buFontTx/>
              <a:buAutoNum type="arabicPeriod"/>
              <a:defRPr/>
            </a:pPr>
            <a:r>
              <a:rPr lang="en-US" sz="2000" i="1" dirty="0">
                <a:latin typeface="Tahoma" panose="020B0604030504040204" pitchFamily="34" charset="0"/>
                <a:ea typeface="Tahoma" panose="020B0604030504040204" pitchFamily="34" charset="0"/>
                <a:cs typeface="Tahoma" panose="020B0604030504040204" pitchFamily="34" charset="0"/>
              </a:rPr>
              <a:t>Determine the straight-line rate</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of depreciation.  For Dryden, the straight-line rate is 25 percent (1 ÷ 4) per year.</a:t>
            </a:r>
          </a:p>
          <a:p>
            <a:pPr marL="457200" indent="-457200" eaLnBrk="1" hangingPunct="1">
              <a:spcBef>
                <a:spcPct val="50000"/>
              </a:spcBef>
              <a:buFontTx/>
              <a:buAutoNum type="arabicPeriod"/>
              <a:defRPr/>
            </a:pPr>
            <a:r>
              <a:rPr lang="en-US" sz="2000" i="1" dirty="0">
                <a:latin typeface="Tahoma" panose="020B0604030504040204" pitchFamily="34" charset="0"/>
                <a:ea typeface="Tahoma" panose="020B0604030504040204" pitchFamily="34" charset="0"/>
                <a:cs typeface="Tahoma" panose="020B0604030504040204" pitchFamily="34" charset="0"/>
              </a:rPr>
              <a:t>Determine the double-declining-balance rate</a:t>
            </a:r>
            <a:r>
              <a:rPr lang="en-US" sz="2000" dirty="0">
                <a:latin typeface="Tahoma" panose="020B0604030504040204" pitchFamily="34" charset="0"/>
                <a:ea typeface="Tahoma" panose="020B0604030504040204" pitchFamily="34" charset="0"/>
                <a:cs typeface="Tahoma" panose="020B0604030504040204" pitchFamily="34" charset="0"/>
              </a:rPr>
              <a:t>. Multiply the straight-line rate times two.  The double-declining-balance rate for the van is 50 percent (25 percent x 2).</a:t>
            </a:r>
          </a:p>
          <a:p>
            <a:pPr marL="457200" indent="-457200" eaLnBrk="1" hangingPunct="1">
              <a:spcBef>
                <a:spcPct val="50000"/>
              </a:spcBef>
              <a:buFontTx/>
              <a:buAutoNum type="arabicPeriod"/>
              <a:defRPr/>
            </a:pPr>
            <a:r>
              <a:rPr lang="en-US" sz="2000" i="1" dirty="0">
                <a:latin typeface="Tahoma" panose="020B0604030504040204" pitchFamily="34" charset="0"/>
                <a:ea typeface="Tahoma" panose="020B0604030504040204" pitchFamily="34" charset="0"/>
                <a:cs typeface="Tahoma" panose="020B0604030504040204" pitchFamily="34" charset="0"/>
              </a:rPr>
              <a:t>Determine the depreciation expense</a:t>
            </a:r>
            <a:r>
              <a:rPr lang="en-US" sz="2000" dirty="0">
                <a:latin typeface="Tahoma" panose="020B0604030504040204" pitchFamily="34" charset="0"/>
                <a:ea typeface="Tahoma" panose="020B0604030504040204" pitchFamily="34" charset="0"/>
                <a:cs typeface="Tahoma" panose="020B0604030504040204" pitchFamily="34" charset="0"/>
              </a:rPr>
              <a:t>. Multiply the double-declining rate by the book value of the asset at the beginning of the period. (book value = cost minus accumulated depreciation.)</a:t>
            </a:r>
          </a:p>
        </p:txBody>
      </p:sp>
    </p:spTree>
    <p:custDataLst>
      <p:tags r:id="rId1"/>
    </p:custDataLst>
    <p:extLst>
      <p:ext uri="{BB962C8B-B14F-4D97-AF65-F5344CB8AC3E}">
        <p14:creationId xmlns:p14="http://schemas.microsoft.com/office/powerpoint/2010/main" val="161533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Grp="1" noChangeArrowheads="1"/>
          </p:cNvSpPr>
          <p:nvPr>
            <p:ph type="title"/>
          </p:nvPr>
        </p:nvSpPr>
        <p:spPr/>
        <p:txBody>
          <a:bodyPr/>
          <a:lstStyle/>
          <a:p>
            <a:pPr eaLnBrk="1" hangingPunct="1"/>
            <a:r>
              <a:rPr lang="en-US" altLang="en-US" b="1" dirty="0"/>
              <a:t>Double-Declining-Balance Depreciation Continued</a:t>
            </a:r>
          </a:p>
        </p:txBody>
      </p:sp>
      <p:sp>
        <p:nvSpPr>
          <p:cNvPr id="7172" name="Text Box 117"/>
          <p:cNvSpPr txBox="1">
            <a:spLocks noChangeArrowheads="1"/>
          </p:cNvSpPr>
          <p:nvPr/>
        </p:nvSpPr>
        <p:spPr bwMode="auto">
          <a:xfrm>
            <a:off x="616618" y="1774333"/>
            <a:ext cx="7079582" cy="1938992"/>
          </a:xfrm>
          <a:prstGeom prst="rect">
            <a:avLst/>
          </a:prstGeom>
          <a:solidFill>
            <a:srgbClr val="0070C0"/>
          </a:solidFill>
          <a:ln>
            <a:solidFill>
              <a:srgbClr val="000099"/>
            </a:solidFill>
          </a:ln>
        </p:spPr>
        <p:txBody>
          <a:bodyPr wrap="square">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000" b="1" dirty="0">
                <a:solidFill>
                  <a:schemeClr val="bg1"/>
                </a:solidFill>
              </a:rPr>
              <a:t>Regardless of the depreciation method used, an asset cannot be depreciated below its salvage value.  Dryden’s van had a historical cost of $24,000 and a salvage value of $4,000.  The total amount of depreciable cost is $20,000.  Since $18,000 is recognized in the first two years, only $2,000 remains to be recognized in Year 3.</a:t>
            </a:r>
          </a:p>
        </p:txBody>
      </p:sp>
      <p:pic>
        <p:nvPicPr>
          <p:cNvPr id="4" name="Picture 3" descr="A screenshot of a cell phone&#10;&#10;Description automatically generated">
            <a:extLst>
              <a:ext uri="{FF2B5EF4-FFF2-40B4-BE49-F238E27FC236}">
                <a16:creationId xmlns:a16="http://schemas.microsoft.com/office/drawing/2014/main" id="{D1EB755B-03D5-41A2-B3AB-27913C61E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1845" y="4038600"/>
            <a:ext cx="6220310" cy="2189890"/>
          </a:xfrm>
          <a:prstGeom prst="rect">
            <a:avLst/>
          </a:prstGeom>
        </p:spPr>
      </p:pic>
    </p:spTree>
    <p:custDataLst>
      <p:tags r:id="rId1"/>
    </p:custDataLst>
    <p:extLst>
      <p:ext uri="{BB962C8B-B14F-4D97-AF65-F5344CB8AC3E}">
        <p14:creationId xmlns:p14="http://schemas.microsoft.com/office/powerpoint/2010/main" val="3767156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arn(inVertical)">
                                      <p:cBhvr>
                                        <p:cTn id="7"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838200"/>
          </a:xfrm>
        </p:spPr>
        <p:txBody>
          <a:bodyPr>
            <a:normAutofit fontScale="90000"/>
          </a:bodyPr>
          <a:lstStyle/>
          <a:p>
            <a:r>
              <a:rPr lang="en-US" b="1" dirty="0"/>
              <a:t>Financial Statements under Double-Declining-Balance Depreciation</a:t>
            </a:r>
          </a:p>
        </p:txBody>
      </p:sp>
      <p:pic>
        <p:nvPicPr>
          <p:cNvPr id="5" name="Picture 4" descr="A screenshot of a cell phone&#10;&#10;Description automatically generated">
            <a:extLst>
              <a:ext uri="{FF2B5EF4-FFF2-40B4-BE49-F238E27FC236}">
                <a16:creationId xmlns:a16="http://schemas.microsoft.com/office/drawing/2014/main" id="{FE69BBBC-0580-4E51-BD0B-15BDD08FD529}"/>
              </a:ext>
            </a:extLst>
          </p:cNvPr>
          <p:cNvPicPr>
            <a:picLocks noChangeAspect="1"/>
          </p:cNvPicPr>
          <p:nvPr/>
        </p:nvPicPr>
        <p:blipFill rotWithShape="1">
          <a:blip r:embed="rId4">
            <a:extLst>
              <a:ext uri="{28A0092B-C50C-407E-A947-70E740481C1C}">
                <a14:useLocalDpi xmlns:a14="http://schemas.microsoft.com/office/drawing/2010/main" val="0"/>
              </a:ext>
            </a:extLst>
          </a:blip>
          <a:srcRect b="33313"/>
          <a:stretch/>
        </p:blipFill>
        <p:spPr>
          <a:xfrm>
            <a:off x="1066800" y="1219200"/>
            <a:ext cx="6692484" cy="4876800"/>
          </a:xfrm>
          <a:prstGeom prst="rect">
            <a:avLst/>
          </a:prstGeom>
        </p:spPr>
      </p:pic>
    </p:spTree>
    <p:custDataLst>
      <p:tags r:id="rId1"/>
    </p:custDataLst>
    <p:extLst>
      <p:ext uri="{BB962C8B-B14F-4D97-AF65-F5344CB8AC3E}">
        <p14:creationId xmlns:p14="http://schemas.microsoft.com/office/powerpoint/2010/main" val="3412927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838200"/>
          </a:xfrm>
        </p:spPr>
        <p:txBody>
          <a:bodyPr>
            <a:normAutofit fontScale="90000"/>
          </a:bodyPr>
          <a:lstStyle/>
          <a:p>
            <a:r>
              <a:rPr lang="en-US" b="1" dirty="0"/>
              <a:t>Financial Statements under Double-Declining-Balance Depreciation</a:t>
            </a:r>
          </a:p>
        </p:txBody>
      </p:sp>
      <p:grpSp>
        <p:nvGrpSpPr>
          <p:cNvPr id="3" name="Group 2">
            <a:extLst>
              <a:ext uri="{FF2B5EF4-FFF2-40B4-BE49-F238E27FC236}">
                <a16:creationId xmlns:a16="http://schemas.microsoft.com/office/drawing/2014/main" id="{85D7B372-8589-41EB-839B-2947CF1CA81F}"/>
              </a:ext>
            </a:extLst>
          </p:cNvPr>
          <p:cNvGrpSpPr/>
          <p:nvPr/>
        </p:nvGrpSpPr>
        <p:grpSpPr>
          <a:xfrm>
            <a:off x="990600" y="1447800"/>
            <a:ext cx="7010400" cy="4343400"/>
            <a:chOff x="1590237" y="156685"/>
            <a:chExt cx="6268325" cy="3572831"/>
          </a:xfrm>
        </p:grpSpPr>
        <p:pic>
          <p:nvPicPr>
            <p:cNvPr id="5" name="Picture 4" descr="A screenshot of a cell phone&#10;&#10;Description automatically generated">
              <a:extLst>
                <a:ext uri="{FF2B5EF4-FFF2-40B4-BE49-F238E27FC236}">
                  <a16:creationId xmlns:a16="http://schemas.microsoft.com/office/drawing/2014/main" id="{FE69BBBC-0580-4E51-BD0B-15BDD08FD529}"/>
                </a:ext>
              </a:extLst>
            </p:cNvPr>
            <p:cNvPicPr>
              <a:picLocks noChangeAspect="1"/>
            </p:cNvPicPr>
            <p:nvPr/>
          </p:nvPicPr>
          <p:blipFill rotWithShape="1">
            <a:blip r:embed="rId4">
              <a:extLst>
                <a:ext uri="{28A0092B-C50C-407E-A947-70E740481C1C}">
                  <a14:useLocalDpi xmlns:a14="http://schemas.microsoft.com/office/drawing/2010/main" val="0"/>
                </a:ext>
              </a:extLst>
            </a:blip>
            <a:srcRect t="66688"/>
            <a:stretch/>
          </p:blipFill>
          <p:spPr>
            <a:xfrm>
              <a:off x="1590237" y="1447801"/>
              <a:ext cx="6268325" cy="2281715"/>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E0033B9E-47EF-4BA3-91E6-EEE9E917C9F0}"/>
                </a:ext>
              </a:extLst>
            </p:cNvPr>
            <p:cNvPicPr>
              <a:picLocks noChangeAspect="1"/>
            </p:cNvPicPr>
            <p:nvPr/>
          </p:nvPicPr>
          <p:blipFill rotWithShape="1">
            <a:blip r:embed="rId4">
              <a:extLst>
                <a:ext uri="{28A0092B-C50C-407E-A947-70E740481C1C}">
                  <a14:useLocalDpi xmlns:a14="http://schemas.microsoft.com/office/drawing/2010/main" val="0"/>
                </a:ext>
              </a:extLst>
            </a:blip>
            <a:srcRect b="81150"/>
            <a:stretch/>
          </p:blipFill>
          <p:spPr>
            <a:xfrm>
              <a:off x="1590237" y="156685"/>
              <a:ext cx="6268325" cy="1291116"/>
            </a:xfrm>
            <a:prstGeom prst="rect">
              <a:avLst/>
            </a:prstGeom>
          </p:spPr>
        </p:pic>
      </p:grpSp>
    </p:spTree>
    <p:custDataLst>
      <p:tags r:id="rId1"/>
    </p:custDataLst>
    <p:extLst>
      <p:ext uri="{BB962C8B-B14F-4D97-AF65-F5344CB8AC3E}">
        <p14:creationId xmlns:p14="http://schemas.microsoft.com/office/powerpoint/2010/main" val="2270067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6-4:</a:t>
            </a:r>
          </a:p>
        </p:txBody>
      </p:sp>
      <p:sp>
        <p:nvSpPr>
          <p:cNvPr id="3" name="Content Placeholder 2"/>
          <p:cNvSpPr>
            <a:spLocks noGrp="1"/>
          </p:cNvSpPr>
          <p:nvPr>
            <p:ph idx="1"/>
          </p:nvPr>
        </p:nvSpPr>
        <p:spPr/>
        <p:txBody>
          <a:bodyPr>
            <a:normAutofit/>
          </a:bodyPr>
          <a:lstStyle/>
          <a:p>
            <a:pPr marL="0" indent="0">
              <a:buNone/>
            </a:pPr>
            <a:r>
              <a:rPr lang="en-US" sz="3200" dirty="0">
                <a:latin typeface="Tahoma" pitchFamily="34" charset="0"/>
              </a:rPr>
              <a:t>Calculate units-of-production depreciation and show how it affects financial statements.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174632063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b="1" dirty="0"/>
              <a:t>Tangible versus Intangible Assets</a:t>
            </a:r>
          </a:p>
        </p:txBody>
      </p:sp>
      <p:sp>
        <p:nvSpPr>
          <p:cNvPr id="19459" name="Text Box 12"/>
          <p:cNvSpPr txBox="1">
            <a:spLocks noChangeArrowheads="1"/>
          </p:cNvSpPr>
          <p:nvPr/>
        </p:nvSpPr>
        <p:spPr bwMode="auto">
          <a:xfrm>
            <a:off x="685800" y="2057400"/>
            <a:ext cx="7848600" cy="2169825"/>
          </a:xfrm>
          <a:prstGeom prst="rect">
            <a:avLst/>
          </a:prstGeom>
          <a:solidFill>
            <a:schemeClr val="accent1">
              <a:lumMod val="20000"/>
              <a:lumOff val="80000"/>
            </a:schemeClr>
          </a:solidFill>
          <a:ln>
            <a:solidFill>
              <a:schemeClr val="tx1"/>
            </a:solidFill>
          </a:ln>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algn="ctr" eaLnBrk="1" hangingPunct="1">
              <a:spcBef>
                <a:spcPct val="50000"/>
              </a:spcBef>
            </a:pPr>
            <a:r>
              <a:rPr lang="en-US" altLang="en-US" sz="3000" dirty="0">
                <a:latin typeface="Tahoma" pitchFamily="34" charset="0"/>
              </a:rPr>
              <a:t>Tangible assets have a physical presence; they can be seen and touched. </a:t>
            </a:r>
          </a:p>
          <a:p>
            <a:pPr algn="ctr" eaLnBrk="1" hangingPunct="1">
              <a:spcBef>
                <a:spcPct val="50000"/>
              </a:spcBef>
            </a:pPr>
            <a:r>
              <a:rPr lang="en-US" altLang="en-US" sz="3000" dirty="0">
                <a:latin typeface="Tahoma" pitchFamily="34" charset="0"/>
              </a:rPr>
              <a:t>Intangible assets are rights or privileges. They cannot be seen or touched.</a:t>
            </a:r>
          </a:p>
        </p:txBody>
      </p:sp>
    </p:spTree>
    <p:custDataLst>
      <p:tags r:id="rId1"/>
    </p:custDataLst>
    <p:extLst>
      <p:ext uri="{BB962C8B-B14F-4D97-AF65-F5344CB8AC3E}">
        <p14:creationId xmlns:p14="http://schemas.microsoft.com/office/powerpoint/2010/main" val="1649765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en-US" altLang="en-US" dirty="0"/>
              <a:t>Units-of-Production Depreciation</a:t>
            </a:r>
          </a:p>
        </p:txBody>
      </p:sp>
      <p:sp>
        <p:nvSpPr>
          <p:cNvPr id="60433" name="Text Box 17"/>
          <p:cNvSpPr txBox="1">
            <a:spLocks noChangeArrowheads="1"/>
          </p:cNvSpPr>
          <p:nvPr/>
        </p:nvSpPr>
        <p:spPr bwMode="auto">
          <a:xfrm>
            <a:off x="608597" y="1447800"/>
            <a:ext cx="7677150" cy="4524315"/>
          </a:xfrm>
          <a:prstGeom prst="rect">
            <a:avLst/>
          </a:prstGeom>
          <a:solidFill>
            <a:schemeClr val="accent1">
              <a:lumMod val="20000"/>
              <a:lumOff val="80000"/>
            </a:schemeClr>
          </a:solidFill>
          <a:ln w="9525">
            <a:solidFill>
              <a:srgbClr val="000000"/>
            </a:solidFill>
            <a:miter lim="800000"/>
            <a:headEnd/>
            <a:tailEnd/>
          </a:ln>
          <a:effectLst>
            <a:outerShdw dist="53882" dir="2700000" algn="ctr" rotWithShape="0">
              <a:srgbClr val="000000"/>
            </a:outerShdw>
          </a:effectLst>
        </p:spPr>
        <p:txBody>
          <a:bodyPr wrap="square">
            <a:spAutoFit/>
          </a:bodyPr>
          <a:lstStyle/>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Suppose rental demand for Dryden’s van depends on economic conditions.  In a robust economy, demand for renting vans is high.  In a stagnant economy, demand for van rentals declines.  Revenues fluctuate from year to year.</a:t>
            </a:r>
          </a:p>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To accomplish the matching objective, depreciation should also fluctuate from year to year.  Units-of-production depreciation accomplishes this goal.</a:t>
            </a:r>
          </a:p>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Computing depreciation expense begins with identifying a measure of the asset’s productive capacity. </a:t>
            </a:r>
          </a:p>
        </p:txBody>
      </p:sp>
    </p:spTree>
    <p:custDataLst>
      <p:tags r:id="rId1"/>
    </p:custDataLst>
    <p:extLst>
      <p:ext uri="{BB962C8B-B14F-4D97-AF65-F5344CB8AC3E}">
        <p14:creationId xmlns:p14="http://schemas.microsoft.com/office/powerpoint/2010/main" val="1897678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628650" y="365126"/>
            <a:ext cx="7886700" cy="1325563"/>
          </a:xfrm>
        </p:spPr>
        <p:txBody>
          <a:bodyPr>
            <a:normAutofit/>
          </a:bodyPr>
          <a:lstStyle/>
          <a:p>
            <a:pPr eaLnBrk="1" hangingPunct="1"/>
            <a:r>
              <a:rPr lang="en-US" altLang="en-US" b="1" dirty="0"/>
              <a:t>Units-of-Production Depreciation</a:t>
            </a:r>
          </a:p>
        </p:txBody>
      </p:sp>
      <p:sp>
        <p:nvSpPr>
          <p:cNvPr id="15" name="TextBox 14">
            <a:extLst>
              <a:ext uri="{FF2B5EF4-FFF2-40B4-BE49-F238E27FC236}">
                <a16:creationId xmlns:a16="http://schemas.microsoft.com/office/drawing/2014/main" id="{F9362449-021A-46EF-B48F-E77E226323EB}"/>
              </a:ext>
            </a:extLst>
          </p:cNvPr>
          <p:cNvSpPr txBox="1"/>
          <p:nvPr/>
        </p:nvSpPr>
        <p:spPr>
          <a:xfrm>
            <a:off x="632661" y="1678657"/>
            <a:ext cx="7368339" cy="2677656"/>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t>Assume Dryden estimates the productive capacity of the van to be 100,000 miles.  The first step is to compute the cost per unit of production.  This amount is depreciable cost divided by total units of expected productive capacity.  For Dryden’s van, the depreciation cost per mile is $0.20 [($24,000 cost - $4,000 salvage) ÷ 100,000 miles].  </a:t>
            </a:r>
          </a:p>
        </p:txBody>
      </p:sp>
      <p:pic>
        <p:nvPicPr>
          <p:cNvPr id="4" name="Picture 3" descr="A screenshot of a cell phone&#10;&#10;Description automatically generated">
            <a:extLst>
              <a:ext uri="{FF2B5EF4-FFF2-40B4-BE49-F238E27FC236}">
                <a16:creationId xmlns:a16="http://schemas.microsoft.com/office/drawing/2014/main" id="{05EDF4C1-4A1E-4AF9-BF23-F0DE2AD41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144" y="4876800"/>
            <a:ext cx="7677711" cy="1000649"/>
          </a:xfrm>
          <a:prstGeom prst="rect">
            <a:avLst/>
          </a:prstGeom>
        </p:spPr>
      </p:pic>
    </p:spTree>
    <p:custDataLst>
      <p:tags r:id="rId1"/>
    </p:custDataLst>
    <p:extLst>
      <p:ext uri="{BB962C8B-B14F-4D97-AF65-F5344CB8AC3E}">
        <p14:creationId xmlns:p14="http://schemas.microsoft.com/office/powerpoint/2010/main" val="741761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628650" y="365126"/>
            <a:ext cx="7886700" cy="1325563"/>
          </a:xfrm>
        </p:spPr>
        <p:txBody>
          <a:bodyPr>
            <a:normAutofit/>
          </a:bodyPr>
          <a:lstStyle/>
          <a:p>
            <a:pPr eaLnBrk="1" hangingPunct="1"/>
            <a:r>
              <a:rPr lang="en-US" altLang="en-US" b="1" dirty="0"/>
              <a:t>Units-of-Production Depreciation</a:t>
            </a:r>
          </a:p>
        </p:txBody>
      </p:sp>
      <p:sp>
        <p:nvSpPr>
          <p:cNvPr id="15" name="TextBox 14">
            <a:extLst>
              <a:ext uri="{FF2B5EF4-FFF2-40B4-BE49-F238E27FC236}">
                <a16:creationId xmlns:a16="http://schemas.microsoft.com/office/drawing/2014/main" id="{F9362449-021A-46EF-B48F-E77E226323EB}"/>
              </a:ext>
            </a:extLst>
          </p:cNvPr>
          <p:cNvSpPr txBox="1"/>
          <p:nvPr/>
        </p:nvSpPr>
        <p:spPr>
          <a:xfrm>
            <a:off x="636671" y="4038600"/>
            <a:ext cx="7368339" cy="1938992"/>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t>An asset cannot be depreciated below its salvage value.  Since $18,000 or the $20,000 depreciable cost is recognized in the first three years, only $2,000 remains to be charged to depreciation in the fourth year.</a:t>
            </a:r>
          </a:p>
        </p:txBody>
      </p:sp>
      <p:pic>
        <p:nvPicPr>
          <p:cNvPr id="3" name="Picture 2" descr="A screenshot of a cell phone&#10;&#10;Description automatically generated">
            <a:extLst>
              <a:ext uri="{FF2B5EF4-FFF2-40B4-BE49-F238E27FC236}">
                <a16:creationId xmlns:a16="http://schemas.microsoft.com/office/drawing/2014/main" id="{E26FB95B-5929-4EE1-A424-B0B1FEB3C1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755" y="1600200"/>
            <a:ext cx="7391200" cy="2063487"/>
          </a:xfrm>
          <a:prstGeom prst="rect">
            <a:avLst/>
          </a:prstGeom>
        </p:spPr>
      </p:pic>
    </p:spTree>
    <p:custDataLst>
      <p:tags r:id="rId1"/>
    </p:custDataLst>
    <p:extLst>
      <p:ext uri="{BB962C8B-B14F-4D97-AF65-F5344CB8AC3E}">
        <p14:creationId xmlns:p14="http://schemas.microsoft.com/office/powerpoint/2010/main" val="3978412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990600"/>
          </a:xfrm>
        </p:spPr>
        <p:txBody>
          <a:bodyPr>
            <a:normAutofit fontScale="90000"/>
          </a:bodyPr>
          <a:lstStyle/>
          <a:p>
            <a:r>
              <a:rPr lang="en-US" b="1" dirty="0"/>
              <a:t>Financial Statements under Units-of-Production Depreciation</a:t>
            </a:r>
          </a:p>
        </p:txBody>
      </p:sp>
      <p:pic>
        <p:nvPicPr>
          <p:cNvPr id="5" name="Picture 4" descr="A screenshot of a cell phone&#10;&#10;Description automatically generated">
            <a:extLst>
              <a:ext uri="{FF2B5EF4-FFF2-40B4-BE49-F238E27FC236}">
                <a16:creationId xmlns:a16="http://schemas.microsoft.com/office/drawing/2014/main" id="{7AE7ADB0-8FE0-4631-8D52-6C9ADF42F62A}"/>
              </a:ext>
            </a:extLst>
          </p:cNvPr>
          <p:cNvPicPr>
            <a:picLocks noChangeAspect="1"/>
          </p:cNvPicPr>
          <p:nvPr/>
        </p:nvPicPr>
        <p:blipFill rotWithShape="1">
          <a:blip r:embed="rId4">
            <a:extLst>
              <a:ext uri="{28A0092B-C50C-407E-A947-70E740481C1C}">
                <a14:useLocalDpi xmlns:a14="http://schemas.microsoft.com/office/drawing/2010/main" val="0"/>
              </a:ext>
            </a:extLst>
          </a:blip>
          <a:srcRect b="33333"/>
          <a:stretch/>
        </p:blipFill>
        <p:spPr>
          <a:xfrm>
            <a:off x="990600" y="1143000"/>
            <a:ext cx="6885546" cy="5029200"/>
          </a:xfrm>
          <a:prstGeom prst="rect">
            <a:avLst/>
          </a:prstGeom>
        </p:spPr>
      </p:pic>
    </p:spTree>
    <p:custDataLst>
      <p:tags r:id="rId1"/>
    </p:custDataLst>
    <p:extLst>
      <p:ext uri="{BB962C8B-B14F-4D97-AF65-F5344CB8AC3E}">
        <p14:creationId xmlns:p14="http://schemas.microsoft.com/office/powerpoint/2010/main" val="2137201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990600"/>
          </a:xfrm>
        </p:spPr>
        <p:txBody>
          <a:bodyPr>
            <a:normAutofit fontScale="90000"/>
          </a:bodyPr>
          <a:lstStyle/>
          <a:p>
            <a:r>
              <a:rPr lang="en-US" b="1" dirty="0"/>
              <a:t>Financial Statements under Units-of-Production Depreciation</a:t>
            </a:r>
          </a:p>
        </p:txBody>
      </p:sp>
      <p:grpSp>
        <p:nvGrpSpPr>
          <p:cNvPr id="3" name="Group 2">
            <a:extLst>
              <a:ext uri="{FF2B5EF4-FFF2-40B4-BE49-F238E27FC236}">
                <a16:creationId xmlns:a16="http://schemas.microsoft.com/office/drawing/2014/main" id="{D9FE2956-E3B0-44BE-AE4C-CF782FC745EB}"/>
              </a:ext>
            </a:extLst>
          </p:cNvPr>
          <p:cNvGrpSpPr/>
          <p:nvPr/>
        </p:nvGrpSpPr>
        <p:grpSpPr>
          <a:xfrm>
            <a:off x="990600" y="1295400"/>
            <a:ext cx="6858000" cy="4267200"/>
            <a:chOff x="1594606" y="152400"/>
            <a:chExt cx="6259587" cy="3581400"/>
          </a:xfrm>
        </p:grpSpPr>
        <p:pic>
          <p:nvPicPr>
            <p:cNvPr id="5" name="Picture 4" descr="A screenshot of a cell phone&#10;&#10;Description automatically generated">
              <a:extLst>
                <a:ext uri="{FF2B5EF4-FFF2-40B4-BE49-F238E27FC236}">
                  <a16:creationId xmlns:a16="http://schemas.microsoft.com/office/drawing/2014/main" id="{7AE7ADB0-8FE0-4631-8D52-6C9ADF42F62A}"/>
                </a:ext>
              </a:extLst>
            </p:cNvPr>
            <p:cNvPicPr>
              <a:picLocks noChangeAspect="1"/>
            </p:cNvPicPr>
            <p:nvPr/>
          </p:nvPicPr>
          <p:blipFill rotWithShape="1">
            <a:blip r:embed="rId4">
              <a:extLst>
                <a:ext uri="{28A0092B-C50C-407E-A947-70E740481C1C}">
                  <a14:useLocalDpi xmlns:a14="http://schemas.microsoft.com/office/drawing/2010/main" val="0"/>
                </a:ext>
              </a:extLst>
            </a:blip>
            <a:srcRect t="66667"/>
            <a:stretch/>
          </p:blipFill>
          <p:spPr>
            <a:xfrm>
              <a:off x="1594606" y="1447800"/>
              <a:ext cx="6259587" cy="2286000"/>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7236039C-92F5-48A5-A938-D6EE81220922}"/>
                </a:ext>
              </a:extLst>
            </p:cNvPr>
            <p:cNvPicPr>
              <a:picLocks noChangeAspect="1"/>
            </p:cNvPicPr>
            <p:nvPr/>
          </p:nvPicPr>
          <p:blipFill rotWithShape="1">
            <a:blip r:embed="rId4">
              <a:extLst>
                <a:ext uri="{28A0092B-C50C-407E-A947-70E740481C1C}">
                  <a14:useLocalDpi xmlns:a14="http://schemas.microsoft.com/office/drawing/2010/main" val="0"/>
                </a:ext>
              </a:extLst>
            </a:blip>
            <a:srcRect b="81111"/>
            <a:stretch/>
          </p:blipFill>
          <p:spPr>
            <a:xfrm>
              <a:off x="1594606" y="152400"/>
              <a:ext cx="6259587" cy="1295400"/>
            </a:xfrm>
            <a:prstGeom prst="rect">
              <a:avLst/>
            </a:prstGeom>
          </p:spPr>
        </p:pic>
      </p:grpSp>
    </p:spTree>
    <p:custDataLst>
      <p:tags r:id="rId1"/>
    </p:custDataLst>
    <p:extLst>
      <p:ext uri="{BB962C8B-B14F-4D97-AF65-F5344CB8AC3E}">
        <p14:creationId xmlns:p14="http://schemas.microsoft.com/office/powerpoint/2010/main" val="2046067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6-5:</a:t>
            </a:r>
          </a:p>
        </p:txBody>
      </p:sp>
      <p:sp>
        <p:nvSpPr>
          <p:cNvPr id="3" name="Content Placeholder 2"/>
          <p:cNvSpPr>
            <a:spLocks noGrp="1"/>
          </p:cNvSpPr>
          <p:nvPr>
            <p:ph idx="1"/>
          </p:nvPr>
        </p:nvSpPr>
        <p:spPr/>
        <p:txBody>
          <a:bodyPr>
            <a:normAutofit/>
          </a:bodyPr>
          <a:lstStyle/>
          <a:p>
            <a:pPr marL="0" indent="0">
              <a:buNone/>
            </a:pPr>
            <a:r>
              <a:rPr lang="en-US" sz="3200" dirty="0">
                <a:latin typeface="Tahoma" pitchFamily="34" charset="0"/>
              </a:rPr>
              <a:t>Show how gains and losses on disposals of long-term operational assets affect financial statements.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116741384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altLang="en-US" b="1" dirty="0"/>
              <a:t>Accounting for the Disposal of Long-Term Operational Assets</a:t>
            </a:r>
          </a:p>
        </p:txBody>
      </p:sp>
      <p:sp>
        <p:nvSpPr>
          <p:cNvPr id="2" name="TextBox 1"/>
          <p:cNvSpPr txBox="1"/>
          <p:nvPr/>
        </p:nvSpPr>
        <p:spPr>
          <a:xfrm>
            <a:off x="632660" y="1690689"/>
            <a:ext cx="7368339" cy="2677656"/>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t>Assume Dryden Enterprises retires the van from service and sells it on January 1, Year 5 for $4,500 cash.  On this date, the van’s book value is $4,000 ($24,000 cost - $20,000 accumulated depreciation).  Under these circumstances, Dryden would recognize a $500 gain ($4,500 sales price - $4,000 book value) on the sale.</a:t>
            </a:r>
          </a:p>
        </p:txBody>
      </p:sp>
      <p:pic>
        <p:nvPicPr>
          <p:cNvPr id="5" name="Picture 4" descr="A screenshot of a cell phone&#10;&#10;Description automatically generated">
            <a:extLst>
              <a:ext uri="{FF2B5EF4-FFF2-40B4-BE49-F238E27FC236}">
                <a16:creationId xmlns:a16="http://schemas.microsoft.com/office/drawing/2014/main" id="{366DACC1-5BFA-419F-A081-D2F81D0CBE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507" y="4724400"/>
            <a:ext cx="7830643" cy="1124107"/>
          </a:xfrm>
          <a:prstGeom prst="rect">
            <a:avLst/>
          </a:prstGeom>
        </p:spPr>
      </p:pic>
    </p:spTree>
    <p:custDataLst>
      <p:tags r:id="rId1"/>
    </p:custDataLst>
    <p:extLst>
      <p:ext uri="{BB962C8B-B14F-4D97-AF65-F5344CB8AC3E}">
        <p14:creationId xmlns:p14="http://schemas.microsoft.com/office/powerpoint/2010/main" val="193011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normAutofit/>
          </a:bodyPr>
          <a:lstStyle/>
          <a:p>
            <a:pPr eaLnBrk="1" hangingPunct="1"/>
            <a:r>
              <a:rPr lang="en-US" altLang="en-US" b="1" dirty="0"/>
              <a:t>Comparing the Depreciation Methods</a:t>
            </a:r>
          </a:p>
        </p:txBody>
      </p:sp>
      <p:pic>
        <p:nvPicPr>
          <p:cNvPr id="4" name="Picture 3" descr="A screenshot of a map&#10;&#10;Description automatically generated">
            <a:extLst>
              <a:ext uri="{FF2B5EF4-FFF2-40B4-BE49-F238E27FC236}">
                <a16:creationId xmlns:a16="http://schemas.microsoft.com/office/drawing/2014/main" id="{A0F60549-5281-4C51-B073-32636F3A61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1524000"/>
            <a:ext cx="8087854" cy="4515480"/>
          </a:xfrm>
          <a:prstGeom prst="rect">
            <a:avLst/>
          </a:prstGeom>
        </p:spPr>
      </p:pic>
    </p:spTree>
    <p:custDataLst>
      <p:tags r:id="rId1"/>
    </p:custDataLst>
    <p:extLst>
      <p:ext uri="{BB962C8B-B14F-4D97-AF65-F5344CB8AC3E}">
        <p14:creationId xmlns:p14="http://schemas.microsoft.com/office/powerpoint/2010/main" val="2024492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
        <p:nvSpPr>
          <p:cNvPr id="3" name="Title 2"/>
          <p:cNvSpPr>
            <a:spLocks noGrp="1"/>
          </p:cNvSpPr>
          <p:nvPr>
            <p:ph type="title"/>
          </p:nvPr>
        </p:nvSpPr>
        <p:spPr/>
        <p:txBody>
          <a:bodyPr/>
          <a:lstStyle/>
          <a:p>
            <a:r>
              <a:rPr lang="en-US" b="1" dirty="0"/>
              <a:t>LO 6-6:</a:t>
            </a:r>
          </a:p>
        </p:txBody>
      </p:sp>
      <p:sp>
        <p:nvSpPr>
          <p:cNvPr id="5" name="Content Placeholder 4"/>
          <p:cNvSpPr>
            <a:spLocks noGrp="1"/>
          </p:cNvSpPr>
          <p:nvPr>
            <p:ph idx="1"/>
          </p:nvPr>
        </p:nvSpPr>
        <p:spPr/>
        <p:txBody>
          <a:bodyPr>
            <a:normAutofit/>
          </a:bodyPr>
          <a:lstStyle/>
          <a:p>
            <a:pPr marL="0" indent="0">
              <a:buNone/>
            </a:pPr>
            <a:r>
              <a:rPr lang="en-US" sz="3200" dirty="0">
                <a:latin typeface="Tahoma" pitchFamily="34" charset="0"/>
              </a:rPr>
              <a:t>Show how revising estimates affects financial statements.</a:t>
            </a:r>
          </a:p>
        </p:txBody>
      </p:sp>
    </p:spTree>
    <p:custDataLst>
      <p:tags r:id="rId1"/>
    </p:custDataLst>
    <p:extLst>
      <p:ext uri="{BB962C8B-B14F-4D97-AF65-F5344CB8AC3E}">
        <p14:creationId xmlns:p14="http://schemas.microsoft.com/office/powerpoint/2010/main" val="26938233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eaLnBrk="1" hangingPunct="1"/>
            <a:r>
              <a:rPr lang="en-US" altLang="en-US" b="1" dirty="0"/>
              <a:t>Revision of Estimates</a:t>
            </a:r>
          </a:p>
        </p:txBody>
      </p:sp>
      <p:sp>
        <p:nvSpPr>
          <p:cNvPr id="38915" name="Text Box 6"/>
          <p:cNvSpPr txBox="1">
            <a:spLocks noChangeArrowheads="1"/>
          </p:cNvSpPr>
          <p:nvPr/>
        </p:nvSpPr>
        <p:spPr bwMode="auto">
          <a:xfrm>
            <a:off x="381000" y="1676400"/>
            <a:ext cx="8382000" cy="2893100"/>
          </a:xfrm>
          <a:prstGeom prst="rect">
            <a:avLst/>
          </a:prstGeom>
          <a:solidFill>
            <a:schemeClr val="accent1">
              <a:lumMod val="20000"/>
              <a:lumOff val="80000"/>
            </a:schemeClr>
          </a:solidFill>
          <a:ln>
            <a:solidFill>
              <a:schemeClr val="tx1"/>
            </a:solidFill>
          </a:ln>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600" dirty="0">
                <a:latin typeface="Tahoma" panose="020B0604030504040204" pitchFamily="34" charset="0"/>
                <a:ea typeface="Tahoma" panose="020B0604030504040204" pitchFamily="34" charset="0"/>
                <a:cs typeface="Tahoma" panose="020B0604030504040204" pitchFamily="34" charset="0"/>
              </a:rPr>
              <a:t>Estimates are frequently revised when new information surfaces. Assume McGraw Company purchased a machine on January 1, Year 1, for $50,000. McGraw estimated the machine has an estimated useful life of 8 years, and a salvage value of $3,000. Using the straight-line method, the annual depreciation charge would be:</a:t>
            </a:r>
          </a:p>
        </p:txBody>
      </p:sp>
      <p:pic>
        <p:nvPicPr>
          <p:cNvPr id="3" name="Picture 2">
            <a:extLst>
              <a:ext uri="{FF2B5EF4-FFF2-40B4-BE49-F238E27FC236}">
                <a16:creationId xmlns:a16="http://schemas.microsoft.com/office/drawing/2014/main" id="{9FF60256-55F3-472E-8DCE-F170BF2240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5029200"/>
            <a:ext cx="7886700" cy="680671"/>
          </a:xfrm>
          <a:prstGeom prst="rect">
            <a:avLst/>
          </a:prstGeom>
        </p:spPr>
      </p:pic>
    </p:spTree>
    <p:custDataLst>
      <p:tags r:id="rId1"/>
    </p:custDataLst>
    <p:extLst>
      <p:ext uri="{BB962C8B-B14F-4D97-AF65-F5344CB8AC3E}">
        <p14:creationId xmlns:p14="http://schemas.microsoft.com/office/powerpoint/2010/main" val="308823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Grp="1" noChangeArrowheads="1"/>
          </p:cNvSpPr>
          <p:nvPr>
            <p:ph type="title"/>
          </p:nvPr>
        </p:nvSpPr>
        <p:spPr/>
        <p:txBody>
          <a:bodyPr>
            <a:normAutofit/>
          </a:bodyPr>
          <a:lstStyle/>
          <a:p>
            <a:pPr eaLnBrk="1" hangingPunct="1"/>
            <a:r>
              <a:rPr lang="en-US" altLang="en-US" b="1" dirty="0"/>
              <a:t>Tangible Long-Term Assets</a:t>
            </a:r>
          </a:p>
        </p:txBody>
      </p:sp>
      <p:sp>
        <p:nvSpPr>
          <p:cNvPr id="43018" name="Text Box 10"/>
          <p:cNvSpPr txBox="1">
            <a:spLocks noChangeArrowheads="1"/>
          </p:cNvSpPr>
          <p:nvPr/>
        </p:nvSpPr>
        <p:spPr bwMode="auto">
          <a:xfrm>
            <a:off x="685800" y="1828800"/>
            <a:ext cx="8001000" cy="3785652"/>
          </a:xfrm>
          <a:prstGeom prst="rect">
            <a:avLst/>
          </a:prstGeom>
          <a:solidFill>
            <a:schemeClr val="accent1">
              <a:lumMod val="20000"/>
              <a:lumOff val="80000"/>
            </a:schemeClr>
          </a:solidFill>
          <a:ln w="9525">
            <a:noFill/>
            <a:miter lim="800000"/>
            <a:headEnd/>
            <a:tailEnd/>
          </a:ln>
          <a:effectLst/>
        </p:spPr>
        <p:txBody>
          <a:bodyPr>
            <a:spAutoFit/>
          </a:bodyPr>
          <a:lstStyle/>
          <a:p>
            <a:pPr marL="457200" indent="-457200" eaLnBrk="1" hangingPunct="1">
              <a:spcBef>
                <a:spcPct val="50000"/>
              </a:spcBef>
              <a:buFontTx/>
              <a:buAutoNum type="arabicPeriod"/>
              <a:defRPr/>
            </a:pPr>
            <a:r>
              <a:rPr lang="en-US" sz="2400" b="1" dirty="0">
                <a:latin typeface="Tahoma" pitchFamily="34" charset="0"/>
              </a:rPr>
              <a:t>Property, Plant, and Equipment </a:t>
            </a:r>
            <a:r>
              <a:rPr lang="en-US" sz="2400" dirty="0">
                <a:latin typeface="Tahoma" pitchFamily="34" charset="0"/>
              </a:rPr>
              <a:t>— Sometimes called plant assets or fixed assets. The term used to recognize expense is </a:t>
            </a:r>
            <a:r>
              <a:rPr lang="en-US" sz="2400" b="1" dirty="0">
                <a:latin typeface="Tahoma" pitchFamily="34" charset="0"/>
              </a:rPr>
              <a:t>depreciation</a:t>
            </a:r>
            <a:r>
              <a:rPr lang="en-US" sz="2400" dirty="0">
                <a:latin typeface="Tahoma" pitchFamily="34" charset="0"/>
              </a:rPr>
              <a:t>.</a:t>
            </a:r>
          </a:p>
          <a:p>
            <a:pPr marL="457200" indent="-457200" eaLnBrk="1" hangingPunct="1">
              <a:spcBef>
                <a:spcPct val="50000"/>
              </a:spcBef>
              <a:buFontTx/>
              <a:buAutoNum type="arabicPeriod"/>
              <a:defRPr/>
            </a:pPr>
            <a:r>
              <a:rPr lang="en-US" sz="2400" b="1" dirty="0">
                <a:latin typeface="Tahoma" pitchFamily="34" charset="0"/>
              </a:rPr>
              <a:t>Natural Resources </a:t>
            </a:r>
            <a:r>
              <a:rPr lang="en-US" sz="2400" dirty="0">
                <a:latin typeface="Tahoma" pitchFamily="34" charset="0"/>
              </a:rPr>
              <a:t>— Mineral deposits, oil and gas reserves, timber stands, coal mines, and stone quarries are some examples of natural resources. The term used to recognize expense is </a:t>
            </a:r>
            <a:r>
              <a:rPr lang="en-US" sz="2400" b="1" dirty="0">
                <a:latin typeface="Tahoma" pitchFamily="34" charset="0"/>
              </a:rPr>
              <a:t>depletion</a:t>
            </a:r>
            <a:r>
              <a:rPr lang="en-US" sz="2400" dirty="0">
                <a:latin typeface="Tahoma" pitchFamily="34" charset="0"/>
              </a:rPr>
              <a:t>.</a:t>
            </a:r>
          </a:p>
          <a:p>
            <a:pPr marL="457200" indent="-457200" eaLnBrk="1" hangingPunct="1">
              <a:spcBef>
                <a:spcPct val="50000"/>
              </a:spcBef>
              <a:buFontTx/>
              <a:buAutoNum type="arabicPeriod"/>
              <a:defRPr/>
            </a:pPr>
            <a:r>
              <a:rPr lang="en-US" sz="2400" b="1" dirty="0">
                <a:latin typeface="Tahoma" pitchFamily="34" charset="0"/>
              </a:rPr>
              <a:t>Land</a:t>
            </a:r>
            <a:r>
              <a:rPr lang="en-US" sz="2400" dirty="0">
                <a:latin typeface="Tahoma" pitchFamily="34" charset="0"/>
              </a:rPr>
              <a:t> — Has an infinite life and is not subject to depreciation.</a:t>
            </a:r>
          </a:p>
        </p:txBody>
      </p:sp>
    </p:spTree>
    <p:custDataLst>
      <p:tags r:id="rId1"/>
    </p:custDataLst>
    <p:extLst>
      <p:ext uri="{BB962C8B-B14F-4D97-AF65-F5344CB8AC3E}">
        <p14:creationId xmlns:p14="http://schemas.microsoft.com/office/powerpoint/2010/main" val="766091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3018">
                                            <p:bg/>
                                          </p:spTgt>
                                        </p:tgtEl>
                                        <p:attrNameLst>
                                          <p:attrName>style.visibility</p:attrName>
                                        </p:attrNameLst>
                                      </p:cBhvr>
                                      <p:to>
                                        <p:strVal val="visible"/>
                                      </p:to>
                                    </p:set>
                                    <p:animEffect transition="in" filter="strips(downRight)">
                                      <p:cBhvr>
                                        <p:cTn id="7" dur="1000"/>
                                        <p:tgtEl>
                                          <p:spTgt spid="43018">
                                            <p:bg/>
                                          </p:spTgt>
                                        </p:tgtEl>
                                      </p:cBhvr>
                                    </p:animEffect>
                                  </p:childTnLst>
                                </p:cTn>
                              </p:par>
                            </p:childTnLst>
                          </p:cTn>
                        </p:par>
                        <p:par>
                          <p:cTn id="8" fill="hold" nodeType="withGroup">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43018">
                                            <p:txEl>
                                              <p:pRg st="0" end="0"/>
                                            </p:txEl>
                                          </p:spTgt>
                                        </p:tgtEl>
                                        <p:attrNameLst>
                                          <p:attrName>style.visibility</p:attrName>
                                        </p:attrNameLst>
                                      </p:cBhvr>
                                      <p:to>
                                        <p:strVal val="visible"/>
                                      </p:to>
                                    </p:set>
                                    <p:animEffect transition="in" filter="strips(downRight)">
                                      <p:cBhvr>
                                        <p:cTn id="11" dur="1000"/>
                                        <p:tgtEl>
                                          <p:spTgt spid="43018">
                                            <p:txEl>
                                              <p:pRg st="0" end="0"/>
                                            </p:txEl>
                                          </p:spTgt>
                                        </p:tgtEl>
                                      </p:cBhvr>
                                    </p:animEffect>
                                  </p:childTnLst>
                                </p:cTn>
                              </p:par>
                            </p:childTnLst>
                          </p:cTn>
                        </p:par>
                        <p:par>
                          <p:cTn id="12" fill="hold" nodeType="withGroup">
                            <p:stCondLst>
                              <p:cond delay="2000"/>
                            </p:stCondLst>
                            <p:childTnLst>
                              <p:par>
                                <p:cTn id="13" presetID="18" presetClass="entr" presetSubtype="6" fill="hold" grpId="0" nodeType="afterEffect">
                                  <p:stCondLst>
                                    <p:cond delay="0"/>
                                  </p:stCondLst>
                                  <p:childTnLst>
                                    <p:set>
                                      <p:cBhvr>
                                        <p:cTn id="14" dur="1" fill="hold">
                                          <p:stCondLst>
                                            <p:cond delay="0"/>
                                          </p:stCondLst>
                                        </p:cTn>
                                        <p:tgtEl>
                                          <p:spTgt spid="43018">
                                            <p:txEl>
                                              <p:pRg st="1" end="1"/>
                                            </p:txEl>
                                          </p:spTgt>
                                        </p:tgtEl>
                                        <p:attrNameLst>
                                          <p:attrName>style.visibility</p:attrName>
                                        </p:attrNameLst>
                                      </p:cBhvr>
                                      <p:to>
                                        <p:strVal val="visible"/>
                                      </p:to>
                                    </p:set>
                                    <p:animEffect transition="in" filter="strips(downRight)">
                                      <p:cBhvr>
                                        <p:cTn id="15" dur="1000"/>
                                        <p:tgtEl>
                                          <p:spTgt spid="43018">
                                            <p:txEl>
                                              <p:pRg st="1" end="1"/>
                                            </p:txEl>
                                          </p:spTgt>
                                        </p:tgtEl>
                                      </p:cBhvr>
                                    </p:animEffect>
                                  </p:childTnLst>
                                </p:cTn>
                              </p:par>
                            </p:childTnLst>
                          </p:cTn>
                        </p:par>
                        <p:par>
                          <p:cTn id="16" fill="hold" nodeType="withGroup">
                            <p:stCondLst>
                              <p:cond delay="3000"/>
                            </p:stCondLst>
                            <p:childTnLst>
                              <p:par>
                                <p:cTn id="17" presetID="18" presetClass="entr" presetSubtype="6" fill="hold" grpId="0" nodeType="afterEffect">
                                  <p:stCondLst>
                                    <p:cond delay="0"/>
                                  </p:stCondLst>
                                  <p:childTnLst>
                                    <p:set>
                                      <p:cBhvr>
                                        <p:cTn id="18" dur="1" fill="hold">
                                          <p:stCondLst>
                                            <p:cond delay="0"/>
                                          </p:stCondLst>
                                        </p:cTn>
                                        <p:tgtEl>
                                          <p:spTgt spid="43018">
                                            <p:txEl>
                                              <p:pRg st="2" end="2"/>
                                            </p:txEl>
                                          </p:spTgt>
                                        </p:tgtEl>
                                        <p:attrNameLst>
                                          <p:attrName>style.visibility</p:attrName>
                                        </p:attrNameLst>
                                      </p:cBhvr>
                                      <p:to>
                                        <p:strVal val="visible"/>
                                      </p:to>
                                    </p:set>
                                    <p:animEffect transition="in" filter="strips(downRight)">
                                      <p:cBhvr>
                                        <p:cTn id="19" dur="1000"/>
                                        <p:tgtEl>
                                          <p:spTgt spid="430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8" grpId="0"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b="1" dirty="0"/>
              <a:t>Revision of Life</a:t>
            </a:r>
          </a:p>
        </p:txBody>
      </p:sp>
      <p:sp>
        <p:nvSpPr>
          <p:cNvPr id="2" name="TextBox 1"/>
          <p:cNvSpPr txBox="1"/>
          <p:nvPr/>
        </p:nvSpPr>
        <p:spPr>
          <a:xfrm>
            <a:off x="628650" y="1600200"/>
            <a:ext cx="7486650" cy="2800767"/>
          </a:xfrm>
          <a:prstGeom prst="rect">
            <a:avLst/>
          </a:prstGeom>
          <a:solidFill>
            <a:schemeClr val="accent1">
              <a:lumMod val="20000"/>
              <a:lumOff val="80000"/>
            </a:schemeClr>
          </a:solidFill>
          <a:ln>
            <a:solidFill>
              <a:schemeClr val="tx1"/>
            </a:solidFill>
          </a:ln>
        </p:spPr>
        <p:txBody>
          <a:bodyPr wrap="square" rtlCol="0">
            <a:spAutoFit/>
          </a:bodyPr>
          <a:lstStyle/>
          <a:p>
            <a:r>
              <a:rPr lang="en-US" sz="2200" dirty="0">
                <a:latin typeface="Tahoma" panose="020B0604030504040204" pitchFamily="34" charset="0"/>
                <a:ea typeface="Tahoma" panose="020B0604030504040204" pitchFamily="34" charset="0"/>
                <a:cs typeface="Tahoma" panose="020B0604030504040204" pitchFamily="34" charset="0"/>
              </a:rPr>
              <a:t>At the beginning of the fifth year, accumulated depreciation on the machine is $23,500 ($5,875 × 4). The machine’s book value is $26,500 ($50,000 - $23,500).</a:t>
            </a:r>
          </a:p>
          <a:p>
            <a:endParaRPr lang="en-US" sz="2200" dirty="0">
              <a:latin typeface="Tahoma" panose="020B0604030504040204" pitchFamily="34" charset="0"/>
              <a:ea typeface="Tahoma" panose="020B0604030504040204" pitchFamily="34" charset="0"/>
              <a:cs typeface="Tahoma" panose="020B0604030504040204" pitchFamily="34" charset="0"/>
            </a:endParaRPr>
          </a:p>
          <a:p>
            <a:r>
              <a:rPr lang="en-US" sz="2200" dirty="0">
                <a:latin typeface="Tahoma" panose="020B0604030504040204" pitchFamily="34" charset="0"/>
                <a:ea typeface="Tahoma" panose="020B0604030504040204" pitchFamily="34" charset="0"/>
                <a:cs typeface="Tahoma" panose="020B0604030504040204" pitchFamily="34" charset="0"/>
              </a:rPr>
              <a:t>Assume McGraw revises the expected life to 14, rather than 8, years. The machine’s </a:t>
            </a:r>
            <a:r>
              <a:rPr lang="en-US" sz="2200" i="1" dirty="0">
                <a:latin typeface="Tahoma" panose="020B0604030504040204" pitchFamily="34" charset="0"/>
                <a:ea typeface="Tahoma" panose="020B0604030504040204" pitchFamily="34" charset="0"/>
                <a:cs typeface="Tahoma" panose="020B0604030504040204" pitchFamily="34" charset="0"/>
              </a:rPr>
              <a:t>remaining</a:t>
            </a:r>
            <a:r>
              <a:rPr lang="en-US" sz="2200" dirty="0">
                <a:latin typeface="Tahoma" panose="020B0604030504040204" pitchFamily="34" charset="0"/>
                <a:ea typeface="Tahoma" panose="020B0604030504040204" pitchFamily="34" charset="0"/>
                <a:cs typeface="Tahoma" panose="020B0604030504040204" pitchFamily="34" charset="0"/>
              </a:rPr>
              <a:t> life would be 10 more years instead of 4 more years. Depreciation for each remaining year is:</a:t>
            </a:r>
          </a:p>
        </p:txBody>
      </p:sp>
      <p:pic>
        <p:nvPicPr>
          <p:cNvPr id="4" name="Picture 3">
            <a:extLst>
              <a:ext uri="{FF2B5EF4-FFF2-40B4-BE49-F238E27FC236}">
                <a16:creationId xmlns:a16="http://schemas.microsoft.com/office/drawing/2014/main" id="{209E0D27-6075-40E2-8A81-70B491316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684" y="4863752"/>
            <a:ext cx="7558632" cy="406080"/>
          </a:xfrm>
          <a:prstGeom prst="rect">
            <a:avLst/>
          </a:prstGeom>
        </p:spPr>
      </p:pic>
    </p:spTree>
    <p:custDataLst>
      <p:tags r:id="rId1"/>
    </p:custDataLst>
    <p:extLst>
      <p:ext uri="{BB962C8B-B14F-4D97-AF65-F5344CB8AC3E}">
        <p14:creationId xmlns:p14="http://schemas.microsoft.com/office/powerpoint/2010/main" val="4209835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pPr eaLnBrk="1" hangingPunct="1"/>
            <a:r>
              <a:rPr lang="en-US" altLang="en-US" b="1" dirty="0"/>
              <a:t>Revision of Salvage</a:t>
            </a:r>
          </a:p>
        </p:txBody>
      </p:sp>
      <p:sp>
        <p:nvSpPr>
          <p:cNvPr id="169" name="TextBox 168"/>
          <p:cNvSpPr txBox="1"/>
          <p:nvPr/>
        </p:nvSpPr>
        <p:spPr>
          <a:xfrm>
            <a:off x="679486" y="1913392"/>
            <a:ext cx="7086600" cy="1569660"/>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Alternatively, assume the original expected life remained 8 years, but McGraw revised its estimate of salvage value to $6,000. Depreciation for each of the remaining four years is:</a:t>
            </a:r>
          </a:p>
        </p:txBody>
      </p:sp>
      <p:pic>
        <p:nvPicPr>
          <p:cNvPr id="3" name="Picture 2">
            <a:extLst>
              <a:ext uri="{FF2B5EF4-FFF2-40B4-BE49-F238E27FC236}">
                <a16:creationId xmlns:a16="http://schemas.microsoft.com/office/drawing/2014/main" id="{29D3C991-A3A0-4905-8897-A1413FDB13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399" y="4267200"/>
            <a:ext cx="7587201" cy="422032"/>
          </a:xfrm>
          <a:prstGeom prst="rect">
            <a:avLst/>
          </a:prstGeom>
        </p:spPr>
      </p:pic>
    </p:spTree>
    <p:custDataLst>
      <p:tags r:id="rId1"/>
    </p:custDataLst>
    <p:extLst>
      <p:ext uri="{BB962C8B-B14F-4D97-AF65-F5344CB8AC3E}">
        <p14:creationId xmlns:p14="http://schemas.microsoft.com/office/powerpoint/2010/main" val="22102398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6-7:</a:t>
            </a:r>
          </a:p>
        </p:txBody>
      </p:sp>
      <p:sp>
        <p:nvSpPr>
          <p:cNvPr id="3" name="Content Placeholder 2"/>
          <p:cNvSpPr>
            <a:spLocks noGrp="1"/>
          </p:cNvSpPr>
          <p:nvPr>
            <p:ph idx="1"/>
          </p:nvPr>
        </p:nvSpPr>
        <p:spPr/>
        <p:txBody>
          <a:bodyPr>
            <a:normAutofit/>
          </a:bodyPr>
          <a:lstStyle/>
          <a:p>
            <a:pPr marL="0" indent="0">
              <a:buNone/>
            </a:pPr>
            <a:r>
              <a:rPr lang="en-US" sz="3200" dirty="0">
                <a:latin typeface="Tahoma" pitchFamily="34" charset="0"/>
              </a:rPr>
              <a:t>Show how continuing expenditures for operational assets affect financial statements.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17272409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normAutofit/>
          </a:bodyPr>
          <a:lstStyle/>
          <a:p>
            <a:pPr eaLnBrk="1" hangingPunct="1"/>
            <a:r>
              <a:rPr lang="en-US" altLang="en-US" b="1" dirty="0"/>
              <a:t>Costs That </a:t>
            </a:r>
            <a:r>
              <a:rPr lang="en-US" altLang="en-US" dirty="0"/>
              <a:t>A</a:t>
            </a:r>
            <a:r>
              <a:rPr lang="en-US" altLang="en-US" b="1" dirty="0"/>
              <a:t>re Expensed</a:t>
            </a:r>
          </a:p>
        </p:txBody>
      </p:sp>
      <p:sp>
        <p:nvSpPr>
          <p:cNvPr id="8197" name="Text Box 10"/>
          <p:cNvSpPr txBox="1">
            <a:spLocks noChangeArrowheads="1"/>
          </p:cNvSpPr>
          <p:nvPr/>
        </p:nvSpPr>
        <p:spPr bwMode="auto">
          <a:xfrm>
            <a:off x="457200" y="1447800"/>
            <a:ext cx="7924800"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400" b="1" dirty="0">
                <a:latin typeface="Tahoma" panose="020B0604030504040204" pitchFamily="34" charset="0"/>
                <a:ea typeface="Tahoma" panose="020B0604030504040204" pitchFamily="34" charset="0"/>
                <a:cs typeface="Tahoma" panose="020B0604030504040204" pitchFamily="34" charset="0"/>
              </a:rPr>
              <a:t>Maintenance costs </a:t>
            </a:r>
            <a:r>
              <a:rPr lang="en-US" altLang="en-US" sz="2400" dirty="0">
                <a:latin typeface="Tahoma" panose="020B0604030504040204" pitchFamily="34" charset="0"/>
                <a:ea typeface="Tahoma" panose="020B0604030504040204" pitchFamily="34" charset="0"/>
                <a:cs typeface="Tahoma" panose="020B0604030504040204" pitchFamily="34" charset="0"/>
              </a:rPr>
              <a:t>are the costs of routine maintenance and minor repairs that are incurred to </a:t>
            </a:r>
            <a:r>
              <a:rPr lang="en-US" altLang="en-US" sz="2400" i="1" dirty="0">
                <a:latin typeface="Tahoma" panose="020B0604030504040204" pitchFamily="34" charset="0"/>
                <a:ea typeface="Tahoma" panose="020B0604030504040204" pitchFamily="34" charset="0"/>
                <a:cs typeface="Tahoma" panose="020B0604030504040204" pitchFamily="34" charset="0"/>
              </a:rPr>
              <a:t>keep</a:t>
            </a:r>
            <a:r>
              <a:rPr lang="en-US" altLang="en-US" sz="2400" dirty="0">
                <a:latin typeface="Tahoma" panose="020B0604030504040204" pitchFamily="34" charset="0"/>
                <a:ea typeface="Tahoma" panose="020B0604030504040204" pitchFamily="34" charset="0"/>
                <a:cs typeface="Tahoma" panose="020B0604030504040204" pitchFamily="34" charset="0"/>
              </a:rPr>
              <a:t> an asset in good working order.  These costs are expensed in the period in which they are incurred.</a:t>
            </a:r>
          </a:p>
        </p:txBody>
      </p:sp>
      <p:sp>
        <p:nvSpPr>
          <p:cNvPr id="93195" name="Text Box 11"/>
          <p:cNvSpPr txBox="1">
            <a:spLocks noChangeArrowheads="1"/>
          </p:cNvSpPr>
          <p:nvPr/>
        </p:nvSpPr>
        <p:spPr bwMode="auto">
          <a:xfrm>
            <a:off x="457200" y="3352800"/>
            <a:ext cx="8077200" cy="830997"/>
          </a:xfrm>
          <a:prstGeom prst="rect">
            <a:avLst/>
          </a:prstGeom>
          <a:solidFill>
            <a:schemeClr val="accent1">
              <a:lumMod val="20000"/>
              <a:lumOff val="80000"/>
            </a:schemeClr>
          </a:solidFill>
          <a:ln>
            <a:solidFill>
              <a:schemeClr val="tx1"/>
            </a:solidFill>
          </a:ln>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400" dirty="0">
                <a:latin typeface="Tahoma" panose="020B0604030504040204" pitchFamily="34" charset="0"/>
                <a:ea typeface="Tahoma" panose="020B0604030504040204" pitchFamily="34" charset="0"/>
                <a:cs typeface="Tahoma" panose="020B0604030504040204" pitchFamily="34" charset="0"/>
              </a:rPr>
              <a:t>Assume McGraw spent $500 cash for routine lubrication and minor parts on machinery.</a:t>
            </a:r>
          </a:p>
        </p:txBody>
      </p:sp>
      <p:pic>
        <p:nvPicPr>
          <p:cNvPr id="3" name="Picture 2" descr="A screenshot of a cell phone&#10;&#10;Description automatically generated">
            <a:extLst>
              <a:ext uri="{FF2B5EF4-FFF2-40B4-BE49-F238E27FC236}">
                <a16:creationId xmlns:a16="http://schemas.microsoft.com/office/drawing/2014/main" id="{E10D6AE0-EC44-439A-8055-8200AACEAC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514" y="4509330"/>
            <a:ext cx="7996972" cy="1526603"/>
          </a:xfrm>
          <a:prstGeom prst="rect">
            <a:avLst/>
          </a:prstGeom>
        </p:spPr>
      </p:pic>
    </p:spTree>
    <p:custDataLst>
      <p:tags r:id="rId1"/>
    </p:custDataLst>
    <p:extLst>
      <p:ext uri="{BB962C8B-B14F-4D97-AF65-F5344CB8AC3E}">
        <p14:creationId xmlns:p14="http://schemas.microsoft.com/office/powerpoint/2010/main" val="2873291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195"/>
                                        </p:tgtEl>
                                        <p:attrNameLst>
                                          <p:attrName>style.visibility</p:attrName>
                                        </p:attrNameLst>
                                      </p:cBhvr>
                                      <p:to>
                                        <p:strVal val="visible"/>
                                      </p:to>
                                    </p:set>
                                    <p:animEffect transition="in" filter="dissolve">
                                      <p:cBhvr>
                                        <p:cTn id="7" dur="500"/>
                                        <p:tgtEl>
                                          <p:spTgt spid="93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pPr eaLnBrk="1" hangingPunct="1"/>
            <a:r>
              <a:rPr lang="en-US" altLang="en-US" b="1" dirty="0"/>
              <a:t>Costs that are Capitalized</a:t>
            </a:r>
          </a:p>
        </p:txBody>
      </p:sp>
      <p:sp>
        <p:nvSpPr>
          <p:cNvPr id="169" name="TextBox 168"/>
          <p:cNvSpPr txBox="1"/>
          <p:nvPr/>
        </p:nvSpPr>
        <p:spPr>
          <a:xfrm>
            <a:off x="679486" y="1913392"/>
            <a:ext cx="7086600" cy="3046988"/>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Substantial amounts spent to improve the quality or extend the life of an asset are described as </a:t>
            </a:r>
            <a:r>
              <a:rPr lang="en-US" sz="2400" b="1" dirty="0">
                <a:latin typeface="Tahoma" panose="020B0604030504040204" pitchFamily="34" charset="0"/>
                <a:ea typeface="Tahoma" panose="020B0604030504040204" pitchFamily="34" charset="0"/>
                <a:cs typeface="Tahoma" panose="020B0604030504040204" pitchFamily="34" charset="0"/>
              </a:rPr>
              <a:t>capital expenditures</a:t>
            </a:r>
            <a:r>
              <a:rPr lang="en-US" sz="2400" dirty="0">
                <a:latin typeface="Tahoma" panose="020B0604030504040204" pitchFamily="34" charset="0"/>
                <a:ea typeface="Tahoma" panose="020B0604030504040204" pitchFamily="34" charset="0"/>
                <a:cs typeface="Tahoma" panose="020B0604030504040204" pitchFamily="34" charset="0"/>
              </a:rPr>
              <a:t>.  </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Capital expenditures are accounted for in one of two ways, depending on whether the cost incurred </a:t>
            </a:r>
            <a:r>
              <a:rPr lang="en-US" sz="2400" i="1" dirty="0">
                <a:latin typeface="Tahoma" panose="020B0604030504040204" pitchFamily="34" charset="0"/>
                <a:ea typeface="Tahoma" panose="020B0604030504040204" pitchFamily="34" charset="0"/>
                <a:cs typeface="Tahoma" panose="020B0604030504040204" pitchFamily="34" charset="0"/>
              </a:rPr>
              <a:t>improves the quality </a:t>
            </a:r>
            <a:r>
              <a:rPr lang="en-US" sz="2400" dirty="0">
                <a:latin typeface="Tahoma" panose="020B0604030504040204" pitchFamily="34" charset="0"/>
                <a:ea typeface="Tahoma" panose="020B0604030504040204" pitchFamily="34" charset="0"/>
                <a:cs typeface="Tahoma" panose="020B0604030504040204" pitchFamily="34" charset="0"/>
              </a:rPr>
              <a:t>or </a:t>
            </a:r>
            <a:r>
              <a:rPr lang="en-US" sz="2400" i="1" dirty="0">
                <a:latin typeface="Tahoma" panose="020B0604030504040204" pitchFamily="34" charset="0"/>
                <a:ea typeface="Tahoma" panose="020B0604030504040204" pitchFamily="34" charset="0"/>
                <a:cs typeface="Tahoma" panose="020B0604030504040204" pitchFamily="34" charset="0"/>
              </a:rPr>
              <a:t>extends the life </a:t>
            </a:r>
            <a:r>
              <a:rPr lang="en-US" sz="2400" dirty="0">
                <a:latin typeface="Tahoma" panose="020B0604030504040204" pitchFamily="34" charset="0"/>
                <a:ea typeface="Tahoma" panose="020B0604030504040204" pitchFamily="34" charset="0"/>
                <a:cs typeface="Tahoma" panose="020B0604030504040204" pitchFamily="34" charset="0"/>
              </a:rPr>
              <a:t>of the asset.</a:t>
            </a:r>
          </a:p>
        </p:txBody>
      </p:sp>
    </p:spTree>
    <p:custDataLst>
      <p:tags r:id="rId1"/>
    </p:custDataLst>
    <p:extLst>
      <p:ext uri="{BB962C8B-B14F-4D97-AF65-F5344CB8AC3E}">
        <p14:creationId xmlns:p14="http://schemas.microsoft.com/office/powerpoint/2010/main" val="3410289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normAutofit/>
          </a:bodyPr>
          <a:lstStyle/>
          <a:p>
            <a:pPr eaLnBrk="1" hangingPunct="1"/>
            <a:r>
              <a:rPr lang="en-US" altLang="en-US" b="1" dirty="0"/>
              <a:t>Improving Quality</a:t>
            </a:r>
          </a:p>
        </p:txBody>
      </p:sp>
      <p:sp>
        <p:nvSpPr>
          <p:cNvPr id="95774" name="Text Box 542"/>
          <p:cNvSpPr txBox="1">
            <a:spLocks noChangeArrowheads="1"/>
          </p:cNvSpPr>
          <p:nvPr/>
        </p:nvSpPr>
        <p:spPr bwMode="auto">
          <a:xfrm>
            <a:off x="533400" y="1586624"/>
            <a:ext cx="7924800" cy="1569660"/>
          </a:xfrm>
          <a:prstGeom prst="rect">
            <a:avLst/>
          </a:prstGeom>
          <a:noFill/>
          <a:ln w="9525">
            <a:noFill/>
            <a:miter lim="800000"/>
            <a:headEnd/>
            <a:tailEnd/>
          </a:ln>
          <a:effectLst/>
        </p:spPr>
        <p:txBody>
          <a:bodyPr>
            <a:spAutoFit/>
          </a:bodyPr>
          <a:lstStyle/>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If a capital expenditure improves an asset’s quality, the amount is added to the historical cost of the asset, which is expensed through higher depreciation charges over the asset’s remaining useful life.</a:t>
            </a:r>
          </a:p>
        </p:txBody>
      </p:sp>
      <p:sp>
        <p:nvSpPr>
          <p:cNvPr id="95775" name="Text Box 543"/>
          <p:cNvSpPr txBox="1">
            <a:spLocks noChangeArrowheads="1"/>
          </p:cNvSpPr>
          <p:nvPr/>
        </p:nvSpPr>
        <p:spPr bwMode="auto">
          <a:xfrm>
            <a:off x="438150" y="3429000"/>
            <a:ext cx="8077200" cy="830997"/>
          </a:xfrm>
          <a:prstGeom prst="rect">
            <a:avLst/>
          </a:prstGeom>
          <a:solidFill>
            <a:schemeClr val="accent1">
              <a:lumMod val="20000"/>
              <a:lumOff val="80000"/>
            </a:schemeClr>
          </a:solidFill>
          <a:ln>
            <a:solidFill>
              <a:schemeClr val="tx1"/>
            </a:solidFill>
          </a:ln>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algn="ctr" eaLnBrk="1" hangingPunct="1">
              <a:spcBef>
                <a:spcPct val="50000"/>
              </a:spcBef>
            </a:pPr>
            <a:r>
              <a:rPr lang="en-US" altLang="en-US" sz="2400" dirty="0">
                <a:latin typeface="Tahoma" panose="020B0604030504040204" pitchFamily="34" charset="0"/>
                <a:ea typeface="Tahoma" panose="020B0604030504040204" pitchFamily="34" charset="0"/>
                <a:cs typeface="Tahoma" panose="020B0604030504040204" pitchFamily="34" charset="0"/>
              </a:rPr>
              <a:t>Assume McGraw makes a major expenditure of $4,000 in the machine’s fifth year to improve its productive capacity.</a:t>
            </a:r>
          </a:p>
        </p:txBody>
      </p:sp>
      <p:pic>
        <p:nvPicPr>
          <p:cNvPr id="3" name="Picture 2" descr="A screenshot of a cell phone&#10;&#10;Description automatically generated">
            <a:extLst>
              <a:ext uri="{FF2B5EF4-FFF2-40B4-BE49-F238E27FC236}">
                <a16:creationId xmlns:a16="http://schemas.microsoft.com/office/drawing/2014/main" id="{8152D9E4-AD31-4B3A-97FD-45CD706AA8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 y="4532713"/>
            <a:ext cx="8458200" cy="1218049"/>
          </a:xfrm>
          <a:prstGeom prst="rect">
            <a:avLst/>
          </a:prstGeom>
        </p:spPr>
      </p:pic>
    </p:spTree>
    <p:custDataLst>
      <p:tags r:id="rId1"/>
    </p:custDataLst>
    <p:extLst>
      <p:ext uri="{BB962C8B-B14F-4D97-AF65-F5344CB8AC3E}">
        <p14:creationId xmlns:p14="http://schemas.microsoft.com/office/powerpoint/2010/main" val="4011631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775"/>
                                        </p:tgtEl>
                                        <p:attrNameLst>
                                          <p:attrName>style.visibility</p:attrName>
                                        </p:attrNameLst>
                                      </p:cBhvr>
                                      <p:to>
                                        <p:strVal val="visible"/>
                                      </p:to>
                                    </p:set>
                                    <p:animEffect transition="in" filter="dissolve">
                                      <p:cBhvr>
                                        <p:cTn id="7" dur="500"/>
                                        <p:tgtEl>
                                          <p:spTgt spid="95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7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pPr eaLnBrk="1" hangingPunct="1"/>
            <a:r>
              <a:rPr lang="en-US" altLang="en-US" b="1" dirty="0"/>
              <a:t>Depreciation after Capitalizing Costs</a:t>
            </a:r>
          </a:p>
        </p:txBody>
      </p:sp>
      <p:sp>
        <p:nvSpPr>
          <p:cNvPr id="169" name="TextBox 168"/>
          <p:cNvSpPr txBox="1"/>
          <p:nvPr/>
        </p:nvSpPr>
        <p:spPr>
          <a:xfrm>
            <a:off x="628650" y="1524000"/>
            <a:ext cx="7321514" cy="3139321"/>
          </a:xfrm>
          <a:prstGeom prst="rect">
            <a:avLst/>
          </a:prstGeom>
          <a:solidFill>
            <a:schemeClr val="accent1">
              <a:lumMod val="20000"/>
              <a:lumOff val="80000"/>
            </a:schemeClr>
          </a:solidFill>
          <a:ln>
            <a:solidFill>
              <a:schemeClr val="tx1"/>
            </a:solidFill>
          </a:ln>
        </p:spPr>
        <p:txBody>
          <a:bodyPr wrap="square" rtlCol="0">
            <a:spAutoFit/>
          </a:bodyPr>
          <a:lstStyle/>
          <a:p>
            <a:r>
              <a:rPr lang="en-US" sz="2200" dirty="0">
                <a:latin typeface="Tahoma" panose="020B0604030504040204" pitchFamily="34" charset="0"/>
                <a:ea typeface="Tahoma" panose="020B0604030504040204" pitchFamily="34" charset="0"/>
                <a:cs typeface="Tahoma" panose="020B0604030504040204" pitchFamily="34" charset="0"/>
              </a:rPr>
              <a:t>The machine originally cost $50,000, had an estimated salvage value of $3,000 and a useful life of 8 years.  The accumulated depreciation at the beginning of the fifth year is $23,500 ($5,875 x 4), so the book value is $26,500 ($50,000 - $23,500).</a:t>
            </a:r>
          </a:p>
          <a:p>
            <a:endParaRPr lang="en-US" sz="2200" dirty="0">
              <a:latin typeface="Tahoma" panose="020B0604030504040204" pitchFamily="34" charset="0"/>
              <a:ea typeface="Tahoma" panose="020B0604030504040204" pitchFamily="34" charset="0"/>
              <a:cs typeface="Tahoma" panose="020B0604030504040204" pitchFamily="34" charset="0"/>
            </a:endParaRPr>
          </a:p>
          <a:p>
            <a:r>
              <a:rPr lang="en-US" sz="2200" dirty="0">
                <a:latin typeface="Tahoma" panose="020B0604030504040204" pitchFamily="34" charset="0"/>
                <a:ea typeface="Tahoma" panose="020B0604030504040204" pitchFamily="34" charset="0"/>
                <a:cs typeface="Tahoma" panose="020B0604030504040204" pitchFamily="34" charset="0"/>
              </a:rPr>
              <a:t>After recording the expenditure, the machine account balance is $54,000 and the asset’s book value is $30,500.  The depreciation for each of the remaining 4 years is</a:t>
            </a:r>
          </a:p>
        </p:txBody>
      </p:sp>
      <p:pic>
        <p:nvPicPr>
          <p:cNvPr id="3" name="Picture 2">
            <a:extLst>
              <a:ext uri="{FF2B5EF4-FFF2-40B4-BE49-F238E27FC236}">
                <a16:creationId xmlns:a16="http://schemas.microsoft.com/office/drawing/2014/main" id="{E8E9F466-6295-48D7-8121-0FD0BAD66B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918" y="5334000"/>
            <a:ext cx="7950164" cy="333241"/>
          </a:xfrm>
          <a:prstGeom prst="rect">
            <a:avLst/>
          </a:prstGeom>
        </p:spPr>
      </p:pic>
    </p:spTree>
    <p:custDataLst>
      <p:tags r:id="rId1"/>
    </p:custDataLst>
    <p:extLst>
      <p:ext uri="{BB962C8B-B14F-4D97-AF65-F5344CB8AC3E}">
        <p14:creationId xmlns:p14="http://schemas.microsoft.com/office/powerpoint/2010/main" val="28332379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normAutofit/>
          </a:bodyPr>
          <a:lstStyle/>
          <a:p>
            <a:pPr eaLnBrk="1" hangingPunct="1"/>
            <a:r>
              <a:rPr lang="en-US" altLang="en-US" b="1" dirty="0"/>
              <a:t>Extending </a:t>
            </a:r>
            <a:r>
              <a:rPr lang="en-US" altLang="en-US" dirty="0"/>
              <a:t>Life</a:t>
            </a:r>
            <a:endParaRPr lang="en-US" altLang="en-US" b="1" dirty="0"/>
          </a:p>
        </p:txBody>
      </p:sp>
      <p:sp>
        <p:nvSpPr>
          <p:cNvPr id="95774" name="Text Box 542"/>
          <p:cNvSpPr txBox="1">
            <a:spLocks noChangeArrowheads="1"/>
          </p:cNvSpPr>
          <p:nvPr/>
        </p:nvSpPr>
        <p:spPr bwMode="auto">
          <a:xfrm>
            <a:off x="533400" y="1586624"/>
            <a:ext cx="7924800" cy="1569660"/>
          </a:xfrm>
          <a:prstGeom prst="rect">
            <a:avLst/>
          </a:prstGeom>
          <a:noFill/>
          <a:ln w="9525">
            <a:noFill/>
            <a:miter lim="800000"/>
            <a:headEnd/>
            <a:tailEnd/>
          </a:ln>
          <a:effectLst/>
        </p:spPr>
        <p:txBody>
          <a:bodyPr>
            <a:spAutoFit/>
          </a:bodyPr>
          <a:lstStyle/>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If a capital expenditure extends the life of an asset rather than improving the asset’s quality of service, accountants view the expenditure as canceling some of the depreciation previously charged to expense.</a:t>
            </a:r>
          </a:p>
        </p:txBody>
      </p:sp>
      <p:sp>
        <p:nvSpPr>
          <p:cNvPr id="95775" name="Text Box 543"/>
          <p:cNvSpPr txBox="1">
            <a:spLocks noChangeArrowheads="1"/>
          </p:cNvSpPr>
          <p:nvPr/>
        </p:nvSpPr>
        <p:spPr bwMode="auto">
          <a:xfrm>
            <a:off x="438150" y="3429000"/>
            <a:ext cx="8077200" cy="830997"/>
          </a:xfrm>
          <a:prstGeom prst="rect">
            <a:avLst/>
          </a:prstGeom>
          <a:solidFill>
            <a:schemeClr val="accent1">
              <a:lumMod val="20000"/>
              <a:lumOff val="80000"/>
            </a:schemeClr>
          </a:solidFill>
          <a:ln>
            <a:solidFill>
              <a:schemeClr val="tx1"/>
            </a:solidFill>
          </a:ln>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400" dirty="0">
                <a:latin typeface="Tahoma" panose="020B0604030504040204" pitchFamily="34" charset="0"/>
                <a:ea typeface="Tahoma" panose="020B0604030504040204" pitchFamily="34" charset="0"/>
                <a:cs typeface="Tahoma" panose="020B0604030504040204" pitchFamily="34" charset="0"/>
              </a:rPr>
              <a:t>Assume McGraw’s $4,000 expenditure had extended the useful life of the machine by 2 years.</a:t>
            </a:r>
          </a:p>
        </p:txBody>
      </p:sp>
      <p:pic>
        <p:nvPicPr>
          <p:cNvPr id="4" name="Picture 3" descr="A screenshot of a cell phone&#10;&#10;Description automatically generated">
            <a:extLst>
              <a:ext uri="{FF2B5EF4-FFF2-40B4-BE49-F238E27FC236}">
                <a16:creationId xmlns:a16="http://schemas.microsoft.com/office/drawing/2014/main" id="{69F64007-A52D-4C9D-B35C-1C57F12808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050" y="4673787"/>
            <a:ext cx="8153400" cy="1195177"/>
          </a:xfrm>
          <a:prstGeom prst="rect">
            <a:avLst/>
          </a:prstGeom>
        </p:spPr>
      </p:pic>
    </p:spTree>
    <p:custDataLst>
      <p:tags r:id="rId1"/>
    </p:custDataLst>
    <p:extLst>
      <p:ext uri="{BB962C8B-B14F-4D97-AF65-F5344CB8AC3E}">
        <p14:creationId xmlns:p14="http://schemas.microsoft.com/office/powerpoint/2010/main" val="3885400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775"/>
                                        </p:tgtEl>
                                        <p:attrNameLst>
                                          <p:attrName>style.visibility</p:attrName>
                                        </p:attrNameLst>
                                      </p:cBhvr>
                                      <p:to>
                                        <p:strVal val="visible"/>
                                      </p:to>
                                    </p:set>
                                    <p:animEffect transition="in" filter="dissolve">
                                      <p:cBhvr>
                                        <p:cTn id="7" dur="500"/>
                                        <p:tgtEl>
                                          <p:spTgt spid="95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7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pPr eaLnBrk="1" hangingPunct="1"/>
            <a:r>
              <a:rPr lang="en-US" altLang="en-US" b="1" dirty="0"/>
              <a:t>Depreciation after Extending Life</a:t>
            </a:r>
          </a:p>
        </p:txBody>
      </p:sp>
      <p:sp>
        <p:nvSpPr>
          <p:cNvPr id="169" name="TextBox 168"/>
          <p:cNvSpPr txBox="1"/>
          <p:nvPr/>
        </p:nvSpPr>
        <p:spPr>
          <a:xfrm>
            <a:off x="628650" y="1524000"/>
            <a:ext cx="7321514" cy="2308324"/>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After the expenditure is recorded, the book value is the same as if the $4,000 had been added to the Machine account ($50,000 cost - $19,500 adjusted balance in Accumulated Depreciation = $30,500).  Depreciation expense for each of the remaining 6 years follows:</a:t>
            </a:r>
          </a:p>
        </p:txBody>
      </p:sp>
      <p:pic>
        <p:nvPicPr>
          <p:cNvPr id="4" name="Picture 3">
            <a:extLst>
              <a:ext uri="{FF2B5EF4-FFF2-40B4-BE49-F238E27FC236}">
                <a16:creationId xmlns:a16="http://schemas.microsoft.com/office/drawing/2014/main" id="{5F5C31ED-7BD7-4D35-AD12-07BEFAC89D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 y="4724400"/>
            <a:ext cx="8153400" cy="399517"/>
          </a:xfrm>
          <a:prstGeom prst="rect">
            <a:avLst/>
          </a:prstGeom>
        </p:spPr>
      </p:pic>
    </p:spTree>
    <p:custDataLst>
      <p:tags r:id="rId1"/>
    </p:custDataLst>
    <p:extLst>
      <p:ext uri="{BB962C8B-B14F-4D97-AF65-F5344CB8AC3E}">
        <p14:creationId xmlns:p14="http://schemas.microsoft.com/office/powerpoint/2010/main" val="226695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6-8:</a:t>
            </a:r>
          </a:p>
        </p:txBody>
      </p:sp>
      <p:sp>
        <p:nvSpPr>
          <p:cNvPr id="3" name="Content Placeholder 2"/>
          <p:cNvSpPr>
            <a:spLocks noGrp="1"/>
          </p:cNvSpPr>
          <p:nvPr>
            <p:ph idx="1"/>
          </p:nvPr>
        </p:nvSpPr>
        <p:spPr/>
        <p:txBody>
          <a:bodyPr>
            <a:normAutofit/>
          </a:bodyPr>
          <a:lstStyle/>
          <a:p>
            <a:pPr marL="0" indent="0">
              <a:buNone/>
            </a:pPr>
            <a:r>
              <a:rPr lang="en-US" sz="3200" dirty="0">
                <a:latin typeface="Tahoma" pitchFamily="34" charset="0"/>
              </a:rPr>
              <a:t>Show how expense recognition for natural resources (depletion) affects financial statements.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26938233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8"/>
          <p:cNvSpPr>
            <a:spLocks noGrp="1" noChangeArrowheads="1"/>
          </p:cNvSpPr>
          <p:nvPr>
            <p:ph type="title"/>
          </p:nvPr>
        </p:nvSpPr>
        <p:spPr/>
        <p:txBody>
          <a:bodyPr>
            <a:normAutofit/>
          </a:bodyPr>
          <a:lstStyle/>
          <a:p>
            <a:pPr eaLnBrk="1" hangingPunct="1"/>
            <a:r>
              <a:rPr lang="en-US" altLang="en-US" b="1" dirty="0"/>
              <a:t>Intangible Assets</a:t>
            </a:r>
          </a:p>
        </p:txBody>
      </p:sp>
      <p:sp>
        <p:nvSpPr>
          <p:cNvPr id="45068" name="Text Box 1036"/>
          <p:cNvSpPr txBox="1">
            <a:spLocks noChangeArrowheads="1"/>
          </p:cNvSpPr>
          <p:nvPr/>
        </p:nvSpPr>
        <p:spPr bwMode="auto">
          <a:xfrm>
            <a:off x="762000" y="1752600"/>
            <a:ext cx="7620000" cy="3970318"/>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p>
            <a:pPr marL="457200" indent="-457200" eaLnBrk="1" hangingPunct="1">
              <a:spcBef>
                <a:spcPct val="50000"/>
              </a:spcBef>
              <a:buFontTx/>
              <a:buAutoNum type="arabicPeriod"/>
              <a:defRPr/>
            </a:pPr>
            <a:r>
              <a:rPr lang="en-US" sz="2400" b="1" dirty="0">
                <a:latin typeface="Tahoma" pitchFamily="34" charset="0"/>
              </a:rPr>
              <a:t>Intangible Assets with Identifiable Useful Lives </a:t>
            </a:r>
            <a:r>
              <a:rPr lang="en-US" sz="2400" dirty="0">
                <a:latin typeface="Tahoma" pitchFamily="34" charset="0"/>
              </a:rPr>
              <a:t>— These intangibles include patents and copyrights. The term used when recognizing expense is </a:t>
            </a:r>
            <a:r>
              <a:rPr lang="en-US" sz="2400" b="1" dirty="0">
                <a:latin typeface="Tahoma" pitchFamily="34" charset="0"/>
              </a:rPr>
              <a:t>amortization</a:t>
            </a:r>
            <a:r>
              <a:rPr lang="en-US" sz="2400" dirty="0">
                <a:latin typeface="Tahoma" pitchFamily="34" charset="0"/>
              </a:rPr>
              <a:t>.</a:t>
            </a:r>
            <a:endParaRPr lang="en-US" sz="2400" dirty="0">
              <a:solidFill>
                <a:schemeClr val="tx2"/>
              </a:solidFill>
              <a:effectLst>
                <a:outerShdw blurRad="38100" dist="38100" dir="2700000" algn="tl">
                  <a:srgbClr val="000000"/>
                </a:outerShdw>
              </a:effectLst>
              <a:latin typeface="Tahoma" pitchFamily="34" charset="0"/>
            </a:endParaRPr>
          </a:p>
          <a:p>
            <a:pPr marL="457200" indent="-457200" eaLnBrk="1" hangingPunct="1">
              <a:spcBef>
                <a:spcPct val="50000"/>
              </a:spcBef>
              <a:buFontTx/>
              <a:buAutoNum type="arabicPeriod"/>
              <a:defRPr/>
            </a:pPr>
            <a:r>
              <a:rPr lang="en-US" sz="2400" b="1" dirty="0">
                <a:latin typeface="Tahoma" pitchFamily="34" charset="0"/>
              </a:rPr>
              <a:t>Intangible Assets with Indefinite Useful Lives </a:t>
            </a:r>
            <a:r>
              <a:rPr lang="en-US" sz="2400" dirty="0">
                <a:latin typeface="Tahoma" pitchFamily="34" charset="0"/>
              </a:rPr>
              <a:t>— These intangibles include renewable franchises, trademarks, and goodwill. The cost of these assets is not expensed unless it can be shown that there has been an </a:t>
            </a:r>
            <a:r>
              <a:rPr lang="en-US" sz="2400" b="1" dirty="0">
                <a:latin typeface="Tahoma" pitchFamily="34" charset="0"/>
              </a:rPr>
              <a:t>impairment</a:t>
            </a:r>
            <a:r>
              <a:rPr lang="en-US" sz="2400" dirty="0">
                <a:latin typeface="Tahoma" pitchFamily="34" charset="0"/>
              </a:rPr>
              <a:t> in value.</a:t>
            </a:r>
          </a:p>
        </p:txBody>
      </p:sp>
    </p:spTree>
    <p:custDataLst>
      <p:tags r:id="rId1"/>
    </p:custDataLst>
    <p:extLst>
      <p:ext uri="{BB962C8B-B14F-4D97-AF65-F5344CB8AC3E}">
        <p14:creationId xmlns:p14="http://schemas.microsoft.com/office/powerpoint/2010/main" val="3512339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5068">
                                            <p:bg/>
                                          </p:spTgt>
                                        </p:tgtEl>
                                        <p:attrNameLst>
                                          <p:attrName>style.visibility</p:attrName>
                                        </p:attrNameLst>
                                      </p:cBhvr>
                                      <p:to>
                                        <p:strVal val="visible"/>
                                      </p:to>
                                    </p:set>
                                    <p:animEffect transition="in" filter="strips(downRight)">
                                      <p:cBhvr>
                                        <p:cTn id="7" dur="1000"/>
                                        <p:tgtEl>
                                          <p:spTgt spid="45068">
                                            <p:bg/>
                                          </p:spTgt>
                                        </p:tgtEl>
                                      </p:cBhvr>
                                    </p:animEffect>
                                  </p:childTnLst>
                                </p:cTn>
                              </p:par>
                            </p:childTnLst>
                          </p:cTn>
                        </p:par>
                        <p:par>
                          <p:cTn id="8" fill="hold" nodeType="withGroup">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45068">
                                            <p:txEl>
                                              <p:pRg st="0" end="0"/>
                                            </p:txEl>
                                          </p:spTgt>
                                        </p:tgtEl>
                                        <p:attrNameLst>
                                          <p:attrName>style.visibility</p:attrName>
                                        </p:attrNameLst>
                                      </p:cBhvr>
                                      <p:to>
                                        <p:strVal val="visible"/>
                                      </p:to>
                                    </p:set>
                                    <p:animEffect transition="in" filter="strips(downRight)">
                                      <p:cBhvr>
                                        <p:cTn id="11" dur="1000"/>
                                        <p:tgtEl>
                                          <p:spTgt spid="45068">
                                            <p:txEl>
                                              <p:pRg st="0" end="0"/>
                                            </p:txEl>
                                          </p:spTgt>
                                        </p:tgtEl>
                                      </p:cBhvr>
                                    </p:animEffect>
                                  </p:childTnLst>
                                </p:cTn>
                              </p:par>
                            </p:childTnLst>
                          </p:cTn>
                        </p:par>
                        <p:par>
                          <p:cTn id="12" fill="hold" nodeType="withGroup">
                            <p:stCondLst>
                              <p:cond delay="2000"/>
                            </p:stCondLst>
                            <p:childTnLst>
                              <p:par>
                                <p:cTn id="13" presetID="18" presetClass="entr" presetSubtype="6" fill="hold" grpId="0" nodeType="afterEffect">
                                  <p:stCondLst>
                                    <p:cond delay="0"/>
                                  </p:stCondLst>
                                  <p:childTnLst>
                                    <p:set>
                                      <p:cBhvr>
                                        <p:cTn id="14" dur="1" fill="hold">
                                          <p:stCondLst>
                                            <p:cond delay="0"/>
                                          </p:stCondLst>
                                        </p:cTn>
                                        <p:tgtEl>
                                          <p:spTgt spid="45068">
                                            <p:txEl>
                                              <p:pRg st="1" end="1"/>
                                            </p:txEl>
                                          </p:spTgt>
                                        </p:tgtEl>
                                        <p:attrNameLst>
                                          <p:attrName>style.visibility</p:attrName>
                                        </p:attrNameLst>
                                      </p:cBhvr>
                                      <p:to>
                                        <p:strVal val="visible"/>
                                      </p:to>
                                    </p:set>
                                    <p:animEffect transition="in" filter="strips(downRight)">
                                      <p:cBhvr>
                                        <p:cTn id="15" dur="1000"/>
                                        <p:tgtEl>
                                          <p:spTgt spid="4506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8"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026"/>
          <p:cNvSpPr>
            <a:spLocks noGrp="1" noChangeArrowheads="1"/>
          </p:cNvSpPr>
          <p:nvPr>
            <p:ph type="title"/>
          </p:nvPr>
        </p:nvSpPr>
        <p:spPr>
          <a:xfrm>
            <a:off x="628650" y="365126"/>
            <a:ext cx="7886700" cy="849311"/>
          </a:xfrm>
        </p:spPr>
        <p:txBody>
          <a:bodyPr>
            <a:normAutofit/>
          </a:bodyPr>
          <a:lstStyle/>
          <a:p>
            <a:pPr eaLnBrk="1" hangingPunct="1"/>
            <a:r>
              <a:rPr lang="en-US" altLang="en-US" b="1" dirty="0"/>
              <a:t>Natural Resources</a:t>
            </a:r>
          </a:p>
        </p:txBody>
      </p:sp>
      <p:sp>
        <p:nvSpPr>
          <p:cNvPr id="11268" name="Text Box 1045"/>
          <p:cNvSpPr txBox="1">
            <a:spLocks noChangeArrowheads="1"/>
          </p:cNvSpPr>
          <p:nvPr/>
        </p:nvSpPr>
        <p:spPr bwMode="auto">
          <a:xfrm>
            <a:off x="381000" y="1219200"/>
            <a:ext cx="8001000" cy="707886"/>
          </a:xfrm>
          <a:prstGeom prst="rect">
            <a:avLst/>
          </a:prstGeom>
          <a:solidFill>
            <a:schemeClr val="bg1"/>
          </a:solidFill>
          <a:ln>
            <a:noFill/>
          </a:ln>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000" dirty="0">
                <a:latin typeface="Tahoma" panose="020B0604030504040204" pitchFamily="34" charset="0"/>
                <a:ea typeface="Tahoma" panose="020B0604030504040204" pitchFamily="34" charset="0"/>
                <a:cs typeface="Tahoma" panose="020B0604030504040204" pitchFamily="34" charset="0"/>
              </a:rPr>
              <a:t>Apex Coal Mining paid $4,000,000 cash to purchase a mine with an estimated 16,000,000 tons of coal. The unit depletion charge is:</a:t>
            </a:r>
          </a:p>
        </p:txBody>
      </p:sp>
      <p:sp>
        <p:nvSpPr>
          <p:cNvPr id="21" name="Text Box 1045">
            <a:extLst>
              <a:ext uri="{FF2B5EF4-FFF2-40B4-BE49-F238E27FC236}">
                <a16:creationId xmlns:a16="http://schemas.microsoft.com/office/drawing/2014/main" id="{AC2081DE-6D47-4315-B8EA-AAB49F058C89}"/>
              </a:ext>
            </a:extLst>
          </p:cNvPr>
          <p:cNvSpPr txBox="1">
            <a:spLocks noChangeArrowheads="1"/>
          </p:cNvSpPr>
          <p:nvPr/>
        </p:nvSpPr>
        <p:spPr bwMode="auto">
          <a:xfrm>
            <a:off x="381000" y="2769240"/>
            <a:ext cx="8001000" cy="707886"/>
          </a:xfrm>
          <a:prstGeom prst="rect">
            <a:avLst/>
          </a:prstGeom>
          <a:solidFill>
            <a:schemeClr val="bg1"/>
          </a:solidFill>
          <a:ln>
            <a:noFill/>
          </a:ln>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000" dirty="0">
                <a:latin typeface="Tahoma" panose="020B0604030504040204" pitchFamily="34" charset="0"/>
                <a:ea typeface="Tahoma" panose="020B0604030504040204" pitchFamily="34" charset="0"/>
                <a:cs typeface="Tahoma" panose="020B0604030504040204" pitchFamily="34" charset="0"/>
              </a:rPr>
              <a:t>If Apex mines 360,000 tons of coal in the first year, the depletion charge is:</a:t>
            </a:r>
          </a:p>
        </p:txBody>
      </p:sp>
      <p:pic>
        <p:nvPicPr>
          <p:cNvPr id="3" name="Picture 2">
            <a:extLst>
              <a:ext uri="{FF2B5EF4-FFF2-40B4-BE49-F238E27FC236}">
                <a16:creationId xmlns:a16="http://schemas.microsoft.com/office/drawing/2014/main" id="{6E963079-7E31-47BD-9257-6B58C1C5A2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95" y="2018300"/>
            <a:ext cx="7515774" cy="555039"/>
          </a:xfrm>
          <a:prstGeom prst="rect">
            <a:avLst/>
          </a:prstGeom>
        </p:spPr>
      </p:pic>
      <p:pic>
        <p:nvPicPr>
          <p:cNvPr id="6" name="Picture 5">
            <a:extLst>
              <a:ext uri="{FF2B5EF4-FFF2-40B4-BE49-F238E27FC236}">
                <a16:creationId xmlns:a16="http://schemas.microsoft.com/office/drawing/2014/main" id="{B7CE1076-2965-4C49-8889-B1163BE8E4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476" y="3636932"/>
            <a:ext cx="7263412" cy="60461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754762B-655C-4DE2-B5DE-C5E45C28B1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0056" y="4572000"/>
            <a:ext cx="7882888" cy="1364346"/>
          </a:xfrm>
          <a:prstGeom prst="rect">
            <a:avLst/>
          </a:prstGeom>
        </p:spPr>
      </p:pic>
    </p:spTree>
    <p:custDataLst>
      <p:tags r:id="rId1"/>
    </p:custDataLst>
    <p:extLst>
      <p:ext uri="{BB962C8B-B14F-4D97-AF65-F5344CB8AC3E}">
        <p14:creationId xmlns:p14="http://schemas.microsoft.com/office/powerpoint/2010/main" val="12511879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6-9:</a:t>
            </a:r>
          </a:p>
        </p:txBody>
      </p:sp>
      <p:sp>
        <p:nvSpPr>
          <p:cNvPr id="3" name="Content Placeholder 2"/>
          <p:cNvSpPr>
            <a:spLocks noGrp="1"/>
          </p:cNvSpPr>
          <p:nvPr>
            <p:ph idx="1"/>
          </p:nvPr>
        </p:nvSpPr>
        <p:spPr/>
        <p:txBody>
          <a:bodyPr>
            <a:normAutofit/>
          </a:bodyPr>
          <a:lstStyle/>
          <a:p>
            <a:pPr marL="0" indent="0">
              <a:buNone/>
            </a:pPr>
            <a:r>
              <a:rPr lang="en-US" sz="3200" dirty="0">
                <a:latin typeface="Tahoma" pitchFamily="34" charset="0"/>
              </a:rPr>
              <a:t>Identify and determine the cost of intangible assets.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269382334"/>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p:txBody>
          <a:bodyPr>
            <a:normAutofit/>
          </a:bodyPr>
          <a:lstStyle/>
          <a:p>
            <a:pPr eaLnBrk="1" hangingPunct="1"/>
            <a:r>
              <a:rPr lang="en-US" altLang="en-US" b="1" dirty="0"/>
              <a:t>Trademarks and Patents</a:t>
            </a:r>
          </a:p>
        </p:txBody>
      </p:sp>
      <p:sp>
        <p:nvSpPr>
          <p:cNvPr id="165893" name="Text Box 5"/>
          <p:cNvSpPr txBox="1">
            <a:spLocks noChangeArrowheads="1"/>
          </p:cNvSpPr>
          <p:nvPr/>
        </p:nvSpPr>
        <p:spPr bwMode="auto">
          <a:xfrm>
            <a:off x="533400" y="1690689"/>
            <a:ext cx="7467600" cy="1938992"/>
          </a:xfrm>
          <a:prstGeom prst="rect">
            <a:avLst/>
          </a:prstGeom>
          <a:solidFill>
            <a:schemeClr val="accent1">
              <a:lumMod val="20000"/>
              <a:lumOff val="80000"/>
            </a:schemeClr>
          </a:solidFill>
          <a:ln w="9525">
            <a:solidFill>
              <a:srgbClr val="000000"/>
            </a:solidFill>
            <a:miter lim="800000"/>
            <a:headEnd/>
            <a:tailEnd/>
          </a:ln>
          <a:effectLst>
            <a:outerShdw dist="53882" dir="2700000" algn="ctr" rotWithShape="0">
              <a:srgbClr val="000000"/>
            </a:outerShdw>
          </a:effectLst>
        </p:spPr>
        <p:txBody>
          <a:bodyPr wrap="square">
            <a:spAutoFit/>
          </a:bodyPr>
          <a:lstStyle/>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A </a:t>
            </a:r>
            <a:r>
              <a:rPr lang="en-US" sz="2400" b="1" dirty="0">
                <a:latin typeface="Tahoma" panose="020B0604030504040204" pitchFamily="34" charset="0"/>
                <a:ea typeface="Tahoma" panose="020B0604030504040204" pitchFamily="34" charset="0"/>
                <a:cs typeface="Tahoma" panose="020B0604030504040204" pitchFamily="34" charset="0"/>
              </a:rPr>
              <a:t>trademark</a:t>
            </a:r>
            <a:r>
              <a:rPr lang="en-US" sz="2400" dirty="0">
                <a:latin typeface="Tahoma" panose="020B0604030504040204" pitchFamily="34" charset="0"/>
                <a:ea typeface="Tahoma" panose="020B0604030504040204" pitchFamily="34" charset="0"/>
                <a:cs typeface="Tahoma" panose="020B0604030504040204" pitchFamily="34" charset="0"/>
              </a:rPr>
              <a:t> is a name or symbol that identifies a company or a product. The costs incurred to design, purchase or defend a trademark are capitalized in an asset account called Trademarks.  Trademarks have an indefinite legal lifetime.</a:t>
            </a:r>
          </a:p>
        </p:txBody>
      </p:sp>
      <p:sp>
        <p:nvSpPr>
          <p:cNvPr id="165894" name="Text Box 6"/>
          <p:cNvSpPr txBox="1">
            <a:spLocks noChangeArrowheads="1"/>
          </p:cNvSpPr>
          <p:nvPr/>
        </p:nvSpPr>
        <p:spPr bwMode="auto">
          <a:xfrm>
            <a:off x="533400" y="3985748"/>
            <a:ext cx="7467600" cy="1938992"/>
          </a:xfrm>
          <a:prstGeom prst="rect">
            <a:avLst/>
          </a:prstGeom>
          <a:solidFill>
            <a:schemeClr val="accent1">
              <a:lumMod val="20000"/>
              <a:lumOff val="80000"/>
            </a:schemeClr>
          </a:solidFill>
          <a:ln w="9525">
            <a:solidFill>
              <a:srgbClr val="000000"/>
            </a:solidFill>
            <a:miter lim="800000"/>
            <a:headEnd/>
            <a:tailEnd/>
          </a:ln>
          <a:effectLst>
            <a:outerShdw dist="53882" dir="2700000" algn="ctr" rotWithShape="0">
              <a:srgbClr val="000000"/>
            </a:outerShdw>
          </a:effectLst>
        </p:spPr>
        <p:txBody>
          <a:bodyPr wrap="square">
            <a:spAutoFit/>
          </a:bodyPr>
          <a:lstStyle/>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A </a:t>
            </a:r>
            <a:r>
              <a:rPr lang="en-US" sz="2400" b="1" dirty="0">
                <a:latin typeface="Tahoma" panose="020B0604030504040204" pitchFamily="34" charset="0"/>
                <a:ea typeface="Tahoma" panose="020B0604030504040204" pitchFamily="34" charset="0"/>
                <a:cs typeface="Tahoma" panose="020B0604030504040204" pitchFamily="34" charset="0"/>
              </a:rPr>
              <a:t>patent</a:t>
            </a:r>
            <a:r>
              <a:rPr lang="en-US" sz="2400" dirty="0">
                <a:latin typeface="Tahoma" panose="020B0604030504040204" pitchFamily="34" charset="0"/>
                <a:ea typeface="Tahoma" panose="020B0604030504040204" pitchFamily="34" charset="0"/>
                <a:cs typeface="Tahoma" panose="020B0604030504040204" pitchFamily="34" charset="0"/>
              </a:rPr>
              <a:t> grants its owner an exclusive legal right to produce and sell a product that has one or more unique features. The legal life of a patent is 20 years.  The costs capitalized in the Patent account are usually limited to the purchase price and legal fees.</a:t>
            </a:r>
          </a:p>
        </p:txBody>
      </p:sp>
    </p:spTree>
    <p:custDataLst>
      <p:tags r:id="rId1"/>
    </p:custDataLst>
    <p:extLst>
      <p:ext uri="{BB962C8B-B14F-4D97-AF65-F5344CB8AC3E}">
        <p14:creationId xmlns:p14="http://schemas.microsoft.com/office/powerpoint/2010/main" val="19222267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normAutofit/>
          </a:bodyPr>
          <a:lstStyle/>
          <a:p>
            <a:pPr eaLnBrk="1" hangingPunct="1"/>
            <a:r>
              <a:rPr lang="en-US" altLang="en-US" b="1" dirty="0"/>
              <a:t>Copyrights and Franchises</a:t>
            </a:r>
          </a:p>
        </p:txBody>
      </p:sp>
      <p:sp>
        <p:nvSpPr>
          <p:cNvPr id="167941" name="Text Box 5"/>
          <p:cNvSpPr txBox="1">
            <a:spLocks noChangeArrowheads="1"/>
          </p:cNvSpPr>
          <p:nvPr/>
        </p:nvSpPr>
        <p:spPr bwMode="auto">
          <a:xfrm>
            <a:off x="457200" y="1447800"/>
            <a:ext cx="7772400" cy="1938992"/>
          </a:xfrm>
          <a:prstGeom prst="rect">
            <a:avLst/>
          </a:prstGeom>
          <a:solidFill>
            <a:schemeClr val="accent1">
              <a:lumMod val="20000"/>
              <a:lumOff val="80000"/>
            </a:schemeClr>
          </a:solidFill>
          <a:ln w="9525">
            <a:solidFill>
              <a:srgbClr val="000000"/>
            </a:solidFill>
            <a:miter lim="800000"/>
            <a:headEnd/>
            <a:tailEnd/>
          </a:ln>
          <a:effectLst>
            <a:outerShdw dist="53882" dir="2700000" algn="ctr" rotWithShape="0">
              <a:srgbClr val="000000"/>
            </a:outerShdw>
          </a:effectLst>
        </p:spPr>
        <p:txBody>
          <a:bodyPr wrap="square">
            <a:spAutoFit/>
          </a:bodyPr>
          <a:lstStyle/>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A </a:t>
            </a:r>
            <a:r>
              <a:rPr lang="en-US" sz="2400" b="1" dirty="0">
                <a:latin typeface="Tahoma" panose="020B0604030504040204" pitchFamily="34" charset="0"/>
                <a:ea typeface="Tahoma" panose="020B0604030504040204" pitchFamily="34" charset="0"/>
                <a:cs typeface="Tahoma" panose="020B0604030504040204" pitchFamily="34" charset="0"/>
              </a:rPr>
              <a:t>copyright</a:t>
            </a:r>
            <a:r>
              <a:rPr lang="en-US" sz="2400" dirty="0">
                <a:latin typeface="Tahoma" panose="020B0604030504040204" pitchFamily="34" charset="0"/>
                <a:ea typeface="Tahoma" panose="020B0604030504040204" pitchFamily="34" charset="0"/>
                <a:cs typeface="Tahoma" panose="020B0604030504040204" pitchFamily="34" charset="0"/>
              </a:rPr>
              <a:t> protects writings, musical compositions, works of art, and other intellectual property. The protection extends for the life of the creator plus 70 years.  The cost of a copyright is often expensed early because future royalties may be uncertain.</a:t>
            </a:r>
          </a:p>
        </p:txBody>
      </p:sp>
      <p:sp>
        <p:nvSpPr>
          <p:cNvPr id="167942" name="Text Box 6"/>
          <p:cNvSpPr txBox="1">
            <a:spLocks noChangeArrowheads="1"/>
          </p:cNvSpPr>
          <p:nvPr/>
        </p:nvSpPr>
        <p:spPr bwMode="auto">
          <a:xfrm>
            <a:off x="457200" y="4114800"/>
            <a:ext cx="7772400" cy="1569660"/>
          </a:xfrm>
          <a:prstGeom prst="rect">
            <a:avLst/>
          </a:prstGeom>
          <a:solidFill>
            <a:schemeClr val="accent1">
              <a:lumMod val="20000"/>
              <a:lumOff val="80000"/>
            </a:schemeClr>
          </a:solidFill>
          <a:ln w="9525">
            <a:solidFill>
              <a:srgbClr val="000000"/>
            </a:solidFill>
            <a:miter lim="800000"/>
            <a:headEnd/>
            <a:tailEnd/>
          </a:ln>
          <a:effectLst>
            <a:outerShdw dist="53882" dir="2700000" algn="ctr" rotWithShape="0">
              <a:srgbClr val="000000"/>
            </a:outerShdw>
          </a:effectLst>
        </p:spPr>
        <p:txBody>
          <a:bodyPr wrap="square">
            <a:spAutoFit/>
          </a:bodyPr>
          <a:lstStyle/>
          <a:p>
            <a:pPr eaLnBrk="1" hangingPunct="1">
              <a:spcBef>
                <a:spcPct val="50000"/>
              </a:spcBef>
              <a:defRPr/>
            </a:pPr>
            <a:r>
              <a:rPr lang="en-US" sz="2400" b="1" dirty="0">
                <a:latin typeface="Tahoma" panose="020B0604030504040204" pitchFamily="34" charset="0"/>
                <a:ea typeface="Tahoma" panose="020B0604030504040204" pitchFamily="34" charset="0"/>
                <a:cs typeface="Tahoma" panose="020B0604030504040204" pitchFamily="34" charset="0"/>
              </a:rPr>
              <a:t>Franchises</a:t>
            </a:r>
            <a:r>
              <a:rPr lang="en-US" sz="2400" dirty="0">
                <a:latin typeface="Tahoma" panose="020B0604030504040204" pitchFamily="34" charset="0"/>
                <a:ea typeface="Tahoma" panose="020B0604030504040204" pitchFamily="34" charset="0"/>
                <a:cs typeface="Tahoma" panose="020B0604030504040204" pitchFamily="34" charset="0"/>
              </a:rPr>
              <a:t> grant the exclusive right to sell products or perform services in certain geographic areas.  The legal and useful lives of a franchise are frequently difficult to determine.</a:t>
            </a:r>
          </a:p>
        </p:txBody>
      </p:sp>
    </p:spTree>
    <p:custDataLst>
      <p:tags r:id="rId1"/>
    </p:custDataLst>
    <p:extLst>
      <p:ext uri="{BB962C8B-B14F-4D97-AF65-F5344CB8AC3E}">
        <p14:creationId xmlns:p14="http://schemas.microsoft.com/office/powerpoint/2010/main" val="34680095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normAutofit/>
          </a:bodyPr>
          <a:lstStyle/>
          <a:p>
            <a:pPr eaLnBrk="1" hangingPunct="1"/>
            <a:r>
              <a:rPr lang="en-US" altLang="en-US" b="1" dirty="0"/>
              <a:t>Goodwill</a:t>
            </a:r>
          </a:p>
        </p:txBody>
      </p:sp>
      <p:sp>
        <p:nvSpPr>
          <p:cNvPr id="167941" name="Text Box 5"/>
          <p:cNvSpPr txBox="1">
            <a:spLocks noChangeArrowheads="1"/>
          </p:cNvSpPr>
          <p:nvPr/>
        </p:nvSpPr>
        <p:spPr bwMode="auto">
          <a:xfrm>
            <a:off x="457200" y="1447800"/>
            <a:ext cx="7772400" cy="2123658"/>
          </a:xfrm>
          <a:prstGeom prst="rect">
            <a:avLst/>
          </a:prstGeom>
          <a:solidFill>
            <a:schemeClr val="accent1">
              <a:lumMod val="20000"/>
              <a:lumOff val="80000"/>
            </a:schemeClr>
          </a:solidFill>
          <a:ln w="9525">
            <a:solidFill>
              <a:srgbClr val="000000"/>
            </a:solidFill>
            <a:miter lim="800000"/>
            <a:headEnd/>
            <a:tailEnd/>
          </a:ln>
          <a:effectLst>
            <a:outerShdw dist="53882" dir="2700000" algn="ctr" rotWithShape="0">
              <a:srgbClr val="000000"/>
            </a:outerShdw>
          </a:effectLst>
        </p:spPr>
        <p:txBody>
          <a:bodyPr wrap="square">
            <a:spAutoFit/>
          </a:bodyPr>
          <a:lstStyle/>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Goodwill is the value attributable to favorable factors such as reputation, location and superior products.</a:t>
            </a:r>
          </a:p>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Calculating goodwill can be complex, here is a simple example.  Suppose the accounting records of a restaurant named Bendigo’s show the following:</a:t>
            </a:r>
          </a:p>
        </p:txBody>
      </p:sp>
      <p:pic>
        <p:nvPicPr>
          <p:cNvPr id="3" name="Picture 2" descr="A close up of a logo&#10;&#10;Description automatically generated">
            <a:extLst>
              <a:ext uri="{FF2B5EF4-FFF2-40B4-BE49-F238E27FC236}">
                <a16:creationId xmlns:a16="http://schemas.microsoft.com/office/drawing/2014/main" id="{69A5D8CF-6DB0-4A14-A781-7915155840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63" y="4457515"/>
            <a:ext cx="7453874" cy="952685"/>
          </a:xfrm>
          <a:prstGeom prst="rect">
            <a:avLst/>
          </a:prstGeom>
        </p:spPr>
      </p:pic>
    </p:spTree>
    <p:custDataLst>
      <p:tags r:id="rId1"/>
    </p:custDataLst>
    <p:extLst>
      <p:ext uri="{BB962C8B-B14F-4D97-AF65-F5344CB8AC3E}">
        <p14:creationId xmlns:p14="http://schemas.microsoft.com/office/powerpoint/2010/main" val="38366207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normAutofit/>
          </a:bodyPr>
          <a:lstStyle/>
          <a:p>
            <a:pPr eaLnBrk="1" hangingPunct="1"/>
            <a:r>
              <a:rPr lang="en-US" altLang="en-US" b="1" dirty="0"/>
              <a:t>Goodwill</a:t>
            </a:r>
          </a:p>
        </p:txBody>
      </p:sp>
      <p:sp>
        <p:nvSpPr>
          <p:cNvPr id="167941" name="Text Box 5"/>
          <p:cNvSpPr txBox="1">
            <a:spLocks noChangeArrowheads="1"/>
          </p:cNvSpPr>
          <p:nvPr/>
        </p:nvSpPr>
        <p:spPr bwMode="auto">
          <a:xfrm>
            <a:off x="457200" y="1447800"/>
            <a:ext cx="7772400" cy="2492990"/>
          </a:xfrm>
          <a:prstGeom prst="rect">
            <a:avLst/>
          </a:prstGeom>
          <a:solidFill>
            <a:schemeClr val="accent1">
              <a:lumMod val="20000"/>
              <a:lumOff val="80000"/>
            </a:schemeClr>
          </a:solidFill>
          <a:ln w="9525">
            <a:solidFill>
              <a:srgbClr val="000000"/>
            </a:solidFill>
            <a:miter lim="800000"/>
            <a:headEnd/>
            <a:tailEnd/>
          </a:ln>
          <a:effectLst>
            <a:outerShdw dist="53882" dir="2700000" algn="ctr" rotWithShape="0">
              <a:srgbClr val="000000"/>
            </a:outerShdw>
          </a:effectLst>
        </p:spPr>
        <p:txBody>
          <a:bodyPr wrap="square">
            <a:spAutoFit/>
          </a:bodyPr>
          <a:lstStyle/>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Assume a buyer agrees to purchase the restaurant by paying the owner $300,000 cash and assuming the existing liabilities (purchase price of $350,000).</a:t>
            </a:r>
          </a:p>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The assets of the business have a fair market value of $280,000.  Why would the buyer pay $350,000?  The buyer is purchasing the business’s goodwill.</a:t>
            </a:r>
          </a:p>
        </p:txBody>
      </p:sp>
      <p:pic>
        <p:nvPicPr>
          <p:cNvPr id="4" name="Picture 3" descr="A screenshot of a cell phone&#10;&#10;Description automatically generated">
            <a:extLst>
              <a:ext uri="{FF2B5EF4-FFF2-40B4-BE49-F238E27FC236}">
                <a16:creationId xmlns:a16="http://schemas.microsoft.com/office/drawing/2014/main" id="{BD43B249-9C41-46B1-9B7C-788675C175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189" y="4437896"/>
            <a:ext cx="8229600" cy="1171136"/>
          </a:xfrm>
          <a:prstGeom prst="rect">
            <a:avLst/>
          </a:prstGeom>
        </p:spPr>
      </p:pic>
    </p:spTree>
    <p:custDataLst>
      <p:tags r:id="rId1"/>
    </p:custDataLst>
    <p:extLst>
      <p:ext uri="{BB962C8B-B14F-4D97-AF65-F5344CB8AC3E}">
        <p14:creationId xmlns:p14="http://schemas.microsoft.com/office/powerpoint/2010/main" val="12416987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6-10:</a:t>
            </a:r>
          </a:p>
        </p:txBody>
      </p:sp>
      <p:sp>
        <p:nvSpPr>
          <p:cNvPr id="3" name="Content Placeholder 2"/>
          <p:cNvSpPr>
            <a:spLocks noGrp="1"/>
          </p:cNvSpPr>
          <p:nvPr>
            <p:ph idx="1"/>
          </p:nvPr>
        </p:nvSpPr>
        <p:spPr/>
        <p:txBody>
          <a:bodyPr>
            <a:normAutofit/>
          </a:bodyPr>
          <a:lstStyle/>
          <a:p>
            <a:pPr marL="0" indent="0">
              <a:buNone/>
            </a:pPr>
            <a:r>
              <a:rPr lang="en-US" sz="3200" dirty="0">
                <a:latin typeface="Tahoma" pitchFamily="34" charset="0"/>
              </a:rPr>
              <a:t>Show how the amortization of intangible assets affects financial statements.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184591754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4"/>
          <p:cNvSpPr>
            <a:spLocks noGrp="1" noChangeArrowheads="1"/>
          </p:cNvSpPr>
          <p:nvPr>
            <p:ph type="title"/>
          </p:nvPr>
        </p:nvSpPr>
        <p:spPr/>
        <p:txBody>
          <a:bodyPr>
            <a:normAutofit/>
          </a:bodyPr>
          <a:lstStyle/>
          <a:p>
            <a:pPr eaLnBrk="1" hangingPunct="1"/>
            <a:r>
              <a:rPr lang="en-US" altLang="en-US" b="1" dirty="0"/>
              <a:t>Expensing Intangible Assets with Identifiable Useful Lives</a:t>
            </a:r>
          </a:p>
        </p:txBody>
      </p:sp>
      <p:sp>
        <p:nvSpPr>
          <p:cNvPr id="13316" name="Text Box 5"/>
          <p:cNvSpPr txBox="1">
            <a:spLocks noChangeArrowheads="1"/>
          </p:cNvSpPr>
          <p:nvPr/>
        </p:nvSpPr>
        <p:spPr bwMode="auto">
          <a:xfrm>
            <a:off x="559785" y="1602931"/>
            <a:ext cx="80010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400" dirty="0">
                <a:latin typeface="Tahoma" panose="020B0604030504040204" pitchFamily="34" charset="0"/>
                <a:ea typeface="Tahoma" panose="020B0604030504040204" pitchFamily="34" charset="0"/>
                <a:cs typeface="Tahoma" panose="020B0604030504040204" pitchFamily="34" charset="0"/>
              </a:rPr>
              <a:t>An asset with an identifiable useful life is amortized using the straight-line method over the </a:t>
            </a:r>
            <a:r>
              <a:rPr lang="en-US" altLang="en-US" sz="2400" b="1" dirty="0">
                <a:latin typeface="Tahoma" panose="020B0604030504040204" pitchFamily="34" charset="0"/>
                <a:ea typeface="Tahoma" panose="020B0604030504040204" pitchFamily="34" charset="0"/>
                <a:cs typeface="Tahoma" panose="020B0604030504040204" pitchFamily="34" charset="0"/>
              </a:rPr>
              <a:t>shorter</a:t>
            </a:r>
            <a:r>
              <a:rPr lang="en-US" altLang="en-US" sz="2400" dirty="0">
                <a:latin typeface="Tahoma" panose="020B0604030504040204" pitchFamily="34" charset="0"/>
                <a:ea typeface="Tahoma" panose="020B0604030504040204" pitchFamily="34" charset="0"/>
                <a:cs typeface="Tahoma" panose="020B0604030504040204" pitchFamily="34" charset="0"/>
              </a:rPr>
              <a:t> of the intangible’s </a:t>
            </a:r>
            <a:r>
              <a:rPr lang="en-US" altLang="en-US" sz="2400" b="1" dirty="0">
                <a:latin typeface="Tahoma" panose="020B0604030504040204" pitchFamily="34" charset="0"/>
                <a:ea typeface="Tahoma" panose="020B0604030504040204" pitchFamily="34" charset="0"/>
                <a:cs typeface="Tahoma" panose="020B0604030504040204" pitchFamily="34" charset="0"/>
              </a:rPr>
              <a:t>legal life</a:t>
            </a:r>
            <a:r>
              <a:rPr lang="en-US" altLang="en-US" sz="2400" dirty="0">
                <a:latin typeface="Tahoma" panose="020B0604030504040204" pitchFamily="34" charset="0"/>
                <a:ea typeface="Tahoma" panose="020B0604030504040204" pitchFamily="34" charset="0"/>
                <a:cs typeface="Tahoma" panose="020B0604030504040204" pitchFamily="34" charset="0"/>
              </a:rPr>
              <a:t> or its </a:t>
            </a:r>
            <a:r>
              <a:rPr lang="en-US" altLang="en-US" sz="2400" b="1" dirty="0">
                <a:latin typeface="Tahoma" panose="020B0604030504040204" pitchFamily="34" charset="0"/>
                <a:ea typeface="Tahoma" panose="020B0604030504040204" pitchFamily="34" charset="0"/>
                <a:cs typeface="Tahoma" panose="020B0604030504040204" pitchFamily="34" charset="0"/>
              </a:rPr>
              <a:t>useful life</a:t>
            </a:r>
            <a:r>
              <a:rPr lang="en-US" altLang="en-US" sz="2400" dirty="0">
                <a:latin typeface="Tahoma" panose="020B0604030504040204" pitchFamily="34" charset="0"/>
                <a:ea typeface="Tahoma" panose="020B0604030504040204" pitchFamily="34" charset="0"/>
                <a:cs typeface="Tahoma" panose="020B0604030504040204" pitchFamily="34" charset="0"/>
              </a:rPr>
              <a:t>.</a:t>
            </a:r>
          </a:p>
        </p:txBody>
      </p:sp>
      <p:sp>
        <p:nvSpPr>
          <p:cNvPr id="175110" name="Text Box 6"/>
          <p:cNvSpPr txBox="1">
            <a:spLocks noChangeArrowheads="1"/>
          </p:cNvSpPr>
          <p:nvPr/>
        </p:nvSpPr>
        <p:spPr bwMode="auto">
          <a:xfrm>
            <a:off x="559785" y="2880380"/>
            <a:ext cx="8001000" cy="1200329"/>
          </a:xfrm>
          <a:prstGeom prst="rect">
            <a:avLst/>
          </a:prstGeom>
          <a:solidFill>
            <a:schemeClr val="accent1">
              <a:lumMod val="20000"/>
              <a:lumOff val="80000"/>
            </a:schemeClr>
          </a:solidFill>
          <a:ln>
            <a:solidFill>
              <a:schemeClr val="tx1"/>
            </a:solidFill>
          </a:ln>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400" dirty="0">
                <a:latin typeface="Tahoma" panose="020B0604030504040204" pitchFamily="34" charset="0"/>
                <a:ea typeface="Tahoma" panose="020B0604030504040204" pitchFamily="34" charset="0"/>
                <a:cs typeface="Tahoma" panose="020B0604030504040204" pitchFamily="34" charset="0"/>
              </a:rPr>
              <a:t>Assume that Flowers Industries purchased a newly granted patent that has a 20-year legal life but only an 11-year useful life for $44,000 cash.</a:t>
            </a:r>
          </a:p>
        </p:txBody>
      </p:sp>
      <p:sp>
        <p:nvSpPr>
          <p:cNvPr id="175242" name="Text Box 138"/>
          <p:cNvSpPr txBox="1">
            <a:spLocks noChangeArrowheads="1"/>
          </p:cNvSpPr>
          <p:nvPr/>
        </p:nvSpPr>
        <p:spPr bwMode="auto">
          <a:xfrm>
            <a:off x="702918" y="4235307"/>
            <a:ext cx="8229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400" dirty="0">
                <a:latin typeface="Tahoma" panose="020B0604030504040204" pitchFamily="34" charset="0"/>
                <a:ea typeface="Tahoma" panose="020B0604030504040204" pitchFamily="34" charset="0"/>
                <a:cs typeface="Tahoma" panose="020B0604030504040204" pitchFamily="34" charset="0"/>
              </a:rPr>
              <a:t>Annual amortization expense = $44,000 ÷ 11 = $4,000</a:t>
            </a:r>
          </a:p>
        </p:txBody>
      </p:sp>
      <p:pic>
        <p:nvPicPr>
          <p:cNvPr id="3" name="Picture 2" descr="A screenshot of a cell phone&#10;&#10;Description automatically generated">
            <a:extLst>
              <a:ext uri="{FF2B5EF4-FFF2-40B4-BE49-F238E27FC236}">
                <a16:creationId xmlns:a16="http://schemas.microsoft.com/office/drawing/2014/main" id="{079C81A0-97D5-4954-92CB-D407E68012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680" y="4756485"/>
            <a:ext cx="8077200" cy="1512899"/>
          </a:xfrm>
          <a:prstGeom prst="rect">
            <a:avLst/>
          </a:prstGeom>
        </p:spPr>
      </p:pic>
    </p:spTree>
    <p:custDataLst>
      <p:tags r:id="rId1"/>
    </p:custDataLst>
    <p:extLst>
      <p:ext uri="{BB962C8B-B14F-4D97-AF65-F5344CB8AC3E}">
        <p14:creationId xmlns:p14="http://schemas.microsoft.com/office/powerpoint/2010/main" val="2296539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1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5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0" grpId="0" animBg="1" autoUpdateAnimBg="0"/>
      <p:bldP spid="175242"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4"/>
          <p:cNvSpPr>
            <a:spLocks noGrp="1" noChangeArrowheads="1"/>
          </p:cNvSpPr>
          <p:nvPr>
            <p:ph type="title"/>
          </p:nvPr>
        </p:nvSpPr>
        <p:spPr/>
        <p:txBody>
          <a:bodyPr/>
          <a:lstStyle/>
          <a:p>
            <a:pPr eaLnBrk="1" hangingPunct="1"/>
            <a:r>
              <a:rPr lang="en-US" altLang="en-US" b="1" dirty="0"/>
              <a:t>Impairment Losses for Intangible Assets with Indefinite Useful Lives</a:t>
            </a:r>
          </a:p>
        </p:txBody>
      </p:sp>
      <p:sp>
        <p:nvSpPr>
          <p:cNvPr id="177157" name="Text Box 5"/>
          <p:cNvSpPr txBox="1">
            <a:spLocks noChangeArrowheads="1"/>
          </p:cNvSpPr>
          <p:nvPr/>
        </p:nvSpPr>
        <p:spPr bwMode="auto">
          <a:xfrm>
            <a:off x="571500" y="1753474"/>
            <a:ext cx="8001000" cy="1569660"/>
          </a:xfrm>
          <a:prstGeom prst="rect">
            <a:avLst/>
          </a:prstGeom>
          <a:ln>
            <a:solidFill>
              <a:schemeClr val="bg1"/>
            </a:solidFill>
            <a:headEnd/>
            <a:tailEnd/>
          </a:ln>
        </p:spPr>
        <p:style>
          <a:lnRef idx="2">
            <a:schemeClr val="dk1"/>
          </a:lnRef>
          <a:fillRef idx="1">
            <a:schemeClr val="lt1"/>
          </a:fillRef>
          <a:effectRef idx="0">
            <a:schemeClr val="dk1"/>
          </a:effectRef>
          <a:fontRef idx="minor">
            <a:schemeClr val="dk1"/>
          </a:fontRef>
        </p:style>
        <p:txBody>
          <a:bodyPr>
            <a:spAutoFit/>
          </a:bodyPr>
          <a:lstStyle/>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Intangible assets with indefinite useful lives must be tested for impairment annually. If the fair value of the intangible asset is less than its book value, an impairment loss is recognized.</a:t>
            </a:r>
          </a:p>
        </p:txBody>
      </p:sp>
      <p:sp>
        <p:nvSpPr>
          <p:cNvPr id="177158" name="Text Box 6"/>
          <p:cNvSpPr txBox="1">
            <a:spLocks noChangeArrowheads="1"/>
          </p:cNvSpPr>
          <p:nvPr/>
        </p:nvSpPr>
        <p:spPr bwMode="auto">
          <a:xfrm>
            <a:off x="647700" y="3496006"/>
            <a:ext cx="7924800" cy="830997"/>
          </a:xfrm>
          <a:prstGeom prst="rect">
            <a:avLst/>
          </a:prstGeom>
          <a:solidFill>
            <a:schemeClr val="accent1">
              <a:lumMod val="20000"/>
              <a:lumOff val="80000"/>
            </a:schemeClr>
          </a:solidFill>
          <a:ln>
            <a:solidFill>
              <a:schemeClr val="tx1"/>
            </a:solidFill>
          </a:ln>
        </p:spPr>
        <p:txBody>
          <a:bodyPr wrap="square">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400" dirty="0">
                <a:latin typeface="Tahoma" panose="020B0604030504040204" pitchFamily="34" charset="0"/>
                <a:ea typeface="Tahoma" panose="020B0604030504040204" pitchFamily="34" charset="0"/>
                <a:cs typeface="Tahoma" panose="020B0604030504040204" pitchFamily="34" charset="0"/>
              </a:rPr>
              <a:t>Assume that the asset goodwill is determined to be impaired and the impairment loss to recognize is $30,000</a:t>
            </a:r>
          </a:p>
        </p:txBody>
      </p:sp>
      <p:pic>
        <p:nvPicPr>
          <p:cNvPr id="3" name="Picture 2" descr="A screenshot of a cell phone&#10;&#10;Description automatically generated">
            <a:extLst>
              <a:ext uri="{FF2B5EF4-FFF2-40B4-BE49-F238E27FC236}">
                <a16:creationId xmlns:a16="http://schemas.microsoft.com/office/drawing/2014/main" id="{D6D2C71C-9190-494B-80B3-C882E84F68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992" y="4504920"/>
            <a:ext cx="8208016" cy="1569660"/>
          </a:xfrm>
          <a:prstGeom prst="rect">
            <a:avLst/>
          </a:prstGeom>
        </p:spPr>
      </p:pic>
    </p:spTree>
    <p:custDataLst>
      <p:tags r:id="rId1"/>
    </p:custDataLst>
    <p:extLst>
      <p:ext uri="{BB962C8B-B14F-4D97-AF65-F5344CB8AC3E}">
        <p14:creationId xmlns:p14="http://schemas.microsoft.com/office/powerpoint/2010/main" val="40304336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7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8"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pPr eaLnBrk="1" hangingPunct="1"/>
            <a:r>
              <a:rPr lang="en-US" altLang="en-US" b="1" dirty="0"/>
              <a:t>Balance Sheet Presentation</a:t>
            </a:r>
          </a:p>
        </p:txBody>
      </p:sp>
      <p:pic>
        <p:nvPicPr>
          <p:cNvPr id="3" name="Picture 2" descr="A screenshot of a cell phone&#10;&#10;Description automatically generated">
            <a:extLst>
              <a:ext uri="{FF2B5EF4-FFF2-40B4-BE49-F238E27FC236}">
                <a16:creationId xmlns:a16="http://schemas.microsoft.com/office/drawing/2014/main" id="{927A4A4E-EC31-4F47-B037-FB142A33A4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3684" y="1371600"/>
            <a:ext cx="6796632" cy="4896230"/>
          </a:xfrm>
          <a:prstGeom prst="rect">
            <a:avLst/>
          </a:prstGeom>
        </p:spPr>
      </p:pic>
    </p:spTree>
    <p:custDataLst>
      <p:tags r:id="rId1"/>
    </p:custDataLst>
    <p:extLst>
      <p:ext uri="{BB962C8B-B14F-4D97-AF65-F5344CB8AC3E}">
        <p14:creationId xmlns:p14="http://schemas.microsoft.com/office/powerpoint/2010/main" val="63327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Grp="1" noChangeArrowheads="1"/>
          </p:cNvSpPr>
          <p:nvPr>
            <p:ph type="title"/>
          </p:nvPr>
        </p:nvSpPr>
        <p:spPr/>
        <p:txBody>
          <a:bodyPr>
            <a:normAutofit/>
          </a:bodyPr>
          <a:lstStyle/>
          <a:p>
            <a:pPr eaLnBrk="1" hangingPunct="1"/>
            <a:r>
              <a:rPr lang="en-US" altLang="en-US" b="1" dirty="0"/>
              <a:t>Determining the Cost of Long-Term Assets</a:t>
            </a:r>
          </a:p>
        </p:txBody>
      </p:sp>
      <p:sp>
        <p:nvSpPr>
          <p:cNvPr id="43018" name="Text Box 10"/>
          <p:cNvSpPr txBox="1">
            <a:spLocks noChangeArrowheads="1"/>
          </p:cNvSpPr>
          <p:nvPr/>
        </p:nvSpPr>
        <p:spPr bwMode="auto">
          <a:xfrm>
            <a:off x="685800" y="1828800"/>
            <a:ext cx="8001000" cy="4154984"/>
          </a:xfrm>
          <a:prstGeom prst="rect">
            <a:avLst/>
          </a:prstGeom>
          <a:solidFill>
            <a:schemeClr val="accent1">
              <a:lumMod val="20000"/>
              <a:lumOff val="80000"/>
            </a:schemeClr>
          </a:solidFill>
          <a:ln w="9525">
            <a:noFill/>
            <a:miter lim="800000"/>
            <a:headEnd/>
            <a:tailEnd/>
          </a:ln>
          <a:effectLst/>
        </p:spPr>
        <p:txBody>
          <a:bodyPr>
            <a:spAutoFit/>
          </a:bodyPr>
          <a:lstStyle/>
          <a:p>
            <a:pPr marL="457200" indent="-457200" eaLnBrk="1" hangingPunct="1">
              <a:spcBef>
                <a:spcPct val="50000"/>
              </a:spcBef>
              <a:buFont typeface="Arial" panose="020B0604020202020204" pitchFamily="34" charset="0"/>
              <a:buChar char="•"/>
              <a:defRPr/>
            </a:pPr>
            <a:r>
              <a:rPr lang="en-US" sz="2400" b="1" dirty="0">
                <a:latin typeface="Tahoma" pitchFamily="34" charset="0"/>
              </a:rPr>
              <a:t>Buildings:</a:t>
            </a:r>
            <a:r>
              <a:rPr lang="en-US" sz="2400" dirty="0">
                <a:latin typeface="Tahoma" pitchFamily="34" charset="0"/>
              </a:rPr>
              <a:t> (1) purchase price, (2) sales taxes, (3) title search and transfer document costs, (4) realtor’s and attorney’s fees, and (5) remodeling costs.</a:t>
            </a:r>
          </a:p>
          <a:p>
            <a:pPr marL="457200" indent="-457200" eaLnBrk="1" hangingPunct="1">
              <a:spcBef>
                <a:spcPct val="50000"/>
              </a:spcBef>
              <a:buFont typeface="Arial" panose="020B0604020202020204" pitchFamily="34" charset="0"/>
              <a:buChar char="•"/>
              <a:defRPr/>
            </a:pPr>
            <a:r>
              <a:rPr lang="en-US" sz="2400" b="1" dirty="0">
                <a:latin typeface="Tahoma" pitchFamily="34" charset="0"/>
              </a:rPr>
              <a:t>Land: </a:t>
            </a:r>
            <a:r>
              <a:rPr lang="en-US" sz="2400" dirty="0">
                <a:latin typeface="Tahoma" pitchFamily="34" charset="0"/>
              </a:rPr>
              <a:t>(1) purchase price, (2) sales taxes, (3) title search and transfer document costs, (4) realtor’s and attorney’s fees, (5) costs for removal of old buildings, and (6) grading costs.</a:t>
            </a:r>
          </a:p>
          <a:p>
            <a:pPr marL="457200" indent="-457200" eaLnBrk="1" hangingPunct="1">
              <a:spcBef>
                <a:spcPct val="50000"/>
              </a:spcBef>
              <a:buFont typeface="Arial" panose="020B0604020202020204" pitchFamily="34" charset="0"/>
              <a:buChar char="•"/>
              <a:defRPr/>
            </a:pPr>
            <a:r>
              <a:rPr lang="en-US" sz="2400" b="1" dirty="0">
                <a:latin typeface="Tahoma" pitchFamily="34" charset="0"/>
              </a:rPr>
              <a:t>Equipment:</a:t>
            </a:r>
            <a:r>
              <a:rPr lang="en-US" sz="2400" dirty="0">
                <a:latin typeface="Tahoma" pitchFamily="34" charset="0"/>
              </a:rPr>
              <a:t> (1) purchase price (less discounts), (2) sales taxes, (3) delivery costs, (4) installation costs, and (5) costs to adapt for intended use.</a:t>
            </a:r>
          </a:p>
        </p:txBody>
      </p:sp>
    </p:spTree>
    <p:custDataLst>
      <p:tags r:id="rId1"/>
    </p:custDataLst>
    <p:extLst>
      <p:ext uri="{BB962C8B-B14F-4D97-AF65-F5344CB8AC3E}">
        <p14:creationId xmlns:p14="http://schemas.microsoft.com/office/powerpoint/2010/main" val="3203274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3018">
                                            <p:bg/>
                                          </p:spTgt>
                                        </p:tgtEl>
                                        <p:attrNameLst>
                                          <p:attrName>style.visibility</p:attrName>
                                        </p:attrNameLst>
                                      </p:cBhvr>
                                      <p:to>
                                        <p:strVal val="visible"/>
                                      </p:to>
                                    </p:set>
                                    <p:animEffect transition="in" filter="strips(downRight)">
                                      <p:cBhvr>
                                        <p:cTn id="7" dur="1000"/>
                                        <p:tgtEl>
                                          <p:spTgt spid="43018">
                                            <p:bg/>
                                          </p:spTgt>
                                        </p:tgtEl>
                                      </p:cBhvr>
                                    </p:animEffect>
                                  </p:childTnLst>
                                </p:cTn>
                              </p:par>
                            </p:childTnLst>
                          </p:cTn>
                        </p:par>
                        <p:par>
                          <p:cTn id="8" fill="hold" nodeType="withGroup">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43018">
                                            <p:txEl>
                                              <p:pRg st="0" end="0"/>
                                            </p:txEl>
                                          </p:spTgt>
                                        </p:tgtEl>
                                        <p:attrNameLst>
                                          <p:attrName>style.visibility</p:attrName>
                                        </p:attrNameLst>
                                      </p:cBhvr>
                                      <p:to>
                                        <p:strVal val="visible"/>
                                      </p:to>
                                    </p:set>
                                    <p:animEffect transition="in" filter="strips(downRight)">
                                      <p:cBhvr>
                                        <p:cTn id="11" dur="1000"/>
                                        <p:tgtEl>
                                          <p:spTgt spid="4301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43018">
                                            <p:txEl>
                                              <p:pRg st="1" end="1"/>
                                            </p:txEl>
                                          </p:spTgt>
                                        </p:tgtEl>
                                        <p:attrNameLst>
                                          <p:attrName>style.visibility</p:attrName>
                                        </p:attrNameLst>
                                      </p:cBhvr>
                                      <p:to>
                                        <p:strVal val="visible"/>
                                      </p:to>
                                    </p:set>
                                    <p:animEffect transition="in" filter="strips(downRight)">
                                      <p:cBhvr>
                                        <p:cTn id="16" dur="1000"/>
                                        <p:tgtEl>
                                          <p:spTgt spid="4301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43018">
                                            <p:txEl>
                                              <p:pRg st="2" end="2"/>
                                            </p:txEl>
                                          </p:spTgt>
                                        </p:tgtEl>
                                        <p:attrNameLst>
                                          <p:attrName>style.visibility</p:attrName>
                                        </p:attrNameLst>
                                      </p:cBhvr>
                                      <p:to>
                                        <p:strVal val="visible"/>
                                      </p:to>
                                    </p:set>
                                    <p:animEffect transition="in" filter="strips(downRight)">
                                      <p:cBhvr>
                                        <p:cTn id="21" dur="1000"/>
                                        <p:tgtEl>
                                          <p:spTgt spid="430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8" grpId="0" build="p"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a:bodyPr>
          <a:lstStyle/>
          <a:p>
            <a:pPr eaLnBrk="1" hangingPunct="1"/>
            <a:r>
              <a:rPr lang="en-US" altLang="en-US" b="1" dirty="0"/>
              <a:t>End of Chapter 6</a:t>
            </a:r>
          </a:p>
        </p:txBody>
      </p:sp>
    </p:spTree>
    <p:custDataLst>
      <p:tags r:id="rId1"/>
    </p:custDataLst>
    <p:extLst>
      <p:ext uri="{BB962C8B-B14F-4D97-AF65-F5344CB8AC3E}">
        <p14:creationId xmlns:p14="http://schemas.microsoft.com/office/powerpoint/2010/main" val="187846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Grp="1" noChangeArrowheads="1"/>
          </p:cNvSpPr>
          <p:nvPr>
            <p:ph type="title"/>
          </p:nvPr>
        </p:nvSpPr>
        <p:spPr/>
        <p:txBody>
          <a:bodyPr>
            <a:normAutofit/>
          </a:bodyPr>
          <a:lstStyle/>
          <a:p>
            <a:pPr eaLnBrk="1" hangingPunct="1"/>
            <a:r>
              <a:rPr lang="en-US" altLang="en-US" b="1" dirty="0"/>
              <a:t>Basket Purchase</a:t>
            </a:r>
          </a:p>
        </p:txBody>
      </p:sp>
      <p:sp>
        <p:nvSpPr>
          <p:cNvPr id="43018" name="Text Box 10"/>
          <p:cNvSpPr txBox="1">
            <a:spLocks noChangeArrowheads="1"/>
          </p:cNvSpPr>
          <p:nvPr/>
        </p:nvSpPr>
        <p:spPr bwMode="auto">
          <a:xfrm>
            <a:off x="685800" y="1828800"/>
            <a:ext cx="8001000" cy="2492990"/>
          </a:xfrm>
          <a:prstGeom prst="rect">
            <a:avLst/>
          </a:prstGeom>
          <a:solidFill>
            <a:schemeClr val="accent1">
              <a:lumMod val="20000"/>
              <a:lumOff val="80000"/>
            </a:schemeClr>
          </a:solidFill>
          <a:ln w="9525">
            <a:noFill/>
            <a:miter lim="800000"/>
            <a:headEnd/>
            <a:tailEnd/>
          </a:ln>
          <a:effectLst/>
        </p:spPr>
        <p:txBody>
          <a:bodyPr>
            <a:spAutoFit/>
          </a:bodyPr>
          <a:lstStyle/>
          <a:p>
            <a:pPr eaLnBrk="1" hangingPunct="1">
              <a:spcBef>
                <a:spcPct val="50000"/>
              </a:spcBef>
              <a:defRPr/>
            </a:pPr>
            <a:r>
              <a:rPr lang="en-US" sz="2400" dirty="0">
                <a:latin typeface="Tahoma" pitchFamily="34" charset="0"/>
              </a:rPr>
              <a:t>Acquiring a group of assets in a single transaction is known as a </a:t>
            </a:r>
            <a:r>
              <a:rPr lang="en-US" sz="2400" b="1" dirty="0">
                <a:latin typeface="Tahoma" pitchFamily="34" charset="0"/>
              </a:rPr>
              <a:t>basket purchase</a:t>
            </a:r>
            <a:r>
              <a:rPr lang="en-US" sz="2400" dirty="0">
                <a:latin typeface="Tahoma" pitchFamily="34" charset="0"/>
              </a:rPr>
              <a:t>.  The total price of a basket purchase must be allocated among the assets acquired.</a:t>
            </a:r>
          </a:p>
          <a:p>
            <a:pPr eaLnBrk="1" hangingPunct="1">
              <a:spcBef>
                <a:spcPct val="50000"/>
              </a:spcBef>
              <a:defRPr/>
            </a:pPr>
            <a:r>
              <a:rPr lang="en-US" sz="2400" dirty="0">
                <a:latin typeface="Tahoma" pitchFamily="34" charset="0"/>
              </a:rPr>
              <a:t>Accountants commonly allocate the purchase price using the relative </a:t>
            </a:r>
            <a:r>
              <a:rPr lang="en-US" sz="2400" b="1" dirty="0">
                <a:latin typeface="Tahoma" pitchFamily="34" charset="0"/>
              </a:rPr>
              <a:t>fair market value method</a:t>
            </a:r>
            <a:r>
              <a:rPr lang="en-US" sz="2400" dirty="0">
                <a:latin typeface="Tahoma" pitchFamily="34" charset="0"/>
              </a:rPr>
              <a:t>.</a:t>
            </a:r>
          </a:p>
        </p:txBody>
      </p:sp>
    </p:spTree>
    <p:custDataLst>
      <p:tags r:id="rId1"/>
    </p:custDataLst>
    <p:extLst>
      <p:ext uri="{BB962C8B-B14F-4D97-AF65-F5344CB8AC3E}">
        <p14:creationId xmlns:p14="http://schemas.microsoft.com/office/powerpoint/2010/main" val="3278611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3018">
                                            <p:bg/>
                                          </p:spTgt>
                                        </p:tgtEl>
                                        <p:attrNameLst>
                                          <p:attrName>style.visibility</p:attrName>
                                        </p:attrNameLst>
                                      </p:cBhvr>
                                      <p:to>
                                        <p:strVal val="visible"/>
                                      </p:to>
                                    </p:set>
                                    <p:animEffect transition="in" filter="strips(downRight)">
                                      <p:cBhvr>
                                        <p:cTn id="7" dur="1000"/>
                                        <p:tgtEl>
                                          <p:spTgt spid="43018">
                                            <p:bg/>
                                          </p:spTgt>
                                        </p:tgtEl>
                                      </p:cBhvr>
                                    </p:animEffect>
                                  </p:childTnLst>
                                </p:cTn>
                              </p:par>
                            </p:childTnLst>
                          </p:cTn>
                        </p:par>
                        <p:par>
                          <p:cTn id="8" fill="hold" nodeType="withGroup">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43018">
                                            <p:txEl>
                                              <p:pRg st="0" end="0"/>
                                            </p:txEl>
                                          </p:spTgt>
                                        </p:tgtEl>
                                        <p:attrNameLst>
                                          <p:attrName>style.visibility</p:attrName>
                                        </p:attrNameLst>
                                      </p:cBhvr>
                                      <p:to>
                                        <p:strVal val="visible"/>
                                      </p:to>
                                    </p:set>
                                    <p:animEffect transition="in" filter="strips(downRight)">
                                      <p:cBhvr>
                                        <p:cTn id="11" dur="1000"/>
                                        <p:tgtEl>
                                          <p:spTgt spid="4301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43018">
                                            <p:txEl>
                                              <p:pRg st="1" end="1"/>
                                            </p:txEl>
                                          </p:spTgt>
                                        </p:tgtEl>
                                        <p:attrNameLst>
                                          <p:attrName>style.visibility</p:attrName>
                                        </p:attrNameLst>
                                      </p:cBhvr>
                                      <p:to>
                                        <p:strVal val="visible"/>
                                      </p:to>
                                    </p:set>
                                    <p:animEffect transition="in" filter="strips(downRight)">
                                      <p:cBhvr>
                                        <p:cTn id="16" dur="1000"/>
                                        <p:tgtEl>
                                          <p:spTgt spid="430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8"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a:bodyPr>
          <a:lstStyle/>
          <a:p>
            <a:pPr eaLnBrk="1" hangingPunct="1"/>
            <a:r>
              <a:rPr lang="en-US" altLang="en-US" b="1" dirty="0"/>
              <a:t>Basket Purchase Allocation</a:t>
            </a:r>
          </a:p>
        </p:txBody>
      </p:sp>
      <p:sp>
        <p:nvSpPr>
          <p:cNvPr id="1028" name="Text Box 4"/>
          <p:cNvSpPr txBox="1">
            <a:spLocks noChangeArrowheads="1"/>
          </p:cNvSpPr>
          <p:nvPr/>
        </p:nvSpPr>
        <p:spPr bwMode="auto">
          <a:xfrm>
            <a:off x="533400" y="1600200"/>
            <a:ext cx="8001000" cy="1200329"/>
          </a:xfrm>
          <a:prstGeom prst="rect">
            <a:avLst/>
          </a:prstGeom>
          <a:solidFill>
            <a:schemeClr val="accent1">
              <a:lumMod val="20000"/>
              <a:lumOff val="80000"/>
            </a:schemeClr>
          </a:solidFill>
          <a:ln>
            <a:solidFill>
              <a:schemeClr val="tx1"/>
            </a:solidFill>
          </a:ln>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400" dirty="0">
                <a:latin typeface="Tahoma" pitchFamily="34" charset="0"/>
              </a:rPr>
              <a:t>Beatty Company purchased land and a building for $240,000 cash. A real estate appraiser determined the fair market value of each asset to be as follows:</a:t>
            </a:r>
          </a:p>
        </p:txBody>
      </p:sp>
      <p:pic>
        <p:nvPicPr>
          <p:cNvPr id="3" name="Picture 2" descr="A picture containing table&#10;&#10;Description automatically generated">
            <a:extLst>
              <a:ext uri="{FF2B5EF4-FFF2-40B4-BE49-F238E27FC236}">
                <a16:creationId xmlns:a16="http://schemas.microsoft.com/office/drawing/2014/main" id="{CD71DAB1-29C8-4E6B-BC91-BE39F71800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9944" y="3581400"/>
            <a:ext cx="4744112" cy="2019582"/>
          </a:xfrm>
          <a:prstGeom prst="rect">
            <a:avLst/>
          </a:prstGeom>
        </p:spPr>
      </p:pic>
    </p:spTree>
    <p:custDataLst>
      <p:tags r:id="rId1"/>
    </p:custDataLst>
    <p:extLst>
      <p:ext uri="{BB962C8B-B14F-4D97-AF65-F5344CB8AC3E}">
        <p14:creationId xmlns:p14="http://schemas.microsoft.com/office/powerpoint/2010/main" val="2626440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a:bodyPr>
          <a:lstStyle/>
          <a:p>
            <a:pPr eaLnBrk="1" hangingPunct="1"/>
            <a:r>
              <a:rPr lang="en-US" altLang="en-US" b="1" dirty="0"/>
              <a:t>Basket Purchase Allocation</a:t>
            </a:r>
          </a:p>
        </p:txBody>
      </p:sp>
      <p:sp>
        <p:nvSpPr>
          <p:cNvPr id="1028" name="Text Box 4"/>
          <p:cNvSpPr txBox="1">
            <a:spLocks noChangeArrowheads="1"/>
          </p:cNvSpPr>
          <p:nvPr/>
        </p:nvSpPr>
        <p:spPr bwMode="auto">
          <a:xfrm>
            <a:off x="533400" y="1600200"/>
            <a:ext cx="8001000" cy="1569660"/>
          </a:xfrm>
          <a:prstGeom prst="rect">
            <a:avLst/>
          </a:prstGeom>
          <a:solidFill>
            <a:schemeClr val="accent1">
              <a:lumMod val="20000"/>
              <a:lumOff val="80000"/>
            </a:schemeClr>
          </a:solidFill>
          <a:ln>
            <a:solidFill>
              <a:schemeClr val="tx1"/>
            </a:solidFill>
          </a:ln>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400" dirty="0">
                <a:latin typeface="Tahoma" pitchFamily="34" charset="0"/>
              </a:rPr>
              <a:t>The appraisal indicates that the land is worth 25 percent ($90,000 ÷ $360,000) of the total value and the building is worth 75 percent ($270,000 ÷ $260,000). The actual purchase price is allocated as follows:</a:t>
            </a:r>
          </a:p>
        </p:txBody>
      </p:sp>
      <p:pic>
        <p:nvPicPr>
          <p:cNvPr id="4" name="Picture 3" descr="A screenshot of a cell phone&#10;&#10;Description automatically generated">
            <a:extLst>
              <a:ext uri="{FF2B5EF4-FFF2-40B4-BE49-F238E27FC236}">
                <a16:creationId xmlns:a16="http://schemas.microsoft.com/office/drawing/2014/main" id="{2CAA7B7D-0F1B-446A-92FB-3BBD77DFCC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4906" y="3810000"/>
            <a:ext cx="6794187" cy="1848325"/>
          </a:xfrm>
          <a:prstGeom prst="rect">
            <a:avLst/>
          </a:prstGeom>
        </p:spPr>
      </p:pic>
    </p:spTree>
    <p:custDataLst>
      <p:tags r:id="rId1"/>
    </p:custDataLst>
    <p:extLst>
      <p:ext uri="{BB962C8B-B14F-4D97-AF65-F5344CB8AC3E}">
        <p14:creationId xmlns:p14="http://schemas.microsoft.com/office/powerpoint/2010/main" val="13250561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1"/>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2597</Words>
  <Application>Microsoft Office PowerPoint</Application>
  <PresentationFormat>On-screen Show (4:3)</PresentationFormat>
  <Paragraphs>215</Paragraphs>
  <Slides>60</Slides>
  <Notes>60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Calibri Light</vt:lpstr>
      <vt:lpstr>Tahoma</vt:lpstr>
      <vt:lpstr>Office Theme</vt:lpstr>
      <vt:lpstr>Chapter 6</vt:lpstr>
      <vt:lpstr>LO 6-1:</vt:lpstr>
      <vt:lpstr>Tangible versus Intangible Assets</vt:lpstr>
      <vt:lpstr>Tangible Long-Term Assets</vt:lpstr>
      <vt:lpstr>Intangible Assets</vt:lpstr>
      <vt:lpstr>Determining the Cost of Long-Term Assets</vt:lpstr>
      <vt:lpstr>Basket Purchase</vt:lpstr>
      <vt:lpstr>Basket Purchase Allocation</vt:lpstr>
      <vt:lpstr>Basket Purchase Allocation</vt:lpstr>
      <vt:lpstr>Life Cycle of an Operational Asset</vt:lpstr>
      <vt:lpstr>Life Cycle of an Operational Asset</vt:lpstr>
      <vt:lpstr>Depreciation Expense, Salvage Value, and Depreciable Cost</vt:lpstr>
      <vt:lpstr>Methods of Recognizing Depreciation Expense</vt:lpstr>
      <vt:lpstr>Relative Use of Depreciation Methods</vt:lpstr>
      <vt:lpstr>Illustration: Determining Cost of Long-Term Asset</vt:lpstr>
      <vt:lpstr>LO 6-2:</vt:lpstr>
      <vt:lpstr>The Asset Life Cycle Illustrated</vt:lpstr>
      <vt:lpstr>The Asset Life Cycle Illustrated</vt:lpstr>
      <vt:lpstr>Straight-Line Depreciation</vt:lpstr>
      <vt:lpstr>Book Value</vt:lpstr>
      <vt:lpstr>Financial Statements Under Straight-Line Depreciation</vt:lpstr>
      <vt:lpstr>Financial Statements Under Straight-Line Depreciation</vt:lpstr>
      <vt:lpstr>LO 6-3:</vt:lpstr>
      <vt:lpstr>Double-Declining-Balance Depreciation</vt:lpstr>
      <vt:lpstr>Double-Declining-Balance Depreciation</vt:lpstr>
      <vt:lpstr>Double-Declining-Balance Depreciation Continued</vt:lpstr>
      <vt:lpstr>Financial Statements under Double-Declining-Balance Depreciation</vt:lpstr>
      <vt:lpstr>Financial Statements under Double-Declining-Balance Depreciation</vt:lpstr>
      <vt:lpstr>LO 6-4:</vt:lpstr>
      <vt:lpstr>Units-of-Production Depreciation</vt:lpstr>
      <vt:lpstr>Units-of-Production Depreciation</vt:lpstr>
      <vt:lpstr>Units-of-Production Depreciation</vt:lpstr>
      <vt:lpstr>Financial Statements under Units-of-Production Depreciation</vt:lpstr>
      <vt:lpstr>Financial Statements under Units-of-Production Depreciation</vt:lpstr>
      <vt:lpstr>LO 6-5:</vt:lpstr>
      <vt:lpstr>Accounting for the Disposal of Long-Term Operational Assets</vt:lpstr>
      <vt:lpstr>Comparing the Depreciation Methods</vt:lpstr>
      <vt:lpstr>LO 6-6:</vt:lpstr>
      <vt:lpstr>Revision of Estimates</vt:lpstr>
      <vt:lpstr>Revision of Life</vt:lpstr>
      <vt:lpstr>Revision of Salvage</vt:lpstr>
      <vt:lpstr>LO 6-7:</vt:lpstr>
      <vt:lpstr>Costs That Are Expensed</vt:lpstr>
      <vt:lpstr>Costs that are Capitalized</vt:lpstr>
      <vt:lpstr>Improving Quality</vt:lpstr>
      <vt:lpstr>Depreciation after Capitalizing Costs</vt:lpstr>
      <vt:lpstr>Extending Life</vt:lpstr>
      <vt:lpstr>Depreciation after Extending Life</vt:lpstr>
      <vt:lpstr>LO 6-8:</vt:lpstr>
      <vt:lpstr>Natural Resources</vt:lpstr>
      <vt:lpstr>LO 6-9:</vt:lpstr>
      <vt:lpstr>Trademarks and Patents</vt:lpstr>
      <vt:lpstr>Copyrights and Franchises</vt:lpstr>
      <vt:lpstr>Goodwill</vt:lpstr>
      <vt:lpstr>Goodwill</vt:lpstr>
      <vt:lpstr>LO 6-10:</vt:lpstr>
      <vt:lpstr>Expensing Intangible Assets with Identifiable Useful Lives</vt:lpstr>
      <vt:lpstr>Impairment Losses for Intangible Assets with Indefinite Useful Lives</vt:lpstr>
      <vt:lpstr>Balance Sheet Presentation</vt:lpstr>
      <vt:lpstr>End of Chapter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Quinones, Erin</dc:creator>
  <cp:lastModifiedBy>Mary Howard</cp:lastModifiedBy>
  <cp:revision>3</cp:revision>
  <dcterms:created xsi:type="dcterms:W3CDTF">2020-04-06T14:20:54Z</dcterms:created>
  <dcterms:modified xsi:type="dcterms:W3CDTF">2020-09-09T12:56:20Z</dcterms:modified>
</cp:coreProperties>
</file>