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1"/>
  </p:sldMasterIdLst>
  <p:notesMasterIdLst>
    <p:notesMasterId r:id="rId46"/>
  </p:notesMasterIdLst>
  <p:handoutMasterIdLst>
    <p:handoutMasterId r:id="rId47"/>
  </p:handoutMasterIdLst>
  <p:sldIdLst>
    <p:sldId id="256" r:id="rId2"/>
    <p:sldId id="311" r:id="rId3"/>
    <p:sldId id="259" r:id="rId4"/>
    <p:sldId id="260" r:id="rId5"/>
    <p:sldId id="261" r:id="rId6"/>
    <p:sldId id="327" r:id="rId7"/>
    <p:sldId id="326" r:id="rId8"/>
    <p:sldId id="312" r:id="rId9"/>
    <p:sldId id="263" r:id="rId10"/>
    <p:sldId id="328" r:id="rId11"/>
    <p:sldId id="313" r:id="rId12"/>
    <p:sldId id="329" r:id="rId13"/>
    <p:sldId id="266" r:id="rId14"/>
    <p:sldId id="314" r:id="rId15"/>
    <p:sldId id="268" r:id="rId16"/>
    <p:sldId id="269" r:id="rId17"/>
    <p:sldId id="330" r:id="rId18"/>
    <p:sldId id="271" r:id="rId19"/>
    <p:sldId id="331" r:id="rId20"/>
    <p:sldId id="321" r:id="rId21"/>
    <p:sldId id="332" r:id="rId22"/>
    <p:sldId id="274" r:id="rId23"/>
    <p:sldId id="276" r:id="rId24"/>
    <p:sldId id="278" r:id="rId25"/>
    <p:sldId id="324" r:id="rId26"/>
    <p:sldId id="333" r:id="rId27"/>
    <p:sldId id="315" r:id="rId28"/>
    <p:sldId id="280" r:id="rId29"/>
    <p:sldId id="281" r:id="rId30"/>
    <p:sldId id="316" r:id="rId31"/>
    <p:sldId id="334" r:id="rId32"/>
    <p:sldId id="335" r:id="rId33"/>
    <p:sldId id="283" r:id="rId34"/>
    <p:sldId id="284" r:id="rId35"/>
    <p:sldId id="285" r:id="rId36"/>
    <p:sldId id="287" r:id="rId37"/>
    <p:sldId id="289" r:id="rId38"/>
    <p:sldId id="336" r:id="rId39"/>
    <p:sldId id="318" r:id="rId40"/>
    <p:sldId id="299" r:id="rId41"/>
    <p:sldId id="300" r:id="rId42"/>
    <p:sldId id="302" r:id="rId43"/>
    <p:sldId id="343" r:id="rId44"/>
    <p:sldId id="310" r:id="rId45"/>
  </p:sldIdLst>
  <p:sldSz cx="9144000" cy="6858000" type="screen4x3"/>
  <p:notesSz cx="6858000" cy="914400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Brown" initials="MB" lastIdx="11" clrIdx="0"/>
  <p:cmAuthor id="2" name="Helen" initials="H" lastIdx="7" clrIdx="1"/>
  <p:cmAuthor id="3" name="Brown, Molly G - brownmg" initials="BMG-b"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C00"/>
    <a:srgbClr val="3C8C93"/>
    <a:srgbClr val="0000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25" autoAdjust="0"/>
    <p:restoredTop sz="93913" autoAdjust="0"/>
  </p:normalViewPr>
  <p:slideViewPr>
    <p:cSldViewPr>
      <p:cViewPr varScale="1">
        <p:scale>
          <a:sx n="92" d="100"/>
          <a:sy n="92" d="100"/>
        </p:scale>
        <p:origin x="1459" y="82"/>
      </p:cViewPr>
      <p:guideLst>
        <p:guide orient="horz" pos="2160"/>
        <p:guide pos="2880"/>
      </p:guideLst>
    </p:cSldViewPr>
  </p:slideViewPr>
  <p:notesTextViewPr>
    <p:cViewPr>
      <p:scale>
        <a:sx n="1" d="1"/>
        <a:sy n="1" d="1"/>
      </p:scale>
      <p:origin x="0" y="0"/>
    </p:cViewPr>
  </p:notesTextViewPr>
  <p:notesViewPr>
    <p:cSldViewPr>
      <p:cViewPr varScale="1">
        <p:scale>
          <a:sx n="63" d="100"/>
          <a:sy n="63" d="100"/>
        </p:scale>
        <p:origin x="-3115"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796EF0-C038-46F6-8EBC-BACE0638F958}" type="datetimeFigureOut">
              <a:rPr lang="en-US" smtClean="0"/>
              <a:pPr/>
              <a:t>9/9/2020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51D872-4AD4-41B3-BF04-4A3A185971F9}" type="slidenum">
              <a:rPr lang="en-US" smtClean="0"/>
              <a:pPr/>
              <a:t>‹#›</a:t>
            </a:fld>
            <a:endParaRPr lang="en-US" dirty="0"/>
          </a:p>
        </p:txBody>
      </p:sp>
    </p:spTree>
    <p:extLst>
      <p:ext uri="{BB962C8B-B14F-4D97-AF65-F5344CB8AC3E}">
        <p14:creationId xmlns:p14="http://schemas.microsoft.com/office/powerpoint/2010/main" val="499617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4E435-114C-4460-AC7B-448B6E52487C}" type="datetimeFigureOut">
              <a:rPr lang="en-US" smtClean="0"/>
              <a:pPr/>
              <a:t>9/9/2020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7DB2A-F209-4E38-9415-7A6B20813FFE}" type="slidenum">
              <a:rPr lang="en-US" smtClean="0"/>
              <a:pPr/>
              <a:t>‹#›</a:t>
            </a:fld>
            <a:endParaRPr lang="en-US" dirty="0"/>
          </a:p>
        </p:txBody>
      </p:sp>
    </p:spTree>
    <p:extLst>
      <p:ext uri="{BB962C8B-B14F-4D97-AF65-F5344CB8AC3E}">
        <p14:creationId xmlns:p14="http://schemas.microsoft.com/office/powerpoint/2010/main" val="428904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7DB2A-F209-4E38-9415-7A6B20813FFE}" type="slidenum">
              <a:rPr lang="en-US" smtClean="0"/>
              <a:pPr/>
              <a:t>1</a:t>
            </a:fld>
            <a:endParaRPr lang="en-US" dirty="0"/>
          </a:p>
        </p:txBody>
      </p:sp>
    </p:spTree>
    <p:extLst>
      <p:ext uri="{BB962C8B-B14F-4D97-AF65-F5344CB8AC3E}">
        <p14:creationId xmlns:p14="http://schemas.microsoft.com/office/powerpoint/2010/main" val="1091081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54AEDB36-87EF-4611-9784-B43979D68FA7}" type="slidenum">
              <a:rPr lang="en-US" altLang="en-US" sz="1200" b="0" smtClean="0"/>
              <a:pPr/>
              <a:t>10</a:t>
            </a:fld>
            <a:endParaRPr lang="en-US" altLang="en-US" sz="1200" b="0" dirty="0"/>
          </a:p>
        </p:txBody>
      </p:sp>
      <p:sp>
        <p:nvSpPr>
          <p:cNvPr id="6451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4717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11</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3748223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F5D57619-7840-4F6F-A4D6-A7CF61B27294}" type="slidenum">
              <a:rPr lang="en-US" altLang="en-US" sz="1200" b="0" smtClean="0"/>
              <a:pPr/>
              <a:t>12</a:t>
            </a:fld>
            <a:endParaRPr lang="en-US" altLang="en-US" sz="1200" b="0" dirty="0"/>
          </a:p>
        </p:txBody>
      </p:sp>
      <p:sp>
        <p:nvSpPr>
          <p:cNvPr id="604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660026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F53CC163-C83F-421A-B31A-320FA1A3C987}" type="slidenum">
              <a:rPr lang="en-US" altLang="en-US" sz="1200" b="0" smtClean="0"/>
              <a:pPr/>
              <a:t>13</a:t>
            </a:fld>
            <a:endParaRPr lang="en-US" altLang="en-US" sz="1200" b="0" dirty="0"/>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13104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14</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4084012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F5CF9B52-FDE7-436C-867B-4664E7290E97}" type="slidenum">
              <a:rPr lang="en-US" altLang="en-US" sz="1200" b="0" smtClean="0"/>
              <a:pPr/>
              <a:t>15</a:t>
            </a:fld>
            <a:endParaRPr lang="en-US" altLang="en-US" sz="1200" b="0" dirty="0"/>
          </a:p>
        </p:txBody>
      </p:sp>
      <p:sp>
        <p:nvSpPr>
          <p:cNvPr id="696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46285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328D1E81-5C50-44D9-AD1E-69BE45DCECD3}" type="slidenum">
              <a:rPr lang="en-US" altLang="en-US" sz="1200" b="0" smtClean="0"/>
              <a:pPr/>
              <a:t>16</a:t>
            </a:fld>
            <a:endParaRPr lang="en-US" altLang="en-US" sz="1200" b="0" dirty="0"/>
          </a:p>
        </p:txBody>
      </p:sp>
      <p:sp>
        <p:nvSpPr>
          <p:cNvPr id="706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16450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328D1E81-5C50-44D9-AD1E-69BE45DCECD3}" type="slidenum">
              <a:rPr lang="en-US" altLang="en-US" sz="1200" b="0" smtClean="0"/>
              <a:pPr/>
              <a:t>17</a:t>
            </a:fld>
            <a:endParaRPr lang="en-US" altLang="en-US" sz="1200" b="0" dirty="0"/>
          </a:p>
        </p:txBody>
      </p:sp>
      <p:sp>
        <p:nvSpPr>
          <p:cNvPr id="706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14890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980E3E15-F901-448A-BA99-085FAB6A429F}" type="slidenum">
              <a:rPr lang="en-US" altLang="en-US" sz="1200" b="0" smtClean="0"/>
              <a:pPr/>
              <a:t>18</a:t>
            </a:fld>
            <a:endParaRPr lang="en-US" altLang="en-US" sz="1200" b="0" dirty="0"/>
          </a:p>
        </p:txBody>
      </p:sp>
      <p:sp>
        <p:nvSpPr>
          <p:cNvPr id="7270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470297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328D1E81-5C50-44D9-AD1E-69BE45DCECD3}" type="slidenum">
              <a:rPr lang="en-US" altLang="en-US" sz="1200" b="0" smtClean="0"/>
              <a:pPr/>
              <a:t>19</a:t>
            </a:fld>
            <a:endParaRPr lang="en-US" altLang="en-US" sz="1200" b="0" dirty="0"/>
          </a:p>
        </p:txBody>
      </p:sp>
      <p:sp>
        <p:nvSpPr>
          <p:cNvPr id="706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99053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1381841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20</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3935244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F5CF9B52-FDE7-436C-867B-4664E7290E97}" type="slidenum">
              <a:rPr lang="en-US" altLang="en-US" sz="1200" b="0" smtClean="0"/>
              <a:pPr/>
              <a:t>21</a:t>
            </a:fld>
            <a:endParaRPr lang="en-US" altLang="en-US" sz="1200" b="0" dirty="0"/>
          </a:p>
        </p:txBody>
      </p:sp>
      <p:sp>
        <p:nvSpPr>
          <p:cNvPr id="696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8289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39486D50-1F24-485B-8EE1-ACF9755C3017}" type="slidenum">
              <a:rPr lang="en-US" altLang="en-US" sz="1200" b="0" smtClean="0"/>
              <a:pPr/>
              <a:t>22</a:t>
            </a:fld>
            <a:endParaRPr lang="en-US" altLang="en-US" sz="1200" b="0" dirty="0"/>
          </a:p>
        </p:txBody>
      </p:sp>
      <p:sp>
        <p:nvSpPr>
          <p:cNvPr id="75779" name="Rectangle 2"/>
          <p:cNvSpPr>
            <a:spLocks noGrp="1" noRot="1" noChangeAspect="1" noChangeArrowheads="1" noTextEdit="1"/>
          </p:cNvSpPr>
          <p:nvPr>
            <p:ph type="sldImg"/>
          </p:nvPr>
        </p:nvSpPr>
        <p:spPr>
          <a:xfrm>
            <a:off x="1150938" y="692150"/>
            <a:ext cx="4556125" cy="34163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855631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EB09231B-0791-4EA4-B2CA-5A600FCDB3ED}" type="slidenum">
              <a:rPr lang="en-US" altLang="en-US" sz="1200" b="0" smtClean="0"/>
              <a:pPr/>
              <a:t>23</a:t>
            </a:fld>
            <a:endParaRPr lang="en-US" altLang="en-US" sz="1200" b="0" dirty="0"/>
          </a:p>
        </p:txBody>
      </p:sp>
      <p:sp>
        <p:nvSpPr>
          <p:cNvPr id="77827" name="Rectangle 2"/>
          <p:cNvSpPr>
            <a:spLocks noGrp="1" noRot="1" noChangeAspect="1" noChangeArrowheads="1" noTextEdit="1"/>
          </p:cNvSpPr>
          <p:nvPr>
            <p:ph type="sldImg"/>
          </p:nvPr>
        </p:nvSpPr>
        <p:spPr>
          <a:xfrm>
            <a:off x="1150938" y="692150"/>
            <a:ext cx="4556125" cy="34163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96857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41DC2A81-18E2-4348-A90B-FABF10F62B58}" type="slidenum">
              <a:rPr lang="en-US" altLang="en-US" sz="1200" b="0" smtClean="0"/>
              <a:pPr/>
              <a:t>24</a:t>
            </a:fld>
            <a:endParaRPr lang="en-US" altLang="en-US" sz="1200" b="0" dirty="0"/>
          </a:p>
        </p:txBody>
      </p:sp>
      <p:sp>
        <p:nvSpPr>
          <p:cNvPr id="798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57063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41DC2A81-18E2-4348-A90B-FABF10F62B58}" type="slidenum">
              <a:rPr lang="en-US" altLang="en-US" sz="1200" b="0" smtClean="0"/>
              <a:pPr/>
              <a:t>25</a:t>
            </a:fld>
            <a:endParaRPr lang="en-US" altLang="en-US" sz="1200" b="0" dirty="0"/>
          </a:p>
        </p:txBody>
      </p:sp>
      <p:sp>
        <p:nvSpPr>
          <p:cNvPr id="798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73206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41DC2A81-18E2-4348-A90B-FABF10F62B58}" type="slidenum">
              <a:rPr lang="en-US" altLang="en-US" sz="1200" b="0" smtClean="0"/>
              <a:pPr/>
              <a:t>26</a:t>
            </a:fld>
            <a:endParaRPr lang="en-US" altLang="en-US" sz="1200" b="0" dirty="0"/>
          </a:p>
        </p:txBody>
      </p:sp>
      <p:sp>
        <p:nvSpPr>
          <p:cNvPr id="798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230442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27</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3396917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2564E302-DA8C-493E-ADB6-41F0185842ED}" type="slidenum">
              <a:rPr lang="en-US" altLang="en-US" sz="1200" b="0" smtClean="0"/>
              <a:pPr/>
              <a:t>28</a:t>
            </a:fld>
            <a:endParaRPr lang="en-US" altLang="en-US" sz="1200" b="0" dirty="0"/>
          </a:p>
        </p:txBody>
      </p:sp>
      <p:sp>
        <p:nvSpPr>
          <p:cNvPr id="8192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9343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ED9D68B7-098F-42B5-8F48-F0CEEFB20E01}" type="slidenum">
              <a:rPr lang="en-US" altLang="en-US" sz="1200" b="0" smtClean="0"/>
              <a:pPr/>
              <a:t>29</a:t>
            </a:fld>
            <a:endParaRPr lang="en-US" altLang="en-US" sz="1200" b="0" dirty="0"/>
          </a:p>
        </p:txBody>
      </p:sp>
      <p:sp>
        <p:nvSpPr>
          <p:cNvPr id="8294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366477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F5D57619-7840-4F6F-A4D6-A7CF61B27294}" type="slidenum">
              <a:rPr lang="en-US" altLang="en-US" sz="1200" b="0" smtClean="0"/>
              <a:pPr/>
              <a:t>3</a:t>
            </a:fld>
            <a:endParaRPr lang="en-US" altLang="en-US" sz="1200" b="0" dirty="0"/>
          </a:p>
        </p:txBody>
      </p:sp>
      <p:sp>
        <p:nvSpPr>
          <p:cNvPr id="6041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73268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30</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3100083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2564E302-DA8C-493E-ADB6-41F0185842ED}" type="slidenum">
              <a:rPr lang="en-US" altLang="en-US" sz="1200" b="0" smtClean="0"/>
              <a:pPr/>
              <a:t>31</a:t>
            </a:fld>
            <a:endParaRPr lang="en-US" altLang="en-US" sz="1200" b="0" dirty="0"/>
          </a:p>
        </p:txBody>
      </p:sp>
      <p:sp>
        <p:nvSpPr>
          <p:cNvPr id="8192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981757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39486D50-1F24-485B-8EE1-ACF9755C3017}" type="slidenum">
              <a:rPr lang="en-US" altLang="en-US" sz="1200" b="0" smtClean="0"/>
              <a:pPr/>
              <a:t>32</a:t>
            </a:fld>
            <a:endParaRPr lang="en-US" altLang="en-US" sz="1200" b="0" dirty="0"/>
          </a:p>
        </p:txBody>
      </p:sp>
      <p:sp>
        <p:nvSpPr>
          <p:cNvPr id="75779" name="Rectangle 2"/>
          <p:cNvSpPr>
            <a:spLocks noGrp="1" noRot="1" noChangeAspect="1" noChangeArrowheads="1" noTextEdit="1"/>
          </p:cNvSpPr>
          <p:nvPr>
            <p:ph type="sldImg"/>
          </p:nvPr>
        </p:nvSpPr>
        <p:spPr>
          <a:xfrm>
            <a:off x="1150938" y="692150"/>
            <a:ext cx="4556125" cy="34163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70127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8B85FECE-6DCB-433E-A22D-5F6B647EC028}" type="slidenum">
              <a:rPr lang="en-US" altLang="en-US" sz="1200" b="0" smtClean="0"/>
              <a:pPr/>
              <a:t>33</a:t>
            </a:fld>
            <a:endParaRPr lang="en-US" altLang="en-US" sz="1200" b="0" dirty="0"/>
          </a:p>
        </p:txBody>
      </p:sp>
      <p:sp>
        <p:nvSpPr>
          <p:cNvPr id="8499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endParaRPr lang="en-US" altLang="en-US" dirty="0"/>
          </a:p>
        </p:txBody>
      </p:sp>
      <p:sp>
        <p:nvSpPr>
          <p:cNvPr id="84996" name="Rectangle 3"/>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endParaRPr lang="en-US" altLang="en-US" dirty="0"/>
          </a:p>
        </p:txBody>
      </p:sp>
      <p:sp>
        <p:nvSpPr>
          <p:cNvPr id="84997" name="Rectangle 4"/>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endParaRPr lang="en-US" altLang="en-US" dirty="0"/>
          </a:p>
        </p:txBody>
      </p:sp>
      <p:sp>
        <p:nvSpPr>
          <p:cNvPr id="84998" name="Rectangle 5"/>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114512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B49A2F4E-5CAE-4227-A82E-8479B6CBDEA7}" type="slidenum">
              <a:rPr lang="en-US" altLang="en-US" sz="1200" b="0" smtClean="0"/>
              <a:pPr/>
              <a:t>34</a:t>
            </a:fld>
            <a:endParaRPr lang="en-US" altLang="en-US" sz="1200" b="0" dirty="0"/>
          </a:p>
        </p:txBody>
      </p:sp>
      <p:sp>
        <p:nvSpPr>
          <p:cNvPr id="8601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endParaRPr lang="en-US" altLang="en-US" dirty="0"/>
          </a:p>
        </p:txBody>
      </p:sp>
      <p:sp>
        <p:nvSpPr>
          <p:cNvPr id="86020" name="Rectangle 3"/>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endParaRPr lang="en-US" altLang="en-US" dirty="0"/>
          </a:p>
        </p:txBody>
      </p:sp>
      <p:sp>
        <p:nvSpPr>
          <p:cNvPr id="86021" name="Rectangle 4"/>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endParaRPr lang="en-US" altLang="en-US" dirty="0"/>
          </a:p>
        </p:txBody>
      </p:sp>
      <p:sp>
        <p:nvSpPr>
          <p:cNvPr id="86022" name="Rectangle 5"/>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85636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21031218-C84B-42C7-B55B-FF43ADC1DE63}" type="slidenum">
              <a:rPr lang="en-US" altLang="en-US" sz="1200" b="0" smtClean="0"/>
              <a:pPr/>
              <a:t>35</a:t>
            </a:fld>
            <a:endParaRPr lang="en-US" altLang="en-US" sz="1200" b="0" dirty="0"/>
          </a:p>
        </p:txBody>
      </p:sp>
      <p:sp>
        <p:nvSpPr>
          <p:cNvPr id="8704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872168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12BBBD36-C629-498D-BA69-3C64F5C2FE4D}" type="slidenum">
              <a:rPr lang="en-US" altLang="en-US" sz="1200" b="0" smtClean="0"/>
              <a:pPr/>
              <a:t>36</a:t>
            </a:fld>
            <a:endParaRPr lang="en-US" altLang="en-US" sz="1200" b="0" dirty="0"/>
          </a:p>
        </p:txBody>
      </p:sp>
      <p:sp>
        <p:nvSpPr>
          <p:cNvPr id="890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2181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6EFDED1D-737A-48A3-B39D-7A7110DDD81F}" type="slidenum">
              <a:rPr lang="en-US" altLang="en-US" sz="1200" b="0" smtClean="0"/>
              <a:pPr/>
              <a:t>37</a:t>
            </a:fld>
            <a:endParaRPr lang="en-US" altLang="en-US" sz="1200" b="0" dirty="0"/>
          </a:p>
        </p:txBody>
      </p:sp>
      <p:sp>
        <p:nvSpPr>
          <p:cNvPr id="9113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924747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6EFDED1D-737A-48A3-B39D-7A7110DDD81F}" type="slidenum">
              <a:rPr lang="en-US" altLang="en-US" sz="1200" b="0" smtClean="0"/>
              <a:pPr/>
              <a:t>38</a:t>
            </a:fld>
            <a:endParaRPr lang="en-US" altLang="en-US" sz="1200" b="0" dirty="0"/>
          </a:p>
        </p:txBody>
      </p:sp>
      <p:sp>
        <p:nvSpPr>
          <p:cNvPr id="9113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378648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39</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288798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C0ACED77-C169-42EC-B0B7-99D67A0F886C}" type="slidenum">
              <a:rPr lang="en-US" altLang="en-US" sz="1200" b="0" smtClean="0"/>
              <a:pPr/>
              <a:t>4</a:t>
            </a:fld>
            <a:endParaRPr lang="en-US" altLang="en-US" sz="1200" b="0" dirty="0"/>
          </a:p>
        </p:txBody>
      </p:sp>
      <p:sp>
        <p:nvSpPr>
          <p:cNvPr id="6144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808976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C9F4D3DE-A69F-423E-8167-5278CA536642}" type="slidenum">
              <a:rPr lang="en-US" altLang="en-US" sz="1200" b="0" smtClean="0"/>
              <a:pPr/>
              <a:t>40</a:t>
            </a:fld>
            <a:endParaRPr lang="en-US" altLang="en-US" sz="1200" b="0" dirty="0"/>
          </a:p>
        </p:txBody>
      </p:sp>
      <p:sp>
        <p:nvSpPr>
          <p:cNvPr id="1013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167145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1D4C6A40-2334-4C65-8827-8C85ABC47925}" type="slidenum">
              <a:rPr lang="en-US" altLang="en-US" sz="1200" b="0" smtClean="0"/>
              <a:pPr/>
              <a:t>41</a:t>
            </a:fld>
            <a:endParaRPr lang="en-US" altLang="en-US" sz="1200" b="0" dirty="0"/>
          </a:p>
        </p:txBody>
      </p:sp>
      <p:sp>
        <p:nvSpPr>
          <p:cNvPr id="10240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7486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3C994A61-7EF9-4CA6-99A2-7A729FC8BCDD}" type="slidenum">
              <a:rPr lang="en-US" altLang="en-US" sz="1200" b="0" smtClean="0"/>
              <a:pPr/>
              <a:t>42</a:t>
            </a:fld>
            <a:endParaRPr lang="en-US" altLang="en-US" sz="1200" b="0" dirty="0"/>
          </a:p>
        </p:txBody>
      </p:sp>
      <p:sp>
        <p:nvSpPr>
          <p:cNvPr id="10445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985431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3C994A61-7EF9-4CA6-99A2-7A729FC8BCDD}" type="slidenum">
              <a:rPr lang="en-US" altLang="en-US" sz="1200" b="0" smtClean="0"/>
              <a:pPr/>
              <a:t>43</a:t>
            </a:fld>
            <a:endParaRPr lang="en-US" altLang="en-US" sz="1200" b="0" dirty="0"/>
          </a:p>
        </p:txBody>
      </p:sp>
      <p:sp>
        <p:nvSpPr>
          <p:cNvPr id="10445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713737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8E53991F-6A97-43F1-BFE2-CD9A097D466C}" type="slidenum">
              <a:rPr lang="en-US" altLang="en-US" sz="1200" b="0" smtClean="0"/>
              <a:pPr/>
              <a:t>44</a:t>
            </a:fld>
            <a:endParaRPr lang="en-US" altLang="en-US" sz="1200" b="0" dirty="0"/>
          </a:p>
        </p:txBody>
      </p:sp>
      <p:sp>
        <p:nvSpPr>
          <p:cNvPr id="11264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36818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81F204C2-1DC3-420F-9C79-010056BA82D9}" type="slidenum">
              <a:rPr lang="en-US" altLang="en-US" sz="1200" b="0" smtClean="0"/>
              <a:pPr/>
              <a:t>5</a:t>
            </a:fld>
            <a:endParaRPr lang="en-US" altLang="en-US" sz="1200" b="0" dirty="0"/>
          </a:p>
        </p:txBody>
      </p:sp>
      <p:sp>
        <p:nvSpPr>
          <p:cNvPr id="6246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64613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81F204C2-1DC3-420F-9C79-010056BA82D9}" type="slidenum">
              <a:rPr lang="en-US" altLang="en-US" sz="1200" b="0" smtClean="0"/>
              <a:pPr/>
              <a:t>6</a:t>
            </a:fld>
            <a:endParaRPr lang="en-US" altLang="en-US" sz="1200" b="0" dirty="0"/>
          </a:p>
        </p:txBody>
      </p:sp>
      <p:sp>
        <p:nvSpPr>
          <p:cNvPr id="6246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8395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81F204C2-1DC3-420F-9C79-010056BA82D9}" type="slidenum">
              <a:rPr lang="en-US" altLang="en-US" sz="1200" b="0" smtClean="0"/>
              <a:pPr/>
              <a:t>7</a:t>
            </a:fld>
            <a:endParaRPr lang="en-US" altLang="en-US" sz="1200" b="0" dirty="0"/>
          </a:p>
        </p:txBody>
      </p:sp>
      <p:sp>
        <p:nvSpPr>
          <p:cNvPr id="6246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32454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8</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477361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fld id="{54AEDB36-87EF-4611-9784-B43979D68FA7}" type="slidenum">
              <a:rPr lang="en-US" altLang="en-US" sz="1200" b="0" smtClean="0"/>
              <a:pPr/>
              <a:t>9</a:t>
            </a:fld>
            <a:endParaRPr lang="en-US" altLang="en-US" sz="1200" b="0" dirty="0"/>
          </a:p>
        </p:txBody>
      </p:sp>
      <p:sp>
        <p:nvSpPr>
          <p:cNvPr id="6451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0695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D1EBFF-31D9-493A-9D53-9C7BEAA5EB76}" type="datetime1">
              <a:rPr lang="en-US" smtClean="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9A54900-480D-4A34-88FA-7F2143ED1624}" type="slidenum">
              <a:rPr lang="en-US" smtClean="0"/>
              <a:pPr/>
              <a:t>‹#›</a:t>
            </a:fld>
            <a:endParaRPr lang="en-US" dirty="0"/>
          </a:p>
        </p:txBody>
      </p:sp>
      <p:sp>
        <p:nvSpPr>
          <p:cNvPr id="7" name="Title 1"/>
          <p:cNvSpPr>
            <a:spLocks noGrp="1"/>
          </p:cNvSpPr>
          <p:nvPr>
            <p:ph type="ctrTitle"/>
          </p:nvPr>
        </p:nvSpPr>
        <p:spPr>
          <a:xfrm>
            <a:off x="5562600" y="381000"/>
            <a:ext cx="3200400" cy="2590800"/>
          </a:xfrm>
        </p:spPr>
        <p:txBody>
          <a:bodyPr anchor="b"/>
          <a:lstStyle>
            <a:lvl1pPr algn="ctr">
              <a:defRPr sz="4500"/>
            </a:lvl1pPr>
          </a:lstStyle>
          <a:p>
            <a:r>
              <a:rPr lang="en-US" dirty="0"/>
              <a:t>Click to edit Master title style</a:t>
            </a:r>
          </a:p>
        </p:txBody>
      </p:sp>
      <p:sp>
        <p:nvSpPr>
          <p:cNvPr id="8" name="Subtitle 2"/>
          <p:cNvSpPr>
            <a:spLocks noGrp="1"/>
          </p:cNvSpPr>
          <p:nvPr>
            <p:ph type="subTitle" idx="1"/>
          </p:nvPr>
        </p:nvSpPr>
        <p:spPr>
          <a:xfrm>
            <a:off x="5562600" y="3184524"/>
            <a:ext cx="3200400" cy="1920876"/>
          </a:xfrm>
        </p:spPr>
        <p:txBody>
          <a:bodyPr>
            <a:normAutofit/>
          </a:bodyPr>
          <a:lstStyle>
            <a:lvl1pPr marL="0" indent="0" algn="ctr">
              <a:buNone/>
              <a:defRPr sz="2800" b="1">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Rectangle 10"/>
          <p:cNvSpPr/>
          <p:nvPr userDrawn="1"/>
        </p:nvSpPr>
        <p:spPr>
          <a:xfrm>
            <a:off x="5867400" y="5410200"/>
            <a:ext cx="2665016" cy="584776"/>
          </a:xfrm>
          <a:prstGeom prst="rect">
            <a:avLst/>
          </a:prstGeom>
        </p:spPr>
        <p:txBody>
          <a:bodyPr wrap="square">
            <a:spAutoFit/>
          </a:bodyPr>
          <a:lstStyle/>
          <a:p>
            <a:pPr algn="ctr"/>
            <a:r>
              <a:rPr lang="en-US" sz="800" dirty="0">
                <a:solidFill>
                  <a:schemeClr val="bg1">
                    <a:lumMod val="65000"/>
                  </a:schemeClr>
                </a:solidFill>
              </a:rPr>
              <a:t>©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61966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CA36B1-24AD-4232-A5FA-991D154BFC66}"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A7584-3417-49D2-BB2C-84D10690B769}" type="slidenum">
              <a:rPr lang="en-US" smtClean="0"/>
              <a:pPr/>
              <a:t>‹#›</a:t>
            </a:fld>
            <a:endParaRPr lang="en-US" dirty="0"/>
          </a:p>
        </p:txBody>
      </p:sp>
    </p:spTree>
    <p:extLst>
      <p:ext uri="{BB962C8B-B14F-4D97-AF65-F5344CB8AC3E}">
        <p14:creationId xmlns:p14="http://schemas.microsoft.com/office/powerpoint/2010/main" val="352291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CA36B1-24AD-4232-A5FA-991D154BFC66}"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A7584-3417-49D2-BB2C-84D10690B769}" type="slidenum">
              <a:rPr lang="en-US" smtClean="0"/>
              <a:pPr/>
              <a:t>‹#›</a:t>
            </a:fld>
            <a:endParaRPr lang="en-US" dirty="0"/>
          </a:p>
        </p:txBody>
      </p:sp>
    </p:spTree>
    <p:extLst>
      <p:ext uri="{BB962C8B-B14F-4D97-AF65-F5344CB8AC3E}">
        <p14:creationId xmlns:p14="http://schemas.microsoft.com/office/powerpoint/2010/main" val="314017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7-</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6" name="Rectangle 5"/>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371089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vl1pPr>
          </a:lstStyle>
          <a:p>
            <a:r>
              <a:rPr lang="en-US" dirty="0"/>
              <a:t>Click to edit Master title style</a:t>
            </a:r>
          </a:p>
        </p:txBody>
      </p:sp>
      <p:sp>
        <p:nvSpPr>
          <p:cNvPr id="3" name="Date Placeholder 2"/>
          <p:cNvSpPr>
            <a:spLocks noGrp="1"/>
          </p:cNvSpPr>
          <p:nvPr>
            <p:ph type="dt" sz="half" idx="10"/>
          </p:nvPr>
        </p:nvSpPr>
        <p:spPr/>
        <p:txBody>
          <a:bodyPr/>
          <a:lstStyle/>
          <a:p>
            <a:fld id="{30F0AFAD-B2C9-4C19-9D4D-A7E03CA20C78}" type="datetime1">
              <a:rPr lang="en-US" smtClean="0"/>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TextBox 6"/>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7-</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
        <p:nvSpPr>
          <p:cNvPr id="8" name="Rectangle 7"/>
          <p:cNvSpPr/>
          <p:nvPr userDrawn="1"/>
        </p:nvSpPr>
        <p:spPr>
          <a:xfrm>
            <a:off x="-1984" y="6519446"/>
            <a:ext cx="8534400"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65000"/>
                  </a:schemeClr>
                </a:solidFill>
              </a:rPr>
              <a:t>Copyright © 2021 McGraw-Hill Education.  All rights reserved.  No reproduction or distribution with the prior written consent of McGraw-Hill Education.</a:t>
            </a:r>
          </a:p>
          <a:p>
            <a:pPr algn="ctr"/>
            <a:endParaRPr lang="en-US" sz="800" dirty="0">
              <a:solidFill>
                <a:schemeClr val="bg1">
                  <a:lumMod val="65000"/>
                </a:schemeClr>
              </a:solidFill>
            </a:endParaRPr>
          </a:p>
        </p:txBody>
      </p:sp>
    </p:spTree>
    <p:extLst>
      <p:ext uri="{BB962C8B-B14F-4D97-AF65-F5344CB8AC3E}">
        <p14:creationId xmlns:p14="http://schemas.microsoft.com/office/powerpoint/2010/main" val="137867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A36B1-24AD-4232-A5FA-991D154BFC66}"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A7584-3417-49D2-BB2C-84D10690B769}" type="slidenum">
              <a:rPr lang="en-US" smtClean="0"/>
              <a:pPr/>
              <a:t>‹#›</a:t>
            </a:fld>
            <a:endParaRPr lang="en-US" dirty="0"/>
          </a:p>
        </p:txBody>
      </p:sp>
    </p:spTree>
    <p:extLst>
      <p:ext uri="{BB962C8B-B14F-4D97-AF65-F5344CB8AC3E}">
        <p14:creationId xmlns:p14="http://schemas.microsoft.com/office/powerpoint/2010/main" val="211004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CA36B1-24AD-4232-A5FA-991D154BFC66}"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A7584-3417-49D2-BB2C-84D10690B769}" type="slidenum">
              <a:rPr lang="en-US" smtClean="0"/>
              <a:pPr/>
              <a:t>‹#›</a:t>
            </a:fld>
            <a:endParaRPr lang="en-US" dirty="0"/>
          </a:p>
        </p:txBody>
      </p:sp>
    </p:spTree>
    <p:extLst>
      <p:ext uri="{BB962C8B-B14F-4D97-AF65-F5344CB8AC3E}">
        <p14:creationId xmlns:p14="http://schemas.microsoft.com/office/powerpoint/2010/main" val="191643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CA36B1-24AD-4232-A5FA-991D154BFC66}" type="datetimeFigureOut">
              <a:rPr lang="en-US" smtClean="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5A7584-3417-49D2-BB2C-84D10690B769}" type="slidenum">
              <a:rPr lang="en-US" smtClean="0"/>
              <a:pPr/>
              <a:t>‹#›</a:t>
            </a:fld>
            <a:endParaRPr lang="en-US" dirty="0"/>
          </a:p>
        </p:txBody>
      </p:sp>
    </p:spTree>
    <p:extLst>
      <p:ext uri="{BB962C8B-B14F-4D97-AF65-F5344CB8AC3E}">
        <p14:creationId xmlns:p14="http://schemas.microsoft.com/office/powerpoint/2010/main" val="348443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A36B1-24AD-4232-A5FA-991D154BFC66}" type="datetimeFigureOut">
              <a:rPr lang="en-US" smtClean="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5A7584-3417-49D2-BB2C-84D10690B769}" type="slidenum">
              <a:rPr lang="en-US" smtClean="0"/>
              <a:pPr/>
              <a:t>‹#›</a:t>
            </a:fld>
            <a:endParaRPr lang="en-US" dirty="0"/>
          </a:p>
        </p:txBody>
      </p:sp>
    </p:spTree>
    <p:extLst>
      <p:ext uri="{BB962C8B-B14F-4D97-AF65-F5344CB8AC3E}">
        <p14:creationId xmlns:p14="http://schemas.microsoft.com/office/powerpoint/2010/main" val="2552173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ECA36B1-24AD-4232-A5FA-991D154BFC66}"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A7584-3417-49D2-BB2C-84D10690B769}" type="slidenum">
              <a:rPr lang="en-US" smtClean="0"/>
              <a:pPr/>
              <a:t>‹#›</a:t>
            </a:fld>
            <a:endParaRPr lang="en-US" dirty="0"/>
          </a:p>
        </p:txBody>
      </p:sp>
    </p:spTree>
    <p:extLst>
      <p:ext uri="{BB962C8B-B14F-4D97-AF65-F5344CB8AC3E}">
        <p14:creationId xmlns:p14="http://schemas.microsoft.com/office/powerpoint/2010/main" val="23589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ECA36B1-24AD-4232-A5FA-991D154BFC66}"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A7584-3417-49D2-BB2C-84D10690B769}" type="slidenum">
              <a:rPr lang="en-US" smtClean="0"/>
              <a:pPr/>
              <a:t>‹#›</a:t>
            </a:fld>
            <a:endParaRPr lang="en-US" dirty="0"/>
          </a:p>
        </p:txBody>
      </p:sp>
    </p:spTree>
    <p:extLst>
      <p:ext uri="{BB962C8B-B14F-4D97-AF65-F5344CB8AC3E}">
        <p14:creationId xmlns:p14="http://schemas.microsoft.com/office/powerpoint/2010/main" val="208862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ECA36B1-24AD-4232-A5FA-991D154BFC66}" type="datetimeFigureOut">
              <a:rPr lang="en-US" smtClean="0"/>
              <a:pPr/>
              <a:t>9/9/2020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5A7584-3417-49D2-BB2C-84D10690B769}" type="slidenum">
              <a:rPr lang="en-US" smtClean="0"/>
              <a:pPr/>
              <a:t>‹#›</a:t>
            </a:fld>
            <a:endParaRPr lang="en-US" dirty="0"/>
          </a:p>
        </p:txBody>
      </p:sp>
    </p:spTree>
    <p:extLst>
      <p:ext uri="{BB962C8B-B14F-4D97-AF65-F5344CB8AC3E}">
        <p14:creationId xmlns:p14="http://schemas.microsoft.com/office/powerpoint/2010/main" val="261744972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50" r:id="rId4"/>
    <p:sldLayoutId id="2147483851" r:id="rId5"/>
    <p:sldLayoutId id="2147483852" r:id="rId6"/>
    <p:sldLayoutId id="2147483854" r:id="rId7"/>
    <p:sldLayoutId id="2147483855" r:id="rId8"/>
    <p:sldLayoutId id="2147483856" r:id="rId9"/>
    <p:sldLayoutId id="2147483857" r:id="rId10"/>
    <p:sldLayoutId id="214748385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8.tm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9.tmp"/></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0.tmp"/></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1.tmp"/></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2.tmp"/></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3.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14.tmp"/></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15.tmp"/></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16.tmp"/></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17.tmp"/></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18.tmp"/></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0.xml"/><Relationship Id="rId5" Type="http://schemas.openxmlformats.org/officeDocument/2006/relationships/image" Target="../media/image20.tmp"/><Relationship Id="rId4" Type="http://schemas.openxmlformats.org/officeDocument/2006/relationships/image" Target="../media/image19.tmp"/></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2.tmp"/></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5.xml"/><Relationship Id="rId5" Type="http://schemas.openxmlformats.org/officeDocument/2006/relationships/image" Target="../media/image22.tmp"/><Relationship Id="rId4" Type="http://schemas.openxmlformats.org/officeDocument/2006/relationships/image" Target="../media/image21.tmp"/></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6.xml"/><Relationship Id="rId5" Type="http://schemas.openxmlformats.org/officeDocument/2006/relationships/image" Target="../media/image24.tmp"/><Relationship Id="rId4" Type="http://schemas.openxmlformats.org/officeDocument/2006/relationships/image" Target="../media/image23.tmp"/></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37.xml"/><Relationship Id="rId5" Type="http://schemas.openxmlformats.org/officeDocument/2006/relationships/image" Target="../media/image26.tmp"/><Relationship Id="rId4" Type="http://schemas.openxmlformats.org/officeDocument/2006/relationships/image" Target="../media/image25.tm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38.xml"/><Relationship Id="rId4" Type="http://schemas.openxmlformats.org/officeDocument/2006/relationships/image" Target="../media/image27.tmp"/></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28.tmp"/></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3.tmp"/></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image" Target="../media/image29.tm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42.xml"/><Relationship Id="rId4" Type="http://schemas.openxmlformats.org/officeDocument/2006/relationships/image" Target="../media/image30.tmp"/></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3.xml"/><Relationship Id="rId4" Type="http://schemas.openxmlformats.org/officeDocument/2006/relationships/image" Target="../media/image31.tmp"/></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44.xml"/><Relationship Id="rId4" Type="http://schemas.openxmlformats.org/officeDocument/2006/relationships/image" Target="../media/image32.tmp"/></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98460" y="1783959"/>
            <a:ext cx="3065480" cy="2889114"/>
          </a:xfrm>
        </p:spPr>
        <p:txBody>
          <a:bodyPr vert="horz" lIns="91440" tIns="45720" rIns="91440" bIns="45720" rtlCol="0" anchor="b">
            <a:normAutofit/>
          </a:bodyPr>
          <a:lstStyle/>
          <a:p>
            <a:pPr algn="l" defTabSz="914400"/>
            <a:r>
              <a:rPr lang="en-US" sz="4700"/>
              <a:t>Chapter 7</a:t>
            </a:r>
          </a:p>
        </p:txBody>
      </p:sp>
      <p:sp>
        <p:nvSpPr>
          <p:cNvPr id="3" name="Subtitle 2"/>
          <p:cNvSpPr>
            <a:spLocks noGrp="1"/>
          </p:cNvSpPr>
          <p:nvPr>
            <p:ph type="subTitle" idx="1"/>
          </p:nvPr>
        </p:nvSpPr>
        <p:spPr>
          <a:xfrm>
            <a:off x="5598459" y="4750893"/>
            <a:ext cx="3065478" cy="1147863"/>
          </a:xfrm>
        </p:spPr>
        <p:txBody>
          <a:bodyPr vert="horz" lIns="91440" tIns="45720" rIns="91440" bIns="45720" rtlCol="0" anchor="t">
            <a:normAutofit/>
          </a:bodyPr>
          <a:lstStyle/>
          <a:p>
            <a:pPr algn="l" defTabSz="914400">
              <a:spcBef>
                <a:spcPts val="1000"/>
              </a:spcBef>
            </a:pPr>
            <a:r>
              <a:rPr lang="en-US" sz="1700">
                <a:latin typeface="+mn-lt"/>
              </a:rPr>
              <a:t>Accounting for Liabilities</a:t>
            </a:r>
          </a:p>
        </p:txBody>
      </p:sp>
      <p:sp>
        <p:nvSpPr>
          <p:cNvPr id="18" name="Freeform: Shape 1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tree with a mountain in the background&#10;&#10;Description automatically generated">
            <a:extLst>
              <a:ext uri="{FF2B5EF4-FFF2-40B4-BE49-F238E27FC236}">
                <a16:creationId xmlns:a16="http://schemas.microsoft.com/office/drawing/2014/main" id="{4654C701-5792-44B0-8BAB-6ABCAFBA4F7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456"/>
          <a:stretch/>
        </p:blipFill>
        <p:spPr>
          <a:xfrm>
            <a:off x="20" y="10"/>
            <a:ext cx="5271352"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custDataLst>
      <p:tags r:id="rId1"/>
    </p:custDataLst>
    <p:extLst>
      <p:ext uri="{BB962C8B-B14F-4D97-AF65-F5344CB8AC3E}">
        <p14:creationId xmlns:p14="http://schemas.microsoft.com/office/powerpoint/2010/main" val="17772810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28650" y="365127"/>
            <a:ext cx="7886700" cy="1006474"/>
          </a:xfrm>
        </p:spPr>
        <p:txBody>
          <a:bodyPr>
            <a:normAutofit/>
          </a:bodyPr>
          <a:lstStyle/>
          <a:p>
            <a:pPr eaLnBrk="1" hangingPunct="1"/>
            <a:r>
              <a:rPr lang="en-US" altLang="en-US" b="1" dirty="0"/>
              <a:t>Accounting for Sales Tax</a:t>
            </a:r>
          </a:p>
        </p:txBody>
      </p:sp>
      <p:sp>
        <p:nvSpPr>
          <p:cNvPr id="60421" name="Text Box 5"/>
          <p:cNvSpPr txBox="1">
            <a:spLocks noChangeArrowheads="1"/>
          </p:cNvSpPr>
          <p:nvPr/>
        </p:nvSpPr>
        <p:spPr bwMode="auto">
          <a:xfrm>
            <a:off x="633730" y="2057400"/>
            <a:ext cx="7086600" cy="830997"/>
          </a:xfrm>
          <a:prstGeom prst="rect">
            <a:avLst/>
          </a:prstGeom>
          <a:solidFill>
            <a:schemeClr val="accent1">
              <a:lumMod val="20000"/>
              <a:lumOff val="80000"/>
            </a:schemeClr>
          </a:solidFill>
          <a:ln>
            <a:solidFill>
              <a:schemeClr val="tx1"/>
            </a:solidFill>
          </a:ln>
        </p:spPr>
        <p:txBody>
          <a:bodyPr>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400" b="0" dirty="0">
                <a:latin typeface="Tahoma" panose="020B0604030504040204" pitchFamily="34" charset="0"/>
                <a:ea typeface="Tahoma" panose="020B0604030504040204" pitchFamily="34" charset="0"/>
                <a:cs typeface="Tahoma" panose="020B0604030504040204" pitchFamily="34" charset="0"/>
              </a:rPr>
              <a:t>Remitting the tax (paying cash to the tax authority) is an asset use transaction.</a:t>
            </a:r>
          </a:p>
        </p:txBody>
      </p:sp>
      <p:pic>
        <p:nvPicPr>
          <p:cNvPr id="3" name="Picture 2" descr="A screenshot of a cell phone&#10;&#10;Description automatically generated">
            <a:extLst>
              <a:ext uri="{FF2B5EF4-FFF2-40B4-BE49-F238E27FC236}">
                <a16:creationId xmlns:a16="http://schemas.microsoft.com/office/drawing/2014/main" id="{EABCB9CB-CE80-4EE2-9BE2-7194D4DE0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784" y="3810000"/>
            <a:ext cx="7392432" cy="1276528"/>
          </a:xfrm>
          <a:prstGeom prst="rect">
            <a:avLst/>
          </a:prstGeom>
        </p:spPr>
      </p:pic>
    </p:spTree>
    <p:custDataLst>
      <p:tags r:id="rId1"/>
    </p:custDataLst>
    <p:extLst>
      <p:ext uri="{BB962C8B-B14F-4D97-AF65-F5344CB8AC3E}">
        <p14:creationId xmlns:p14="http://schemas.microsoft.com/office/powerpoint/2010/main" val="683674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7-3:</a:t>
            </a:r>
          </a:p>
        </p:txBody>
      </p:sp>
      <p:sp>
        <p:nvSpPr>
          <p:cNvPr id="2" name="Content Placeholder 1"/>
          <p:cNvSpPr>
            <a:spLocks noGrp="1"/>
          </p:cNvSpPr>
          <p:nvPr>
            <p:ph idx="1"/>
          </p:nvPr>
        </p:nvSpPr>
        <p:spPr/>
        <p:txBody>
          <a:bodyPr>
            <a:normAutofit/>
          </a:bodyPr>
          <a:lstStyle/>
          <a:p>
            <a:pPr marL="0" indent="0">
              <a:buNone/>
            </a:pPr>
            <a:r>
              <a:rPr lang="en-US" altLang="en-US" sz="3200" dirty="0">
                <a:latin typeface="Tahoma" panose="020B0604030504040204" pitchFamily="34" charset="0"/>
                <a:ea typeface="Tahoma" panose="020B0604030504040204" pitchFamily="34" charset="0"/>
                <a:cs typeface="Tahoma" panose="020B0604030504040204" pitchFamily="34" charset="0"/>
              </a:rPr>
              <a:t>Define contingent liabilities and show how they are reported in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4433175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b="1" dirty="0"/>
              <a:t>Contingent Liabilities</a:t>
            </a:r>
          </a:p>
        </p:txBody>
      </p:sp>
      <p:sp>
        <p:nvSpPr>
          <p:cNvPr id="1029" name="Text Box 3"/>
          <p:cNvSpPr txBox="1">
            <a:spLocks noChangeArrowheads="1"/>
          </p:cNvSpPr>
          <p:nvPr/>
        </p:nvSpPr>
        <p:spPr bwMode="auto">
          <a:xfrm>
            <a:off x="628650" y="1524000"/>
            <a:ext cx="7981950" cy="4662815"/>
          </a:xfrm>
          <a:prstGeom prst="rect">
            <a:avLst/>
          </a:prstGeom>
          <a:solidFill>
            <a:schemeClr val="accent1">
              <a:lumMod val="20000"/>
              <a:lumOff val="80000"/>
            </a:schemeClr>
          </a:solidFill>
          <a:ln>
            <a:solidFill>
              <a:schemeClr val="tx1"/>
            </a:solidFill>
          </a:ln>
        </p:spPr>
        <p:txBody>
          <a:bodyPr wrap="square">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200" b="0" dirty="0">
                <a:latin typeface="Tahoma" pitchFamily="34" charset="0"/>
              </a:rPr>
              <a:t>A </a:t>
            </a:r>
            <a:r>
              <a:rPr lang="en-US" altLang="en-US" sz="2200" dirty="0">
                <a:latin typeface="Tahoma" pitchFamily="34" charset="0"/>
              </a:rPr>
              <a:t>contingent liability </a:t>
            </a:r>
            <a:r>
              <a:rPr lang="en-US" altLang="en-US" sz="2200" b="0" dirty="0">
                <a:latin typeface="Tahoma" pitchFamily="34" charset="0"/>
              </a:rPr>
              <a:t>is a potential obligation arising from a past event.  The amount of existence of the obligation depends on some future event.</a:t>
            </a:r>
          </a:p>
          <a:p>
            <a:pPr marL="1200150" lvl="1" indent="-457200">
              <a:spcBef>
                <a:spcPct val="50000"/>
              </a:spcBef>
              <a:buFont typeface="+mj-lt"/>
              <a:buAutoNum type="arabicPeriod"/>
            </a:pPr>
            <a:r>
              <a:rPr lang="en-US" altLang="en-US" sz="2200" b="0" dirty="0">
                <a:latin typeface="Tahoma" pitchFamily="34" charset="0"/>
              </a:rPr>
              <a:t>If the likelihood is probable and the amount can be reasonably estimated, a liability is recognized in the financial statements.</a:t>
            </a:r>
          </a:p>
          <a:p>
            <a:pPr marL="1200150" lvl="1" indent="-457200">
              <a:spcBef>
                <a:spcPct val="50000"/>
              </a:spcBef>
              <a:buFont typeface="+mj-lt"/>
              <a:buAutoNum type="arabicPeriod"/>
            </a:pPr>
            <a:r>
              <a:rPr lang="en-US" altLang="en-US" sz="2200" b="0" dirty="0">
                <a:latin typeface="Tahoma" pitchFamily="34" charset="0"/>
              </a:rPr>
              <a:t>If the likelihood is reasonable possible but not likely or if it is probably but cannot be reasonably estimated, the potential liability is disclosed in the notes to the financial statements.</a:t>
            </a:r>
          </a:p>
          <a:p>
            <a:pPr marL="1200150" lvl="1" indent="-457200">
              <a:spcBef>
                <a:spcPct val="50000"/>
              </a:spcBef>
              <a:buFont typeface="+mj-lt"/>
              <a:buAutoNum type="arabicPeriod"/>
            </a:pPr>
            <a:r>
              <a:rPr lang="en-US" altLang="en-US" sz="2200" b="0" dirty="0">
                <a:latin typeface="Tahoma" pitchFamily="34" charset="0"/>
              </a:rPr>
              <a:t>If the likelihood is remote, there is no liability and no disclosure.</a:t>
            </a:r>
          </a:p>
        </p:txBody>
      </p:sp>
    </p:spTree>
    <p:custDataLst>
      <p:tags r:id="rId1"/>
    </p:custDataLst>
    <p:extLst>
      <p:ext uri="{BB962C8B-B14F-4D97-AF65-F5344CB8AC3E}">
        <p14:creationId xmlns:p14="http://schemas.microsoft.com/office/powerpoint/2010/main" val="232315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628650" y="365126"/>
            <a:ext cx="7886700" cy="701673"/>
          </a:xfrm>
        </p:spPr>
        <p:txBody>
          <a:bodyPr/>
          <a:lstStyle/>
          <a:p>
            <a:pPr eaLnBrk="1" hangingPunct="1"/>
            <a:r>
              <a:rPr lang="en-US" altLang="en-US" b="1" dirty="0"/>
              <a:t>Reporting Contingent Liabilities</a:t>
            </a:r>
          </a:p>
        </p:txBody>
      </p:sp>
      <p:pic>
        <p:nvPicPr>
          <p:cNvPr id="3" name="Picture 2" descr="A picture containing clock&#10;&#10;Description automatically generated">
            <a:extLst>
              <a:ext uri="{FF2B5EF4-FFF2-40B4-BE49-F238E27FC236}">
                <a16:creationId xmlns:a16="http://schemas.microsoft.com/office/drawing/2014/main" id="{F7DCF322-662C-435D-BEF4-2BBABCE8A7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402" y="1143000"/>
            <a:ext cx="6363195" cy="5028977"/>
          </a:xfrm>
          <a:prstGeom prst="rect">
            <a:avLst/>
          </a:prstGeom>
        </p:spPr>
      </p:pic>
    </p:spTree>
    <p:custDataLst>
      <p:tags r:id="rId1"/>
    </p:custDataLst>
    <p:extLst>
      <p:ext uri="{BB962C8B-B14F-4D97-AF65-F5344CB8AC3E}">
        <p14:creationId xmlns:p14="http://schemas.microsoft.com/office/powerpoint/2010/main" val="3786589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7-4:</a:t>
            </a:r>
          </a:p>
        </p:txBody>
      </p:sp>
      <p:sp>
        <p:nvSpPr>
          <p:cNvPr id="2" name="Content Placeholder 1"/>
          <p:cNvSpPr>
            <a:spLocks noGrp="1"/>
          </p:cNvSpPr>
          <p:nvPr>
            <p:ph idx="1"/>
          </p:nvPr>
        </p:nvSpPr>
        <p:spPr/>
        <p:txBody>
          <a:bodyPr>
            <a:normAutofit/>
          </a:bodyPr>
          <a:lstStyle/>
          <a:p>
            <a:pPr marL="0" indent="0">
              <a:buNone/>
            </a:pPr>
            <a:r>
              <a:rPr lang="en-US" altLang="en-US" sz="3200" dirty="0">
                <a:latin typeface="Tahoma" panose="020B0604030504040204" pitchFamily="34" charset="0"/>
                <a:ea typeface="Tahoma" panose="020B0604030504040204" pitchFamily="34" charset="0"/>
                <a:cs typeface="Tahoma" panose="020B0604030504040204" pitchFamily="34" charset="0"/>
              </a:rPr>
              <a:t>Show how warranty obligations affect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44331753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normAutofit/>
          </a:bodyPr>
          <a:lstStyle/>
          <a:p>
            <a:pPr eaLnBrk="1" hangingPunct="1"/>
            <a:r>
              <a:rPr lang="en-US" altLang="en-US" b="1" dirty="0"/>
              <a:t>Warranty Obligations: Sale of Merchandise</a:t>
            </a:r>
          </a:p>
        </p:txBody>
      </p:sp>
      <p:sp>
        <p:nvSpPr>
          <p:cNvPr id="6150" name="Text Box 3"/>
          <p:cNvSpPr txBox="1">
            <a:spLocks noChangeArrowheads="1"/>
          </p:cNvSpPr>
          <p:nvPr/>
        </p:nvSpPr>
        <p:spPr bwMode="auto">
          <a:xfrm>
            <a:off x="380999" y="1388888"/>
            <a:ext cx="8497957" cy="1569660"/>
          </a:xfrm>
          <a:prstGeom prst="rect">
            <a:avLst/>
          </a:prstGeom>
          <a:noFill/>
          <a:ln>
            <a:noFill/>
          </a:ln>
        </p:spPr>
        <p:txBody>
          <a:bodyPr wrap="square">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400" b="0" dirty="0">
                <a:latin typeface="Tahoma" pitchFamily="34" charset="0"/>
              </a:rPr>
              <a:t>To attract customers, many companies guarantee their products or services. Within the warranty period, the seller promises to replace or repair defective products without charge.</a:t>
            </a:r>
          </a:p>
        </p:txBody>
      </p:sp>
      <p:sp>
        <p:nvSpPr>
          <p:cNvPr id="43012" name="Text Box 4"/>
          <p:cNvSpPr txBox="1">
            <a:spLocks noChangeArrowheads="1"/>
          </p:cNvSpPr>
          <p:nvPr/>
        </p:nvSpPr>
        <p:spPr bwMode="auto">
          <a:xfrm>
            <a:off x="446156" y="3200400"/>
            <a:ext cx="8458200" cy="769441"/>
          </a:xfrm>
          <a:prstGeom prst="rect">
            <a:avLst/>
          </a:prstGeom>
          <a:solidFill>
            <a:schemeClr val="accent1">
              <a:lumMod val="20000"/>
              <a:lumOff val="80000"/>
            </a:schemeClr>
          </a:solidFill>
          <a:ln>
            <a:solidFill>
              <a:schemeClr val="tx1"/>
            </a:solidFill>
          </a:ln>
        </p:spPr>
        <p:txBody>
          <a:bodyPr>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r>
              <a:rPr lang="en-US" altLang="en-US" sz="2200" b="0" dirty="0">
                <a:latin typeface="Tahoma" pitchFamily="34" charset="0"/>
              </a:rPr>
              <a:t>Event 1     Sale of Merchandise</a:t>
            </a:r>
          </a:p>
          <a:p>
            <a:pPr eaLnBrk="1" hangingPunct="1"/>
            <a:r>
              <a:rPr lang="en-US" altLang="en-US" sz="2200" b="0" dirty="0">
                <a:latin typeface="Tahoma" pitchFamily="34" charset="0"/>
              </a:rPr>
              <a:t>HSC sold for $7,000 of merchandise for cash that had cost $4,000</a:t>
            </a:r>
          </a:p>
        </p:txBody>
      </p:sp>
      <p:pic>
        <p:nvPicPr>
          <p:cNvPr id="3" name="Picture 2" descr="A screenshot of a cell phone&#10;&#10;Description automatically generated">
            <a:extLst>
              <a:ext uri="{FF2B5EF4-FFF2-40B4-BE49-F238E27FC236}">
                <a16:creationId xmlns:a16="http://schemas.microsoft.com/office/drawing/2014/main" id="{20313911-BCFB-4CA4-BC1D-4DB4FE724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419600"/>
            <a:ext cx="7620000" cy="1428750"/>
          </a:xfrm>
          <a:prstGeom prst="rect">
            <a:avLst/>
          </a:prstGeom>
        </p:spPr>
      </p:pic>
    </p:spTree>
    <p:custDataLst>
      <p:tags r:id="rId1"/>
    </p:custDataLst>
    <p:extLst>
      <p:ext uri="{BB962C8B-B14F-4D97-AF65-F5344CB8AC3E}">
        <p14:creationId xmlns:p14="http://schemas.microsoft.com/office/powerpoint/2010/main" val="661268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dissolve">
                                      <p:cBhvr>
                                        <p:cTn id="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28650" y="365126"/>
            <a:ext cx="8058150" cy="1325563"/>
          </a:xfrm>
        </p:spPr>
        <p:txBody>
          <a:bodyPr>
            <a:noAutofit/>
          </a:bodyPr>
          <a:lstStyle/>
          <a:p>
            <a:r>
              <a:rPr lang="en-US" altLang="en-US" dirty="0"/>
              <a:t>Warranty Obligations: Recognition of Warranty Expense and Settlement of Warranty Obligation</a:t>
            </a:r>
          </a:p>
        </p:txBody>
      </p:sp>
      <p:sp>
        <p:nvSpPr>
          <p:cNvPr id="7173" name="Text Box 3"/>
          <p:cNvSpPr txBox="1">
            <a:spLocks noChangeArrowheads="1"/>
          </p:cNvSpPr>
          <p:nvPr/>
        </p:nvSpPr>
        <p:spPr bwMode="auto">
          <a:xfrm>
            <a:off x="771525" y="2133600"/>
            <a:ext cx="7772400" cy="1938992"/>
          </a:xfrm>
          <a:prstGeom prst="rect">
            <a:avLst/>
          </a:prstGeom>
          <a:solidFill>
            <a:schemeClr val="accent1">
              <a:lumMod val="20000"/>
              <a:lumOff val="80000"/>
            </a:schemeClr>
          </a:solidFill>
          <a:ln>
            <a:solidFill>
              <a:schemeClr val="tx1"/>
            </a:solidFill>
          </a:ln>
        </p:spPr>
        <p:txBody>
          <a:bodyPr>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r>
              <a:rPr lang="en-US" altLang="en-US" sz="2400" b="0" dirty="0">
                <a:latin typeface="Tahoma" pitchFamily="34" charset="0"/>
              </a:rPr>
              <a:t>Event 2     Recognition of Warranty Expense</a:t>
            </a:r>
          </a:p>
          <a:p>
            <a:pPr eaLnBrk="1" hangingPunct="1"/>
            <a:r>
              <a:rPr lang="en-US" altLang="en-US" sz="2400" b="0" dirty="0">
                <a:latin typeface="Tahoma" pitchFamily="34" charset="0"/>
              </a:rPr>
              <a:t>HSC guaranteed the merchandise sold in Event 1 to be free from defects for one year following the date of sale.  Assume the warranty obligation is estimated to be $100.</a:t>
            </a:r>
          </a:p>
        </p:txBody>
      </p:sp>
      <p:pic>
        <p:nvPicPr>
          <p:cNvPr id="3" name="Picture 2" descr="A screenshot of a cell phone&#10;&#10;Description automatically generated">
            <a:extLst>
              <a:ext uri="{FF2B5EF4-FFF2-40B4-BE49-F238E27FC236}">
                <a16:creationId xmlns:a16="http://schemas.microsoft.com/office/drawing/2014/main" id="{26167D60-9724-4D7B-B21B-D5C46F036F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5" y="4515503"/>
            <a:ext cx="8058150" cy="1442076"/>
          </a:xfrm>
          <a:prstGeom prst="rect">
            <a:avLst/>
          </a:prstGeom>
        </p:spPr>
      </p:pic>
    </p:spTree>
    <p:custDataLst>
      <p:tags r:id="rId1"/>
    </p:custDataLst>
    <p:extLst>
      <p:ext uri="{BB962C8B-B14F-4D97-AF65-F5344CB8AC3E}">
        <p14:creationId xmlns:p14="http://schemas.microsoft.com/office/powerpoint/2010/main" val="2866728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28650" y="365126"/>
            <a:ext cx="8058150" cy="1325563"/>
          </a:xfrm>
        </p:spPr>
        <p:txBody>
          <a:bodyPr>
            <a:noAutofit/>
          </a:bodyPr>
          <a:lstStyle/>
          <a:p>
            <a:r>
              <a:rPr lang="en-US" altLang="en-US" dirty="0"/>
              <a:t>Warranty Obligations: Recognition of Warranty Expense and Settlement of Warranty Obligation</a:t>
            </a:r>
          </a:p>
        </p:txBody>
      </p:sp>
      <p:sp>
        <p:nvSpPr>
          <p:cNvPr id="7173" name="Text Box 3"/>
          <p:cNvSpPr txBox="1">
            <a:spLocks noChangeArrowheads="1"/>
          </p:cNvSpPr>
          <p:nvPr/>
        </p:nvSpPr>
        <p:spPr bwMode="auto">
          <a:xfrm>
            <a:off x="685800" y="1905000"/>
            <a:ext cx="7772400" cy="1200329"/>
          </a:xfrm>
          <a:prstGeom prst="rect">
            <a:avLst/>
          </a:prstGeom>
          <a:solidFill>
            <a:schemeClr val="accent1">
              <a:lumMod val="20000"/>
              <a:lumOff val="80000"/>
            </a:schemeClr>
          </a:solidFill>
          <a:ln>
            <a:solidFill>
              <a:schemeClr val="tx1"/>
            </a:solidFill>
          </a:ln>
        </p:spPr>
        <p:txBody>
          <a:bodyPr>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r>
              <a:rPr lang="en-US" altLang="en-US" sz="2400" b="0" dirty="0">
                <a:latin typeface="Tahoma" pitchFamily="34" charset="0"/>
              </a:rPr>
              <a:t>Event 3     Settlement of Warranty Obligation</a:t>
            </a:r>
          </a:p>
          <a:p>
            <a:pPr eaLnBrk="1" hangingPunct="1"/>
            <a:r>
              <a:rPr lang="en-US" altLang="en-US" sz="2400" b="0" dirty="0">
                <a:latin typeface="Tahoma" pitchFamily="34" charset="0"/>
              </a:rPr>
              <a:t>HSC paid $40 cash to repair defective merchandise returned by a customer.</a:t>
            </a:r>
          </a:p>
        </p:txBody>
      </p:sp>
      <p:pic>
        <p:nvPicPr>
          <p:cNvPr id="3" name="Picture 2" descr="A screenshot of a cell phone&#10;&#10;Description automatically generated">
            <a:extLst>
              <a:ext uri="{FF2B5EF4-FFF2-40B4-BE49-F238E27FC236}">
                <a16:creationId xmlns:a16="http://schemas.microsoft.com/office/drawing/2014/main" id="{B51D7CCF-83E7-4711-B42F-E363420F3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61" y="3981272"/>
            <a:ext cx="8292128" cy="1497065"/>
          </a:xfrm>
          <a:prstGeom prst="rect">
            <a:avLst/>
          </a:prstGeom>
        </p:spPr>
      </p:pic>
    </p:spTree>
    <p:custDataLst>
      <p:tags r:id="rId1"/>
    </p:custDataLst>
    <p:extLst>
      <p:ext uri="{BB962C8B-B14F-4D97-AF65-F5344CB8AC3E}">
        <p14:creationId xmlns:p14="http://schemas.microsoft.com/office/powerpoint/2010/main" val="29916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28649" y="365127"/>
            <a:ext cx="8024813" cy="854074"/>
          </a:xfrm>
        </p:spPr>
        <p:txBody>
          <a:bodyPr>
            <a:normAutofit/>
          </a:bodyPr>
          <a:lstStyle/>
          <a:p>
            <a:pPr eaLnBrk="1" hangingPunct="1"/>
            <a:r>
              <a:rPr lang="en-US" altLang="en-US" b="1" dirty="0"/>
              <a:t>Financial Statement Presentation of Warranties</a:t>
            </a:r>
          </a:p>
        </p:txBody>
      </p:sp>
      <p:pic>
        <p:nvPicPr>
          <p:cNvPr id="3" name="Picture 2" descr="A screenshot of a cell phone&#10;&#10;Description automatically generated">
            <a:extLst>
              <a:ext uri="{FF2B5EF4-FFF2-40B4-BE49-F238E27FC236}">
                <a16:creationId xmlns:a16="http://schemas.microsoft.com/office/drawing/2014/main" id="{0039EAC8-C09D-4ACB-B9F4-062EC6529E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 y="2057400"/>
            <a:ext cx="8153400" cy="3112035"/>
          </a:xfrm>
          <a:prstGeom prst="rect">
            <a:avLst/>
          </a:prstGeom>
        </p:spPr>
      </p:pic>
    </p:spTree>
    <p:custDataLst>
      <p:tags r:id="rId1"/>
    </p:custDataLst>
    <p:extLst>
      <p:ext uri="{BB962C8B-B14F-4D97-AF65-F5344CB8AC3E}">
        <p14:creationId xmlns:p14="http://schemas.microsoft.com/office/powerpoint/2010/main" val="113282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28650" y="365126"/>
            <a:ext cx="8058150" cy="1325563"/>
          </a:xfrm>
        </p:spPr>
        <p:txBody>
          <a:bodyPr>
            <a:noAutofit/>
          </a:bodyPr>
          <a:lstStyle/>
          <a:p>
            <a:r>
              <a:rPr lang="en-US" altLang="en-US" dirty="0"/>
              <a:t>Accounting for Long-Term Debt</a:t>
            </a:r>
          </a:p>
        </p:txBody>
      </p:sp>
      <p:sp>
        <p:nvSpPr>
          <p:cNvPr id="7173" name="Text Box 3"/>
          <p:cNvSpPr txBox="1">
            <a:spLocks noChangeArrowheads="1"/>
          </p:cNvSpPr>
          <p:nvPr/>
        </p:nvSpPr>
        <p:spPr bwMode="auto">
          <a:xfrm>
            <a:off x="628650" y="1690689"/>
            <a:ext cx="7772400" cy="3785652"/>
          </a:xfrm>
          <a:prstGeom prst="rect">
            <a:avLst/>
          </a:prstGeom>
          <a:solidFill>
            <a:schemeClr val="accent1">
              <a:lumMod val="20000"/>
              <a:lumOff val="80000"/>
            </a:schemeClr>
          </a:solidFill>
          <a:ln>
            <a:solidFill>
              <a:schemeClr val="tx1"/>
            </a:solidFill>
          </a:ln>
        </p:spPr>
        <p:txBody>
          <a:bodyPr>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r>
              <a:rPr lang="en-US" altLang="en-US" sz="2400" b="0" dirty="0">
                <a:latin typeface="Tahoma" pitchFamily="34" charset="0"/>
              </a:rPr>
              <a:t>Most businesses finance their investing activities with long-term debt.  Current liabilities mature within one year or a company’s operating cycle, whichever is longer.  Other liabilities are long-term liabilities.</a:t>
            </a:r>
          </a:p>
          <a:p>
            <a:pPr eaLnBrk="1" hangingPunct="1"/>
            <a:endParaRPr lang="en-US" altLang="en-US" sz="2400" b="0" dirty="0">
              <a:latin typeface="Tahoma" pitchFamily="34" charset="0"/>
            </a:endParaRPr>
          </a:p>
          <a:p>
            <a:pPr eaLnBrk="1" hangingPunct="1"/>
            <a:r>
              <a:rPr lang="en-US" altLang="en-US" sz="2400" b="0" dirty="0">
                <a:latin typeface="Tahoma" pitchFamily="34" charset="0"/>
              </a:rPr>
              <a:t>Interest charges may be based on a fixed or a variable interest rate.</a:t>
            </a:r>
          </a:p>
          <a:p>
            <a:pPr eaLnBrk="1" hangingPunct="1"/>
            <a:endParaRPr lang="en-US" altLang="en-US" sz="2400" b="0" dirty="0">
              <a:latin typeface="Tahoma" pitchFamily="34" charset="0"/>
            </a:endParaRPr>
          </a:p>
          <a:p>
            <a:pPr eaLnBrk="1" hangingPunct="1"/>
            <a:r>
              <a:rPr lang="en-US" altLang="en-US" sz="2400" b="0" dirty="0">
                <a:latin typeface="Tahoma" pitchFamily="34" charset="0"/>
              </a:rPr>
              <a:t>Principal repayment is generally required either in one lump sum at the maturity date or in installments.</a:t>
            </a:r>
          </a:p>
        </p:txBody>
      </p:sp>
    </p:spTree>
    <p:custDataLst>
      <p:tags r:id="rId1"/>
    </p:custDataLst>
    <p:extLst>
      <p:ext uri="{BB962C8B-B14F-4D97-AF65-F5344CB8AC3E}">
        <p14:creationId xmlns:p14="http://schemas.microsoft.com/office/powerpoint/2010/main" val="125405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7-1:</a:t>
            </a:r>
          </a:p>
        </p:txBody>
      </p:sp>
      <p:sp>
        <p:nvSpPr>
          <p:cNvPr id="2" name="Content Placeholder 1"/>
          <p:cNvSpPr>
            <a:spLocks noGrp="1"/>
          </p:cNvSpPr>
          <p:nvPr>
            <p:ph idx="1"/>
          </p:nvPr>
        </p:nvSpPr>
        <p:spPr/>
        <p:txBody>
          <a:bodyPr>
            <a:normAutofit/>
          </a:bodyPr>
          <a:lstStyle/>
          <a:p>
            <a:pPr marL="0" indent="0">
              <a:buNone/>
            </a:pPr>
            <a:r>
              <a:rPr lang="en-US" altLang="en-US" sz="3200" dirty="0">
                <a:latin typeface="Tahoma" panose="020B0604030504040204" pitchFamily="34" charset="0"/>
                <a:ea typeface="Tahoma" panose="020B0604030504040204" pitchFamily="34" charset="0"/>
                <a:cs typeface="Tahoma" panose="020B0604030504040204" pitchFamily="34" charset="0"/>
              </a:rPr>
              <a:t>Show how notes payable and related interest expense affect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4433175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7-5:</a:t>
            </a:r>
          </a:p>
        </p:txBody>
      </p:sp>
      <p:sp>
        <p:nvSpPr>
          <p:cNvPr id="2" name="Content Placeholder 1"/>
          <p:cNvSpPr>
            <a:spLocks noGrp="1"/>
          </p:cNvSpPr>
          <p:nvPr>
            <p:ph idx="1"/>
          </p:nvPr>
        </p:nvSpPr>
        <p:spPr/>
        <p:txBody>
          <a:bodyPr>
            <a:normAutofit/>
          </a:bodyPr>
          <a:lstStyle/>
          <a:p>
            <a:pPr marL="0" indent="0">
              <a:buNone/>
            </a:pPr>
            <a:r>
              <a:rPr lang="en-US" altLang="en-US" sz="3200" dirty="0">
                <a:latin typeface="Tahoma" panose="020B0604030504040204" pitchFamily="34" charset="0"/>
                <a:ea typeface="Tahoma" panose="020B0604030504040204" pitchFamily="34" charset="0"/>
                <a:cs typeface="Tahoma" panose="020B0604030504040204" pitchFamily="34" charset="0"/>
              </a:rPr>
              <a:t>Show how installment notes affect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1439057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normAutofit/>
          </a:bodyPr>
          <a:lstStyle/>
          <a:p>
            <a:pPr eaLnBrk="1" hangingPunct="1"/>
            <a:r>
              <a:rPr lang="en-US" altLang="en-US" b="1" dirty="0"/>
              <a:t>Installment Notes Payable</a:t>
            </a:r>
          </a:p>
        </p:txBody>
      </p:sp>
      <p:sp>
        <p:nvSpPr>
          <p:cNvPr id="6150" name="Text Box 3"/>
          <p:cNvSpPr txBox="1">
            <a:spLocks noChangeArrowheads="1"/>
          </p:cNvSpPr>
          <p:nvPr/>
        </p:nvSpPr>
        <p:spPr bwMode="auto">
          <a:xfrm>
            <a:off x="762000" y="1388888"/>
            <a:ext cx="8116956" cy="1569660"/>
          </a:xfrm>
          <a:prstGeom prst="rect">
            <a:avLst/>
          </a:prstGeom>
          <a:noFill/>
          <a:ln>
            <a:noFill/>
          </a:ln>
        </p:spPr>
        <p:txBody>
          <a:bodyPr wrap="square">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400" b="0" dirty="0">
                <a:latin typeface="Tahoma" pitchFamily="34" charset="0"/>
              </a:rPr>
              <a:t>Loans that require payments of principal and interest at regular intervals (amortizing loans) are typically represented by installment notes, which typically have terms of two to five years.</a:t>
            </a:r>
          </a:p>
        </p:txBody>
      </p:sp>
      <p:sp>
        <p:nvSpPr>
          <p:cNvPr id="43012" name="Text Box 4"/>
          <p:cNvSpPr txBox="1">
            <a:spLocks noChangeArrowheads="1"/>
          </p:cNvSpPr>
          <p:nvPr/>
        </p:nvSpPr>
        <p:spPr bwMode="auto">
          <a:xfrm>
            <a:off x="762000" y="3287476"/>
            <a:ext cx="8116956" cy="1107996"/>
          </a:xfrm>
          <a:prstGeom prst="rect">
            <a:avLst/>
          </a:prstGeom>
          <a:solidFill>
            <a:schemeClr val="accent1">
              <a:lumMod val="20000"/>
              <a:lumOff val="80000"/>
            </a:schemeClr>
          </a:solidFill>
          <a:ln>
            <a:solidFill>
              <a:schemeClr val="tx1"/>
            </a:solidFill>
          </a:ln>
        </p:spPr>
        <p:txBody>
          <a:bodyPr wrap="square">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r>
              <a:rPr lang="en-US" altLang="en-US" sz="2200" b="0" dirty="0">
                <a:latin typeface="Tahoma" pitchFamily="34" charset="0"/>
              </a:rPr>
              <a:t>Assume Blair Company borrowed $100,000 cash from the National Bank on January 1, Year 1.  Blair issued the bank a five-year installment note with a 9 percent fixed interest rate.</a:t>
            </a:r>
          </a:p>
        </p:txBody>
      </p:sp>
      <p:pic>
        <p:nvPicPr>
          <p:cNvPr id="4" name="Picture 3" descr="A screenshot of a cell phone&#10;&#10;Description automatically generated">
            <a:extLst>
              <a:ext uri="{FF2B5EF4-FFF2-40B4-BE49-F238E27FC236}">
                <a16:creationId xmlns:a16="http://schemas.microsoft.com/office/drawing/2014/main" id="{03C1EC40-D34D-4CFF-A448-DEBC80D585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959" y="4724400"/>
            <a:ext cx="7611038" cy="1205531"/>
          </a:xfrm>
          <a:prstGeom prst="rect">
            <a:avLst/>
          </a:prstGeom>
        </p:spPr>
      </p:pic>
    </p:spTree>
    <p:custDataLst>
      <p:tags r:id="rId1"/>
    </p:custDataLst>
    <p:extLst>
      <p:ext uri="{BB962C8B-B14F-4D97-AF65-F5344CB8AC3E}">
        <p14:creationId xmlns:p14="http://schemas.microsoft.com/office/powerpoint/2010/main" val="247503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dissolve">
                                      <p:cBhvr>
                                        <p:cTn id="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Amortization of Principal and Interest</a:t>
            </a:r>
            <a:endParaRPr lang="en-US" dirty="0"/>
          </a:p>
        </p:txBody>
      </p:sp>
      <p:sp>
        <p:nvSpPr>
          <p:cNvPr id="186370" name="Rectangle 2"/>
          <p:cNvSpPr>
            <a:spLocks noGrp="1" noChangeArrowheads="1"/>
          </p:cNvSpPr>
          <p:nvPr>
            <p:ph type="body" idx="4294967295"/>
          </p:nvPr>
        </p:nvSpPr>
        <p:spPr>
          <a:xfrm>
            <a:off x="762000" y="1690689"/>
            <a:ext cx="7162800" cy="4038600"/>
          </a:xfrm>
          <a:solidFill>
            <a:schemeClr val="accent1">
              <a:lumMod val="20000"/>
              <a:lumOff val="80000"/>
            </a:schemeClr>
          </a:solidFill>
          <a:ln w="12700" cap="flat">
            <a:solidFill>
              <a:schemeClr val="bg2"/>
            </a:solidFill>
          </a:ln>
          <a:effectLst>
            <a:outerShdw dist="71842" dir="2700000" algn="ctr" rotWithShape="0">
              <a:srgbClr val="000000"/>
            </a:outerShdw>
          </a:effectLst>
        </p:spPr>
        <p:txBody>
          <a:bodyPr lIns="90488" tIns="44450" rIns="90488" bIns="44450">
            <a:normAutofit/>
          </a:bodyPr>
          <a:lstStyle/>
          <a:p>
            <a:pPr marL="0" indent="0">
              <a:lnSpc>
                <a:spcPct val="90000"/>
              </a:lnSpc>
              <a:buClr>
                <a:schemeClr val="tx1"/>
              </a:buClr>
              <a:buFontTx/>
              <a:buNone/>
              <a:defRPr/>
            </a:pPr>
            <a:r>
              <a:rPr lang="en-US" sz="2200" dirty="0">
                <a:latin typeface="Tahoma" panose="020B0604030504040204" pitchFamily="34" charset="0"/>
                <a:ea typeface="Tahoma" panose="020B0604030504040204" pitchFamily="34" charset="0"/>
                <a:cs typeface="Tahoma" panose="020B0604030504040204" pitchFamily="34" charset="0"/>
              </a:rPr>
              <a:t>The loan agreement required Blair to pay five equal installments of $25,709 on December 31 of each year.  The amounts in Exhibit 7.3 are computed as follows:</a:t>
            </a:r>
          </a:p>
          <a:p>
            <a:pPr marL="800100" lvl="1" indent="-457200">
              <a:buClr>
                <a:schemeClr val="tx1"/>
              </a:buClr>
              <a:buFont typeface="+mj-lt"/>
              <a:buAutoNum type="arabicPeriod"/>
              <a:defRPr/>
            </a:pPr>
            <a:r>
              <a:rPr lang="en-US" sz="2000" dirty="0">
                <a:latin typeface="Tahoma" panose="020B0604030504040204" pitchFamily="34" charset="0"/>
                <a:ea typeface="Tahoma" panose="020B0604030504040204" pitchFamily="34" charset="0"/>
                <a:cs typeface="Tahoma" panose="020B0604030504040204" pitchFamily="34" charset="0"/>
              </a:rPr>
              <a:t>The Interest Expense (Column D) is computed by multiplying the Principal Balance on Jan. 1 (Column B) by the interest rate.</a:t>
            </a:r>
          </a:p>
          <a:p>
            <a:pPr marL="800100" lvl="1" indent="-457200">
              <a:buClr>
                <a:schemeClr val="tx1"/>
              </a:buClr>
              <a:buFont typeface="+mj-lt"/>
              <a:buAutoNum type="arabicPeriod"/>
              <a:defRPr/>
            </a:pPr>
            <a:r>
              <a:rPr lang="en-US" sz="2000" dirty="0">
                <a:latin typeface="Tahoma" panose="020B0604030504040204" pitchFamily="34" charset="0"/>
                <a:ea typeface="Tahoma" panose="020B0604030504040204" pitchFamily="34" charset="0"/>
                <a:cs typeface="Tahoma" panose="020B0604030504040204" pitchFamily="34" charset="0"/>
              </a:rPr>
              <a:t>The Principal Repayment (Column E) is computed by subtracting the Interest Expense (Column D) from the Cash Payment on Dec. 31 (Column C).</a:t>
            </a:r>
          </a:p>
          <a:p>
            <a:pPr marL="800100" lvl="1" indent="-457200">
              <a:buClr>
                <a:schemeClr val="tx1"/>
              </a:buClr>
              <a:buFont typeface="+mj-lt"/>
              <a:buAutoNum type="arabicPeriod"/>
              <a:defRPr/>
            </a:pPr>
            <a:r>
              <a:rPr lang="en-US" sz="2000" dirty="0">
                <a:latin typeface="Tahoma" panose="020B0604030504040204" pitchFamily="34" charset="0"/>
                <a:ea typeface="Tahoma" panose="020B0604030504040204" pitchFamily="34" charset="0"/>
                <a:cs typeface="Tahoma" panose="020B0604030504040204" pitchFamily="34" charset="0"/>
              </a:rPr>
              <a:t>The Principal Balance on Dec. 31 (Column F) is computed by subtracting the Principal Repayment (Column E) from the Principal Balance on Jan. 1 (Column B).</a:t>
            </a:r>
          </a:p>
          <a:p>
            <a:pPr marL="800100" lvl="1" indent="-457200">
              <a:buClr>
                <a:schemeClr val="tx1"/>
              </a:buClr>
              <a:buFont typeface="+mj-lt"/>
              <a:buAutoNum type="arabicPeriod"/>
              <a:defRPr/>
            </a:pPr>
            <a:endParaRPr lang="en-US" sz="2000" dirty="0">
              <a:latin typeface="Tahoma" panose="020B0604030504040204" pitchFamily="34" charset="0"/>
              <a:ea typeface="Tahoma" panose="020B0604030504040204" pitchFamily="34" charset="0"/>
              <a:cs typeface="Tahoma" panose="020B0604030504040204" pitchFamily="34" charset="0"/>
            </a:endParaRPr>
          </a:p>
          <a:p>
            <a:pPr marL="800100" lvl="1" indent="-457200">
              <a:buClr>
                <a:schemeClr val="tx1"/>
              </a:buClr>
              <a:buFont typeface="+mj-lt"/>
              <a:buAutoNum type="arabicPeriod"/>
              <a:defRPr/>
            </a:pPr>
            <a:endParaRPr lang="en-US" sz="1900" dirty="0">
              <a:latin typeface="Tahoma" panose="020B0604030504040204" pitchFamily="34" charset="0"/>
              <a:ea typeface="Tahoma" panose="020B0604030504040204" pitchFamily="34" charset="0"/>
              <a:cs typeface="Tahoma" panose="020B0604030504040204" pitchFamily="34" charset="0"/>
            </a:endParaRPr>
          </a:p>
        </p:txBody>
      </p:sp>
    </p:spTree>
    <p:custDataLst>
      <p:tags r:id="rId1"/>
    </p:custDataLst>
    <p:extLst>
      <p:ext uri="{BB962C8B-B14F-4D97-AF65-F5344CB8AC3E}">
        <p14:creationId xmlns:p14="http://schemas.microsoft.com/office/powerpoint/2010/main" val="941688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7"/>
            <a:ext cx="7886700" cy="1158874"/>
          </a:xfrm>
        </p:spPr>
        <p:txBody>
          <a:bodyPr/>
          <a:lstStyle/>
          <a:p>
            <a:r>
              <a:rPr lang="en-US" altLang="en-US" dirty="0"/>
              <a:t>Amortization for Installment Note Payable</a:t>
            </a:r>
            <a:endParaRPr lang="en-US" dirty="0"/>
          </a:p>
        </p:txBody>
      </p:sp>
      <p:pic>
        <p:nvPicPr>
          <p:cNvPr id="6" name="Picture 5" descr="A screenshot of a cell phone&#10;&#10;Description automatically generated">
            <a:extLst>
              <a:ext uri="{FF2B5EF4-FFF2-40B4-BE49-F238E27FC236}">
                <a16:creationId xmlns:a16="http://schemas.microsoft.com/office/drawing/2014/main" id="{7063127F-7C9F-45B1-9BDA-028269EE2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85" y="2064936"/>
            <a:ext cx="7992630" cy="2848779"/>
          </a:xfrm>
          <a:prstGeom prst="rect">
            <a:avLst/>
          </a:prstGeom>
        </p:spPr>
      </p:pic>
    </p:spTree>
    <p:custDataLst>
      <p:tags r:id="rId1"/>
    </p:custDataLst>
    <p:extLst>
      <p:ext uri="{BB962C8B-B14F-4D97-AF65-F5344CB8AC3E}">
        <p14:creationId xmlns:p14="http://schemas.microsoft.com/office/powerpoint/2010/main" val="1581964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normAutofit/>
          </a:bodyPr>
          <a:lstStyle/>
          <a:p>
            <a:r>
              <a:rPr lang="en-US" altLang="en-US" dirty="0"/>
              <a:t>Recording an Installment Note Payable</a:t>
            </a:r>
            <a:endParaRPr lang="en-US" dirty="0"/>
          </a:p>
        </p:txBody>
      </p:sp>
      <p:sp>
        <p:nvSpPr>
          <p:cNvPr id="194565" name="Text Box 5"/>
          <p:cNvSpPr txBox="1">
            <a:spLocks noChangeArrowheads="1"/>
          </p:cNvSpPr>
          <p:nvPr/>
        </p:nvSpPr>
        <p:spPr bwMode="auto">
          <a:xfrm>
            <a:off x="685800" y="1524000"/>
            <a:ext cx="7391400" cy="2800767"/>
          </a:xfrm>
          <a:prstGeom prst="rect">
            <a:avLst/>
          </a:prstGeom>
          <a:solidFill>
            <a:schemeClr val="accent1">
              <a:lumMod val="20000"/>
              <a:lumOff val="80000"/>
            </a:schemeClr>
          </a:solidFill>
          <a:ln w="9525">
            <a:solidFill>
              <a:schemeClr val="tx1"/>
            </a:solidFill>
            <a:miter lim="800000"/>
            <a:headEnd/>
            <a:tailEnd/>
          </a:ln>
          <a:effectLst>
            <a:outerShdw dist="63500" dir="3187806" algn="ctr" rotWithShape="0">
              <a:srgbClr val="000000"/>
            </a:outerShdw>
          </a:effectLst>
        </p:spPr>
        <p:txBody>
          <a:bodyPr wrap="square">
            <a:spAutoFit/>
          </a:bodyPr>
          <a:lstStyle/>
          <a:p>
            <a:pPr eaLnBrk="1" hangingPunct="1">
              <a:defRPr/>
            </a:pPr>
            <a:r>
              <a:rPr lang="en-US" sz="2200" b="0" dirty="0">
                <a:latin typeface="Tahoma" pitchFamily="34" charset="0"/>
              </a:rPr>
              <a:t>Although the amounts for interest expense and principal repayment differ each year, the effects of the annual payment on the financial statements are the same.  On the balance sheet, assets (cash) decrease by the total amount of the payment; liabilities (note payable) decrease by the amount of the principal repayment; and stockholders’ equity (retained earnings) decreases by the amount of interest expense.</a:t>
            </a:r>
          </a:p>
        </p:txBody>
      </p:sp>
      <p:pic>
        <p:nvPicPr>
          <p:cNvPr id="4" name="Picture 3" descr="A screenshot of a cell phone&#10;&#10;Description automatically generated">
            <a:extLst>
              <a:ext uri="{FF2B5EF4-FFF2-40B4-BE49-F238E27FC236}">
                <a16:creationId xmlns:a16="http://schemas.microsoft.com/office/drawing/2014/main" id="{DBBE0E82-0025-47A9-B2FB-C287B48E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652" y="4619829"/>
            <a:ext cx="8030696" cy="1495634"/>
          </a:xfrm>
          <a:prstGeom prst="rect">
            <a:avLst/>
          </a:prstGeom>
        </p:spPr>
      </p:pic>
    </p:spTree>
    <p:custDataLst>
      <p:tags r:id="rId1"/>
    </p:custDataLst>
    <p:extLst>
      <p:ext uri="{BB962C8B-B14F-4D97-AF65-F5344CB8AC3E}">
        <p14:creationId xmlns:p14="http://schemas.microsoft.com/office/powerpoint/2010/main" val="3039145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28650" y="1"/>
            <a:ext cx="7886700" cy="1371600"/>
          </a:xfrm>
        </p:spPr>
        <p:txBody>
          <a:bodyPr/>
          <a:lstStyle/>
          <a:p>
            <a:r>
              <a:rPr lang="en-US" altLang="en-US" dirty="0"/>
              <a:t>Financial Statement Presentation of Installment Note Payable</a:t>
            </a:r>
          </a:p>
        </p:txBody>
      </p:sp>
      <p:pic>
        <p:nvPicPr>
          <p:cNvPr id="4" name="Picture 3" descr="A screenshot of a cell phone&#10;&#10;Description automatically generated">
            <a:extLst>
              <a:ext uri="{FF2B5EF4-FFF2-40B4-BE49-F238E27FC236}">
                <a16:creationId xmlns:a16="http://schemas.microsoft.com/office/drawing/2014/main" id="{D5D56F53-09F0-4AAD-88E3-4A3130523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442" y="1524000"/>
            <a:ext cx="7097115" cy="4582164"/>
          </a:xfrm>
          <a:prstGeom prst="rect">
            <a:avLst/>
          </a:prstGeom>
        </p:spPr>
      </p:pic>
    </p:spTree>
    <p:custDataLst>
      <p:tags r:id="rId1"/>
    </p:custDataLst>
    <p:extLst>
      <p:ext uri="{BB962C8B-B14F-4D97-AF65-F5344CB8AC3E}">
        <p14:creationId xmlns:p14="http://schemas.microsoft.com/office/powerpoint/2010/main" val="1760622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28650" y="1"/>
            <a:ext cx="7886700" cy="1371600"/>
          </a:xfrm>
        </p:spPr>
        <p:txBody>
          <a:bodyPr/>
          <a:lstStyle/>
          <a:p>
            <a:r>
              <a:rPr lang="en-US" altLang="en-US" dirty="0"/>
              <a:t>Financial Statement Presentation of Installment Note Payable</a:t>
            </a:r>
          </a:p>
        </p:txBody>
      </p:sp>
      <p:grpSp>
        <p:nvGrpSpPr>
          <p:cNvPr id="5" name="Group 4">
            <a:extLst>
              <a:ext uri="{FF2B5EF4-FFF2-40B4-BE49-F238E27FC236}">
                <a16:creationId xmlns:a16="http://schemas.microsoft.com/office/drawing/2014/main" id="{DF8D30C2-17B0-4B3C-A994-D525F344D315}"/>
              </a:ext>
            </a:extLst>
          </p:cNvPr>
          <p:cNvGrpSpPr/>
          <p:nvPr/>
        </p:nvGrpSpPr>
        <p:grpSpPr>
          <a:xfrm>
            <a:off x="990600" y="1219200"/>
            <a:ext cx="7239000" cy="4343400"/>
            <a:chOff x="1411184" y="152400"/>
            <a:chExt cx="6626431" cy="3886200"/>
          </a:xfrm>
        </p:grpSpPr>
        <p:pic>
          <p:nvPicPr>
            <p:cNvPr id="4" name="Picture 3" descr="A screenshot of a cell phone&#10;&#10;Description automatically generated">
              <a:extLst>
                <a:ext uri="{FF2B5EF4-FFF2-40B4-BE49-F238E27FC236}">
                  <a16:creationId xmlns:a16="http://schemas.microsoft.com/office/drawing/2014/main" id="{903AE8DE-04BE-40AC-8F47-F7AF3BC6FF1B}"/>
                </a:ext>
              </a:extLst>
            </p:cNvPr>
            <p:cNvPicPr>
              <a:picLocks noChangeAspect="1"/>
            </p:cNvPicPr>
            <p:nvPr/>
          </p:nvPicPr>
          <p:blipFill rotWithShape="1">
            <a:blip r:embed="rId4">
              <a:extLst>
                <a:ext uri="{28A0092B-C50C-407E-A947-70E740481C1C}">
                  <a14:useLocalDpi xmlns:a14="http://schemas.microsoft.com/office/drawing/2010/main" val="0"/>
                </a:ext>
              </a:extLst>
            </a:blip>
            <a:srcRect t="63333"/>
            <a:stretch/>
          </p:blipFill>
          <p:spPr>
            <a:xfrm>
              <a:off x="1411184" y="1524000"/>
              <a:ext cx="6626431" cy="25146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E400CBD-A402-4935-B354-4B2244F6A83E}"/>
                </a:ext>
              </a:extLst>
            </p:cNvPr>
            <p:cNvPicPr>
              <a:picLocks noChangeAspect="1"/>
            </p:cNvPicPr>
            <p:nvPr/>
          </p:nvPicPr>
          <p:blipFill rotWithShape="1">
            <a:blip r:embed="rId4">
              <a:extLst>
                <a:ext uri="{28A0092B-C50C-407E-A947-70E740481C1C}">
                  <a14:useLocalDpi xmlns:a14="http://schemas.microsoft.com/office/drawing/2010/main" val="0"/>
                </a:ext>
              </a:extLst>
            </a:blip>
            <a:srcRect b="80000"/>
            <a:stretch/>
          </p:blipFill>
          <p:spPr>
            <a:xfrm>
              <a:off x="1411184" y="152400"/>
              <a:ext cx="6626431" cy="1371600"/>
            </a:xfrm>
            <a:prstGeom prst="rect">
              <a:avLst/>
            </a:prstGeom>
          </p:spPr>
        </p:pic>
      </p:grpSp>
    </p:spTree>
    <p:custDataLst>
      <p:tags r:id="rId1"/>
    </p:custDataLst>
    <p:extLst>
      <p:ext uri="{BB962C8B-B14F-4D97-AF65-F5344CB8AC3E}">
        <p14:creationId xmlns:p14="http://schemas.microsoft.com/office/powerpoint/2010/main" val="1351225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7-6:</a:t>
            </a:r>
          </a:p>
        </p:txBody>
      </p:sp>
      <p:sp>
        <p:nvSpPr>
          <p:cNvPr id="2" name="Content Placeholder 1"/>
          <p:cNvSpPr>
            <a:spLocks noGrp="1"/>
          </p:cNvSpPr>
          <p:nvPr>
            <p:ph idx="1"/>
          </p:nvPr>
        </p:nvSpPr>
        <p:spPr/>
        <p:txBody>
          <a:bodyPr>
            <a:normAutofit/>
          </a:bodyPr>
          <a:lstStyle/>
          <a:p>
            <a:pPr marL="0" indent="0">
              <a:buNone/>
            </a:pPr>
            <a:r>
              <a:rPr lang="en-US" altLang="en-US" sz="3200" dirty="0">
                <a:latin typeface="Tahoma" panose="020B0604030504040204" pitchFamily="34" charset="0"/>
                <a:ea typeface="Tahoma" panose="020B0604030504040204" pitchFamily="34" charset="0"/>
                <a:cs typeface="Tahoma" panose="020B0604030504040204" pitchFamily="34" charset="0"/>
              </a:rPr>
              <a:t>Show how a line of credit affects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4433175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US" altLang="en-US" b="1" dirty="0"/>
              <a:t>Line of Credit</a:t>
            </a:r>
          </a:p>
        </p:txBody>
      </p:sp>
      <p:sp>
        <p:nvSpPr>
          <p:cNvPr id="200708" name="Text Box 4"/>
          <p:cNvSpPr txBox="1">
            <a:spLocks noChangeArrowheads="1"/>
          </p:cNvSpPr>
          <p:nvPr/>
        </p:nvSpPr>
        <p:spPr bwMode="auto">
          <a:xfrm>
            <a:off x="685799" y="1524000"/>
            <a:ext cx="7239001" cy="1692771"/>
          </a:xfrm>
          <a:prstGeom prst="rect">
            <a:avLst/>
          </a:prstGeom>
          <a:solidFill>
            <a:srgbClr val="0070C0"/>
          </a:solidFill>
          <a:ln w="28575">
            <a:solidFill>
              <a:schemeClr val="tx1"/>
            </a:solidFill>
            <a:miter lim="800000"/>
            <a:headEnd/>
            <a:tailEnd/>
          </a:ln>
          <a:effectLst>
            <a:outerShdw dist="71842" dir="2700000" algn="ctr" rotWithShape="0">
              <a:srgbClr val="000000"/>
            </a:outerShdw>
          </a:effectLst>
        </p:spPr>
        <p:txBody>
          <a:bodyPr wrap="square">
            <a:spAutoFit/>
          </a:bodyPr>
          <a:lstStyle/>
          <a:p>
            <a:pPr eaLnBrk="1" hangingPunct="1">
              <a:defRPr/>
            </a:pPr>
            <a:r>
              <a:rPr lang="en-US" sz="2600" b="0" dirty="0">
                <a:solidFill>
                  <a:schemeClr val="bg1"/>
                </a:solidFill>
                <a:latin typeface="Tahoma" pitchFamily="34" charset="0"/>
              </a:rPr>
              <a:t>A </a:t>
            </a:r>
            <a:r>
              <a:rPr lang="en-US" sz="2600" b="1" dirty="0">
                <a:solidFill>
                  <a:schemeClr val="bg1"/>
                </a:solidFill>
                <a:latin typeface="Tahoma" pitchFamily="34" charset="0"/>
              </a:rPr>
              <a:t>line of credit </a:t>
            </a:r>
            <a:r>
              <a:rPr lang="en-US" sz="2600" b="0" dirty="0">
                <a:solidFill>
                  <a:schemeClr val="bg1"/>
                </a:solidFill>
                <a:latin typeface="Tahoma" pitchFamily="34" charset="0"/>
              </a:rPr>
              <a:t>enables a company to borrow or repay funds as needed.  Credit agreements usually specify a limit on the amount that can be borrowed.</a:t>
            </a:r>
          </a:p>
        </p:txBody>
      </p:sp>
      <p:sp>
        <p:nvSpPr>
          <p:cNvPr id="200709" name="Text Box 5"/>
          <p:cNvSpPr txBox="1">
            <a:spLocks noChangeArrowheads="1"/>
          </p:cNvSpPr>
          <p:nvPr/>
        </p:nvSpPr>
        <p:spPr bwMode="auto">
          <a:xfrm>
            <a:off x="628651" y="3892808"/>
            <a:ext cx="7296150" cy="1692771"/>
          </a:xfrm>
          <a:prstGeom prst="rect">
            <a:avLst/>
          </a:prstGeom>
          <a:solidFill>
            <a:srgbClr val="0070C0"/>
          </a:solidFill>
          <a:ln w="28575">
            <a:solidFill>
              <a:schemeClr val="tx1"/>
            </a:solidFill>
            <a:miter lim="800000"/>
            <a:headEnd/>
            <a:tailEnd/>
          </a:ln>
          <a:effectLst>
            <a:outerShdw dist="71842" dir="2700000" algn="ctr" rotWithShape="0">
              <a:srgbClr val="000000"/>
            </a:outerShdw>
          </a:effectLst>
        </p:spPr>
        <p:txBody>
          <a:bodyPr wrap="square">
            <a:spAutoFit/>
          </a:bodyPr>
          <a:lstStyle/>
          <a:p>
            <a:pPr eaLnBrk="1" hangingPunct="1">
              <a:defRPr/>
            </a:pPr>
            <a:r>
              <a:rPr lang="en-US" sz="2600" b="0" dirty="0">
                <a:solidFill>
                  <a:schemeClr val="bg1"/>
                </a:solidFill>
                <a:latin typeface="Tahoma" pitchFamily="34" charset="0"/>
              </a:rPr>
              <a:t>Interest rates on lines of credit normally vary with fluctuations in some designated interest rate.  Lines of credit typically have one-year terms.</a:t>
            </a:r>
          </a:p>
        </p:txBody>
      </p:sp>
    </p:spTree>
    <p:custDataLst>
      <p:tags r:id="rId1"/>
    </p:custDataLst>
    <p:extLst>
      <p:ext uri="{BB962C8B-B14F-4D97-AF65-F5344CB8AC3E}">
        <p14:creationId xmlns:p14="http://schemas.microsoft.com/office/powerpoint/2010/main" val="398160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09"/>
                                        </p:tgtEl>
                                        <p:attrNameLst>
                                          <p:attrName>style.visibility</p:attrName>
                                        </p:attrNameLst>
                                      </p:cBhvr>
                                      <p:to>
                                        <p:strVal val="visible"/>
                                      </p:to>
                                    </p:set>
                                    <p:animEffect transition="in" filter="blinds(horizontal)">
                                      <p:cBhvr>
                                        <p:cTn id="7" dur="500"/>
                                        <p:tgtEl>
                                          <p:spTgt spid="20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28650" y="365126"/>
            <a:ext cx="7886700" cy="939799"/>
          </a:xfrm>
        </p:spPr>
        <p:txBody>
          <a:bodyPr>
            <a:normAutofit/>
          </a:bodyPr>
          <a:lstStyle/>
          <a:p>
            <a:pPr eaLnBrk="1" hangingPunct="1"/>
            <a:r>
              <a:rPr lang="en-US" altLang="en-US" b="1" dirty="0"/>
              <a:t>Line of Credit Example</a:t>
            </a:r>
          </a:p>
        </p:txBody>
      </p:sp>
      <p:sp>
        <p:nvSpPr>
          <p:cNvPr id="40963" name="Text Box 4"/>
          <p:cNvSpPr txBox="1">
            <a:spLocks noChangeArrowheads="1"/>
          </p:cNvSpPr>
          <p:nvPr/>
        </p:nvSpPr>
        <p:spPr bwMode="auto">
          <a:xfrm>
            <a:off x="525084" y="1304925"/>
            <a:ext cx="8001000" cy="1938992"/>
          </a:xfrm>
          <a:prstGeom prst="rect">
            <a:avLst/>
          </a:prstGeom>
          <a:solidFill>
            <a:schemeClr val="accent1">
              <a:lumMod val="20000"/>
              <a:lumOff val="80000"/>
            </a:schemeClr>
          </a:solidFill>
          <a:ln>
            <a:solidFill>
              <a:schemeClr val="tx1"/>
            </a:solidFill>
          </a:ln>
        </p:spPr>
        <p:txBody>
          <a:bodyPr>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400" b="0" dirty="0">
                <a:latin typeface="Tahoma" pitchFamily="34" charset="0"/>
              </a:rPr>
              <a:t>Lagoon Company borrows money using a line of credit to finance building up its inventory. Lagoon repays the loan over the summer using cash generated from sales. Borrowing or repaying events occur on the first of the month.</a:t>
            </a:r>
          </a:p>
        </p:txBody>
      </p:sp>
      <p:grpSp>
        <p:nvGrpSpPr>
          <p:cNvPr id="7" name="Group 6">
            <a:extLst>
              <a:ext uri="{FF2B5EF4-FFF2-40B4-BE49-F238E27FC236}">
                <a16:creationId xmlns:a16="http://schemas.microsoft.com/office/drawing/2014/main" id="{B879A09A-4D7B-45CD-B227-2D54D17E9D4C}"/>
              </a:ext>
            </a:extLst>
          </p:cNvPr>
          <p:cNvGrpSpPr/>
          <p:nvPr/>
        </p:nvGrpSpPr>
        <p:grpSpPr>
          <a:xfrm>
            <a:off x="1168626" y="3312161"/>
            <a:ext cx="6749476" cy="3036031"/>
            <a:chOff x="1168626" y="3312161"/>
            <a:chExt cx="6749476" cy="3036031"/>
          </a:xfrm>
        </p:grpSpPr>
        <p:pic>
          <p:nvPicPr>
            <p:cNvPr id="4" name="Picture 3" descr="A screenshot of a cell phone&#10;&#10;Description automatically generated">
              <a:extLst>
                <a:ext uri="{FF2B5EF4-FFF2-40B4-BE49-F238E27FC236}">
                  <a16:creationId xmlns:a16="http://schemas.microsoft.com/office/drawing/2014/main" id="{C7C503A1-335A-4E52-BD8E-6A4C8F434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626" y="3408680"/>
              <a:ext cx="6713916" cy="2939512"/>
            </a:xfrm>
            <a:prstGeom prst="rect">
              <a:avLst/>
            </a:prstGeom>
          </p:spPr>
        </p:pic>
        <p:pic>
          <p:nvPicPr>
            <p:cNvPr id="6" name="Picture 5" descr="A close up of a logo&#10;&#10;Description automatically generated">
              <a:extLst>
                <a:ext uri="{FF2B5EF4-FFF2-40B4-BE49-F238E27FC236}">
                  <a16:creationId xmlns:a16="http://schemas.microsoft.com/office/drawing/2014/main" id="{CF6DF566-8A91-411E-97D0-48E283EB27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8040" y="3312161"/>
              <a:ext cx="820062" cy="370167"/>
            </a:xfrm>
            <a:prstGeom prst="rect">
              <a:avLst/>
            </a:prstGeom>
          </p:spPr>
        </p:pic>
      </p:grpSp>
    </p:spTree>
    <p:custDataLst>
      <p:tags r:id="rId1"/>
    </p:custDataLst>
    <p:extLst>
      <p:ext uri="{BB962C8B-B14F-4D97-AF65-F5344CB8AC3E}">
        <p14:creationId xmlns:p14="http://schemas.microsoft.com/office/powerpoint/2010/main" val="195477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b="1" dirty="0"/>
              <a:t>Accounting for Notes Payable</a:t>
            </a:r>
          </a:p>
        </p:txBody>
      </p:sp>
      <p:sp>
        <p:nvSpPr>
          <p:cNvPr id="1029" name="Text Box 3"/>
          <p:cNvSpPr txBox="1">
            <a:spLocks noChangeArrowheads="1"/>
          </p:cNvSpPr>
          <p:nvPr/>
        </p:nvSpPr>
        <p:spPr bwMode="auto">
          <a:xfrm>
            <a:off x="457200" y="1752600"/>
            <a:ext cx="8153400" cy="1692771"/>
          </a:xfrm>
          <a:prstGeom prst="rect">
            <a:avLst/>
          </a:prstGeom>
          <a:solidFill>
            <a:schemeClr val="accent1">
              <a:lumMod val="20000"/>
              <a:lumOff val="80000"/>
            </a:schemeClr>
          </a:solidFill>
          <a:ln>
            <a:solidFill>
              <a:schemeClr val="tx1"/>
            </a:solidFill>
          </a:ln>
        </p:spPr>
        <p:txBody>
          <a:bodyPr wrap="square">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600" b="0" dirty="0">
                <a:latin typeface="Tahoma" pitchFamily="34" charset="0"/>
              </a:rPr>
              <a:t>On September 1, Year 1 Herrera Supply Company (HSC) borrowed $90,000 from the National Bank. HSC issued a </a:t>
            </a:r>
            <a:r>
              <a:rPr lang="en-US" altLang="en-US" sz="2600" dirty="0">
                <a:latin typeface="Tahoma" pitchFamily="34" charset="0"/>
              </a:rPr>
              <a:t>note payable </a:t>
            </a:r>
            <a:r>
              <a:rPr lang="en-US" altLang="en-US" sz="2600" b="0" dirty="0">
                <a:latin typeface="Tahoma" pitchFamily="34" charset="0"/>
              </a:rPr>
              <a:t>that had a one-year term and an annual interest rate of 9%. </a:t>
            </a:r>
          </a:p>
        </p:txBody>
      </p:sp>
      <p:pic>
        <p:nvPicPr>
          <p:cNvPr id="3" name="Picture 2" descr="A picture containing clock&#10;&#10;Description automatically generated">
            <a:extLst>
              <a:ext uri="{FF2B5EF4-FFF2-40B4-BE49-F238E27FC236}">
                <a16:creationId xmlns:a16="http://schemas.microsoft.com/office/drawing/2014/main" id="{2CAB8926-E9AF-484A-8FEC-448E93570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39" y="4114800"/>
            <a:ext cx="8496922" cy="1216440"/>
          </a:xfrm>
          <a:prstGeom prst="rect">
            <a:avLst/>
          </a:prstGeom>
        </p:spPr>
      </p:pic>
    </p:spTree>
    <p:custDataLst>
      <p:tags r:id="rId1"/>
    </p:custDataLst>
    <p:extLst>
      <p:ext uri="{BB962C8B-B14F-4D97-AF65-F5344CB8AC3E}">
        <p14:creationId xmlns:p14="http://schemas.microsoft.com/office/powerpoint/2010/main" val="2980190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7-7:</a:t>
            </a:r>
          </a:p>
        </p:txBody>
      </p:sp>
      <p:sp>
        <p:nvSpPr>
          <p:cNvPr id="2" name="Content Placeholder 1"/>
          <p:cNvSpPr>
            <a:spLocks noGrp="1"/>
          </p:cNvSpPr>
          <p:nvPr>
            <p:ph idx="1"/>
          </p:nvPr>
        </p:nvSpPr>
        <p:spPr/>
        <p:txBody>
          <a:bodyPr>
            <a:normAutofit/>
          </a:bodyPr>
          <a:lstStyle/>
          <a:p>
            <a:pPr marL="0" indent="0">
              <a:buNone/>
            </a:pPr>
            <a:r>
              <a:rPr lang="en-US" altLang="en-US" sz="3200" dirty="0">
                <a:latin typeface="Tahoma" panose="020B0604030504040204" pitchFamily="34" charset="0"/>
                <a:ea typeface="Tahoma" panose="020B0604030504040204" pitchFamily="34" charset="0"/>
                <a:cs typeface="Tahoma" panose="020B0604030504040204" pitchFamily="34" charset="0"/>
              </a:rPr>
              <a:t>Show how bonds issued at face value affect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44331753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US" altLang="en-US" b="1" dirty="0"/>
              <a:t>Bond Liabilities</a:t>
            </a:r>
          </a:p>
        </p:txBody>
      </p:sp>
      <p:sp>
        <p:nvSpPr>
          <p:cNvPr id="200708" name="Text Box 4"/>
          <p:cNvSpPr txBox="1">
            <a:spLocks noChangeArrowheads="1"/>
          </p:cNvSpPr>
          <p:nvPr/>
        </p:nvSpPr>
        <p:spPr bwMode="auto">
          <a:xfrm>
            <a:off x="685799" y="1524000"/>
            <a:ext cx="7239001" cy="2092881"/>
          </a:xfrm>
          <a:prstGeom prst="rect">
            <a:avLst/>
          </a:prstGeom>
          <a:solidFill>
            <a:srgbClr val="0070C0"/>
          </a:solidFill>
          <a:ln w="28575">
            <a:solidFill>
              <a:schemeClr val="tx1"/>
            </a:solidFill>
            <a:miter lim="800000"/>
            <a:headEnd/>
            <a:tailEnd/>
          </a:ln>
          <a:effectLst>
            <a:outerShdw dist="71842" dir="2700000" algn="ctr" rotWithShape="0">
              <a:srgbClr val="000000"/>
            </a:outerShdw>
          </a:effectLst>
        </p:spPr>
        <p:txBody>
          <a:bodyPr wrap="square">
            <a:spAutoFit/>
          </a:bodyPr>
          <a:lstStyle/>
          <a:p>
            <a:pPr eaLnBrk="1" hangingPunct="1">
              <a:defRPr/>
            </a:pPr>
            <a:r>
              <a:rPr lang="en-US" sz="2600" b="0" dirty="0">
                <a:solidFill>
                  <a:schemeClr val="bg1"/>
                </a:solidFill>
                <a:latin typeface="Tahoma" pitchFamily="34" charset="0"/>
              </a:rPr>
              <a:t>Many companies borrow money directly from the public by selling bond certificates, called issuing bonds.  They describe a company’s obligation to pay interest and to repay the principal.</a:t>
            </a:r>
          </a:p>
        </p:txBody>
      </p:sp>
      <p:sp>
        <p:nvSpPr>
          <p:cNvPr id="200709" name="Text Box 5"/>
          <p:cNvSpPr txBox="1">
            <a:spLocks noChangeArrowheads="1"/>
          </p:cNvSpPr>
          <p:nvPr/>
        </p:nvSpPr>
        <p:spPr bwMode="auto">
          <a:xfrm>
            <a:off x="685799" y="3892808"/>
            <a:ext cx="7239002" cy="1692771"/>
          </a:xfrm>
          <a:prstGeom prst="rect">
            <a:avLst/>
          </a:prstGeom>
          <a:solidFill>
            <a:srgbClr val="0070C0"/>
          </a:solidFill>
          <a:ln w="28575">
            <a:solidFill>
              <a:schemeClr val="tx1"/>
            </a:solidFill>
            <a:miter lim="800000"/>
            <a:headEnd/>
            <a:tailEnd/>
          </a:ln>
          <a:effectLst>
            <a:outerShdw dist="71842" dir="2700000" algn="ctr" rotWithShape="0">
              <a:srgbClr val="000000"/>
            </a:outerShdw>
          </a:effectLst>
        </p:spPr>
        <p:txBody>
          <a:bodyPr wrap="square">
            <a:spAutoFit/>
          </a:bodyPr>
          <a:lstStyle/>
          <a:p>
            <a:pPr eaLnBrk="1" hangingPunct="1">
              <a:defRPr/>
            </a:pPr>
            <a:r>
              <a:rPr lang="en-US" sz="2600" b="0" dirty="0">
                <a:solidFill>
                  <a:schemeClr val="bg1"/>
                </a:solidFill>
                <a:latin typeface="Tahoma" pitchFamily="34" charset="0"/>
              </a:rPr>
              <a:t>From the issuer’s point of </a:t>
            </a:r>
            <a:r>
              <a:rPr lang="en-US" sz="2600" dirty="0">
                <a:solidFill>
                  <a:schemeClr val="bg1"/>
                </a:solidFill>
                <a:latin typeface="Tahoma" pitchFamily="34" charset="0"/>
              </a:rPr>
              <a:t>v</a:t>
            </a:r>
            <a:r>
              <a:rPr lang="en-US" sz="2600" b="0" dirty="0">
                <a:solidFill>
                  <a:schemeClr val="bg1"/>
                </a:solidFill>
                <a:latin typeface="Tahoma" pitchFamily="34" charset="0"/>
              </a:rPr>
              <a:t>iew, a bond represents an obligation to pay a sum of money, the face value, to the bondholder on the bond’s maturity date.</a:t>
            </a:r>
          </a:p>
        </p:txBody>
      </p:sp>
    </p:spTree>
    <p:custDataLst>
      <p:tags r:id="rId1"/>
    </p:custDataLst>
    <p:extLst>
      <p:ext uri="{BB962C8B-B14F-4D97-AF65-F5344CB8AC3E}">
        <p14:creationId xmlns:p14="http://schemas.microsoft.com/office/powerpoint/2010/main" val="124356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09"/>
                                        </p:tgtEl>
                                        <p:attrNameLst>
                                          <p:attrName>style.visibility</p:attrName>
                                        </p:attrNameLst>
                                      </p:cBhvr>
                                      <p:to>
                                        <p:strVal val="visible"/>
                                      </p:to>
                                    </p:set>
                                    <p:animEffect transition="in" filter="blinds(horizontal)">
                                      <p:cBhvr>
                                        <p:cTn id="7" dur="500"/>
                                        <p:tgtEl>
                                          <p:spTgt spid="20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Advantages of Issuing Bonds</a:t>
            </a:r>
            <a:endParaRPr lang="en-US" dirty="0"/>
          </a:p>
        </p:txBody>
      </p:sp>
      <p:sp>
        <p:nvSpPr>
          <p:cNvPr id="186370" name="Rectangle 2"/>
          <p:cNvSpPr>
            <a:spLocks noGrp="1" noChangeArrowheads="1"/>
          </p:cNvSpPr>
          <p:nvPr>
            <p:ph type="body" idx="4294967295"/>
          </p:nvPr>
        </p:nvSpPr>
        <p:spPr>
          <a:xfrm>
            <a:off x="762000" y="1690689"/>
            <a:ext cx="7162800" cy="4038600"/>
          </a:xfrm>
          <a:solidFill>
            <a:schemeClr val="accent1">
              <a:lumMod val="20000"/>
              <a:lumOff val="80000"/>
            </a:schemeClr>
          </a:solidFill>
          <a:ln w="12700" cap="flat">
            <a:solidFill>
              <a:schemeClr val="bg2"/>
            </a:solidFill>
          </a:ln>
          <a:effectLst>
            <a:outerShdw dist="71842" dir="2700000" algn="ctr" rotWithShape="0">
              <a:srgbClr val="000000"/>
            </a:outerShdw>
          </a:effectLst>
        </p:spPr>
        <p:txBody>
          <a:bodyPr lIns="90488" tIns="44450" rIns="90488" bIns="44450">
            <a:normAutofit/>
          </a:bodyPr>
          <a:lstStyle/>
          <a:p>
            <a:pPr marL="0" lvl="1" indent="0">
              <a:buClr>
                <a:schemeClr val="tx1"/>
              </a:buClr>
              <a:buNone/>
              <a:defRPr/>
            </a:pPr>
            <a:r>
              <a:rPr lang="en-US" sz="2400" dirty="0">
                <a:latin typeface="Tahoma" panose="020B0604030504040204" pitchFamily="34" charset="0"/>
                <a:ea typeface="Tahoma" panose="020B0604030504040204" pitchFamily="34" charset="0"/>
                <a:cs typeface="Tahoma" panose="020B0604030504040204" pitchFamily="34" charset="0"/>
              </a:rPr>
              <a:t>Bond financing offers companies the following advantages:</a:t>
            </a:r>
          </a:p>
          <a:p>
            <a:pPr marL="800100" lvl="2" indent="-457200">
              <a:buClr>
                <a:schemeClr val="tx1"/>
              </a:buClr>
              <a:buFont typeface="+mj-lt"/>
              <a:buAutoNum type="arabicPeriod"/>
              <a:defRPr/>
            </a:pPr>
            <a:r>
              <a:rPr lang="en-US" sz="2200" dirty="0">
                <a:latin typeface="Tahoma" panose="020B0604030504040204" pitchFamily="34" charset="0"/>
                <a:ea typeface="Tahoma" panose="020B0604030504040204" pitchFamily="34" charset="0"/>
                <a:cs typeface="Tahoma" panose="020B0604030504040204" pitchFamily="34" charset="0"/>
              </a:rPr>
              <a:t>Bonds usually have longer terms than notes issued to banks.  Longer terms to maturity allow companies to implement long-term strategic plans without having to worry about frequent refinancing arrangements.</a:t>
            </a:r>
          </a:p>
          <a:p>
            <a:pPr marL="800100" lvl="2" indent="-457200">
              <a:buClr>
                <a:schemeClr val="tx1"/>
              </a:buClr>
              <a:buFont typeface="+mj-lt"/>
              <a:buAutoNum type="arabicPeriod"/>
              <a:defRPr/>
            </a:pPr>
            <a:r>
              <a:rPr lang="en-US" sz="2200" dirty="0">
                <a:latin typeface="Tahoma" panose="020B0604030504040204" pitchFamily="34" charset="0"/>
                <a:ea typeface="Tahoma" panose="020B0604030504040204" pitchFamily="34" charset="0"/>
                <a:cs typeface="Tahoma" panose="020B0604030504040204" pitchFamily="34" charset="0"/>
              </a:rPr>
              <a:t>Bond interest rates may be lower than bank interest rates.  By issuing bonds directly to the public, companies can pay lower interest costs by eliminating the intermediary (banks).</a:t>
            </a:r>
          </a:p>
          <a:p>
            <a:pPr marL="800100" lvl="1" indent="-457200">
              <a:buClr>
                <a:schemeClr val="tx1"/>
              </a:buClr>
              <a:buFont typeface="+mj-lt"/>
              <a:buAutoNum type="arabicPeriod"/>
              <a:defRPr/>
            </a:pPr>
            <a:endParaRPr lang="en-US" sz="1900" dirty="0">
              <a:latin typeface="Tahoma" panose="020B0604030504040204" pitchFamily="34" charset="0"/>
              <a:ea typeface="Tahoma" panose="020B0604030504040204" pitchFamily="34" charset="0"/>
              <a:cs typeface="Tahoma" panose="020B0604030504040204" pitchFamily="34" charset="0"/>
            </a:endParaRPr>
          </a:p>
        </p:txBody>
      </p:sp>
    </p:spTree>
    <p:custDataLst>
      <p:tags r:id="rId1"/>
    </p:custDataLst>
    <p:extLst>
      <p:ext uri="{BB962C8B-B14F-4D97-AF65-F5344CB8AC3E}">
        <p14:creationId xmlns:p14="http://schemas.microsoft.com/office/powerpoint/2010/main" val="1130986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22" name="Rectangle 26"/>
          <p:cNvSpPr>
            <a:spLocks noChangeArrowheads="1"/>
          </p:cNvSpPr>
          <p:nvPr/>
        </p:nvSpPr>
        <p:spPr bwMode="auto">
          <a:xfrm>
            <a:off x="685800" y="1690689"/>
            <a:ext cx="7448551" cy="3338512"/>
          </a:xfrm>
          <a:prstGeom prst="rect">
            <a:avLst/>
          </a:prstGeom>
          <a:solidFill>
            <a:schemeClr val="accent1">
              <a:lumMod val="20000"/>
              <a:lumOff val="80000"/>
            </a:schemeClr>
          </a:solidFill>
          <a:ln w="28575">
            <a:solidFill>
              <a:schemeClr val="tx1"/>
            </a:solidFill>
            <a:miter lim="800000"/>
            <a:headEnd/>
            <a:tailEnd/>
          </a:ln>
          <a:effectLst>
            <a:outerShdw dist="53882" dir="2700000" algn="ctr" rotWithShape="0">
              <a:srgbClr val="000000"/>
            </a:outerShdw>
          </a:effectLst>
        </p:spPr>
        <p:txBody>
          <a:bodyPr lIns="90488" tIns="44450" rIns="90488" bIns="44450"/>
          <a:lstStyle/>
          <a:p>
            <a:pPr eaLnBrk="1" hangingPunct="1">
              <a:spcBef>
                <a:spcPct val="20000"/>
              </a:spcBef>
              <a:defRPr/>
            </a:pPr>
            <a:r>
              <a:rPr lang="en-US" sz="2400" b="0" dirty="0">
                <a:latin typeface="Tahoma" panose="020B0604030504040204" pitchFamily="34" charset="0"/>
                <a:ea typeface="Tahoma" panose="020B0604030504040204" pitchFamily="34" charset="0"/>
                <a:cs typeface="Tahoma" panose="020B0604030504040204" pitchFamily="34" charset="0"/>
              </a:rPr>
              <a:t>Marsha Mason needs cash to seize a business opportunity.  Mason offers to sell her friends bonds with a 9 percent stated interest rate.  The terms specified making interest payments in cash on December 31 of each year, a five-year term to maturity, and pledging land as collateral for the bonds.  Mason issued the bonds in exchange for cash on January 1, Year 1.</a:t>
            </a:r>
          </a:p>
        </p:txBody>
      </p:sp>
      <p:sp>
        <p:nvSpPr>
          <p:cNvPr id="13335" name="Rectangle 36"/>
          <p:cNvSpPr>
            <a:spLocks noGrp="1" noChangeArrowheads="1"/>
          </p:cNvSpPr>
          <p:nvPr>
            <p:ph type="title"/>
          </p:nvPr>
        </p:nvSpPr>
        <p:spPr/>
        <p:txBody>
          <a:bodyPr/>
          <a:lstStyle/>
          <a:p>
            <a:r>
              <a:rPr lang="en-US" altLang="en-US" dirty="0"/>
              <a:t>Bonds Issued at Face Value</a:t>
            </a:r>
          </a:p>
        </p:txBody>
      </p:sp>
    </p:spTree>
    <p:custDataLst>
      <p:tags r:id="rId1"/>
    </p:custDataLst>
    <p:extLst>
      <p:ext uri="{BB962C8B-B14F-4D97-AF65-F5344CB8AC3E}">
        <p14:creationId xmlns:p14="http://schemas.microsoft.com/office/powerpoint/2010/main" val="261242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altLang="en-US" dirty="0"/>
              <a:t>Bonds Issued at Face Value: Events 1 and 2</a:t>
            </a:r>
          </a:p>
        </p:txBody>
      </p:sp>
      <p:sp>
        <p:nvSpPr>
          <p:cNvPr id="210947" name="Text Box 3"/>
          <p:cNvSpPr txBox="1">
            <a:spLocks noChangeArrowheads="1"/>
          </p:cNvSpPr>
          <p:nvPr/>
        </p:nvSpPr>
        <p:spPr bwMode="auto">
          <a:xfrm>
            <a:off x="631793" y="1755831"/>
            <a:ext cx="7293008" cy="461665"/>
          </a:xfrm>
          <a:prstGeom prst="rect">
            <a:avLst/>
          </a:prstGeom>
          <a:solidFill>
            <a:schemeClr val="accent1">
              <a:lumMod val="20000"/>
              <a:lumOff val="80000"/>
            </a:schemeClr>
          </a:solidFill>
          <a:ln w="9525">
            <a:solidFill>
              <a:schemeClr val="tx1"/>
            </a:solidFill>
            <a:miter lim="800000"/>
            <a:headEnd/>
            <a:tailEnd/>
          </a:ln>
          <a:effectLst>
            <a:outerShdw dist="63500" dir="3187806" algn="ctr" rotWithShape="0">
              <a:srgbClr val="000000"/>
            </a:outerShdw>
          </a:effectLst>
        </p:spPr>
        <p:txBody>
          <a:bodyPr wrap="square">
            <a:spAutoFit/>
          </a:bodyPr>
          <a:lstStyle/>
          <a:p>
            <a:pPr eaLnBrk="1" hangingPunct="1">
              <a:defRPr/>
            </a:pPr>
            <a:r>
              <a:rPr lang="en-US" sz="2400" b="0" dirty="0">
                <a:latin typeface="Tahoma" pitchFamily="34" charset="0"/>
              </a:rPr>
              <a:t>Event 1     Issue </a:t>
            </a:r>
            <a:r>
              <a:rPr lang="en-US" sz="2400" dirty="0">
                <a:latin typeface="Tahoma" pitchFamily="34" charset="0"/>
              </a:rPr>
              <a:t>b</a:t>
            </a:r>
            <a:r>
              <a:rPr lang="en-US" sz="2400" b="0" dirty="0">
                <a:latin typeface="Tahoma" pitchFamily="34" charset="0"/>
              </a:rPr>
              <a:t>onds for </a:t>
            </a:r>
            <a:r>
              <a:rPr lang="en-US" sz="2400" dirty="0">
                <a:latin typeface="Tahoma" pitchFamily="34" charset="0"/>
              </a:rPr>
              <a:t>c</a:t>
            </a:r>
            <a:r>
              <a:rPr lang="en-US" sz="2400" b="0" dirty="0">
                <a:latin typeface="Tahoma" pitchFamily="34" charset="0"/>
              </a:rPr>
              <a:t>ash.</a:t>
            </a:r>
          </a:p>
        </p:txBody>
      </p:sp>
      <p:sp>
        <p:nvSpPr>
          <p:cNvPr id="5" name="Text Box 3"/>
          <p:cNvSpPr txBox="1">
            <a:spLocks noChangeArrowheads="1"/>
          </p:cNvSpPr>
          <p:nvPr/>
        </p:nvSpPr>
        <p:spPr bwMode="auto">
          <a:xfrm>
            <a:off x="571499" y="4268955"/>
            <a:ext cx="7353301" cy="461665"/>
          </a:xfrm>
          <a:prstGeom prst="rect">
            <a:avLst/>
          </a:prstGeom>
          <a:solidFill>
            <a:schemeClr val="accent1">
              <a:lumMod val="20000"/>
              <a:lumOff val="80000"/>
            </a:schemeClr>
          </a:solidFill>
          <a:ln w="9525">
            <a:solidFill>
              <a:schemeClr val="tx1"/>
            </a:solidFill>
            <a:miter lim="800000"/>
            <a:headEnd/>
            <a:tailEnd/>
          </a:ln>
          <a:effectLst>
            <a:outerShdw dist="63500" dir="3187806" algn="ctr" rotWithShape="0">
              <a:srgbClr val="000000"/>
            </a:outerShdw>
          </a:effectLst>
        </p:spPr>
        <p:txBody>
          <a:bodyPr wrap="square">
            <a:spAutoFit/>
          </a:bodyPr>
          <a:lstStyle/>
          <a:p>
            <a:pPr eaLnBrk="1" hangingPunct="1">
              <a:defRPr/>
            </a:pPr>
            <a:r>
              <a:rPr lang="en-US" sz="2400" b="0" dirty="0">
                <a:latin typeface="Tahoma" pitchFamily="34" charset="0"/>
              </a:rPr>
              <a:t>Event 2     Investment in Land</a:t>
            </a:r>
          </a:p>
        </p:txBody>
      </p:sp>
      <p:pic>
        <p:nvPicPr>
          <p:cNvPr id="4" name="Picture 3" descr="A screenshot of a cell phone&#10;&#10;Description automatically generated">
            <a:extLst>
              <a:ext uri="{FF2B5EF4-FFF2-40B4-BE49-F238E27FC236}">
                <a16:creationId xmlns:a16="http://schemas.microsoft.com/office/drawing/2014/main" id="{8045BFEC-B5B9-46CF-A171-0C58FDC57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2469193"/>
            <a:ext cx="7353301" cy="139965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A96B27A-EFC0-4ED4-82E3-AC1D3245D6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498" y="5047249"/>
            <a:ext cx="7353302" cy="1212670"/>
          </a:xfrm>
          <a:prstGeom prst="rect">
            <a:avLst/>
          </a:prstGeom>
        </p:spPr>
      </p:pic>
    </p:spTree>
    <p:custDataLst>
      <p:tags r:id="rId1"/>
    </p:custDataLst>
    <p:extLst>
      <p:ext uri="{BB962C8B-B14F-4D97-AF65-F5344CB8AC3E}">
        <p14:creationId xmlns:p14="http://schemas.microsoft.com/office/powerpoint/2010/main" val="836143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en-US" dirty="0"/>
              <a:t>Bonds Issued at Face Value: Events 3 and 4</a:t>
            </a:r>
          </a:p>
        </p:txBody>
      </p:sp>
      <p:sp>
        <p:nvSpPr>
          <p:cNvPr id="217091" name="Text Box 3"/>
          <p:cNvSpPr txBox="1">
            <a:spLocks noChangeArrowheads="1"/>
          </p:cNvSpPr>
          <p:nvPr/>
        </p:nvSpPr>
        <p:spPr bwMode="auto">
          <a:xfrm>
            <a:off x="654050" y="1459856"/>
            <a:ext cx="7162800" cy="461665"/>
          </a:xfrm>
          <a:prstGeom prst="rect">
            <a:avLst/>
          </a:prstGeom>
          <a:solidFill>
            <a:schemeClr val="accent1">
              <a:lumMod val="20000"/>
              <a:lumOff val="80000"/>
            </a:schemeClr>
          </a:solidFill>
          <a:ln w="9525">
            <a:solidFill>
              <a:schemeClr val="tx1"/>
            </a:solidFill>
            <a:miter lim="800000"/>
            <a:headEnd/>
            <a:tailEnd/>
          </a:ln>
          <a:effectLst>
            <a:outerShdw dist="63500" dir="3187806" algn="ctr" rotWithShape="0">
              <a:srgbClr val="000000"/>
            </a:outerShdw>
          </a:effectLst>
        </p:spPr>
        <p:txBody>
          <a:bodyPr wrap="square">
            <a:spAutoFit/>
          </a:bodyPr>
          <a:lstStyle/>
          <a:p>
            <a:pPr eaLnBrk="1" hangingPunct="1">
              <a:defRPr/>
            </a:pPr>
            <a:r>
              <a:rPr lang="en-US" sz="2400" b="0" dirty="0">
                <a:latin typeface="Tahoma" pitchFamily="34" charset="0"/>
              </a:rPr>
              <a:t>Event 3     Revenue Recognition</a:t>
            </a:r>
          </a:p>
        </p:txBody>
      </p:sp>
      <p:sp>
        <p:nvSpPr>
          <p:cNvPr id="5" name="Text Box 3"/>
          <p:cNvSpPr txBox="1">
            <a:spLocks noChangeArrowheads="1"/>
          </p:cNvSpPr>
          <p:nvPr/>
        </p:nvSpPr>
        <p:spPr bwMode="auto">
          <a:xfrm>
            <a:off x="633646" y="3717454"/>
            <a:ext cx="7162800" cy="830997"/>
          </a:xfrm>
          <a:prstGeom prst="rect">
            <a:avLst/>
          </a:prstGeom>
          <a:solidFill>
            <a:schemeClr val="accent1">
              <a:lumMod val="20000"/>
              <a:lumOff val="80000"/>
            </a:schemeClr>
          </a:solidFill>
          <a:ln w="9525">
            <a:solidFill>
              <a:schemeClr val="tx1"/>
            </a:solidFill>
            <a:miter lim="800000"/>
            <a:headEnd/>
            <a:tailEnd/>
          </a:ln>
          <a:effectLst>
            <a:outerShdw dist="63500" dir="3187806" algn="ctr" rotWithShape="0">
              <a:srgbClr val="000000"/>
            </a:outerShdw>
          </a:effectLst>
        </p:spPr>
        <p:txBody>
          <a:bodyPr wrap="square">
            <a:spAutoFit/>
          </a:bodyPr>
          <a:lstStyle/>
          <a:p>
            <a:pPr eaLnBrk="1" hangingPunct="1">
              <a:defRPr/>
            </a:pPr>
            <a:r>
              <a:rPr lang="en-US" sz="2400" b="0" dirty="0">
                <a:latin typeface="Tahoma" pitchFamily="34" charset="0"/>
              </a:rPr>
              <a:t>Event 4     Expense Recognition</a:t>
            </a:r>
          </a:p>
          <a:p>
            <a:pPr marL="1484313" eaLnBrk="1" hangingPunct="1">
              <a:defRPr/>
            </a:pPr>
            <a:r>
              <a:rPr lang="en-US" sz="2400" b="0" dirty="0">
                <a:latin typeface="Tahoma" pitchFamily="34" charset="0"/>
              </a:rPr>
              <a:t>$100,000 x 0.09 = $9,000</a:t>
            </a:r>
          </a:p>
        </p:txBody>
      </p:sp>
      <p:pic>
        <p:nvPicPr>
          <p:cNvPr id="3" name="Picture 2" descr="A screenshot of a cell phone&#10;&#10;Description automatically generated">
            <a:extLst>
              <a:ext uri="{FF2B5EF4-FFF2-40B4-BE49-F238E27FC236}">
                <a16:creationId xmlns:a16="http://schemas.microsoft.com/office/drawing/2014/main" id="{3411085F-2F97-484C-8F93-5B08B56AB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420" y="2102209"/>
            <a:ext cx="7270750" cy="143455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921B890-9521-49E6-AD1F-31785C7CCD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050" y="4680399"/>
            <a:ext cx="7270750" cy="1435489"/>
          </a:xfrm>
          <a:prstGeom prst="rect">
            <a:avLst/>
          </a:prstGeom>
        </p:spPr>
      </p:pic>
    </p:spTree>
    <p:custDataLst>
      <p:tags r:id="rId1"/>
    </p:custDataLst>
    <p:extLst>
      <p:ext uri="{BB962C8B-B14F-4D97-AF65-F5344CB8AC3E}">
        <p14:creationId xmlns:p14="http://schemas.microsoft.com/office/powerpoint/2010/main" val="1783857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dirty="0"/>
              <a:t>Bonds Issued at Face Value: Events 5 and 6</a:t>
            </a:r>
          </a:p>
        </p:txBody>
      </p:sp>
      <p:sp>
        <p:nvSpPr>
          <p:cNvPr id="223235" name="Text Box 3"/>
          <p:cNvSpPr txBox="1">
            <a:spLocks noChangeArrowheads="1"/>
          </p:cNvSpPr>
          <p:nvPr/>
        </p:nvSpPr>
        <p:spPr bwMode="auto">
          <a:xfrm>
            <a:off x="628650" y="4098269"/>
            <a:ext cx="7886700" cy="461665"/>
          </a:xfrm>
          <a:prstGeom prst="rect">
            <a:avLst/>
          </a:prstGeom>
          <a:solidFill>
            <a:schemeClr val="accent1">
              <a:lumMod val="20000"/>
              <a:lumOff val="80000"/>
            </a:schemeClr>
          </a:solidFill>
          <a:ln w="9525">
            <a:solidFill>
              <a:schemeClr val="tx1"/>
            </a:solidFill>
            <a:miter lim="800000"/>
            <a:headEnd/>
            <a:tailEnd/>
          </a:ln>
          <a:effectLst>
            <a:outerShdw dist="63500" dir="3187806" algn="ctr" rotWithShape="0">
              <a:srgbClr val="000000"/>
            </a:outerShdw>
          </a:effectLst>
        </p:spPr>
        <p:txBody>
          <a:bodyPr wrap="square">
            <a:spAutoFit/>
          </a:bodyPr>
          <a:lstStyle/>
          <a:p>
            <a:pPr eaLnBrk="1" hangingPunct="1">
              <a:defRPr/>
            </a:pPr>
            <a:r>
              <a:rPr lang="en-US" sz="2400" b="0" dirty="0">
                <a:latin typeface="Tahoma" panose="020B0604030504040204" pitchFamily="34" charset="0"/>
                <a:ea typeface="Tahoma" panose="020B0604030504040204" pitchFamily="34" charset="0"/>
                <a:cs typeface="Tahoma" panose="020B0604030504040204" pitchFamily="34" charset="0"/>
              </a:rPr>
              <a:t>Event 6     Payoff of Bond Liability</a:t>
            </a:r>
          </a:p>
        </p:txBody>
      </p:sp>
      <p:sp>
        <p:nvSpPr>
          <p:cNvPr id="6" name="Text Box 3"/>
          <p:cNvSpPr txBox="1">
            <a:spLocks noChangeArrowheads="1"/>
          </p:cNvSpPr>
          <p:nvPr/>
        </p:nvSpPr>
        <p:spPr bwMode="auto">
          <a:xfrm>
            <a:off x="628650" y="1635990"/>
            <a:ext cx="7886700" cy="461665"/>
          </a:xfrm>
          <a:prstGeom prst="rect">
            <a:avLst/>
          </a:prstGeom>
          <a:solidFill>
            <a:schemeClr val="accent1">
              <a:lumMod val="20000"/>
              <a:lumOff val="80000"/>
            </a:schemeClr>
          </a:solidFill>
          <a:ln w="9525">
            <a:solidFill>
              <a:schemeClr val="tx1"/>
            </a:solidFill>
            <a:miter lim="800000"/>
            <a:headEnd/>
            <a:tailEnd/>
          </a:ln>
          <a:effectLst>
            <a:outerShdw dist="63500" dir="3187806" algn="ctr" rotWithShape="0">
              <a:srgbClr val="000000"/>
            </a:outerShdw>
          </a:effectLst>
        </p:spPr>
        <p:txBody>
          <a:bodyPr wrap="square">
            <a:spAutoFit/>
          </a:bodyPr>
          <a:lstStyle/>
          <a:p>
            <a:pPr eaLnBrk="1" hangingPunct="1">
              <a:defRPr/>
            </a:pPr>
            <a:r>
              <a:rPr lang="en-US" sz="2400" b="0" dirty="0">
                <a:latin typeface="Tahoma" panose="020B0604030504040204" pitchFamily="34" charset="0"/>
                <a:ea typeface="Tahoma" panose="020B0604030504040204" pitchFamily="34" charset="0"/>
                <a:cs typeface="Tahoma" panose="020B0604030504040204" pitchFamily="34" charset="0"/>
              </a:rPr>
              <a:t>Event 5     Sale of Investment in Land</a:t>
            </a:r>
          </a:p>
        </p:txBody>
      </p:sp>
      <p:pic>
        <p:nvPicPr>
          <p:cNvPr id="3" name="Picture 2" descr="A screenshot of a cell phone&#10;&#10;Description automatically generated">
            <a:extLst>
              <a:ext uri="{FF2B5EF4-FFF2-40B4-BE49-F238E27FC236}">
                <a16:creationId xmlns:a16="http://schemas.microsoft.com/office/drawing/2014/main" id="{D31C87B5-DD62-4CA2-9E27-DDB28E51D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2427793"/>
            <a:ext cx="7981950" cy="136361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CBC92B7-7494-46EA-ADAC-6B51B0C57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4866798"/>
            <a:ext cx="7981950" cy="1518224"/>
          </a:xfrm>
          <a:prstGeom prst="rect">
            <a:avLst/>
          </a:prstGeom>
        </p:spPr>
      </p:pic>
    </p:spTree>
    <p:custDataLst>
      <p:tags r:id="rId1"/>
    </p:custDataLst>
    <p:extLst>
      <p:ext uri="{BB962C8B-B14F-4D97-AF65-F5344CB8AC3E}">
        <p14:creationId xmlns:p14="http://schemas.microsoft.com/office/powerpoint/2010/main" val="2517131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142999"/>
          </a:xfrm>
        </p:spPr>
        <p:txBody>
          <a:bodyPr/>
          <a:lstStyle/>
          <a:p>
            <a:r>
              <a:rPr lang="en-US" dirty="0"/>
              <a:t>Financial Statement Presentation of Bonds Issued at Face Value</a:t>
            </a:r>
          </a:p>
        </p:txBody>
      </p:sp>
      <p:pic>
        <p:nvPicPr>
          <p:cNvPr id="5" name="Picture 4" descr="A screenshot of a cell phone&#10;&#10;Description automatically generated">
            <a:extLst>
              <a:ext uri="{FF2B5EF4-FFF2-40B4-BE49-F238E27FC236}">
                <a16:creationId xmlns:a16="http://schemas.microsoft.com/office/drawing/2014/main" id="{B5C96CA0-E944-4D03-A1FC-8F413066E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9466" y="1219200"/>
            <a:ext cx="6225067" cy="4762803"/>
          </a:xfrm>
          <a:prstGeom prst="rect">
            <a:avLst/>
          </a:prstGeom>
        </p:spPr>
      </p:pic>
    </p:spTree>
    <p:custDataLst>
      <p:tags r:id="rId1"/>
    </p:custDataLst>
    <p:extLst>
      <p:ext uri="{BB962C8B-B14F-4D97-AF65-F5344CB8AC3E}">
        <p14:creationId xmlns:p14="http://schemas.microsoft.com/office/powerpoint/2010/main" val="2121614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142999"/>
          </a:xfrm>
        </p:spPr>
        <p:txBody>
          <a:bodyPr/>
          <a:lstStyle/>
          <a:p>
            <a:r>
              <a:rPr lang="en-US" dirty="0"/>
              <a:t>Financial Statement Presentation of Bonds Issued at Face Value</a:t>
            </a:r>
          </a:p>
        </p:txBody>
      </p:sp>
      <p:grpSp>
        <p:nvGrpSpPr>
          <p:cNvPr id="6" name="Group 5">
            <a:extLst>
              <a:ext uri="{FF2B5EF4-FFF2-40B4-BE49-F238E27FC236}">
                <a16:creationId xmlns:a16="http://schemas.microsoft.com/office/drawing/2014/main" id="{778C4182-2DEC-4D4E-A2CF-73F9A60645BA}"/>
              </a:ext>
            </a:extLst>
          </p:cNvPr>
          <p:cNvGrpSpPr/>
          <p:nvPr/>
        </p:nvGrpSpPr>
        <p:grpSpPr>
          <a:xfrm>
            <a:off x="1143000" y="1143000"/>
            <a:ext cx="6477000" cy="4495800"/>
            <a:chOff x="1900237" y="152400"/>
            <a:chExt cx="5648325" cy="3703320"/>
          </a:xfrm>
        </p:grpSpPr>
        <p:pic>
          <p:nvPicPr>
            <p:cNvPr id="4" name="Picture 3" descr="A screenshot of a cell phone&#10;&#10;Description automatically generated">
              <a:extLst>
                <a:ext uri="{FF2B5EF4-FFF2-40B4-BE49-F238E27FC236}">
                  <a16:creationId xmlns:a16="http://schemas.microsoft.com/office/drawing/2014/main" id="{3F46BD15-59BD-44DC-A648-C7BB363B5DA6}"/>
                </a:ext>
              </a:extLst>
            </p:cNvPr>
            <p:cNvPicPr>
              <a:picLocks noChangeAspect="1"/>
            </p:cNvPicPr>
            <p:nvPr/>
          </p:nvPicPr>
          <p:blipFill rotWithShape="1">
            <a:blip r:embed="rId4">
              <a:extLst>
                <a:ext uri="{28A0092B-C50C-407E-A947-70E740481C1C}">
                  <a14:useLocalDpi xmlns:a14="http://schemas.microsoft.com/office/drawing/2010/main" val="0"/>
                </a:ext>
              </a:extLst>
            </a:blip>
            <a:srcRect t="63333"/>
            <a:stretch/>
          </p:blipFill>
          <p:spPr>
            <a:xfrm>
              <a:off x="1900237" y="1341120"/>
              <a:ext cx="5648325" cy="25146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58CC61D-4504-4982-B6D3-F519FCFDB253}"/>
                </a:ext>
              </a:extLst>
            </p:cNvPr>
            <p:cNvPicPr>
              <a:picLocks noChangeAspect="1"/>
            </p:cNvPicPr>
            <p:nvPr/>
          </p:nvPicPr>
          <p:blipFill rotWithShape="1">
            <a:blip r:embed="rId4">
              <a:extLst>
                <a:ext uri="{28A0092B-C50C-407E-A947-70E740481C1C}">
                  <a14:useLocalDpi xmlns:a14="http://schemas.microsoft.com/office/drawing/2010/main" val="0"/>
                </a:ext>
              </a:extLst>
            </a:blip>
            <a:srcRect b="82222"/>
            <a:stretch/>
          </p:blipFill>
          <p:spPr>
            <a:xfrm>
              <a:off x="1900237" y="152400"/>
              <a:ext cx="5648325" cy="1219200"/>
            </a:xfrm>
            <a:prstGeom prst="rect">
              <a:avLst/>
            </a:prstGeom>
          </p:spPr>
        </p:pic>
      </p:grpSp>
    </p:spTree>
    <p:custDataLst>
      <p:tags r:id="rId1"/>
    </p:custDataLst>
    <p:extLst>
      <p:ext uri="{BB962C8B-B14F-4D97-AF65-F5344CB8AC3E}">
        <p14:creationId xmlns:p14="http://schemas.microsoft.com/office/powerpoint/2010/main" val="2096007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LO 7-10:</a:t>
            </a:r>
          </a:p>
        </p:txBody>
      </p:sp>
      <p:sp>
        <p:nvSpPr>
          <p:cNvPr id="2" name="Content Placeholder 1"/>
          <p:cNvSpPr>
            <a:spLocks noGrp="1"/>
          </p:cNvSpPr>
          <p:nvPr>
            <p:ph idx="1"/>
          </p:nvPr>
        </p:nvSpPr>
        <p:spPr/>
        <p:txBody>
          <a:bodyPr>
            <a:normAutofit/>
          </a:bodyPr>
          <a:lstStyle/>
          <a:p>
            <a:pPr marL="0" indent="0">
              <a:buNone/>
            </a:pPr>
            <a:r>
              <a:rPr lang="en-US" altLang="en-US" sz="3200" dirty="0">
                <a:latin typeface="Tahoma" panose="020B0604030504040204" pitchFamily="34" charset="0"/>
                <a:ea typeface="Tahoma" panose="020B0604030504040204" pitchFamily="34" charset="0"/>
                <a:cs typeface="Tahoma" panose="020B0604030504040204" pitchFamily="34" charset="0"/>
              </a:rPr>
              <a:t>Distinguish between current and noncurrent assets and liabilities on a classified balance sheet.</a:t>
            </a:r>
          </a:p>
        </p:txBody>
      </p:sp>
    </p:spTree>
    <p:custDataLst>
      <p:tags r:id="rId1"/>
    </p:custDataLst>
    <p:extLst>
      <p:ext uri="{BB962C8B-B14F-4D97-AF65-F5344CB8AC3E}">
        <p14:creationId xmlns:p14="http://schemas.microsoft.com/office/powerpoint/2010/main" val="44331753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a:bodyPr>
          <a:lstStyle/>
          <a:p>
            <a:pPr eaLnBrk="1" hangingPunct="1"/>
            <a:r>
              <a:rPr lang="en-US" altLang="en-US" b="1" dirty="0"/>
              <a:t>Accrual of Interest Expense</a:t>
            </a:r>
          </a:p>
        </p:txBody>
      </p:sp>
      <p:sp>
        <p:nvSpPr>
          <p:cNvPr id="2052" name="Text Box 3"/>
          <p:cNvSpPr txBox="1">
            <a:spLocks noChangeArrowheads="1"/>
          </p:cNvSpPr>
          <p:nvPr/>
        </p:nvSpPr>
        <p:spPr bwMode="auto">
          <a:xfrm>
            <a:off x="685800" y="1834078"/>
            <a:ext cx="7696200" cy="1692771"/>
          </a:xfrm>
          <a:prstGeom prst="rect">
            <a:avLst/>
          </a:prstGeom>
          <a:solidFill>
            <a:schemeClr val="accent1">
              <a:lumMod val="20000"/>
              <a:lumOff val="80000"/>
            </a:schemeClr>
          </a:solidFill>
          <a:ln>
            <a:solidFill>
              <a:schemeClr val="tx1"/>
            </a:solidFill>
          </a:ln>
        </p:spPr>
        <p:txBody>
          <a:bodyPr wrap="square">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600" b="0" dirty="0">
                <a:latin typeface="Tahoma" pitchFamily="34" charset="0"/>
              </a:rPr>
              <a:t>On December 31, Year 1, HSC would recognize four months (September 1 through December 31) of accrued interest expense.  The accrued interest is $2,700 [$90,000 x 0.09 x (4 ÷ 12)].</a:t>
            </a:r>
          </a:p>
        </p:txBody>
      </p:sp>
      <p:pic>
        <p:nvPicPr>
          <p:cNvPr id="3" name="Picture 2" descr="A screenshot of a cell phone&#10;&#10;Description automatically generated">
            <a:extLst>
              <a:ext uri="{FF2B5EF4-FFF2-40B4-BE49-F238E27FC236}">
                <a16:creationId xmlns:a16="http://schemas.microsoft.com/office/drawing/2014/main" id="{669884D0-01E6-4A11-9D26-C26F40DFB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220" y="4267200"/>
            <a:ext cx="8263559" cy="1237324"/>
          </a:xfrm>
          <a:prstGeom prst="rect">
            <a:avLst/>
          </a:prstGeom>
        </p:spPr>
      </p:pic>
    </p:spTree>
    <p:custDataLst>
      <p:tags r:id="rId1"/>
    </p:custDataLst>
    <p:extLst>
      <p:ext uri="{BB962C8B-B14F-4D97-AF65-F5344CB8AC3E}">
        <p14:creationId xmlns:p14="http://schemas.microsoft.com/office/powerpoint/2010/main" val="396616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a:t>Current versus Noncurrent Assets</a:t>
            </a:r>
          </a:p>
        </p:txBody>
      </p:sp>
      <p:pic>
        <p:nvPicPr>
          <p:cNvPr id="3" name="Picture 2" descr="A screenshot of a cell phone&#10;&#10;Description automatically generated">
            <a:extLst>
              <a:ext uri="{FF2B5EF4-FFF2-40B4-BE49-F238E27FC236}">
                <a16:creationId xmlns:a16="http://schemas.microsoft.com/office/drawing/2014/main" id="{BF1CCEBF-362B-4EEA-9D91-166FA83A1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6443" y="2754809"/>
            <a:ext cx="4214914" cy="3696046"/>
          </a:xfrm>
          <a:prstGeom prst="rect">
            <a:avLst/>
          </a:prstGeom>
        </p:spPr>
      </p:pic>
      <p:sp>
        <p:nvSpPr>
          <p:cNvPr id="7" name="Text Box 3">
            <a:extLst>
              <a:ext uri="{FF2B5EF4-FFF2-40B4-BE49-F238E27FC236}">
                <a16:creationId xmlns:a16="http://schemas.microsoft.com/office/drawing/2014/main" id="{86AFD652-3C5B-47CD-9893-DD69C243DEE0}"/>
              </a:ext>
            </a:extLst>
          </p:cNvPr>
          <p:cNvSpPr txBox="1">
            <a:spLocks noChangeArrowheads="1"/>
          </p:cNvSpPr>
          <p:nvPr/>
        </p:nvSpPr>
        <p:spPr bwMode="auto">
          <a:xfrm>
            <a:off x="675640" y="1428949"/>
            <a:ext cx="7677150" cy="1015663"/>
          </a:xfrm>
          <a:prstGeom prst="rect">
            <a:avLst/>
          </a:prstGeom>
          <a:solidFill>
            <a:schemeClr val="accent1">
              <a:lumMod val="20000"/>
              <a:lumOff val="80000"/>
            </a:schemeClr>
          </a:solidFill>
          <a:ln w="9525">
            <a:solidFill>
              <a:schemeClr val="tx1"/>
            </a:solidFill>
            <a:miter lim="800000"/>
            <a:headEnd/>
            <a:tailEnd/>
          </a:ln>
          <a:effectLst>
            <a:outerShdw dist="63500" dir="3187806" algn="ctr" rotWithShape="0">
              <a:srgbClr val="000000"/>
            </a:outerShdw>
          </a:effectLst>
        </p:spPr>
        <p:txBody>
          <a:bodyPr wrap="square">
            <a:spAutoFit/>
          </a:bodyPr>
          <a:lstStyle/>
          <a:p>
            <a:pPr eaLnBrk="1" hangingPunct="1">
              <a:spcBef>
                <a:spcPct val="50000"/>
              </a:spcBef>
            </a:pPr>
            <a:r>
              <a:rPr lang="en-US" altLang="en-US" sz="2000">
                <a:latin typeface="Tahoma" pitchFamily="34" charset="0"/>
              </a:rPr>
              <a:t>Current assets are expected to be converted to cash or consumed within one year or an operating cycle, whichever is longer. Current assets include:</a:t>
            </a:r>
            <a:endParaRPr lang="en-US" altLang="en-US" sz="2000" dirty="0">
              <a:latin typeface="Tahoma" pitchFamily="34" charset="0"/>
            </a:endParaRPr>
          </a:p>
        </p:txBody>
      </p:sp>
    </p:spTree>
    <p:custDataLst>
      <p:tags r:id="rId1"/>
    </p:custDataLst>
    <p:extLst>
      <p:ext uri="{BB962C8B-B14F-4D97-AF65-F5344CB8AC3E}">
        <p14:creationId xmlns:p14="http://schemas.microsoft.com/office/powerpoint/2010/main" val="404053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dirty="0"/>
              <a:t>Current versus Noncurrent Liabilities</a:t>
            </a:r>
          </a:p>
        </p:txBody>
      </p:sp>
      <p:pic>
        <p:nvPicPr>
          <p:cNvPr id="3" name="Picture 2" descr="A screenshot of a cell phone&#10;&#10;Description automatically generated">
            <a:extLst>
              <a:ext uri="{FF2B5EF4-FFF2-40B4-BE49-F238E27FC236}">
                <a16:creationId xmlns:a16="http://schemas.microsoft.com/office/drawing/2014/main" id="{04E6DF55-E08F-44D4-9A91-F0A1662B7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580" y="2849563"/>
            <a:ext cx="5296639" cy="3467584"/>
          </a:xfrm>
          <a:prstGeom prst="rect">
            <a:avLst/>
          </a:prstGeom>
        </p:spPr>
      </p:pic>
      <p:sp>
        <p:nvSpPr>
          <p:cNvPr id="7" name="Text Box 3">
            <a:extLst>
              <a:ext uri="{FF2B5EF4-FFF2-40B4-BE49-F238E27FC236}">
                <a16:creationId xmlns:a16="http://schemas.microsoft.com/office/drawing/2014/main" id="{A3A9E543-83B1-4316-B208-0907584B51D5}"/>
              </a:ext>
            </a:extLst>
          </p:cNvPr>
          <p:cNvSpPr txBox="1">
            <a:spLocks noChangeArrowheads="1"/>
          </p:cNvSpPr>
          <p:nvPr/>
        </p:nvSpPr>
        <p:spPr bwMode="auto">
          <a:xfrm>
            <a:off x="685800" y="1538924"/>
            <a:ext cx="7677150" cy="1015663"/>
          </a:xfrm>
          <a:prstGeom prst="rect">
            <a:avLst/>
          </a:prstGeom>
          <a:solidFill>
            <a:schemeClr val="accent1">
              <a:lumMod val="20000"/>
              <a:lumOff val="80000"/>
            </a:schemeClr>
          </a:solidFill>
          <a:ln w="9525">
            <a:solidFill>
              <a:schemeClr val="tx1"/>
            </a:solidFill>
            <a:miter lim="800000"/>
            <a:headEnd/>
            <a:tailEnd/>
          </a:ln>
          <a:effectLst>
            <a:outerShdw dist="63500" dir="3187806" algn="ctr" rotWithShape="0">
              <a:srgbClr val="000000"/>
            </a:outerShdw>
          </a:effectLst>
        </p:spPr>
        <p:txBody>
          <a:bodyPr wrap="square">
            <a:spAutoFit/>
          </a:bodyPr>
          <a:lstStyle/>
          <a:p>
            <a:pPr eaLnBrk="1" hangingPunct="1">
              <a:spcBef>
                <a:spcPct val="50000"/>
              </a:spcBef>
            </a:pPr>
            <a:r>
              <a:rPr lang="en-US" altLang="en-US" sz="2000">
                <a:latin typeface="Tahoma" pitchFamily="34" charset="0"/>
              </a:rPr>
              <a:t>Current liabilities are due within one year or an operating cycle, whichever is longer. Current liabilities, also called short-term liabilities, include:</a:t>
            </a:r>
            <a:endParaRPr lang="en-US" altLang="en-US" sz="2000" dirty="0">
              <a:latin typeface="Tahoma" pitchFamily="34" charset="0"/>
            </a:endParaRPr>
          </a:p>
        </p:txBody>
      </p:sp>
    </p:spTree>
    <p:custDataLst>
      <p:tags r:id="rId1"/>
    </p:custDataLst>
    <p:extLst>
      <p:ext uri="{BB962C8B-B14F-4D97-AF65-F5344CB8AC3E}">
        <p14:creationId xmlns:p14="http://schemas.microsoft.com/office/powerpoint/2010/main" val="358124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066800"/>
          </a:xfrm>
        </p:spPr>
        <p:txBody>
          <a:bodyPr>
            <a:normAutofit/>
          </a:bodyPr>
          <a:lstStyle/>
          <a:p>
            <a:r>
              <a:rPr lang="en-US" dirty="0"/>
              <a:t>Financial Statement Presentation of Current and Noncurrent Assets</a:t>
            </a:r>
          </a:p>
        </p:txBody>
      </p:sp>
      <p:pic>
        <p:nvPicPr>
          <p:cNvPr id="5" name="Picture 4" descr="A screenshot of a cell phone&#10;&#10;Description automatically generated">
            <a:extLst>
              <a:ext uri="{FF2B5EF4-FFF2-40B4-BE49-F238E27FC236}">
                <a16:creationId xmlns:a16="http://schemas.microsoft.com/office/drawing/2014/main" id="{1693E1B7-89A3-410E-8B51-299CFE96DE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059" y="1228593"/>
            <a:ext cx="6567881" cy="4400813"/>
          </a:xfrm>
          <a:prstGeom prst="rect">
            <a:avLst/>
          </a:prstGeom>
        </p:spPr>
      </p:pic>
    </p:spTree>
    <p:custDataLst>
      <p:tags r:id="rId1"/>
    </p:custDataLst>
    <p:extLst>
      <p:ext uri="{BB962C8B-B14F-4D97-AF65-F5344CB8AC3E}">
        <p14:creationId xmlns:p14="http://schemas.microsoft.com/office/powerpoint/2010/main" val="3963083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066800"/>
          </a:xfrm>
        </p:spPr>
        <p:txBody>
          <a:bodyPr>
            <a:normAutofit/>
          </a:bodyPr>
          <a:lstStyle/>
          <a:p>
            <a:r>
              <a:rPr lang="en-US" dirty="0"/>
              <a:t>Financial Statement Presentation of Current and Noncurrent Liabilities</a:t>
            </a:r>
          </a:p>
        </p:txBody>
      </p:sp>
      <p:grpSp>
        <p:nvGrpSpPr>
          <p:cNvPr id="6" name="Group 5">
            <a:extLst>
              <a:ext uri="{FF2B5EF4-FFF2-40B4-BE49-F238E27FC236}">
                <a16:creationId xmlns:a16="http://schemas.microsoft.com/office/drawing/2014/main" id="{A0C863A5-5C9D-4B85-B9D6-686CAE44A44B}"/>
              </a:ext>
            </a:extLst>
          </p:cNvPr>
          <p:cNvGrpSpPr/>
          <p:nvPr/>
        </p:nvGrpSpPr>
        <p:grpSpPr>
          <a:xfrm>
            <a:off x="1295400" y="1295400"/>
            <a:ext cx="6781800" cy="4572000"/>
            <a:chOff x="1866501" y="304342"/>
            <a:chExt cx="5715798" cy="3734257"/>
          </a:xfrm>
        </p:grpSpPr>
        <p:pic>
          <p:nvPicPr>
            <p:cNvPr id="4" name="Picture 3" descr="A screenshot of a cell phone&#10;&#10;Description automatically generated">
              <a:extLst>
                <a:ext uri="{FF2B5EF4-FFF2-40B4-BE49-F238E27FC236}">
                  <a16:creationId xmlns:a16="http://schemas.microsoft.com/office/drawing/2014/main" id="{1031848F-562A-41E5-970D-48BFBC5B6109}"/>
                </a:ext>
              </a:extLst>
            </p:cNvPr>
            <p:cNvPicPr>
              <a:picLocks noChangeAspect="1"/>
            </p:cNvPicPr>
            <p:nvPr/>
          </p:nvPicPr>
          <p:blipFill rotWithShape="1">
            <a:blip r:embed="rId4">
              <a:extLst>
                <a:ext uri="{28A0092B-C50C-407E-A947-70E740481C1C}">
                  <a14:useLocalDpi xmlns:a14="http://schemas.microsoft.com/office/drawing/2010/main" val="0"/>
                </a:ext>
              </a:extLst>
            </a:blip>
            <a:srcRect t="59301"/>
            <a:stretch/>
          </p:blipFill>
          <p:spPr>
            <a:xfrm>
              <a:off x="1866501" y="1371142"/>
              <a:ext cx="5715798" cy="266745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BCCD1FED-1A3E-4412-A1DF-C4F203FCB7AF}"/>
                </a:ext>
              </a:extLst>
            </p:cNvPr>
            <p:cNvPicPr>
              <a:picLocks noChangeAspect="1"/>
            </p:cNvPicPr>
            <p:nvPr/>
          </p:nvPicPr>
          <p:blipFill rotWithShape="1">
            <a:blip r:embed="rId4">
              <a:extLst>
                <a:ext uri="{28A0092B-C50C-407E-A947-70E740481C1C}">
                  <a14:useLocalDpi xmlns:a14="http://schemas.microsoft.com/office/drawing/2010/main" val="0"/>
                </a:ext>
              </a:extLst>
            </a:blip>
            <a:srcRect b="83723"/>
            <a:stretch/>
          </p:blipFill>
          <p:spPr>
            <a:xfrm>
              <a:off x="1866501" y="304342"/>
              <a:ext cx="5715798" cy="1066801"/>
            </a:xfrm>
            <a:prstGeom prst="rect">
              <a:avLst/>
            </a:prstGeom>
          </p:spPr>
        </p:pic>
      </p:grpSp>
    </p:spTree>
    <p:custDataLst>
      <p:tags r:id="rId1"/>
    </p:custDataLst>
    <p:extLst>
      <p:ext uri="{BB962C8B-B14F-4D97-AF65-F5344CB8AC3E}">
        <p14:creationId xmlns:p14="http://schemas.microsoft.com/office/powerpoint/2010/main" val="1069764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dirty="0"/>
              <a:t>End of Chapter 7</a:t>
            </a:r>
          </a:p>
        </p:txBody>
      </p:sp>
    </p:spTree>
    <p:custDataLst>
      <p:tags r:id="rId1"/>
    </p:custDataLst>
    <p:extLst>
      <p:ext uri="{BB962C8B-B14F-4D97-AF65-F5344CB8AC3E}">
        <p14:creationId xmlns:p14="http://schemas.microsoft.com/office/powerpoint/2010/main" val="151951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28650" y="365126"/>
            <a:ext cx="8210550" cy="1101545"/>
          </a:xfrm>
        </p:spPr>
        <p:txBody>
          <a:bodyPr>
            <a:normAutofit/>
          </a:bodyPr>
          <a:lstStyle/>
          <a:p>
            <a:pPr eaLnBrk="1" hangingPunct="1"/>
            <a:r>
              <a:rPr lang="en-US" altLang="en-US" b="1" dirty="0"/>
              <a:t>Payment of Principal and Interest at Maturity Date</a:t>
            </a:r>
          </a:p>
        </p:txBody>
      </p:sp>
      <p:sp>
        <p:nvSpPr>
          <p:cNvPr id="3077" name="Text Box 4"/>
          <p:cNvSpPr txBox="1">
            <a:spLocks noChangeArrowheads="1"/>
          </p:cNvSpPr>
          <p:nvPr/>
        </p:nvSpPr>
        <p:spPr bwMode="auto">
          <a:xfrm>
            <a:off x="571500" y="1859340"/>
            <a:ext cx="8001000" cy="1569660"/>
          </a:xfrm>
          <a:prstGeom prst="rect">
            <a:avLst/>
          </a:prstGeom>
          <a:solidFill>
            <a:schemeClr val="accent1">
              <a:lumMod val="20000"/>
              <a:lumOff val="80000"/>
            </a:schemeClr>
          </a:solidFill>
          <a:ln>
            <a:solidFill>
              <a:schemeClr val="tx1"/>
            </a:solidFill>
          </a:ln>
        </p:spPr>
        <p:txBody>
          <a:bodyPr wrap="square">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400" b="0" dirty="0">
                <a:latin typeface="Tahoma" pitchFamily="34" charset="0"/>
              </a:rPr>
              <a:t>HSC would record three events on August 31, Year 2 (the maturity date). The first event recognizes $5,400 of interest expense that accrued in Year 2 from January 1 through August 31 [$90,000 x 0.09 x (8 ÷ 12)].</a:t>
            </a:r>
          </a:p>
        </p:txBody>
      </p:sp>
      <p:pic>
        <p:nvPicPr>
          <p:cNvPr id="3" name="Picture 2" descr="A screenshot of a cell phone&#10;&#10;Description automatically generated">
            <a:extLst>
              <a:ext uri="{FF2B5EF4-FFF2-40B4-BE49-F238E27FC236}">
                <a16:creationId xmlns:a16="http://schemas.microsoft.com/office/drawing/2014/main" id="{62575002-27B4-4CF5-B342-C25792DD9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28" y="4038600"/>
            <a:ext cx="8315943" cy="1216095"/>
          </a:xfrm>
          <a:prstGeom prst="rect">
            <a:avLst/>
          </a:prstGeom>
        </p:spPr>
      </p:pic>
    </p:spTree>
    <p:custDataLst>
      <p:tags r:id="rId1"/>
    </p:custDataLst>
    <p:extLst>
      <p:ext uri="{BB962C8B-B14F-4D97-AF65-F5344CB8AC3E}">
        <p14:creationId xmlns:p14="http://schemas.microsoft.com/office/powerpoint/2010/main" val="398443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28650" y="365126"/>
            <a:ext cx="8210550" cy="1101545"/>
          </a:xfrm>
        </p:spPr>
        <p:txBody>
          <a:bodyPr>
            <a:normAutofit/>
          </a:bodyPr>
          <a:lstStyle/>
          <a:p>
            <a:pPr eaLnBrk="1" hangingPunct="1"/>
            <a:r>
              <a:rPr lang="en-US" altLang="en-US" b="1" dirty="0"/>
              <a:t>Payment of Principal and Interest at Maturity Date</a:t>
            </a:r>
          </a:p>
        </p:txBody>
      </p:sp>
      <p:sp>
        <p:nvSpPr>
          <p:cNvPr id="3077" name="Text Box 4"/>
          <p:cNvSpPr txBox="1">
            <a:spLocks noChangeArrowheads="1"/>
          </p:cNvSpPr>
          <p:nvPr/>
        </p:nvSpPr>
        <p:spPr bwMode="auto">
          <a:xfrm>
            <a:off x="571500" y="1859340"/>
            <a:ext cx="8001000" cy="1938992"/>
          </a:xfrm>
          <a:prstGeom prst="rect">
            <a:avLst/>
          </a:prstGeom>
          <a:solidFill>
            <a:schemeClr val="accent1">
              <a:lumMod val="20000"/>
              <a:lumOff val="80000"/>
            </a:schemeClr>
          </a:solidFill>
          <a:ln>
            <a:solidFill>
              <a:schemeClr val="tx1"/>
            </a:solidFill>
          </a:ln>
        </p:spPr>
        <p:txBody>
          <a:bodyPr wrap="square">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400" b="0" dirty="0">
                <a:latin typeface="Tahoma" pitchFamily="34" charset="0"/>
              </a:rPr>
              <a:t>The second event recognized HSC’s cash payment for interest on August 31, Year 2.  This event is an asset use transaction that reduces both the Cash and Interest Payable accounts for the total amount of interest due, $8,100 [$90,000 x 0.09 x (12 ÷ 12)].</a:t>
            </a:r>
          </a:p>
        </p:txBody>
      </p:sp>
      <p:pic>
        <p:nvPicPr>
          <p:cNvPr id="4" name="Picture 3" descr="A screenshot of a cell phone&#10;&#10;Description automatically generated">
            <a:extLst>
              <a:ext uri="{FF2B5EF4-FFF2-40B4-BE49-F238E27FC236}">
                <a16:creationId xmlns:a16="http://schemas.microsoft.com/office/drawing/2014/main" id="{861DBD9D-31A8-434B-ABE7-80011577F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41" y="4191001"/>
            <a:ext cx="8244517" cy="1166595"/>
          </a:xfrm>
          <a:prstGeom prst="rect">
            <a:avLst/>
          </a:prstGeom>
        </p:spPr>
      </p:pic>
    </p:spTree>
    <p:custDataLst>
      <p:tags r:id="rId1"/>
    </p:custDataLst>
    <p:extLst>
      <p:ext uri="{BB962C8B-B14F-4D97-AF65-F5344CB8AC3E}">
        <p14:creationId xmlns:p14="http://schemas.microsoft.com/office/powerpoint/2010/main" val="142393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28650" y="365126"/>
            <a:ext cx="8210550" cy="1101545"/>
          </a:xfrm>
        </p:spPr>
        <p:txBody>
          <a:bodyPr>
            <a:normAutofit/>
          </a:bodyPr>
          <a:lstStyle/>
          <a:p>
            <a:pPr eaLnBrk="1" hangingPunct="1"/>
            <a:r>
              <a:rPr lang="en-US" altLang="en-US" b="1" dirty="0"/>
              <a:t>Payment of Principal and Interest at Maturity Date</a:t>
            </a:r>
          </a:p>
        </p:txBody>
      </p:sp>
      <p:sp>
        <p:nvSpPr>
          <p:cNvPr id="3077" name="Text Box 4"/>
          <p:cNvSpPr txBox="1">
            <a:spLocks noChangeArrowheads="1"/>
          </p:cNvSpPr>
          <p:nvPr/>
        </p:nvSpPr>
        <p:spPr bwMode="auto">
          <a:xfrm>
            <a:off x="571500" y="1859340"/>
            <a:ext cx="8001000" cy="830997"/>
          </a:xfrm>
          <a:prstGeom prst="rect">
            <a:avLst/>
          </a:prstGeom>
          <a:solidFill>
            <a:schemeClr val="accent1">
              <a:lumMod val="20000"/>
              <a:lumOff val="80000"/>
            </a:schemeClr>
          </a:solidFill>
          <a:ln>
            <a:solidFill>
              <a:schemeClr val="tx1"/>
            </a:solidFill>
          </a:ln>
        </p:spPr>
        <p:txBody>
          <a:bodyPr wrap="square">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400" b="0" dirty="0">
                <a:latin typeface="Tahoma" pitchFamily="34" charset="0"/>
              </a:rPr>
              <a:t>The third event on August 31, Year 2, reflects repaying the principal.</a:t>
            </a:r>
          </a:p>
        </p:txBody>
      </p:sp>
      <p:pic>
        <p:nvPicPr>
          <p:cNvPr id="4" name="Picture 3" descr="A screenshot of a cell phone&#10;&#10;Description automatically generated">
            <a:extLst>
              <a:ext uri="{FF2B5EF4-FFF2-40B4-BE49-F238E27FC236}">
                <a16:creationId xmlns:a16="http://schemas.microsoft.com/office/drawing/2014/main" id="{9D600588-CE7D-49E1-B431-E5AB9F2DAE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3733800"/>
            <a:ext cx="8001001" cy="1146614"/>
          </a:xfrm>
          <a:prstGeom prst="rect">
            <a:avLst/>
          </a:prstGeom>
        </p:spPr>
      </p:pic>
    </p:spTree>
    <p:custDataLst>
      <p:tags r:id="rId1"/>
    </p:custDataLst>
    <p:extLst>
      <p:ext uri="{BB962C8B-B14F-4D97-AF65-F5344CB8AC3E}">
        <p14:creationId xmlns:p14="http://schemas.microsoft.com/office/powerpoint/2010/main" val="5816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7-2:</a:t>
            </a:r>
          </a:p>
        </p:txBody>
      </p:sp>
      <p:sp>
        <p:nvSpPr>
          <p:cNvPr id="2" name="Content Placeholder 1"/>
          <p:cNvSpPr>
            <a:spLocks noGrp="1"/>
          </p:cNvSpPr>
          <p:nvPr>
            <p:ph idx="1"/>
          </p:nvPr>
        </p:nvSpPr>
        <p:spPr/>
        <p:txBody>
          <a:bodyPr>
            <a:normAutofit/>
          </a:bodyPr>
          <a:lstStyle/>
          <a:p>
            <a:pPr marL="0" lvl="0" indent="0" defTabSz="914400" fontAlgn="base">
              <a:lnSpc>
                <a:spcPct val="100000"/>
              </a:lnSpc>
              <a:spcBef>
                <a:spcPct val="0"/>
              </a:spcBef>
              <a:spcAft>
                <a:spcPct val="0"/>
              </a:spcAft>
              <a:buNone/>
            </a:pPr>
            <a:r>
              <a:rPr lang="en-US" altLang="en-US" sz="3200" dirty="0">
                <a:latin typeface="Tahoma" panose="020B0604030504040204" pitchFamily="34" charset="0"/>
                <a:ea typeface="Tahoma" panose="020B0604030504040204" pitchFamily="34" charset="0"/>
                <a:cs typeface="Tahoma" panose="020B0604030504040204" pitchFamily="34" charset="0"/>
              </a:rPr>
              <a:t>Show how sales tax liabilities affect financial statements.</a:t>
            </a:r>
          </a:p>
        </p:txBody>
      </p:sp>
      <p:sp>
        <p:nvSpPr>
          <p:cNvPr id="26630" name="Rectangle 5"/>
          <p:cNvSpPr>
            <a:spLocks noChangeArrowheads="1"/>
          </p:cNvSpPr>
          <p:nvPr/>
        </p:nvSpPr>
        <p:spPr bwMode="auto">
          <a:xfrm>
            <a:off x="838200" y="457200"/>
            <a:ext cx="8229600" cy="1143000"/>
          </a:xfrm>
          <a:prstGeom prst="rect">
            <a:avLst/>
          </a:prstGeom>
          <a:noFill/>
          <a:ln w="9525">
            <a:noFill/>
            <a:miter lim="800000"/>
            <a:headEnd/>
            <a:tailEnd/>
          </a:ln>
        </p:spPr>
        <p:txBody>
          <a:bodyPr anchor="ctr"/>
          <a:lstStyle/>
          <a:p>
            <a:endParaRPr lang="en-US" sz="4000" dirty="0">
              <a:solidFill>
                <a:srgbClr val="490C00"/>
              </a:solidFill>
            </a:endParaRPr>
          </a:p>
        </p:txBody>
      </p:sp>
    </p:spTree>
    <p:custDataLst>
      <p:tags r:id="rId1"/>
    </p:custDataLst>
    <p:extLst>
      <p:ext uri="{BB962C8B-B14F-4D97-AF65-F5344CB8AC3E}">
        <p14:creationId xmlns:p14="http://schemas.microsoft.com/office/powerpoint/2010/main" val="4433175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28650" y="365127"/>
            <a:ext cx="7886700" cy="1006474"/>
          </a:xfrm>
        </p:spPr>
        <p:txBody>
          <a:bodyPr>
            <a:normAutofit/>
          </a:bodyPr>
          <a:lstStyle/>
          <a:p>
            <a:pPr eaLnBrk="1" hangingPunct="1"/>
            <a:r>
              <a:rPr lang="en-US" altLang="en-US" b="1" dirty="0"/>
              <a:t>Accounting for Sales Tax</a:t>
            </a:r>
          </a:p>
        </p:txBody>
      </p:sp>
      <p:sp>
        <p:nvSpPr>
          <p:cNvPr id="4100" name="Text Box 4"/>
          <p:cNvSpPr txBox="1">
            <a:spLocks noChangeArrowheads="1"/>
          </p:cNvSpPr>
          <p:nvPr/>
        </p:nvSpPr>
        <p:spPr bwMode="auto">
          <a:xfrm>
            <a:off x="685800" y="1183070"/>
            <a:ext cx="78867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400" b="0" dirty="0">
                <a:latin typeface="Tahoma" panose="020B0604030504040204" pitchFamily="34" charset="0"/>
                <a:ea typeface="Tahoma" panose="020B0604030504040204" pitchFamily="34" charset="0"/>
                <a:cs typeface="Tahoma" panose="020B0604030504040204" pitchFamily="34" charset="0"/>
              </a:rPr>
              <a:t>Most states require retail companies to collect sales tax on items sold to their customers. The retailer then remits the tax to the state at regular intervals. Sales tax is a liability to the retailer until paid to the state.</a:t>
            </a:r>
          </a:p>
        </p:txBody>
      </p:sp>
      <p:sp>
        <p:nvSpPr>
          <p:cNvPr id="60421" name="Text Box 5"/>
          <p:cNvSpPr txBox="1">
            <a:spLocks noChangeArrowheads="1"/>
          </p:cNvSpPr>
          <p:nvPr/>
        </p:nvSpPr>
        <p:spPr bwMode="auto">
          <a:xfrm>
            <a:off x="685800" y="2921168"/>
            <a:ext cx="7086600" cy="1015663"/>
          </a:xfrm>
          <a:prstGeom prst="rect">
            <a:avLst/>
          </a:prstGeom>
          <a:solidFill>
            <a:schemeClr val="accent1">
              <a:lumMod val="20000"/>
              <a:lumOff val="80000"/>
            </a:schemeClr>
          </a:solidFill>
          <a:ln>
            <a:solidFill>
              <a:schemeClr val="tx1"/>
            </a:solidFill>
          </a:ln>
        </p:spPr>
        <p:txBody>
          <a:bodyPr>
            <a:spAutoFit/>
          </a:bodyPr>
          <a:lstStyle>
            <a:lvl1pPr>
              <a:defRPr sz="4800" b="1">
                <a:solidFill>
                  <a:schemeClr val="tx1"/>
                </a:solidFill>
                <a:latin typeface="Arial" charset="0"/>
              </a:defRPr>
            </a:lvl1pPr>
            <a:lvl2pPr marL="742950" indent="-285750">
              <a:defRPr sz="4800" b="1">
                <a:solidFill>
                  <a:schemeClr val="tx1"/>
                </a:solidFill>
                <a:latin typeface="Arial" charset="0"/>
              </a:defRPr>
            </a:lvl2pPr>
            <a:lvl3pPr marL="1143000" indent="-228600">
              <a:defRPr sz="4800" b="1">
                <a:solidFill>
                  <a:schemeClr val="tx1"/>
                </a:solidFill>
                <a:latin typeface="Arial" charset="0"/>
              </a:defRPr>
            </a:lvl3pPr>
            <a:lvl4pPr marL="1600200" indent="-228600">
              <a:defRPr sz="4800" b="1">
                <a:solidFill>
                  <a:schemeClr val="tx1"/>
                </a:solidFill>
                <a:latin typeface="Arial" charset="0"/>
              </a:defRPr>
            </a:lvl4pPr>
            <a:lvl5pPr marL="2057400" indent="-228600">
              <a:defRPr sz="4800" b="1">
                <a:solidFill>
                  <a:schemeClr val="tx1"/>
                </a:solidFill>
                <a:latin typeface="Arial" charset="0"/>
              </a:defRPr>
            </a:lvl5pPr>
            <a:lvl6pPr marL="2514600" indent="-228600" eaLnBrk="0" fontAlgn="base" hangingPunct="0">
              <a:spcBef>
                <a:spcPct val="0"/>
              </a:spcBef>
              <a:spcAft>
                <a:spcPct val="0"/>
              </a:spcAft>
              <a:defRPr sz="4800" b="1">
                <a:solidFill>
                  <a:schemeClr val="tx1"/>
                </a:solidFill>
                <a:latin typeface="Arial" charset="0"/>
              </a:defRPr>
            </a:lvl6pPr>
            <a:lvl7pPr marL="2971800" indent="-228600" eaLnBrk="0" fontAlgn="base" hangingPunct="0">
              <a:spcBef>
                <a:spcPct val="0"/>
              </a:spcBef>
              <a:spcAft>
                <a:spcPct val="0"/>
              </a:spcAft>
              <a:defRPr sz="4800" b="1">
                <a:solidFill>
                  <a:schemeClr val="tx1"/>
                </a:solidFill>
                <a:latin typeface="Arial" charset="0"/>
              </a:defRPr>
            </a:lvl7pPr>
            <a:lvl8pPr marL="3429000" indent="-228600" eaLnBrk="0" fontAlgn="base" hangingPunct="0">
              <a:spcBef>
                <a:spcPct val="0"/>
              </a:spcBef>
              <a:spcAft>
                <a:spcPct val="0"/>
              </a:spcAft>
              <a:defRPr sz="4800" b="1">
                <a:solidFill>
                  <a:schemeClr val="tx1"/>
                </a:solidFill>
                <a:latin typeface="Arial" charset="0"/>
              </a:defRPr>
            </a:lvl8pPr>
            <a:lvl9pPr marL="3886200" indent="-228600" eaLnBrk="0" fontAlgn="base" hangingPunct="0">
              <a:spcBef>
                <a:spcPct val="0"/>
              </a:spcBef>
              <a:spcAft>
                <a:spcPct val="0"/>
              </a:spcAft>
              <a:defRPr sz="4800" b="1">
                <a:solidFill>
                  <a:schemeClr val="tx1"/>
                </a:solidFill>
                <a:latin typeface="Arial" charset="0"/>
              </a:defRPr>
            </a:lvl9pPr>
          </a:lstStyle>
          <a:p>
            <a:pPr eaLnBrk="1" hangingPunct="1">
              <a:spcBef>
                <a:spcPct val="50000"/>
              </a:spcBef>
            </a:pPr>
            <a:r>
              <a:rPr lang="en-US" altLang="en-US" sz="2000" b="0" dirty="0">
                <a:latin typeface="Tahoma" panose="020B0604030504040204" pitchFamily="34" charset="0"/>
                <a:ea typeface="Tahoma" panose="020B0604030504040204" pitchFamily="34" charset="0"/>
                <a:cs typeface="Tahoma" panose="020B0604030504040204" pitchFamily="34" charset="0"/>
              </a:rPr>
              <a:t>Herrera Supply Company (HSC) sells merchandise to a customer for $2,000 cash plus tax in a state where the sales tax rate is 6 percent.</a:t>
            </a:r>
          </a:p>
        </p:txBody>
      </p:sp>
      <p:pic>
        <p:nvPicPr>
          <p:cNvPr id="3" name="Picture 2" descr="A screenshot of a cell phone&#10;&#10;Description automatically generated">
            <a:extLst>
              <a:ext uri="{FF2B5EF4-FFF2-40B4-BE49-F238E27FC236}">
                <a16:creationId xmlns:a16="http://schemas.microsoft.com/office/drawing/2014/main" id="{52A42C60-D6A1-499C-90E8-B7A6C7980B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363" y="4267200"/>
            <a:ext cx="7335274" cy="1247949"/>
          </a:xfrm>
          <a:prstGeom prst="rect">
            <a:avLst/>
          </a:prstGeom>
        </p:spPr>
      </p:pic>
    </p:spTree>
    <p:custDataLst>
      <p:tags r:id="rId1"/>
    </p:custDataLst>
    <p:extLst>
      <p:ext uri="{BB962C8B-B14F-4D97-AF65-F5344CB8AC3E}">
        <p14:creationId xmlns:p14="http://schemas.microsoft.com/office/powerpoint/2010/main" val="3170495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4"/>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1567</Words>
  <Application>Microsoft Office PowerPoint</Application>
  <PresentationFormat>On-screen Show (4:3)</PresentationFormat>
  <Paragraphs>146</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Tahoma</vt:lpstr>
      <vt:lpstr>Office Theme</vt:lpstr>
      <vt:lpstr>Chapter 7</vt:lpstr>
      <vt:lpstr>LO 7-1:</vt:lpstr>
      <vt:lpstr>Accounting for Notes Payable</vt:lpstr>
      <vt:lpstr>Accrual of Interest Expense</vt:lpstr>
      <vt:lpstr>Payment of Principal and Interest at Maturity Date</vt:lpstr>
      <vt:lpstr>Payment of Principal and Interest at Maturity Date</vt:lpstr>
      <vt:lpstr>Payment of Principal and Interest at Maturity Date</vt:lpstr>
      <vt:lpstr>LO 7-2:</vt:lpstr>
      <vt:lpstr>Accounting for Sales Tax</vt:lpstr>
      <vt:lpstr>Accounting for Sales Tax</vt:lpstr>
      <vt:lpstr>LO 7-3:</vt:lpstr>
      <vt:lpstr>Contingent Liabilities</vt:lpstr>
      <vt:lpstr>Reporting Contingent Liabilities</vt:lpstr>
      <vt:lpstr>LO 7-4:</vt:lpstr>
      <vt:lpstr>Warranty Obligations: Sale of Merchandise</vt:lpstr>
      <vt:lpstr>Warranty Obligations: Recognition of Warranty Expense and Settlement of Warranty Obligation</vt:lpstr>
      <vt:lpstr>Warranty Obligations: Recognition of Warranty Expense and Settlement of Warranty Obligation</vt:lpstr>
      <vt:lpstr>Financial Statement Presentation of Warranties</vt:lpstr>
      <vt:lpstr>Accounting for Long-Term Debt</vt:lpstr>
      <vt:lpstr>LO 7-5:</vt:lpstr>
      <vt:lpstr>Installment Notes Payable</vt:lpstr>
      <vt:lpstr>Amortization of Principal and Interest</vt:lpstr>
      <vt:lpstr>Amortization for Installment Note Payable</vt:lpstr>
      <vt:lpstr>Recording an Installment Note Payable</vt:lpstr>
      <vt:lpstr>Financial Statement Presentation of Installment Note Payable</vt:lpstr>
      <vt:lpstr>Financial Statement Presentation of Installment Note Payable</vt:lpstr>
      <vt:lpstr>LO 7-6:</vt:lpstr>
      <vt:lpstr>Line of Credit</vt:lpstr>
      <vt:lpstr>Line of Credit Example</vt:lpstr>
      <vt:lpstr>LO 7-7:</vt:lpstr>
      <vt:lpstr>Bond Liabilities</vt:lpstr>
      <vt:lpstr>Advantages of Issuing Bonds</vt:lpstr>
      <vt:lpstr>Bonds Issued at Face Value</vt:lpstr>
      <vt:lpstr>Bonds Issued at Face Value: Events 1 and 2</vt:lpstr>
      <vt:lpstr>Bonds Issued at Face Value: Events 3 and 4</vt:lpstr>
      <vt:lpstr>Bonds Issued at Face Value: Events 5 and 6</vt:lpstr>
      <vt:lpstr>Financial Statement Presentation of Bonds Issued at Face Value</vt:lpstr>
      <vt:lpstr>Financial Statement Presentation of Bonds Issued at Face Value</vt:lpstr>
      <vt:lpstr>LO 7-10:</vt:lpstr>
      <vt:lpstr>Current versus Noncurrent Assets</vt:lpstr>
      <vt:lpstr>Current versus Noncurrent Liabilities</vt:lpstr>
      <vt:lpstr>Financial Statement Presentation of Current and Noncurrent Assets</vt:lpstr>
      <vt:lpstr>Financial Statement Presentation of Current and Noncurrent Liabilities</vt:lpstr>
      <vt:lpstr>End of Chapter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Quinones, Erin</dc:creator>
  <cp:lastModifiedBy>Mary Howard</cp:lastModifiedBy>
  <cp:revision>4</cp:revision>
  <dcterms:created xsi:type="dcterms:W3CDTF">2020-04-06T14:21:09Z</dcterms:created>
  <dcterms:modified xsi:type="dcterms:W3CDTF">2020-09-09T12:33:21Z</dcterms:modified>
</cp:coreProperties>
</file>