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notesSlides/notesSlide40.xml" ContentType="application/vnd.openxmlformats-officedocument.presentationml.notesSlide+xml"/>
  <Override PartName="/ppt/tags/tag42.xml" ContentType="application/vnd.openxmlformats-officedocument.presentationml.tags+xml"/>
  <Override PartName="/ppt/notesSlides/notesSlide41.xml" ContentType="application/vnd.openxmlformats-officedocument.presentationml.notesSlide+xml"/>
  <Override PartName="/ppt/tags/tag43.xml" ContentType="application/vnd.openxmlformats-officedocument.presentationml.tags+xml"/>
  <Override PartName="/ppt/notesSlides/notesSlide42.xml" ContentType="application/vnd.openxmlformats-officedocument.presentationml.notesSlide+xml"/>
  <Override PartName="/ppt/tags/tag44.xml" ContentType="application/vnd.openxmlformats-officedocument.presentationml.tags+xml"/>
  <Override PartName="/ppt/notesSlides/notesSlide43.xml" ContentType="application/vnd.openxmlformats-officedocument.presentationml.notesSlide+xml"/>
  <Override PartName="/ppt/tags/tag45.xml" ContentType="application/vnd.openxmlformats-officedocument.presentationml.tags+xml"/>
  <Override PartName="/ppt/notesSlides/notesSlide44.xml" ContentType="application/vnd.openxmlformats-officedocument.presentationml.notesSlide+xml"/>
  <Override PartName="/ppt/tags/tag46.xml" ContentType="application/vnd.openxmlformats-officedocument.presentationml.tags+xml"/>
  <Override PartName="/ppt/notesSlides/notesSlide45.xml" ContentType="application/vnd.openxmlformats-officedocument.presentationml.notesSlide+xml"/>
  <Override PartName="/ppt/tags/tag47.xml" ContentType="application/vnd.openxmlformats-officedocument.presentationml.tags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7" r:id="rId1"/>
  </p:sldMasterIdLst>
  <p:notesMasterIdLst>
    <p:notesMasterId r:id="rId50"/>
  </p:notesMasterIdLst>
  <p:handoutMasterIdLst>
    <p:handoutMasterId r:id="rId51"/>
  </p:handoutMasterIdLst>
  <p:sldIdLst>
    <p:sldId id="256" r:id="rId2"/>
    <p:sldId id="308" r:id="rId3"/>
    <p:sldId id="260" r:id="rId4"/>
    <p:sldId id="262" r:id="rId5"/>
    <p:sldId id="261" r:id="rId6"/>
    <p:sldId id="327" r:id="rId7"/>
    <p:sldId id="328" r:id="rId8"/>
    <p:sldId id="329" r:id="rId9"/>
    <p:sldId id="330" r:id="rId10"/>
    <p:sldId id="331" r:id="rId11"/>
    <p:sldId id="326" r:id="rId12"/>
    <p:sldId id="332" r:id="rId13"/>
    <p:sldId id="318" r:id="rId14"/>
    <p:sldId id="333" r:id="rId15"/>
    <p:sldId id="334" r:id="rId16"/>
    <p:sldId id="335" r:id="rId17"/>
    <p:sldId id="319" r:id="rId18"/>
    <p:sldId id="273" r:id="rId19"/>
    <p:sldId id="336" r:id="rId20"/>
    <p:sldId id="275" r:id="rId21"/>
    <p:sldId id="276" r:id="rId22"/>
    <p:sldId id="277" r:id="rId23"/>
    <p:sldId id="320" r:id="rId24"/>
    <p:sldId id="337" r:id="rId25"/>
    <p:sldId id="338" r:id="rId26"/>
    <p:sldId id="339" r:id="rId27"/>
    <p:sldId id="340" r:id="rId28"/>
    <p:sldId id="284" r:id="rId29"/>
    <p:sldId id="321" r:id="rId30"/>
    <p:sldId id="341" r:id="rId31"/>
    <p:sldId id="288" r:id="rId32"/>
    <p:sldId id="342" r:id="rId33"/>
    <p:sldId id="322" r:id="rId34"/>
    <p:sldId id="291" r:id="rId35"/>
    <p:sldId id="293" r:id="rId36"/>
    <p:sldId id="343" r:id="rId37"/>
    <p:sldId id="323" r:id="rId38"/>
    <p:sldId id="297" r:id="rId39"/>
    <p:sldId id="299" r:id="rId40"/>
    <p:sldId id="300" r:id="rId41"/>
    <p:sldId id="301" r:id="rId42"/>
    <p:sldId id="324" r:id="rId43"/>
    <p:sldId id="303" r:id="rId44"/>
    <p:sldId id="304" r:id="rId45"/>
    <p:sldId id="325" r:id="rId46"/>
    <p:sldId id="344" r:id="rId47"/>
    <p:sldId id="317" r:id="rId48"/>
    <p:sldId id="307" r:id="rId49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lly Brown" initials="MB" lastIdx="4" clrIdx="0"/>
  <p:cmAuthor id="2" name="Helen" initials="H" lastIdx="2" clrIdx="1"/>
  <p:cmAuthor id="3" name="Brown, Molly G - brownmg" initials="BMG-b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0C00"/>
    <a:srgbClr val="3C8C9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5" autoAdjust="0"/>
    <p:restoredTop sz="96362" autoAdjust="0"/>
  </p:normalViewPr>
  <p:slideViewPr>
    <p:cSldViewPr>
      <p:cViewPr varScale="1">
        <p:scale>
          <a:sx n="94" d="100"/>
          <a:sy n="94" d="100"/>
        </p:scale>
        <p:origin x="1411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15" y="-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F5413-0A93-4259-A732-6DBD13278CF0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6AD43-F4BA-4D50-A09D-809CFD196D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75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4C95B-FF24-40D6-947F-DB58D9D0900E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A480A-D49B-4D59-9557-A5BD862B96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0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A480A-D49B-4D59-9557-A5BD862B96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24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3CDAF-148E-4A57-9516-791421C4D85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57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84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37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3CDAF-148E-4A57-9516-791421C4D85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57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01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3CDAF-148E-4A57-9516-791421C4D85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57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47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3CDAF-148E-4A57-9516-791421C4D85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57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35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42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BE8D80-05CC-41C4-8173-8BC5BCE7315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51907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3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3CDAF-148E-4A57-9516-791421C4D85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457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4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CDD69-A00C-49A9-834C-F00DD16432A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56003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43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FE50B-8DCA-44C9-A713-C6D85C17970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8051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3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04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B4C051-C09E-45DE-B58C-8C6D76D7AF4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61122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1030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81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13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FE50B-8DCA-44C9-A713-C6D85C17970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8051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43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FE50B-8DCA-44C9-A713-C6D85C17970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8051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83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FE50B-8DCA-44C9-A713-C6D85C17970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8051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01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FE50B-8DCA-44C9-A713-C6D85C17970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8051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37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EAFBA1-B40E-4F5D-A9ED-EBAC73DDADB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32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8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3CDAF-148E-4A57-9516-791421C4D85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457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9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7A9316-234E-41C8-AE2C-53E41C3E14E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8569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69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BDE35-49CE-48AB-B581-6CA0F4BCE0D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25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8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04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7A9316-234E-41C8-AE2C-53E41C3E14E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8569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453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051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D45E69-9718-424C-BB58-1A7B0A3DE46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91843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495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1B243E-3CC8-4F68-90F4-3B0C1B50445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9696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99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1B243E-3CC8-4F68-90F4-3B0C1B5044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9696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4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766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BEEC8-4127-4F71-BC92-405ECDF07C0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515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825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47E2C-55E9-44B7-A9DE-8ED64B0821B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31027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877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44F296-1B7E-407A-8E9D-B20C11AAF2ED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2323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613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B8D118-B6BB-483A-A077-D2586FB97DDA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539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2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9B7DE8-59AA-49E2-9AAD-A8E8A0B1A85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662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03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242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43647B-8E1A-46D0-A543-D3A39AF1F72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2051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019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9D8D2-F16B-4EBA-8E05-376DE35A852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396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768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47E2C-55E9-44B7-A9DE-8ED64B0821B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31027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034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810EF5-92FE-4C79-BF48-45A7C05E307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71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76DE6-9F35-4213-8A87-86E99954507F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0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3CDAF-148E-4A57-9516-791421C4D85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57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27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3CDAF-148E-4A57-9516-791421C4D85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57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61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3CDAF-148E-4A57-9516-791421C4D85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57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33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3CDAF-148E-4A57-9516-791421C4D85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57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10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3CDAF-148E-4A57-9516-791421C4D85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57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14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F71C-8ABE-4AEB-AD63-72C84A377B8A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A54900-480D-4A34-88FA-7F2143ED16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62600" y="381000"/>
            <a:ext cx="3200400" cy="25908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562600" y="3184524"/>
            <a:ext cx="3200400" cy="1920876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5791200" y="5638800"/>
            <a:ext cx="274121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© McGraw-Hill Education. All rights reserved. Authorized only for instructor use in the classroom. 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27115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5A69-246E-4180-9285-4D49800E9667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2840-544C-47BF-911E-4E3CE6F657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8837-DCB9-48D4-9B9F-A9D832FF9D2A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2840-544C-47BF-911E-4E3CE6F657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7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39100" y="6620672"/>
            <a:ext cx="110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8-</a:t>
            </a:r>
            <a:fld id="{C9A54900-480D-4A34-88FA-7F2143ED1624}" type="slidenum">
              <a:rPr lang="en-US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-1984" y="6519446"/>
            <a:ext cx="853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pPr algn="ctr"/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9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E45C-383F-4A8A-8474-FE183D7F64AD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039100" y="6620672"/>
            <a:ext cx="110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8-</a:t>
            </a:r>
            <a:fld id="{C9A54900-480D-4A34-88FA-7F2143ED1624}" type="slidenum">
              <a:rPr lang="en-US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984" y="6519446"/>
            <a:ext cx="853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pPr algn="ctr"/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8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6A46-DB95-4444-AB55-EB56C0273D24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2840-544C-47BF-911E-4E3CE6F657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0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33A6-35A6-4EE0-85F6-B39BCDEC4CF0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2840-544C-47BF-911E-4E3CE6F657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165A-295D-4B0C-9F1C-9889E0C01E26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2840-544C-47BF-911E-4E3CE6F657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0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C368-C9F7-4538-AD1A-0AD9C118758D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2840-544C-47BF-911E-4E3CE6F657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3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2DF9-401F-4836-8F7C-3F808B47A649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2840-544C-47BF-911E-4E3CE6F657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6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DB1C-8BE0-422F-9E74-5FF7566DB533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2840-544C-47BF-911E-4E3CE6F657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8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486B-448E-4F10-9FD9-FB5DE9C2E999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82840-544C-47BF-911E-4E3CE6F657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50" r:id="rId4"/>
    <p:sldLayoutId id="2147483851" r:id="rId5"/>
    <p:sldLayoutId id="2147483852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4" Type="http://schemas.openxmlformats.org/officeDocument/2006/relationships/image" Target="../media/image4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4" Type="http://schemas.openxmlformats.org/officeDocument/2006/relationships/image" Target="../media/image5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4" Type="http://schemas.openxmlformats.org/officeDocument/2006/relationships/image" Target="../media/image6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4" Type="http://schemas.openxmlformats.org/officeDocument/2006/relationships/image" Target="../media/image7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4" Type="http://schemas.openxmlformats.org/officeDocument/2006/relationships/image" Target="../media/image8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Relationship Id="rId4" Type="http://schemas.openxmlformats.org/officeDocument/2006/relationships/image" Target="../media/image9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Relationship Id="rId4" Type="http://schemas.openxmlformats.org/officeDocument/2006/relationships/image" Target="../media/image10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Relationship Id="rId4" Type="http://schemas.openxmlformats.org/officeDocument/2006/relationships/image" Target="../media/image11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Relationship Id="rId4" Type="http://schemas.openxmlformats.org/officeDocument/2006/relationships/image" Target="../media/image12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Relationship Id="rId4" Type="http://schemas.openxmlformats.org/officeDocument/2006/relationships/image" Target="../media/image13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Relationship Id="rId4" Type="http://schemas.openxmlformats.org/officeDocument/2006/relationships/image" Target="../media/image14.tm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Relationship Id="rId4" Type="http://schemas.openxmlformats.org/officeDocument/2006/relationships/image" Target="../media/image17.tm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8.emf"/><Relationship Id="rId2" Type="http://schemas.openxmlformats.org/officeDocument/2006/relationships/tags" Target="../tags/tag4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9.tmp"/><Relationship Id="rId4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8460" y="1783959"/>
            <a:ext cx="306548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4700"/>
              <a:t>Chapter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8459" y="4750893"/>
            <a:ext cx="3065478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sz="1700">
                <a:latin typeface="+mn-lt"/>
              </a:rPr>
              <a:t>Proprietorships, Partnerships, and Corporations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tree with a mountain in the background&#10;&#10;Description automatically generated">
            <a:extLst>
              <a:ext uri="{FF2B5EF4-FFF2-40B4-BE49-F238E27FC236}">
                <a16:creationId xmlns:a16="http://schemas.microsoft.com/office/drawing/2014/main" id="{3C4FA068-B755-470C-94F6-F40E5D243E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6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2239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Structure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38482" y="1690689"/>
            <a:ext cx="7514918" cy="4487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Management Structure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Partnerships and proprietorships are usually managed by their owners.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Corporations have three tiers of management authority.</a:t>
            </a:r>
          </a:p>
          <a:p>
            <a:pPr marL="1257300" lvl="2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The owners (stockholders) represent the highest level of organizational authority.</a:t>
            </a:r>
          </a:p>
          <a:p>
            <a:pPr marL="1257300" lvl="2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The stockholders elect a board of directors to oversee company operations.</a:t>
            </a:r>
          </a:p>
          <a:p>
            <a:pPr marL="1257300" lvl="2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The directors then hire professional executives to manage the company.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255607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76201"/>
            <a:ext cx="7886700" cy="1371600"/>
          </a:xfrm>
        </p:spPr>
        <p:txBody>
          <a:bodyPr/>
          <a:lstStyle/>
          <a:p>
            <a:r>
              <a:rPr lang="en-US" dirty="0"/>
              <a:t>Presentation of Equity in Proprietorships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ED123-45E0-4098-AE14-4F621A4B7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8077200" cy="341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4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76201"/>
            <a:ext cx="7886700" cy="1371600"/>
          </a:xfrm>
        </p:spPr>
        <p:txBody>
          <a:bodyPr/>
          <a:lstStyle/>
          <a:p>
            <a:r>
              <a:rPr lang="en-US" dirty="0"/>
              <a:t>Presentation of Equity in Partnerships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FE5761-1A62-4E81-9079-931A25237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8" y="1593954"/>
            <a:ext cx="8106543" cy="36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2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LO 8-2: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 the characteristics of capital stock.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38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000" dirty="0">
              <a:solidFill>
                <a:srgbClr val="490C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93079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Capital Stock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38482" y="1690689"/>
            <a:ext cx="7514918" cy="4191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Par Value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Many states require assigning a </a:t>
            </a:r>
            <a:r>
              <a:rPr lang="en-US" sz="2400" b="1" dirty="0">
                <a:latin typeface="Tahoma" pitchFamily="34" charset="0"/>
              </a:rPr>
              <a:t>par value </a:t>
            </a:r>
            <a:r>
              <a:rPr lang="en-US" sz="2400" dirty="0">
                <a:latin typeface="Tahoma" pitchFamily="34" charset="0"/>
              </a:rPr>
              <a:t>to stock, which represents the maximum liability of the investors.  Par value multiplied by the number of shares issued represents the minimum amount of assets that must be retained, known as </a:t>
            </a:r>
            <a:r>
              <a:rPr lang="en-US" sz="2400" b="1" dirty="0">
                <a:latin typeface="Tahoma" pitchFamily="34" charset="0"/>
              </a:rPr>
              <a:t>legal capital</a:t>
            </a:r>
            <a:r>
              <a:rPr lang="en-US" sz="2400" dirty="0">
                <a:latin typeface="Tahoma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Stated Value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No-par stock may have a </a:t>
            </a:r>
            <a:r>
              <a:rPr lang="en-US" sz="2400" b="1" dirty="0">
                <a:latin typeface="Tahoma" pitchFamily="34" charset="0"/>
              </a:rPr>
              <a:t>stated value</a:t>
            </a:r>
            <a:r>
              <a:rPr lang="en-US" sz="2400" dirty="0">
                <a:latin typeface="Tahoma" pitchFamily="34" charset="0"/>
              </a:rPr>
              <a:t>.  Like par value, stated value is an arbitrary amount assigned by the board of directors to the stock.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744301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Capital Stock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38482" y="1690689"/>
            <a:ext cx="7514918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Other Valuation Terminology 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The price an investor must pay to purchase a share of stock is the </a:t>
            </a:r>
            <a:r>
              <a:rPr lang="en-US" sz="2400" b="1" dirty="0">
                <a:latin typeface="Tahoma" pitchFamily="34" charset="0"/>
              </a:rPr>
              <a:t>market value</a:t>
            </a:r>
            <a:r>
              <a:rPr lang="en-US" sz="2400" dirty="0">
                <a:latin typeface="Tahoma" pitchFamily="34" charset="0"/>
              </a:rPr>
              <a:t>.  The sales price of a share of stock may be more or less than the par value.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Book value per share is calculated by dividing total stockholders’ equity by the number of shares of stock owned by investors.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154372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Capital Stock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38482" y="1690689"/>
            <a:ext cx="7514918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Stock: Authorized, Issued, and Outstanding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States approve the maximum number of shares of stock corporations are legally permitted to issue, called </a:t>
            </a:r>
            <a:r>
              <a:rPr lang="en-US" sz="2400" b="1" dirty="0">
                <a:latin typeface="Tahoma" pitchFamily="34" charset="0"/>
              </a:rPr>
              <a:t>authorized stock</a:t>
            </a:r>
            <a:r>
              <a:rPr lang="en-US" sz="2400" dirty="0">
                <a:latin typeface="Tahoma" pitchFamily="34" charset="0"/>
              </a:rPr>
              <a:t>.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Authorized stock that has been sold to the public is called </a:t>
            </a:r>
            <a:r>
              <a:rPr lang="en-US" sz="2400" b="1" dirty="0">
                <a:latin typeface="Tahoma" pitchFamily="34" charset="0"/>
              </a:rPr>
              <a:t>issued stock</a:t>
            </a:r>
            <a:r>
              <a:rPr lang="en-US" sz="2400" dirty="0">
                <a:latin typeface="Tahoma" pitchFamily="34" charset="0"/>
              </a:rPr>
              <a:t>.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Tahoma" pitchFamily="34" charset="0"/>
              </a:rPr>
              <a:t>Treasury stock </a:t>
            </a:r>
            <a:r>
              <a:rPr lang="en-US" sz="2400" dirty="0">
                <a:latin typeface="Tahoma" pitchFamily="34" charset="0"/>
              </a:rPr>
              <a:t>is when a corporation buys back some of its issued stock from the public.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Tahoma" pitchFamily="34" charset="0"/>
              </a:rPr>
              <a:t>Outstanding stock </a:t>
            </a:r>
            <a:r>
              <a:rPr lang="en-US" sz="2400" dirty="0">
                <a:latin typeface="Tahoma" pitchFamily="34" charset="0"/>
              </a:rPr>
              <a:t>(total issued stock minus treasury stock) is stock owned by investors outside the corporation.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823208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LO 8-3: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Differentiate between common and preferred stock.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38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000" dirty="0">
              <a:solidFill>
                <a:srgbClr val="490C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55581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Stock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54112" y="1690689"/>
            <a:ext cx="6835775" cy="4376738"/>
          </a:xfr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</a:ln>
          <a:effectLst>
            <a:outerShdw dist="71842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0" indent="0" eaLnBrk="1" hangingPunct="1">
              <a:buClr>
                <a:schemeClr val="tx1"/>
              </a:buClr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stockholders have the rights to: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Buy and sell stock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 in the distribution of profits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 in the distribution of assets in the case of liquidation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Vote on significant matters that affect the corporate charter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Participate in the election of directors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9088869"/>
      </p:ext>
    </p:extLst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Stock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38482" y="1690689"/>
            <a:ext cx="7514918" cy="415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Many corporations also issue preferred stock, whose owners receive certain privileges relative to holders of common stock.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Preference as to assets in case of bankruptcy.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Preference as to dividends before common stockholders.</a:t>
            </a: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Preferred stockholders give up rights in other areas.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Preferred stockholders usually have no voting rights.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The amount of dividends is usually limited.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9702373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LO 8-1: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 the primary characteristics of sole proprietorships, partnerships, and corporations.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38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000" dirty="0">
              <a:solidFill>
                <a:srgbClr val="490C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386297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977" name="Group 2"/>
          <p:cNvGrpSpPr>
            <a:grpSpLocks/>
          </p:cNvGrpSpPr>
          <p:nvPr/>
        </p:nvGrpSpPr>
        <p:grpSpPr bwMode="auto">
          <a:xfrm>
            <a:off x="725487" y="1633537"/>
            <a:ext cx="7693025" cy="582613"/>
            <a:chOff x="481" y="1177"/>
            <a:chExt cx="4846" cy="367"/>
          </a:xfrm>
        </p:grpSpPr>
        <p:sp>
          <p:nvSpPr>
            <p:cNvPr id="254983" name="Rectangle 3"/>
            <p:cNvSpPr>
              <a:spLocks noChangeArrowheads="1"/>
            </p:cNvSpPr>
            <p:nvPr/>
          </p:nvSpPr>
          <p:spPr bwMode="auto">
            <a:xfrm>
              <a:off x="2545" y="1177"/>
              <a:ext cx="718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3200" b="1" dirty="0">
                <a:latin typeface="Arial" charset="0"/>
              </a:endParaRPr>
            </a:p>
          </p:txBody>
        </p:sp>
        <p:grpSp>
          <p:nvGrpSpPr>
            <p:cNvPr id="254984" name="Group 4"/>
            <p:cNvGrpSpPr>
              <a:grpSpLocks/>
            </p:cNvGrpSpPr>
            <p:nvPr/>
          </p:nvGrpSpPr>
          <p:grpSpPr bwMode="auto">
            <a:xfrm>
              <a:off x="481" y="1177"/>
              <a:ext cx="4846" cy="367"/>
              <a:chOff x="481" y="1177"/>
              <a:chExt cx="4846" cy="367"/>
            </a:xfrm>
          </p:grpSpPr>
          <p:sp>
            <p:nvSpPr>
              <p:cNvPr id="254985" name="Rectangle 5"/>
              <p:cNvSpPr>
                <a:spLocks noChangeArrowheads="1"/>
              </p:cNvSpPr>
              <p:nvPr/>
            </p:nvSpPr>
            <p:spPr bwMode="auto">
              <a:xfrm>
                <a:off x="3265" y="1177"/>
                <a:ext cx="2062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3200" b="1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Noncumulative</a:t>
                </a:r>
              </a:p>
            </p:txBody>
          </p:sp>
          <p:sp>
            <p:nvSpPr>
              <p:cNvPr id="254986" name="Rectangle 6"/>
              <p:cNvSpPr>
                <a:spLocks noChangeArrowheads="1"/>
              </p:cNvSpPr>
              <p:nvPr/>
            </p:nvSpPr>
            <p:spPr bwMode="auto">
              <a:xfrm>
                <a:off x="481" y="1177"/>
                <a:ext cx="2062" cy="3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3200" b="1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Cumulative</a:t>
                </a:r>
              </a:p>
            </p:txBody>
          </p:sp>
        </p:grpSp>
      </p:grp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304800" y="2209800"/>
            <a:ext cx="3967163" cy="1640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Dividends in arrears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 be paid before dividends may be paid on common stock.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4692650" y="2216150"/>
            <a:ext cx="4156075" cy="2038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Undeclared dividends from current and 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 years do not have to be paid in future years.</a:t>
            </a: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2514600" y="4902508"/>
            <a:ext cx="3886200" cy="974725"/>
          </a:xfrm>
          <a:prstGeom prst="rect">
            <a:avLst/>
          </a:prstGeom>
          <a:solidFill>
            <a:srgbClr val="0070C0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preferred stock is</a:t>
            </a: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cumulative.</a:t>
            </a:r>
          </a:p>
        </p:txBody>
      </p:sp>
      <p:sp>
        <p:nvSpPr>
          <p:cNvPr id="25498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Stock Dividends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010538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Preferred Stock Dividends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7485063" cy="886551"/>
          </a:xfr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00"/>
            </a:solidFill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90488" tIns="44450" rIns="90488" bIns="44450">
            <a:normAutofit/>
          </a:bodyPr>
          <a:lstStyle/>
          <a:p>
            <a:pPr marL="0" indent="0" eaLnBrk="1" hangingPunct="1">
              <a:spcBef>
                <a:spcPct val="40000"/>
              </a:spcBef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Dillion, Incorporated has the following stock outstanding: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AB02AC-F06D-4987-BF7B-0A9B1EB248B0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571999"/>
            <a:ext cx="7738602" cy="1524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00"/>
            </a:solidFill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lIns="90488" tIns="44450" rIns="90488" bIns="4445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40000"/>
              </a:spcBef>
              <a:spcAft>
                <a:spcPts val="0"/>
              </a:spcAft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Assume the preferred stock dividend has not been paid for two years.  If Dillion pays $22,000 in dividends, how much will each class of stock receive?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85A47C4-3377-4FDE-9ED5-4013577C5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47" y="2849563"/>
            <a:ext cx="6815706" cy="12834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2903038"/>
      </p:ext>
    </p:extLst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Stock Dividends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546186" y="1447800"/>
            <a:ext cx="8051627" cy="830997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The distribution depends on whether the preferred stock</a:t>
            </a:r>
            <a:br>
              <a:rPr lang="en-US" sz="2400" dirty="0">
                <a:solidFill>
                  <a:schemeClr val="bg1"/>
                </a:solidFill>
                <a:latin typeface="Tahoma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is cumulative or noncumulative.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30107B-75F5-4387-89B5-13E142145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14600"/>
            <a:ext cx="4876800" cy="37832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5797788"/>
      </p:ext>
    </p:extLst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8-4: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how issuing different classes of stock affects financial statements.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38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000" dirty="0">
              <a:solidFill>
                <a:srgbClr val="490C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569770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Stock Transactions on the Day of Issue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801517"/>
            <a:ext cx="7485063" cy="2008483"/>
          </a:xfr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00"/>
            </a:solidFill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90488" tIns="44450" rIns="90488" bIns="44450">
            <a:normAutofit lnSpcReduction="10000"/>
          </a:bodyPr>
          <a:lstStyle/>
          <a:p>
            <a:pPr marL="0" indent="0" eaLnBrk="1" hangingPunct="1">
              <a:spcBef>
                <a:spcPct val="40000"/>
              </a:spcBef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Issuing Par Value Stock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Assume that Nelson Incorporated is authorized to issue 250 shares of common stock.  During Year 1, Nelson issued 100 shares of $10 par common stock for $22 per share.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848CEA-2CD7-4120-B4D5-3B3F07786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68" y="4191000"/>
            <a:ext cx="7485063" cy="125909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933A165-19A0-4AAF-9C02-60F7AF503872}"/>
              </a:ext>
            </a:extLst>
          </p:cNvPr>
          <p:cNvGrpSpPr/>
          <p:nvPr/>
        </p:nvGrpSpPr>
        <p:grpSpPr>
          <a:xfrm>
            <a:off x="829468" y="5333996"/>
            <a:ext cx="6770520" cy="1139066"/>
            <a:chOff x="829468" y="5333996"/>
            <a:chExt cx="6770520" cy="113906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3A30793-DD11-4B04-B3A5-7853FCEA3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8" y="5767741"/>
              <a:ext cx="2795653" cy="705321"/>
            </a:xfrm>
            <a:prstGeom prst="rect">
              <a:avLst/>
            </a:prstGeom>
            <a:solidFill>
              <a:srgbClr val="0070C0"/>
            </a:solidFill>
            <a:ln w="57149" cmpd="thickThin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 shares × $22 per share = $2,200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FEBC6EB-62C3-4B2C-9909-EDC4F1547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5767740"/>
              <a:ext cx="2875588" cy="705321"/>
            </a:xfrm>
            <a:prstGeom prst="rect">
              <a:avLst/>
            </a:prstGeom>
            <a:solidFill>
              <a:srgbClr val="0070C0"/>
            </a:solidFill>
            <a:ln w="57149" cmpd="thickThin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 shares × $10 par value = $1,000</a:t>
              </a: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B070A776-C7A2-4131-A8E4-DAFB6F839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76599" y="5333996"/>
              <a:ext cx="1981199" cy="4209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0647AC6B-794A-4302-B391-9925645DE1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7800" y="5334000"/>
              <a:ext cx="685800" cy="4208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6549918"/>
      </p:ext>
    </p:extLst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Stock Transactions on the Day of Issue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62743"/>
            <a:ext cx="7485063" cy="2084683"/>
          </a:xfr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00"/>
            </a:solidFill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90488" tIns="44450" rIns="90488" bIns="44450">
            <a:normAutofit/>
          </a:bodyPr>
          <a:lstStyle/>
          <a:p>
            <a:pPr marL="0" indent="0" eaLnBrk="1" hangingPunct="1">
              <a:spcBef>
                <a:spcPct val="40000"/>
              </a:spcBef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Stock Classification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Assume that Nelson Incorporated obtains authorization to issue 400 shares of Class B, $20 par value common stock.  The company issues 150 shares of this stock at $25 per share.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3EB863-E38A-424C-AFFD-8F52B3E07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00407"/>
            <a:ext cx="7620000" cy="129485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2C5E9B6-FDD0-41BF-A1F0-80749446C591}"/>
              </a:ext>
            </a:extLst>
          </p:cNvPr>
          <p:cNvGrpSpPr/>
          <p:nvPr/>
        </p:nvGrpSpPr>
        <p:grpSpPr>
          <a:xfrm>
            <a:off x="762000" y="5232506"/>
            <a:ext cx="6770520" cy="1139066"/>
            <a:chOff x="829468" y="5333996"/>
            <a:chExt cx="6770520" cy="113906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F35FF813-5E17-4592-85E8-B041EAB2C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8" y="5767741"/>
              <a:ext cx="2795653" cy="705321"/>
            </a:xfrm>
            <a:prstGeom prst="rect">
              <a:avLst/>
            </a:prstGeom>
            <a:solidFill>
              <a:srgbClr val="0070C0"/>
            </a:solidFill>
            <a:ln w="57149" cmpd="thickThin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150 shares × $25 per share = $3,750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74E1567E-C4AE-48AD-A17F-B7ADFE50A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5767740"/>
              <a:ext cx="2875588" cy="705321"/>
            </a:xfrm>
            <a:prstGeom prst="rect">
              <a:avLst/>
            </a:prstGeom>
            <a:solidFill>
              <a:srgbClr val="0070C0"/>
            </a:solidFill>
            <a:ln w="57149" cmpd="thickThin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150 shares × $20 par value = $3,000</a:t>
              </a: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69333817-5FFE-43DD-9D78-5FF5FDFB2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76599" y="5333996"/>
              <a:ext cx="1981199" cy="4209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A7F429EC-2BE7-46FD-97E4-21BBEB919C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7800" y="5334000"/>
              <a:ext cx="685800" cy="4208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97020124"/>
      </p:ext>
    </p:extLst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Stock Transactions on the Day of Issue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90689"/>
            <a:ext cx="7485063" cy="1932283"/>
          </a:xfr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00"/>
            </a:solidFill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90488" tIns="44450" rIns="90488" bIns="44450">
            <a:normAutofit fontScale="92500"/>
          </a:bodyPr>
          <a:lstStyle/>
          <a:p>
            <a:pPr marL="0" indent="0" eaLnBrk="1" hangingPunct="1">
              <a:spcBef>
                <a:spcPct val="40000"/>
              </a:spcBef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Stock Issued at Stated Value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Assume Nelson is authorized to issue 300 shares of a third class of stock, 7 percent cumulative preferred stock with a stated value of $10 per share.  Nelson issued 100 shares at a price of $22 per share.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8C1D7C-2D41-496C-BCFB-EAB592E40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987168"/>
            <a:ext cx="7620000" cy="131488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7F88B8A-614B-4F0D-9D18-7F0BEB72FCD6}"/>
              </a:ext>
            </a:extLst>
          </p:cNvPr>
          <p:cNvGrpSpPr/>
          <p:nvPr/>
        </p:nvGrpSpPr>
        <p:grpSpPr>
          <a:xfrm>
            <a:off x="762000" y="5232506"/>
            <a:ext cx="6770520" cy="1139066"/>
            <a:chOff x="829468" y="5333996"/>
            <a:chExt cx="6770520" cy="113906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28FD098-9009-4B1B-A065-5AA9F4206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8" y="5767741"/>
              <a:ext cx="2795653" cy="705321"/>
            </a:xfrm>
            <a:prstGeom prst="rect">
              <a:avLst/>
            </a:prstGeom>
            <a:solidFill>
              <a:srgbClr val="0070C0"/>
            </a:solidFill>
            <a:ln w="57149" cmpd="thickThin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 shares × $22 per share = $2,200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3151678A-BB0C-4405-8099-C41742470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5767740"/>
              <a:ext cx="2875588" cy="705321"/>
            </a:xfrm>
            <a:prstGeom prst="rect">
              <a:avLst/>
            </a:prstGeom>
            <a:solidFill>
              <a:srgbClr val="0070C0"/>
            </a:solidFill>
            <a:ln w="57149" cmpd="thickThin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 shares × $10 par value = $1,000</a:t>
              </a: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4938E646-D042-4D53-A6C0-F0F70F62C3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76599" y="5333996"/>
              <a:ext cx="1981199" cy="4209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2602F678-2082-4ACC-8162-5E982B431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7800" y="5334000"/>
              <a:ext cx="685800" cy="4208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41045492"/>
      </p:ext>
    </p:extLst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Stock Transactions on the Day of Issue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801517"/>
            <a:ext cx="7485063" cy="2084683"/>
          </a:xfr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00"/>
            </a:solidFill>
          </a:ln>
          <a:effectLst>
            <a:outerShdw dist="35921" dir="2700000" algn="ctr" rotWithShape="0">
              <a:srgbClr val="000000"/>
            </a:outerShdw>
          </a:effectLst>
        </p:spPr>
        <p:txBody>
          <a:bodyPr lIns="90488" tIns="44450" rIns="90488" bIns="44450">
            <a:normAutofit/>
          </a:bodyPr>
          <a:lstStyle/>
          <a:p>
            <a:pPr marL="0" indent="0" eaLnBrk="1" hangingPunct="1">
              <a:spcBef>
                <a:spcPct val="40000"/>
              </a:spcBef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Stock Issued with No Par Value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Assume that Nelson Incorporated is authorized to issue 150 shares of a fourth class of stock, no-par common stock.  Nelson issues 100 shares of this no-par stock at $22 per share.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A1733D-C1B7-48C3-B9B1-6EBBF0CA1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43400"/>
            <a:ext cx="7620000" cy="131703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0134104-CB4F-489F-BC16-EC8C538DE628}"/>
              </a:ext>
            </a:extLst>
          </p:cNvPr>
          <p:cNvGrpSpPr/>
          <p:nvPr/>
        </p:nvGrpSpPr>
        <p:grpSpPr>
          <a:xfrm>
            <a:off x="1371600" y="5562599"/>
            <a:ext cx="2871853" cy="930275"/>
            <a:chOff x="1371600" y="5562599"/>
            <a:chExt cx="2871853" cy="930275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DE35489F-71BF-445F-A367-D0C177533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787553"/>
              <a:ext cx="2795653" cy="705321"/>
            </a:xfrm>
            <a:prstGeom prst="rect">
              <a:avLst/>
            </a:prstGeom>
            <a:solidFill>
              <a:srgbClr val="0070C0"/>
            </a:solidFill>
            <a:ln w="57149" cmpd="thickThin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 shares × $22 per share = $2,200</a:t>
              </a: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B99BBB76-7D08-4C32-B9D1-F89AB7E161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71600" y="5562599"/>
              <a:ext cx="1380332" cy="2121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31326994"/>
      </p:ext>
    </p:extLst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28600"/>
            <a:ext cx="7886700" cy="1219201"/>
          </a:xfrm>
        </p:spPr>
        <p:txBody>
          <a:bodyPr/>
          <a:lstStyle/>
          <a:p>
            <a:r>
              <a:rPr lang="en-US" dirty="0"/>
              <a:t>Financial Statement Presentation of Common and Preferred Stock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CEA7E2-10B7-4115-B10C-BB8865741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02" y="1295400"/>
            <a:ext cx="5792795" cy="50677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5017569"/>
      </p:ext>
    </p:extLst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LO 8-5: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how treasury stock affects financial statements.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38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000" dirty="0">
              <a:solidFill>
                <a:srgbClr val="490C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77560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Business Organizations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CC6A6B-E943-4E24-BAA3-E80A118F9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579755"/>
            <a:ext cx="7521575" cy="4287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099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Sole proprietorships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owned by a single individual who is responsible for making business and profit distribution decisions.  Usually no legal ownership agreement is required.</a:t>
            </a:r>
          </a:p>
          <a:p>
            <a: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Partnerships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allow persons to share their talents, capital and risks and rewards of ownership.  Two or more individuals share ownership.  A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partnership agreement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defines responsibilities and describes how income or losses will be divided.</a:t>
            </a:r>
          </a:p>
          <a:p>
            <a: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corporation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separate legal entity created by the authority of a state government.  All states require the application to provide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articles of incorporation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06587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Treasury Stock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28650" y="1524000"/>
            <a:ext cx="7514918" cy="4487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Treasury stock is when a company buys its own stock.  Why would a company do this?</a:t>
            </a:r>
          </a:p>
          <a:p>
            <a:pPr marL="914400" lvl="1" indent="-457200">
              <a:lnSpc>
                <a:spcPct val="90000"/>
              </a:lnSpc>
              <a:spcBef>
                <a:spcPct val="40000"/>
              </a:spcBef>
              <a:buFont typeface="+mj-lt"/>
              <a:buAutoNum type="arabicPeriod"/>
              <a:defRPr/>
            </a:pPr>
            <a:r>
              <a:rPr lang="en-US" sz="2400" dirty="0">
                <a:latin typeface="Tahoma" pitchFamily="34" charset="0"/>
              </a:rPr>
              <a:t>To have stock available to give employees pursuant to stock option plans.</a:t>
            </a:r>
          </a:p>
          <a:p>
            <a:pPr marL="914400" lvl="1" indent="-457200">
              <a:lnSpc>
                <a:spcPct val="90000"/>
              </a:lnSpc>
              <a:spcBef>
                <a:spcPct val="40000"/>
              </a:spcBef>
              <a:buFont typeface="+mj-lt"/>
              <a:buAutoNum type="arabicPeriod"/>
              <a:defRPr/>
            </a:pPr>
            <a:r>
              <a:rPr lang="en-US" sz="2400" dirty="0">
                <a:latin typeface="Tahoma" pitchFamily="34" charset="0"/>
              </a:rPr>
              <a:t>To accumulate stock in preparation for a merger or business combination.</a:t>
            </a:r>
          </a:p>
          <a:p>
            <a:pPr marL="914400" lvl="1" indent="-457200">
              <a:lnSpc>
                <a:spcPct val="90000"/>
              </a:lnSpc>
              <a:spcBef>
                <a:spcPct val="40000"/>
              </a:spcBef>
              <a:buFont typeface="+mj-lt"/>
              <a:buAutoNum type="arabicPeriod"/>
              <a:defRPr/>
            </a:pPr>
            <a:r>
              <a:rPr lang="en-US" sz="2400" dirty="0">
                <a:latin typeface="Tahoma" pitchFamily="34" charset="0"/>
              </a:rPr>
              <a:t>To reduce the number of shares outstanding in order to increase earnings per share.</a:t>
            </a:r>
          </a:p>
          <a:p>
            <a:pPr marL="914400" lvl="1" indent="-457200">
              <a:lnSpc>
                <a:spcPct val="90000"/>
              </a:lnSpc>
              <a:spcBef>
                <a:spcPct val="40000"/>
              </a:spcBef>
              <a:buFont typeface="+mj-lt"/>
              <a:buAutoNum type="arabicPeriod"/>
              <a:defRPr/>
            </a:pPr>
            <a:r>
              <a:rPr lang="en-US" sz="2400" dirty="0">
                <a:latin typeface="Tahoma" pitchFamily="34" charset="0"/>
              </a:rPr>
              <a:t>To keep the price of the stock high when it appears to be falling.</a:t>
            </a:r>
          </a:p>
          <a:p>
            <a:pPr marL="914400" lvl="1" indent="-457200">
              <a:lnSpc>
                <a:spcPct val="90000"/>
              </a:lnSpc>
              <a:spcBef>
                <a:spcPct val="40000"/>
              </a:spcBef>
              <a:buFont typeface="+mj-lt"/>
              <a:buAutoNum type="arabicPeriod"/>
              <a:defRPr/>
            </a:pPr>
            <a:r>
              <a:rPr lang="en-US" sz="2400" dirty="0">
                <a:latin typeface="Tahoma" pitchFamily="34" charset="0"/>
              </a:rPr>
              <a:t>To avoid a hostile takeover.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1777621"/>
      </p:ext>
    </p:extLst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of Treasury Stock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665521" y="1905000"/>
            <a:ext cx="7086600" cy="1089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US" sz="2400" dirty="0">
                <a:latin typeface="Tahoma" pitchFamily="34" charset="0"/>
              </a:rPr>
              <a:t>Assume that in Year 2 Nelson paid $20 per share to buy back 50 shares of the $10 par value stock that it originally issued at a price of $22 per share.</a:t>
            </a:r>
            <a:endParaRPr lang="en-US" sz="1800" dirty="0">
              <a:latin typeface="Tahoma" pitchFamily="34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AF051B-54FA-4092-914F-6E8D8A02E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084039"/>
            <a:ext cx="7620553" cy="120903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03E9702-A206-441B-A2A5-A231DD82F75C}"/>
              </a:ext>
            </a:extLst>
          </p:cNvPr>
          <p:cNvGrpSpPr/>
          <p:nvPr/>
        </p:nvGrpSpPr>
        <p:grpSpPr>
          <a:xfrm>
            <a:off x="1219200" y="5293068"/>
            <a:ext cx="2871853" cy="1050486"/>
            <a:chOff x="1371600" y="5442388"/>
            <a:chExt cx="2871853" cy="105048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0292122D-01B6-4FAE-878E-9CBCB30DC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787553"/>
              <a:ext cx="2795653" cy="705321"/>
            </a:xfrm>
            <a:prstGeom prst="rect">
              <a:avLst/>
            </a:prstGeom>
            <a:solidFill>
              <a:srgbClr val="0070C0"/>
            </a:solidFill>
            <a:ln w="57149" cmpd="thickThin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50 shares × $20 per share = $1,000</a:t>
              </a: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388E88AF-1033-46FB-8DEC-72A312752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71600" y="5442388"/>
              <a:ext cx="1380332" cy="3323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05517558"/>
      </p:ext>
    </p:extLst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Reissue of Treasury Stock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665521" y="1905000"/>
            <a:ext cx="7086600" cy="75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US" sz="2400" dirty="0">
                <a:latin typeface="Tahoma" pitchFamily="34" charset="0"/>
              </a:rPr>
              <a:t>Assume Nelson reissues 30 shares of treasury stock at a price of $25 per share.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486BAF4E-344E-4B04-9DBD-C445E5EA8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21" y="4495800"/>
            <a:ext cx="7086600" cy="142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US" sz="2400" dirty="0">
                <a:latin typeface="Tahoma" pitchFamily="34" charset="0"/>
              </a:rPr>
              <a:t>The $150 difference between the cost of the treasury stock ($20 per share x 30 shares = $600) and the sales price ($750) is not reported as a gain.  The $150 is additional paid-in capital.</a:t>
            </a:r>
            <a:endParaRPr lang="en-US" sz="1800" dirty="0">
              <a:latin typeface="Tahoma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96C4DF-55C2-4AC4-8DE2-723FF11FA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00400"/>
            <a:ext cx="7693958" cy="10558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097246"/>
      </p:ext>
    </p:extLst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LO 8-6: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how declaring and paying cash dividends affect financial statements.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38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000" dirty="0">
              <a:solidFill>
                <a:srgbClr val="490C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524053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3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Dividends</a:t>
            </a:r>
          </a:p>
        </p:txBody>
      </p:sp>
      <p:sp>
        <p:nvSpPr>
          <p:cNvPr id="1075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834994"/>
            <a:ext cx="8001000" cy="395620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lIns="90488" tIns="44450" rIns="90488" bIns="44450">
            <a:normAutofit fontScale="925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Cash dividends are affected by three significant dates: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declaration date,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date of record,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payment date.</a:t>
            </a:r>
          </a:p>
          <a:p>
            <a:pPr marL="0" indent="0"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Assume that on October 15, Year 2 the board of Nelson Incorporated declared a 7 percent cash dividend on the 100 outstanding shares of its $10 states value preferred stock.  The dividend will be paid to stockholders of record as of November 15, Year 2.  The cash payment will be make on December 15, Year 2.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080790"/>
      </p:ext>
    </p:extLst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5" name="Rectangle 7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82674"/>
          </a:xfrm>
        </p:spPr>
        <p:txBody>
          <a:bodyPr/>
          <a:lstStyle/>
          <a:p>
            <a:r>
              <a:rPr lang="en-US" dirty="0"/>
              <a:t>Declaration Date</a:t>
            </a:r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685800" y="1317120"/>
            <a:ext cx="693420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</a:rPr>
              <a:t>Although corporations are not required to declare dividends, they are legally obligated to pay dividends once they have been declared.  They must recognize a liability on the 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declaration date</a:t>
            </a:r>
            <a:r>
              <a:rPr lang="en-US" sz="2400" dirty="0">
                <a:solidFill>
                  <a:srgbClr val="000000"/>
                </a:solidFill>
                <a:latin typeface="Tahoma" pitchFamily="34" charset="0"/>
              </a:rPr>
              <a:t>.</a:t>
            </a:r>
            <a:endParaRPr lang="en-US" sz="2400" dirty="0">
              <a:latin typeface="Tahoma" pitchFamily="34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FA5FF4-2B1A-41C0-9195-12960F60E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15" y="4050478"/>
            <a:ext cx="8078769" cy="1395045"/>
          </a:xfrm>
          <a:prstGeom prst="rect">
            <a:avLst/>
          </a:prstGeom>
        </p:spPr>
      </p:pic>
      <p:sp>
        <p:nvSpPr>
          <p:cNvPr id="5" name="Rectangle 19">
            <a:extLst>
              <a:ext uri="{FF2B5EF4-FFF2-40B4-BE49-F238E27FC236}">
                <a16:creationId xmlns:a16="http://schemas.microsoft.com/office/drawing/2014/main" id="{4AFF65E5-15B2-49D9-86E1-3D2B46AAF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903602"/>
            <a:ext cx="5513388" cy="428322"/>
          </a:xfrm>
          <a:prstGeom prst="rect">
            <a:avLst/>
          </a:prstGeom>
          <a:solidFill>
            <a:srgbClr val="002060"/>
          </a:solidFill>
          <a:ln w="57149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0.07 × $10 par × 100 shares = $70</a:t>
            </a:r>
          </a:p>
        </p:txBody>
      </p:sp>
      <p:sp>
        <p:nvSpPr>
          <p:cNvPr id="6" name="Line 18">
            <a:extLst>
              <a:ext uri="{FF2B5EF4-FFF2-40B4-BE49-F238E27FC236}">
                <a16:creationId xmlns:a16="http://schemas.microsoft.com/office/drawing/2014/main" id="{2B6F0EDD-9ACC-4588-AA0B-F5251713B8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799" y="5333999"/>
            <a:ext cx="4688543" cy="56898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9113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5" name="Rectangle 7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82674"/>
          </a:xfrm>
        </p:spPr>
        <p:txBody>
          <a:bodyPr/>
          <a:lstStyle/>
          <a:p>
            <a:r>
              <a:rPr lang="en-US" dirty="0"/>
              <a:t>Date of Record and Payment Date</a:t>
            </a:r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685800" y="1317120"/>
            <a:ext cx="6934200" cy="1828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</a:rPr>
              <a:t>Date of Record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</a:rPr>
              <a:t>Cash dividends are paid to investors who owned the preferred stock on the 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date of record</a:t>
            </a:r>
            <a:r>
              <a:rPr lang="en-US" sz="2400" dirty="0">
                <a:solidFill>
                  <a:srgbClr val="000000"/>
                </a:solidFill>
                <a:latin typeface="Tahoma" pitchFamily="34" charset="0"/>
              </a:rPr>
              <a:t>.  The date of record is merely a cutoff date.  No entry required.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181F13D0-5318-4E2A-A2F0-B95DE506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9000"/>
            <a:ext cx="6934200" cy="11633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</a:rPr>
              <a:t>Payment Date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</a:rPr>
              <a:t>Nelson actually paid the cash dividend on the 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payment date</a:t>
            </a:r>
            <a:r>
              <a:rPr lang="en-US" sz="2400" dirty="0">
                <a:solidFill>
                  <a:srgbClr val="000000"/>
                </a:solidFill>
                <a:latin typeface="Tahoma" pitchFamily="34" charset="0"/>
              </a:rPr>
              <a:t>.</a:t>
            </a:r>
            <a:endParaRPr lang="en-US" sz="2400" dirty="0">
              <a:latin typeface="Tahoma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B55E35-4136-428E-9362-B537E3607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855080"/>
            <a:ext cx="7827400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6654134"/>
      </p:ext>
    </p:extLst>
  </p:cSld>
  <p:clrMapOvr>
    <a:masterClrMapping/>
  </p:clrMapOvr>
  <p:transition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LO 8-7: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how stock dividends and stock splits affect financial statements.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38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000" dirty="0">
              <a:solidFill>
                <a:srgbClr val="490C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667623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Dividends</a:t>
            </a:r>
          </a:p>
        </p:txBody>
      </p:sp>
      <p:sp>
        <p:nvSpPr>
          <p:cNvPr id="304130" name="Rectangle 3"/>
          <p:cNvSpPr>
            <a:spLocks noChangeArrowheads="1"/>
          </p:cNvSpPr>
          <p:nvPr/>
        </p:nvSpPr>
        <p:spPr bwMode="auto">
          <a:xfrm>
            <a:off x="1511300" y="1725613"/>
            <a:ext cx="6122988" cy="951543"/>
          </a:xfrm>
          <a:prstGeom prst="rect">
            <a:avLst/>
          </a:prstGeom>
          <a:solidFill>
            <a:schemeClr val="accent1"/>
          </a:solidFill>
          <a:ln w="57149" cmpd="thinThick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  <a:latin typeface="Tahoma" pitchFamily="34" charset="0"/>
              </a:rPr>
              <a:t>Distribution of additional shares</a:t>
            </a:r>
            <a:br>
              <a:rPr lang="en-US" sz="2800" dirty="0">
                <a:solidFill>
                  <a:schemeClr val="bg1"/>
                </a:solidFill>
                <a:latin typeface="Tahoma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itchFamily="34" charset="0"/>
              </a:rPr>
              <a:t>of stock to stockholders.</a:t>
            </a:r>
          </a:p>
        </p:txBody>
      </p:sp>
      <p:sp>
        <p:nvSpPr>
          <p:cNvPr id="304131" name="Rectangle 6"/>
          <p:cNvSpPr>
            <a:spLocks noChangeArrowheads="1"/>
          </p:cNvSpPr>
          <p:nvPr/>
        </p:nvSpPr>
        <p:spPr bwMode="auto">
          <a:xfrm>
            <a:off x="277813" y="3402013"/>
            <a:ext cx="3482975" cy="87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49" cmpd="thinThick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No change in total stockholders’ equity.</a:t>
            </a:r>
          </a:p>
        </p:txBody>
      </p:sp>
      <p:cxnSp>
        <p:nvCxnSpPr>
          <p:cNvPr id="304132" name="AutoShape 7"/>
          <p:cNvCxnSpPr>
            <a:cxnSpLocks noChangeShapeType="1"/>
            <a:stCxn id="304130" idx="2"/>
            <a:endCxn id="304131" idx="0"/>
          </p:cNvCxnSpPr>
          <p:nvPr/>
        </p:nvCxnSpPr>
        <p:spPr bwMode="auto">
          <a:xfrm rot="5400000">
            <a:off x="2933620" y="1762838"/>
            <a:ext cx="724857" cy="2553493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04133" name="Rectangle 9"/>
          <p:cNvSpPr>
            <a:spLocks noChangeArrowheads="1"/>
          </p:cNvSpPr>
          <p:nvPr/>
        </p:nvSpPr>
        <p:spPr bwMode="auto">
          <a:xfrm>
            <a:off x="5383213" y="3402013"/>
            <a:ext cx="3482975" cy="87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49" cmpd="thinThick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No change in</a:t>
            </a:r>
            <a:br>
              <a:rPr lang="en-US" sz="2400" dirty="0">
                <a:latin typeface="Tahoma" pitchFamily="34" charset="0"/>
              </a:rPr>
            </a:br>
            <a:r>
              <a:rPr lang="en-US" sz="2400" dirty="0">
                <a:latin typeface="Tahoma" pitchFamily="34" charset="0"/>
              </a:rPr>
              <a:t>par values.</a:t>
            </a:r>
          </a:p>
        </p:txBody>
      </p:sp>
      <p:cxnSp>
        <p:nvCxnSpPr>
          <p:cNvPr id="304134" name="AutoShape 10"/>
          <p:cNvCxnSpPr>
            <a:cxnSpLocks noChangeShapeType="1"/>
            <a:stCxn id="304130" idx="2"/>
            <a:endCxn id="304133" idx="0"/>
          </p:cNvCxnSpPr>
          <p:nvPr/>
        </p:nvCxnSpPr>
        <p:spPr bwMode="auto">
          <a:xfrm rot="16200000" flipH="1">
            <a:off x="5486319" y="1763630"/>
            <a:ext cx="724857" cy="2551907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04135" name="Rectangle 12"/>
          <p:cNvSpPr>
            <a:spLocks noChangeArrowheads="1"/>
          </p:cNvSpPr>
          <p:nvPr/>
        </p:nvSpPr>
        <p:spPr bwMode="auto">
          <a:xfrm>
            <a:off x="2830513" y="4849813"/>
            <a:ext cx="3482975" cy="1241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49" cmpd="thinThick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All stockholders retain same percentage ownership.</a:t>
            </a:r>
          </a:p>
        </p:txBody>
      </p:sp>
      <p:cxnSp>
        <p:nvCxnSpPr>
          <p:cNvPr id="304136" name="AutoShape 15"/>
          <p:cNvCxnSpPr>
            <a:cxnSpLocks noChangeShapeType="1"/>
            <a:stCxn id="304130" idx="2"/>
            <a:endCxn id="304135" idx="0"/>
          </p:cNvCxnSpPr>
          <p:nvPr/>
        </p:nvCxnSpPr>
        <p:spPr bwMode="auto">
          <a:xfrm flipH="1">
            <a:off x="4572001" y="2677156"/>
            <a:ext cx="793" cy="217265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997426688"/>
      </p:ext>
    </p:extLst>
  </p:cSld>
  <p:clrMapOvr>
    <a:masterClrMapping/>
  </p:clrMapOvr>
  <p:transition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Splits</a:t>
            </a:r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762000" y="1447800"/>
            <a:ext cx="7162800" cy="464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 marL="457200" indent="-457200">
              <a:lnSpc>
                <a:spcPct val="95000"/>
              </a:lnSpc>
              <a:spcBef>
                <a:spcPct val="60000"/>
              </a:spcBef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ahoma" pitchFamily="34" charset="0"/>
              </a:rPr>
              <a:t>Stock splits replace existing shares with a greater number of new shares.</a:t>
            </a:r>
          </a:p>
          <a:p>
            <a:pPr marL="457200" indent="-457200">
              <a:lnSpc>
                <a:spcPct val="95000"/>
              </a:lnSpc>
              <a:spcBef>
                <a:spcPct val="60000"/>
              </a:spcBef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ahoma" pitchFamily="34" charset="0"/>
              </a:rPr>
              <a:t>A company may use stock splits to reduce the market price per share of its outstanding stock.</a:t>
            </a:r>
          </a:p>
          <a:p>
            <a:pPr marL="457200" indent="-457200">
              <a:lnSpc>
                <a:spcPct val="95000"/>
              </a:lnSpc>
              <a:spcBef>
                <a:spcPct val="60000"/>
              </a:spcBef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ahoma" pitchFamily="34" charset="0"/>
              </a:rPr>
              <a:t>The number of outstanding shares increases, and par value is decreased proportionately.</a:t>
            </a:r>
          </a:p>
          <a:p>
            <a:pPr marL="457200" indent="-457200">
              <a:lnSpc>
                <a:spcPct val="95000"/>
              </a:lnSpc>
              <a:spcBef>
                <a:spcPct val="60000"/>
              </a:spcBef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ahoma" pitchFamily="34" charset="0"/>
              </a:rPr>
              <a:t>Retained earnings is not affected.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731546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Corporations with Proprietorships and Partnerships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04812" y="1524000"/>
            <a:ext cx="8334375" cy="4800600"/>
          </a:xfr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dist="71842" dir="2700000" algn="ctr" rotWithShape="0">
              <a:schemeClr val="tx1"/>
            </a:outerShdw>
          </a:effectLst>
        </p:spPr>
        <p:txBody>
          <a:bodyPr lIns="90488" tIns="44450" rIns="90488" bIns="44450">
            <a:normAutofit/>
          </a:bodyPr>
          <a:lstStyle/>
          <a:p>
            <a:pPr marL="0" indent="0" algn="ctr" eaLnBrk="1" hangingPunct="1">
              <a:lnSpc>
                <a:spcPct val="80000"/>
              </a:lnSpc>
              <a:spcBef>
                <a:spcPts val="600"/>
              </a:spcBef>
              <a:buSzPct val="95000"/>
              <a:buNone/>
            </a:pPr>
            <a:r>
              <a:rPr lang="en-US" sz="26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Corporate Advantages</a:t>
            </a:r>
          </a:p>
          <a:p>
            <a:pPr indent="-274320" eaLnBrk="1" hangingPunct="1">
              <a:lnSpc>
                <a:spcPct val="80000"/>
              </a:lnSpc>
              <a:spcBef>
                <a:spcPct val="40000"/>
              </a:spcBef>
              <a:buSzPct val="125000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Separate legal Entity</a:t>
            </a:r>
          </a:p>
          <a:p>
            <a:pPr indent="-274320" eaLnBrk="1" hangingPunct="1">
              <a:lnSpc>
                <a:spcPct val="80000"/>
              </a:lnSpc>
              <a:spcBef>
                <a:spcPct val="40000"/>
              </a:spcBef>
              <a:buSzPct val="125000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Limited liability of stockholders</a:t>
            </a:r>
          </a:p>
          <a:p>
            <a:pPr indent="-274320" eaLnBrk="1" hangingPunct="1">
              <a:lnSpc>
                <a:spcPct val="80000"/>
              </a:lnSpc>
              <a:spcBef>
                <a:spcPct val="40000"/>
              </a:spcBef>
              <a:buSzPct val="125000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 life</a:t>
            </a:r>
          </a:p>
          <a:p>
            <a:pPr indent="-274320" eaLnBrk="1" hangingPunct="1">
              <a:lnSpc>
                <a:spcPct val="80000"/>
              </a:lnSpc>
              <a:spcBef>
                <a:spcPct val="40000"/>
              </a:spcBef>
              <a:buSzPct val="125000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 Structure</a:t>
            </a:r>
          </a:p>
          <a:p>
            <a:pPr indent="-274320" eaLnBrk="1" hangingPunct="1">
              <a:lnSpc>
                <a:spcPct val="80000"/>
              </a:lnSpc>
              <a:spcBef>
                <a:spcPct val="40000"/>
              </a:spcBef>
              <a:buSzPct val="125000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Easily transferable ownership rights</a:t>
            </a:r>
            <a:endParaRPr lang="en-US" sz="26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274320" eaLnBrk="1" hangingPunct="1">
              <a:lnSpc>
                <a:spcPct val="80000"/>
              </a:lnSpc>
              <a:spcBef>
                <a:spcPct val="40000"/>
              </a:spcBef>
              <a:buSzPct val="125000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Ability to raise capital</a:t>
            </a:r>
          </a:p>
          <a:p>
            <a:pPr marL="0" indent="0" algn="ctr" eaLnBrk="1" hangingPunct="1">
              <a:lnSpc>
                <a:spcPct val="80000"/>
              </a:lnSpc>
              <a:spcBef>
                <a:spcPts val="1200"/>
              </a:spcBef>
              <a:buClr>
                <a:srgbClr val="FF0000"/>
              </a:buClr>
              <a:buSzPct val="95000"/>
              <a:buNone/>
            </a:pPr>
            <a:r>
              <a:rPr lang="en-US" sz="26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Corporate Disadvantages</a:t>
            </a:r>
          </a:p>
          <a:p>
            <a:pPr indent="-274320" eaLnBrk="1" hangingPunct="1">
              <a:lnSpc>
                <a:spcPct val="80000"/>
              </a:lnSpc>
              <a:spcBef>
                <a:spcPct val="40000"/>
              </a:spcBef>
              <a:buSzPct val="125000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Governmental regulation</a:t>
            </a:r>
          </a:p>
          <a:p>
            <a:pPr indent="-274320" eaLnBrk="1" hangingPunct="1">
              <a:lnSpc>
                <a:spcPct val="80000"/>
              </a:lnSpc>
              <a:spcBef>
                <a:spcPct val="40000"/>
              </a:spcBef>
              <a:buSzPct val="125000"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Corporate double taxation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5324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>
            <a:normAutofit/>
          </a:bodyPr>
          <a:lstStyle/>
          <a:p>
            <a:r>
              <a:rPr lang="en-US" b="1" dirty="0"/>
              <a:t>Example of a Stock Split</a:t>
            </a:r>
          </a:p>
        </p:txBody>
      </p:sp>
      <p:graphicFrame>
        <p:nvGraphicFramePr>
          <p:cNvPr id="143365" name="Object 5"/>
          <p:cNvGraphicFramePr>
            <a:graphicFrameLocks/>
          </p:cNvGraphicFramePr>
          <p:nvPr/>
        </p:nvGraphicFramePr>
        <p:xfrm>
          <a:off x="1669256" y="3388560"/>
          <a:ext cx="5805488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5" imgW="3622680" imgH="1935000" progId="Excel.Sheet.8">
                  <p:embed/>
                </p:oleObj>
              </mc:Choice>
              <mc:Fallback>
                <p:oleObj name="Worksheet" r:id="rId5" imgW="3622680" imgH="1935000" progId="Excel.Sheet.8">
                  <p:embed/>
                  <p:pic>
                    <p:nvPicPr>
                      <p:cNvPr id="143365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256" y="3388560"/>
                        <a:ext cx="5805488" cy="2867025"/>
                      </a:xfrm>
                      <a:prstGeom prst="rect">
                        <a:avLst/>
                      </a:prstGeom>
                      <a:solidFill>
                        <a:srgbClr val="FCFEB9"/>
                      </a:solidFill>
                      <a:ln w="57149" cmpd="thinThick">
                        <a:solidFill>
                          <a:srgbClr val="081D58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66700" y="1828800"/>
            <a:ext cx="8610600" cy="1106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</a:rPr>
              <a:t>Nelson’s Board of Directors declared a 2-for-1 stock split on the 165 outstanding shares of its $20 par value, Class B common stock.</a:t>
            </a:r>
            <a:endParaRPr lang="en-US" sz="2400" dirty="0">
              <a:latin typeface="Tahoma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69757224"/>
      </p:ext>
    </p:extLst>
  </p:cSld>
  <p:clrMapOvr>
    <a:masterClrMapping/>
  </p:clrMapOvr>
  <p:transition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>
            <a:normAutofit/>
          </a:bodyPr>
          <a:lstStyle/>
          <a:p>
            <a:r>
              <a:rPr lang="en-US" b="1" dirty="0"/>
              <a:t>Example of a Stock Split Continued</a:t>
            </a:r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7239000" y="3581400"/>
            <a:ext cx="1244600" cy="3937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 dirty="0">
                <a:latin typeface="Arial" charset="0"/>
              </a:rPr>
              <a:t>Increase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7239000" y="4267200"/>
            <a:ext cx="1387475" cy="3937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FF3300"/>
                </a:solidFill>
                <a:latin typeface="Arial" charset="0"/>
              </a:rPr>
              <a:t>Decrease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7239000" y="4953000"/>
            <a:ext cx="1600200" cy="3937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No Change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564332" y="5721788"/>
            <a:ext cx="8015336" cy="830997"/>
          </a:xfrm>
          <a:prstGeom prst="rect">
            <a:avLst/>
          </a:prstGeom>
          <a:solidFill>
            <a:srgbClr val="0000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journal entry required — Change par value </a:t>
            </a:r>
            <a:b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number of shares authorized and outstanding.</a:t>
            </a:r>
          </a:p>
        </p:txBody>
      </p:sp>
      <p:graphicFrame>
        <p:nvGraphicFramePr>
          <p:cNvPr id="237568" name="Object 0"/>
          <p:cNvGraphicFramePr>
            <a:graphicFrameLocks/>
          </p:cNvGraphicFramePr>
          <p:nvPr/>
        </p:nvGraphicFramePr>
        <p:xfrm>
          <a:off x="1371600" y="2743200"/>
          <a:ext cx="5805488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Worksheet" r:id="rId5" imgW="3622680" imgH="1935000" progId="Excel.Sheet.8">
                  <p:embed/>
                </p:oleObj>
              </mc:Choice>
              <mc:Fallback>
                <p:oleObj name="Worksheet" r:id="rId5" imgW="3622680" imgH="1935000" progId="Excel.Sheet.8">
                  <p:embed/>
                  <p:pic>
                    <p:nvPicPr>
                      <p:cNvPr id="237568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43200"/>
                        <a:ext cx="5805488" cy="2867025"/>
                      </a:xfrm>
                      <a:prstGeom prst="rect">
                        <a:avLst/>
                      </a:prstGeom>
                      <a:solidFill>
                        <a:srgbClr val="FCFEB9"/>
                      </a:solidFill>
                      <a:ln w="57149" cmpd="thinThick">
                        <a:solidFill>
                          <a:srgbClr val="081D58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266700" y="1414024"/>
            <a:ext cx="8610600" cy="1106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</a:rPr>
              <a:t>Nelson’s Board of Directors declared a 2-for-1 stock split on the 165 outstanding shares of its $20 par value, Class B common stock.</a:t>
            </a:r>
            <a:endParaRPr lang="en-US" sz="2400" dirty="0">
              <a:latin typeface="Tahoma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925857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utoUpdateAnimBg="0"/>
      <p:bldP spid="145412" grpId="0" autoUpdateAnimBg="0"/>
      <p:bldP spid="145413" grpId="0" autoUpdateAnimBg="0"/>
      <p:bldP spid="145416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LO 8-8: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how the appropriation of retained earnings affects financial statements.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38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000" dirty="0">
              <a:solidFill>
                <a:srgbClr val="490C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984656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Appropriation of Retained Earnings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399" y="1690689"/>
            <a:ext cx="8077200" cy="2263775"/>
          </a:xfr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</a:ln>
          <a:effectLst>
            <a:outerShdw dist="71842" dir="2700000" algn="ctr" rotWithShape="0">
              <a:srgbClr val="000000"/>
            </a:outerShdw>
          </a:effectLst>
        </p:spPr>
        <p:txBody>
          <a:bodyPr lIns="90488" tIns="44450" rIns="90488" bIns="44450">
            <a:no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board of directors may restrict the amount of retained earnings available to distribute as dividends.  It may be required, or it may be discretionary.  A retained earnings restriction is often called an </a:t>
            </a: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appropriation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Assume that Nelson’s Board of Directors appropriated $1,000 of retained earnings for future expansion.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8D75D8-DD09-4C90-AE41-330E4E76B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3" y="4419600"/>
            <a:ext cx="7783011" cy="12765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3115580"/>
      </p:ext>
    </p:extLst>
  </p:cSld>
  <p:clrMapOvr>
    <a:masterClrMapping/>
  </p:clrMapOvr>
  <p:transition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Statement Presentation of Retained Earnings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DBA664-3AA7-4700-959B-168414AC7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21" y="1541937"/>
            <a:ext cx="5529758" cy="4772664"/>
          </a:xfrm>
          <a:prstGeom prst="rect">
            <a:avLst/>
          </a:prstGeom>
        </p:spPr>
      </p:pic>
      <p:grpSp>
        <p:nvGrpSpPr>
          <p:cNvPr id="5" name="Group 7">
            <a:extLst>
              <a:ext uri="{FF2B5EF4-FFF2-40B4-BE49-F238E27FC236}">
                <a16:creationId xmlns:a16="http://schemas.microsoft.com/office/drawing/2014/main" id="{98FF8971-67CD-4631-8E9D-38693D3FE858}"/>
              </a:ext>
            </a:extLst>
          </p:cNvPr>
          <p:cNvGrpSpPr>
            <a:grpSpLocks/>
          </p:cNvGrpSpPr>
          <p:nvPr/>
        </p:nvGrpSpPr>
        <p:grpSpPr bwMode="auto">
          <a:xfrm>
            <a:off x="5792243" y="3352799"/>
            <a:ext cx="2695576" cy="2479675"/>
            <a:chOff x="3803" y="2203"/>
            <a:chExt cx="1698" cy="15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3F6B2C-AC25-4CEA-8E44-5BEBA03F7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3600"/>
              <a:ext cx="480" cy="1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C6052148-C9B5-4FED-8312-1BBA1D8D7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3024"/>
              <a:ext cx="528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graphicFrame>
          <p:nvGraphicFramePr>
            <p:cNvPr id="8" name="Object 0">
              <a:extLst>
                <a:ext uri="{FF2B5EF4-FFF2-40B4-BE49-F238E27FC236}">
                  <a16:creationId xmlns:a16="http://schemas.microsoft.com/office/drawing/2014/main" id="{8F9C923C-02F6-4774-8EBB-31B1E56D18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5851815"/>
                </p:ext>
              </p:extLst>
            </p:nvPr>
          </p:nvGraphicFramePr>
          <p:xfrm>
            <a:off x="3803" y="2203"/>
            <a:ext cx="1698" cy="8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Worksheet" r:id="rId6" imgW="2373840" imgH="1147680" progId="Excel.Sheet.8">
                    <p:embed/>
                  </p:oleObj>
                </mc:Choice>
                <mc:Fallback>
                  <p:oleObj name="Worksheet" r:id="rId6" imgW="2373840" imgH="1147680" progId="Excel.Sheet.8">
                    <p:embed/>
                    <p:pic>
                      <p:nvPicPr>
                        <p:cNvPr id="239616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2203"/>
                          <a:ext cx="1698" cy="821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32123705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LO 8-9: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how accounting information is used to make stock investment decisions.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38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000" dirty="0">
              <a:solidFill>
                <a:srgbClr val="490C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50138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 in Capital Stock</a:t>
            </a:r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762000" y="1447800"/>
            <a:ext cx="7162800" cy="464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60000"/>
              </a:spcBef>
              <a:buClr>
                <a:schemeClr val="tx1"/>
              </a:buClr>
              <a:buSzPct val="125000"/>
              <a:defRPr/>
            </a:pPr>
            <a:r>
              <a:rPr lang="en-US" sz="2800" dirty="0">
                <a:latin typeface="Tahoma" pitchFamily="34" charset="0"/>
              </a:rPr>
              <a:t>Stockholders may benefit in two ways when a company generates earnings.</a:t>
            </a:r>
          </a:p>
          <a:p>
            <a:pPr marL="914400" lvl="1" indent="-457200">
              <a:lnSpc>
                <a:spcPct val="95000"/>
              </a:lnSpc>
              <a:spcBef>
                <a:spcPct val="60000"/>
              </a:spcBef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ahoma" pitchFamily="34" charset="0"/>
              </a:rPr>
              <a:t>The company may distribute the earnings directly to the stockholders in the form of dividends.</a:t>
            </a:r>
          </a:p>
          <a:p>
            <a:pPr marL="914400" lvl="1" indent="-457200">
              <a:lnSpc>
                <a:spcPct val="95000"/>
              </a:lnSpc>
              <a:spcBef>
                <a:spcPct val="60000"/>
              </a:spcBef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ahoma" pitchFamily="34" charset="0"/>
              </a:rPr>
              <a:t>The company may retain some or all of the earnings to finance growth and increase its potential for future earnings, which should make the market value of its stock increase.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8554771"/>
      </p:ext>
    </p:extLst>
  </p:cSld>
  <p:clrMapOvr>
    <a:masterClrMapping/>
  </p:clrMapOvr>
  <p:transition>
    <p:blinds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74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Exercising Control through Stock Ownership</a:t>
            </a:r>
          </a:p>
        </p:txBody>
      </p:sp>
      <p:sp>
        <p:nvSpPr>
          <p:cNvPr id="151578" name="Rectangle 16"/>
          <p:cNvSpPr>
            <a:spLocks noChangeArrowheads="1"/>
          </p:cNvSpPr>
          <p:nvPr/>
        </p:nvSpPr>
        <p:spPr bwMode="auto">
          <a:xfrm>
            <a:off x="762000" y="1690689"/>
            <a:ext cx="7162800" cy="275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itchFamily="34" charset="0"/>
              </a:rPr>
              <a:t>The more influence an investor has over the operations of a company, the more the investor can benefit from owning stock.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itchFamily="34" charset="0"/>
              </a:rPr>
              <a:t>The greater the number of stockholders, the more </a:t>
            </a:r>
            <a:r>
              <a:rPr lang="en-US" sz="2400" i="1" dirty="0">
                <a:latin typeface="Tahoma" pitchFamily="34" charset="0"/>
              </a:rPr>
              <a:t>widely held </a:t>
            </a:r>
            <a:r>
              <a:rPr lang="en-US" sz="2400" dirty="0">
                <a:latin typeface="Tahoma" pitchFamily="34" charset="0"/>
              </a:rPr>
              <a:t>a company is.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ahoma" pitchFamily="34" charset="0"/>
              </a:rPr>
              <a:t>Stock concentrated in the hands of a few persons means that a company is </a:t>
            </a:r>
            <a:r>
              <a:rPr lang="en-US" sz="2400" i="1" dirty="0">
                <a:latin typeface="Tahoma" pitchFamily="34" charset="0"/>
              </a:rPr>
              <a:t>closely held</a:t>
            </a:r>
            <a:r>
              <a:rPr lang="en-US" sz="2400" dirty="0">
                <a:latin typeface="Tahoma" pitchFamily="34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3566015"/>
      </p:ext>
    </p:extLst>
  </p:cSld>
  <p:clrMapOvr>
    <a:masterClrMapping/>
  </p:clrMapOvr>
  <p:transition>
    <p:blinds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Chapter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4160856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Regulation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38482" y="1690689"/>
            <a:ext cx="7514918" cy="415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Regulation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Few laws specifically affect the operations of proprietorships and partnerships.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Corporations are usually heavily regulated.</a:t>
            </a:r>
          </a:p>
          <a:p>
            <a:pPr marL="1257300" lvl="2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Ownership can be transferred by exchanging </a:t>
            </a:r>
            <a:r>
              <a:rPr lang="en-US" sz="2400" b="1" dirty="0">
                <a:latin typeface="Tahoma" pitchFamily="34" charset="0"/>
              </a:rPr>
              <a:t>stock certificates</a:t>
            </a:r>
            <a:r>
              <a:rPr lang="en-US" sz="2400" dirty="0">
                <a:latin typeface="Tahoma" pitchFamily="34" charset="0"/>
              </a:rPr>
              <a:t>.</a:t>
            </a:r>
          </a:p>
          <a:p>
            <a:pPr marL="1257300" lvl="2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If trading is among individuals, the company is a </a:t>
            </a:r>
            <a:r>
              <a:rPr lang="en-US" sz="2400" b="1" dirty="0">
                <a:latin typeface="Tahoma" pitchFamily="34" charset="0"/>
              </a:rPr>
              <a:t>closely held corporation</a:t>
            </a:r>
            <a:r>
              <a:rPr lang="en-US" sz="2400" dirty="0">
                <a:latin typeface="Tahoma" pitchFamily="34" charset="0"/>
              </a:rPr>
              <a:t>.</a:t>
            </a:r>
          </a:p>
          <a:p>
            <a:pPr marL="1257300" lvl="2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A corporation may list its stock on an exchange such as the NYSE or NASDAQ.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047172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Regulation (Continued)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38482" y="1690689"/>
            <a:ext cx="7514918" cy="4191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Regulation (continued)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The stock market crash of 1929 led Congress to pass the Securities Act of 1933 and Securities Exchange Act of 1934 to regulate issuing stock and govern the exchanges.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The Securities and Exchange Commission (SEC) was created to enforce the securities laws and establish accounting principles for registered corporations.</a:t>
            </a:r>
          </a:p>
          <a:p>
            <a:pPr marL="1257300" lvl="2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The SEC has generally deferred its rule-making authority to the FASB.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3040788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Taxation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38482" y="1690689"/>
            <a:ext cx="7514918" cy="3711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Double Taxation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Corporations pay income taxes on their earnings and then owners pay income taxes on distributions (dividends) received from corporations.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As a result, distributed corporate profits are taxed twice – first when income is reported on the corporation’s tax return and a second time when distributions are reported on individual owners’ tax returns.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3889237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Liability and Continuity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38482" y="1690689"/>
            <a:ext cx="7514918" cy="3859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Limited Liability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The corporate form limits an investor’s potential liability as an owner of a business venture.  Creditors cannot claim owners’ personal assets as payment for the company’s debts.</a:t>
            </a: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Continuity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Unlike partnerships or proprietorships, which terminate with the departure of their owners, a corporation’s life continues when a shareholder dies or sells his or her stock.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2827202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Transferability of Ownership and Ability to Raise Capital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38482" y="1690689"/>
            <a:ext cx="7514918" cy="36748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Transferability of Ownership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The transferability of corporate ownership is easy.  An investor simply buys or sells stock.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Transferring the ownership of proprietorships and partnerships is much more difficult.</a:t>
            </a: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400" dirty="0">
                <a:latin typeface="Tahoma" pitchFamily="34" charset="0"/>
              </a:rPr>
              <a:t>Ability to Raise Capital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 pitchFamily="34" charset="0"/>
              </a:rPr>
              <a:t>Corporations have the opportunity to raise huge amounts of capital.  Few individuals have the financing means to build a large corporation.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9940397"/>
      </p:ext>
    </p:extLst>
  </p:cSld>
  <p:clrMapOvr>
    <a:masterClrMapping/>
  </p:clrMapOvr>
  <p:transition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51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2157</Words>
  <Application>Microsoft Office PowerPoint</Application>
  <PresentationFormat>On-screen Show (4:3)</PresentationFormat>
  <Paragraphs>235</Paragraphs>
  <Slides>48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Tahoma</vt:lpstr>
      <vt:lpstr>Wingdings</vt:lpstr>
      <vt:lpstr>Office Theme</vt:lpstr>
      <vt:lpstr>Worksheet</vt:lpstr>
      <vt:lpstr>Chapter 8</vt:lpstr>
      <vt:lpstr>LO 8-1:</vt:lpstr>
      <vt:lpstr>Forms of Business Organizations</vt:lpstr>
      <vt:lpstr>Comparing Corporations with Proprietorships and Partnerships</vt:lpstr>
      <vt:lpstr>Regulation</vt:lpstr>
      <vt:lpstr>Regulation (Continued)</vt:lpstr>
      <vt:lpstr>Double Taxation</vt:lpstr>
      <vt:lpstr>Limited Liability and Continuity</vt:lpstr>
      <vt:lpstr>Transferability of Ownership and Ability to Raise Capital</vt:lpstr>
      <vt:lpstr>Management Structure</vt:lpstr>
      <vt:lpstr>Presentation of Equity in Proprietorships</vt:lpstr>
      <vt:lpstr>Presentation of Equity in Partnerships</vt:lpstr>
      <vt:lpstr>LO 8-2:</vt:lpstr>
      <vt:lpstr>Characteristics of Capital Stock</vt:lpstr>
      <vt:lpstr>Characteristics of Capital Stock</vt:lpstr>
      <vt:lpstr>Characteristics of Capital Stock</vt:lpstr>
      <vt:lpstr>LO 8-3:</vt:lpstr>
      <vt:lpstr>Common Stock</vt:lpstr>
      <vt:lpstr>Preferred Stock</vt:lpstr>
      <vt:lpstr>Preferred Stock Dividends</vt:lpstr>
      <vt:lpstr>Example of Preferred Stock Dividends</vt:lpstr>
      <vt:lpstr>Preferred Stock Dividends</vt:lpstr>
      <vt:lpstr>LO 8-4:</vt:lpstr>
      <vt:lpstr>Accounting for Stock Transactions on the Day of Issue</vt:lpstr>
      <vt:lpstr>Accounting for Stock Transactions on the Day of Issue</vt:lpstr>
      <vt:lpstr>Accounting for Stock Transactions on the Day of Issue</vt:lpstr>
      <vt:lpstr>Accounting for Stock Transactions on the Day of Issue</vt:lpstr>
      <vt:lpstr>Financial Statement Presentation of Common and Preferred Stock</vt:lpstr>
      <vt:lpstr>LO 8-5:</vt:lpstr>
      <vt:lpstr>Treasury Stock</vt:lpstr>
      <vt:lpstr>Purchase of Treasury Stock</vt:lpstr>
      <vt:lpstr>Reissue of Treasury Stock</vt:lpstr>
      <vt:lpstr>LO 8-6:</vt:lpstr>
      <vt:lpstr>Cash Dividends</vt:lpstr>
      <vt:lpstr>Declaration Date</vt:lpstr>
      <vt:lpstr>Date of Record and Payment Date</vt:lpstr>
      <vt:lpstr>LO 8-7:</vt:lpstr>
      <vt:lpstr>Stock Dividends</vt:lpstr>
      <vt:lpstr>Stock Splits</vt:lpstr>
      <vt:lpstr>Example of a Stock Split</vt:lpstr>
      <vt:lpstr>Example of a Stock Split Continued</vt:lpstr>
      <vt:lpstr>LO 8-8:</vt:lpstr>
      <vt:lpstr>Appropriation of Retained Earnings</vt:lpstr>
      <vt:lpstr>Financial Statement Presentation of Retained Earnings</vt:lpstr>
      <vt:lpstr>LO 8-9:</vt:lpstr>
      <vt:lpstr>Investing in Capital Stock</vt:lpstr>
      <vt:lpstr>Exercising Control through Stock Ownership</vt:lpstr>
      <vt:lpstr>End of Chapter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Quinones, Erin</dc:creator>
  <cp:lastModifiedBy>Mary Howard</cp:lastModifiedBy>
  <cp:revision>3</cp:revision>
  <dcterms:created xsi:type="dcterms:W3CDTF">2020-04-06T14:21:21Z</dcterms:created>
  <dcterms:modified xsi:type="dcterms:W3CDTF">2020-09-09T17:42:40Z</dcterms:modified>
</cp:coreProperties>
</file>