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ppt/tags/tag40.xml" ContentType="application/vnd.openxmlformats-officedocument.presentationml.tags+xml"/>
  <Override PartName="/ppt/notesSlides/notesSlide39.xml" ContentType="application/vnd.openxmlformats-officedocument.presentationml.notesSlide+xml"/>
  <Override PartName="/ppt/tags/tag41.xml" ContentType="application/vnd.openxmlformats-officedocument.presentationml.tags+xml"/>
  <Override PartName="/ppt/notesSlides/notesSlide40.xml" ContentType="application/vnd.openxmlformats-officedocument.presentationml.notesSlide+xml"/>
  <Override PartName="/ppt/tags/tag42.xml" ContentType="application/vnd.openxmlformats-officedocument.presentationml.tags+xml"/>
  <Override PartName="/ppt/notesSlides/notesSlide41.xml" ContentType="application/vnd.openxmlformats-officedocument.presentationml.notesSlide+xml"/>
  <Override PartName="/ppt/tags/tag43.xml" ContentType="application/vnd.openxmlformats-officedocument.presentationml.tags+xml"/>
  <Override PartName="/ppt/notesSlides/notesSlide42.xml" ContentType="application/vnd.openxmlformats-officedocument.presentationml.notesSlide+xml"/>
  <Override PartName="/ppt/tags/tag44.xml" ContentType="application/vnd.openxmlformats-officedocument.presentationml.tags+xml"/>
  <Override PartName="/ppt/notesSlides/notesSlide43.xml" ContentType="application/vnd.openxmlformats-officedocument.presentationml.notesSlide+xml"/>
  <Override PartName="/ppt/tags/tag45.xml" ContentType="application/vnd.openxmlformats-officedocument.presentationml.tags+xml"/>
  <Override PartName="/ppt/notesSlides/notesSlide44.xml" ContentType="application/vnd.openxmlformats-officedocument.presentationml.notesSlide+xml"/>
  <Override PartName="/ppt/tags/tag46.xml" ContentType="application/vnd.openxmlformats-officedocument.presentationml.tags+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7" r:id="rId1"/>
  </p:sldMasterIdLst>
  <p:notesMasterIdLst>
    <p:notesMasterId r:id="rId47"/>
  </p:notesMasterIdLst>
  <p:sldIdLst>
    <p:sldId id="256" r:id="rId2"/>
    <p:sldId id="260" r:id="rId3"/>
    <p:sldId id="319" r:id="rId4"/>
    <p:sldId id="262" r:id="rId5"/>
    <p:sldId id="263" r:id="rId6"/>
    <p:sldId id="264" r:id="rId7"/>
    <p:sldId id="265" r:id="rId8"/>
    <p:sldId id="266" r:id="rId9"/>
    <p:sldId id="325" r:id="rId10"/>
    <p:sldId id="267" r:id="rId11"/>
    <p:sldId id="268" r:id="rId12"/>
    <p:sldId id="270" r:id="rId13"/>
    <p:sldId id="326" r:id="rId14"/>
    <p:sldId id="273" r:id="rId15"/>
    <p:sldId id="321" r:id="rId16"/>
    <p:sldId id="275" r:id="rId17"/>
    <p:sldId id="276" r:id="rId18"/>
    <p:sldId id="327" r:id="rId19"/>
    <p:sldId id="328" r:id="rId20"/>
    <p:sldId id="329" r:id="rId21"/>
    <p:sldId id="282" r:id="rId22"/>
    <p:sldId id="330" r:id="rId23"/>
    <p:sldId id="331" r:id="rId24"/>
    <p:sldId id="322" r:id="rId25"/>
    <p:sldId id="288" r:id="rId26"/>
    <p:sldId id="332" r:id="rId27"/>
    <p:sldId id="291" r:id="rId28"/>
    <p:sldId id="333" r:id="rId29"/>
    <p:sldId id="334" r:id="rId30"/>
    <p:sldId id="323" r:id="rId31"/>
    <p:sldId id="297" r:id="rId32"/>
    <p:sldId id="335" r:id="rId33"/>
    <p:sldId id="336" r:id="rId34"/>
    <p:sldId id="337" r:id="rId35"/>
    <p:sldId id="338" r:id="rId36"/>
    <p:sldId id="324" r:id="rId37"/>
    <p:sldId id="307" r:id="rId38"/>
    <p:sldId id="339" r:id="rId39"/>
    <p:sldId id="340" r:id="rId40"/>
    <p:sldId id="341" r:id="rId41"/>
    <p:sldId id="342" r:id="rId42"/>
    <p:sldId id="343" r:id="rId43"/>
    <p:sldId id="344" r:id="rId44"/>
    <p:sldId id="315" r:id="rId45"/>
    <p:sldId id="317" r:id="rId46"/>
  </p:sldIdLst>
  <p:sldSz cx="9144000" cy="6858000" type="screen4x3"/>
  <p:notesSz cx="6858000" cy="9144000"/>
  <p:custDataLst>
    <p:tags r:id="rId48"/>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lly Brown" initials="MB" lastIdx="6" clrIdx="0"/>
  <p:cmAuthor id="2" name="Brown, Molly G - brownmg" initials="BMG-b" lastIdx="18" clrIdx="1"/>
  <p:cmAuthor id="3" name="Helen" initials="H" lastIdx="6"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0C00"/>
    <a:srgbClr val="663300"/>
    <a:srgbClr val="3C8C93"/>
    <a:srgbClr val="000099"/>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25" autoAdjust="0"/>
    <p:restoredTop sz="90290" autoAdjust="0"/>
  </p:normalViewPr>
  <p:slideViewPr>
    <p:cSldViewPr>
      <p:cViewPr varScale="1">
        <p:scale>
          <a:sx n="89" d="100"/>
          <a:sy n="89" d="100"/>
        </p:scale>
        <p:origin x="1555" y="77"/>
      </p:cViewPr>
      <p:guideLst>
        <p:guide orient="horz" pos="2160"/>
        <p:guide pos="2880"/>
      </p:guideLst>
    </p:cSldViewPr>
  </p:slideViewPr>
  <p:notesTextViewPr>
    <p:cViewPr>
      <p:scale>
        <a:sx n="1" d="1"/>
        <a:sy n="1" d="1"/>
      </p:scale>
      <p:origin x="0" y="0"/>
    </p:cViewPr>
  </p:notesTextViewPr>
  <p:notesViewPr>
    <p:cSldViewPr>
      <p:cViewPr varScale="1">
        <p:scale>
          <a:sx n="63" d="100"/>
          <a:sy n="63" d="100"/>
        </p:scale>
        <p:origin x="-3115" y="-6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F3EBA7-1CF0-4726-AA43-293418B31EE5}" type="datetimeFigureOut">
              <a:rPr lang="en-US" smtClean="0"/>
              <a:pPr/>
              <a:t>9/9/2020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D778FF-313A-4B90-8321-7204DB71AA58}" type="slidenum">
              <a:rPr lang="en-US" smtClean="0"/>
              <a:pPr/>
              <a:t>‹#›</a:t>
            </a:fld>
            <a:endParaRPr lang="en-US" dirty="0"/>
          </a:p>
        </p:txBody>
      </p:sp>
    </p:spTree>
    <p:extLst>
      <p:ext uri="{BB962C8B-B14F-4D97-AF65-F5344CB8AC3E}">
        <p14:creationId xmlns:p14="http://schemas.microsoft.com/office/powerpoint/2010/main" val="30350173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D778FF-313A-4B90-8321-7204DB71AA58}" type="slidenum">
              <a:rPr lang="en-US" smtClean="0"/>
              <a:pPr/>
              <a:t>1</a:t>
            </a:fld>
            <a:endParaRPr lang="en-US" dirty="0"/>
          </a:p>
        </p:txBody>
      </p:sp>
    </p:spTree>
    <p:extLst>
      <p:ext uri="{BB962C8B-B14F-4D97-AF65-F5344CB8AC3E}">
        <p14:creationId xmlns:p14="http://schemas.microsoft.com/office/powerpoint/2010/main" val="2785247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p:txBody>
          <a:bodyPr/>
          <a:lstStyle/>
          <a:p>
            <a:pPr>
              <a:defRPr/>
            </a:pPr>
            <a:fld id="{B81DF8A5-8233-40FB-BBE0-AC155F544759}" type="slidenum">
              <a:rPr lang="en-US" smtClean="0">
                <a:latin typeface="Arial" charset="0"/>
              </a:rPr>
              <a:pPr>
                <a:defRPr/>
              </a:pPr>
              <a:t>10</a:t>
            </a:fld>
            <a:endParaRPr lang="en-US" dirty="0">
              <a:latin typeface="Arial" charset="0"/>
            </a:endParaRPr>
          </a:p>
        </p:txBody>
      </p:sp>
      <p:sp>
        <p:nvSpPr>
          <p:cNvPr id="75779" name="Rectangle 2"/>
          <p:cNvSpPr>
            <a:spLocks noGrp="1" noRot="1" noChangeAspect="1" noChangeArrowheads="1" noTextEdit="1"/>
          </p:cNvSpPr>
          <p:nvPr>
            <p:ph type="sldImg"/>
          </p:nvPr>
        </p:nvSpPr>
        <p:spPr>
          <a:solidFill>
            <a:srgbClr val="FFFFFF"/>
          </a:solidFill>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970589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p:txBody>
          <a:bodyPr/>
          <a:lstStyle/>
          <a:p>
            <a:pPr>
              <a:defRPr/>
            </a:pPr>
            <a:fld id="{F9DB20AE-4C7D-4FD3-A041-C1CB7CDEEF29}" type="slidenum">
              <a:rPr lang="en-US" smtClean="0">
                <a:latin typeface="Arial" charset="0"/>
              </a:rPr>
              <a:pPr>
                <a:defRPr/>
              </a:pPr>
              <a:t>11</a:t>
            </a:fld>
            <a:endParaRPr lang="en-US" dirty="0">
              <a:latin typeface="Arial" charset="0"/>
            </a:endParaRPr>
          </a:p>
        </p:txBody>
      </p:sp>
      <p:sp>
        <p:nvSpPr>
          <p:cNvPr id="76803" name="Rectangle 2"/>
          <p:cNvSpPr>
            <a:spLocks noGrp="1" noRot="1" noChangeAspect="1" noChangeArrowheads="1" noTextEdit="1"/>
          </p:cNvSpPr>
          <p:nvPr>
            <p:ph type="sldImg"/>
          </p:nvPr>
        </p:nvSpPr>
        <p:spPr>
          <a:solidFill>
            <a:srgbClr val="FFFFFF"/>
          </a:solidFill>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5252836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p:txBody>
          <a:bodyPr/>
          <a:lstStyle/>
          <a:p>
            <a:pPr>
              <a:defRPr/>
            </a:pPr>
            <a:fld id="{5EE31023-00B1-4A81-8752-A1A900764F1D}" type="slidenum">
              <a:rPr lang="en-US" smtClean="0">
                <a:latin typeface="Arial" charset="0"/>
              </a:rPr>
              <a:pPr>
                <a:defRPr/>
              </a:pPr>
              <a:t>12</a:t>
            </a:fld>
            <a:endParaRPr lang="en-US" dirty="0">
              <a:latin typeface="Arial" charset="0"/>
            </a:endParaRPr>
          </a:p>
        </p:txBody>
      </p:sp>
      <p:sp>
        <p:nvSpPr>
          <p:cNvPr id="78851" name="Rectangle 2"/>
          <p:cNvSpPr>
            <a:spLocks noGrp="1" noRot="1" noChangeAspect="1" noChangeArrowheads="1" noTextEdit="1"/>
          </p:cNvSpPr>
          <p:nvPr>
            <p:ph type="sldImg"/>
          </p:nvPr>
        </p:nvSpPr>
        <p:spPr>
          <a:solidFill>
            <a:srgbClr val="FFFFFF"/>
          </a:solidFill>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5670554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p:txBody>
          <a:bodyPr/>
          <a:lstStyle/>
          <a:p>
            <a:pPr>
              <a:defRPr/>
            </a:pPr>
            <a:fld id="{5EE31023-00B1-4A81-8752-A1A900764F1D}" type="slidenum">
              <a:rPr lang="en-US" smtClean="0">
                <a:latin typeface="Arial" charset="0"/>
              </a:rPr>
              <a:pPr>
                <a:defRPr/>
              </a:pPr>
              <a:t>13</a:t>
            </a:fld>
            <a:endParaRPr lang="en-US" dirty="0">
              <a:latin typeface="Arial" charset="0"/>
            </a:endParaRPr>
          </a:p>
        </p:txBody>
      </p:sp>
      <p:sp>
        <p:nvSpPr>
          <p:cNvPr id="78851" name="Rectangle 2"/>
          <p:cNvSpPr>
            <a:spLocks noGrp="1" noRot="1" noChangeAspect="1" noChangeArrowheads="1" noTextEdit="1"/>
          </p:cNvSpPr>
          <p:nvPr>
            <p:ph type="sldImg"/>
          </p:nvPr>
        </p:nvSpPr>
        <p:spPr>
          <a:solidFill>
            <a:srgbClr val="FFFFFF"/>
          </a:solidFill>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718381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p:txBody>
          <a:bodyPr/>
          <a:lstStyle/>
          <a:p>
            <a:pPr>
              <a:defRPr/>
            </a:pPr>
            <a:fld id="{9A1C4DD7-4E5C-4BD4-B4CD-1F1F8BF63A1F}" type="slidenum">
              <a:rPr lang="en-US" smtClean="0">
                <a:latin typeface="Arial" charset="0"/>
              </a:rPr>
              <a:pPr>
                <a:defRPr/>
              </a:pPr>
              <a:t>14</a:t>
            </a:fld>
            <a:endParaRPr lang="en-US" dirty="0">
              <a:latin typeface="Arial" charset="0"/>
            </a:endParaRPr>
          </a:p>
        </p:txBody>
      </p:sp>
      <p:sp>
        <p:nvSpPr>
          <p:cNvPr id="81923" name="Rectangle 2"/>
          <p:cNvSpPr>
            <a:spLocks noGrp="1" noRot="1" noChangeAspect="1" noChangeArrowheads="1" noTextEdit="1"/>
          </p:cNvSpPr>
          <p:nvPr>
            <p:ph type="sldImg"/>
          </p:nvPr>
        </p:nvSpPr>
        <p:spPr>
          <a:solidFill>
            <a:srgbClr val="FFFFFF"/>
          </a:solidFill>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4127721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ACD34309-7F95-451A-ACDA-82AEC0F3DA57}" type="slidenum">
              <a:rPr lang="en-US" smtClean="0"/>
              <a:pPr/>
              <a:t>15</a:t>
            </a:fld>
            <a:endParaRPr lang="en-US" dirty="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914400" y="4343400"/>
            <a:ext cx="5029200" cy="4114800"/>
          </a:xfrm>
          <a:noFill/>
          <a:ln/>
        </p:spPr>
        <p:txBody>
          <a:bodyPr/>
          <a:lstStyle/>
          <a:p>
            <a:pPr eaLnBrk="1" hangingPunct="1"/>
            <a:endParaRPr lang="en-US" dirty="0"/>
          </a:p>
        </p:txBody>
      </p:sp>
    </p:spTree>
    <p:extLst>
      <p:ext uri="{BB962C8B-B14F-4D97-AF65-F5344CB8AC3E}">
        <p14:creationId xmlns:p14="http://schemas.microsoft.com/office/powerpoint/2010/main" val="24384766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p:txBody>
          <a:bodyPr/>
          <a:lstStyle/>
          <a:p>
            <a:pPr>
              <a:defRPr/>
            </a:pPr>
            <a:fld id="{856236C5-47C1-454C-A28D-C08122F226FE}" type="slidenum">
              <a:rPr lang="en-US" smtClean="0">
                <a:latin typeface="Arial" charset="0"/>
              </a:rPr>
              <a:pPr>
                <a:defRPr/>
              </a:pPr>
              <a:t>16</a:t>
            </a:fld>
            <a:endParaRPr lang="en-US" dirty="0">
              <a:latin typeface="Arial" charset="0"/>
            </a:endParaRPr>
          </a:p>
        </p:txBody>
      </p:sp>
      <p:sp>
        <p:nvSpPr>
          <p:cNvPr id="83971" name="Rectangle 2"/>
          <p:cNvSpPr>
            <a:spLocks noGrp="1" noRot="1" noChangeAspect="1" noChangeArrowheads="1" noTextEdit="1"/>
          </p:cNvSpPr>
          <p:nvPr>
            <p:ph type="sldImg"/>
          </p:nvPr>
        </p:nvSpPr>
        <p:spPr>
          <a:solidFill>
            <a:srgbClr val="FFFFFF"/>
          </a:solidFill>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6768833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p:txBody>
          <a:bodyPr/>
          <a:lstStyle/>
          <a:p>
            <a:pPr>
              <a:defRPr/>
            </a:pPr>
            <a:fld id="{CFCA6C15-F367-4F33-B396-60BBFA125A8E}" type="slidenum">
              <a:rPr lang="en-US" smtClean="0">
                <a:latin typeface="Arial" charset="0"/>
              </a:rPr>
              <a:pPr>
                <a:defRPr/>
              </a:pPr>
              <a:t>17</a:t>
            </a:fld>
            <a:endParaRPr lang="en-US" dirty="0">
              <a:latin typeface="Arial" charset="0"/>
            </a:endParaRPr>
          </a:p>
        </p:txBody>
      </p:sp>
      <p:sp>
        <p:nvSpPr>
          <p:cNvPr id="84995" name="Rectangle 2"/>
          <p:cNvSpPr>
            <a:spLocks noGrp="1" noRot="1" noChangeAspect="1" noChangeArrowheads="1" noTextEdit="1"/>
          </p:cNvSpPr>
          <p:nvPr>
            <p:ph type="sldImg"/>
          </p:nvPr>
        </p:nvSpPr>
        <p:spPr>
          <a:solidFill>
            <a:srgbClr val="FFFFFF"/>
          </a:solidFill>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4531922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p:txBody>
          <a:bodyPr/>
          <a:lstStyle/>
          <a:p>
            <a:pPr>
              <a:defRPr/>
            </a:pPr>
            <a:fld id="{CFCA6C15-F367-4F33-B396-60BBFA125A8E}" type="slidenum">
              <a:rPr lang="en-US" smtClean="0">
                <a:latin typeface="Arial" charset="0"/>
              </a:rPr>
              <a:pPr>
                <a:defRPr/>
              </a:pPr>
              <a:t>18</a:t>
            </a:fld>
            <a:endParaRPr lang="en-US" dirty="0">
              <a:latin typeface="Arial" charset="0"/>
            </a:endParaRPr>
          </a:p>
        </p:txBody>
      </p:sp>
      <p:sp>
        <p:nvSpPr>
          <p:cNvPr id="84995" name="Rectangle 2"/>
          <p:cNvSpPr>
            <a:spLocks noGrp="1" noRot="1" noChangeAspect="1" noChangeArrowheads="1" noTextEdit="1"/>
          </p:cNvSpPr>
          <p:nvPr>
            <p:ph type="sldImg"/>
          </p:nvPr>
        </p:nvSpPr>
        <p:spPr>
          <a:solidFill>
            <a:srgbClr val="FFFFFF"/>
          </a:solidFill>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6392339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p:txBody>
          <a:bodyPr/>
          <a:lstStyle/>
          <a:p>
            <a:pPr>
              <a:defRPr/>
            </a:pPr>
            <a:fld id="{CFCA6C15-F367-4F33-B396-60BBFA125A8E}" type="slidenum">
              <a:rPr lang="en-US" smtClean="0">
                <a:latin typeface="Arial" charset="0"/>
              </a:rPr>
              <a:pPr>
                <a:defRPr/>
              </a:pPr>
              <a:t>19</a:t>
            </a:fld>
            <a:endParaRPr lang="en-US" dirty="0">
              <a:latin typeface="Arial" charset="0"/>
            </a:endParaRPr>
          </a:p>
        </p:txBody>
      </p:sp>
      <p:sp>
        <p:nvSpPr>
          <p:cNvPr id="84995" name="Rectangle 2"/>
          <p:cNvSpPr>
            <a:spLocks noGrp="1" noRot="1" noChangeAspect="1" noChangeArrowheads="1" noTextEdit="1"/>
          </p:cNvSpPr>
          <p:nvPr>
            <p:ph type="sldImg"/>
          </p:nvPr>
        </p:nvSpPr>
        <p:spPr>
          <a:solidFill>
            <a:srgbClr val="FFFFFF"/>
          </a:solidFill>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061095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p:txBody>
          <a:bodyPr/>
          <a:lstStyle/>
          <a:p>
            <a:pPr>
              <a:defRPr/>
            </a:pPr>
            <a:fld id="{2B1E1B52-3B07-4F55-ABA9-6FC38659BC53}" type="slidenum">
              <a:rPr lang="en-US" smtClean="0">
                <a:latin typeface="Arial" charset="0"/>
              </a:rPr>
              <a:pPr>
                <a:defRPr/>
              </a:pPr>
              <a:t>2</a:t>
            </a:fld>
            <a:endParaRPr lang="en-US" dirty="0">
              <a:latin typeface="Arial" charset="0"/>
            </a:endParaRPr>
          </a:p>
        </p:txBody>
      </p:sp>
      <p:sp>
        <p:nvSpPr>
          <p:cNvPr id="68611" name="Rectangle 2"/>
          <p:cNvSpPr>
            <a:spLocks noGrp="1" noRot="1" noChangeAspect="1" noChangeArrowheads="1" noTextEdit="1"/>
          </p:cNvSpPr>
          <p:nvPr>
            <p:ph type="sldImg"/>
          </p:nvPr>
        </p:nvSpPr>
        <p:spPr>
          <a:solidFill>
            <a:srgbClr val="FFFFFF"/>
          </a:solidFill>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0078776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p:txBody>
          <a:bodyPr/>
          <a:lstStyle/>
          <a:p>
            <a:pPr>
              <a:defRPr/>
            </a:pPr>
            <a:fld id="{CFCA6C15-F367-4F33-B396-60BBFA125A8E}" type="slidenum">
              <a:rPr lang="en-US" smtClean="0">
                <a:latin typeface="Arial" charset="0"/>
              </a:rPr>
              <a:pPr>
                <a:defRPr/>
              </a:pPr>
              <a:t>20</a:t>
            </a:fld>
            <a:endParaRPr lang="en-US" dirty="0">
              <a:latin typeface="Arial" charset="0"/>
            </a:endParaRPr>
          </a:p>
        </p:txBody>
      </p:sp>
      <p:sp>
        <p:nvSpPr>
          <p:cNvPr id="84995" name="Rectangle 2"/>
          <p:cNvSpPr>
            <a:spLocks noGrp="1" noRot="1" noChangeAspect="1" noChangeArrowheads="1" noTextEdit="1"/>
          </p:cNvSpPr>
          <p:nvPr>
            <p:ph type="sldImg"/>
          </p:nvPr>
        </p:nvSpPr>
        <p:spPr>
          <a:solidFill>
            <a:srgbClr val="FFFFFF"/>
          </a:solidFill>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683309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p:txBody>
          <a:bodyPr/>
          <a:lstStyle/>
          <a:p>
            <a:pPr>
              <a:defRPr/>
            </a:pPr>
            <a:fld id="{8360FF6B-74F7-4F52-84BD-9D3352D01417}" type="slidenum">
              <a:rPr lang="en-US" smtClean="0">
                <a:latin typeface="Arial" charset="0"/>
              </a:rPr>
              <a:pPr>
                <a:defRPr/>
              </a:pPr>
              <a:t>21</a:t>
            </a:fld>
            <a:endParaRPr lang="en-US" dirty="0">
              <a:latin typeface="Arial" charset="0"/>
            </a:endParaRPr>
          </a:p>
        </p:txBody>
      </p:sp>
      <p:sp>
        <p:nvSpPr>
          <p:cNvPr id="91139" name="Rectangle 2"/>
          <p:cNvSpPr>
            <a:spLocks noGrp="1" noRot="1" noChangeAspect="1" noChangeArrowheads="1" noTextEdit="1"/>
          </p:cNvSpPr>
          <p:nvPr>
            <p:ph type="sldImg"/>
          </p:nvPr>
        </p:nvSpPr>
        <p:spPr>
          <a:solidFill>
            <a:srgbClr val="FFFFFF"/>
          </a:solidFill>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28340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p:txBody>
          <a:bodyPr/>
          <a:lstStyle/>
          <a:p>
            <a:pPr>
              <a:defRPr/>
            </a:pPr>
            <a:fld id="{CFCA6C15-F367-4F33-B396-60BBFA125A8E}" type="slidenum">
              <a:rPr lang="en-US" smtClean="0">
                <a:latin typeface="Arial" charset="0"/>
              </a:rPr>
              <a:pPr>
                <a:defRPr/>
              </a:pPr>
              <a:t>22</a:t>
            </a:fld>
            <a:endParaRPr lang="en-US" dirty="0">
              <a:latin typeface="Arial" charset="0"/>
            </a:endParaRPr>
          </a:p>
        </p:txBody>
      </p:sp>
      <p:sp>
        <p:nvSpPr>
          <p:cNvPr id="84995" name="Rectangle 2"/>
          <p:cNvSpPr>
            <a:spLocks noGrp="1" noRot="1" noChangeAspect="1" noChangeArrowheads="1" noTextEdit="1"/>
          </p:cNvSpPr>
          <p:nvPr>
            <p:ph type="sldImg"/>
          </p:nvPr>
        </p:nvSpPr>
        <p:spPr>
          <a:solidFill>
            <a:srgbClr val="FFFFFF"/>
          </a:solidFill>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5460769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p:txBody>
          <a:bodyPr/>
          <a:lstStyle/>
          <a:p>
            <a:pPr>
              <a:defRPr/>
            </a:pPr>
            <a:fld id="{8360FF6B-74F7-4F52-84BD-9D3352D01417}" type="slidenum">
              <a:rPr lang="en-US" smtClean="0">
                <a:latin typeface="Arial" charset="0"/>
              </a:rPr>
              <a:pPr>
                <a:defRPr/>
              </a:pPr>
              <a:t>23</a:t>
            </a:fld>
            <a:endParaRPr lang="en-US" dirty="0">
              <a:latin typeface="Arial" charset="0"/>
            </a:endParaRPr>
          </a:p>
        </p:txBody>
      </p:sp>
      <p:sp>
        <p:nvSpPr>
          <p:cNvPr id="91139" name="Rectangle 2"/>
          <p:cNvSpPr>
            <a:spLocks noGrp="1" noRot="1" noChangeAspect="1" noChangeArrowheads="1" noTextEdit="1"/>
          </p:cNvSpPr>
          <p:nvPr>
            <p:ph type="sldImg"/>
          </p:nvPr>
        </p:nvSpPr>
        <p:spPr>
          <a:solidFill>
            <a:srgbClr val="FFFFFF"/>
          </a:solidFill>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9293399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ACD34309-7F95-451A-ACDA-82AEC0F3DA57}" type="slidenum">
              <a:rPr lang="en-US" smtClean="0"/>
              <a:pPr/>
              <a:t>24</a:t>
            </a:fld>
            <a:endParaRPr lang="en-US" dirty="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914400" y="4343400"/>
            <a:ext cx="5029200" cy="4114800"/>
          </a:xfrm>
          <a:noFill/>
          <a:ln/>
        </p:spPr>
        <p:txBody>
          <a:bodyPr/>
          <a:lstStyle/>
          <a:p>
            <a:pPr eaLnBrk="1" hangingPunct="1"/>
            <a:endParaRPr lang="en-US" dirty="0"/>
          </a:p>
        </p:txBody>
      </p:sp>
    </p:spTree>
    <p:extLst>
      <p:ext uri="{BB962C8B-B14F-4D97-AF65-F5344CB8AC3E}">
        <p14:creationId xmlns:p14="http://schemas.microsoft.com/office/powerpoint/2010/main" val="28545291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p:txBody>
          <a:bodyPr/>
          <a:lstStyle/>
          <a:p>
            <a:pPr>
              <a:defRPr/>
            </a:pPr>
            <a:fld id="{C8025B22-08BE-4127-BD27-1F1E3A6EC6C3}" type="slidenum">
              <a:rPr lang="en-US" smtClean="0">
                <a:latin typeface="Arial" charset="0"/>
              </a:rPr>
              <a:pPr>
                <a:defRPr/>
              </a:pPr>
              <a:t>25</a:t>
            </a:fld>
            <a:endParaRPr lang="en-US" dirty="0">
              <a:latin typeface="Arial" charset="0"/>
            </a:endParaRPr>
          </a:p>
        </p:txBody>
      </p:sp>
      <p:sp>
        <p:nvSpPr>
          <p:cNvPr id="97283" name="Rectangle 2"/>
          <p:cNvSpPr>
            <a:spLocks noGrp="1" noRot="1" noChangeAspect="1" noChangeArrowheads="1" noTextEdit="1"/>
          </p:cNvSpPr>
          <p:nvPr>
            <p:ph type="sldImg"/>
          </p:nvPr>
        </p:nvSpPr>
        <p:spPr>
          <a:solidFill>
            <a:srgbClr val="FFFFFF"/>
          </a:solidFill>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0904869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p:txBody>
          <a:bodyPr/>
          <a:lstStyle/>
          <a:p>
            <a:pPr>
              <a:defRPr/>
            </a:pPr>
            <a:fld id="{CFCA6C15-F367-4F33-B396-60BBFA125A8E}" type="slidenum">
              <a:rPr lang="en-US" smtClean="0">
                <a:latin typeface="Arial" charset="0"/>
              </a:rPr>
              <a:pPr>
                <a:defRPr/>
              </a:pPr>
              <a:t>26</a:t>
            </a:fld>
            <a:endParaRPr lang="en-US" dirty="0">
              <a:latin typeface="Arial" charset="0"/>
            </a:endParaRPr>
          </a:p>
        </p:txBody>
      </p:sp>
      <p:sp>
        <p:nvSpPr>
          <p:cNvPr id="84995" name="Rectangle 2"/>
          <p:cNvSpPr>
            <a:spLocks noGrp="1" noRot="1" noChangeAspect="1" noChangeArrowheads="1" noTextEdit="1"/>
          </p:cNvSpPr>
          <p:nvPr>
            <p:ph type="sldImg"/>
          </p:nvPr>
        </p:nvSpPr>
        <p:spPr>
          <a:solidFill>
            <a:srgbClr val="FFFFFF"/>
          </a:solidFill>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9011241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p:txBody>
          <a:bodyPr/>
          <a:lstStyle/>
          <a:p>
            <a:pPr>
              <a:defRPr/>
            </a:pPr>
            <a:fld id="{661E17BE-7CF0-48BA-A10B-C21974D451E4}" type="slidenum">
              <a:rPr lang="en-US" smtClean="0">
                <a:latin typeface="Arial" charset="0"/>
              </a:rPr>
              <a:pPr>
                <a:defRPr/>
              </a:pPr>
              <a:t>27</a:t>
            </a:fld>
            <a:endParaRPr lang="en-US" dirty="0">
              <a:latin typeface="Arial" charset="0"/>
            </a:endParaRPr>
          </a:p>
        </p:txBody>
      </p:sp>
      <p:sp>
        <p:nvSpPr>
          <p:cNvPr id="100355" name="Rectangle 2"/>
          <p:cNvSpPr>
            <a:spLocks noGrp="1" noRot="1" noChangeAspect="1" noChangeArrowheads="1" noTextEdit="1"/>
          </p:cNvSpPr>
          <p:nvPr>
            <p:ph type="sldImg"/>
          </p:nvPr>
        </p:nvSpPr>
        <p:spPr>
          <a:solidFill>
            <a:srgbClr val="FFFFFF"/>
          </a:solidFill>
          <a:ln/>
        </p:spPr>
      </p:sp>
      <p:sp>
        <p:nvSpPr>
          <p:cNvPr id="3" name="Notes Placeholder 2"/>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5972007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p:txBody>
          <a:bodyPr/>
          <a:lstStyle/>
          <a:p>
            <a:pPr>
              <a:defRPr/>
            </a:pPr>
            <a:fld id="{CFCA6C15-F367-4F33-B396-60BBFA125A8E}" type="slidenum">
              <a:rPr lang="en-US" smtClean="0">
                <a:latin typeface="Arial" charset="0"/>
              </a:rPr>
              <a:pPr>
                <a:defRPr/>
              </a:pPr>
              <a:t>28</a:t>
            </a:fld>
            <a:endParaRPr lang="en-US" dirty="0">
              <a:latin typeface="Arial" charset="0"/>
            </a:endParaRPr>
          </a:p>
        </p:txBody>
      </p:sp>
      <p:sp>
        <p:nvSpPr>
          <p:cNvPr id="84995" name="Rectangle 2"/>
          <p:cNvSpPr>
            <a:spLocks noGrp="1" noRot="1" noChangeAspect="1" noChangeArrowheads="1" noTextEdit="1"/>
          </p:cNvSpPr>
          <p:nvPr>
            <p:ph type="sldImg"/>
          </p:nvPr>
        </p:nvSpPr>
        <p:spPr>
          <a:solidFill>
            <a:srgbClr val="FFFFFF"/>
          </a:solidFill>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6861077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p:txBody>
          <a:bodyPr/>
          <a:lstStyle/>
          <a:p>
            <a:pPr>
              <a:defRPr/>
            </a:pPr>
            <a:fld id="{CFCA6C15-F367-4F33-B396-60BBFA125A8E}" type="slidenum">
              <a:rPr lang="en-US" smtClean="0">
                <a:latin typeface="Arial" charset="0"/>
              </a:rPr>
              <a:pPr>
                <a:defRPr/>
              </a:pPr>
              <a:t>29</a:t>
            </a:fld>
            <a:endParaRPr lang="en-US" dirty="0">
              <a:latin typeface="Arial" charset="0"/>
            </a:endParaRPr>
          </a:p>
        </p:txBody>
      </p:sp>
      <p:sp>
        <p:nvSpPr>
          <p:cNvPr id="84995" name="Rectangle 2"/>
          <p:cNvSpPr>
            <a:spLocks noGrp="1" noRot="1" noChangeAspect="1" noChangeArrowheads="1" noTextEdit="1"/>
          </p:cNvSpPr>
          <p:nvPr>
            <p:ph type="sldImg"/>
          </p:nvPr>
        </p:nvSpPr>
        <p:spPr>
          <a:solidFill>
            <a:srgbClr val="FFFFFF"/>
          </a:solidFill>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5613355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ACD34309-7F95-451A-ACDA-82AEC0F3DA57}" type="slidenum">
              <a:rPr lang="en-US" smtClean="0"/>
              <a:pPr/>
              <a:t>3</a:t>
            </a:fld>
            <a:endParaRPr lang="en-US" dirty="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914400" y="4343400"/>
            <a:ext cx="5029200" cy="4114800"/>
          </a:xfrm>
          <a:noFill/>
          <a:ln/>
        </p:spPr>
        <p:txBody>
          <a:bodyPr/>
          <a:lstStyle/>
          <a:p>
            <a:pPr eaLnBrk="1" hangingPunct="1"/>
            <a:endParaRPr lang="en-US" dirty="0"/>
          </a:p>
        </p:txBody>
      </p:sp>
    </p:spTree>
    <p:extLst>
      <p:ext uri="{BB962C8B-B14F-4D97-AF65-F5344CB8AC3E}">
        <p14:creationId xmlns:p14="http://schemas.microsoft.com/office/powerpoint/2010/main" val="9714773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ACD34309-7F95-451A-ACDA-82AEC0F3DA57}" type="slidenum">
              <a:rPr lang="en-US" smtClean="0"/>
              <a:pPr/>
              <a:t>30</a:t>
            </a:fld>
            <a:endParaRPr lang="en-US" dirty="0"/>
          </a:p>
        </p:txBody>
      </p:sp>
      <p:sp>
        <p:nvSpPr>
          <p:cNvPr id="63491" name="Rectangle 2"/>
          <p:cNvSpPr>
            <a:spLocks noGrp="1" noRot="1" noChangeAspect="1" noChangeArrowheads="1" noTextEdit="1"/>
          </p:cNvSpPr>
          <p:nvPr>
            <p:ph type="sldImg"/>
          </p:nvPr>
        </p:nvSpPr>
        <p:spPr>
          <a:ln/>
        </p:spPr>
      </p:sp>
    </p:spTree>
    <p:extLst>
      <p:ext uri="{BB962C8B-B14F-4D97-AF65-F5344CB8AC3E}">
        <p14:creationId xmlns:p14="http://schemas.microsoft.com/office/powerpoint/2010/main" val="33666385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p:txBody>
          <a:bodyPr/>
          <a:lstStyle/>
          <a:p>
            <a:pPr>
              <a:defRPr/>
            </a:pPr>
            <a:fld id="{5D5D0EF3-96A5-41FE-A726-1677F4CF0B91}" type="slidenum">
              <a:rPr lang="en-US" smtClean="0">
                <a:latin typeface="Arial" charset="0"/>
              </a:rPr>
              <a:pPr>
                <a:defRPr/>
              </a:pPr>
              <a:t>31</a:t>
            </a:fld>
            <a:endParaRPr lang="en-US" dirty="0">
              <a:latin typeface="Arial" charset="0"/>
            </a:endParaRPr>
          </a:p>
        </p:txBody>
      </p:sp>
      <p:sp>
        <p:nvSpPr>
          <p:cNvPr id="106499" name="Rectangle 2"/>
          <p:cNvSpPr>
            <a:spLocks noGrp="1" noRot="1" noChangeAspect="1" noChangeArrowheads="1" noTextEdit="1"/>
          </p:cNvSpPr>
          <p:nvPr>
            <p:ph type="sldImg"/>
          </p:nvPr>
        </p:nvSpPr>
        <p:spPr>
          <a:solidFill>
            <a:srgbClr val="FFFFFF"/>
          </a:solidFill>
          <a:ln/>
        </p:spPr>
      </p:sp>
      <p:sp>
        <p:nvSpPr>
          <p:cNvPr id="3" name="Notes Placeholder 2"/>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0330530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p:txBody>
          <a:bodyPr/>
          <a:lstStyle/>
          <a:p>
            <a:pPr>
              <a:defRPr/>
            </a:pPr>
            <a:fld id="{CFCA6C15-F367-4F33-B396-60BBFA125A8E}" type="slidenum">
              <a:rPr lang="en-US" smtClean="0">
                <a:latin typeface="Arial" charset="0"/>
              </a:rPr>
              <a:pPr>
                <a:defRPr/>
              </a:pPr>
              <a:t>32</a:t>
            </a:fld>
            <a:endParaRPr lang="en-US" dirty="0">
              <a:latin typeface="Arial" charset="0"/>
            </a:endParaRPr>
          </a:p>
        </p:txBody>
      </p:sp>
      <p:sp>
        <p:nvSpPr>
          <p:cNvPr id="84995" name="Rectangle 2"/>
          <p:cNvSpPr>
            <a:spLocks noGrp="1" noRot="1" noChangeAspect="1" noChangeArrowheads="1" noTextEdit="1"/>
          </p:cNvSpPr>
          <p:nvPr>
            <p:ph type="sldImg"/>
          </p:nvPr>
        </p:nvSpPr>
        <p:spPr>
          <a:solidFill>
            <a:srgbClr val="FFFFFF"/>
          </a:solidFill>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3627452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p:txBody>
          <a:bodyPr/>
          <a:lstStyle/>
          <a:p>
            <a:pPr>
              <a:defRPr/>
            </a:pPr>
            <a:fld id="{CFCA6C15-F367-4F33-B396-60BBFA125A8E}" type="slidenum">
              <a:rPr lang="en-US" smtClean="0">
                <a:latin typeface="Arial" charset="0"/>
              </a:rPr>
              <a:pPr>
                <a:defRPr/>
              </a:pPr>
              <a:t>33</a:t>
            </a:fld>
            <a:endParaRPr lang="en-US" dirty="0">
              <a:latin typeface="Arial" charset="0"/>
            </a:endParaRPr>
          </a:p>
        </p:txBody>
      </p:sp>
      <p:sp>
        <p:nvSpPr>
          <p:cNvPr id="84995" name="Rectangle 2"/>
          <p:cNvSpPr>
            <a:spLocks noGrp="1" noRot="1" noChangeAspect="1" noChangeArrowheads="1" noTextEdit="1"/>
          </p:cNvSpPr>
          <p:nvPr>
            <p:ph type="sldImg"/>
          </p:nvPr>
        </p:nvSpPr>
        <p:spPr>
          <a:solidFill>
            <a:srgbClr val="FFFFFF"/>
          </a:solidFill>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45866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p:txBody>
          <a:bodyPr/>
          <a:lstStyle/>
          <a:p>
            <a:pPr>
              <a:defRPr/>
            </a:pPr>
            <a:fld id="{CFCA6C15-F367-4F33-B396-60BBFA125A8E}" type="slidenum">
              <a:rPr lang="en-US" smtClean="0">
                <a:latin typeface="Arial" charset="0"/>
              </a:rPr>
              <a:pPr>
                <a:defRPr/>
              </a:pPr>
              <a:t>34</a:t>
            </a:fld>
            <a:endParaRPr lang="en-US" dirty="0">
              <a:latin typeface="Arial" charset="0"/>
            </a:endParaRPr>
          </a:p>
        </p:txBody>
      </p:sp>
      <p:sp>
        <p:nvSpPr>
          <p:cNvPr id="84995" name="Rectangle 2"/>
          <p:cNvSpPr>
            <a:spLocks noGrp="1" noRot="1" noChangeAspect="1" noChangeArrowheads="1" noTextEdit="1"/>
          </p:cNvSpPr>
          <p:nvPr>
            <p:ph type="sldImg"/>
          </p:nvPr>
        </p:nvSpPr>
        <p:spPr>
          <a:solidFill>
            <a:srgbClr val="FFFFFF"/>
          </a:solidFill>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9703266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p:txBody>
          <a:bodyPr/>
          <a:lstStyle/>
          <a:p>
            <a:pPr>
              <a:defRPr/>
            </a:pPr>
            <a:fld id="{CFCA6C15-F367-4F33-B396-60BBFA125A8E}" type="slidenum">
              <a:rPr lang="en-US" smtClean="0">
                <a:latin typeface="Arial" charset="0"/>
              </a:rPr>
              <a:pPr>
                <a:defRPr/>
              </a:pPr>
              <a:t>35</a:t>
            </a:fld>
            <a:endParaRPr lang="en-US" dirty="0">
              <a:latin typeface="Arial" charset="0"/>
            </a:endParaRPr>
          </a:p>
        </p:txBody>
      </p:sp>
      <p:sp>
        <p:nvSpPr>
          <p:cNvPr id="84995" name="Rectangle 2"/>
          <p:cNvSpPr>
            <a:spLocks noGrp="1" noRot="1" noChangeAspect="1" noChangeArrowheads="1" noTextEdit="1"/>
          </p:cNvSpPr>
          <p:nvPr>
            <p:ph type="sldImg"/>
          </p:nvPr>
        </p:nvSpPr>
        <p:spPr>
          <a:solidFill>
            <a:srgbClr val="FFFFFF"/>
          </a:solidFill>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5346047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ACD34309-7F95-451A-ACDA-82AEC0F3DA57}" type="slidenum">
              <a:rPr lang="en-US" smtClean="0"/>
              <a:pPr/>
              <a:t>36</a:t>
            </a:fld>
            <a:endParaRPr lang="en-US" dirty="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914400" y="4343400"/>
            <a:ext cx="5029200" cy="4114800"/>
          </a:xfrm>
          <a:noFill/>
          <a:ln/>
        </p:spPr>
        <p:txBody>
          <a:bodyPr/>
          <a:lstStyle/>
          <a:p>
            <a:pPr eaLnBrk="1" hangingPunct="1"/>
            <a:endParaRPr lang="en-US" dirty="0"/>
          </a:p>
        </p:txBody>
      </p:sp>
    </p:spTree>
    <p:extLst>
      <p:ext uri="{BB962C8B-B14F-4D97-AF65-F5344CB8AC3E}">
        <p14:creationId xmlns:p14="http://schemas.microsoft.com/office/powerpoint/2010/main" val="25203015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p:txBody>
          <a:bodyPr/>
          <a:lstStyle/>
          <a:p>
            <a:pPr>
              <a:defRPr/>
            </a:pPr>
            <a:fld id="{E508734E-DF1B-432A-B96F-E9A93D1EC1FA}" type="slidenum">
              <a:rPr lang="en-US" smtClean="0">
                <a:latin typeface="Arial" charset="0"/>
              </a:rPr>
              <a:pPr>
                <a:defRPr/>
              </a:pPr>
              <a:t>37</a:t>
            </a:fld>
            <a:endParaRPr lang="en-US" dirty="0">
              <a:latin typeface="Arial" charset="0"/>
            </a:endParaRPr>
          </a:p>
        </p:txBody>
      </p:sp>
      <p:sp>
        <p:nvSpPr>
          <p:cNvPr id="116739" name="Rectangle 2"/>
          <p:cNvSpPr>
            <a:spLocks noGrp="1" noRot="1" noChangeAspect="1" noChangeArrowheads="1" noTextEdit="1"/>
          </p:cNvSpPr>
          <p:nvPr>
            <p:ph type="sldImg"/>
          </p:nvPr>
        </p:nvSpPr>
        <p:spPr>
          <a:solidFill>
            <a:srgbClr val="FFFFFF"/>
          </a:solidFill>
          <a:ln/>
        </p:spPr>
      </p:sp>
      <p:sp>
        <p:nvSpPr>
          <p:cNvPr id="3" name="Notes Placeholder 2"/>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9976432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p:txBody>
          <a:bodyPr/>
          <a:lstStyle/>
          <a:p>
            <a:pPr>
              <a:defRPr/>
            </a:pPr>
            <a:fld id="{CFCA6C15-F367-4F33-B396-60BBFA125A8E}" type="slidenum">
              <a:rPr lang="en-US" smtClean="0">
                <a:latin typeface="Arial" charset="0"/>
              </a:rPr>
              <a:pPr>
                <a:defRPr/>
              </a:pPr>
              <a:t>38</a:t>
            </a:fld>
            <a:endParaRPr lang="en-US" dirty="0">
              <a:latin typeface="Arial" charset="0"/>
            </a:endParaRPr>
          </a:p>
        </p:txBody>
      </p:sp>
      <p:sp>
        <p:nvSpPr>
          <p:cNvPr id="84995" name="Rectangle 2"/>
          <p:cNvSpPr>
            <a:spLocks noGrp="1" noRot="1" noChangeAspect="1" noChangeArrowheads="1" noTextEdit="1"/>
          </p:cNvSpPr>
          <p:nvPr>
            <p:ph type="sldImg"/>
          </p:nvPr>
        </p:nvSpPr>
        <p:spPr>
          <a:solidFill>
            <a:srgbClr val="FFFFFF"/>
          </a:solidFill>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3752815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p:txBody>
          <a:bodyPr/>
          <a:lstStyle/>
          <a:p>
            <a:pPr>
              <a:defRPr/>
            </a:pPr>
            <a:fld id="{CFCA6C15-F367-4F33-B396-60BBFA125A8E}" type="slidenum">
              <a:rPr lang="en-US" smtClean="0">
                <a:latin typeface="Arial" charset="0"/>
              </a:rPr>
              <a:pPr>
                <a:defRPr/>
              </a:pPr>
              <a:t>39</a:t>
            </a:fld>
            <a:endParaRPr lang="en-US" dirty="0">
              <a:latin typeface="Arial" charset="0"/>
            </a:endParaRPr>
          </a:p>
        </p:txBody>
      </p:sp>
      <p:sp>
        <p:nvSpPr>
          <p:cNvPr id="84995" name="Rectangle 2"/>
          <p:cNvSpPr>
            <a:spLocks noGrp="1" noRot="1" noChangeAspect="1" noChangeArrowheads="1" noTextEdit="1"/>
          </p:cNvSpPr>
          <p:nvPr>
            <p:ph type="sldImg"/>
          </p:nvPr>
        </p:nvSpPr>
        <p:spPr>
          <a:solidFill>
            <a:srgbClr val="FFFFFF"/>
          </a:solidFill>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56643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p:txBody>
          <a:bodyPr/>
          <a:lstStyle/>
          <a:p>
            <a:pPr>
              <a:defRPr/>
            </a:pPr>
            <a:fld id="{D1E45026-19E6-4068-8472-C8E0F3F41E65}" type="slidenum">
              <a:rPr lang="en-US" smtClean="0">
                <a:latin typeface="Arial" charset="0"/>
              </a:rPr>
              <a:pPr>
                <a:defRPr/>
              </a:pPr>
              <a:t>4</a:t>
            </a:fld>
            <a:endParaRPr lang="en-US" dirty="0">
              <a:latin typeface="Arial" charset="0"/>
            </a:endParaRPr>
          </a:p>
        </p:txBody>
      </p:sp>
      <p:sp>
        <p:nvSpPr>
          <p:cNvPr id="70659" name="Rectangle 2"/>
          <p:cNvSpPr>
            <a:spLocks noGrp="1" noRot="1" noChangeAspect="1" noChangeArrowheads="1" noTextEdit="1"/>
          </p:cNvSpPr>
          <p:nvPr>
            <p:ph type="sldImg"/>
          </p:nvPr>
        </p:nvSpPr>
        <p:spPr>
          <a:solidFill>
            <a:srgbClr val="FFFFFF"/>
          </a:solidFill>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6321110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p:txBody>
          <a:bodyPr/>
          <a:lstStyle/>
          <a:p>
            <a:pPr>
              <a:defRPr/>
            </a:pPr>
            <a:fld id="{CFCA6C15-F367-4F33-B396-60BBFA125A8E}" type="slidenum">
              <a:rPr lang="en-US" smtClean="0">
                <a:latin typeface="Arial" charset="0"/>
              </a:rPr>
              <a:pPr>
                <a:defRPr/>
              </a:pPr>
              <a:t>40</a:t>
            </a:fld>
            <a:endParaRPr lang="en-US" dirty="0">
              <a:latin typeface="Arial" charset="0"/>
            </a:endParaRPr>
          </a:p>
        </p:txBody>
      </p:sp>
      <p:sp>
        <p:nvSpPr>
          <p:cNvPr id="84995" name="Rectangle 2"/>
          <p:cNvSpPr>
            <a:spLocks noGrp="1" noRot="1" noChangeAspect="1" noChangeArrowheads="1" noTextEdit="1"/>
          </p:cNvSpPr>
          <p:nvPr>
            <p:ph type="sldImg"/>
          </p:nvPr>
        </p:nvSpPr>
        <p:spPr>
          <a:solidFill>
            <a:srgbClr val="FFFFFF"/>
          </a:solidFill>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5530538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p:txBody>
          <a:bodyPr/>
          <a:lstStyle/>
          <a:p>
            <a:pPr>
              <a:defRPr/>
            </a:pPr>
            <a:fld id="{CFCA6C15-F367-4F33-B396-60BBFA125A8E}" type="slidenum">
              <a:rPr lang="en-US" smtClean="0">
                <a:latin typeface="Arial" charset="0"/>
              </a:rPr>
              <a:pPr>
                <a:defRPr/>
              </a:pPr>
              <a:t>41</a:t>
            </a:fld>
            <a:endParaRPr lang="en-US" dirty="0">
              <a:latin typeface="Arial" charset="0"/>
            </a:endParaRPr>
          </a:p>
        </p:txBody>
      </p:sp>
      <p:sp>
        <p:nvSpPr>
          <p:cNvPr id="84995" name="Rectangle 2"/>
          <p:cNvSpPr>
            <a:spLocks noGrp="1" noRot="1" noChangeAspect="1" noChangeArrowheads="1" noTextEdit="1"/>
          </p:cNvSpPr>
          <p:nvPr>
            <p:ph type="sldImg"/>
          </p:nvPr>
        </p:nvSpPr>
        <p:spPr>
          <a:solidFill>
            <a:srgbClr val="FFFFFF"/>
          </a:solidFill>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8413559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p:txBody>
          <a:bodyPr/>
          <a:lstStyle/>
          <a:p>
            <a:pPr>
              <a:defRPr/>
            </a:pPr>
            <a:fld id="{58C9A9D8-660C-4623-8852-761F1AE035CD}" type="slidenum">
              <a:rPr lang="en-US" smtClean="0">
                <a:latin typeface="Arial" charset="0"/>
              </a:rPr>
              <a:pPr>
                <a:defRPr/>
              </a:pPr>
              <a:t>42</a:t>
            </a:fld>
            <a:endParaRPr lang="en-US" dirty="0">
              <a:latin typeface="Arial" charset="0"/>
            </a:endParaRPr>
          </a:p>
        </p:txBody>
      </p:sp>
      <p:sp>
        <p:nvSpPr>
          <p:cNvPr id="124931" name="Rectangle 2"/>
          <p:cNvSpPr>
            <a:spLocks noGrp="1" noRot="1" noChangeAspect="1" noChangeArrowheads="1" noTextEdit="1"/>
          </p:cNvSpPr>
          <p:nvPr>
            <p:ph type="sldImg"/>
          </p:nvPr>
        </p:nvSpPr>
        <p:spPr>
          <a:solidFill>
            <a:srgbClr val="FFFFFF"/>
          </a:solidFill>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41945098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p:txBody>
          <a:bodyPr/>
          <a:lstStyle/>
          <a:p>
            <a:pPr>
              <a:defRPr/>
            </a:pPr>
            <a:fld id="{58C9A9D8-660C-4623-8852-761F1AE035CD}" type="slidenum">
              <a:rPr lang="en-US" smtClean="0">
                <a:latin typeface="Arial" charset="0"/>
              </a:rPr>
              <a:pPr>
                <a:defRPr/>
              </a:pPr>
              <a:t>43</a:t>
            </a:fld>
            <a:endParaRPr lang="en-US" dirty="0">
              <a:latin typeface="Arial" charset="0"/>
            </a:endParaRPr>
          </a:p>
        </p:txBody>
      </p:sp>
      <p:sp>
        <p:nvSpPr>
          <p:cNvPr id="124931" name="Rectangle 2"/>
          <p:cNvSpPr>
            <a:spLocks noGrp="1" noRot="1" noChangeAspect="1" noChangeArrowheads="1" noTextEdit="1"/>
          </p:cNvSpPr>
          <p:nvPr>
            <p:ph type="sldImg"/>
          </p:nvPr>
        </p:nvSpPr>
        <p:spPr>
          <a:solidFill>
            <a:srgbClr val="FFFFFF"/>
          </a:solidFill>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69007688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p:txBody>
          <a:bodyPr/>
          <a:lstStyle/>
          <a:p>
            <a:pPr>
              <a:defRPr/>
            </a:pPr>
            <a:fld id="{58C9A9D8-660C-4623-8852-761F1AE035CD}" type="slidenum">
              <a:rPr lang="en-US" smtClean="0">
                <a:latin typeface="Arial" charset="0"/>
              </a:rPr>
              <a:pPr>
                <a:defRPr/>
              </a:pPr>
              <a:t>44</a:t>
            </a:fld>
            <a:endParaRPr lang="en-US" dirty="0">
              <a:latin typeface="Arial" charset="0"/>
            </a:endParaRPr>
          </a:p>
        </p:txBody>
      </p:sp>
      <p:sp>
        <p:nvSpPr>
          <p:cNvPr id="124931" name="Rectangle 2"/>
          <p:cNvSpPr>
            <a:spLocks noGrp="1" noRot="1" noChangeAspect="1" noChangeArrowheads="1" noTextEdit="1"/>
          </p:cNvSpPr>
          <p:nvPr>
            <p:ph type="sldImg"/>
          </p:nvPr>
        </p:nvSpPr>
        <p:spPr>
          <a:solidFill>
            <a:srgbClr val="FFFFFF"/>
          </a:solidFill>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36502885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42941F64-89F7-4A9D-ACB2-7FC8922A1264}" type="slidenum">
              <a:rPr lang="en-US" smtClean="0"/>
              <a:pPr/>
              <a:t>45</a:t>
            </a:fld>
            <a:endParaRPr lang="en-US" dirty="0"/>
          </a:p>
        </p:txBody>
      </p:sp>
      <p:sp>
        <p:nvSpPr>
          <p:cNvPr id="109571"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262172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p:txBody>
          <a:bodyPr/>
          <a:lstStyle/>
          <a:p>
            <a:pPr>
              <a:defRPr/>
            </a:pPr>
            <a:fld id="{FD0D8550-5665-4BEF-BC77-6191F7BAEA4F}" type="slidenum">
              <a:rPr lang="en-US" smtClean="0">
                <a:latin typeface="Arial" charset="0"/>
              </a:rPr>
              <a:pPr>
                <a:defRPr/>
              </a:pPr>
              <a:t>5</a:t>
            </a:fld>
            <a:endParaRPr lang="en-US" dirty="0">
              <a:latin typeface="Arial" charset="0"/>
            </a:endParaRPr>
          </a:p>
        </p:txBody>
      </p:sp>
      <p:sp>
        <p:nvSpPr>
          <p:cNvPr id="71683" name="Rectangle 2"/>
          <p:cNvSpPr>
            <a:spLocks noGrp="1" noRot="1" noChangeAspect="1" noChangeArrowheads="1" noTextEdit="1"/>
          </p:cNvSpPr>
          <p:nvPr>
            <p:ph type="sldImg"/>
          </p:nvPr>
        </p:nvSpPr>
        <p:spPr>
          <a:solidFill>
            <a:srgbClr val="FFFFFF"/>
          </a:solidFill>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9505473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p:txBody>
          <a:bodyPr/>
          <a:lstStyle/>
          <a:p>
            <a:pPr>
              <a:defRPr/>
            </a:pPr>
            <a:fld id="{F00F5152-DB8F-4C32-81FC-CB0933747FDA}" type="slidenum">
              <a:rPr lang="en-US" smtClean="0">
                <a:latin typeface="Arial" charset="0"/>
              </a:rPr>
              <a:pPr>
                <a:defRPr/>
              </a:pPr>
              <a:t>6</a:t>
            </a:fld>
            <a:endParaRPr lang="en-US" dirty="0">
              <a:latin typeface="Arial" charset="0"/>
            </a:endParaRPr>
          </a:p>
        </p:txBody>
      </p:sp>
      <p:sp>
        <p:nvSpPr>
          <p:cNvPr id="72707" name="Rectangle 2"/>
          <p:cNvSpPr>
            <a:spLocks noGrp="1" noRot="1" noChangeAspect="1" noChangeArrowheads="1" noTextEdit="1"/>
          </p:cNvSpPr>
          <p:nvPr>
            <p:ph type="sldImg"/>
          </p:nvPr>
        </p:nvSpPr>
        <p:spPr>
          <a:solidFill>
            <a:srgbClr val="FFFFFF"/>
          </a:solidFill>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669650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p:txBody>
          <a:bodyPr/>
          <a:lstStyle/>
          <a:p>
            <a:pPr>
              <a:defRPr/>
            </a:pPr>
            <a:fld id="{F8D4D4E2-AEA6-4640-B9BD-16CB01B006DD}" type="slidenum">
              <a:rPr lang="en-US" smtClean="0">
                <a:latin typeface="Arial" charset="0"/>
              </a:rPr>
              <a:pPr>
                <a:defRPr/>
              </a:pPr>
              <a:t>7</a:t>
            </a:fld>
            <a:endParaRPr lang="en-US" dirty="0">
              <a:latin typeface="Arial" charset="0"/>
            </a:endParaRPr>
          </a:p>
        </p:txBody>
      </p:sp>
      <p:sp>
        <p:nvSpPr>
          <p:cNvPr id="73731" name="Rectangle 2"/>
          <p:cNvSpPr>
            <a:spLocks noGrp="1" noRot="1" noChangeAspect="1" noChangeArrowheads="1" noTextEdit="1"/>
          </p:cNvSpPr>
          <p:nvPr>
            <p:ph type="sldImg"/>
          </p:nvPr>
        </p:nvSpPr>
        <p:spPr>
          <a:solidFill>
            <a:srgbClr val="FFFFFF"/>
          </a:solidFill>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2277509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p:txBody>
          <a:bodyPr/>
          <a:lstStyle/>
          <a:p>
            <a:pPr>
              <a:defRPr/>
            </a:pPr>
            <a:fld id="{835D8BC0-6C82-485E-9797-62D80EDB324B}" type="slidenum">
              <a:rPr lang="en-US" smtClean="0">
                <a:latin typeface="Arial" charset="0"/>
              </a:rPr>
              <a:pPr>
                <a:defRPr/>
              </a:pPr>
              <a:t>8</a:t>
            </a:fld>
            <a:endParaRPr lang="en-US" dirty="0">
              <a:latin typeface="Arial" charset="0"/>
            </a:endParaRPr>
          </a:p>
        </p:txBody>
      </p:sp>
      <p:sp>
        <p:nvSpPr>
          <p:cNvPr id="74755" name="Rectangle 2"/>
          <p:cNvSpPr>
            <a:spLocks noGrp="1" noRot="1" noChangeAspect="1" noChangeArrowheads="1" noTextEdit="1"/>
          </p:cNvSpPr>
          <p:nvPr>
            <p:ph type="sldImg"/>
          </p:nvPr>
        </p:nvSpPr>
        <p:spPr>
          <a:solidFill>
            <a:srgbClr val="FFFFFF"/>
          </a:solidFill>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6675221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p:txBody>
          <a:bodyPr/>
          <a:lstStyle/>
          <a:p>
            <a:pPr>
              <a:defRPr/>
            </a:pPr>
            <a:fld id="{B81DF8A5-8233-40FB-BBE0-AC155F544759}" type="slidenum">
              <a:rPr lang="en-US" smtClean="0">
                <a:latin typeface="Arial" charset="0"/>
              </a:rPr>
              <a:pPr>
                <a:defRPr/>
              </a:pPr>
              <a:t>9</a:t>
            </a:fld>
            <a:endParaRPr lang="en-US" dirty="0">
              <a:latin typeface="Arial" charset="0"/>
            </a:endParaRPr>
          </a:p>
        </p:txBody>
      </p:sp>
      <p:sp>
        <p:nvSpPr>
          <p:cNvPr id="75779" name="Rectangle 2"/>
          <p:cNvSpPr>
            <a:spLocks noGrp="1" noRot="1" noChangeAspect="1" noChangeArrowheads="1" noTextEdit="1"/>
          </p:cNvSpPr>
          <p:nvPr>
            <p:ph type="sldImg"/>
          </p:nvPr>
        </p:nvSpPr>
        <p:spPr>
          <a:solidFill>
            <a:srgbClr val="FFFFFF"/>
          </a:solidFill>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6787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AD1EBFF-31D9-493A-9D53-9C7BEAA5EB76}" type="datetime1">
              <a:rPr lang="en-US" smtClean="0"/>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C9A54900-480D-4A34-88FA-7F2143ED1624}" type="slidenum">
              <a:rPr lang="en-US" smtClean="0"/>
              <a:pPr/>
              <a:t>‹#›</a:t>
            </a:fld>
            <a:endParaRPr lang="en-US" dirty="0"/>
          </a:p>
        </p:txBody>
      </p:sp>
      <p:sp>
        <p:nvSpPr>
          <p:cNvPr id="7" name="Title 1"/>
          <p:cNvSpPr>
            <a:spLocks noGrp="1"/>
          </p:cNvSpPr>
          <p:nvPr>
            <p:ph type="ctrTitle"/>
          </p:nvPr>
        </p:nvSpPr>
        <p:spPr>
          <a:xfrm>
            <a:off x="5562600" y="381000"/>
            <a:ext cx="3200400" cy="2590800"/>
          </a:xfrm>
        </p:spPr>
        <p:txBody>
          <a:bodyPr anchor="b"/>
          <a:lstStyle>
            <a:lvl1pPr algn="ctr">
              <a:defRPr sz="4500"/>
            </a:lvl1pPr>
          </a:lstStyle>
          <a:p>
            <a:r>
              <a:rPr lang="en-US" dirty="0"/>
              <a:t>Click to edit Master title style</a:t>
            </a:r>
          </a:p>
        </p:txBody>
      </p:sp>
      <p:sp>
        <p:nvSpPr>
          <p:cNvPr id="8" name="Subtitle 2"/>
          <p:cNvSpPr>
            <a:spLocks noGrp="1"/>
          </p:cNvSpPr>
          <p:nvPr>
            <p:ph type="subTitle" idx="1"/>
          </p:nvPr>
        </p:nvSpPr>
        <p:spPr>
          <a:xfrm>
            <a:off x="5562600" y="3184524"/>
            <a:ext cx="3200400" cy="1920876"/>
          </a:xfrm>
        </p:spPr>
        <p:txBody>
          <a:bodyPr>
            <a:normAutofit/>
          </a:bodyPr>
          <a:lstStyle>
            <a:lvl1pPr marL="0" indent="0" algn="ctr">
              <a:buNone/>
              <a:defRPr sz="2800" b="1">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11" name="Rectangle 10"/>
          <p:cNvSpPr/>
          <p:nvPr userDrawn="1"/>
        </p:nvSpPr>
        <p:spPr>
          <a:xfrm>
            <a:off x="5638800" y="5867400"/>
            <a:ext cx="3046016" cy="584776"/>
          </a:xfrm>
          <a:prstGeom prst="rect">
            <a:avLst/>
          </a:prstGeom>
        </p:spPr>
        <p:txBody>
          <a:bodyPr wrap="square">
            <a:spAutoFit/>
          </a:bodyPr>
          <a:lstStyle/>
          <a:p>
            <a:pPr algn="ctr"/>
            <a:r>
              <a:rPr lang="en-US" sz="800" dirty="0">
                <a:solidFill>
                  <a:schemeClr val="bg1">
                    <a:lumMod val="65000"/>
                  </a:schemeClr>
                </a:solidFill>
              </a:rPr>
              <a:t>© McGraw-Hill Education. All rights reserved. Authorized only 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14071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A8026D-37E9-4505-8382-812F020849F2}" type="datetimeFigureOut">
              <a:rPr lang="en-US" smtClean="0"/>
              <a:pPr/>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CBD63C-575C-4980-85BC-1BC2CBD1065D}" type="slidenum">
              <a:rPr lang="en-US" smtClean="0"/>
              <a:pPr/>
              <a:t>‹#›</a:t>
            </a:fld>
            <a:endParaRPr lang="en-US" dirty="0"/>
          </a:p>
        </p:txBody>
      </p:sp>
    </p:spTree>
    <p:extLst>
      <p:ext uri="{BB962C8B-B14F-4D97-AF65-F5344CB8AC3E}">
        <p14:creationId xmlns:p14="http://schemas.microsoft.com/office/powerpoint/2010/main" val="2902861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A8026D-37E9-4505-8382-812F020849F2}" type="datetimeFigureOut">
              <a:rPr lang="en-US" smtClean="0"/>
              <a:pPr/>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CBD63C-575C-4980-85BC-1BC2CBD1065D}" type="slidenum">
              <a:rPr lang="en-US" smtClean="0"/>
              <a:pPr/>
              <a:t>‹#›</a:t>
            </a:fld>
            <a:endParaRPr lang="en-US" dirty="0"/>
          </a:p>
        </p:txBody>
      </p:sp>
    </p:spTree>
    <p:extLst>
      <p:ext uri="{BB962C8B-B14F-4D97-AF65-F5344CB8AC3E}">
        <p14:creationId xmlns:p14="http://schemas.microsoft.com/office/powerpoint/2010/main" val="3335397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300" b="1"/>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Box 12"/>
          <p:cNvSpPr txBox="1"/>
          <p:nvPr userDrawn="1"/>
        </p:nvSpPr>
        <p:spPr>
          <a:xfrm>
            <a:off x="8039100" y="6620672"/>
            <a:ext cx="1104900" cy="230832"/>
          </a:xfrm>
          <a:prstGeom prst="rect">
            <a:avLst/>
          </a:prstGeom>
          <a:noFill/>
        </p:spPr>
        <p:txBody>
          <a:bodyPr wrap="square" rtlCol="0">
            <a:spAutoFit/>
          </a:bodyPr>
          <a:lstStyle/>
          <a:p>
            <a:pPr algn="r"/>
            <a:r>
              <a:rPr lang="en-US" sz="900" dirty="0">
                <a:solidFill>
                  <a:schemeClr val="bg1">
                    <a:lumMod val="50000"/>
                  </a:schemeClr>
                </a:solidFill>
              </a:rPr>
              <a:t>9-</a:t>
            </a:r>
            <a:fld id="{C9A54900-480D-4A34-88FA-7F2143ED1624}" type="slidenum">
              <a:rPr lang="en-US" sz="900" smtClean="0">
                <a:solidFill>
                  <a:schemeClr val="bg1">
                    <a:lumMod val="50000"/>
                  </a:schemeClr>
                </a:solidFill>
              </a:rPr>
              <a:pPr algn="r"/>
              <a:t>‹#›</a:t>
            </a:fld>
            <a:endParaRPr lang="en-US" sz="900" dirty="0">
              <a:solidFill>
                <a:schemeClr val="bg1">
                  <a:lumMod val="50000"/>
                </a:schemeClr>
              </a:solidFill>
            </a:endParaRPr>
          </a:p>
        </p:txBody>
      </p:sp>
      <p:sp>
        <p:nvSpPr>
          <p:cNvPr id="6" name="Rectangle 5"/>
          <p:cNvSpPr/>
          <p:nvPr userDrawn="1"/>
        </p:nvSpPr>
        <p:spPr>
          <a:xfrm>
            <a:off x="-1984" y="6519446"/>
            <a:ext cx="8534400" cy="338554"/>
          </a:xfrm>
          <a:prstGeom prst="rect">
            <a:avLst/>
          </a:prstGeom>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800" dirty="0">
                <a:solidFill>
                  <a:schemeClr val="bg1">
                    <a:lumMod val="65000"/>
                  </a:schemeClr>
                </a:solidFill>
              </a:rPr>
              <a:t>Copyright © 2021 McGraw-Hill Education.  All rights reserved.  No reproduction or distribution with the prior written consent of McGraw-Hill Education.</a:t>
            </a:r>
          </a:p>
          <a:p>
            <a:pPr algn="ctr"/>
            <a:endParaRPr lang="en-US" sz="800" dirty="0">
              <a:solidFill>
                <a:schemeClr val="bg1">
                  <a:lumMod val="65000"/>
                </a:schemeClr>
              </a:solidFill>
            </a:endParaRPr>
          </a:p>
        </p:txBody>
      </p:sp>
    </p:spTree>
    <p:extLst>
      <p:ext uri="{BB962C8B-B14F-4D97-AF65-F5344CB8AC3E}">
        <p14:creationId xmlns:p14="http://schemas.microsoft.com/office/powerpoint/2010/main" val="1187817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300" b="1"/>
            </a:lvl1pPr>
          </a:lstStyle>
          <a:p>
            <a:r>
              <a:rPr lang="en-US" dirty="0"/>
              <a:t>Click to edit Master title style</a:t>
            </a:r>
          </a:p>
        </p:txBody>
      </p:sp>
      <p:sp>
        <p:nvSpPr>
          <p:cNvPr id="3" name="Date Placeholder 2"/>
          <p:cNvSpPr>
            <a:spLocks noGrp="1"/>
          </p:cNvSpPr>
          <p:nvPr>
            <p:ph type="dt" sz="half" idx="10"/>
          </p:nvPr>
        </p:nvSpPr>
        <p:spPr/>
        <p:txBody>
          <a:bodyPr/>
          <a:lstStyle/>
          <a:p>
            <a:fld id="{30F0AFAD-B2C9-4C19-9D4D-A7E03CA20C78}" type="datetime1">
              <a:rPr lang="en-US" smtClean="0"/>
              <a:t>9/9/2020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TextBox 6"/>
          <p:cNvSpPr txBox="1"/>
          <p:nvPr userDrawn="1"/>
        </p:nvSpPr>
        <p:spPr>
          <a:xfrm>
            <a:off x="8039100" y="6620672"/>
            <a:ext cx="1104900" cy="230832"/>
          </a:xfrm>
          <a:prstGeom prst="rect">
            <a:avLst/>
          </a:prstGeom>
          <a:noFill/>
        </p:spPr>
        <p:txBody>
          <a:bodyPr wrap="square" rtlCol="0">
            <a:spAutoFit/>
          </a:bodyPr>
          <a:lstStyle/>
          <a:p>
            <a:pPr algn="r"/>
            <a:r>
              <a:rPr lang="en-US" sz="900" dirty="0">
                <a:solidFill>
                  <a:schemeClr val="bg1">
                    <a:lumMod val="50000"/>
                  </a:schemeClr>
                </a:solidFill>
              </a:rPr>
              <a:t>9-</a:t>
            </a:r>
            <a:fld id="{C9A54900-480D-4A34-88FA-7F2143ED1624}" type="slidenum">
              <a:rPr lang="en-US" sz="900" smtClean="0">
                <a:solidFill>
                  <a:schemeClr val="bg1">
                    <a:lumMod val="50000"/>
                  </a:schemeClr>
                </a:solidFill>
              </a:rPr>
              <a:pPr algn="r"/>
              <a:t>‹#›</a:t>
            </a:fld>
            <a:endParaRPr lang="en-US" sz="900" dirty="0">
              <a:solidFill>
                <a:schemeClr val="bg1">
                  <a:lumMod val="50000"/>
                </a:schemeClr>
              </a:solidFill>
            </a:endParaRPr>
          </a:p>
        </p:txBody>
      </p:sp>
      <p:sp>
        <p:nvSpPr>
          <p:cNvPr id="8" name="Rectangle 7"/>
          <p:cNvSpPr/>
          <p:nvPr userDrawn="1"/>
        </p:nvSpPr>
        <p:spPr>
          <a:xfrm>
            <a:off x="-1984" y="6519446"/>
            <a:ext cx="8534400" cy="338554"/>
          </a:xfrm>
          <a:prstGeom prst="rect">
            <a:avLst/>
          </a:prstGeom>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800" dirty="0">
                <a:solidFill>
                  <a:schemeClr val="bg1">
                    <a:lumMod val="65000"/>
                  </a:schemeClr>
                </a:solidFill>
              </a:rPr>
              <a:t>Copyright © 2021 McGraw-Hill Education.  All rights reserved.  No reproduction or distribution with the prior written consent of McGraw-Hill Education.</a:t>
            </a:r>
          </a:p>
          <a:p>
            <a:pPr algn="ctr"/>
            <a:endParaRPr lang="en-US" sz="800" dirty="0">
              <a:solidFill>
                <a:schemeClr val="bg1">
                  <a:lumMod val="65000"/>
                </a:schemeClr>
              </a:solidFill>
            </a:endParaRPr>
          </a:p>
        </p:txBody>
      </p:sp>
    </p:spTree>
    <p:extLst>
      <p:ext uri="{BB962C8B-B14F-4D97-AF65-F5344CB8AC3E}">
        <p14:creationId xmlns:p14="http://schemas.microsoft.com/office/powerpoint/2010/main" val="993144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A8026D-37E9-4505-8382-812F020849F2}" type="datetimeFigureOut">
              <a:rPr lang="en-US" smtClean="0"/>
              <a:pPr/>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CBD63C-575C-4980-85BC-1BC2CBD1065D}" type="slidenum">
              <a:rPr lang="en-US" smtClean="0"/>
              <a:pPr/>
              <a:t>‹#›</a:t>
            </a:fld>
            <a:endParaRPr lang="en-US" dirty="0"/>
          </a:p>
        </p:txBody>
      </p:sp>
    </p:spTree>
    <p:extLst>
      <p:ext uri="{BB962C8B-B14F-4D97-AF65-F5344CB8AC3E}">
        <p14:creationId xmlns:p14="http://schemas.microsoft.com/office/powerpoint/2010/main" val="2386041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CA8026D-37E9-4505-8382-812F020849F2}" type="datetimeFigureOut">
              <a:rPr lang="en-US" smtClean="0"/>
              <a:pPr/>
              <a:t>9/9/2020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CBD63C-575C-4980-85BC-1BC2CBD1065D}" type="slidenum">
              <a:rPr lang="en-US" smtClean="0"/>
              <a:pPr/>
              <a:t>‹#›</a:t>
            </a:fld>
            <a:endParaRPr lang="en-US" dirty="0"/>
          </a:p>
        </p:txBody>
      </p:sp>
    </p:spTree>
    <p:extLst>
      <p:ext uri="{BB962C8B-B14F-4D97-AF65-F5344CB8AC3E}">
        <p14:creationId xmlns:p14="http://schemas.microsoft.com/office/powerpoint/2010/main" val="2849383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A8026D-37E9-4505-8382-812F020849F2}" type="datetimeFigureOut">
              <a:rPr lang="en-US" smtClean="0"/>
              <a:pPr/>
              <a:t>9/9/2020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8CBD63C-575C-4980-85BC-1BC2CBD1065D}" type="slidenum">
              <a:rPr lang="en-US" smtClean="0"/>
              <a:pPr/>
              <a:t>‹#›</a:t>
            </a:fld>
            <a:endParaRPr lang="en-US" dirty="0"/>
          </a:p>
        </p:txBody>
      </p:sp>
    </p:spTree>
    <p:extLst>
      <p:ext uri="{BB962C8B-B14F-4D97-AF65-F5344CB8AC3E}">
        <p14:creationId xmlns:p14="http://schemas.microsoft.com/office/powerpoint/2010/main" val="3661038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A8026D-37E9-4505-8382-812F020849F2}" type="datetimeFigureOut">
              <a:rPr lang="en-US" smtClean="0"/>
              <a:pPr/>
              <a:t>9/9/2020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8CBD63C-575C-4980-85BC-1BC2CBD1065D}" type="slidenum">
              <a:rPr lang="en-US" smtClean="0"/>
              <a:pPr/>
              <a:t>‹#›</a:t>
            </a:fld>
            <a:endParaRPr lang="en-US" dirty="0"/>
          </a:p>
        </p:txBody>
      </p:sp>
    </p:spTree>
    <p:extLst>
      <p:ext uri="{BB962C8B-B14F-4D97-AF65-F5344CB8AC3E}">
        <p14:creationId xmlns:p14="http://schemas.microsoft.com/office/powerpoint/2010/main" val="1051893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CA8026D-37E9-4505-8382-812F020849F2}" type="datetimeFigureOut">
              <a:rPr lang="en-US" smtClean="0"/>
              <a:pPr/>
              <a:t>9/9/2020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CBD63C-575C-4980-85BC-1BC2CBD1065D}" type="slidenum">
              <a:rPr lang="en-US" smtClean="0"/>
              <a:pPr/>
              <a:t>‹#›</a:t>
            </a:fld>
            <a:endParaRPr lang="en-US" dirty="0"/>
          </a:p>
        </p:txBody>
      </p:sp>
    </p:spTree>
    <p:extLst>
      <p:ext uri="{BB962C8B-B14F-4D97-AF65-F5344CB8AC3E}">
        <p14:creationId xmlns:p14="http://schemas.microsoft.com/office/powerpoint/2010/main" val="3849766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CA8026D-37E9-4505-8382-812F020849F2}" type="datetimeFigureOut">
              <a:rPr lang="en-US" smtClean="0"/>
              <a:pPr/>
              <a:t>9/9/2020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CBD63C-575C-4980-85BC-1BC2CBD1065D}" type="slidenum">
              <a:rPr lang="en-US" smtClean="0"/>
              <a:pPr/>
              <a:t>‹#›</a:t>
            </a:fld>
            <a:endParaRPr lang="en-US" dirty="0"/>
          </a:p>
        </p:txBody>
      </p:sp>
    </p:spTree>
    <p:extLst>
      <p:ext uri="{BB962C8B-B14F-4D97-AF65-F5344CB8AC3E}">
        <p14:creationId xmlns:p14="http://schemas.microsoft.com/office/powerpoint/2010/main" val="2277186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CA8026D-37E9-4505-8382-812F020849F2}" type="datetimeFigureOut">
              <a:rPr lang="en-US" smtClean="0"/>
              <a:pPr/>
              <a:t>9/9/2020</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8CBD63C-575C-4980-85BC-1BC2CBD1065D}" type="slidenum">
              <a:rPr lang="en-US" smtClean="0"/>
              <a:pPr/>
              <a:t>‹#›</a:t>
            </a:fld>
            <a:endParaRPr lang="en-US" dirty="0"/>
          </a:p>
        </p:txBody>
      </p:sp>
    </p:spTree>
    <p:extLst>
      <p:ext uri="{BB962C8B-B14F-4D97-AF65-F5344CB8AC3E}">
        <p14:creationId xmlns:p14="http://schemas.microsoft.com/office/powerpoint/2010/main" val="2651889813"/>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50" r:id="rId4"/>
    <p:sldLayoutId id="2147483851" r:id="rId5"/>
    <p:sldLayoutId id="2147483852" r:id="rId6"/>
    <p:sldLayoutId id="2147483854" r:id="rId7"/>
    <p:sldLayoutId id="2147483855" r:id="rId8"/>
    <p:sldLayoutId id="2147483856" r:id="rId9"/>
    <p:sldLayoutId id="2147483857" r:id="rId10"/>
    <p:sldLayoutId id="2147483858"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12.xml"/><Relationship Id="rId4" Type="http://schemas.openxmlformats.org/officeDocument/2006/relationships/image" Target="../media/image6.tmp"/></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13.xml"/><Relationship Id="rId4" Type="http://schemas.openxmlformats.org/officeDocument/2006/relationships/image" Target="../media/image7.tmp"/></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14.xml"/><Relationship Id="rId4" Type="http://schemas.openxmlformats.org/officeDocument/2006/relationships/image" Target="../media/image8.tmp"/></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18.xml"/><Relationship Id="rId4" Type="http://schemas.openxmlformats.org/officeDocument/2006/relationships/image" Target="../media/image9.tmp"/></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19.xml"/><Relationship Id="rId5" Type="http://schemas.openxmlformats.org/officeDocument/2006/relationships/image" Target="../media/image11.tmp"/><Relationship Id="rId4" Type="http://schemas.openxmlformats.org/officeDocument/2006/relationships/image" Target="../media/image10.tmp"/></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tags" Target="../tags/tag20.xml"/><Relationship Id="rId5" Type="http://schemas.openxmlformats.org/officeDocument/2006/relationships/image" Target="../media/image13.tmp"/><Relationship Id="rId4" Type="http://schemas.openxmlformats.org/officeDocument/2006/relationships/image" Target="../media/image12.tmp"/></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tags" Target="../tags/tag21.xml"/><Relationship Id="rId5" Type="http://schemas.openxmlformats.org/officeDocument/2006/relationships/image" Target="../media/image15.tmp"/><Relationship Id="rId4" Type="http://schemas.openxmlformats.org/officeDocument/2006/relationships/image" Target="../media/image14.tmp"/></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tags" Target="../tags/tag22.xml"/><Relationship Id="rId4" Type="http://schemas.openxmlformats.org/officeDocument/2006/relationships/image" Target="../media/image16.tmp"/></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tags" Target="../tags/tag23.xml"/><Relationship Id="rId5" Type="http://schemas.openxmlformats.org/officeDocument/2006/relationships/image" Target="../media/image18.tmp"/><Relationship Id="rId4" Type="http://schemas.openxmlformats.org/officeDocument/2006/relationships/image" Target="../media/image17.tmp"/></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tags" Target="../tags/tag24.xml"/><Relationship Id="rId4" Type="http://schemas.openxmlformats.org/officeDocument/2006/relationships/image" Target="../media/image19.tmp"/></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xml"/><Relationship Id="rId1" Type="http://schemas.openxmlformats.org/officeDocument/2006/relationships/tags" Target="../tags/tag27.xml"/><Relationship Id="rId4" Type="http://schemas.openxmlformats.org/officeDocument/2006/relationships/image" Target="../media/image20.tmp"/></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xml"/><Relationship Id="rId1" Type="http://schemas.openxmlformats.org/officeDocument/2006/relationships/tags" Target="../tags/tag28.xml"/><Relationship Id="rId4" Type="http://schemas.openxmlformats.org/officeDocument/2006/relationships/image" Target="../media/image21.tmp"/></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tags" Target="../tags/tag29.xml"/><Relationship Id="rId5" Type="http://schemas.openxmlformats.org/officeDocument/2006/relationships/image" Target="../media/image23.tmp"/><Relationship Id="rId4" Type="http://schemas.openxmlformats.org/officeDocument/2006/relationships/image" Target="../media/image22.tmp"/></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xml"/><Relationship Id="rId1" Type="http://schemas.openxmlformats.org/officeDocument/2006/relationships/tags" Target="../tags/tag30.xml"/><Relationship Id="rId5" Type="http://schemas.openxmlformats.org/officeDocument/2006/relationships/image" Target="../media/image25.tmp"/><Relationship Id="rId4" Type="http://schemas.openxmlformats.org/officeDocument/2006/relationships/image" Target="../media/image24.tmp"/></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3.xml"/><Relationship Id="rId1" Type="http://schemas.openxmlformats.org/officeDocument/2006/relationships/tags" Target="../tags/tag33.xml"/><Relationship Id="rId5" Type="http://schemas.openxmlformats.org/officeDocument/2006/relationships/image" Target="../media/image27.tmp"/><Relationship Id="rId4" Type="http://schemas.openxmlformats.org/officeDocument/2006/relationships/image" Target="../media/image26.tmp"/></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3.xml"/><Relationship Id="rId1" Type="http://schemas.openxmlformats.org/officeDocument/2006/relationships/tags" Target="../tags/tag34.xml"/><Relationship Id="rId5" Type="http://schemas.openxmlformats.org/officeDocument/2006/relationships/image" Target="../media/image29.tmp"/><Relationship Id="rId4" Type="http://schemas.openxmlformats.org/officeDocument/2006/relationships/image" Target="../media/image28.tmp"/></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3.xml"/><Relationship Id="rId1" Type="http://schemas.openxmlformats.org/officeDocument/2006/relationships/tags" Target="../tags/tag35.xml"/><Relationship Id="rId5" Type="http://schemas.openxmlformats.org/officeDocument/2006/relationships/image" Target="../media/image31.tmp"/><Relationship Id="rId4" Type="http://schemas.openxmlformats.org/officeDocument/2006/relationships/image" Target="../media/image30.tmp"/></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3.xml"/><Relationship Id="rId1" Type="http://schemas.openxmlformats.org/officeDocument/2006/relationships/tags" Target="../tags/tag36.xml"/><Relationship Id="rId5" Type="http://schemas.openxmlformats.org/officeDocument/2006/relationships/image" Target="../media/image33.tmp"/><Relationship Id="rId4" Type="http://schemas.openxmlformats.org/officeDocument/2006/relationships/image" Target="../media/image32.tmp"/></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3.xml"/><Relationship Id="rId1" Type="http://schemas.openxmlformats.org/officeDocument/2006/relationships/tags" Target="../tags/tag3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3.xml"/><Relationship Id="rId1" Type="http://schemas.openxmlformats.org/officeDocument/2006/relationships/tags" Target="../tags/tag39.xml"/><Relationship Id="rId5" Type="http://schemas.openxmlformats.org/officeDocument/2006/relationships/image" Target="../media/image35.tmp"/><Relationship Id="rId4" Type="http://schemas.openxmlformats.org/officeDocument/2006/relationships/image" Target="../media/image34.tmp"/></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3.xml"/><Relationship Id="rId1" Type="http://schemas.openxmlformats.org/officeDocument/2006/relationships/tags" Target="../tags/tag40.xml"/><Relationship Id="rId5" Type="http://schemas.openxmlformats.org/officeDocument/2006/relationships/image" Target="../media/image37.tmp"/><Relationship Id="rId4" Type="http://schemas.openxmlformats.org/officeDocument/2006/relationships/image" Target="../media/image36.tmp"/></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3.xml"/><Relationship Id="rId1" Type="http://schemas.openxmlformats.org/officeDocument/2006/relationships/tags" Target="../tags/tag41.xml"/><Relationship Id="rId5" Type="http://schemas.openxmlformats.org/officeDocument/2006/relationships/image" Target="../media/image39.tmp"/><Relationship Id="rId4" Type="http://schemas.openxmlformats.org/officeDocument/2006/relationships/image" Target="../media/image38.tmp"/></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3.xml"/><Relationship Id="rId1" Type="http://schemas.openxmlformats.org/officeDocument/2006/relationships/tags" Target="../tags/tag42.xml"/><Relationship Id="rId5" Type="http://schemas.openxmlformats.org/officeDocument/2006/relationships/image" Target="../media/image41.tmp"/><Relationship Id="rId4" Type="http://schemas.openxmlformats.org/officeDocument/2006/relationships/image" Target="../media/image40.tmp"/></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3.xml"/><Relationship Id="rId1" Type="http://schemas.openxmlformats.org/officeDocument/2006/relationships/tags" Target="../tags/tag43.xml"/><Relationship Id="rId4" Type="http://schemas.openxmlformats.org/officeDocument/2006/relationships/image" Target="../media/image42.tmp"/></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3.xml"/><Relationship Id="rId1" Type="http://schemas.openxmlformats.org/officeDocument/2006/relationships/tags" Target="../tags/tag44.xml"/><Relationship Id="rId4" Type="http://schemas.openxmlformats.org/officeDocument/2006/relationships/image" Target="../media/image43.tmp"/></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3.xml"/><Relationship Id="rId1" Type="http://schemas.openxmlformats.org/officeDocument/2006/relationships/tags" Target="../tags/tag45.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3.xml"/><Relationship Id="rId1" Type="http://schemas.openxmlformats.org/officeDocument/2006/relationships/tags" Target="../tags/tag4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6.xml"/><Relationship Id="rId4" Type="http://schemas.openxmlformats.org/officeDocument/2006/relationships/image" Target="../media/image2.tmp"/></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7.xml"/><Relationship Id="rId4" Type="http://schemas.openxmlformats.org/officeDocument/2006/relationships/image" Target="../media/image3.tmp"/></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9.xml"/><Relationship Id="rId4" Type="http://schemas.openxmlformats.org/officeDocument/2006/relationships/image" Target="../media/image4.tmp"/></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10.xml"/><Relationship Id="rId4" Type="http://schemas.openxmlformats.org/officeDocument/2006/relationships/image" Target="../media/image5.tm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598460" y="1783959"/>
            <a:ext cx="3065480" cy="2889114"/>
          </a:xfrm>
        </p:spPr>
        <p:txBody>
          <a:bodyPr vert="horz" lIns="91440" tIns="45720" rIns="91440" bIns="45720" rtlCol="0" anchor="b">
            <a:normAutofit/>
          </a:bodyPr>
          <a:lstStyle/>
          <a:p>
            <a:pPr algn="l" defTabSz="914400"/>
            <a:r>
              <a:rPr lang="en-US" sz="4700"/>
              <a:t>Chapter 9</a:t>
            </a:r>
          </a:p>
        </p:txBody>
      </p:sp>
      <p:sp>
        <p:nvSpPr>
          <p:cNvPr id="3" name="Subtitle 2"/>
          <p:cNvSpPr>
            <a:spLocks noGrp="1"/>
          </p:cNvSpPr>
          <p:nvPr>
            <p:ph type="subTitle" idx="1"/>
          </p:nvPr>
        </p:nvSpPr>
        <p:spPr>
          <a:xfrm>
            <a:off x="5598459" y="4750893"/>
            <a:ext cx="3065478" cy="1147863"/>
          </a:xfrm>
        </p:spPr>
        <p:txBody>
          <a:bodyPr vert="horz" lIns="91440" tIns="45720" rIns="91440" bIns="45720" rtlCol="0" anchor="t">
            <a:normAutofit/>
          </a:bodyPr>
          <a:lstStyle/>
          <a:p>
            <a:pPr algn="l" defTabSz="914400">
              <a:spcBef>
                <a:spcPts val="1000"/>
              </a:spcBef>
            </a:pPr>
            <a:r>
              <a:rPr lang="en-US" sz="1700">
                <a:latin typeface="+mn-lt"/>
              </a:rPr>
              <a:t>Financial Statement Analysis</a:t>
            </a:r>
          </a:p>
        </p:txBody>
      </p:sp>
      <p:sp>
        <p:nvSpPr>
          <p:cNvPr id="18" name="Freeform: Shape 17">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5391039"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tree with a mountain in the background&#10;&#10;Description automatically generated">
            <a:extLst>
              <a:ext uri="{FF2B5EF4-FFF2-40B4-BE49-F238E27FC236}">
                <a16:creationId xmlns:a16="http://schemas.microsoft.com/office/drawing/2014/main" id="{D84F35E8-82C2-461C-9CB9-43C8C1EB1A1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1456"/>
          <a:stretch/>
        </p:blipFill>
        <p:spPr>
          <a:xfrm>
            <a:off x="20" y="10"/>
            <a:ext cx="5271352"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custDataLst>
      <p:tags r:id="rId1"/>
    </p:custDataLst>
    <p:extLst>
      <p:ext uri="{BB962C8B-B14F-4D97-AF65-F5344CB8AC3E}">
        <p14:creationId xmlns:p14="http://schemas.microsoft.com/office/powerpoint/2010/main" val="90523410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r>
              <a:rPr lang="en-US" altLang="en-US" dirty="0"/>
              <a:t>Vertical Analysis</a:t>
            </a:r>
          </a:p>
        </p:txBody>
      </p:sp>
      <p:sp>
        <p:nvSpPr>
          <p:cNvPr id="2" name="Rectangle 4"/>
          <p:cNvSpPr>
            <a:spLocks noChangeArrowheads="1"/>
          </p:cNvSpPr>
          <p:nvPr/>
        </p:nvSpPr>
        <p:spPr bwMode="auto">
          <a:xfrm>
            <a:off x="685800" y="1524000"/>
            <a:ext cx="7162800" cy="4651017"/>
          </a:xfrm>
          <a:prstGeom prst="rect">
            <a:avLst/>
          </a:prstGeom>
          <a:solidFill>
            <a:schemeClr val="accent1">
              <a:lumMod val="20000"/>
              <a:lumOff val="80000"/>
            </a:schemeClr>
          </a:solidFill>
          <a:ln w="12700" cmpd="thinThick">
            <a:solidFill>
              <a:schemeClr val="tx1"/>
            </a:solidFill>
            <a:miter lim="800000"/>
            <a:headEnd/>
            <a:tailEnd/>
          </a:ln>
          <a:effectLst/>
        </p:spPr>
        <p:txBody>
          <a:bodyPr wrap="square" lIns="90488" tIns="44450" rIns="90488" bIns="44450">
            <a:spAutoFit/>
          </a:bodyPr>
          <a:lstStyle/>
          <a:p>
            <a:pPr marL="457200" indent="-457200" eaLnBrk="0" hangingPunct="0">
              <a:spcBef>
                <a:spcPct val="20000"/>
              </a:spcBef>
              <a:buFont typeface="Arial" panose="020B0604020202020204" pitchFamily="34" charset="0"/>
              <a:buChar char="•"/>
              <a:defRPr/>
            </a:pPr>
            <a:r>
              <a:rPr lang="en-US" sz="2600" b="1" dirty="0">
                <a:latin typeface="Tahoma" panose="020B0604030504040204" pitchFamily="34" charset="0"/>
                <a:ea typeface="Tahoma" panose="020B0604030504040204" pitchFamily="34" charset="0"/>
                <a:cs typeface="Tahoma" panose="020B0604030504040204" pitchFamily="34" charset="0"/>
              </a:rPr>
              <a:t>Vertical analysis </a:t>
            </a:r>
            <a:r>
              <a:rPr lang="en-US" sz="2600" dirty="0">
                <a:latin typeface="Tahoma" panose="020B0604030504040204" pitchFamily="34" charset="0"/>
                <a:ea typeface="Tahoma" panose="020B0604030504040204" pitchFamily="34" charset="0"/>
                <a:cs typeface="Tahoma" panose="020B0604030504040204" pitchFamily="34" charset="0"/>
              </a:rPr>
              <a:t>uses percentages to compare individual components of financial statements to a key statement figure.</a:t>
            </a:r>
          </a:p>
          <a:p>
            <a:pPr marL="457200" indent="-457200" eaLnBrk="0" hangingPunct="0">
              <a:spcBef>
                <a:spcPct val="20000"/>
              </a:spcBef>
              <a:buFont typeface="Arial" panose="020B0604020202020204" pitchFamily="34" charset="0"/>
              <a:buChar char="•"/>
              <a:defRPr/>
            </a:pPr>
            <a:r>
              <a:rPr lang="en-US" sz="2600" dirty="0">
                <a:latin typeface="Tahoma" panose="020B0604030504040204" pitchFamily="34" charset="0"/>
                <a:ea typeface="Tahoma" panose="020B0604030504040204" pitchFamily="34" charset="0"/>
                <a:cs typeface="Tahoma" panose="020B0604030504040204" pitchFamily="34" charset="0"/>
              </a:rPr>
              <a:t>Horizontal analysis compares items over many time periods; vertical analysis compares many items within the same time period</a:t>
            </a:r>
          </a:p>
          <a:p>
            <a:pPr marL="457200" indent="-457200" eaLnBrk="0" hangingPunct="0">
              <a:spcBef>
                <a:spcPct val="20000"/>
              </a:spcBef>
              <a:buFont typeface="Arial" panose="020B0604020202020204" pitchFamily="34" charset="0"/>
              <a:buChar char="•"/>
              <a:defRPr/>
            </a:pPr>
            <a:r>
              <a:rPr lang="en-US" sz="2600" dirty="0">
                <a:latin typeface="Tahoma" panose="020B0604030504040204" pitchFamily="34" charset="0"/>
                <a:ea typeface="Tahoma" panose="020B0604030504040204" pitchFamily="34" charset="0"/>
                <a:cs typeface="Tahoma" panose="020B0604030504040204" pitchFamily="34" charset="0"/>
              </a:rPr>
              <a:t>A common-size financial statement is a vertical analysis in which each financial statement item is expressed as a percentage. </a:t>
            </a:r>
          </a:p>
        </p:txBody>
      </p:sp>
    </p:spTree>
    <p:custDataLst>
      <p:tags r:id="rId1"/>
    </p:custDataLst>
    <p:extLst>
      <p:ext uri="{BB962C8B-B14F-4D97-AF65-F5344CB8AC3E}">
        <p14:creationId xmlns:p14="http://schemas.microsoft.com/office/powerpoint/2010/main" val="3291508806"/>
      </p:ext>
    </p:extLst>
  </p:cSld>
  <p:clrMapOvr>
    <a:masterClrMapping/>
  </p:clrMapOvr>
  <p:transition>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en-US" dirty="0"/>
              <a:t>Vertical Analysis of Income Statement</a:t>
            </a:r>
          </a:p>
        </p:txBody>
      </p:sp>
      <p:sp>
        <p:nvSpPr>
          <p:cNvPr id="37892" name="Text Box 4"/>
          <p:cNvSpPr txBox="1">
            <a:spLocks noChangeArrowheads="1"/>
          </p:cNvSpPr>
          <p:nvPr/>
        </p:nvSpPr>
        <p:spPr bwMode="auto">
          <a:xfrm>
            <a:off x="628650" y="1447800"/>
            <a:ext cx="7143750" cy="1446550"/>
          </a:xfrm>
          <a:prstGeom prst="rect">
            <a:avLst/>
          </a:prstGeom>
          <a:solidFill>
            <a:schemeClr val="accent1">
              <a:lumMod val="20000"/>
              <a:lumOff val="80000"/>
            </a:schemeClr>
          </a:solidFill>
          <a:ln w="9525">
            <a:solidFill>
              <a:schemeClr val="tx1"/>
            </a:solidFill>
            <a:miter lim="800000"/>
            <a:headEnd/>
            <a:tailEnd/>
          </a:ln>
        </p:spPr>
        <p:txBody>
          <a:bodyPr wrap="square">
            <a:spAutoFit/>
          </a:bodyPr>
          <a:lstStyle>
            <a:lvl1pPr eaLnBrk="0" hangingPunct="0">
              <a:defRPr sz="4800">
                <a:solidFill>
                  <a:schemeClr val="tx1"/>
                </a:solidFill>
                <a:latin typeface="Arial" charset="0"/>
                <a:cs typeface="Arial" charset="0"/>
              </a:defRPr>
            </a:lvl1pPr>
            <a:lvl2pPr marL="742950" indent="-285750" eaLnBrk="0" hangingPunct="0">
              <a:defRPr sz="4800">
                <a:solidFill>
                  <a:schemeClr val="tx1"/>
                </a:solidFill>
                <a:latin typeface="Arial" charset="0"/>
                <a:cs typeface="Arial" charset="0"/>
              </a:defRPr>
            </a:lvl2pPr>
            <a:lvl3pPr marL="1143000" indent="-228600" eaLnBrk="0" hangingPunct="0">
              <a:defRPr sz="4800">
                <a:solidFill>
                  <a:schemeClr val="tx1"/>
                </a:solidFill>
                <a:latin typeface="Arial" charset="0"/>
                <a:cs typeface="Arial" charset="0"/>
              </a:defRPr>
            </a:lvl3pPr>
            <a:lvl4pPr marL="1600200" indent="-228600" eaLnBrk="0" hangingPunct="0">
              <a:defRPr sz="4800">
                <a:solidFill>
                  <a:schemeClr val="tx1"/>
                </a:solidFill>
                <a:latin typeface="Arial" charset="0"/>
                <a:cs typeface="Arial" charset="0"/>
              </a:defRPr>
            </a:lvl4pPr>
            <a:lvl5pPr marL="2057400" indent="-228600" eaLnBrk="0" hangingPunct="0">
              <a:defRPr sz="4800">
                <a:solidFill>
                  <a:schemeClr val="tx1"/>
                </a:solidFill>
                <a:latin typeface="Arial" charset="0"/>
                <a:cs typeface="Arial" charset="0"/>
              </a:defRPr>
            </a:lvl5pPr>
            <a:lvl6pPr marL="2514600" indent="-228600" eaLnBrk="0" fontAlgn="base" hangingPunct="0">
              <a:spcBef>
                <a:spcPct val="0"/>
              </a:spcBef>
              <a:spcAft>
                <a:spcPct val="0"/>
              </a:spcAft>
              <a:defRPr sz="4800">
                <a:solidFill>
                  <a:schemeClr val="tx1"/>
                </a:solidFill>
                <a:latin typeface="Arial" charset="0"/>
                <a:cs typeface="Arial" charset="0"/>
              </a:defRPr>
            </a:lvl6pPr>
            <a:lvl7pPr marL="2971800" indent="-228600" eaLnBrk="0" fontAlgn="base" hangingPunct="0">
              <a:spcBef>
                <a:spcPct val="0"/>
              </a:spcBef>
              <a:spcAft>
                <a:spcPct val="0"/>
              </a:spcAft>
              <a:defRPr sz="4800">
                <a:solidFill>
                  <a:schemeClr val="tx1"/>
                </a:solidFill>
                <a:latin typeface="Arial" charset="0"/>
                <a:cs typeface="Arial" charset="0"/>
              </a:defRPr>
            </a:lvl7pPr>
            <a:lvl8pPr marL="3429000" indent="-228600" eaLnBrk="0" fontAlgn="base" hangingPunct="0">
              <a:spcBef>
                <a:spcPct val="0"/>
              </a:spcBef>
              <a:spcAft>
                <a:spcPct val="0"/>
              </a:spcAft>
              <a:defRPr sz="4800">
                <a:solidFill>
                  <a:schemeClr val="tx1"/>
                </a:solidFill>
                <a:latin typeface="Arial" charset="0"/>
                <a:cs typeface="Arial" charset="0"/>
              </a:defRPr>
            </a:lvl8pPr>
            <a:lvl9pPr marL="3886200" indent="-228600" eaLnBrk="0" fontAlgn="base" hangingPunct="0">
              <a:spcBef>
                <a:spcPct val="0"/>
              </a:spcBef>
              <a:spcAft>
                <a:spcPct val="0"/>
              </a:spcAft>
              <a:defRPr sz="4800">
                <a:solidFill>
                  <a:schemeClr val="tx1"/>
                </a:solidFill>
                <a:latin typeface="Arial" charset="0"/>
                <a:cs typeface="Arial" charset="0"/>
              </a:defRPr>
            </a:lvl9pPr>
          </a:lstStyle>
          <a:p>
            <a:pPr>
              <a:spcBef>
                <a:spcPct val="50000"/>
              </a:spcBef>
            </a:pPr>
            <a:r>
              <a:rPr lang="en-US" altLang="en-US" sz="2200" dirty="0">
                <a:latin typeface="Tahoma" panose="020B0604030504040204" pitchFamily="34" charset="0"/>
                <a:ea typeface="Tahoma" panose="020B0604030504040204" pitchFamily="34" charset="0"/>
                <a:cs typeface="Tahoma" panose="020B0604030504040204" pitchFamily="34" charset="0"/>
              </a:rPr>
              <a:t>Vertical analysis of an income statement (also called a common size income statement) involves converting each income statement component to a percentage of sales.</a:t>
            </a:r>
          </a:p>
        </p:txBody>
      </p:sp>
      <p:pic>
        <p:nvPicPr>
          <p:cNvPr id="3" name="Picture 2" descr="A screenshot of a cell phone&#10;&#10;Description automatically generated">
            <a:extLst>
              <a:ext uri="{FF2B5EF4-FFF2-40B4-BE49-F238E27FC236}">
                <a16:creationId xmlns:a16="http://schemas.microsoft.com/office/drawing/2014/main" id="{7AFE19C9-FCC1-4C74-9C32-BD20884661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0735" y="2957622"/>
            <a:ext cx="6319580" cy="3535252"/>
          </a:xfrm>
          <a:prstGeom prst="rect">
            <a:avLst/>
          </a:prstGeom>
        </p:spPr>
      </p:pic>
    </p:spTree>
    <p:custDataLst>
      <p:tags r:id="rId1"/>
    </p:custDataLst>
    <p:extLst>
      <p:ext uri="{BB962C8B-B14F-4D97-AF65-F5344CB8AC3E}">
        <p14:creationId xmlns:p14="http://schemas.microsoft.com/office/powerpoint/2010/main" val="50917222"/>
      </p:ext>
    </p:ext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lIns="90488" tIns="44450" rIns="90488" bIns="44450" anchor="ctr">
            <a:normAutofit/>
          </a:bodyPr>
          <a:lstStyle/>
          <a:p>
            <a:pPr eaLnBrk="1" hangingPunct="1"/>
            <a:r>
              <a:rPr lang="en-US" altLang="en-US" b="1" dirty="0"/>
              <a:t>Vertical Analysis of Balance Sheet</a:t>
            </a:r>
          </a:p>
        </p:txBody>
      </p:sp>
      <p:sp>
        <p:nvSpPr>
          <p:cNvPr id="39940" name="Text Box 4"/>
          <p:cNvSpPr txBox="1">
            <a:spLocks noChangeArrowheads="1"/>
          </p:cNvSpPr>
          <p:nvPr/>
        </p:nvSpPr>
        <p:spPr bwMode="auto">
          <a:xfrm>
            <a:off x="762000" y="1371600"/>
            <a:ext cx="7010400" cy="1107996"/>
          </a:xfrm>
          <a:prstGeom prst="rect">
            <a:avLst/>
          </a:prstGeom>
          <a:solidFill>
            <a:schemeClr val="accent1">
              <a:lumMod val="20000"/>
              <a:lumOff val="80000"/>
            </a:schemeClr>
          </a:solidFill>
          <a:ln w="9525">
            <a:solidFill>
              <a:schemeClr val="tx1"/>
            </a:solidFill>
            <a:miter lim="800000"/>
            <a:headEnd/>
            <a:tailEnd/>
          </a:ln>
        </p:spPr>
        <p:txBody>
          <a:bodyPr wrap="square">
            <a:spAutoFit/>
          </a:bodyPr>
          <a:lstStyle>
            <a:lvl1pPr eaLnBrk="0" hangingPunct="0">
              <a:defRPr sz="4800">
                <a:solidFill>
                  <a:schemeClr val="tx1"/>
                </a:solidFill>
                <a:latin typeface="Arial" charset="0"/>
                <a:cs typeface="Arial" charset="0"/>
              </a:defRPr>
            </a:lvl1pPr>
            <a:lvl2pPr marL="742950" indent="-285750" eaLnBrk="0" hangingPunct="0">
              <a:defRPr sz="4800">
                <a:solidFill>
                  <a:schemeClr val="tx1"/>
                </a:solidFill>
                <a:latin typeface="Arial" charset="0"/>
                <a:cs typeface="Arial" charset="0"/>
              </a:defRPr>
            </a:lvl2pPr>
            <a:lvl3pPr marL="1143000" indent="-228600" eaLnBrk="0" hangingPunct="0">
              <a:defRPr sz="4800">
                <a:solidFill>
                  <a:schemeClr val="tx1"/>
                </a:solidFill>
                <a:latin typeface="Arial" charset="0"/>
                <a:cs typeface="Arial" charset="0"/>
              </a:defRPr>
            </a:lvl3pPr>
            <a:lvl4pPr marL="1600200" indent="-228600" eaLnBrk="0" hangingPunct="0">
              <a:defRPr sz="4800">
                <a:solidFill>
                  <a:schemeClr val="tx1"/>
                </a:solidFill>
                <a:latin typeface="Arial" charset="0"/>
                <a:cs typeface="Arial" charset="0"/>
              </a:defRPr>
            </a:lvl4pPr>
            <a:lvl5pPr marL="2057400" indent="-228600" eaLnBrk="0" hangingPunct="0">
              <a:defRPr sz="4800">
                <a:solidFill>
                  <a:schemeClr val="tx1"/>
                </a:solidFill>
                <a:latin typeface="Arial" charset="0"/>
                <a:cs typeface="Arial" charset="0"/>
              </a:defRPr>
            </a:lvl5pPr>
            <a:lvl6pPr marL="2514600" indent="-228600" eaLnBrk="0" fontAlgn="base" hangingPunct="0">
              <a:spcBef>
                <a:spcPct val="0"/>
              </a:spcBef>
              <a:spcAft>
                <a:spcPct val="0"/>
              </a:spcAft>
              <a:defRPr sz="4800">
                <a:solidFill>
                  <a:schemeClr val="tx1"/>
                </a:solidFill>
                <a:latin typeface="Arial" charset="0"/>
                <a:cs typeface="Arial" charset="0"/>
              </a:defRPr>
            </a:lvl6pPr>
            <a:lvl7pPr marL="2971800" indent="-228600" eaLnBrk="0" fontAlgn="base" hangingPunct="0">
              <a:spcBef>
                <a:spcPct val="0"/>
              </a:spcBef>
              <a:spcAft>
                <a:spcPct val="0"/>
              </a:spcAft>
              <a:defRPr sz="4800">
                <a:solidFill>
                  <a:schemeClr val="tx1"/>
                </a:solidFill>
                <a:latin typeface="Arial" charset="0"/>
                <a:cs typeface="Arial" charset="0"/>
              </a:defRPr>
            </a:lvl7pPr>
            <a:lvl8pPr marL="3429000" indent="-228600" eaLnBrk="0" fontAlgn="base" hangingPunct="0">
              <a:spcBef>
                <a:spcPct val="0"/>
              </a:spcBef>
              <a:spcAft>
                <a:spcPct val="0"/>
              </a:spcAft>
              <a:defRPr sz="4800">
                <a:solidFill>
                  <a:schemeClr val="tx1"/>
                </a:solidFill>
                <a:latin typeface="Arial" charset="0"/>
                <a:cs typeface="Arial" charset="0"/>
              </a:defRPr>
            </a:lvl8pPr>
            <a:lvl9pPr marL="3886200" indent="-228600" eaLnBrk="0" fontAlgn="base" hangingPunct="0">
              <a:spcBef>
                <a:spcPct val="0"/>
              </a:spcBef>
              <a:spcAft>
                <a:spcPct val="0"/>
              </a:spcAft>
              <a:defRPr sz="4800">
                <a:solidFill>
                  <a:schemeClr val="tx1"/>
                </a:solidFill>
                <a:latin typeface="Arial" charset="0"/>
                <a:cs typeface="Arial" charset="0"/>
              </a:defRPr>
            </a:lvl9pPr>
          </a:lstStyle>
          <a:p>
            <a:pPr>
              <a:spcBef>
                <a:spcPct val="50000"/>
              </a:spcBef>
            </a:pPr>
            <a:r>
              <a:rPr lang="en-US" altLang="en-US" sz="2200" dirty="0">
                <a:latin typeface="Tahoma" panose="020B0604030504040204" pitchFamily="34" charset="0"/>
                <a:ea typeface="Tahoma" panose="020B0604030504040204" pitchFamily="34" charset="0"/>
                <a:cs typeface="Tahoma" panose="020B0604030504040204" pitchFamily="34" charset="0"/>
              </a:rPr>
              <a:t>Vertical analysis of the balance sheet involves converting each balance sheet component to a percentage of total assets.</a:t>
            </a:r>
          </a:p>
        </p:txBody>
      </p:sp>
      <p:pic>
        <p:nvPicPr>
          <p:cNvPr id="3" name="Picture 2" descr="A screenshot of a cell phone&#10;&#10;Description automatically generated">
            <a:extLst>
              <a:ext uri="{FF2B5EF4-FFF2-40B4-BE49-F238E27FC236}">
                <a16:creationId xmlns:a16="http://schemas.microsoft.com/office/drawing/2014/main" id="{CD4AD003-3CED-4836-BF38-5AF48C4896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800" y="2644611"/>
            <a:ext cx="6584496" cy="3607700"/>
          </a:xfrm>
          <a:prstGeom prst="rect">
            <a:avLst/>
          </a:prstGeom>
        </p:spPr>
      </p:pic>
    </p:spTree>
    <p:custDataLst>
      <p:tags r:id="rId1"/>
    </p:custDataLst>
    <p:extLst>
      <p:ext uri="{BB962C8B-B14F-4D97-AF65-F5344CB8AC3E}">
        <p14:creationId xmlns:p14="http://schemas.microsoft.com/office/powerpoint/2010/main" val="1328165039"/>
      </p:ext>
    </p:extLst>
  </p:cSld>
  <p:clrMapOvr>
    <a:masterClrMapping/>
  </p:clrMapOvr>
  <p:transition>
    <p:dissolv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lIns="90488" tIns="44450" rIns="90488" bIns="44450" anchor="ctr">
            <a:normAutofit/>
          </a:bodyPr>
          <a:lstStyle/>
          <a:p>
            <a:pPr eaLnBrk="1" hangingPunct="1"/>
            <a:r>
              <a:rPr lang="en-US" altLang="en-US" b="1" dirty="0"/>
              <a:t>Vertical Analysis of Balance Sheet</a:t>
            </a:r>
          </a:p>
        </p:txBody>
      </p:sp>
      <p:sp>
        <p:nvSpPr>
          <p:cNvPr id="39940" name="Text Box 4"/>
          <p:cNvSpPr txBox="1">
            <a:spLocks noChangeArrowheads="1"/>
          </p:cNvSpPr>
          <p:nvPr/>
        </p:nvSpPr>
        <p:spPr bwMode="auto">
          <a:xfrm>
            <a:off x="762000" y="1371600"/>
            <a:ext cx="7010400" cy="1107996"/>
          </a:xfrm>
          <a:prstGeom prst="rect">
            <a:avLst/>
          </a:prstGeom>
          <a:solidFill>
            <a:schemeClr val="accent1">
              <a:lumMod val="20000"/>
              <a:lumOff val="80000"/>
            </a:schemeClr>
          </a:solidFill>
          <a:ln w="9525">
            <a:solidFill>
              <a:schemeClr val="tx1"/>
            </a:solidFill>
            <a:miter lim="800000"/>
            <a:headEnd/>
            <a:tailEnd/>
          </a:ln>
        </p:spPr>
        <p:txBody>
          <a:bodyPr wrap="square">
            <a:spAutoFit/>
          </a:bodyPr>
          <a:lstStyle>
            <a:lvl1pPr eaLnBrk="0" hangingPunct="0">
              <a:defRPr sz="4800">
                <a:solidFill>
                  <a:schemeClr val="tx1"/>
                </a:solidFill>
                <a:latin typeface="Arial" charset="0"/>
                <a:cs typeface="Arial" charset="0"/>
              </a:defRPr>
            </a:lvl1pPr>
            <a:lvl2pPr marL="742950" indent="-285750" eaLnBrk="0" hangingPunct="0">
              <a:defRPr sz="4800">
                <a:solidFill>
                  <a:schemeClr val="tx1"/>
                </a:solidFill>
                <a:latin typeface="Arial" charset="0"/>
                <a:cs typeface="Arial" charset="0"/>
              </a:defRPr>
            </a:lvl2pPr>
            <a:lvl3pPr marL="1143000" indent="-228600" eaLnBrk="0" hangingPunct="0">
              <a:defRPr sz="4800">
                <a:solidFill>
                  <a:schemeClr val="tx1"/>
                </a:solidFill>
                <a:latin typeface="Arial" charset="0"/>
                <a:cs typeface="Arial" charset="0"/>
              </a:defRPr>
            </a:lvl3pPr>
            <a:lvl4pPr marL="1600200" indent="-228600" eaLnBrk="0" hangingPunct="0">
              <a:defRPr sz="4800">
                <a:solidFill>
                  <a:schemeClr val="tx1"/>
                </a:solidFill>
                <a:latin typeface="Arial" charset="0"/>
                <a:cs typeface="Arial" charset="0"/>
              </a:defRPr>
            </a:lvl4pPr>
            <a:lvl5pPr marL="2057400" indent="-228600" eaLnBrk="0" hangingPunct="0">
              <a:defRPr sz="4800">
                <a:solidFill>
                  <a:schemeClr val="tx1"/>
                </a:solidFill>
                <a:latin typeface="Arial" charset="0"/>
                <a:cs typeface="Arial" charset="0"/>
              </a:defRPr>
            </a:lvl5pPr>
            <a:lvl6pPr marL="2514600" indent="-228600" eaLnBrk="0" fontAlgn="base" hangingPunct="0">
              <a:spcBef>
                <a:spcPct val="0"/>
              </a:spcBef>
              <a:spcAft>
                <a:spcPct val="0"/>
              </a:spcAft>
              <a:defRPr sz="4800">
                <a:solidFill>
                  <a:schemeClr val="tx1"/>
                </a:solidFill>
                <a:latin typeface="Arial" charset="0"/>
                <a:cs typeface="Arial" charset="0"/>
              </a:defRPr>
            </a:lvl6pPr>
            <a:lvl7pPr marL="2971800" indent="-228600" eaLnBrk="0" fontAlgn="base" hangingPunct="0">
              <a:spcBef>
                <a:spcPct val="0"/>
              </a:spcBef>
              <a:spcAft>
                <a:spcPct val="0"/>
              </a:spcAft>
              <a:defRPr sz="4800">
                <a:solidFill>
                  <a:schemeClr val="tx1"/>
                </a:solidFill>
                <a:latin typeface="Arial" charset="0"/>
                <a:cs typeface="Arial" charset="0"/>
              </a:defRPr>
            </a:lvl7pPr>
            <a:lvl8pPr marL="3429000" indent="-228600" eaLnBrk="0" fontAlgn="base" hangingPunct="0">
              <a:spcBef>
                <a:spcPct val="0"/>
              </a:spcBef>
              <a:spcAft>
                <a:spcPct val="0"/>
              </a:spcAft>
              <a:defRPr sz="4800">
                <a:solidFill>
                  <a:schemeClr val="tx1"/>
                </a:solidFill>
                <a:latin typeface="Arial" charset="0"/>
                <a:cs typeface="Arial" charset="0"/>
              </a:defRPr>
            </a:lvl8pPr>
            <a:lvl9pPr marL="3886200" indent="-228600" eaLnBrk="0" fontAlgn="base" hangingPunct="0">
              <a:spcBef>
                <a:spcPct val="0"/>
              </a:spcBef>
              <a:spcAft>
                <a:spcPct val="0"/>
              </a:spcAft>
              <a:defRPr sz="4800">
                <a:solidFill>
                  <a:schemeClr val="tx1"/>
                </a:solidFill>
                <a:latin typeface="Arial" charset="0"/>
                <a:cs typeface="Arial" charset="0"/>
              </a:defRPr>
            </a:lvl9pPr>
          </a:lstStyle>
          <a:p>
            <a:pPr>
              <a:spcBef>
                <a:spcPct val="50000"/>
              </a:spcBef>
            </a:pPr>
            <a:r>
              <a:rPr lang="en-US" altLang="en-US" sz="2200" dirty="0">
                <a:latin typeface="Tahoma" panose="020B0604030504040204" pitchFamily="34" charset="0"/>
                <a:ea typeface="Tahoma" panose="020B0604030504040204" pitchFamily="34" charset="0"/>
                <a:cs typeface="Tahoma" panose="020B0604030504040204" pitchFamily="34" charset="0"/>
              </a:rPr>
              <a:t>Vertical analysis of the balance sheet involves converting each balance sheet component to a percentage of total assets.</a:t>
            </a:r>
          </a:p>
        </p:txBody>
      </p:sp>
      <p:grpSp>
        <p:nvGrpSpPr>
          <p:cNvPr id="5" name="Group 4">
            <a:extLst>
              <a:ext uri="{FF2B5EF4-FFF2-40B4-BE49-F238E27FC236}">
                <a16:creationId xmlns:a16="http://schemas.microsoft.com/office/drawing/2014/main" id="{A1A4EF4C-558C-4B62-995A-E2E998041812}"/>
              </a:ext>
            </a:extLst>
          </p:cNvPr>
          <p:cNvGrpSpPr/>
          <p:nvPr/>
        </p:nvGrpSpPr>
        <p:grpSpPr>
          <a:xfrm>
            <a:off x="1447800" y="2590800"/>
            <a:ext cx="5862145" cy="3784246"/>
            <a:chOff x="1318078" y="152400"/>
            <a:chExt cx="6812643" cy="4738689"/>
          </a:xfrm>
        </p:grpSpPr>
        <p:pic>
          <p:nvPicPr>
            <p:cNvPr id="4" name="Picture 3" descr="A screenshot of a cell phone&#10;&#10;Description automatically generated">
              <a:extLst>
                <a:ext uri="{FF2B5EF4-FFF2-40B4-BE49-F238E27FC236}">
                  <a16:creationId xmlns:a16="http://schemas.microsoft.com/office/drawing/2014/main" id="{D02E9804-EC22-4D09-8DD8-92F7B0ED3FD4}"/>
                </a:ext>
              </a:extLst>
            </p:cNvPr>
            <p:cNvPicPr>
              <a:picLocks noChangeAspect="1"/>
            </p:cNvPicPr>
            <p:nvPr/>
          </p:nvPicPr>
          <p:blipFill rotWithShape="1">
            <a:blip r:embed="rId4">
              <a:extLst>
                <a:ext uri="{28A0092B-C50C-407E-A947-70E740481C1C}">
                  <a14:useLocalDpi xmlns:a14="http://schemas.microsoft.com/office/drawing/2010/main" val="0"/>
                </a:ext>
              </a:extLst>
            </a:blip>
            <a:srcRect t="53333"/>
            <a:stretch/>
          </p:blipFill>
          <p:spPr>
            <a:xfrm>
              <a:off x="1318078" y="1690689"/>
              <a:ext cx="6812643" cy="3200400"/>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8E18AD90-7DE4-45F2-B1F5-E45DAF25DE02}"/>
                </a:ext>
              </a:extLst>
            </p:cNvPr>
            <p:cNvPicPr>
              <a:picLocks noChangeAspect="1"/>
            </p:cNvPicPr>
            <p:nvPr/>
          </p:nvPicPr>
          <p:blipFill rotWithShape="1">
            <a:blip r:embed="rId4">
              <a:extLst>
                <a:ext uri="{28A0092B-C50C-407E-A947-70E740481C1C}">
                  <a14:useLocalDpi xmlns:a14="http://schemas.microsoft.com/office/drawing/2010/main" val="0"/>
                </a:ext>
              </a:extLst>
            </a:blip>
            <a:srcRect b="77569"/>
            <a:stretch/>
          </p:blipFill>
          <p:spPr>
            <a:xfrm>
              <a:off x="1318078" y="152400"/>
              <a:ext cx="6812643" cy="1538289"/>
            </a:xfrm>
            <a:prstGeom prst="rect">
              <a:avLst/>
            </a:prstGeom>
          </p:spPr>
        </p:pic>
      </p:grpSp>
    </p:spTree>
    <p:custDataLst>
      <p:tags r:id="rId1"/>
    </p:custDataLst>
    <p:extLst>
      <p:ext uri="{BB962C8B-B14F-4D97-AF65-F5344CB8AC3E}">
        <p14:creationId xmlns:p14="http://schemas.microsoft.com/office/powerpoint/2010/main" val="792253198"/>
      </p:ext>
    </p:extLst>
  </p:cSld>
  <p:clrMapOvr>
    <a:masterClrMapping/>
  </p:clrMapOvr>
  <p:transition>
    <p:dissolv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r>
              <a:rPr lang="en-US" altLang="en-US" dirty="0"/>
              <a:t>Objectives of Ratio Analysis</a:t>
            </a:r>
          </a:p>
        </p:txBody>
      </p:sp>
      <p:sp>
        <p:nvSpPr>
          <p:cNvPr id="3076" name="Text Box 4"/>
          <p:cNvSpPr txBox="1">
            <a:spLocks noChangeArrowheads="1"/>
          </p:cNvSpPr>
          <p:nvPr/>
        </p:nvSpPr>
        <p:spPr bwMode="auto">
          <a:xfrm>
            <a:off x="628650" y="1600200"/>
            <a:ext cx="7524750" cy="4693593"/>
          </a:xfrm>
          <a:prstGeom prst="rect">
            <a:avLst/>
          </a:prstGeom>
          <a:solidFill>
            <a:schemeClr val="accent1">
              <a:lumMod val="20000"/>
              <a:lumOff val="80000"/>
            </a:schemeClr>
          </a:solidFill>
          <a:ln w="9525">
            <a:solidFill>
              <a:schemeClr val="tx1"/>
            </a:solidFill>
            <a:miter lim="800000"/>
            <a:headEnd/>
            <a:tailEnd/>
          </a:ln>
        </p:spPr>
        <p:txBody>
          <a:bodyPr wrap="square">
            <a:spAutoFit/>
          </a:bodyPr>
          <a:lstStyle>
            <a:lvl1pPr eaLnBrk="0" hangingPunct="0">
              <a:defRPr sz="4800">
                <a:solidFill>
                  <a:schemeClr val="tx1"/>
                </a:solidFill>
                <a:latin typeface="Arial" charset="0"/>
                <a:cs typeface="Arial" charset="0"/>
              </a:defRPr>
            </a:lvl1pPr>
            <a:lvl2pPr marL="742950" indent="-285750" eaLnBrk="0" hangingPunct="0">
              <a:defRPr sz="4800">
                <a:solidFill>
                  <a:schemeClr val="tx1"/>
                </a:solidFill>
                <a:latin typeface="Arial" charset="0"/>
                <a:cs typeface="Arial" charset="0"/>
              </a:defRPr>
            </a:lvl2pPr>
            <a:lvl3pPr marL="1143000" indent="-228600" eaLnBrk="0" hangingPunct="0">
              <a:defRPr sz="4800">
                <a:solidFill>
                  <a:schemeClr val="tx1"/>
                </a:solidFill>
                <a:latin typeface="Arial" charset="0"/>
                <a:cs typeface="Arial" charset="0"/>
              </a:defRPr>
            </a:lvl3pPr>
            <a:lvl4pPr marL="1600200" indent="-228600" eaLnBrk="0" hangingPunct="0">
              <a:defRPr sz="4800">
                <a:solidFill>
                  <a:schemeClr val="tx1"/>
                </a:solidFill>
                <a:latin typeface="Arial" charset="0"/>
                <a:cs typeface="Arial" charset="0"/>
              </a:defRPr>
            </a:lvl4pPr>
            <a:lvl5pPr marL="2057400" indent="-228600" eaLnBrk="0" hangingPunct="0">
              <a:defRPr sz="4800">
                <a:solidFill>
                  <a:schemeClr val="tx1"/>
                </a:solidFill>
                <a:latin typeface="Arial" charset="0"/>
                <a:cs typeface="Arial" charset="0"/>
              </a:defRPr>
            </a:lvl5pPr>
            <a:lvl6pPr marL="2514600" indent="-228600" eaLnBrk="0" fontAlgn="base" hangingPunct="0">
              <a:spcBef>
                <a:spcPct val="0"/>
              </a:spcBef>
              <a:spcAft>
                <a:spcPct val="0"/>
              </a:spcAft>
              <a:defRPr sz="4800">
                <a:solidFill>
                  <a:schemeClr val="tx1"/>
                </a:solidFill>
                <a:latin typeface="Arial" charset="0"/>
                <a:cs typeface="Arial" charset="0"/>
              </a:defRPr>
            </a:lvl6pPr>
            <a:lvl7pPr marL="2971800" indent="-228600" eaLnBrk="0" fontAlgn="base" hangingPunct="0">
              <a:spcBef>
                <a:spcPct val="0"/>
              </a:spcBef>
              <a:spcAft>
                <a:spcPct val="0"/>
              </a:spcAft>
              <a:defRPr sz="4800">
                <a:solidFill>
                  <a:schemeClr val="tx1"/>
                </a:solidFill>
                <a:latin typeface="Arial" charset="0"/>
                <a:cs typeface="Arial" charset="0"/>
              </a:defRPr>
            </a:lvl7pPr>
            <a:lvl8pPr marL="3429000" indent="-228600" eaLnBrk="0" fontAlgn="base" hangingPunct="0">
              <a:spcBef>
                <a:spcPct val="0"/>
              </a:spcBef>
              <a:spcAft>
                <a:spcPct val="0"/>
              </a:spcAft>
              <a:defRPr sz="4800">
                <a:solidFill>
                  <a:schemeClr val="tx1"/>
                </a:solidFill>
                <a:latin typeface="Arial" charset="0"/>
                <a:cs typeface="Arial" charset="0"/>
              </a:defRPr>
            </a:lvl8pPr>
            <a:lvl9pPr marL="3886200" indent="-228600" eaLnBrk="0" fontAlgn="base" hangingPunct="0">
              <a:spcBef>
                <a:spcPct val="0"/>
              </a:spcBef>
              <a:spcAft>
                <a:spcPct val="0"/>
              </a:spcAft>
              <a:defRPr sz="4800">
                <a:solidFill>
                  <a:schemeClr val="tx1"/>
                </a:solidFill>
                <a:latin typeface="Arial" charset="0"/>
                <a:cs typeface="Arial" charset="0"/>
              </a:defRPr>
            </a:lvl9pPr>
          </a:lstStyle>
          <a:p>
            <a:pPr>
              <a:spcBef>
                <a:spcPct val="50000"/>
              </a:spcBef>
            </a:pPr>
            <a:r>
              <a:rPr lang="en-US" altLang="en-US" sz="2600" dirty="0">
                <a:latin typeface="Tahoma" panose="020B0604030504040204" pitchFamily="34" charset="0"/>
                <a:ea typeface="Tahoma" panose="020B0604030504040204" pitchFamily="34" charset="0"/>
                <a:cs typeface="Tahoma" panose="020B0604030504040204" pitchFamily="34" charset="0"/>
              </a:rPr>
              <a:t>Ratio analysis involves studying various relationships between different items reported in a set of financial statements. </a:t>
            </a:r>
          </a:p>
          <a:p>
            <a:pPr>
              <a:spcBef>
                <a:spcPct val="50000"/>
              </a:spcBef>
            </a:pPr>
            <a:r>
              <a:rPr lang="en-US" altLang="en-US" sz="2600" dirty="0">
                <a:latin typeface="Tahoma" panose="020B0604030504040204" pitchFamily="34" charset="0"/>
                <a:ea typeface="Tahoma" panose="020B0604030504040204" pitchFamily="34" charset="0"/>
                <a:cs typeface="Tahoma" panose="020B0604030504040204" pitchFamily="34" charset="0"/>
              </a:rPr>
              <a:t>Various users approach financial statement analysis with many different objectives.</a:t>
            </a:r>
          </a:p>
          <a:p>
            <a:pPr marL="1200150" lvl="1" indent="-457200">
              <a:spcBef>
                <a:spcPct val="50000"/>
              </a:spcBef>
              <a:buFont typeface="Arial" panose="020B0604020202020204" pitchFamily="34" charset="0"/>
              <a:buChar char="•"/>
            </a:pPr>
            <a:r>
              <a:rPr lang="en-US" altLang="en-US" sz="2400" dirty="0">
                <a:latin typeface="Tahoma" panose="020B0604030504040204" pitchFamily="34" charset="0"/>
                <a:ea typeface="Tahoma" panose="020B0604030504040204" pitchFamily="34" charset="0"/>
                <a:cs typeface="Tahoma" panose="020B0604030504040204" pitchFamily="34" charset="0"/>
              </a:rPr>
              <a:t>Creditors are interested in whether a company can repay its debts on time</a:t>
            </a:r>
          </a:p>
          <a:p>
            <a:pPr marL="1200150" lvl="1" indent="-457200">
              <a:spcBef>
                <a:spcPct val="50000"/>
              </a:spcBef>
              <a:buFont typeface="Arial" panose="020B0604020202020204" pitchFamily="34" charset="0"/>
              <a:buChar char="•"/>
            </a:pPr>
            <a:r>
              <a:rPr lang="en-US" altLang="en-US" sz="2400" dirty="0">
                <a:latin typeface="Tahoma" panose="020B0604030504040204" pitchFamily="34" charset="0"/>
                <a:ea typeface="Tahoma" panose="020B0604030504040204" pitchFamily="34" charset="0"/>
                <a:cs typeface="Tahoma" panose="020B0604030504040204" pitchFamily="34" charset="0"/>
              </a:rPr>
              <a:t>Creditors and stockholders care how the company is financed.</a:t>
            </a:r>
          </a:p>
          <a:p>
            <a:pPr marL="1200150" lvl="1" indent="-457200">
              <a:spcBef>
                <a:spcPct val="50000"/>
              </a:spcBef>
              <a:buFont typeface="Arial" panose="020B0604020202020204" pitchFamily="34" charset="0"/>
              <a:buChar char="•"/>
            </a:pPr>
            <a:r>
              <a:rPr lang="en-US" altLang="en-US" sz="2400" dirty="0">
                <a:latin typeface="Tahoma" panose="020B0604030504040204" pitchFamily="34" charset="0"/>
                <a:ea typeface="Tahoma" panose="020B0604030504040204" pitchFamily="34" charset="0"/>
                <a:cs typeface="Tahoma" panose="020B0604030504040204" pitchFamily="34" charset="0"/>
              </a:rPr>
              <a:t>Past earnings performance is analyzed</a:t>
            </a:r>
          </a:p>
        </p:txBody>
      </p:sp>
    </p:spTree>
    <p:custDataLst>
      <p:tags r:id="rId1"/>
    </p:custDataLst>
    <p:extLst>
      <p:ext uri="{BB962C8B-B14F-4D97-AF65-F5344CB8AC3E}">
        <p14:creationId xmlns:p14="http://schemas.microsoft.com/office/powerpoint/2010/main" val="2134275295"/>
      </p:ext>
    </p:extLst>
  </p:cSld>
  <p:clrMapOvr>
    <a:masterClrMapping/>
  </p:clrMapOvr>
  <p:transition>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b="1" dirty="0"/>
              <a:t>LO 9-2:</a:t>
            </a:r>
          </a:p>
        </p:txBody>
      </p:sp>
      <p:sp>
        <p:nvSpPr>
          <p:cNvPr id="2" name="Content Placeholder 1"/>
          <p:cNvSpPr>
            <a:spLocks noGrp="1"/>
          </p:cNvSpPr>
          <p:nvPr>
            <p:ph idx="1"/>
          </p:nvPr>
        </p:nvSpPr>
        <p:spPr/>
        <p:txBody>
          <a:bodyPr>
            <a:normAutofit/>
          </a:bodyPr>
          <a:lstStyle/>
          <a:p>
            <a:pPr marL="0" indent="0">
              <a:buNone/>
            </a:pPr>
            <a:r>
              <a:rPr kumimoji="1" lang="en-US" altLang="en-US" sz="3200" dirty="0">
                <a:latin typeface="Tahoma" panose="020B0604030504040204" pitchFamily="34" charset="0"/>
                <a:ea typeface="Tahoma" panose="020B0604030504040204" pitchFamily="34" charset="0"/>
                <a:cs typeface="Tahoma" panose="020B0604030504040204" pitchFamily="34" charset="0"/>
              </a:rPr>
              <a:t>Calculate ratios for assessing a company’s liquidity.</a:t>
            </a:r>
          </a:p>
        </p:txBody>
      </p:sp>
      <p:sp>
        <p:nvSpPr>
          <p:cNvPr id="26630" name="Rectangle 5"/>
          <p:cNvSpPr>
            <a:spLocks noChangeArrowheads="1"/>
          </p:cNvSpPr>
          <p:nvPr/>
        </p:nvSpPr>
        <p:spPr bwMode="auto">
          <a:xfrm>
            <a:off x="838200" y="457200"/>
            <a:ext cx="8229600" cy="1143000"/>
          </a:xfrm>
          <a:prstGeom prst="rect">
            <a:avLst/>
          </a:prstGeom>
          <a:noFill/>
          <a:ln w="9525">
            <a:noFill/>
            <a:miter lim="800000"/>
            <a:headEnd/>
            <a:tailEnd/>
          </a:ln>
        </p:spPr>
        <p:txBody>
          <a:bodyPr anchor="ctr"/>
          <a:lstStyle/>
          <a:p>
            <a:endParaRPr lang="en-US" sz="4000" dirty="0">
              <a:solidFill>
                <a:srgbClr val="490C00"/>
              </a:solidFill>
            </a:endParaRPr>
          </a:p>
        </p:txBody>
      </p:sp>
    </p:spTree>
    <p:custDataLst>
      <p:tags r:id="rId1"/>
    </p:custDataLst>
    <p:extLst>
      <p:ext uri="{BB962C8B-B14F-4D97-AF65-F5344CB8AC3E}">
        <p14:creationId xmlns:p14="http://schemas.microsoft.com/office/powerpoint/2010/main" val="108708546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en-US" b="1" dirty="0"/>
              <a:t>Liquidity Ratios</a:t>
            </a:r>
          </a:p>
        </p:txBody>
      </p:sp>
      <p:sp>
        <p:nvSpPr>
          <p:cNvPr id="44035" name="Text Box 3"/>
          <p:cNvSpPr txBox="1">
            <a:spLocks noChangeArrowheads="1"/>
          </p:cNvSpPr>
          <p:nvPr/>
        </p:nvSpPr>
        <p:spPr bwMode="auto">
          <a:xfrm>
            <a:off x="762000" y="1600200"/>
            <a:ext cx="7696200" cy="4062651"/>
          </a:xfrm>
          <a:prstGeom prst="rect">
            <a:avLst/>
          </a:prstGeom>
          <a:solidFill>
            <a:schemeClr val="accent1">
              <a:lumMod val="20000"/>
              <a:lumOff val="80000"/>
            </a:schemeClr>
          </a:solidFill>
          <a:ln w="9525">
            <a:solidFill>
              <a:schemeClr val="tx2"/>
            </a:solidFill>
            <a:miter lim="800000"/>
            <a:headEnd/>
            <a:tailEnd/>
          </a:ln>
        </p:spPr>
        <p:txBody>
          <a:bodyPr wrap="square">
            <a:spAutoFit/>
          </a:bodyPr>
          <a:lstStyle>
            <a:lvl1pPr marL="457200" indent="-457200" eaLnBrk="0" hangingPunct="0">
              <a:defRPr sz="4800">
                <a:solidFill>
                  <a:schemeClr val="tx1"/>
                </a:solidFill>
                <a:latin typeface="Arial" charset="0"/>
                <a:cs typeface="Arial" charset="0"/>
              </a:defRPr>
            </a:lvl1pPr>
            <a:lvl2pPr marL="742950" indent="-285750" eaLnBrk="0" hangingPunct="0">
              <a:defRPr sz="4800">
                <a:solidFill>
                  <a:schemeClr val="tx1"/>
                </a:solidFill>
                <a:latin typeface="Arial" charset="0"/>
                <a:cs typeface="Arial" charset="0"/>
              </a:defRPr>
            </a:lvl2pPr>
            <a:lvl3pPr marL="1143000" indent="-228600" eaLnBrk="0" hangingPunct="0">
              <a:defRPr sz="4800">
                <a:solidFill>
                  <a:schemeClr val="tx1"/>
                </a:solidFill>
                <a:latin typeface="Arial" charset="0"/>
                <a:cs typeface="Arial" charset="0"/>
              </a:defRPr>
            </a:lvl3pPr>
            <a:lvl4pPr marL="1600200" indent="-228600" eaLnBrk="0" hangingPunct="0">
              <a:defRPr sz="4800">
                <a:solidFill>
                  <a:schemeClr val="tx1"/>
                </a:solidFill>
                <a:latin typeface="Arial" charset="0"/>
                <a:cs typeface="Arial" charset="0"/>
              </a:defRPr>
            </a:lvl4pPr>
            <a:lvl5pPr marL="2057400" indent="-228600" eaLnBrk="0" hangingPunct="0">
              <a:defRPr sz="4800">
                <a:solidFill>
                  <a:schemeClr val="tx1"/>
                </a:solidFill>
                <a:latin typeface="Arial" charset="0"/>
                <a:cs typeface="Arial" charset="0"/>
              </a:defRPr>
            </a:lvl5pPr>
            <a:lvl6pPr marL="2514600" indent="-228600" eaLnBrk="0" fontAlgn="base" hangingPunct="0">
              <a:spcBef>
                <a:spcPct val="0"/>
              </a:spcBef>
              <a:spcAft>
                <a:spcPct val="0"/>
              </a:spcAft>
              <a:defRPr sz="4800">
                <a:solidFill>
                  <a:schemeClr val="tx1"/>
                </a:solidFill>
                <a:latin typeface="Arial" charset="0"/>
                <a:cs typeface="Arial" charset="0"/>
              </a:defRPr>
            </a:lvl6pPr>
            <a:lvl7pPr marL="2971800" indent="-228600" eaLnBrk="0" fontAlgn="base" hangingPunct="0">
              <a:spcBef>
                <a:spcPct val="0"/>
              </a:spcBef>
              <a:spcAft>
                <a:spcPct val="0"/>
              </a:spcAft>
              <a:defRPr sz="4800">
                <a:solidFill>
                  <a:schemeClr val="tx1"/>
                </a:solidFill>
                <a:latin typeface="Arial" charset="0"/>
                <a:cs typeface="Arial" charset="0"/>
              </a:defRPr>
            </a:lvl7pPr>
            <a:lvl8pPr marL="3429000" indent="-228600" eaLnBrk="0" fontAlgn="base" hangingPunct="0">
              <a:spcBef>
                <a:spcPct val="0"/>
              </a:spcBef>
              <a:spcAft>
                <a:spcPct val="0"/>
              </a:spcAft>
              <a:defRPr sz="4800">
                <a:solidFill>
                  <a:schemeClr val="tx1"/>
                </a:solidFill>
                <a:latin typeface="Arial" charset="0"/>
                <a:cs typeface="Arial" charset="0"/>
              </a:defRPr>
            </a:lvl8pPr>
            <a:lvl9pPr marL="3886200" indent="-228600" eaLnBrk="0" fontAlgn="base" hangingPunct="0">
              <a:spcBef>
                <a:spcPct val="0"/>
              </a:spcBef>
              <a:spcAft>
                <a:spcPct val="0"/>
              </a:spcAft>
              <a:defRPr sz="4800">
                <a:solidFill>
                  <a:schemeClr val="tx1"/>
                </a:solidFill>
                <a:latin typeface="Arial" charset="0"/>
                <a:cs typeface="Arial" charset="0"/>
              </a:defRPr>
            </a:lvl9pPr>
          </a:lstStyle>
          <a:p>
            <a:pPr marL="0" indent="0">
              <a:spcBef>
                <a:spcPct val="50000"/>
              </a:spcBef>
            </a:pPr>
            <a:r>
              <a:rPr lang="en-US" altLang="en-US" sz="2600" dirty="0">
                <a:latin typeface="Tahoma" panose="020B0604030504040204" pitchFamily="34" charset="0"/>
                <a:ea typeface="Tahoma" panose="020B0604030504040204" pitchFamily="34" charset="0"/>
                <a:cs typeface="Tahoma" panose="020B0604030504040204" pitchFamily="34" charset="0"/>
              </a:rPr>
              <a:t>Liquidity ratios indicate a company’s ability to pay short-term debts. They focus on current assets and current liabilities.</a:t>
            </a:r>
          </a:p>
          <a:p>
            <a:pPr lvl="1">
              <a:spcBef>
                <a:spcPct val="50000"/>
              </a:spcBef>
              <a:buFontTx/>
              <a:buAutoNum type="arabicPeriod"/>
            </a:pPr>
            <a:r>
              <a:rPr lang="en-US" altLang="en-US" sz="2400" dirty="0">
                <a:latin typeface="Tahoma" panose="020B0604030504040204" pitchFamily="34" charset="0"/>
                <a:ea typeface="Tahoma" panose="020B0604030504040204" pitchFamily="34" charset="0"/>
                <a:cs typeface="Tahoma" panose="020B0604030504040204" pitchFamily="34" charset="0"/>
              </a:rPr>
              <a:t>Working Capital</a:t>
            </a:r>
          </a:p>
          <a:p>
            <a:pPr lvl="1">
              <a:spcBef>
                <a:spcPct val="50000"/>
              </a:spcBef>
              <a:buFontTx/>
              <a:buAutoNum type="arabicPeriod"/>
            </a:pPr>
            <a:r>
              <a:rPr lang="en-US" altLang="en-US" sz="2400" dirty="0">
                <a:latin typeface="Tahoma" panose="020B0604030504040204" pitchFamily="34" charset="0"/>
                <a:ea typeface="Tahoma" panose="020B0604030504040204" pitchFamily="34" charset="0"/>
                <a:cs typeface="Tahoma" panose="020B0604030504040204" pitchFamily="34" charset="0"/>
              </a:rPr>
              <a:t>Current Ratio</a:t>
            </a:r>
          </a:p>
          <a:p>
            <a:pPr lvl="1">
              <a:spcBef>
                <a:spcPct val="50000"/>
              </a:spcBef>
              <a:buFontTx/>
              <a:buAutoNum type="arabicPeriod"/>
            </a:pPr>
            <a:r>
              <a:rPr lang="en-US" altLang="en-US" sz="2400" dirty="0">
                <a:latin typeface="Tahoma" panose="020B0604030504040204" pitchFamily="34" charset="0"/>
                <a:ea typeface="Tahoma" panose="020B0604030504040204" pitchFamily="34" charset="0"/>
                <a:cs typeface="Tahoma" panose="020B0604030504040204" pitchFamily="34" charset="0"/>
              </a:rPr>
              <a:t>Quick Ratio</a:t>
            </a:r>
          </a:p>
          <a:p>
            <a:pPr lvl="1">
              <a:spcBef>
                <a:spcPct val="50000"/>
              </a:spcBef>
              <a:buFontTx/>
              <a:buAutoNum type="arabicPeriod"/>
            </a:pPr>
            <a:r>
              <a:rPr lang="en-US" altLang="en-US" sz="2400" dirty="0">
                <a:latin typeface="Tahoma" panose="020B0604030504040204" pitchFamily="34" charset="0"/>
                <a:ea typeface="Tahoma" panose="020B0604030504040204" pitchFamily="34" charset="0"/>
                <a:cs typeface="Tahoma" panose="020B0604030504040204" pitchFamily="34" charset="0"/>
              </a:rPr>
              <a:t>Accounts Receivable Ratios</a:t>
            </a:r>
          </a:p>
          <a:p>
            <a:pPr lvl="1">
              <a:spcBef>
                <a:spcPct val="50000"/>
              </a:spcBef>
              <a:buFontTx/>
              <a:buAutoNum type="arabicPeriod"/>
            </a:pPr>
            <a:r>
              <a:rPr lang="en-US" altLang="en-US" sz="2400" dirty="0">
                <a:latin typeface="Tahoma" panose="020B0604030504040204" pitchFamily="34" charset="0"/>
                <a:ea typeface="Tahoma" panose="020B0604030504040204" pitchFamily="34" charset="0"/>
                <a:cs typeface="Tahoma" panose="020B0604030504040204" pitchFamily="34" charset="0"/>
              </a:rPr>
              <a:t>Inventory Ratios</a:t>
            </a:r>
          </a:p>
        </p:txBody>
      </p:sp>
    </p:spTree>
    <p:custDataLst>
      <p:tags r:id="rId1"/>
    </p:custDataLst>
    <p:extLst>
      <p:ext uri="{BB962C8B-B14F-4D97-AF65-F5344CB8AC3E}">
        <p14:creationId xmlns:p14="http://schemas.microsoft.com/office/powerpoint/2010/main" val="2230868250"/>
      </p:ext>
    </p:extLst>
  </p:cSld>
  <p:clrMapOvr>
    <a:masterClrMapping/>
  </p:clrMapOvr>
  <p:transition>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lstStyle/>
          <a:p>
            <a:pPr eaLnBrk="1" hangingPunct="1"/>
            <a:r>
              <a:rPr lang="en-US" altLang="en-US" b="1" dirty="0"/>
              <a:t>Working Capital</a:t>
            </a:r>
          </a:p>
        </p:txBody>
      </p:sp>
      <p:sp>
        <p:nvSpPr>
          <p:cNvPr id="4101" name="Rectangle 4" descr="Rectangle: Click to edit Master text styles&#10;Second level&#10;Third level&#10;Fourth level&#10;Fifth level"/>
          <p:cNvSpPr>
            <a:spLocks noGrp="1" noChangeArrowheads="1"/>
          </p:cNvSpPr>
          <p:nvPr>
            <p:ph type="body" sz="half" idx="4294967295"/>
          </p:nvPr>
        </p:nvSpPr>
        <p:spPr>
          <a:xfrm>
            <a:off x="685800" y="1655677"/>
            <a:ext cx="7391400" cy="1325563"/>
          </a:xfrm>
          <a:solidFill>
            <a:srgbClr val="0070C0"/>
          </a:solidFill>
          <a:ln w="12700">
            <a:solidFill>
              <a:schemeClr val="tx2"/>
            </a:solidFill>
            <a:miter lim="800000"/>
            <a:headEnd/>
            <a:tailEnd/>
          </a:ln>
        </p:spPr>
        <p:txBody>
          <a:bodyPr lIns="90488" tIns="44450" rIns="90488" bIns="44450">
            <a:noAutofit/>
          </a:bodyPr>
          <a:lstStyle/>
          <a:p>
            <a:pPr marL="0" indent="0" eaLnBrk="1" hangingPunct="1">
              <a:lnSpc>
                <a:spcPct val="90000"/>
              </a:lnSpc>
              <a:buFont typeface="Wingdings" pitchFamily="2" charset="2"/>
              <a:buNone/>
            </a:pPr>
            <a:r>
              <a:rPr lang="en-US" altLang="en-US" sz="2400" b="1" dirty="0">
                <a:solidFill>
                  <a:schemeClr val="bg1"/>
                </a:solidFill>
                <a:latin typeface="Tahoma" panose="020B0604030504040204" pitchFamily="34" charset="0"/>
                <a:ea typeface="Tahoma" panose="020B0604030504040204" pitchFamily="34" charset="0"/>
                <a:cs typeface="Tahoma" panose="020B0604030504040204" pitchFamily="34" charset="0"/>
              </a:rPr>
              <a:t>Working capital </a:t>
            </a:r>
            <a:r>
              <a:rPr lang="en-US" alt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is current assets minus current liabilities.  Working capital measures the funds a company will have available for operations.</a:t>
            </a:r>
          </a:p>
        </p:txBody>
      </p:sp>
      <p:pic>
        <p:nvPicPr>
          <p:cNvPr id="4" name="Picture 3" descr="A screenshot of a cell phone&#10;&#10;Description automatically generated">
            <a:extLst>
              <a:ext uri="{FF2B5EF4-FFF2-40B4-BE49-F238E27FC236}">
                <a16:creationId xmlns:a16="http://schemas.microsoft.com/office/drawing/2014/main" id="{17EB5E1B-78E9-49D6-B3EA-252B0359FF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3149" y="3505200"/>
            <a:ext cx="7096701" cy="2220792"/>
          </a:xfrm>
          <a:prstGeom prst="rect">
            <a:avLst/>
          </a:prstGeom>
        </p:spPr>
      </p:pic>
    </p:spTree>
    <p:custDataLst>
      <p:tags r:id="rId1"/>
    </p:custDataLst>
    <p:extLst>
      <p:ext uri="{BB962C8B-B14F-4D97-AF65-F5344CB8AC3E}">
        <p14:creationId xmlns:p14="http://schemas.microsoft.com/office/powerpoint/2010/main" val="4216463591"/>
      </p:ext>
    </p:extLst>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lstStyle/>
          <a:p>
            <a:pPr eaLnBrk="1" hangingPunct="1"/>
            <a:r>
              <a:rPr lang="en-US" altLang="en-US" b="1" dirty="0"/>
              <a:t>Current Ratio</a:t>
            </a:r>
          </a:p>
        </p:txBody>
      </p:sp>
      <p:sp>
        <p:nvSpPr>
          <p:cNvPr id="4101" name="Rectangle 4" descr="Rectangle: Click to edit Master text styles&#10;Second level&#10;Third level&#10;Fourth level&#10;Fifth level"/>
          <p:cNvSpPr>
            <a:spLocks noGrp="1" noChangeArrowheads="1"/>
          </p:cNvSpPr>
          <p:nvPr>
            <p:ph type="body" sz="half" idx="4294967295"/>
          </p:nvPr>
        </p:nvSpPr>
        <p:spPr>
          <a:xfrm>
            <a:off x="685800" y="1655677"/>
            <a:ext cx="7391400" cy="1325563"/>
          </a:xfrm>
          <a:solidFill>
            <a:srgbClr val="0070C0"/>
          </a:solidFill>
          <a:ln w="12700">
            <a:solidFill>
              <a:schemeClr val="tx2"/>
            </a:solidFill>
            <a:miter lim="800000"/>
            <a:headEnd/>
            <a:tailEnd/>
          </a:ln>
        </p:spPr>
        <p:txBody>
          <a:bodyPr lIns="90488" tIns="44450" rIns="90488" bIns="44450">
            <a:noAutofit/>
          </a:bodyPr>
          <a:lstStyle/>
          <a:p>
            <a:pPr marL="0" indent="0" eaLnBrk="1" hangingPunct="1">
              <a:lnSpc>
                <a:spcPct val="90000"/>
              </a:lnSpc>
              <a:buFont typeface="Wingdings" pitchFamily="2" charset="2"/>
              <a:buNone/>
            </a:pPr>
            <a:r>
              <a:rPr lang="en-US" alt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The </a:t>
            </a:r>
            <a:r>
              <a:rPr lang="en-US" altLang="en-US" sz="2400" b="1" dirty="0">
                <a:solidFill>
                  <a:schemeClr val="bg1"/>
                </a:solidFill>
                <a:latin typeface="Tahoma" panose="020B0604030504040204" pitchFamily="34" charset="0"/>
                <a:ea typeface="Tahoma" panose="020B0604030504040204" pitchFamily="34" charset="0"/>
                <a:cs typeface="Tahoma" panose="020B0604030504040204" pitchFamily="34" charset="0"/>
              </a:rPr>
              <a:t>current ratio</a:t>
            </a:r>
            <a:r>
              <a:rPr lang="en-US" alt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 also called the </a:t>
            </a:r>
            <a:r>
              <a:rPr lang="en-US" altLang="en-US" sz="2400" b="1" dirty="0">
                <a:solidFill>
                  <a:schemeClr val="bg1"/>
                </a:solidFill>
                <a:latin typeface="Tahoma" panose="020B0604030504040204" pitchFamily="34" charset="0"/>
                <a:ea typeface="Tahoma" panose="020B0604030504040204" pitchFamily="34" charset="0"/>
                <a:cs typeface="Tahoma" panose="020B0604030504040204" pitchFamily="34" charset="0"/>
              </a:rPr>
              <a:t>working capital ratio</a:t>
            </a:r>
            <a:r>
              <a:rPr lang="en-US" alt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 expresses the relationship between current assets and current liabilities as a ratio.</a:t>
            </a:r>
          </a:p>
        </p:txBody>
      </p:sp>
      <p:pic>
        <p:nvPicPr>
          <p:cNvPr id="3" name="Picture 2" descr="A screenshot of a cell phone&#10;&#10;Description automatically generated">
            <a:extLst>
              <a:ext uri="{FF2B5EF4-FFF2-40B4-BE49-F238E27FC236}">
                <a16:creationId xmlns:a16="http://schemas.microsoft.com/office/drawing/2014/main" id="{D3E05F82-C8E8-4E14-B3E4-CB78F43B93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95339" y="3181339"/>
            <a:ext cx="3372321" cy="695422"/>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3F159639-418C-41CE-90C7-7116C8770A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3000" y="4105763"/>
            <a:ext cx="6478045" cy="2098370"/>
          </a:xfrm>
          <a:prstGeom prst="rect">
            <a:avLst/>
          </a:prstGeom>
        </p:spPr>
      </p:pic>
    </p:spTree>
    <p:custDataLst>
      <p:tags r:id="rId1"/>
    </p:custDataLst>
    <p:extLst>
      <p:ext uri="{BB962C8B-B14F-4D97-AF65-F5344CB8AC3E}">
        <p14:creationId xmlns:p14="http://schemas.microsoft.com/office/powerpoint/2010/main" val="1406486993"/>
      </p:ext>
    </p:extLst>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lstStyle/>
          <a:p>
            <a:pPr eaLnBrk="1" hangingPunct="1"/>
            <a:r>
              <a:rPr lang="en-US" altLang="en-US" b="1" dirty="0"/>
              <a:t>Quick Ratio</a:t>
            </a:r>
          </a:p>
        </p:txBody>
      </p:sp>
      <p:sp>
        <p:nvSpPr>
          <p:cNvPr id="4101" name="Rectangle 4" descr="Rectangle: Click to edit Master text styles&#10;Second level&#10;Third level&#10;Fourth level&#10;Fifth level"/>
          <p:cNvSpPr>
            <a:spLocks noGrp="1" noChangeArrowheads="1"/>
          </p:cNvSpPr>
          <p:nvPr>
            <p:ph type="body" sz="half" idx="4294967295"/>
          </p:nvPr>
        </p:nvSpPr>
        <p:spPr>
          <a:xfrm>
            <a:off x="685800" y="1524001"/>
            <a:ext cx="7391400" cy="1457240"/>
          </a:xfrm>
          <a:solidFill>
            <a:srgbClr val="0070C0"/>
          </a:solidFill>
          <a:ln w="12700">
            <a:solidFill>
              <a:schemeClr val="tx2"/>
            </a:solidFill>
            <a:miter lim="800000"/>
            <a:headEnd/>
            <a:tailEnd/>
          </a:ln>
        </p:spPr>
        <p:txBody>
          <a:bodyPr lIns="90488" tIns="44450" rIns="90488" bIns="44450">
            <a:noAutofit/>
          </a:bodyPr>
          <a:lstStyle/>
          <a:p>
            <a:pPr marL="0" indent="0" eaLnBrk="1" hangingPunct="1">
              <a:lnSpc>
                <a:spcPct val="90000"/>
              </a:lnSpc>
              <a:buFont typeface="Wingdings" pitchFamily="2" charset="2"/>
              <a:buNone/>
            </a:pPr>
            <a:r>
              <a:rPr lang="en-US" alt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The </a:t>
            </a:r>
            <a:r>
              <a:rPr lang="en-US" altLang="en-US" sz="2400" b="1" dirty="0">
                <a:solidFill>
                  <a:schemeClr val="bg1"/>
                </a:solidFill>
                <a:latin typeface="Tahoma" panose="020B0604030504040204" pitchFamily="34" charset="0"/>
                <a:ea typeface="Tahoma" panose="020B0604030504040204" pitchFamily="34" charset="0"/>
                <a:cs typeface="Tahoma" panose="020B0604030504040204" pitchFamily="34" charset="0"/>
              </a:rPr>
              <a:t>quick ratio</a:t>
            </a:r>
            <a:r>
              <a:rPr lang="en-US" alt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 also called the </a:t>
            </a:r>
            <a:r>
              <a:rPr lang="en-US" altLang="en-US" sz="2400" b="1" dirty="0">
                <a:solidFill>
                  <a:schemeClr val="bg1"/>
                </a:solidFill>
                <a:latin typeface="Tahoma" panose="020B0604030504040204" pitchFamily="34" charset="0"/>
                <a:ea typeface="Tahoma" panose="020B0604030504040204" pitchFamily="34" charset="0"/>
                <a:cs typeface="Tahoma" panose="020B0604030504040204" pitchFamily="34" charset="0"/>
              </a:rPr>
              <a:t>acid-test ratio</a:t>
            </a:r>
            <a:r>
              <a:rPr lang="en-US" alt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 measures a company’s immediate debt-paying ability.  Only cash, receivables and marketable securities are included in the numerator.</a:t>
            </a:r>
          </a:p>
        </p:txBody>
      </p:sp>
      <p:pic>
        <p:nvPicPr>
          <p:cNvPr id="4" name="Picture 3" descr="A screenshot of a cell phone&#10;&#10;Description automatically generated">
            <a:extLst>
              <a:ext uri="{FF2B5EF4-FFF2-40B4-BE49-F238E27FC236}">
                <a16:creationId xmlns:a16="http://schemas.microsoft.com/office/drawing/2014/main" id="{43DADE58-4F2C-4A33-B15F-AFF83A35B8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9655" y="3200400"/>
            <a:ext cx="3324689" cy="819264"/>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198A2A51-CCD5-41F6-883C-6556AB588B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9392" y="4140116"/>
            <a:ext cx="7145215" cy="2047850"/>
          </a:xfrm>
          <a:prstGeom prst="rect">
            <a:avLst/>
          </a:prstGeom>
        </p:spPr>
      </p:pic>
    </p:spTree>
    <p:custDataLst>
      <p:tags r:id="rId1"/>
    </p:custDataLst>
    <p:extLst>
      <p:ext uri="{BB962C8B-B14F-4D97-AF65-F5344CB8AC3E}">
        <p14:creationId xmlns:p14="http://schemas.microsoft.com/office/powerpoint/2010/main" val="3893704019"/>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dirty="0"/>
              <a:t>Factors in Communicating Useful Information</a:t>
            </a:r>
          </a:p>
        </p:txBody>
      </p:sp>
      <p:sp>
        <p:nvSpPr>
          <p:cNvPr id="31747" name="Text Box 6"/>
          <p:cNvSpPr txBox="1">
            <a:spLocks noChangeArrowheads="1"/>
          </p:cNvSpPr>
          <p:nvPr/>
        </p:nvSpPr>
        <p:spPr bwMode="auto">
          <a:xfrm>
            <a:off x="457200" y="1371600"/>
            <a:ext cx="8229600" cy="4755148"/>
          </a:xfrm>
          <a:prstGeom prst="rect">
            <a:avLst/>
          </a:prstGeom>
          <a:solidFill>
            <a:schemeClr val="accent5"/>
          </a:solidFill>
          <a:ln w="9525">
            <a:solidFill>
              <a:schemeClr val="tx1"/>
            </a:solidFill>
            <a:miter lim="800000"/>
            <a:headEnd/>
            <a:tailEnd/>
          </a:ln>
        </p:spPr>
        <p:txBody>
          <a:bodyPr>
            <a:spAutoFit/>
          </a:bodyPr>
          <a:lstStyle>
            <a:lvl1pPr eaLnBrk="0" hangingPunct="0">
              <a:defRPr sz="4800">
                <a:solidFill>
                  <a:schemeClr val="tx1"/>
                </a:solidFill>
                <a:latin typeface="Arial" charset="0"/>
                <a:cs typeface="Arial" charset="0"/>
              </a:defRPr>
            </a:lvl1pPr>
            <a:lvl2pPr marL="742950" indent="-285750" eaLnBrk="0" hangingPunct="0">
              <a:defRPr sz="4800">
                <a:solidFill>
                  <a:schemeClr val="tx1"/>
                </a:solidFill>
                <a:latin typeface="Arial" charset="0"/>
                <a:cs typeface="Arial" charset="0"/>
              </a:defRPr>
            </a:lvl2pPr>
            <a:lvl3pPr marL="1143000" indent="-228600" eaLnBrk="0" hangingPunct="0">
              <a:defRPr sz="4800">
                <a:solidFill>
                  <a:schemeClr val="tx1"/>
                </a:solidFill>
                <a:latin typeface="Arial" charset="0"/>
                <a:cs typeface="Arial" charset="0"/>
              </a:defRPr>
            </a:lvl3pPr>
            <a:lvl4pPr marL="1600200" indent="-228600" eaLnBrk="0" hangingPunct="0">
              <a:defRPr sz="4800">
                <a:solidFill>
                  <a:schemeClr val="tx1"/>
                </a:solidFill>
                <a:latin typeface="Arial" charset="0"/>
                <a:cs typeface="Arial" charset="0"/>
              </a:defRPr>
            </a:lvl4pPr>
            <a:lvl5pPr marL="2057400" indent="-228600" eaLnBrk="0" hangingPunct="0">
              <a:defRPr sz="4800">
                <a:solidFill>
                  <a:schemeClr val="tx1"/>
                </a:solidFill>
                <a:latin typeface="Arial" charset="0"/>
                <a:cs typeface="Arial" charset="0"/>
              </a:defRPr>
            </a:lvl5pPr>
            <a:lvl6pPr marL="2514600" indent="-228600" eaLnBrk="0" fontAlgn="base" hangingPunct="0">
              <a:spcBef>
                <a:spcPct val="0"/>
              </a:spcBef>
              <a:spcAft>
                <a:spcPct val="0"/>
              </a:spcAft>
              <a:defRPr sz="4800">
                <a:solidFill>
                  <a:schemeClr val="tx1"/>
                </a:solidFill>
                <a:latin typeface="Arial" charset="0"/>
                <a:cs typeface="Arial" charset="0"/>
              </a:defRPr>
            </a:lvl6pPr>
            <a:lvl7pPr marL="2971800" indent="-228600" eaLnBrk="0" fontAlgn="base" hangingPunct="0">
              <a:spcBef>
                <a:spcPct val="0"/>
              </a:spcBef>
              <a:spcAft>
                <a:spcPct val="0"/>
              </a:spcAft>
              <a:defRPr sz="4800">
                <a:solidFill>
                  <a:schemeClr val="tx1"/>
                </a:solidFill>
                <a:latin typeface="Arial" charset="0"/>
                <a:cs typeface="Arial" charset="0"/>
              </a:defRPr>
            </a:lvl7pPr>
            <a:lvl8pPr marL="3429000" indent="-228600" eaLnBrk="0" fontAlgn="base" hangingPunct="0">
              <a:spcBef>
                <a:spcPct val="0"/>
              </a:spcBef>
              <a:spcAft>
                <a:spcPct val="0"/>
              </a:spcAft>
              <a:defRPr sz="4800">
                <a:solidFill>
                  <a:schemeClr val="tx1"/>
                </a:solidFill>
                <a:latin typeface="Arial" charset="0"/>
                <a:cs typeface="Arial" charset="0"/>
              </a:defRPr>
            </a:lvl8pPr>
            <a:lvl9pPr marL="3886200" indent="-228600" eaLnBrk="0" fontAlgn="base" hangingPunct="0">
              <a:spcBef>
                <a:spcPct val="0"/>
              </a:spcBef>
              <a:spcAft>
                <a:spcPct val="0"/>
              </a:spcAft>
              <a:defRPr sz="4800">
                <a:solidFill>
                  <a:schemeClr val="tx1"/>
                </a:solidFill>
                <a:latin typeface="Arial" charset="0"/>
                <a:cs typeface="Arial" charset="0"/>
              </a:defRPr>
            </a:lvl9pPr>
          </a:lstStyle>
          <a:p>
            <a:pPr>
              <a:spcBef>
                <a:spcPts val="600"/>
              </a:spcBef>
            </a:pPr>
            <a:r>
              <a:rPr lang="en-US" alt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The primary objective of accounting is to provide information useful for decision making. To provide information that supports this objective, accountants must consider the following: </a:t>
            </a:r>
          </a:p>
          <a:p>
            <a:pPr marL="1085850" lvl="1" indent="-342900">
              <a:spcBef>
                <a:spcPts val="600"/>
              </a:spcBef>
              <a:buFont typeface="Arial" panose="020B0604020202020204" pitchFamily="34" charset="0"/>
              <a:buChar char="•"/>
            </a:pPr>
            <a:r>
              <a:rPr lang="en-US" alt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Users of financial statement information include managers, creditors, stockholders, potential investors and regulatory agencies.</a:t>
            </a:r>
          </a:p>
          <a:p>
            <a:pPr marL="1085850" lvl="1" indent="-342900">
              <a:spcBef>
                <a:spcPts val="600"/>
              </a:spcBef>
              <a:buFont typeface="Arial" panose="020B0604020202020204" pitchFamily="34" charset="0"/>
              <a:buChar char="•"/>
            </a:pPr>
            <a:r>
              <a:rPr lang="en-US" alt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The information needs of users depend upon the decision at hand.</a:t>
            </a:r>
          </a:p>
          <a:p>
            <a:pPr marL="1085850" lvl="1" indent="-342900">
              <a:spcBef>
                <a:spcPts val="600"/>
              </a:spcBef>
              <a:buFont typeface="Arial" panose="020B0604020202020204" pitchFamily="34" charset="0"/>
              <a:buChar char="•"/>
            </a:pPr>
            <a:r>
              <a:rPr lang="en-US" alt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A variety of analysis techniques have been developed due to diversity of users, their differing levels of knowledge and varying information needs.</a:t>
            </a:r>
          </a:p>
        </p:txBody>
      </p:sp>
    </p:spTree>
    <p:custDataLst>
      <p:tags r:id="rId1"/>
    </p:custDataLst>
    <p:extLst>
      <p:ext uri="{BB962C8B-B14F-4D97-AF65-F5344CB8AC3E}">
        <p14:creationId xmlns:p14="http://schemas.microsoft.com/office/powerpoint/2010/main" val="2774555480"/>
      </p:ext>
    </p:extLst>
  </p:cSld>
  <p:clrMapOvr>
    <a:masterClrMapping/>
  </p:clrMapOvr>
  <p:transition>
    <p:blinds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lstStyle/>
          <a:p>
            <a:pPr eaLnBrk="1" hangingPunct="1"/>
            <a:r>
              <a:rPr lang="en-US" altLang="en-US" b="1" dirty="0"/>
              <a:t>Accounts Receivable Ratios</a:t>
            </a:r>
          </a:p>
        </p:txBody>
      </p:sp>
      <p:sp>
        <p:nvSpPr>
          <p:cNvPr id="4101" name="Rectangle 4" descr="Rectangle: Click to edit Master text styles&#10;Second level&#10;Third level&#10;Fourth level&#10;Fifth level"/>
          <p:cNvSpPr>
            <a:spLocks noGrp="1" noChangeArrowheads="1"/>
          </p:cNvSpPr>
          <p:nvPr>
            <p:ph type="body" sz="half" idx="4294967295"/>
          </p:nvPr>
        </p:nvSpPr>
        <p:spPr>
          <a:xfrm>
            <a:off x="685800" y="1524001"/>
            <a:ext cx="7391400" cy="1457240"/>
          </a:xfrm>
          <a:solidFill>
            <a:srgbClr val="0070C0"/>
          </a:solidFill>
          <a:ln w="12700">
            <a:solidFill>
              <a:schemeClr val="tx2"/>
            </a:solidFill>
            <a:miter lim="800000"/>
            <a:headEnd/>
            <a:tailEnd/>
          </a:ln>
        </p:spPr>
        <p:txBody>
          <a:bodyPr lIns="90488" tIns="44450" rIns="90488" bIns="44450">
            <a:noAutofit/>
          </a:bodyPr>
          <a:lstStyle/>
          <a:p>
            <a:pPr marL="0" indent="0" eaLnBrk="1" hangingPunct="1">
              <a:lnSpc>
                <a:spcPct val="90000"/>
              </a:lnSpc>
              <a:buFont typeface="Wingdings" pitchFamily="2" charset="2"/>
              <a:buNone/>
            </a:pPr>
            <a:r>
              <a:rPr lang="en-US" alt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Companies want to collect receivables as quickly as possible without losing customers.  Two relationships are often examined to assess a company’s collection record.</a:t>
            </a:r>
          </a:p>
        </p:txBody>
      </p:sp>
      <p:pic>
        <p:nvPicPr>
          <p:cNvPr id="3" name="Picture 2" descr="A close up of a logo&#10;&#10;Description automatically generated">
            <a:extLst>
              <a:ext uri="{FF2B5EF4-FFF2-40B4-BE49-F238E27FC236}">
                <a16:creationId xmlns:a16="http://schemas.microsoft.com/office/drawing/2014/main" id="{E7811718-46C2-4527-A9CD-34873A0B4C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3101" y="3581400"/>
            <a:ext cx="5896798" cy="828791"/>
          </a:xfrm>
          <a:prstGeom prst="rect">
            <a:avLst/>
          </a:prstGeom>
        </p:spPr>
      </p:pic>
      <p:pic>
        <p:nvPicPr>
          <p:cNvPr id="6" name="Picture 5" descr="A picture containing knife&#10;&#10;Description automatically generated">
            <a:extLst>
              <a:ext uri="{FF2B5EF4-FFF2-40B4-BE49-F238E27FC236}">
                <a16:creationId xmlns:a16="http://schemas.microsoft.com/office/drawing/2014/main" id="{791859F7-5395-48AE-BB70-3E7CEFF0D8D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33101" y="4800600"/>
            <a:ext cx="6420746" cy="838317"/>
          </a:xfrm>
          <a:prstGeom prst="rect">
            <a:avLst/>
          </a:prstGeom>
        </p:spPr>
      </p:pic>
    </p:spTree>
    <p:custDataLst>
      <p:tags r:id="rId1"/>
    </p:custDataLst>
    <p:extLst>
      <p:ext uri="{BB962C8B-B14F-4D97-AF65-F5344CB8AC3E}">
        <p14:creationId xmlns:p14="http://schemas.microsoft.com/office/powerpoint/2010/main" val="2592378908"/>
      </p:ext>
    </p:extLst>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normAutofit/>
          </a:bodyPr>
          <a:lstStyle/>
          <a:p>
            <a:pPr eaLnBrk="1" hangingPunct="1"/>
            <a:r>
              <a:rPr lang="en-US" altLang="en-US" b="1" dirty="0"/>
              <a:t>Accounts Receivable Turnover</a:t>
            </a:r>
          </a:p>
        </p:txBody>
      </p:sp>
      <p:pic>
        <p:nvPicPr>
          <p:cNvPr id="4" name="Picture 3" descr="A screenshot of a cell phone&#10;&#10;Description automatically generated">
            <a:extLst>
              <a:ext uri="{FF2B5EF4-FFF2-40B4-BE49-F238E27FC236}">
                <a16:creationId xmlns:a16="http://schemas.microsoft.com/office/drawing/2014/main" id="{C8F83A01-CA96-48CC-A995-738956BF41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283" y="2133600"/>
            <a:ext cx="8025433" cy="3113833"/>
          </a:xfrm>
          <a:prstGeom prst="rect">
            <a:avLst/>
          </a:prstGeom>
        </p:spPr>
      </p:pic>
    </p:spTree>
    <p:custDataLst>
      <p:tags r:id="rId1"/>
    </p:custDataLst>
    <p:extLst>
      <p:ext uri="{BB962C8B-B14F-4D97-AF65-F5344CB8AC3E}">
        <p14:creationId xmlns:p14="http://schemas.microsoft.com/office/powerpoint/2010/main" val="333181820"/>
      </p:ext>
    </p:extLst>
  </p:cSld>
  <p:clrMapOvr>
    <a:masterClrMapping/>
  </p:clrMapOvr>
  <p:transition>
    <p:wipe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lstStyle/>
          <a:p>
            <a:pPr eaLnBrk="1" hangingPunct="1"/>
            <a:r>
              <a:rPr lang="en-US" altLang="en-US" b="1" dirty="0"/>
              <a:t>Inventory Ratios</a:t>
            </a:r>
          </a:p>
        </p:txBody>
      </p:sp>
      <p:sp>
        <p:nvSpPr>
          <p:cNvPr id="4101" name="Rectangle 4" descr="Rectangle: Click to edit Master text styles&#10;Second level&#10;Third level&#10;Fourth level&#10;Fifth level"/>
          <p:cNvSpPr>
            <a:spLocks noGrp="1" noChangeArrowheads="1"/>
          </p:cNvSpPr>
          <p:nvPr>
            <p:ph type="body" sz="half" idx="4294967295"/>
          </p:nvPr>
        </p:nvSpPr>
        <p:spPr>
          <a:xfrm>
            <a:off x="685800" y="1524000"/>
            <a:ext cx="7391400" cy="1752599"/>
          </a:xfrm>
          <a:solidFill>
            <a:srgbClr val="0070C0"/>
          </a:solidFill>
          <a:ln w="12700">
            <a:solidFill>
              <a:schemeClr val="tx2"/>
            </a:solidFill>
            <a:miter lim="800000"/>
            <a:headEnd/>
            <a:tailEnd/>
          </a:ln>
        </p:spPr>
        <p:txBody>
          <a:bodyPr lIns="90488" tIns="44450" rIns="90488" bIns="44450">
            <a:noAutofit/>
          </a:bodyPr>
          <a:lstStyle/>
          <a:p>
            <a:pPr marL="0" indent="0" eaLnBrk="1" hangingPunct="1">
              <a:lnSpc>
                <a:spcPct val="90000"/>
              </a:lnSpc>
              <a:buFont typeface="Wingdings" pitchFamily="2" charset="2"/>
              <a:buNone/>
            </a:pPr>
            <a:r>
              <a:rPr lang="en-US" alt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A fine line exists between having too much and too little inventory in stock.  To help analyze how efficiently a company manages inventory, we use two ratios similar to those used in analyzing accounts receivable.</a:t>
            </a:r>
          </a:p>
        </p:txBody>
      </p:sp>
      <p:pic>
        <p:nvPicPr>
          <p:cNvPr id="4" name="Picture 3" descr="A close up of a logo&#10;&#10;Description automatically generated">
            <a:extLst>
              <a:ext uri="{FF2B5EF4-FFF2-40B4-BE49-F238E27FC236}">
                <a16:creationId xmlns:a16="http://schemas.microsoft.com/office/drawing/2014/main" id="{78C5C948-ECC8-456B-9BC2-308E69B36E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0" y="3557754"/>
            <a:ext cx="5246110" cy="1087903"/>
          </a:xfrm>
          <a:prstGeom prst="rect">
            <a:avLst/>
          </a:prstGeom>
        </p:spPr>
      </p:pic>
      <p:pic>
        <p:nvPicPr>
          <p:cNvPr id="7" name="Picture 6" descr="A close up of a logo&#10;&#10;Description automatically generated">
            <a:extLst>
              <a:ext uri="{FF2B5EF4-FFF2-40B4-BE49-F238E27FC236}">
                <a16:creationId xmlns:a16="http://schemas.microsoft.com/office/drawing/2014/main" id="{CB04F591-EA5A-46E5-A0E4-9B263EC4FA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2753" y="4924184"/>
            <a:ext cx="6558494" cy="968589"/>
          </a:xfrm>
          <a:prstGeom prst="rect">
            <a:avLst/>
          </a:prstGeom>
        </p:spPr>
      </p:pic>
    </p:spTree>
    <p:custDataLst>
      <p:tags r:id="rId1"/>
    </p:custDataLst>
    <p:extLst>
      <p:ext uri="{BB962C8B-B14F-4D97-AF65-F5344CB8AC3E}">
        <p14:creationId xmlns:p14="http://schemas.microsoft.com/office/powerpoint/2010/main" val="3731157462"/>
      </p:ext>
    </p:extLst>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normAutofit/>
          </a:bodyPr>
          <a:lstStyle/>
          <a:p>
            <a:pPr eaLnBrk="1" hangingPunct="1"/>
            <a:r>
              <a:rPr lang="en-US" altLang="en-US" b="1" dirty="0"/>
              <a:t>Inventory Turnover</a:t>
            </a:r>
          </a:p>
        </p:txBody>
      </p:sp>
      <p:pic>
        <p:nvPicPr>
          <p:cNvPr id="3" name="Picture 2" descr="A screenshot of a cell phone&#10;&#10;Description automatically generated">
            <a:extLst>
              <a:ext uri="{FF2B5EF4-FFF2-40B4-BE49-F238E27FC236}">
                <a16:creationId xmlns:a16="http://schemas.microsoft.com/office/drawing/2014/main" id="{EB675CC9-4898-473E-8BA2-FF14CF8BE6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225" y="2133600"/>
            <a:ext cx="7829550" cy="3085403"/>
          </a:xfrm>
          <a:prstGeom prst="rect">
            <a:avLst/>
          </a:prstGeom>
        </p:spPr>
      </p:pic>
    </p:spTree>
    <p:custDataLst>
      <p:tags r:id="rId1"/>
    </p:custDataLst>
    <p:extLst>
      <p:ext uri="{BB962C8B-B14F-4D97-AF65-F5344CB8AC3E}">
        <p14:creationId xmlns:p14="http://schemas.microsoft.com/office/powerpoint/2010/main" val="3824833620"/>
      </p:ext>
    </p:extLst>
  </p:cSld>
  <p:clrMapOvr>
    <a:masterClrMapping/>
  </p:clrMapOvr>
  <p:transition>
    <p:wipe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b="1" dirty="0"/>
              <a:t>LO 9-3:</a:t>
            </a:r>
          </a:p>
        </p:txBody>
      </p:sp>
      <p:sp>
        <p:nvSpPr>
          <p:cNvPr id="2" name="Content Placeholder 1"/>
          <p:cNvSpPr>
            <a:spLocks noGrp="1"/>
          </p:cNvSpPr>
          <p:nvPr>
            <p:ph idx="1"/>
          </p:nvPr>
        </p:nvSpPr>
        <p:spPr/>
        <p:txBody>
          <a:bodyPr>
            <a:normAutofit/>
          </a:bodyPr>
          <a:lstStyle/>
          <a:p>
            <a:pPr marL="0" indent="0">
              <a:buNone/>
            </a:pPr>
            <a:r>
              <a:rPr kumimoji="1" lang="en-US" altLang="en-US" sz="3200" dirty="0">
                <a:latin typeface="Tahoma" panose="020B0604030504040204" pitchFamily="34" charset="0"/>
                <a:ea typeface="Tahoma" panose="020B0604030504040204" pitchFamily="34" charset="0"/>
                <a:cs typeface="Tahoma" panose="020B0604030504040204" pitchFamily="34" charset="0"/>
              </a:rPr>
              <a:t>Calculate ratios for assessing a company’s solvency.</a:t>
            </a:r>
          </a:p>
        </p:txBody>
      </p:sp>
    </p:spTree>
    <p:custDataLst>
      <p:tags r:id="rId1"/>
    </p:custDataLst>
    <p:extLst>
      <p:ext uri="{BB962C8B-B14F-4D97-AF65-F5344CB8AC3E}">
        <p14:creationId xmlns:p14="http://schemas.microsoft.com/office/powerpoint/2010/main" val="1087085463"/>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en-US" dirty="0"/>
              <a:t>Solvency Ratios</a:t>
            </a:r>
          </a:p>
        </p:txBody>
      </p:sp>
      <p:sp>
        <p:nvSpPr>
          <p:cNvPr id="50179" name="Text Box 3"/>
          <p:cNvSpPr txBox="1">
            <a:spLocks noChangeArrowheads="1"/>
          </p:cNvSpPr>
          <p:nvPr/>
        </p:nvSpPr>
        <p:spPr bwMode="auto">
          <a:xfrm>
            <a:off x="685800" y="1690689"/>
            <a:ext cx="7829550" cy="3600986"/>
          </a:xfrm>
          <a:prstGeom prst="rect">
            <a:avLst/>
          </a:prstGeom>
          <a:solidFill>
            <a:schemeClr val="accent1">
              <a:lumMod val="20000"/>
              <a:lumOff val="80000"/>
            </a:schemeClr>
          </a:solidFill>
          <a:ln w="9525">
            <a:solidFill>
              <a:schemeClr val="tx1"/>
            </a:solidFill>
            <a:miter lim="800000"/>
            <a:headEnd/>
            <a:tailEnd/>
          </a:ln>
        </p:spPr>
        <p:txBody>
          <a:bodyPr wrap="square">
            <a:spAutoFit/>
          </a:bodyPr>
          <a:lstStyle>
            <a:lvl1pPr marL="457200" indent="-457200" eaLnBrk="0" hangingPunct="0">
              <a:defRPr sz="4800">
                <a:solidFill>
                  <a:schemeClr val="tx1"/>
                </a:solidFill>
                <a:latin typeface="Arial" charset="0"/>
                <a:cs typeface="Arial" charset="0"/>
              </a:defRPr>
            </a:lvl1pPr>
            <a:lvl2pPr marL="742950" indent="-285750" eaLnBrk="0" hangingPunct="0">
              <a:defRPr sz="4800">
                <a:solidFill>
                  <a:schemeClr val="tx1"/>
                </a:solidFill>
                <a:latin typeface="Arial" charset="0"/>
                <a:cs typeface="Arial" charset="0"/>
              </a:defRPr>
            </a:lvl2pPr>
            <a:lvl3pPr marL="1143000" indent="-228600" eaLnBrk="0" hangingPunct="0">
              <a:defRPr sz="4800">
                <a:solidFill>
                  <a:schemeClr val="tx1"/>
                </a:solidFill>
                <a:latin typeface="Arial" charset="0"/>
                <a:cs typeface="Arial" charset="0"/>
              </a:defRPr>
            </a:lvl3pPr>
            <a:lvl4pPr marL="1600200" indent="-228600" eaLnBrk="0" hangingPunct="0">
              <a:defRPr sz="4800">
                <a:solidFill>
                  <a:schemeClr val="tx1"/>
                </a:solidFill>
                <a:latin typeface="Arial" charset="0"/>
                <a:cs typeface="Arial" charset="0"/>
              </a:defRPr>
            </a:lvl4pPr>
            <a:lvl5pPr marL="2057400" indent="-228600" eaLnBrk="0" hangingPunct="0">
              <a:defRPr sz="4800">
                <a:solidFill>
                  <a:schemeClr val="tx1"/>
                </a:solidFill>
                <a:latin typeface="Arial" charset="0"/>
                <a:cs typeface="Arial" charset="0"/>
              </a:defRPr>
            </a:lvl5pPr>
            <a:lvl6pPr marL="2514600" indent="-228600" eaLnBrk="0" fontAlgn="base" hangingPunct="0">
              <a:spcBef>
                <a:spcPct val="0"/>
              </a:spcBef>
              <a:spcAft>
                <a:spcPct val="0"/>
              </a:spcAft>
              <a:defRPr sz="4800">
                <a:solidFill>
                  <a:schemeClr val="tx1"/>
                </a:solidFill>
                <a:latin typeface="Arial" charset="0"/>
                <a:cs typeface="Arial" charset="0"/>
              </a:defRPr>
            </a:lvl6pPr>
            <a:lvl7pPr marL="2971800" indent="-228600" eaLnBrk="0" fontAlgn="base" hangingPunct="0">
              <a:spcBef>
                <a:spcPct val="0"/>
              </a:spcBef>
              <a:spcAft>
                <a:spcPct val="0"/>
              </a:spcAft>
              <a:defRPr sz="4800">
                <a:solidFill>
                  <a:schemeClr val="tx1"/>
                </a:solidFill>
                <a:latin typeface="Arial" charset="0"/>
                <a:cs typeface="Arial" charset="0"/>
              </a:defRPr>
            </a:lvl7pPr>
            <a:lvl8pPr marL="3429000" indent="-228600" eaLnBrk="0" fontAlgn="base" hangingPunct="0">
              <a:spcBef>
                <a:spcPct val="0"/>
              </a:spcBef>
              <a:spcAft>
                <a:spcPct val="0"/>
              </a:spcAft>
              <a:defRPr sz="4800">
                <a:solidFill>
                  <a:schemeClr val="tx1"/>
                </a:solidFill>
                <a:latin typeface="Arial" charset="0"/>
                <a:cs typeface="Arial" charset="0"/>
              </a:defRPr>
            </a:lvl8pPr>
            <a:lvl9pPr marL="3886200" indent="-228600" eaLnBrk="0" fontAlgn="base" hangingPunct="0">
              <a:spcBef>
                <a:spcPct val="0"/>
              </a:spcBef>
              <a:spcAft>
                <a:spcPct val="0"/>
              </a:spcAft>
              <a:defRPr sz="4800">
                <a:solidFill>
                  <a:schemeClr val="tx1"/>
                </a:solidFill>
                <a:latin typeface="Arial" charset="0"/>
                <a:cs typeface="Arial" charset="0"/>
              </a:defRPr>
            </a:lvl9pPr>
          </a:lstStyle>
          <a:p>
            <a:pPr marL="0" indent="0">
              <a:spcBef>
                <a:spcPct val="50000"/>
              </a:spcBef>
            </a:pPr>
            <a:r>
              <a:rPr lang="en-US" altLang="en-US" sz="2400" dirty="0">
                <a:latin typeface="Tahoma" panose="020B0604030504040204" pitchFamily="34" charset="0"/>
                <a:ea typeface="Tahoma" panose="020B0604030504040204" pitchFamily="34" charset="0"/>
                <a:cs typeface="Tahoma" panose="020B0604030504040204" pitchFamily="34" charset="0"/>
              </a:rPr>
              <a:t>Solvency ratios are used to analyze a company’s long-term debt-paying ability and its financing structure.</a:t>
            </a:r>
          </a:p>
          <a:p>
            <a:pPr marL="628650" lvl="1" indent="-342900">
              <a:spcBef>
                <a:spcPct val="50000"/>
              </a:spcBef>
              <a:buFont typeface="Arial" panose="020B0604020202020204" pitchFamily="34" charset="0"/>
              <a:buChar char="•"/>
            </a:pPr>
            <a:r>
              <a:rPr lang="en-US" altLang="en-US" sz="2400" dirty="0">
                <a:latin typeface="Tahoma" panose="020B0604030504040204" pitchFamily="34" charset="0"/>
                <a:ea typeface="Tahoma" panose="020B0604030504040204" pitchFamily="34" charset="0"/>
                <a:cs typeface="Tahoma" panose="020B0604030504040204" pitchFamily="34" charset="0"/>
              </a:rPr>
              <a:t>Creditors are concerned with a company’s ability to satisfy outstanding obligations.</a:t>
            </a:r>
          </a:p>
          <a:p>
            <a:pPr marL="628650" lvl="1" indent="-342900">
              <a:spcBef>
                <a:spcPct val="50000"/>
              </a:spcBef>
              <a:buFont typeface="Arial" panose="020B0604020202020204" pitchFamily="34" charset="0"/>
              <a:buChar char="•"/>
            </a:pPr>
            <a:r>
              <a:rPr lang="en-US" altLang="en-US" sz="2400" dirty="0">
                <a:latin typeface="Tahoma" panose="020B0604030504040204" pitchFamily="34" charset="0"/>
                <a:ea typeface="Tahoma" panose="020B0604030504040204" pitchFamily="34" charset="0"/>
                <a:cs typeface="Tahoma" panose="020B0604030504040204" pitchFamily="34" charset="0"/>
              </a:rPr>
              <a:t>Stockholders are concerned about a company’s solvency</a:t>
            </a:r>
          </a:p>
          <a:p>
            <a:pPr marL="1028700" lvl="2" indent="-342900">
              <a:spcBef>
                <a:spcPct val="50000"/>
              </a:spcBef>
              <a:buFont typeface="Arial" panose="020B0604020202020204" pitchFamily="34" charset="0"/>
              <a:buChar char="•"/>
            </a:pPr>
            <a:r>
              <a:rPr lang="en-US" altLang="en-US" sz="2400" dirty="0">
                <a:latin typeface="Tahoma" panose="020B0604030504040204" pitchFamily="34" charset="0"/>
                <a:ea typeface="Tahoma" panose="020B0604030504040204" pitchFamily="34" charset="0"/>
                <a:cs typeface="Tahoma" panose="020B0604030504040204" pitchFamily="34" charset="0"/>
              </a:rPr>
              <a:t>If a company is unable to pay its debts, the owners could lose their investment.</a:t>
            </a:r>
          </a:p>
        </p:txBody>
      </p:sp>
    </p:spTree>
    <p:custDataLst>
      <p:tags r:id="rId1"/>
    </p:custDataLst>
    <p:extLst>
      <p:ext uri="{BB962C8B-B14F-4D97-AF65-F5344CB8AC3E}">
        <p14:creationId xmlns:p14="http://schemas.microsoft.com/office/powerpoint/2010/main" val="1688431288"/>
      </p:ext>
    </p:extLst>
  </p:cSld>
  <p:clrMapOvr>
    <a:masterClrMapping/>
  </p:clrMapOvr>
  <p:transition>
    <p:blinds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lstStyle/>
          <a:p>
            <a:pPr eaLnBrk="1" hangingPunct="1"/>
            <a:r>
              <a:rPr lang="en-US" altLang="en-US" b="1" dirty="0"/>
              <a:t>Debt Ratios</a:t>
            </a:r>
          </a:p>
        </p:txBody>
      </p:sp>
      <p:sp>
        <p:nvSpPr>
          <p:cNvPr id="4101" name="Rectangle 4" descr="Rectangle: Click to edit Master text styles&#10;Second level&#10;Third level&#10;Fourth level&#10;Fifth level"/>
          <p:cNvSpPr>
            <a:spLocks noGrp="1" noChangeArrowheads="1"/>
          </p:cNvSpPr>
          <p:nvPr>
            <p:ph type="body" sz="half" idx="4294967295"/>
          </p:nvPr>
        </p:nvSpPr>
        <p:spPr>
          <a:xfrm>
            <a:off x="685800" y="1524000"/>
            <a:ext cx="7391400" cy="1752599"/>
          </a:xfrm>
          <a:solidFill>
            <a:srgbClr val="0070C0"/>
          </a:solidFill>
          <a:ln w="12700">
            <a:solidFill>
              <a:schemeClr val="tx2"/>
            </a:solidFill>
            <a:miter lim="800000"/>
            <a:headEnd/>
            <a:tailEnd/>
          </a:ln>
        </p:spPr>
        <p:txBody>
          <a:bodyPr lIns="90488" tIns="44450" rIns="90488" bIns="44450">
            <a:noAutofit/>
          </a:bodyPr>
          <a:lstStyle/>
          <a:p>
            <a:r>
              <a:rPr lang="en-US" altLang="en-US" sz="2400" b="1" dirty="0">
                <a:solidFill>
                  <a:schemeClr val="bg1"/>
                </a:solidFill>
                <a:latin typeface="Tahoma" panose="020B0604030504040204" pitchFamily="34" charset="0"/>
                <a:ea typeface="Tahoma" panose="020B0604030504040204" pitchFamily="34" charset="0"/>
                <a:cs typeface="Tahoma" panose="020B0604030504040204" pitchFamily="34" charset="0"/>
              </a:rPr>
              <a:t>Debt-to-assets ratio </a:t>
            </a:r>
            <a:r>
              <a:rPr lang="en-US" alt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measures the percentage of a company’s assets that are financed by debt.</a:t>
            </a:r>
          </a:p>
          <a:p>
            <a:r>
              <a:rPr lang="en-US" altLang="en-US" sz="2400" b="1" dirty="0">
                <a:solidFill>
                  <a:schemeClr val="bg1"/>
                </a:solidFill>
                <a:latin typeface="Tahoma" panose="020B0604030504040204" pitchFamily="34" charset="0"/>
                <a:ea typeface="Tahoma" panose="020B0604030504040204" pitchFamily="34" charset="0"/>
                <a:cs typeface="Tahoma" panose="020B0604030504040204" pitchFamily="34" charset="0"/>
              </a:rPr>
              <a:t>Debt-to-equity ratio </a:t>
            </a:r>
            <a:r>
              <a:rPr lang="en-US" alt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compares creditor financing to owner financing.</a:t>
            </a:r>
          </a:p>
        </p:txBody>
      </p:sp>
      <p:pic>
        <p:nvPicPr>
          <p:cNvPr id="3" name="Picture 2" descr="A screenshot of a cell phone&#10;&#10;Description automatically generated">
            <a:extLst>
              <a:ext uri="{FF2B5EF4-FFF2-40B4-BE49-F238E27FC236}">
                <a16:creationId xmlns:a16="http://schemas.microsoft.com/office/drawing/2014/main" id="{6CE4DD5B-A86C-4CDC-AAFF-785C8E41D4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1213" y="3733800"/>
            <a:ext cx="6441574" cy="2251992"/>
          </a:xfrm>
          <a:prstGeom prst="rect">
            <a:avLst/>
          </a:prstGeom>
        </p:spPr>
      </p:pic>
    </p:spTree>
    <p:custDataLst>
      <p:tags r:id="rId1"/>
    </p:custDataLst>
    <p:extLst>
      <p:ext uri="{BB962C8B-B14F-4D97-AF65-F5344CB8AC3E}">
        <p14:creationId xmlns:p14="http://schemas.microsoft.com/office/powerpoint/2010/main" val="1315330568"/>
      </p:ext>
    </p:extLst>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en-US" dirty="0"/>
              <a:t>Debt to Assets and Debt to Equity Ratios</a:t>
            </a:r>
          </a:p>
        </p:txBody>
      </p:sp>
      <p:pic>
        <p:nvPicPr>
          <p:cNvPr id="4" name="Picture 3" descr="A screenshot of a cell phone&#10;&#10;Description automatically generated">
            <a:extLst>
              <a:ext uri="{FF2B5EF4-FFF2-40B4-BE49-F238E27FC236}">
                <a16:creationId xmlns:a16="http://schemas.microsoft.com/office/drawing/2014/main" id="{ED4694CE-54A0-4C0C-A844-BD4EEEB6B2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2259711"/>
            <a:ext cx="8229600" cy="2338578"/>
          </a:xfrm>
          <a:prstGeom prst="rect">
            <a:avLst/>
          </a:prstGeom>
        </p:spPr>
      </p:pic>
    </p:spTree>
    <p:custDataLst>
      <p:tags r:id="rId1"/>
    </p:custDataLst>
    <p:extLst>
      <p:ext uri="{BB962C8B-B14F-4D97-AF65-F5344CB8AC3E}">
        <p14:creationId xmlns:p14="http://schemas.microsoft.com/office/powerpoint/2010/main" val="1651904142"/>
      </p:ext>
    </p:extLst>
  </p:cSld>
  <p:clrMapOvr>
    <a:masterClrMapping/>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lstStyle/>
          <a:p>
            <a:pPr eaLnBrk="1" hangingPunct="1"/>
            <a:r>
              <a:rPr lang="en-US" altLang="en-US" b="1" dirty="0"/>
              <a:t>Number of Times Interest is Earned</a:t>
            </a:r>
          </a:p>
        </p:txBody>
      </p:sp>
      <p:sp>
        <p:nvSpPr>
          <p:cNvPr id="4101" name="Rectangle 4" descr="Rectangle: Click to edit Master text styles&#10;Second level&#10;Third level&#10;Fourth level&#10;Fifth level"/>
          <p:cNvSpPr>
            <a:spLocks noGrp="1" noChangeArrowheads="1"/>
          </p:cNvSpPr>
          <p:nvPr>
            <p:ph type="body" sz="half" idx="4294967295"/>
          </p:nvPr>
        </p:nvSpPr>
        <p:spPr>
          <a:xfrm>
            <a:off x="685800" y="1524001"/>
            <a:ext cx="7391400" cy="1457240"/>
          </a:xfrm>
          <a:solidFill>
            <a:srgbClr val="0070C0"/>
          </a:solidFill>
          <a:ln w="12700">
            <a:solidFill>
              <a:schemeClr val="tx2"/>
            </a:solidFill>
            <a:miter lim="800000"/>
            <a:headEnd/>
            <a:tailEnd/>
          </a:ln>
        </p:spPr>
        <p:txBody>
          <a:bodyPr lIns="90488" tIns="44450" rIns="90488" bIns="44450">
            <a:noAutofit/>
          </a:bodyPr>
          <a:lstStyle/>
          <a:p>
            <a:pPr marL="0" indent="0" eaLnBrk="1" hangingPunct="1">
              <a:lnSpc>
                <a:spcPct val="90000"/>
              </a:lnSpc>
              <a:buFont typeface="Wingdings" pitchFamily="2" charset="2"/>
              <a:buNone/>
            </a:pPr>
            <a:r>
              <a:rPr lang="en-US" alt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This ratio measures the burden a company’s interest payments represent.  Users often consider the number of times interest is earned along with the debt ratios when evaluating financial risk.</a:t>
            </a:r>
          </a:p>
        </p:txBody>
      </p:sp>
      <p:pic>
        <p:nvPicPr>
          <p:cNvPr id="3" name="Picture 2">
            <a:extLst>
              <a:ext uri="{FF2B5EF4-FFF2-40B4-BE49-F238E27FC236}">
                <a16:creationId xmlns:a16="http://schemas.microsoft.com/office/drawing/2014/main" id="{2DEB2855-34EC-4D06-9E70-9DFD486C31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0860" y="3208102"/>
            <a:ext cx="6382279" cy="697561"/>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150DDC38-73EF-45AF-8C92-04DEE5BADE3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57300" y="4038600"/>
            <a:ext cx="6629400" cy="2325539"/>
          </a:xfrm>
          <a:prstGeom prst="rect">
            <a:avLst/>
          </a:prstGeom>
        </p:spPr>
      </p:pic>
    </p:spTree>
    <p:custDataLst>
      <p:tags r:id="rId1"/>
    </p:custDataLst>
    <p:extLst>
      <p:ext uri="{BB962C8B-B14F-4D97-AF65-F5344CB8AC3E}">
        <p14:creationId xmlns:p14="http://schemas.microsoft.com/office/powerpoint/2010/main" val="2364284359"/>
      </p:ext>
    </p:extLst>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lstStyle/>
          <a:p>
            <a:pPr eaLnBrk="1" hangingPunct="1"/>
            <a:r>
              <a:rPr lang="en-US" altLang="en-US" b="1" dirty="0"/>
              <a:t>Plant Assets to Long-Term Liabilities</a:t>
            </a:r>
          </a:p>
        </p:txBody>
      </p:sp>
      <p:sp>
        <p:nvSpPr>
          <p:cNvPr id="4101" name="Rectangle 4" descr="Rectangle: Click to edit Master text styles&#10;Second level&#10;Third level&#10;Fourth level&#10;Fifth level"/>
          <p:cNvSpPr>
            <a:spLocks noGrp="1" noChangeArrowheads="1"/>
          </p:cNvSpPr>
          <p:nvPr>
            <p:ph type="body" sz="half" idx="4294967295"/>
          </p:nvPr>
        </p:nvSpPr>
        <p:spPr>
          <a:xfrm>
            <a:off x="685800" y="1524001"/>
            <a:ext cx="7391400" cy="1457240"/>
          </a:xfrm>
          <a:solidFill>
            <a:srgbClr val="0070C0"/>
          </a:solidFill>
          <a:ln w="12700">
            <a:solidFill>
              <a:schemeClr val="tx2"/>
            </a:solidFill>
            <a:miter lim="800000"/>
            <a:headEnd/>
            <a:tailEnd/>
          </a:ln>
        </p:spPr>
        <p:txBody>
          <a:bodyPr lIns="90488" tIns="44450" rIns="90488" bIns="44450">
            <a:noAutofit/>
          </a:bodyPr>
          <a:lstStyle/>
          <a:p>
            <a:pPr marL="0" indent="0" eaLnBrk="1" hangingPunct="1">
              <a:lnSpc>
                <a:spcPct val="90000"/>
              </a:lnSpc>
              <a:buFont typeface="Wingdings" pitchFamily="2" charset="2"/>
              <a:buNone/>
            </a:pPr>
            <a:r>
              <a:rPr lang="en-US" alt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Companies often pledge plant assets as collateral for long-term liabilities.  The plant assets to long-term liabilities ratio shows the amount of assets per each dollar of long-term debt.</a:t>
            </a:r>
          </a:p>
        </p:txBody>
      </p:sp>
      <p:pic>
        <p:nvPicPr>
          <p:cNvPr id="7" name="Picture 6">
            <a:extLst>
              <a:ext uri="{FF2B5EF4-FFF2-40B4-BE49-F238E27FC236}">
                <a16:creationId xmlns:a16="http://schemas.microsoft.com/office/drawing/2014/main" id="{E829E710-3F6D-49E5-B318-22A9C44F3C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4226" y="3134987"/>
            <a:ext cx="6215547" cy="741773"/>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802CC63E-D0BD-4F44-B3F1-B4C338060D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7896" y="4191000"/>
            <a:ext cx="7668206" cy="1745965"/>
          </a:xfrm>
          <a:prstGeom prst="rect">
            <a:avLst/>
          </a:prstGeom>
        </p:spPr>
      </p:pic>
    </p:spTree>
    <p:custDataLst>
      <p:tags r:id="rId1"/>
    </p:custDataLst>
    <p:extLst>
      <p:ext uri="{BB962C8B-B14F-4D97-AF65-F5344CB8AC3E}">
        <p14:creationId xmlns:p14="http://schemas.microsoft.com/office/powerpoint/2010/main" val="3814497079"/>
      </p:ext>
    </p:extLst>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b="1" dirty="0"/>
              <a:t>LO 9-1:</a:t>
            </a:r>
          </a:p>
        </p:txBody>
      </p:sp>
      <p:sp>
        <p:nvSpPr>
          <p:cNvPr id="2" name="Content Placeholder 1"/>
          <p:cNvSpPr>
            <a:spLocks noGrp="1"/>
          </p:cNvSpPr>
          <p:nvPr>
            <p:ph idx="1"/>
          </p:nvPr>
        </p:nvSpPr>
        <p:spPr/>
        <p:txBody>
          <a:bodyPr>
            <a:normAutofit/>
          </a:bodyPr>
          <a:lstStyle/>
          <a:p>
            <a:pPr marL="0" indent="0">
              <a:buNone/>
            </a:pPr>
            <a:r>
              <a:rPr kumimoji="1" lang="en-US" altLang="en-US" sz="3200" dirty="0">
                <a:latin typeface="Tahoma" panose="020B0604030504040204" pitchFamily="34" charset="0"/>
                <a:ea typeface="Tahoma" panose="020B0604030504040204" pitchFamily="34" charset="0"/>
                <a:cs typeface="Tahoma" panose="020B0604030504040204" pitchFamily="34" charset="0"/>
              </a:rPr>
              <a:t>Differentiate between horizontal and vertical analysis.</a:t>
            </a:r>
          </a:p>
        </p:txBody>
      </p:sp>
      <p:sp>
        <p:nvSpPr>
          <p:cNvPr id="26630" name="Rectangle 5"/>
          <p:cNvSpPr>
            <a:spLocks noChangeArrowheads="1"/>
          </p:cNvSpPr>
          <p:nvPr/>
        </p:nvSpPr>
        <p:spPr bwMode="auto">
          <a:xfrm>
            <a:off x="838200" y="457200"/>
            <a:ext cx="8229600" cy="1143000"/>
          </a:xfrm>
          <a:prstGeom prst="rect">
            <a:avLst/>
          </a:prstGeom>
          <a:noFill/>
          <a:ln w="9525">
            <a:noFill/>
            <a:miter lim="800000"/>
            <a:headEnd/>
            <a:tailEnd/>
          </a:ln>
        </p:spPr>
        <p:txBody>
          <a:bodyPr anchor="ctr"/>
          <a:lstStyle/>
          <a:p>
            <a:endParaRPr lang="en-US" sz="4000" dirty="0">
              <a:solidFill>
                <a:srgbClr val="490C00"/>
              </a:solidFill>
            </a:endParaRPr>
          </a:p>
        </p:txBody>
      </p:sp>
    </p:spTree>
    <p:custDataLst>
      <p:tags r:id="rId1"/>
    </p:custDataLst>
    <p:extLst>
      <p:ext uri="{BB962C8B-B14F-4D97-AF65-F5344CB8AC3E}">
        <p14:creationId xmlns:p14="http://schemas.microsoft.com/office/powerpoint/2010/main" val="1087085463"/>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b="1" dirty="0"/>
              <a:t>LO 9-4:</a:t>
            </a:r>
          </a:p>
        </p:txBody>
      </p:sp>
      <p:sp>
        <p:nvSpPr>
          <p:cNvPr id="2" name="Content Placeholder 1"/>
          <p:cNvSpPr>
            <a:spLocks noGrp="1"/>
          </p:cNvSpPr>
          <p:nvPr>
            <p:ph idx="1"/>
          </p:nvPr>
        </p:nvSpPr>
        <p:spPr/>
        <p:txBody>
          <a:bodyPr>
            <a:normAutofit/>
          </a:bodyPr>
          <a:lstStyle/>
          <a:p>
            <a:pPr marL="0" indent="0">
              <a:buNone/>
            </a:pPr>
            <a:r>
              <a:rPr kumimoji="1" lang="en-US" altLang="en-US" sz="3200" dirty="0">
                <a:latin typeface="Tahoma" panose="020B0604030504040204" pitchFamily="34" charset="0"/>
                <a:ea typeface="Tahoma" panose="020B0604030504040204" pitchFamily="34" charset="0"/>
                <a:cs typeface="Tahoma" panose="020B0604030504040204" pitchFamily="34" charset="0"/>
              </a:rPr>
              <a:t>Calculate ratios for assessing company management’s effectiveness.</a:t>
            </a:r>
          </a:p>
        </p:txBody>
      </p:sp>
      <p:sp>
        <p:nvSpPr>
          <p:cNvPr id="26630" name="Rectangle 5"/>
          <p:cNvSpPr>
            <a:spLocks noChangeArrowheads="1"/>
          </p:cNvSpPr>
          <p:nvPr/>
        </p:nvSpPr>
        <p:spPr bwMode="auto">
          <a:xfrm>
            <a:off x="838200" y="457200"/>
            <a:ext cx="8229600" cy="1143000"/>
          </a:xfrm>
          <a:prstGeom prst="rect">
            <a:avLst/>
          </a:prstGeom>
          <a:noFill/>
          <a:ln w="9525">
            <a:noFill/>
            <a:miter lim="800000"/>
            <a:headEnd/>
            <a:tailEnd/>
          </a:ln>
        </p:spPr>
        <p:txBody>
          <a:bodyPr anchor="ctr"/>
          <a:lstStyle/>
          <a:p>
            <a:endParaRPr lang="en-US" sz="4000" dirty="0">
              <a:solidFill>
                <a:srgbClr val="490C00"/>
              </a:solidFill>
            </a:endParaRPr>
          </a:p>
        </p:txBody>
      </p:sp>
    </p:spTree>
    <p:custDataLst>
      <p:tags r:id="rId1"/>
    </p:custDataLst>
    <p:extLst>
      <p:ext uri="{BB962C8B-B14F-4D97-AF65-F5344CB8AC3E}">
        <p14:creationId xmlns:p14="http://schemas.microsoft.com/office/powerpoint/2010/main" val="1087085463"/>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en-US" b="1" dirty="0"/>
              <a:t>Measures of Profitability</a:t>
            </a:r>
          </a:p>
        </p:txBody>
      </p:sp>
      <p:sp>
        <p:nvSpPr>
          <p:cNvPr id="57347" name="Text Box 3"/>
          <p:cNvSpPr txBox="1">
            <a:spLocks noChangeArrowheads="1"/>
          </p:cNvSpPr>
          <p:nvPr/>
        </p:nvSpPr>
        <p:spPr bwMode="auto">
          <a:xfrm>
            <a:off x="762000" y="1676400"/>
            <a:ext cx="7010400" cy="2492990"/>
          </a:xfrm>
          <a:prstGeom prst="rect">
            <a:avLst/>
          </a:prstGeom>
          <a:solidFill>
            <a:schemeClr val="accent1">
              <a:lumMod val="20000"/>
              <a:lumOff val="80000"/>
            </a:schemeClr>
          </a:solidFill>
          <a:ln w="9525">
            <a:solidFill>
              <a:schemeClr val="tx2"/>
            </a:solidFill>
            <a:miter lim="800000"/>
            <a:headEnd/>
            <a:tailEnd/>
          </a:ln>
        </p:spPr>
        <p:txBody>
          <a:bodyPr wrap="square">
            <a:spAutoFit/>
          </a:bodyPr>
          <a:lstStyle>
            <a:lvl1pPr marL="457200" indent="-457200" eaLnBrk="0" hangingPunct="0">
              <a:defRPr sz="4800">
                <a:solidFill>
                  <a:schemeClr val="tx1"/>
                </a:solidFill>
                <a:latin typeface="Arial" charset="0"/>
                <a:cs typeface="Arial" charset="0"/>
              </a:defRPr>
            </a:lvl1pPr>
            <a:lvl2pPr marL="742950" indent="-285750" eaLnBrk="0" hangingPunct="0">
              <a:defRPr sz="4800">
                <a:solidFill>
                  <a:schemeClr val="tx1"/>
                </a:solidFill>
                <a:latin typeface="Arial" charset="0"/>
                <a:cs typeface="Arial" charset="0"/>
              </a:defRPr>
            </a:lvl2pPr>
            <a:lvl3pPr marL="1143000" indent="-228600" eaLnBrk="0" hangingPunct="0">
              <a:defRPr sz="4800">
                <a:solidFill>
                  <a:schemeClr val="tx1"/>
                </a:solidFill>
                <a:latin typeface="Arial" charset="0"/>
                <a:cs typeface="Arial" charset="0"/>
              </a:defRPr>
            </a:lvl3pPr>
            <a:lvl4pPr marL="1600200" indent="-228600" eaLnBrk="0" hangingPunct="0">
              <a:defRPr sz="4800">
                <a:solidFill>
                  <a:schemeClr val="tx1"/>
                </a:solidFill>
                <a:latin typeface="Arial" charset="0"/>
                <a:cs typeface="Arial" charset="0"/>
              </a:defRPr>
            </a:lvl4pPr>
            <a:lvl5pPr marL="2057400" indent="-228600" eaLnBrk="0" hangingPunct="0">
              <a:defRPr sz="4800">
                <a:solidFill>
                  <a:schemeClr val="tx1"/>
                </a:solidFill>
                <a:latin typeface="Arial" charset="0"/>
                <a:cs typeface="Arial" charset="0"/>
              </a:defRPr>
            </a:lvl5pPr>
            <a:lvl6pPr marL="2514600" indent="-228600" eaLnBrk="0" fontAlgn="base" hangingPunct="0">
              <a:spcBef>
                <a:spcPct val="0"/>
              </a:spcBef>
              <a:spcAft>
                <a:spcPct val="0"/>
              </a:spcAft>
              <a:defRPr sz="4800">
                <a:solidFill>
                  <a:schemeClr val="tx1"/>
                </a:solidFill>
                <a:latin typeface="Arial" charset="0"/>
                <a:cs typeface="Arial" charset="0"/>
              </a:defRPr>
            </a:lvl6pPr>
            <a:lvl7pPr marL="2971800" indent="-228600" eaLnBrk="0" fontAlgn="base" hangingPunct="0">
              <a:spcBef>
                <a:spcPct val="0"/>
              </a:spcBef>
              <a:spcAft>
                <a:spcPct val="0"/>
              </a:spcAft>
              <a:defRPr sz="4800">
                <a:solidFill>
                  <a:schemeClr val="tx1"/>
                </a:solidFill>
                <a:latin typeface="Arial" charset="0"/>
                <a:cs typeface="Arial" charset="0"/>
              </a:defRPr>
            </a:lvl7pPr>
            <a:lvl8pPr marL="3429000" indent="-228600" eaLnBrk="0" fontAlgn="base" hangingPunct="0">
              <a:spcBef>
                <a:spcPct val="0"/>
              </a:spcBef>
              <a:spcAft>
                <a:spcPct val="0"/>
              </a:spcAft>
              <a:defRPr sz="4800">
                <a:solidFill>
                  <a:schemeClr val="tx1"/>
                </a:solidFill>
                <a:latin typeface="Arial" charset="0"/>
                <a:cs typeface="Arial" charset="0"/>
              </a:defRPr>
            </a:lvl8pPr>
            <a:lvl9pPr marL="3886200" indent="-228600" eaLnBrk="0" fontAlgn="base" hangingPunct="0">
              <a:spcBef>
                <a:spcPct val="0"/>
              </a:spcBef>
              <a:spcAft>
                <a:spcPct val="0"/>
              </a:spcAft>
              <a:defRPr sz="4800">
                <a:solidFill>
                  <a:schemeClr val="tx1"/>
                </a:solidFill>
                <a:latin typeface="Arial" charset="0"/>
                <a:cs typeface="Arial" charset="0"/>
              </a:defRPr>
            </a:lvl9pPr>
          </a:lstStyle>
          <a:p>
            <a:pPr marL="0" indent="0">
              <a:spcBef>
                <a:spcPct val="50000"/>
              </a:spcBef>
            </a:pPr>
            <a:r>
              <a:rPr lang="en-US" altLang="en-US" sz="2600" dirty="0">
                <a:latin typeface="Tahoma" panose="020B0604030504040204" pitchFamily="34" charset="0"/>
                <a:ea typeface="Tahoma" panose="020B0604030504040204" pitchFamily="34" charset="0"/>
                <a:cs typeface="Tahoma" panose="020B0604030504040204" pitchFamily="34" charset="0"/>
              </a:rPr>
              <a:t>Profitability refers to a company’s ability to generate earnings.  Both management and external users employ profitability ratios to assess a company’s success in generating profits and how these profits are used to reward investors.</a:t>
            </a:r>
          </a:p>
        </p:txBody>
      </p:sp>
    </p:spTree>
    <p:custDataLst>
      <p:tags r:id="rId1"/>
    </p:custDataLst>
    <p:extLst>
      <p:ext uri="{BB962C8B-B14F-4D97-AF65-F5344CB8AC3E}">
        <p14:creationId xmlns:p14="http://schemas.microsoft.com/office/powerpoint/2010/main" val="2642655435"/>
      </p:ext>
    </p:extLst>
  </p:cSld>
  <p:clrMapOvr>
    <a:masterClrMapping/>
  </p:clrMapOvr>
  <p:transition>
    <p:blinds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lstStyle/>
          <a:p>
            <a:pPr eaLnBrk="1" hangingPunct="1"/>
            <a:r>
              <a:rPr lang="en-US" altLang="en-US" b="1" dirty="0"/>
              <a:t>Net Margin (or Return on Sales)</a:t>
            </a:r>
          </a:p>
        </p:txBody>
      </p:sp>
      <p:sp>
        <p:nvSpPr>
          <p:cNvPr id="4101" name="Rectangle 4" descr="Rectangle: Click to edit Master text styles&#10;Second level&#10;Third level&#10;Fourth level&#10;Fifth level"/>
          <p:cNvSpPr>
            <a:spLocks noGrp="1" noChangeArrowheads="1"/>
          </p:cNvSpPr>
          <p:nvPr>
            <p:ph type="body" sz="half" idx="4294967295"/>
          </p:nvPr>
        </p:nvSpPr>
        <p:spPr>
          <a:xfrm>
            <a:off x="628650" y="1524000"/>
            <a:ext cx="7600950" cy="1752599"/>
          </a:xfrm>
          <a:solidFill>
            <a:srgbClr val="0070C0"/>
          </a:solidFill>
          <a:ln w="12700">
            <a:solidFill>
              <a:schemeClr val="tx2"/>
            </a:solidFill>
            <a:miter lim="800000"/>
            <a:headEnd/>
            <a:tailEnd/>
          </a:ln>
        </p:spPr>
        <p:txBody>
          <a:bodyPr lIns="90488" tIns="44450" rIns="90488" bIns="44450">
            <a:noAutofit/>
          </a:bodyPr>
          <a:lstStyle/>
          <a:p>
            <a:pPr marL="0" indent="0" eaLnBrk="1" hangingPunct="1">
              <a:lnSpc>
                <a:spcPct val="90000"/>
              </a:lnSpc>
              <a:buFont typeface="Wingdings" pitchFamily="2" charset="2"/>
              <a:buNone/>
            </a:pPr>
            <a:r>
              <a:rPr lang="en-US" altLang="en-US" sz="2400" b="1" dirty="0">
                <a:solidFill>
                  <a:schemeClr val="bg1"/>
                </a:solidFill>
                <a:latin typeface="Tahoma" panose="020B0604030504040204" pitchFamily="34" charset="0"/>
                <a:ea typeface="Tahoma" panose="020B0604030504040204" pitchFamily="34" charset="0"/>
                <a:cs typeface="Tahoma" panose="020B0604030504040204" pitchFamily="34" charset="0"/>
              </a:rPr>
              <a:t>Net margin</a:t>
            </a:r>
            <a:r>
              <a:rPr lang="en-US" alt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 sometimes called </a:t>
            </a:r>
            <a:r>
              <a:rPr lang="en-US" altLang="en-US" sz="2400" i="1" dirty="0">
                <a:solidFill>
                  <a:schemeClr val="bg1"/>
                </a:solidFill>
                <a:latin typeface="Tahoma" panose="020B0604030504040204" pitchFamily="34" charset="0"/>
                <a:ea typeface="Tahoma" panose="020B0604030504040204" pitchFamily="34" charset="0"/>
                <a:cs typeface="Tahoma" panose="020B0604030504040204" pitchFamily="34" charset="0"/>
              </a:rPr>
              <a:t>operating margin</a:t>
            </a:r>
            <a:r>
              <a:rPr lang="en-US" alt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altLang="en-US" sz="2400" i="1" dirty="0">
                <a:solidFill>
                  <a:schemeClr val="bg1"/>
                </a:solidFill>
                <a:latin typeface="Tahoma" panose="020B0604030504040204" pitchFamily="34" charset="0"/>
                <a:ea typeface="Tahoma" panose="020B0604030504040204" pitchFamily="34" charset="0"/>
                <a:cs typeface="Tahoma" panose="020B0604030504040204" pitchFamily="34" charset="0"/>
              </a:rPr>
              <a:t>profit margin</a:t>
            </a:r>
            <a:r>
              <a:rPr lang="en-US" alt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 or the </a:t>
            </a:r>
            <a:r>
              <a:rPr lang="en-US" altLang="en-US" sz="2400" i="1" dirty="0">
                <a:solidFill>
                  <a:schemeClr val="bg1"/>
                </a:solidFill>
                <a:latin typeface="Tahoma" panose="020B0604030504040204" pitchFamily="34" charset="0"/>
                <a:ea typeface="Tahoma" panose="020B0604030504040204" pitchFamily="34" charset="0"/>
                <a:cs typeface="Tahoma" panose="020B0604030504040204" pitchFamily="34" charset="0"/>
              </a:rPr>
              <a:t>return-on-sales ratio</a:t>
            </a:r>
            <a:r>
              <a:rPr lang="en-US" alt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 describes the percentage of each sales dollar remaining after subtracting other expenses, as well as cost of goods sold.</a:t>
            </a:r>
          </a:p>
        </p:txBody>
      </p:sp>
      <p:pic>
        <p:nvPicPr>
          <p:cNvPr id="4" name="Picture 3" descr="A close up of a logo&#10;&#10;Description automatically generated">
            <a:extLst>
              <a:ext uri="{FF2B5EF4-FFF2-40B4-BE49-F238E27FC236}">
                <a16:creationId xmlns:a16="http://schemas.microsoft.com/office/drawing/2014/main" id="{B95961A8-C9FD-40D8-B3BD-27D9B42EA3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1070" y="3526222"/>
            <a:ext cx="3296110" cy="876422"/>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374F1096-8BCD-4237-94E9-8F705CBC619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0833" y="4411824"/>
            <a:ext cx="6696584" cy="1757198"/>
          </a:xfrm>
          <a:prstGeom prst="rect">
            <a:avLst/>
          </a:prstGeom>
        </p:spPr>
      </p:pic>
    </p:spTree>
    <p:custDataLst>
      <p:tags r:id="rId1"/>
    </p:custDataLst>
    <p:extLst>
      <p:ext uri="{BB962C8B-B14F-4D97-AF65-F5344CB8AC3E}">
        <p14:creationId xmlns:p14="http://schemas.microsoft.com/office/powerpoint/2010/main" val="2109294859"/>
      </p:ext>
    </p:extLst>
  </p:cSld>
  <p:clrMapOvr>
    <a:masterClrMapping/>
  </p:clrMapOvr>
  <p:transition>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lstStyle/>
          <a:p>
            <a:pPr eaLnBrk="1" hangingPunct="1"/>
            <a:r>
              <a:rPr lang="en-US" altLang="en-US" b="1" dirty="0"/>
              <a:t>Asset Turnover Ratio</a:t>
            </a:r>
          </a:p>
        </p:txBody>
      </p:sp>
      <p:sp>
        <p:nvSpPr>
          <p:cNvPr id="4101" name="Rectangle 4" descr="Rectangle: Click to edit Master text styles&#10;Second level&#10;Third level&#10;Fourth level&#10;Fifth level"/>
          <p:cNvSpPr>
            <a:spLocks noGrp="1" noChangeArrowheads="1"/>
          </p:cNvSpPr>
          <p:nvPr>
            <p:ph type="body" sz="half" idx="4294967295"/>
          </p:nvPr>
        </p:nvSpPr>
        <p:spPr>
          <a:xfrm>
            <a:off x="628650" y="1524000"/>
            <a:ext cx="7600950" cy="1447799"/>
          </a:xfrm>
          <a:solidFill>
            <a:srgbClr val="0070C0"/>
          </a:solidFill>
          <a:ln w="12700">
            <a:solidFill>
              <a:schemeClr val="tx2"/>
            </a:solidFill>
            <a:miter lim="800000"/>
            <a:headEnd/>
            <a:tailEnd/>
          </a:ln>
        </p:spPr>
        <p:txBody>
          <a:bodyPr lIns="90488" tIns="44450" rIns="90488" bIns="44450">
            <a:noAutofit/>
          </a:bodyPr>
          <a:lstStyle/>
          <a:p>
            <a:pPr marL="0" indent="0" eaLnBrk="1" hangingPunct="1">
              <a:lnSpc>
                <a:spcPct val="90000"/>
              </a:lnSpc>
              <a:buFont typeface="Wingdings" pitchFamily="2" charset="2"/>
              <a:buNone/>
            </a:pPr>
            <a:r>
              <a:rPr lang="en-US" alt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The </a:t>
            </a:r>
            <a:r>
              <a:rPr lang="en-US" altLang="en-US" sz="2400" b="1" dirty="0">
                <a:solidFill>
                  <a:schemeClr val="bg1"/>
                </a:solidFill>
                <a:latin typeface="Tahoma" panose="020B0604030504040204" pitchFamily="34" charset="0"/>
                <a:ea typeface="Tahoma" panose="020B0604030504040204" pitchFamily="34" charset="0"/>
                <a:cs typeface="Tahoma" panose="020B0604030504040204" pitchFamily="34" charset="0"/>
              </a:rPr>
              <a:t>asset turnover ratio </a:t>
            </a:r>
            <a:r>
              <a:rPr lang="en-US" alt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(sometimes called </a:t>
            </a:r>
            <a:r>
              <a:rPr lang="en-US" altLang="en-US" sz="2400" i="1" dirty="0">
                <a:solidFill>
                  <a:schemeClr val="bg1"/>
                </a:solidFill>
                <a:latin typeface="Tahoma" panose="020B0604030504040204" pitchFamily="34" charset="0"/>
                <a:ea typeface="Tahoma" panose="020B0604030504040204" pitchFamily="34" charset="0"/>
                <a:cs typeface="Tahoma" panose="020B0604030504040204" pitchFamily="34" charset="0"/>
              </a:rPr>
              <a:t>turnover-of-assets ratio</a:t>
            </a:r>
            <a:r>
              <a:rPr lang="en-US" alt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 measures how many sales dollars were generated for each dollar of assets invested.</a:t>
            </a:r>
          </a:p>
        </p:txBody>
      </p:sp>
      <p:pic>
        <p:nvPicPr>
          <p:cNvPr id="3" name="Picture 2" descr="A screenshot of a cell phone&#10;&#10;Description automatically generated">
            <a:extLst>
              <a:ext uri="{FF2B5EF4-FFF2-40B4-BE49-F238E27FC236}">
                <a16:creationId xmlns:a16="http://schemas.microsoft.com/office/drawing/2014/main" id="{6BE620D5-A1F2-411A-AB1E-5D736415E2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38250" y="3061033"/>
            <a:ext cx="4067500" cy="825169"/>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31B9D684-4E11-41EF-BA92-328380FEAB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84585" y="3975436"/>
            <a:ext cx="5574829" cy="2517438"/>
          </a:xfrm>
          <a:prstGeom prst="rect">
            <a:avLst/>
          </a:prstGeom>
        </p:spPr>
      </p:pic>
    </p:spTree>
    <p:custDataLst>
      <p:tags r:id="rId1"/>
    </p:custDataLst>
    <p:extLst>
      <p:ext uri="{BB962C8B-B14F-4D97-AF65-F5344CB8AC3E}">
        <p14:creationId xmlns:p14="http://schemas.microsoft.com/office/powerpoint/2010/main" val="43900337"/>
      </p:ext>
    </p:extLst>
  </p:cSld>
  <p:clrMapOvr>
    <a:masterClrMapping/>
  </p:clrMapOvr>
  <p:transition>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lstStyle/>
          <a:p>
            <a:pPr eaLnBrk="1" hangingPunct="1"/>
            <a:r>
              <a:rPr lang="en-US" altLang="en-US" b="1" dirty="0"/>
              <a:t>Return on Investment</a:t>
            </a:r>
          </a:p>
        </p:txBody>
      </p:sp>
      <p:sp>
        <p:nvSpPr>
          <p:cNvPr id="4101" name="Rectangle 4" descr="Rectangle: Click to edit Master text styles&#10;Second level&#10;Third level&#10;Fourth level&#10;Fifth level"/>
          <p:cNvSpPr>
            <a:spLocks noGrp="1" noChangeArrowheads="1"/>
          </p:cNvSpPr>
          <p:nvPr>
            <p:ph type="body" sz="half" idx="4294967295"/>
          </p:nvPr>
        </p:nvSpPr>
        <p:spPr>
          <a:xfrm>
            <a:off x="628650" y="1524000"/>
            <a:ext cx="7600950" cy="1447799"/>
          </a:xfrm>
          <a:solidFill>
            <a:srgbClr val="0070C0"/>
          </a:solidFill>
          <a:ln w="12700">
            <a:solidFill>
              <a:schemeClr val="tx2"/>
            </a:solidFill>
            <a:miter lim="800000"/>
            <a:headEnd/>
            <a:tailEnd/>
          </a:ln>
        </p:spPr>
        <p:txBody>
          <a:bodyPr lIns="90488" tIns="44450" rIns="90488" bIns="44450">
            <a:noAutofit/>
          </a:bodyPr>
          <a:lstStyle/>
          <a:p>
            <a:pPr marL="0" indent="0" eaLnBrk="1" hangingPunct="1">
              <a:lnSpc>
                <a:spcPct val="90000"/>
              </a:lnSpc>
              <a:buFont typeface="Wingdings" pitchFamily="2" charset="2"/>
              <a:buNone/>
            </a:pPr>
            <a:r>
              <a:rPr lang="en-US" altLang="en-US" sz="2400" b="1" dirty="0">
                <a:solidFill>
                  <a:schemeClr val="bg1"/>
                </a:solidFill>
                <a:latin typeface="Tahoma" panose="020B0604030504040204" pitchFamily="34" charset="0"/>
                <a:ea typeface="Tahoma" panose="020B0604030504040204" pitchFamily="34" charset="0"/>
                <a:cs typeface="Tahoma" panose="020B0604030504040204" pitchFamily="34" charset="0"/>
              </a:rPr>
              <a:t>Return on investment (ROI)</a:t>
            </a:r>
            <a:r>
              <a:rPr lang="en-US" alt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 also called </a:t>
            </a:r>
            <a:r>
              <a:rPr lang="en-US" altLang="en-US" sz="2400" b="1" dirty="0">
                <a:solidFill>
                  <a:schemeClr val="bg1"/>
                </a:solidFill>
                <a:latin typeface="Tahoma" panose="020B0604030504040204" pitchFamily="34" charset="0"/>
                <a:ea typeface="Tahoma" panose="020B0604030504040204" pitchFamily="34" charset="0"/>
                <a:cs typeface="Tahoma" panose="020B0604030504040204" pitchFamily="34" charset="0"/>
              </a:rPr>
              <a:t>return on assets</a:t>
            </a:r>
            <a:r>
              <a:rPr lang="en-US" alt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 or </a:t>
            </a:r>
            <a:r>
              <a:rPr lang="en-US" altLang="en-US" sz="2400" i="1" dirty="0">
                <a:solidFill>
                  <a:schemeClr val="bg1"/>
                </a:solidFill>
                <a:latin typeface="Tahoma" panose="020B0604030504040204" pitchFamily="34" charset="0"/>
                <a:ea typeface="Tahoma" panose="020B0604030504040204" pitchFamily="34" charset="0"/>
                <a:cs typeface="Tahoma" panose="020B0604030504040204" pitchFamily="34" charset="0"/>
              </a:rPr>
              <a:t>earning power</a:t>
            </a:r>
            <a:r>
              <a:rPr lang="en-US" alt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 is the ratio of wealth generated (net income) to the amount invested (average total assets) to generate the wealth.</a:t>
            </a:r>
          </a:p>
        </p:txBody>
      </p:sp>
      <p:pic>
        <p:nvPicPr>
          <p:cNvPr id="4" name="Picture 3" descr="A screenshot of a cell phone&#10;&#10;Description automatically generated">
            <a:extLst>
              <a:ext uri="{FF2B5EF4-FFF2-40B4-BE49-F238E27FC236}">
                <a16:creationId xmlns:a16="http://schemas.microsoft.com/office/drawing/2014/main" id="{8460131D-36DE-48A2-A26E-5D42B01489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9296" y="3104395"/>
            <a:ext cx="3205408" cy="781807"/>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E35A154E-38FC-40B2-82B6-B856C4878F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30868" y="4018798"/>
            <a:ext cx="6282264" cy="2382654"/>
          </a:xfrm>
          <a:prstGeom prst="rect">
            <a:avLst/>
          </a:prstGeom>
        </p:spPr>
      </p:pic>
    </p:spTree>
    <p:custDataLst>
      <p:tags r:id="rId1"/>
    </p:custDataLst>
    <p:extLst>
      <p:ext uri="{BB962C8B-B14F-4D97-AF65-F5344CB8AC3E}">
        <p14:creationId xmlns:p14="http://schemas.microsoft.com/office/powerpoint/2010/main" val="3749493489"/>
      </p:ext>
    </p:extLst>
  </p:cSld>
  <p:clrMapOvr>
    <a:masterClrMapping/>
  </p:clrMapOvr>
  <p:transition>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lstStyle/>
          <a:p>
            <a:pPr eaLnBrk="1" hangingPunct="1"/>
            <a:r>
              <a:rPr lang="en-US" altLang="en-US" b="1" dirty="0"/>
              <a:t>Return on Equity</a:t>
            </a:r>
          </a:p>
        </p:txBody>
      </p:sp>
      <p:sp>
        <p:nvSpPr>
          <p:cNvPr id="4101" name="Rectangle 4" descr="Rectangle: Click to edit Master text styles&#10;Second level&#10;Third level&#10;Fourth level&#10;Fifth level"/>
          <p:cNvSpPr>
            <a:spLocks noGrp="1" noChangeArrowheads="1"/>
          </p:cNvSpPr>
          <p:nvPr>
            <p:ph type="body" sz="half" idx="4294967295"/>
          </p:nvPr>
        </p:nvSpPr>
        <p:spPr>
          <a:xfrm>
            <a:off x="596711" y="1447800"/>
            <a:ext cx="7600950" cy="825170"/>
          </a:xfrm>
          <a:solidFill>
            <a:srgbClr val="0070C0"/>
          </a:solidFill>
          <a:ln w="12700">
            <a:solidFill>
              <a:schemeClr val="tx2"/>
            </a:solidFill>
            <a:miter lim="800000"/>
            <a:headEnd/>
            <a:tailEnd/>
          </a:ln>
        </p:spPr>
        <p:txBody>
          <a:bodyPr lIns="90488" tIns="44450" rIns="90488" bIns="44450">
            <a:noAutofit/>
          </a:bodyPr>
          <a:lstStyle/>
          <a:p>
            <a:pPr marL="0" indent="0" eaLnBrk="1" hangingPunct="1">
              <a:lnSpc>
                <a:spcPct val="90000"/>
              </a:lnSpc>
              <a:buFont typeface="Wingdings" pitchFamily="2" charset="2"/>
              <a:buNone/>
            </a:pPr>
            <a:r>
              <a:rPr lang="en-US" altLang="en-US" sz="2400" b="1" dirty="0">
                <a:solidFill>
                  <a:schemeClr val="bg1"/>
                </a:solidFill>
                <a:latin typeface="Tahoma" panose="020B0604030504040204" pitchFamily="34" charset="0"/>
                <a:ea typeface="Tahoma" panose="020B0604030504040204" pitchFamily="34" charset="0"/>
                <a:cs typeface="Tahoma" panose="020B0604030504040204" pitchFamily="34" charset="0"/>
              </a:rPr>
              <a:t>Return on equity (ROE) </a:t>
            </a:r>
            <a:r>
              <a:rPr lang="en-US" alt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is often used to measure the profitability of the stockholders’ investment.</a:t>
            </a:r>
          </a:p>
        </p:txBody>
      </p:sp>
      <p:pic>
        <p:nvPicPr>
          <p:cNvPr id="4" name="Picture 3" descr="A picture containing knife&#10;&#10;Description automatically generated">
            <a:extLst>
              <a:ext uri="{FF2B5EF4-FFF2-40B4-BE49-F238E27FC236}">
                <a16:creationId xmlns:a16="http://schemas.microsoft.com/office/drawing/2014/main" id="{E45B247E-ABA8-4FB7-94A6-F4CC3C8E12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7472" y="2296618"/>
            <a:ext cx="5039428" cy="971686"/>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2B6274DE-01A3-4608-9DCD-3DFC282A689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31332" y="3291952"/>
            <a:ext cx="6081336" cy="3114659"/>
          </a:xfrm>
          <a:prstGeom prst="rect">
            <a:avLst/>
          </a:prstGeom>
        </p:spPr>
      </p:pic>
    </p:spTree>
    <p:custDataLst>
      <p:tags r:id="rId1"/>
    </p:custDataLst>
    <p:extLst>
      <p:ext uri="{BB962C8B-B14F-4D97-AF65-F5344CB8AC3E}">
        <p14:creationId xmlns:p14="http://schemas.microsoft.com/office/powerpoint/2010/main" val="1628829481"/>
      </p:ext>
    </p:extLst>
  </p:cSld>
  <p:clrMapOvr>
    <a:masterClrMapping/>
  </p:clrMapOvr>
  <p:transition>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b="1" dirty="0"/>
              <a:t>LO 9-5:</a:t>
            </a:r>
          </a:p>
        </p:txBody>
      </p:sp>
      <p:sp>
        <p:nvSpPr>
          <p:cNvPr id="2" name="Content Placeholder 1"/>
          <p:cNvSpPr>
            <a:spLocks noGrp="1"/>
          </p:cNvSpPr>
          <p:nvPr>
            <p:ph idx="1"/>
          </p:nvPr>
        </p:nvSpPr>
        <p:spPr/>
        <p:txBody>
          <a:bodyPr>
            <a:normAutofit/>
          </a:bodyPr>
          <a:lstStyle/>
          <a:p>
            <a:pPr marL="0" indent="0">
              <a:buNone/>
            </a:pPr>
            <a:r>
              <a:rPr kumimoji="1" lang="en-US" altLang="en-US" sz="3200" dirty="0">
                <a:latin typeface="Tahoma" panose="020B0604030504040204" pitchFamily="34" charset="0"/>
                <a:ea typeface="Tahoma" panose="020B0604030504040204" pitchFamily="34" charset="0"/>
                <a:cs typeface="Tahoma" panose="020B0604030504040204" pitchFamily="34" charset="0"/>
              </a:rPr>
              <a:t>Calculate ratios for assessing a company’s position in the stock market.</a:t>
            </a:r>
          </a:p>
        </p:txBody>
      </p:sp>
    </p:spTree>
    <p:custDataLst>
      <p:tags r:id="rId1"/>
    </p:custDataLst>
    <p:extLst>
      <p:ext uri="{BB962C8B-B14F-4D97-AF65-F5344CB8AC3E}">
        <p14:creationId xmlns:p14="http://schemas.microsoft.com/office/powerpoint/2010/main" val="108708546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ltLang="en-US" dirty="0"/>
              <a:t>Stock Market Ratios</a:t>
            </a:r>
          </a:p>
        </p:txBody>
      </p:sp>
      <p:sp>
        <p:nvSpPr>
          <p:cNvPr id="60419" name="Text Box 3"/>
          <p:cNvSpPr txBox="1">
            <a:spLocks noChangeArrowheads="1"/>
          </p:cNvSpPr>
          <p:nvPr/>
        </p:nvSpPr>
        <p:spPr bwMode="auto">
          <a:xfrm>
            <a:off x="628650" y="1690689"/>
            <a:ext cx="7753350" cy="3323987"/>
          </a:xfrm>
          <a:prstGeom prst="rect">
            <a:avLst/>
          </a:prstGeom>
          <a:solidFill>
            <a:schemeClr val="accent1">
              <a:lumMod val="20000"/>
              <a:lumOff val="80000"/>
            </a:schemeClr>
          </a:solidFill>
          <a:ln w="9525">
            <a:solidFill>
              <a:schemeClr val="tx2"/>
            </a:solidFill>
            <a:miter lim="800000"/>
            <a:headEnd/>
            <a:tailEnd/>
          </a:ln>
        </p:spPr>
        <p:txBody>
          <a:bodyPr wrap="square">
            <a:spAutoFit/>
          </a:bodyPr>
          <a:lstStyle>
            <a:lvl1pPr marL="457200" indent="-457200" eaLnBrk="0" hangingPunct="0">
              <a:defRPr sz="4800">
                <a:solidFill>
                  <a:schemeClr val="tx1"/>
                </a:solidFill>
                <a:latin typeface="Arial" charset="0"/>
                <a:cs typeface="Arial" charset="0"/>
              </a:defRPr>
            </a:lvl1pPr>
            <a:lvl2pPr marL="742950" indent="-285750" eaLnBrk="0" hangingPunct="0">
              <a:defRPr sz="4800">
                <a:solidFill>
                  <a:schemeClr val="tx1"/>
                </a:solidFill>
                <a:latin typeface="Arial" charset="0"/>
                <a:cs typeface="Arial" charset="0"/>
              </a:defRPr>
            </a:lvl2pPr>
            <a:lvl3pPr marL="1143000" indent="-228600" eaLnBrk="0" hangingPunct="0">
              <a:defRPr sz="4800">
                <a:solidFill>
                  <a:schemeClr val="tx1"/>
                </a:solidFill>
                <a:latin typeface="Arial" charset="0"/>
                <a:cs typeface="Arial" charset="0"/>
              </a:defRPr>
            </a:lvl3pPr>
            <a:lvl4pPr marL="1600200" indent="-228600" eaLnBrk="0" hangingPunct="0">
              <a:defRPr sz="4800">
                <a:solidFill>
                  <a:schemeClr val="tx1"/>
                </a:solidFill>
                <a:latin typeface="Arial" charset="0"/>
                <a:cs typeface="Arial" charset="0"/>
              </a:defRPr>
            </a:lvl4pPr>
            <a:lvl5pPr marL="2057400" indent="-228600" eaLnBrk="0" hangingPunct="0">
              <a:defRPr sz="4800">
                <a:solidFill>
                  <a:schemeClr val="tx1"/>
                </a:solidFill>
                <a:latin typeface="Arial" charset="0"/>
                <a:cs typeface="Arial" charset="0"/>
              </a:defRPr>
            </a:lvl5pPr>
            <a:lvl6pPr marL="2514600" indent="-228600" eaLnBrk="0" fontAlgn="base" hangingPunct="0">
              <a:spcBef>
                <a:spcPct val="0"/>
              </a:spcBef>
              <a:spcAft>
                <a:spcPct val="0"/>
              </a:spcAft>
              <a:defRPr sz="4800">
                <a:solidFill>
                  <a:schemeClr val="tx1"/>
                </a:solidFill>
                <a:latin typeface="Arial" charset="0"/>
                <a:cs typeface="Arial" charset="0"/>
              </a:defRPr>
            </a:lvl6pPr>
            <a:lvl7pPr marL="2971800" indent="-228600" eaLnBrk="0" fontAlgn="base" hangingPunct="0">
              <a:spcBef>
                <a:spcPct val="0"/>
              </a:spcBef>
              <a:spcAft>
                <a:spcPct val="0"/>
              </a:spcAft>
              <a:defRPr sz="4800">
                <a:solidFill>
                  <a:schemeClr val="tx1"/>
                </a:solidFill>
                <a:latin typeface="Arial" charset="0"/>
                <a:cs typeface="Arial" charset="0"/>
              </a:defRPr>
            </a:lvl7pPr>
            <a:lvl8pPr marL="3429000" indent="-228600" eaLnBrk="0" fontAlgn="base" hangingPunct="0">
              <a:spcBef>
                <a:spcPct val="0"/>
              </a:spcBef>
              <a:spcAft>
                <a:spcPct val="0"/>
              </a:spcAft>
              <a:defRPr sz="4800">
                <a:solidFill>
                  <a:schemeClr val="tx1"/>
                </a:solidFill>
                <a:latin typeface="Arial" charset="0"/>
                <a:cs typeface="Arial" charset="0"/>
              </a:defRPr>
            </a:lvl8pPr>
            <a:lvl9pPr marL="3886200" indent="-228600" eaLnBrk="0" fontAlgn="base" hangingPunct="0">
              <a:spcBef>
                <a:spcPct val="0"/>
              </a:spcBef>
              <a:spcAft>
                <a:spcPct val="0"/>
              </a:spcAft>
              <a:defRPr sz="4800">
                <a:solidFill>
                  <a:schemeClr val="tx1"/>
                </a:solidFill>
                <a:latin typeface="Arial" charset="0"/>
                <a:cs typeface="Arial" charset="0"/>
              </a:defRPr>
            </a:lvl9pPr>
          </a:lstStyle>
          <a:p>
            <a:pPr marL="0" indent="0">
              <a:spcBef>
                <a:spcPct val="50000"/>
              </a:spcBef>
            </a:pPr>
            <a:r>
              <a:rPr lang="en-US" altLang="en-US" sz="2800" dirty="0">
                <a:latin typeface="Tahoma" panose="020B0604030504040204" pitchFamily="34" charset="0"/>
                <a:ea typeface="Tahoma" panose="020B0604030504040204" pitchFamily="34" charset="0"/>
                <a:cs typeface="Tahoma" panose="020B0604030504040204" pitchFamily="34" charset="0"/>
              </a:rPr>
              <a:t>Existing and potential investors in a company’s stock use many common ratios to analyze and compare the earnings and dividends of different-sized companies in different industries.</a:t>
            </a:r>
          </a:p>
          <a:p>
            <a:pPr marL="0" indent="0">
              <a:spcBef>
                <a:spcPct val="50000"/>
              </a:spcBef>
            </a:pPr>
            <a:r>
              <a:rPr lang="en-US" altLang="en-US" sz="2800" dirty="0">
                <a:latin typeface="Tahoma" panose="020B0604030504040204" pitchFamily="34" charset="0"/>
                <a:ea typeface="Tahoma" panose="020B0604030504040204" pitchFamily="34" charset="0"/>
                <a:cs typeface="Tahoma" panose="020B0604030504040204" pitchFamily="34" charset="0"/>
              </a:rPr>
              <a:t>Purchasers of stock can profit in two ways: through receiving dividends and through increases in stock value.</a:t>
            </a:r>
          </a:p>
        </p:txBody>
      </p:sp>
    </p:spTree>
    <p:custDataLst>
      <p:tags r:id="rId1"/>
    </p:custDataLst>
    <p:extLst>
      <p:ext uri="{BB962C8B-B14F-4D97-AF65-F5344CB8AC3E}">
        <p14:creationId xmlns:p14="http://schemas.microsoft.com/office/powerpoint/2010/main" val="1828197175"/>
      </p:ext>
    </p:extLst>
  </p:cSld>
  <p:clrMapOvr>
    <a:masterClrMapping/>
  </p:clrMapOvr>
  <p:transition>
    <p:blinds dir="ver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lstStyle/>
          <a:p>
            <a:pPr eaLnBrk="1" hangingPunct="1"/>
            <a:r>
              <a:rPr lang="en-US" altLang="en-US" b="1" dirty="0"/>
              <a:t>Earnings per Share</a:t>
            </a:r>
          </a:p>
        </p:txBody>
      </p:sp>
      <p:sp>
        <p:nvSpPr>
          <p:cNvPr id="4101" name="Rectangle 4" descr="Rectangle: Click to edit Master text styles&#10;Second level&#10;Third level&#10;Fourth level&#10;Fifth level"/>
          <p:cNvSpPr>
            <a:spLocks noGrp="1" noChangeArrowheads="1"/>
          </p:cNvSpPr>
          <p:nvPr>
            <p:ph type="body" sz="half" idx="4294967295"/>
          </p:nvPr>
        </p:nvSpPr>
        <p:spPr>
          <a:xfrm>
            <a:off x="628650" y="1524001"/>
            <a:ext cx="7600950" cy="902542"/>
          </a:xfrm>
          <a:solidFill>
            <a:srgbClr val="0070C0"/>
          </a:solidFill>
          <a:ln w="12700">
            <a:solidFill>
              <a:schemeClr val="tx2"/>
            </a:solidFill>
            <a:miter lim="800000"/>
            <a:headEnd/>
            <a:tailEnd/>
          </a:ln>
        </p:spPr>
        <p:txBody>
          <a:bodyPr lIns="90488" tIns="44450" rIns="90488" bIns="44450">
            <a:noAutofit/>
          </a:bodyPr>
          <a:lstStyle/>
          <a:p>
            <a:pPr marL="0" indent="0" eaLnBrk="1" hangingPunct="1">
              <a:lnSpc>
                <a:spcPct val="90000"/>
              </a:lnSpc>
              <a:buFont typeface="Wingdings" pitchFamily="2" charset="2"/>
              <a:buNone/>
            </a:pPr>
            <a:r>
              <a:rPr lang="en-US" alt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Perhaps the most frequently quoted measure of earnings performance is </a:t>
            </a:r>
            <a:r>
              <a:rPr lang="en-US" altLang="en-US" sz="2400" b="1" dirty="0">
                <a:solidFill>
                  <a:schemeClr val="bg1"/>
                </a:solidFill>
                <a:latin typeface="Tahoma" panose="020B0604030504040204" pitchFamily="34" charset="0"/>
                <a:ea typeface="Tahoma" panose="020B0604030504040204" pitchFamily="34" charset="0"/>
                <a:cs typeface="Tahoma" panose="020B0604030504040204" pitchFamily="34" charset="0"/>
              </a:rPr>
              <a:t>earnings per share (EPS).</a:t>
            </a:r>
          </a:p>
        </p:txBody>
      </p:sp>
      <p:pic>
        <p:nvPicPr>
          <p:cNvPr id="3" name="Picture 2">
            <a:extLst>
              <a:ext uri="{FF2B5EF4-FFF2-40B4-BE49-F238E27FC236}">
                <a16:creationId xmlns:a16="http://schemas.microsoft.com/office/drawing/2014/main" id="{8EEFCC70-2DD4-483A-A173-775755B8E0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7397" y="2748547"/>
            <a:ext cx="8049206" cy="902542"/>
          </a:xfrm>
          <a:prstGeom prst="rect">
            <a:avLst/>
          </a:prstGeom>
        </p:spPr>
      </p:pic>
      <p:pic>
        <p:nvPicPr>
          <p:cNvPr id="6" name="Picture 5">
            <a:extLst>
              <a:ext uri="{FF2B5EF4-FFF2-40B4-BE49-F238E27FC236}">
                <a16:creationId xmlns:a16="http://schemas.microsoft.com/office/drawing/2014/main" id="{2D7A7592-C3BA-4238-BE0E-63B32E6B46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1864" y="4800600"/>
            <a:ext cx="7918992" cy="838200"/>
          </a:xfrm>
          <a:prstGeom prst="rect">
            <a:avLst/>
          </a:prstGeom>
        </p:spPr>
      </p:pic>
      <p:sp>
        <p:nvSpPr>
          <p:cNvPr id="10" name="Rectangle 4" descr="Rectangle: Click to edit Master text styles&#10;Second level&#10;Third level&#10;Fourth level&#10;Fifth level">
            <a:extLst>
              <a:ext uri="{FF2B5EF4-FFF2-40B4-BE49-F238E27FC236}">
                <a16:creationId xmlns:a16="http://schemas.microsoft.com/office/drawing/2014/main" id="{6D71DA68-BB33-40F4-990E-EDFD03B6700B}"/>
              </a:ext>
            </a:extLst>
          </p:cNvPr>
          <p:cNvSpPr txBox="1">
            <a:spLocks noChangeArrowheads="1"/>
          </p:cNvSpPr>
          <p:nvPr/>
        </p:nvSpPr>
        <p:spPr>
          <a:xfrm>
            <a:off x="628650" y="3886200"/>
            <a:ext cx="7600950" cy="587220"/>
          </a:xfrm>
          <a:prstGeom prst="rect">
            <a:avLst/>
          </a:prstGeom>
          <a:solidFill>
            <a:srgbClr val="0070C0"/>
          </a:solidFill>
          <a:ln w="12700">
            <a:solidFill>
              <a:schemeClr val="tx2"/>
            </a:solidFill>
            <a:miter lim="800000"/>
            <a:headEnd/>
            <a:tailEnd/>
          </a:ln>
        </p:spPr>
        <p:txBody>
          <a:bodyPr vert="horz" lIns="90488" tIns="44450" rIns="90488" bIns="4445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spcAft>
                <a:spcPts val="0"/>
              </a:spcAft>
              <a:buFont typeface="Wingdings" pitchFamily="2" charset="2"/>
              <a:buNone/>
            </a:pPr>
            <a:r>
              <a:rPr lang="en-US" altLang="en-US" sz="2400" dirty="0" err="1">
                <a:solidFill>
                  <a:schemeClr val="bg1"/>
                </a:solidFill>
                <a:latin typeface="Tahoma" panose="020B0604030504040204" pitchFamily="34" charset="0"/>
                <a:ea typeface="Tahoma" panose="020B0604030504040204" pitchFamily="34" charset="0"/>
                <a:cs typeface="Tahoma" panose="020B0604030504040204" pitchFamily="34" charset="0"/>
              </a:rPr>
              <a:t>Milavec’s</a:t>
            </a:r>
            <a:r>
              <a:rPr lang="en-US" alt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 Year 4 EPS is calculated as follows:</a:t>
            </a:r>
          </a:p>
        </p:txBody>
      </p:sp>
    </p:spTree>
    <p:custDataLst>
      <p:tags r:id="rId1"/>
    </p:custDataLst>
    <p:extLst>
      <p:ext uri="{BB962C8B-B14F-4D97-AF65-F5344CB8AC3E}">
        <p14:creationId xmlns:p14="http://schemas.microsoft.com/office/powerpoint/2010/main" val="3775942610"/>
      </p:ext>
    </p:extLst>
  </p:cSld>
  <p:clrMapOvr>
    <a:masterClrMapping/>
  </p:clrMapOvr>
  <p:transition>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lstStyle/>
          <a:p>
            <a:pPr eaLnBrk="1" hangingPunct="1"/>
            <a:r>
              <a:rPr lang="en-US" altLang="en-US" b="1" dirty="0"/>
              <a:t>Book Value</a:t>
            </a:r>
          </a:p>
        </p:txBody>
      </p:sp>
      <p:sp>
        <p:nvSpPr>
          <p:cNvPr id="4101" name="Rectangle 4" descr="Rectangle: Click to edit Master text styles&#10;Second level&#10;Third level&#10;Fourth level&#10;Fifth level"/>
          <p:cNvSpPr>
            <a:spLocks noGrp="1" noChangeArrowheads="1"/>
          </p:cNvSpPr>
          <p:nvPr>
            <p:ph type="body" sz="half" idx="4294967295"/>
          </p:nvPr>
        </p:nvSpPr>
        <p:spPr>
          <a:xfrm>
            <a:off x="628650" y="1524001"/>
            <a:ext cx="7600950" cy="902542"/>
          </a:xfrm>
          <a:solidFill>
            <a:srgbClr val="0070C0"/>
          </a:solidFill>
          <a:ln w="12700">
            <a:solidFill>
              <a:schemeClr val="tx2"/>
            </a:solidFill>
            <a:miter lim="800000"/>
            <a:headEnd/>
            <a:tailEnd/>
          </a:ln>
        </p:spPr>
        <p:txBody>
          <a:bodyPr lIns="90488" tIns="44450" rIns="90488" bIns="44450">
            <a:noAutofit/>
          </a:bodyPr>
          <a:lstStyle/>
          <a:p>
            <a:pPr marL="0" indent="0" eaLnBrk="1" hangingPunct="1">
              <a:lnSpc>
                <a:spcPct val="90000"/>
              </a:lnSpc>
              <a:buFont typeface="Wingdings" pitchFamily="2" charset="2"/>
              <a:buNone/>
            </a:pPr>
            <a:r>
              <a:rPr lang="en-US" alt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Book value per share is another frequently quoted measure of a share of stock.</a:t>
            </a:r>
          </a:p>
        </p:txBody>
      </p:sp>
      <p:sp>
        <p:nvSpPr>
          <p:cNvPr id="10" name="Rectangle 4" descr="Rectangle: Click to edit Master text styles&#10;Second level&#10;Third level&#10;Fourth level&#10;Fifth level">
            <a:extLst>
              <a:ext uri="{FF2B5EF4-FFF2-40B4-BE49-F238E27FC236}">
                <a16:creationId xmlns:a16="http://schemas.microsoft.com/office/drawing/2014/main" id="{6D71DA68-BB33-40F4-990E-EDFD03B6700B}"/>
              </a:ext>
            </a:extLst>
          </p:cNvPr>
          <p:cNvSpPr txBox="1">
            <a:spLocks noChangeArrowheads="1"/>
          </p:cNvSpPr>
          <p:nvPr/>
        </p:nvSpPr>
        <p:spPr>
          <a:xfrm>
            <a:off x="628650" y="3886200"/>
            <a:ext cx="7600950" cy="838200"/>
          </a:xfrm>
          <a:prstGeom prst="rect">
            <a:avLst/>
          </a:prstGeom>
          <a:solidFill>
            <a:srgbClr val="0070C0"/>
          </a:solidFill>
          <a:ln w="12700">
            <a:solidFill>
              <a:schemeClr val="tx2"/>
            </a:solidFill>
            <a:miter lim="800000"/>
            <a:headEnd/>
            <a:tailEnd/>
          </a:ln>
        </p:spPr>
        <p:txBody>
          <a:bodyPr vert="horz" lIns="90488" tIns="44450" rIns="90488" bIns="4445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spcAft>
                <a:spcPts val="0"/>
              </a:spcAft>
              <a:buFont typeface="Wingdings" pitchFamily="2" charset="2"/>
              <a:buNone/>
            </a:pPr>
            <a:r>
              <a:rPr lang="en-US" altLang="en-US" sz="2400" dirty="0" err="1">
                <a:solidFill>
                  <a:schemeClr val="bg1"/>
                </a:solidFill>
                <a:latin typeface="Tahoma" panose="020B0604030504040204" pitchFamily="34" charset="0"/>
                <a:ea typeface="Tahoma" panose="020B0604030504040204" pitchFamily="34" charset="0"/>
                <a:cs typeface="Tahoma" panose="020B0604030504040204" pitchFamily="34" charset="0"/>
              </a:rPr>
              <a:t>Milavec’s</a:t>
            </a:r>
            <a:r>
              <a:rPr lang="en-US" alt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 book value per share for Year 3 is calculated as follows:</a:t>
            </a:r>
          </a:p>
        </p:txBody>
      </p:sp>
      <p:pic>
        <p:nvPicPr>
          <p:cNvPr id="4" name="Picture 3" descr="A picture containing red&#10;&#10;Description automatically generated">
            <a:extLst>
              <a:ext uri="{FF2B5EF4-FFF2-40B4-BE49-F238E27FC236}">
                <a16:creationId xmlns:a16="http://schemas.microsoft.com/office/drawing/2014/main" id="{83863184-995F-47B6-9F23-6B1B37974E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400" y="2690899"/>
            <a:ext cx="7029974" cy="918893"/>
          </a:xfrm>
          <a:prstGeom prst="rect">
            <a:avLst/>
          </a:prstGeom>
        </p:spPr>
      </p:pic>
      <p:pic>
        <p:nvPicPr>
          <p:cNvPr id="7" name="Picture 6" descr="A close up of a logo&#10;&#10;Description automatically generated">
            <a:extLst>
              <a:ext uri="{FF2B5EF4-FFF2-40B4-BE49-F238E27FC236}">
                <a16:creationId xmlns:a16="http://schemas.microsoft.com/office/drawing/2014/main" id="{35253FFC-A16E-4942-AF26-463AF16D955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61785" y="5069449"/>
            <a:ext cx="5220429" cy="952633"/>
          </a:xfrm>
          <a:prstGeom prst="rect">
            <a:avLst/>
          </a:prstGeom>
        </p:spPr>
      </p:pic>
    </p:spTree>
    <p:custDataLst>
      <p:tags r:id="rId1"/>
    </p:custDataLst>
    <p:extLst>
      <p:ext uri="{BB962C8B-B14F-4D97-AF65-F5344CB8AC3E}">
        <p14:creationId xmlns:p14="http://schemas.microsoft.com/office/powerpoint/2010/main" val="1210507002"/>
      </p:ext>
    </p:extLst>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en-US" dirty="0"/>
              <a:t>Methods of Analysis</a:t>
            </a:r>
          </a:p>
        </p:txBody>
      </p:sp>
      <p:sp>
        <p:nvSpPr>
          <p:cNvPr id="4" name="Rectangle 4">
            <a:extLst>
              <a:ext uri="{FF2B5EF4-FFF2-40B4-BE49-F238E27FC236}">
                <a16:creationId xmlns:a16="http://schemas.microsoft.com/office/drawing/2014/main" id="{BA0A6B57-E555-4B6A-88FC-6FAA52BD94B0}"/>
              </a:ext>
            </a:extLst>
          </p:cNvPr>
          <p:cNvSpPr>
            <a:spLocks noChangeArrowheads="1"/>
          </p:cNvSpPr>
          <p:nvPr/>
        </p:nvSpPr>
        <p:spPr bwMode="auto">
          <a:xfrm>
            <a:off x="838200" y="1690689"/>
            <a:ext cx="6858000" cy="2588914"/>
          </a:xfrm>
          <a:prstGeom prst="rect">
            <a:avLst/>
          </a:prstGeom>
          <a:solidFill>
            <a:schemeClr val="accent1">
              <a:lumMod val="20000"/>
              <a:lumOff val="80000"/>
            </a:schemeClr>
          </a:solidFill>
          <a:ln w="12700" cmpd="thinThick">
            <a:solidFill>
              <a:schemeClr val="tx1"/>
            </a:solidFill>
            <a:miter lim="800000"/>
            <a:headEnd/>
            <a:tailEnd/>
          </a:ln>
          <a:effectLst/>
        </p:spPr>
        <p:txBody>
          <a:bodyPr wrap="square" lIns="90488" tIns="44450" rIns="90488" bIns="44450">
            <a:spAutoFit/>
          </a:bodyPr>
          <a:lstStyle/>
          <a:p>
            <a:pPr marL="457200" indent="-457200" eaLnBrk="0" hangingPunct="0">
              <a:spcBef>
                <a:spcPct val="20000"/>
              </a:spcBef>
              <a:buFont typeface="Arial" panose="020B0604020202020204" pitchFamily="34" charset="0"/>
              <a:buChar char="•"/>
              <a:defRPr/>
            </a:pPr>
            <a:r>
              <a:rPr lang="en-US" sz="2800" dirty="0">
                <a:latin typeface="Tahoma" panose="020B0604030504040204" pitchFamily="34" charset="0"/>
                <a:ea typeface="Tahoma" panose="020B0604030504040204" pitchFamily="34" charset="0"/>
                <a:cs typeface="Tahoma" panose="020B0604030504040204" pitchFamily="34" charset="0"/>
              </a:rPr>
              <a:t>Horizontal analysis</a:t>
            </a:r>
          </a:p>
          <a:p>
            <a:pPr marL="914400" lvl="1" indent="-457200" eaLnBrk="0" hangingPunct="0">
              <a:spcBef>
                <a:spcPct val="20000"/>
              </a:spcBef>
              <a:buFont typeface="Arial" panose="020B0604020202020204" pitchFamily="34" charset="0"/>
              <a:buChar char="•"/>
              <a:defRPr/>
            </a:pPr>
            <a:r>
              <a:rPr lang="en-US" sz="2800" dirty="0">
                <a:latin typeface="Tahoma" panose="020B0604030504040204" pitchFamily="34" charset="0"/>
                <a:ea typeface="Tahoma" panose="020B0604030504040204" pitchFamily="34" charset="0"/>
                <a:cs typeface="Tahoma" panose="020B0604030504040204" pitchFamily="34" charset="0"/>
              </a:rPr>
              <a:t>Absolute amounts</a:t>
            </a:r>
          </a:p>
          <a:p>
            <a:pPr marL="914400" lvl="1" indent="-457200" eaLnBrk="0" hangingPunct="0">
              <a:spcBef>
                <a:spcPct val="20000"/>
              </a:spcBef>
              <a:buFont typeface="Arial" panose="020B0604020202020204" pitchFamily="34" charset="0"/>
              <a:buChar char="•"/>
              <a:defRPr/>
            </a:pPr>
            <a:r>
              <a:rPr lang="en-US" sz="2800" dirty="0">
                <a:latin typeface="Tahoma" panose="020B0604030504040204" pitchFamily="34" charset="0"/>
                <a:ea typeface="Tahoma" panose="020B0604030504040204" pitchFamily="34" charset="0"/>
                <a:cs typeface="Tahoma" panose="020B0604030504040204" pitchFamily="34" charset="0"/>
              </a:rPr>
              <a:t>Percentage analysis</a:t>
            </a:r>
          </a:p>
          <a:p>
            <a:pPr marL="457200" indent="-457200" eaLnBrk="0" hangingPunct="0">
              <a:spcBef>
                <a:spcPct val="20000"/>
              </a:spcBef>
              <a:buFont typeface="Arial" panose="020B0604020202020204" pitchFamily="34" charset="0"/>
              <a:buChar char="•"/>
              <a:defRPr/>
            </a:pPr>
            <a:r>
              <a:rPr lang="en-US" sz="2800" dirty="0">
                <a:latin typeface="Tahoma" panose="020B0604030504040204" pitchFamily="34" charset="0"/>
                <a:ea typeface="Tahoma" panose="020B0604030504040204" pitchFamily="34" charset="0"/>
                <a:cs typeface="Tahoma" panose="020B0604030504040204" pitchFamily="34" charset="0"/>
              </a:rPr>
              <a:t>Vertical analysis</a:t>
            </a:r>
          </a:p>
          <a:p>
            <a:pPr marL="457200" indent="-457200" eaLnBrk="0" hangingPunct="0">
              <a:spcBef>
                <a:spcPct val="20000"/>
              </a:spcBef>
              <a:buFont typeface="Arial" panose="020B0604020202020204" pitchFamily="34" charset="0"/>
              <a:buChar char="•"/>
              <a:defRPr/>
            </a:pPr>
            <a:r>
              <a:rPr lang="en-US" sz="2800" dirty="0">
                <a:latin typeface="Tahoma" panose="020B0604030504040204" pitchFamily="34" charset="0"/>
                <a:ea typeface="Tahoma" panose="020B0604030504040204" pitchFamily="34" charset="0"/>
                <a:cs typeface="Tahoma" panose="020B0604030504040204" pitchFamily="34" charset="0"/>
              </a:rPr>
              <a:t>Ratio analysis</a:t>
            </a:r>
          </a:p>
        </p:txBody>
      </p:sp>
    </p:spTree>
    <p:custDataLst>
      <p:tags r:id="rId1"/>
    </p:custDataLst>
    <p:extLst>
      <p:ext uri="{BB962C8B-B14F-4D97-AF65-F5344CB8AC3E}">
        <p14:creationId xmlns:p14="http://schemas.microsoft.com/office/powerpoint/2010/main" val="2880432593"/>
      </p:ext>
    </p:extLst>
  </p:cSld>
  <p:clrMapOvr>
    <a:masterClrMapping/>
  </p:clrMapOvr>
  <p:transition>
    <p:blinds dir="ver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lstStyle/>
          <a:p>
            <a:pPr eaLnBrk="1" hangingPunct="1"/>
            <a:r>
              <a:rPr lang="en-US" altLang="en-US" b="1" dirty="0"/>
              <a:t>Price-Earnings Ratio</a:t>
            </a:r>
          </a:p>
        </p:txBody>
      </p:sp>
      <p:sp>
        <p:nvSpPr>
          <p:cNvPr id="4101" name="Rectangle 4" descr="Rectangle: Click to edit Master text styles&#10;Second level&#10;Third level&#10;Fourth level&#10;Fifth level"/>
          <p:cNvSpPr>
            <a:spLocks noGrp="1" noChangeArrowheads="1"/>
          </p:cNvSpPr>
          <p:nvPr>
            <p:ph type="body" sz="half" idx="4294967295"/>
          </p:nvPr>
        </p:nvSpPr>
        <p:spPr>
          <a:xfrm>
            <a:off x="628650" y="1524000"/>
            <a:ext cx="7600950" cy="1142999"/>
          </a:xfrm>
          <a:solidFill>
            <a:srgbClr val="0070C0"/>
          </a:solidFill>
          <a:ln w="12700">
            <a:solidFill>
              <a:schemeClr val="tx2"/>
            </a:solidFill>
            <a:miter lim="800000"/>
            <a:headEnd/>
            <a:tailEnd/>
          </a:ln>
        </p:spPr>
        <p:txBody>
          <a:bodyPr lIns="90488" tIns="44450" rIns="90488" bIns="44450">
            <a:noAutofit/>
          </a:bodyPr>
          <a:lstStyle/>
          <a:p>
            <a:pPr marL="0" indent="0" eaLnBrk="1" hangingPunct="1">
              <a:lnSpc>
                <a:spcPct val="90000"/>
              </a:lnSpc>
              <a:buFont typeface="Wingdings" pitchFamily="2" charset="2"/>
              <a:buNone/>
            </a:pPr>
            <a:r>
              <a:rPr lang="en-US" altLang="en-US" sz="2400" b="1" dirty="0">
                <a:solidFill>
                  <a:schemeClr val="bg1"/>
                </a:solidFill>
                <a:latin typeface="Tahoma" panose="020B0604030504040204" pitchFamily="34" charset="0"/>
                <a:ea typeface="Tahoma" panose="020B0604030504040204" pitchFamily="34" charset="0"/>
                <a:cs typeface="Tahoma" panose="020B0604030504040204" pitchFamily="34" charset="0"/>
              </a:rPr>
              <a:t>The price-earnings (P/E) </a:t>
            </a:r>
            <a:r>
              <a:rPr lang="en-US" alt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ratio compares the earnings per share of a company to the market price for a share of the company’s stock.</a:t>
            </a:r>
            <a:endParaRPr lang="en-US" altLang="en-US" sz="24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0" name="Rectangle 4" descr="Rectangle: Click to edit Master text styles&#10;Second level&#10;Third level&#10;Fourth level&#10;Fifth level">
            <a:extLst>
              <a:ext uri="{FF2B5EF4-FFF2-40B4-BE49-F238E27FC236}">
                <a16:creationId xmlns:a16="http://schemas.microsoft.com/office/drawing/2014/main" id="{6D71DA68-BB33-40F4-990E-EDFD03B6700B}"/>
              </a:ext>
            </a:extLst>
          </p:cNvPr>
          <p:cNvSpPr txBox="1">
            <a:spLocks noChangeArrowheads="1"/>
          </p:cNvSpPr>
          <p:nvPr/>
        </p:nvSpPr>
        <p:spPr>
          <a:xfrm>
            <a:off x="628650" y="3886200"/>
            <a:ext cx="7600950" cy="587220"/>
          </a:xfrm>
          <a:prstGeom prst="rect">
            <a:avLst/>
          </a:prstGeom>
          <a:solidFill>
            <a:srgbClr val="0070C0"/>
          </a:solidFill>
          <a:ln w="12700">
            <a:solidFill>
              <a:schemeClr val="tx2"/>
            </a:solidFill>
            <a:miter lim="800000"/>
            <a:headEnd/>
            <a:tailEnd/>
          </a:ln>
        </p:spPr>
        <p:txBody>
          <a:bodyPr vert="horz" lIns="90488" tIns="44450" rIns="90488" bIns="4445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spcAft>
                <a:spcPts val="0"/>
              </a:spcAft>
              <a:buFont typeface="Wingdings" pitchFamily="2" charset="2"/>
              <a:buNone/>
            </a:pPr>
            <a:r>
              <a:rPr lang="en-US" alt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The P/E ratios for the three companies are as follows:</a:t>
            </a:r>
          </a:p>
        </p:txBody>
      </p:sp>
      <p:pic>
        <p:nvPicPr>
          <p:cNvPr id="4" name="Picture 3" descr="A close up of a logo&#10;&#10;Description automatically generated">
            <a:extLst>
              <a:ext uri="{FF2B5EF4-FFF2-40B4-BE49-F238E27FC236}">
                <a16:creationId xmlns:a16="http://schemas.microsoft.com/office/drawing/2014/main" id="{7B0EAFD9-032C-4DAA-87E1-A92C6A468C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5075" y="2870363"/>
            <a:ext cx="5553850" cy="895475"/>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F38BA8AC-7A21-490B-9BA1-EC83F6CCFF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13047" y="4775311"/>
            <a:ext cx="5317906" cy="1314538"/>
          </a:xfrm>
          <a:prstGeom prst="rect">
            <a:avLst/>
          </a:prstGeom>
        </p:spPr>
      </p:pic>
    </p:spTree>
    <p:custDataLst>
      <p:tags r:id="rId1"/>
    </p:custDataLst>
    <p:extLst>
      <p:ext uri="{BB962C8B-B14F-4D97-AF65-F5344CB8AC3E}">
        <p14:creationId xmlns:p14="http://schemas.microsoft.com/office/powerpoint/2010/main" val="2621484016"/>
      </p:ext>
    </p:extLst>
  </p:cSld>
  <p:clrMapOvr>
    <a:masterClrMapping/>
  </p:clrMapOvr>
  <p:transition>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lstStyle/>
          <a:p>
            <a:pPr eaLnBrk="1" hangingPunct="1"/>
            <a:r>
              <a:rPr lang="en-US" altLang="en-US" b="1" dirty="0"/>
              <a:t>Dividend Yield</a:t>
            </a:r>
          </a:p>
        </p:txBody>
      </p:sp>
      <p:sp>
        <p:nvSpPr>
          <p:cNvPr id="4101" name="Rectangle 4" descr="Rectangle: Click to edit Master text styles&#10;Second level&#10;Third level&#10;Fourth level&#10;Fifth level"/>
          <p:cNvSpPr>
            <a:spLocks noGrp="1" noChangeArrowheads="1"/>
          </p:cNvSpPr>
          <p:nvPr>
            <p:ph type="body" sz="half" idx="4294967295"/>
          </p:nvPr>
        </p:nvSpPr>
        <p:spPr>
          <a:xfrm>
            <a:off x="628650" y="1524001"/>
            <a:ext cx="7600950" cy="895476"/>
          </a:xfrm>
          <a:solidFill>
            <a:srgbClr val="0070C0"/>
          </a:solidFill>
          <a:ln w="12700">
            <a:solidFill>
              <a:schemeClr val="tx2"/>
            </a:solidFill>
            <a:miter lim="800000"/>
            <a:headEnd/>
            <a:tailEnd/>
          </a:ln>
        </p:spPr>
        <p:txBody>
          <a:bodyPr lIns="90488" tIns="44450" rIns="90488" bIns="44450">
            <a:noAutofit/>
          </a:bodyPr>
          <a:lstStyle/>
          <a:p>
            <a:pPr marL="0" indent="0" eaLnBrk="1" hangingPunct="1">
              <a:lnSpc>
                <a:spcPct val="90000"/>
              </a:lnSpc>
              <a:buFont typeface="Wingdings" pitchFamily="2" charset="2"/>
              <a:buNone/>
            </a:pPr>
            <a:r>
              <a:rPr lang="en-US" altLang="en-US" sz="2400" b="1" dirty="0">
                <a:solidFill>
                  <a:schemeClr val="bg1"/>
                </a:solidFill>
                <a:latin typeface="Tahoma" panose="020B0604030504040204" pitchFamily="34" charset="0"/>
                <a:ea typeface="Tahoma" panose="020B0604030504040204" pitchFamily="34" charset="0"/>
                <a:cs typeface="Tahoma" panose="020B0604030504040204" pitchFamily="34" charset="0"/>
              </a:rPr>
              <a:t>Dividend yield </a:t>
            </a:r>
            <a:r>
              <a:rPr lang="en-US" alt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measures dividends received as a percentage of a stock’s market price.</a:t>
            </a:r>
          </a:p>
        </p:txBody>
      </p:sp>
      <p:sp>
        <p:nvSpPr>
          <p:cNvPr id="10" name="Rectangle 4" descr="Rectangle: Click to edit Master text styles&#10;Second level&#10;Third level&#10;Fourth level&#10;Fifth level">
            <a:extLst>
              <a:ext uri="{FF2B5EF4-FFF2-40B4-BE49-F238E27FC236}">
                <a16:creationId xmlns:a16="http://schemas.microsoft.com/office/drawing/2014/main" id="{6D71DA68-BB33-40F4-990E-EDFD03B6700B}"/>
              </a:ext>
            </a:extLst>
          </p:cNvPr>
          <p:cNvSpPr txBox="1">
            <a:spLocks noChangeArrowheads="1"/>
          </p:cNvSpPr>
          <p:nvPr/>
        </p:nvSpPr>
        <p:spPr>
          <a:xfrm>
            <a:off x="628650" y="3733800"/>
            <a:ext cx="7600950" cy="587220"/>
          </a:xfrm>
          <a:prstGeom prst="rect">
            <a:avLst/>
          </a:prstGeom>
          <a:solidFill>
            <a:srgbClr val="0070C0"/>
          </a:solidFill>
          <a:ln w="12700">
            <a:solidFill>
              <a:schemeClr val="tx2"/>
            </a:solidFill>
            <a:miter lim="800000"/>
            <a:headEnd/>
            <a:tailEnd/>
          </a:ln>
        </p:spPr>
        <p:txBody>
          <a:bodyPr vert="horz" lIns="90488" tIns="44450" rIns="90488" bIns="4445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spcAft>
                <a:spcPts val="0"/>
              </a:spcAft>
              <a:buFont typeface="Wingdings" pitchFamily="2" charset="2"/>
              <a:buNone/>
            </a:pPr>
            <a:r>
              <a:rPr lang="en-US" alt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The information for calculating dividend yield follows:</a:t>
            </a:r>
          </a:p>
        </p:txBody>
      </p:sp>
      <p:pic>
        <p:nvPicPr>
          <p:cNvPr id="3" name="Picture 2" descr="A close up of a logo&#10;&#10;Description automatically generated">
            <a:extLst>
              <a:ext uri="{FF2B5EF4-FFF2-40B4-BE49-F238E27FC236}">
                <a16:creationId xmlns:a16="http://schemas.microsoft.com/office/drawing/2014/main" id="{D17E1C09-84DA-4B26-9403-B9C5D82052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7049" y="2738253"/>
            <a:ext cx="5029902" cy="838317"/>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70BDDCA8-CC03-48BE-875D-414798F73BA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56837" y="4478250"/>
            <a:ext cx="6630325" cy="1886213"/>
          </a:xfrm>
          <a:prstGeom prst="rect">
            <a:avLst/>
          </a:prstGeom>
        </p:spPr>
      </p:pic>
    </p:spTree>
    <p:custDataLst>
      <p:tags r:id="rId1"/>
    </p:custDataLst>
    <p:extLst>
      <p:ext uri="{BB962C8B-B14F-4D97-AF65-F5344CB8AC3E}">
        <p14:creationId xmlns:p14="http://schemas.microsoft.com/office/powerpoint/2010/main" val="3098191216"/>
      </p:ext>
    </p:extLst>
  </p:cSld>
  <p:clrMapOvr>
    <a:masterClrMapping/>
  </p:clrMapOvr>
  <p:transition>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normAutofit/>
          </a:bodyPr>
          <a:lstStyle/>
          <a:p>
            <a:pPr eaLnBrk="1" hangingPunct="1"/>
            <a:r>
              <a:rPr lang="en-US" altLang="en-US" b="1" dirty="0"/>
              <a:t>Summary of Key Relationships</a:t>
            </a:r>
          </a:p>
        </p:txBody>
      </p:sp>
      <p:pic>
        <p:nvPicPr>
          <p:cNvPr id="3" name="Picture 2" descr="A screenshot of a cell phone&#10;&#10;Description automatically generated">
            <a:extLst>
              <a:ext uri="{FF2B5EF4-FFF2-40B4-BE49-F238E27FC236}">
                <a16:creationId xmlns:a16="http://schemas.microsoft.com/office/drawing/2014/main" id="{0DBCE029-4348-486A-B70A-08E6254180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8150" y="1727475"/>
            <a:ext cx="8077200" cy="3017765"/>
          </a:xfrm>
          <a:prstGeom prst="rect">
            <a:avLst/>
          </a:prstGeom>
        </p:spPr>
      </p:pic>
    </p:spTree>
    <p:custDataLst>
      <p:tags r:id="rId1"/>
    </p:custDataLst>
    <p:extLst>
      <p:ext uri="{BB962C8B-B14F-4D97-AF65-F5344CB8AC3E}">
        <p14:creationId xmlns:p14="http://schemas.microsoft.com/office/powerpoint/2010/main" val="249643246"/>
      </p:ext>
    </p:extLst>
  </p:cSld>
  <p:clrMapOvr>
    <a:masterClrMapping/>
  </p:clrMapOvr>
  <p:transition>
    <p:zoom dir="in"/>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normAutofit/>
          </a:bodyPr>
          <a:lstStyle/>
          <a:p>
            <a:pPr eaLnBrk="1" hangingPunct="1"/>
            <a:r>
              <a:rPr lang="en-US" altLang="en-US" b="1" dirty="0"/>
              <a:t>Summary of Key Relationships</a:t>
            </a:r>
          </a:p>
        </p:txBody>
      </p:sp>
      <p:grpSp>
        <p:nvGrpSpPr>
          <p:cNvPr id="5" name="Group 4">
            <a:extLst>
              <a:ext uri="{FF2B5EF4-FFF2-40B4-BE49-F238E27FC236}">
                <a16:creationId xmlns:a16="http://schemas.microsoft.com/office/drawing/2014/main" id="{8BB1C12E-3337-4CD1-8CAD-9DC9A52E1A79}"/>
              </a:ext>
            </a:extLst>
          </p:cNvPr>
          <p:cNvGrpSpPr/>
          <p:nvPr/>
        </p:nvGrpSpPr>
        <p:grpSpPr>
          <a:xfrm>
            <a:off x="628650" y="1828800"/>
            <a:ext cx="7886700" cy="2743200"/>
            <a:chOff x="152400" y="828122"/>
            <a:chExt cx="9144000" cy="2930045"/>
          </a:xfrm>
        </p:grpSpPr>
        <p:pic>
          <p:nvPicPr>
            <p:cNvPr id="4" name="Picture 3" descr="A screenshot of a cell phone&#10;&#10;Description automatically generated">
              <a:extLst>
                <a:ext uri="{FF2B5EF4-FFF2-40B4-BE49-F238E27FC236}">
                  <a16:creationId xmlns:a16="http://schemas.microsoft.com/office/drawing/2014/main" id="{DF04959F-3617-4891-969D-032625760F48}"/>
                </a:ext>
              </a:extLst>
            </p:cNvPr>
            <p:cNvPicPr>
              <a:picLocks noChangeAspect="1"/>
            </p:cNvPicPr>
            <p:nvPr/>
          </p:nvPicPr>
          <p:blipFill rotWithShape="1">
            <a:blip r:embed="rId4">
              <a:extLst>
                <a:ext uri="{28A0092B-C50C-407E-A947-70E740481C1C}">
                  <a14:useLocalDpi xmlns:a14="http://schemas.microsoft.com/office/drawing/2010/main" val="0"/>
                </a:ext>
              </a:extLst>
            </a:blip>
            <a:srcRect t="62454"/>
            <a:stretch/>
          </p:blipFill>
          <p:spPr>
            <a:xfrm>
              <a:off x="152400" y="1690689"/>
              <a:ext cx="9144000" cy="2067478"/>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E882CF49-FDBA-4ED3-B913-20A7C8B4EF68}"/>
                </a:ext>
              </a:extLst>
            </p:cNvPr>
            <p:cNvPicPr>
              <a:picLocks noChangeAspect="1"/>
            </p:cNvPicPr>
            <p:nvPr/>
          </p:nvPicPr>
          <p:blipFill rotWithShape="1">
            <a:blip r:embed="rId4">
              <a:extLst>
                <a:ext uri="{28A0092B-C50C-407E-A947-70E740481C1C}">
                  <a14:useLocalDpi xmlns:a14="http://schemas.microsoft.com/office/drawing/2010/main" val="0"/>
                </a:ext>
              </a:extLst>
            </a:blip>
            <a:srcRect b="84336"/>
            <a:stretch/>
          </p:blipFill>
          <p:spPr>
            <a:xfrm>
              <a:off x="152400" y="828122"/>
              <a:ext cx="9144000" cy="862568"/>
            </a:xfrm>
            <a:prstGeom prst="rect">
              <a:avLst/>
            </a:prstGeom>
          </p:spPr>
        </p:pic>
      </p:grpSp>
    </p:spTree>
    <p:custDataLst>
      <p:tags r:id="rId1"/>
    </p:custDataLst>
    <p:extLst>
      <p:ext uri="{BB962C8B-B14F-4D97-AF65-F5344CB8AC3E}">
        <p14:creationId xmlns:p14="http://schemas.microsoft.com/office/powerpoint/2010/main" val="914330820"/>
      </p:ext>
    </p:extLst>
  </p:cSld>
  <p:clrMapOvr>
    <a:masterClrMapping/>
  </p:clrMapOvr>
  <p:transition>
    <p:zoom dir="in"/>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normAutofit/>
          </a:bodyPr>
          <a:lstStyle/>
          <a:p>
            <a:pPr eaLnBrk="1" hangingPunct="1"/>
            <a:r>
              <a:rPr lang="en-US" altLang="en-US" b="1" dirty="0"/>
              <a:t>Limitations of Financial Statement Analysis</a:t>
            </a:r>
          </a:p>
        </p:txBody>
      </p:sp>
      <p:sp>
        <p:nvSpPr>
          <p:cNvPr id="6" name="Text Box 6">
            <a:extLst>
              <a:ext uri="{FF2B5EF4-FFF2-40B4-BE49-F238E27FC236}">
                <a16:creationId xmlns:a16="http://schemas.microsoft.com/office/drawing/2014/main" id="{B08C6A85-965B-47A0-BCBD-7295279754EF}"/>
              </a:ext>
            </a:extLst>
          </p:cNvPr>
          <p:cNvSpPr txBox="1">
            <a:spLocks noChangeArrowheads="1"/>
          </p:cNvSpPr>
          <p:nvPr/>
        </p:nvSpPr>
        <p:spPr bwMode="auto">
          <a:xfrm>
            <a:off x="628650" y="1371600"/>
            <a:ext cx="7753350" cy="4016484"/>
          </a:xfrm>
          <a:prstGeom prst="rect">
            <a:avLst/>
          </a:prstGeom>
          <a:solidFill>
            <a:schemeClr val="accent5"/>
          </a:solidFill>
          <a:ln w="9525">
            <a:solidFill>
              <a:schemeClr val="tx1"/>
            </a:solidFill>
            <a:miter lim="800000"/>
            <a:headEnd/>
            <a:tailEnd/>
          </a:ln>
        </p:spPr>
        <p:txBody>
          <a:bodyPr wrap="square">
            <a:spAutoFit/>
          </a:bodyPr>
          <a:lstStyle>
            <a:lvl1pPr eaLnBrk="0" hangingPunct="0">
              <a:defRPr sz="4800">
                <a:solidFill>
                  <a:schemeClr val="tx1"/>
                </a:solidFill>
                <a:latin typeface="Arial" charset="0"/>
                <a:cs typeface="Arial" charset="0"/>
              </a:defRPr>
            </a:lvl1pPr>
            <a:lvl2pPr marL="742950" indent="-285750" eaLnBrk="0" hangingPunct="0">
              <a:defRPr sz="4800">
                <a:solidFill>
                  <a:schemeClr val="tx1"/>
                </a:solidFill>
                <a:latin typeface="Arial" charset="0"/>
                <a:cs typeface="Arial" charset="0"/>
              </a:defRPr>
            </a:lvl2pPr>
            <a:lvl3pPr marL="1143000" indent="-228600" eaLnBrk="0" hangingPunct="0">
              <a:defRPr sz="4800">
                <a:solidFill>
                  <a:schemeClr val="tx1"/>
                </a:solidFill>
                <a:latin typeface="Arial" charset="0"/>
                <a:cs typeface="Arial" charset="0"/>
              </a:defRPr>
            </a:lvl3pPr>
            <a:lvl4pPr marL="1600200" indent="-228600" eaLnBrk="0" hangingPunct="0">
              <a:defRPr sz="4800">
                <a:solidFill>
                  <a:schemeClr val="tx1"/>
                </a:solidFill>
                <a:latin typeface="Arial" charset="0"/>
                <a:cs typeface="Arial" charset="0"/>
              </a:defRPr>
            </a:lvl4pPr>
            <a:lvl5pPr marL="2057400" indent="-228600" eaLnBrk="0" hangingPunct="0">
              <a:defRPr sz="4800">
                <a:solidFill>
                  <a:schemeClr val="tx1"/>
                </a:solidFill>
                <a:latin typeface="Arial" charset="0"/>
                <a:cs typeface="Arial" charset="0"/>
              </a:defRPr>
            </a:lvl5pPr>
            <a:lvl6pPr marL="2514600" indent="-228600" eaLnBrk="0" fontAlgn="base" hangingPunct="0">
              <a:spcBef>
                <a:spcPct val="0"/>
              </a:spcBef>
              <a:spcAft>
                <a:spcPct val="0"/>
              </a:spcAft>
              <a:defRPr sz="4800">
                <a:solidFill>
                  <a:schemeClr val="tx1"/>
                </a:solidFill>
                <a:latin typeface="Arial" charset="0"/>
                <a:cs typeface="Arial" charset="0"/>
              </a:defRPr>
            </a:lvl6pPr>
            <a:lvl7pPr marL="2971800" indent="-228600" eaLnBrk="0" fontAlgn="base" hangingPunct="0">
              <a:spcBef>
                <a:spcPct val="0"/>
              </a:spcBef>
              <a:spcAft>
                <a:spcPct val="0"/>
              </a:spcAft>
              <a:defRPr sz="4800">
                <a:solidFill>
                  <a:schemeClr val="tx1"/>
                </a:solidFill>
                <a:latin typeface="Arial" charset="0"/>
                <a:cs typeface="Arial" charset="0"/>
              </a:defRPr>
            </a:lvl7pPr>
            <a:lvl8pPr marL="3429000" indent="-228600" eaLnBrk="0" fontAlgn="base" hangingPunct="0">
              <a:spcBef>
                <a:spcPct val="0"/>
              </a:spcBef>
              <a:spcAft>
                <a:spcPct val="0"/>
              </a:spcAft>
              <a:defRPr sz="4800">
                <a:solidFill>
                  <a:schemeClr val="tx1"/>
                </a:solidFill>
                <a:latin typeface="Arial" charset="0"/>
                <a:cs typeface="Arial" charset="0"/>
              </a:defRPr>
            </a:lvl8pPr>
            <a:lvl9pPr marL="3886200" indent="-228600" eaLnBrk="0" fontAlgn="base" hangingPunct="0">
              <a:spcBef>
                <a:spcPct val="0"/>
              </a:spcBef>
              <a:spcAft>
                <a:spcPct val="0"/>
              </a:spcAft>
              <a:defRPr sz="4800">
                <a:solidFill>
                  <a:schemeClr val="tx1"/>
                </a:solidFill>
                <a:latin typeface="Arial" charset="0"/>
                <a:cs typeface="Arial" charset="0"/>
              </a:defRPr>
            </a:lvl9pPr>
          </a:lstStyle>
          <a:p>
            <a:pPr>
              <a:spcBef>
                <a:spcPts val="600"/>
              </a:spcBef>
            </a:pPr>
            <a:r>
              <a:rPr lang="en-US" alt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External users can rely on financial statement analysis only as a general guide to the potential of a business.</a:t>
            </a:r>
          </a:p>
          <a:p>
            <a:pPr marL="1085850" lvl="1" indent="-342900">
              <a:spcBef>
                <a:spcPts val="600"/>
              </a:spcBef>
              <a:buFont typeface="Arial" panose="020B0604020202020204" pitchFamily="34" charset="0"/>
              <a:buChar char="•"/>
            </a:pPr>
            <a:r>
              <a:rPr lang="en-US" alt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Different industries may be affected by unique social policies, special accounting procedures, or other individual industry attributes.</a:t>
            </a:r>
          </a:p>
          <a:p>
            <a:pPr marL="1085850" lvl="1" indent="-342900">
              <a:spcBef>
                <a:spcPts val="600"/>
              </a:spcBef>
              <a:buFont typeface="Arial" panose="020B0604020202020204" pitchFamily="34" charset="0"/>
              <a:buChar char="•"/>
            </a:pPr>
            <a:r>
              <a:rPr lang="en-US" alt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When comparing firms, analysts must be alert to changes in general economic trends from year to year.</a:t>
            </a:r>
          </a:p>
          <a:p>
            <a:pPr marL="1085850" lvl="1" indent="-342900">
              <a:spcBef>
                <a:spcPts val="600"/>
              </a:spcBef>
              <a:buFont typeface="Arial" panose="020B0604020202020204" pitchFamily="34" charset="0"/>
              <a:buChar char="•"/>
            </a:pPr>
            <a:r>
              <a:rPr lang="en-US" alt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Financial statement analysis is only as reliable as the data on which it is based.</a:t>
            </a:r>
          </a:p>
        </p:txBody>
      </p:sp>
    </p:spTree>
    <p:custDataLst>
      <p:tags r:id="rId1"/>
    </p:custDataLst>
    <p:extLst>
      <p:ext uri="{BB962C8B-B14F-4D97-AF65-F5344CB8AC3E}">
        <p14:creationId xmlns:p14="http://schemas.microsoft.com/office/powerpoint/2010/main" val="3359544589"/>
      </p:ext>
    </p:extLst>
  </p:cSld>
  <p:clrMapOvr>
    <a:masterClrMapping/>
  </p:clrMapOvr>
  <p:transition>
    <p:zoom dir="in"/>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dirty="0"/>
              <a:t>End of Chapter 9</a:t>
            </a:r>
            <a:br>
              <a:rPr lang="en-US" dirty="0"/>
            </a:br>
            <a:endParaRPr lang="en-US" dirty="0"/>
          </a:p>
        </p:txBody>
      </p:sp>
    </p:spTree>
    <p:custDataLst>
      <p:tags r:id="rId1"/>
    </p:custDataLst>
    <p:extLst>
      <p:ext uri="{BB962C8B-B14F-4D97-AF65-F5344CB8AC3E}">
        <p14:creationId xmlns:p14="http://schemas.microsoft.com/office/powerpoint/2010/main" val="15414241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en-US" dirty="0"/>
              <a:t>Milavec Company Financial Statements</a:t>
            </a:r>
          </a:p>
        </p:txBody>
      </p:sp>
      <p:pic>
        <p:nvPicPr>
          <p:cNvPr id="4" name="Picture 3" descr="A screenshot of a cell phone&#10;&#10;Description automatically generated">
            <a:extLst>
              <a:ext uri="{FF2B5EF4-FFF2-40B4-BE49-F238E27FC236}">
                <a16:creationId xmlns:a16="http://schemas.microsoft.com/office/drawing/2014/main" id="{7306BEE2-54B0-4CCC-9349-C012F90963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3797" y="1447800"/>
            <a:ext cx="3896406" cy="4860926"/>
          </a:xfrm>
          <a:prstGeom prst="rect">
            <a:avLst/>
          </a:prstGeom>
        </p:spPr>
      </p:pic>
    </p:spTree>
    <p:custDataLst>
      <p:tags r:id="rId1"/>
    </p:custDataLst>
    <p:extLst>
      <p:ext uri="{BB962C8B-B14F-4D97-AF65-F5344CB8AC3E}">
        <p14:creationId xmlns:p14="http://schemas.microsoft.com/office/powerpoint/2010/main" val="228400063"/>
      </p:ext>
    </p:extLst>
  </p:cSld>
  <p:clrMapOvr>
    <a:masterClrMapping/>
  </p:clrMapOvr>
  <p:transition>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28650" y="1"/>
            <a:ext cx="7886700" cy="1295400"/>
          </a:xfrm>
        </p:spPr>
        <p:txBody>
          <a:bodyPr/>
          <a:lstStyle/>
          <a:p>
            <a:r>
              <a:rPr lang="en-US" altLang="en-US" dirty="0"/>
              <a:t>Milavec Company Financial Statements Continued</a:t>
            </a:r>
          </a:p>
        </p:txBody>
      </p:sp>
      <p:pic>
        <p:nvPicPr>
          <p:cNvPr id="4" name="Picture 3" descr="A screenshot of text&#10;&#10;Description automatically generated">
            <a:extLst>
              <a:ext uri="{FF2B5EF4-FFF2-40B4-BE49-F238E27FC236}">
                <a16:creationId xmlns:a16="http://schemas.microsoft.com/office/drawing/2014/main" id="{8F7C3716-2984-4CA3-97D1-95C937B487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7000" y="1143000"/>
            <a:ext cx="3810000" cy="5111127"/>
          </a:xfrm>
          <a:prstGeom prst="rect">
            <a:avLst/>
          </a:prstGeom>
        </p:spPr>
      </p:pic>
    </p:spTree>
    <p:custDataLst>
      <p:tags r:id="rId1"/>
    </p:custDataLst>
    <p:extLst>
      <p:ext uri="{BB962C8B-B14F-4D97-AF65-F5344CB8AC3E}">
        <p14:creationId xmlns:p14="http://schemas.microsoft.com/office/powerpoint/2010/main" val="1750554914"/>
      </p:ext>
    </p:extLst>
  </p:cSld>
  <p:clrMapOvr>
    <a:masterClrMapping/>
  </p:clrMapOvr>
  <p:transition>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p:txBody>
          <a:bodyPr/>
          <a:lstStyle/>
          <a:p>
            <a:r>
              <a:rPr lang="en-US" altLang="en-US" dirty="0"/>
              <a:t>Horizontal Analysis</a:t>
            </a:r>
          </a:p>
        </p:txBody>
      </p:sp>
      <p:sp>
        <p:nvSpPr>
          <p:cNvPr id="1029" name="Rectangle 3"/>
          <p:cNvSpPr>
            <a:spLocks noChangeArrowheads="1"/>
          </p:cNvSpPr>
          <p:nvPr/>
        </p:nvSpPr>
        <p:spPr bwMode="auto">
          <a:xfrm>
            <a:off x="641788" y="1690688"/>
            <a:ext cx="7200900" cy="3338511"/>
          </a:xfrm>
          <a:prstGeom prst="rect">
            <a:avLst/>
          </a:prstGeom>
          <a:solidFill>
            <a:schemeClr val="accent1">
              <a:lumMod val="20000"/>
              <a:lumOff val="80000"/>
            </a:schemeClr>
          </a:solidFill>
          <a:ln w="12700" cmpd="dbl">
            <a:solidFill>
              <a:schemeClr val="tx1"/>
            </a:solidFill>
            <a:miter lim="800000"/>
            <a:headEnd/>
            <a:tailEnd/>
          </a:ln>
        </p:spPr>
        <p:txBody>
          <a:bodyPr lIns="90488" tIns="44450" rIns="90488" bIns="44450"/>
          <a:lstStyle>
            <a:lvl1pPr marL="342900" indent="-342900" eaLnBrk="0" hangingPunct="0">
              <a:defRPr sz="4800">
                <a:solidFill>
                  <a:schemeClr val="tx1"/>
                </a:solidFill>
                <a:latin typeface="Arial" charset="0"/>
                <a:cs typeface="Arial" charset="0"/>
              </a:defRPr>
            </a:lvl1pPr>
            <a:lvl2pPr marL="742950" indent="-285750" eaLnBrk="0" hangingPunct="0">
              <a:defRPr sz="4800">
                <a:solidFill>
                  <a:schemeClr val="tx1"/>
                </a:solidFill>
                <a:latin typeface="Arial" charset="0"/>
                <a:cs typeface="Arial" charset="0"/>
              </a:defRPr>
            </a:lvl2pPr>
            <a:lvl3pPr marL="1143000" indent="-228600" eaLnBrk="0" hangingPunct="0">
              <a:defRPr sz="4800">
                <a:solidFill>
                  <a:schemeClr val="tx1"/>
                </a:solidFill>
                <a:latin typeface="Arial" charset="0"/>
                <a:cs typeface="Arial" charset="0"/>
              </a:defRPr>
            </a:lvl3pPr>
            <a:lvl4pPr marL="1600200" indent="-228600" eaLnBrk="0" hangingPunct="0">
              <a:defRPr sz="4800">
                <a:solidFill>
                  <a:schemeClr val="tx1"/>
                </a:solidFill>
                <a:latin typeface="Arial" charset="0"/>
                <a:cs typeface="Arial" charset="0"/>
              </a:defRPr>
            </a:lvl4pPr>
            <a:lvl5pPr marL="2057400" indent="-228600" eaLnBrk="0" hangingPunct="0">
              <a:defRPr sz="4800">
                <a:solidFill>
                  <a:schemeClr val="tx1"/>
                </a:solidFill>
                <a:latin typeface="Arial" charset="0"/>
                <a:cs typeface="Arial" charset="0"/>
              </a:defRPr>
            </a:lvl5pPr>
            <a:lvl6pPr marL="2514600" indent="-228600" eaLnBrk="0" fontAlgn="base" hangingPunct="0">
              <a:spcBef>
                <a:spcPct val="0"/>
              </a:spcBef>
              <a:spcAft>
                <a:spcPct val="0"/>
              </a:spcAft>
              <a:defRPr sz="4800">
                <a:solidFill>
                  <a:schemeClr val="tx1"/>
                </a:solidFill>
                <a:latin typeface="Arial" charset="0"/>
                <a:cs typeface="Arial" charset="0"/>
              </a:defRPr>
            </a:lvl6pPr>
            <a:lvl7pPr marL="2971800" indent="-228600" eaLnBrk="0" fontAlgn="base" hangingPunct="0">
              <a:spcBef>
                <a:spcPct val="0"/>
              </a:spcBef>
              <a:spcAft>
                <a:spcPct val="0"/>
              </a:spcAft>
              <a:defRPr sz="4800">
                <a:solidFill>
                  <a:schemeClr val="tx1"/>
                </a:solidFill>
                <a:latin typeface="Arial" charset="0"/>
                <a:cs typeface="Arial" charset="0"/>
              </a:defRPr>
            </a:lvl7pPr>
            <a:lvl8pPr marL="3429000" indent="-228600" eaLnBrk="0" fontAlgn="base" hangingPunct="0">
              <a:spcBef>
                <a:spcPct val="0"/>
              </a:spcBef>
              <a:spcAft>
                <a:spcPct val="0"/>
              </a:spcAft>
              <a:defRPr sz="4800">
                <a:solidFill>
                  <a:schemeClr val="tx1"/>
                </a:solidFill>
                <a:latin typeface="Arial" charset="0"/>
                <a:cs typeface="Arial" charset="0"/>
              </a:defRPr>
            </a:lvl8pPr>
            <a:lvl9pPr marL="3886200" indent="-228600" eaLnBrk="0" fontAlgn="base" hangingPunct="0">
              <a:spcBef>
                <a:spcPct val="0"/>
              </a:spcBef>
              <a:spcAft>
                <a:spcPct val="0"/>
              </a:spcAft>
              <a:defRPr sz="4800">
                <a:solidFill>
                  <a:schemeClr val="tx1"/>
                </a:solidFill>
                <a:latin typeface="Arial" charset="0"/>
                <a:cs typeface="Arial" charset="0"/>
              </a:defRPr>
            </a:lvl9pPr>
          </a:lstStyle>
          <a:p>
            <a:pPr marL="0" indent="0">
              <a:spcBef>
                <a:spcPct val="20000"/>
              </a:spcBef>
              <a:buClr>
                <a:schemeClr val="hlink"/>
              </a:buClr>
              <a:buSzPct val="110000"/>
              <a:buFont typeface="Wingdings" pitchFamily="2" charset="2"/>
              <a:buNone/>
            </a:pPr>
            <a:r>
              <a:rPr lang="en-US" altLang="en-US" sz="2600" b="1" dirty="0">
                <a:latin typeface="Tahoma" panose="020B0604030504040204" pitchFamily="34" charset="0"/>
                <a:ea typeface="Tahoma" panose="020B0604030504040204" pitchFamily="34" charset="0"/>
                <a:cs typeface="Tahoma" panose="020B0604030504040204" pitchFamily="34" charset="0"/>
              </a:rPr>
              <a:t>Horizontal analysis</a:t>
            </a:r>
            <a:r>
              <a:rPr lang="en-US" altLang="en-US" sz="2600" dirty="0">
                <a:latin typeface="Tahoma" panose="020B0604030504040204" pitchFamily="34" charset="0"/>
                <a:ea typeface="Tahoma" panose="020B0604030504040204" pitchFamily="34" charset="0"/>
                <a:cs typeface="Tahoma" panose="020B0604030504040204" pitchFamily="34" charset="0"/>
              </a:rPr>
              <a:t>, also called </a:t>
            </a:r>
            <a:r>
              <a:rPr lang="en-US" altLang="en-US" sz="2600" b="1" dirty="0">
                <a:latin typeface="Tahoma" panose="020B0604030504040204" pitchFamily="34" charset="0"/>
                <a:ea typeface="Tahoma" panose="020B0604030504040204" pitchFamily="34" charset="0"/>
                <a:cs typeface="Tahoma" panose="020B0604030504040204" pitchFamily="34" charset="0"/>
              </a:rPr>
              <a:t>trend analysis</a:t>
            </a:r>
            <a:r>
              <a:rPr lang="en-US" altLang="en-US" sz="2600" dirty="0">
                <a:latin typeface="Tahoma" panose="020B0604030504040204" pitchFamily="34" charset="0"/>
                <a:ea typeface="Tahoma" panose="020B0604030504040204" pitchFamily="34" charset="0"/>
                <a:cs typeface="Tahoma" panose="020B0604030504040204" pitchFamily="34" charset="0"/>
              </a:rPr>
              <a:t>, refers to studying the behavior of individual financial statement items over several accounting periods.</a:t>
            </a:r>
          </a:p>
          <a:p>
            <a:pPr marL="0" indent="0">
              <a:spcBef>
                <a:spcPct val="20000"/>
              </a:spcBef>
              <a:buClr>
                <a:schemeClr val="hlink"/>
              </a:buClr>
              <a:buSzPct val="110000"/>
              <a:buFont typeface="Wingdings" pitchFamily="2" charset="2"/>
              <a:buNone/>
            </a:pPr>
            <a:r>
              <a:rPr lang="en-US" altLang="en-US" sz="2600" dirty="0">
                <a:latin typeface="Tahoma" panose="020B0604030504040204" pitchFamily="34" charset="0"/>
                <a:ea typeface="Tahoma" panose="020B0604030504040204" pitchFamily="34" charset="0"/>
                <a:cs typeface="Tahoma" panose="020B0604030504040204" pitchFamily="34" charset="0"/>
              </a:rPr>
              <a:t>The analysis of a given item may focus on trends in the absolute dollar amount of the item or trends in percentages.</a:t>
            </a:r>
          </a:p>
        </p:txBody>
      </p:sp>
    </p:spTree>
    <p:custDataLst>
      <p:tags r:id="rId1"/>
    </p:custDataLst>
    <p:extLst>
      <p:ext uri="{BB962C8B-B14F-4D97-AF65-F5344CB8AC3E}">
        <p14:creationId xmlns:p14="http://schemas.microsoft.com/office/powerpoint/2010/main" val="366025232"/>
      </p:ext>
    </p:extLst>
  </p:cSld>
  <p:clrMapOvr>
    <a:masterClrMapping/>
  </p:clrMapOvr>
  <p:transition>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type="title"/>
          </p:nvPr>
        </p:nvSpPr>
        <p:spPr/>
        <p:txBody>
          <a:bodyPr/>
          <a:lstStyle/>
          <a:p>
            <a:r>
              <a:rPr lang="en-US" altLang="en-US" dirty="0"/>
              <a:t>Milavec Company Horizontal Analysis</a:t>
            </a:r>
          </a:p>
        </p:txBody>
      </p:sp>
      <p:pic>
        <p:nvPicPr>
          <p:cNvPr id="4" name="Picture 3" descr="A screenshot of a cell phone&#10;&#10;Description automatically generated">
            <a:extLst>
              <a:ext uri="{FF2B5EF4-FFF2-40B4-BE49-F238E27FC236}">
                <a16:creationId xmlns:a16="http://schemas.microsoft.com/office/drawing/2014/main" id="{4D2020E9-4B58-4844-9D4B-E035FAAD92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0313" y="1447800"/>
            <a:ext cx="6983373" cy="4800600"/>
          </a:xfrm>
          <a:prstGeom prst="rect">
            <a:avLst/>
          </a:prstGeom>
        </p:spPr>
      </p:pic>
    </p:spTree>
    <p:custDataLst>
      <p:tags r:id="rId1"/>
    </p:custDataLst>
    <p:extLst>
      <p:ext uri="{BB962C8B-B14F-4D97-AF65-F5344CB8AC3E}">
        <p14:creationId xmlns:p14="http://schemas.microsoft.com/office/powerpoint/2010/main" val="3737335546"/>
      </p:ext>
    </p:extLst>
  </p:cSld>
  <p:clrMapOvr>
    <a:masterClrMapping/>
  </p:clrMapOvr>
  <p:transition>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r>
              <a:rPr lang="en-US" altLang="en-US" dirty="0"/>
              <a:t>Percentage Analysis</a:t>
            </a:r>
          </a:p>
        </p:txBody>
      </p:sp>
      <p:sp>
        <p:nvSpPr>
          <p:cNvPr id="2" name="Rectangle 4"/>
          <p:cNvSpPr>
            <a:spLocks noChangeArrowheads="1"/>
          </p:cNvSpPr>
          <p:nvPr/>
        </p:nvSpPr>
        <p:spPr bwMode="auto">
          <a:xfrm>
            <a:off x="685800" y="1690689"/>
            <a:ext cx="7010400" cy="2090316"/>
          </a:xfrm>
          <a:prstGeom prst="rect">
            <a:avLst/>
          </a:prstGeom>
          <a:solidFill>
            <a:schemeClr val="accent1">
              <a:lumMod val="20000"/>
              <a:lumOff val="80000"/>
            </a:schemeClr>
          </a:solidFill>
          <a:ln w="12700" cmpd="thinThick">
            <a:solidFill>
              <a:schemeClr val="tx1"/>
            </a:solidFill>
            <a:miter lim="800000"/>
            <a:headEnd/>
            <a:tailEnd/>
          </a:ln>
          <a:effectLst/>
        </p:spPr>
        <p:txBody>
          <a:bodyPr wrap="square" lIns="90488" tIns="44450" rIns="90488" bIns="44450">
            <a:spAutoFit/>
          </a:bodyPr>
          <a:lstStyle/>
          <a:p>
            <a:pPr eaLnBrk="0" hangingPunct="0">
              <a:spcBef>
                <a:spcPct val="20000"/>
              </a:spcBef>
              <a:defRPr/>
            </a:pPr>
            <a:r>
              <a:rPr lang="en-US" sz="2600" dirty="0">
                <a:latin typeface="Tahoma" panose="020B0604030504040204" pitchFamily="34" charset="0"/>
                <a:ea typeface="Tahoma" panose="020B0604030504040204" pitchFamily="34" charset="0"/>
                <a:cs typeface="Tahoma" panose="020B0604030504040204" pitchFamily="34" charset="0"/>
              </a:rPr>
              <a:t>When comparing more than two periods, analysts use either (1) choosing one base year from which to calculate all increases or decreases or (2) calculating each period’s percentage change from the preceding figure.</a:t>
            </a:r>
          </a:p>
        </p:txBody>
      </p:sp>
      <p:pic>
        <p:nvPicPr>
          <p:cNvPr id="4" name="Picture 3" descr="A screenshot of a cell phone&#10;&#10;Description automatically generated">
            <a:extLst>
              <a:ext uri="{FF2B5EF4-FFF2-40B4-BE49-F238E27FC236}">
                <a16:creationId xmlns:a16="http://schemas.microsoft.com/office/drawing/2014/main" id="{24A08836-E9FF-4A18-8257-E090EF3DDC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00" y="4343400"/>
            <a:ext cx="7049484" cy="1228896"/>
          </a:xfrm>
          <a:prstGeom prst="rect">
            <a:avLst/>
          </a:prstGeom>
        </p:spPr>
      </p:pic>
    </p:spTree>
    <p:custDataLst>
      <p:tags r:id="rId1"/>
    </p:custDataLst>
    <p:extLst>
      <p:ext uri="{BB962C8B-B14F-4D97-AF65-F5344CB8AC3E}">
        <p14:creationId xmlns:p14="http://schemas.microsoft.com/office/powerpoint/2010/main" val="3896152997"/>
      </p:ext>
    </p:extLst>
  </p:cSld>
  <p:clrMapOvr>
    <a:masterClrMapping/>
  </p:clrMapOvr>
  <p:transition>
    <p:blinds dir="vert"/>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56"/>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1298</Words>
  <Application>Microsoft Office PowerPoint</Application>
  <PresentationFormat>On-screen Show (4:3)</PresentationFormat>
  <Paragraphs>157</Paragraphs>
  <Slides>45</Slides>
  <Notes>45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Calibri Light</vt:lpstr>
      <vt:lpstr>Tahoma</vt:lpstr>
      <vt:lpstr>Wingdings</vt:lpstr>
      <vt:lpstr>Office Theme</vt:lpstr>
      <vt:lpstr>Chapter 9</vt:lpstr>
      <vt:lpstr>Factors in Communicating Useful Information</vt:lpstr>
      <vt:lpstr>LO 9-1:</vt:lpstr>
      <vt:lpstr>Methods of Analysis</vt:lpstr>
      <vt:lpstr>Milavec Company Financial Statements</vt:lpstr>
      <vt:lpstr>Milavec Company Financial Statements Continued</vt:lpstr>
      <vt:lpstr>Horizontal Analysis</vt:lpstr>
      <vt:lpstr>Milavec Company Horizontal Analysis</vt:lpstr>
      <vt:lpstr>Percentage Analysis</vt:lpstr>
      <vt:lpstr>Vertical Analysis</vt:lpstr>
      <vt:lpstr>Vertical Analysis of Income Statement</vt:lpstr>
      <vt:lpstr>Vertical Analysis of Balance Sheet</vt:lpstr>
      <vt:lpstr>Vertical Analysis of Balance Sheet</vt:lpstr>
      <vt:lpstr>Objectives of Ratio Analysis</vt:lpstr>
      <vt:lpstr>LO 9-2:</vt:lpstr>
      <vt:lpstr>Liquidity Ratios</vt:lpstr>
      <vt:lpstr>Working Capital</vt:lpstr>
      <vt:lpstr>Current Ratio</vt:lpstr>
      <vt:lpstr>Quick Ratio</vt:lpstr>
      <vt:lpstr>Accounts Receivable Ratios</vt:lpstr>
      <vt:lpstr>Accounts Receivable Turnover</vt:lpstr>
      <vt:lpstr>Inventory Ratios</vt:lpstr>
      <vt:lpstr>Inventory Turnover</vt:lpstr>
      <vt:lpstr>LO 9-3:</vt:lpstr>
      <vt:lpstr>Solvency Ratios</vt:lpstr>
      <vt:lpstr>Debt Ratios</vt:lpstr>
      <vt:lpstr>Debt to Assets and Debt to Equity Ratios</vt:lpstr>
      <vt:lpstr>Number of Times Interest is Earned</vt:lpstr>
      <vt:lpstr>Plant Assets to Long-Term Liabilities</vt:lpstr>
      <vt:lpstr>LO 9-4:</vt:lpstr>
      <vt:lpstr>Measures of Profitability</vt:lpstr>
      <vt:lpstr>Net Margin (or Return on Sales)</vt:lpstr>
      <vt:lpstr>Asset Turnover Ratio</vt:lpstr>
      <vt:lpstr>Return on Investment</vt:lpstr>
      <vt:lpstr>Return on Equity</vt:lpstr>
      <vt:lpstr>LO 9-5:</vt:lpstr>
      <vt:lpstr>Stock Market Ratios</vt:lpstr>
      <vt:lpstr>Earnings per Share</vt:lpstr>
      <vt:lpstr>Book Value</vt:lpstr>
      <vt:lpstr>Price-Earnings Ratio</vt:lpstr>
      <vt:lpstr>Dividend Yield</vt:lpstr>
      <vt:lpstr>Summary of Key Relationships</vt:lpstr>
      <vt:lpstr>Summary of Key Relationships</vt:lpstr>
      <vt:lpstr>Limitations of Financial Statement Analysis</vt:lpstr>
      <vt:lpstr>End of Chapter 9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dc:title>
  <dc:creator>Quinones, Erin</dc:creator>
  <cp:lastModifiedBy>Mary Howard</cp:lastModifiedBy>
  <cp:revision>2</cp:revision>
  <dcterms:created xsi:type="dcterms:W3CDTF">2020-04-06T14:21:32Z</dcterms:created>
  <dcterms:modified xsi:type="dcterms:W3CDTF">2020-09-09T16:22:37Z</dcterms:modified>
</cp:coreProperties>
</file>